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71" r:id="rId2"/>
    <p:sldId id="421" r:id="rId3"/>
    <p:sldId id="462" r:id="rId4"/>
    <p:sldId id="495" r:id="rId5"/>
    <p:sldId id="465" r:id="rId6"/>
    <p:sldId id="466" r:id="rId7"/>
    <p:sldId id="485" r:id="rId8"/>
    <p:sldId id="468" r:id="rId9"/>
    <p:sldId id="467" r:id="rId10"/>
    <p:sldId id="470" r:id="rId11"/>
    <p:sldId id="471" r:id="rId12"/>
    <p:sldId id="472" r:id="rId13"/>
    <p:sldId id="473" r:id="rId14"/>
    <p:sldId id="474" r:id="rId15"/>
    <p:sldId id="475" r:id="rId16"/>
    <p:sldId id="478" r:id="rId17"/>
    <p:sldId id="477" r:id="rId18"/>
    <p:sldId id="486" r:id="rId19"/>
    <p:sldId id="496" r:id="rId20"/>
    <p:sldId id="479" r:id="rId21"/>
    <p:sldId id="487" r:id="rId22"/>
    <p:sldId id="488" r:id="rId23"/>
    <p:sldId id="497" r:id="rId24"/>
    <p:sldId id="480" r:id="rId25"/>
    <p:sldId id="489" r:id="rId26"/>
    <p:sldId id="481" r:id="rId27"/>
    <p:sldId id="494" r:id="rId28"/>
    <p:sldId id="482" r:id="rId29"/>
    <p:sldId id="490" r:id="rId30"/>
    <p:sldId id="491" r:id="rId31"/>
    <p:sldId id="492" r:id="rId32"/>
    <p:sldId id="483" r:id="rId33"/>
    <p:sldId id="493" r:id="rId34"/>
    <p:sldId id="469" r:id="rId35"/>
  </p:sldIdLst>
  <p:sldSz cx="9144000" cy="6858000" type="screen4x3"/>
  <p:notesSz cx="7104063" cy="10234613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Tahoma" panose="020B0604030504040204" pitchFamily="34" charset="0"/>
        <a:ea typeface="굴림" panose="020B0600000101010101" pitchFamily="50" charset="-127"/>
        <a:cs typeface="+mn-cs"/>
      </a:defRPr>
    </a:lvl9pPr>
  </p:defaultTextStyle>
  <p:modifyVerifier cryptProviderType="rsaAES" cryptAlgorithmClass="hash" cryptAlgorithmType="typeAny" cryptAlgorithmSid="14" spinCount="100000" saltData="MIKfHzJvvjtvX1qaBmVGAw==" hashData="Gra/2OyEvSTmP+Cyun/7seVYzUyZqZ/38BmZHrVkyeXyG7hqeWVksprReV2yKiyjwJYqQIfRh9BxQT+InTnPqg=="/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1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8000"/>
    <a:srgbClr val="6600FF"/>
    <a:srgbClr val="CCFFFF"/>
    <a:srgbClr val="99CCFF"/>
    <a:srgbClr val="FF6600"/>
    <a:srgbClr val="FF33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5517" autoAdjust="0"/>
  </p:normalViewPr>
  <p:slideViewPr>
    <p:cSldViewPr>
      <p:cViewPr varScale="1">
        <p:scale>
          <a:sx n="59" d="100"/>
          <a:sy n="59" d="100"/>
        </p:scale>
        <p:origin x="1218" y="-15"/>
      </p:cViewPr>
      <p:guideLst>
        <p:guide orient="horz" pos="816"/>
        <p:guide pos="1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8500D29E-111D-446C-80DD-F5FB6C5845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t" anchorCtr="0" compatLnSpc="1">
            <a:prstTxWarp prst="textNoShape">
              <a:avLst/>
            </a:prstTxWarp>
          </a:bodyPr>
          <a:lstStyle>
            <a:lvl1pPr defTabSz="1013114" eaLnBrk="1" latinLnBrk="1" hangingPunct="1">
              <a:defRPr sz="13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1027">
            <a:extLst>
              <a:ext uri="{FF2B5EF4-FFF2-40B4-BE49-F238E27FC236}">
                <a16:creationId xmlns:a16="http://schemas.microsoft.com/office/drawing/2014/main" id="{1BC60FD1-ED72-4112-A97A-ED341E99E1B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590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t" anchorCtr="0" compatLnSpc="1">
            <a:prstTxWarp prst="textNoShape">
              <a:avLst/>
            </a:prstTxWarp>
          </a:bodyPr>
          <a:lstStyle>
            <a:lvl1pPr algn="r" defTabSz="1013114" eaLnBrk="1" latinLnBrk="1" hangingPunct="1">
              <a:defRPr sz="13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4" name="Rectangle 1028">
            <a:extLst>
              <a:ext uri="{FF2B5EF4-FFF2-40B4-BE49-F238E27FC236}">
                <a16:creationId xmlns:a16="http://schemas.microsoft.com/office/drawing/2014/main" id="{8A160435-033F-41D1-9287-F6BAF522D65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b" anchorCtr="0" compatLnSpc="1">
            <a:prstTxWarp prst="textNoShape">
              <a:avLst/>
            </a:prstTxWarp>
          </a:bodyPr>
          <a:lstStyle>
            <a:lvl1pPr defTabSz="1013114" eaLnBrk="1" latinLnBrk="1" hangingPunct="1">
              <a:defRPr sz="1300" b="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5" name="Rectangle 1029">
            <a:extLst>
              <a:ext uri="{FF2B5EF4-FFF2-40B4-BE49-F238E27FC236}">
                <a16:creationId xmlns:a16="http://schemas.microsoft.com/office/drawing/2014/main" id="{D9D946C6-96D9-4A89-88E4-22464C0BB9B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b" anchorCtr="0" compatLnSpc="1">
            <a:prstTxWarp prst="textNoShape">
              <a:avLst/>
            </a:prstTxWarp>
          </a:bodyPr>
          <a:lstStyle>
            <a:lvl1pPr algn="r" defTabSz="1012825" eaLnBrk="1" latinLnBrk="1" hangingPunct="1">
              <a:defRPr sz="1300" b="0" smtClean="0">
                <a:latin typeface="굴림" panose="020B0600000101010101" pitchFamily="50" charset="-127"/>
              </a:defRPr>
            </a:lvl1pPr>
          </a:lstStyle>
          <a:p>
            <a:pPr>
              <a:defRPr/>
            </a:pPr>
            <a:fld id="{1D520E8C-C73E-46C4-A7E6-F7A04A9A30A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DC6CF4B-89AD-48FA-874E-800DC008E6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t" anchorCtr="0" compatLnSpc="1">
            <a:prstTxWarp prst="textNoShape">
              <a:avLst/>
            </a:prstTxWarp>
          </a:bodyPr>
          <a:lstStyle>
            <a:lvl1pPr defTabSz="1013114" eaLnBrk="1" latinLnBrk="1" hangingPunct="1">
              <a:defRPr sz="13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71A14C8-62E6-4CB5-A883-527F4E1AAD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t" anchorCtr="0" compatLnSpc="1">
            <a:prstTxWarp prst="textNoShape">
              <a:avLst/>
            </a:prstTxWarp>
          </a:bodyPr>
          <a:lstStyle>
            <a:lvl1pPr algn="r" defTabSz="1013114" eaLnBrk="1" latinLnBrk="1" hangingPunct="1">
              <a:defRPr sz="13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8D87028-863E-4AFD-96F2-904D8F01D3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8538" y="768350"/>
            <a:ext cx="5111750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8E2EC3C2-19E1-4A9F-BF12-1EEA5EF76F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8587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E30F1C0F-F601-4C2E-AD78-8B69AFD763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b" anchorCtr="0" compatLnSpc="1">
            <a:prstTxWarp prst="textNoShape">
              <a:avLst/>
            </a:prstTxWarp>
          </a:bodyPr>
          <a:lstStyle>
            <a:lvl1pPr defTabSz="1013114" eaLnBrk="1" latinLnBrk="1" hangingPunct="1">
              <a:defRPr sz="1300" b="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58DD33B1-F938-4C6A-A5C4-6D265BB4CD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9723438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282" tIns="50641" rIns="101282" bIns="50641" numCol="1" anchor="b" anchorCtr="0" compatLnSpc="1">
            <a:prstTxWarp prst="textNoShape">
              <a:avLst/>
            </a:prstTxWarp>
          </a:bodyPr>
          <a:lstStyle>
            <a:lvl1pPr algn="r" defTabSz="1012825" eaLnBrk="1" latinLnBrk="1" hangingPunct="1">
              <a:defRPr sz="1300" b="0" smtClean="0"/>
            </a:lvl1pPr>
          </a:lstStyle>
          <a:p>
            <a:pPr>
              <a:defRPr/>
            </a:pPr>
            <a:fld id="{5E1ECD72-9A97-4F2D-BE25-910A788737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C9EF902-7A32-4348-9769-5E96F48CD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804863" indent="-309563" defTabSz="1012825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238250" indent="-247650" defTabSz="1012825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733550" indent="-247650" defTabSz="1012825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228850" indent="-247650" defTabSz="1012825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686050" indent="-247650" defTabSz="10128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3143250" indent="-247650" defTabSz="10128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600450" indent="-247650" defTabSz="10128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4057650" indent="-247650" defTabSz="10128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76028B2A-49DB-40C0-ADF3-B9405B8229D0}" type="slidenum">
              <a:rPr lang="en-US" altLang="ko-KR" sz="130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ko-KR" sz="1300">
              <a:latin typeface="Tahom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2B5ECC9-B037-4E89-9B1B-C68D7841F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9D3E867-014F-442E-B644-DC2CE90FB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>
            <a:extLst>
              <a:ext uri="{FF2B5EF4-FFF2-40B4-BE49-F238E27FC236}">
                <a16:creationId xmlns:a16="http://schemas.microsoft.com/office/drawing/2014/main" id="{8C4C4279-335F-4474-B104-CA1AA95A3C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슬라이드 노트 개체 틀 2">
            <a:extLst>
              <a:ext uri="{FF2B5EF4-FFF2-40B4-BE49-F238E27FC236}">
                <a16:creationId xmlns:a16="http://schemas.microsoft.com/office/drawing/2014/main" id="{785B2EE2-994A-407E-B970-D65D3D87B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MS-</a:t>
            </a:r>
            <a:r>
              <a:rPr lang="en-US" altLang="ko-KR" b="1">
                <a:latin typeface="굴림" panose="020B0600000101010101" pitchFamily="50" charset="-127"/>
                <a:ea typeface="굴림" panose="020B0600000101010101" pitchFamily="50" charset="-127"/>
              </a:rPr>
              <a:t>DOS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: Microsoft </a:t>
            </a:r>
            <a:r>
              <a:rPr lang="en-US" altLang="ko-KR" b="1">
                <a:latin typeface="굴림" panose="020B0600000101010101" pitchFamily="50" charset="-127"/>
                <a:ea typeface="굴림" panose="020B0600000101010101" pitchFamily="50" charset="-127"/>
              </a:rPr>
              <a:t>Disk Operating System</a:t>
            </a:r>
          </a:p>
          <a:p>
            <a:pPr marL="171450" indent="-171450">
              <a:buFontTx/>
              <a:buChar char="-"/>
              <a:defRPr/>
            </a:pPr>
            <a:endParaRPr lang="en-US" altLang="ko-KR" b="1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defRPr/>
            </a:pPr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6084" name="슬라이드 번호 개체 틀 3">
            <a:extLst>
              <a:ext uri="{FF2B5EF4-FFF2-40B4-BE49-F238E27FC236}">
                <a16:creationId xmlns:a16="http://schemas.microsoft.com/office/drawing/2014/main" id="{E7C5AC75-5B92-4813-84F3-07CB3EF8F6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804863" indent="-309563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2382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7335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2288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6860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31432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6004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40576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F6CDB840-CD20-4E77-B6E9-F3FB4479D8F8}" type="slidenum">
              <a:rPr lang="en-US" altLang="ko-KR" b="0"/>
              <a:pPr/>
              <a:t>31</a:t>
            </a:fld>
            <a:endParaRPr lang="en-US" altLang="ko-KR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>
            <a:extLst>
              <a:ext uri="{FF2B5EF4-FFF2-40B4-BE49-F238E27FC236}">
                <a16:creationId xmlns:a16="http://schemas.microsoft.com/office/drawing/2014/main" id="{B96EE294-71D5-4FD2-B606-0562149702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슬라이드 노트 개체 틀 2">
            <a:extLst>
              <a:ext uri="{FF2B5EF4-FFF2-40B4-BE49-F238E27FC236}">
                <a16:creationId xmlns:a16="http://schemas.microsoft.com/office/drawing/2014/main" id="{BC8CD3D8-3FDC-4EAA-BECE-0579DADF6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>
              <a:buFontTx/>
              <a:buAutoNum type="arabicPeriod"/>
            </a:pP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개의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 piece </a:t>
            </a:r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이름은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</a:p>
          <a:p>
            <a:pPr marL="247650" indent="-247650">
              <a:buFontTx/>
              <a:buAutoNum type="arabicPeriod"/>
            </a:pPr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왜 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개인가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</a:p>
          <a:p>
            <a:pPr marL="247650" indent="-247650">
              <a:buFontTx/>
              <a:buAutoNum type="arabicPeriod"/>
            </a:pPr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공자의 말은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? </a:t>
            </a:r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9156" name="슬라이드 번호 개체 틀 3">
            <a:extLst>
              <a:ext uri="{FF2B5EF4-FFF2-40B4-BE49-F238E27FC236}">
                <a16:creationId xmlns:a16="http://schemas.microsoft.com/office/drawing/2014/main" id="{10C456C1-A7AA-4710-81DA-354930CBA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804863" indent="-309563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2382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7335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2288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6860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31432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6004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40576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5E5C0F4B-673A-463F-B4C9-977B6261CAB5}" type="slidenum">
              <a:rPr lang="en-US" altLang="ko-KR" b="0"/>
              <a:pPr/>
              <a:t>33</a:t>
            </a:fld>
            <a:endParaRPr lang="en-US" altLang="ko-KR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>
            <a:extLst>
              <a:ext uri="{FF2B5EF4-FFF2-40B4-BE49-F238E27FC236}">
                <a16:creationId xmlns:a16="http://schemas.microsoft.com/office/drawing/2014/main" id="{62003A6A-B4A4-4976-9C09-1EE50F2346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슬라이드 노트 개체 틀 2">
            <a:extLst>
              <a:ext uri="{FF2B5EF4-FFF2-40B4-BE49-F238E27FC236}">
                <a16:creationId xmlns:a16="http://schemas.microsoft.com/office/drawing/2014/main" id="{15C3DD8A-0236-4C1D-BBD5-A0FEC3612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EAX: extended </a:t>
            </a:r>
            <a:r>
              <a:rPr lang="en-US" altLang="ko-KR" b="1">
                <a:latin typeface="굴림" panose="020B0600000101010101" pitchFamily="50" charset="-127"/>
                <a:ea typeface="굴림" panose="020B0600000101010101" pitchFamily="50" charset="-127"/>
              </a:rPr>
              <a:t>accumulator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 register</a:t>
            </a:r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412" name="슬라이드 번호 개체 틀 3">
            <a:extLst>
              <a:ext uri="{FF2B5EF4-FFF2-40B4-BE49-F238E27FC236}">
                <a16:creationId xmlns:a16="http://schemas.microsoft.com/office/drawing/2014/main" id="{DF3C9C8C-D6AE-4420-9933-FED58E5F2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8AB0E4CA-47B5-4F28-8502-2CC4B7C9B5CF}" type="slidenum">
              <a:rPr lang="en-US" altLang="ko-KR" b="0"/>
              <a:pPr/>
              <a:t>34</a:t>
            </a:fld>
            <a:endParaRPr lang="en-US" altLang="ko-KR" b="0"/>
          </a:p>
        </p:txBody>
      </p:sp>
    </p:spTree>
    <p:extLst>
      <p:ext uri="{BB962C8B-B14F-4D97-AF65-F5344CB8AC3E}">
        <p14:creationId xmlns:p14="http://schemas.microsoft.com/office/powerpoint/2010/main" val="175052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이미지 개체 틀 1">
            <a:extLst>
              <a:ext uri="{FF2B5EF4-FFF2-40B4-BE49-F238E27FC236}">
                <a16:creationId xmlns:a16="http://schemas.microsoft.com/office/drawing/2014/main" id="{475CFE35-66E6-4572-B31F-8B709E2B7C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슬라이드 노트 개체 틀 2">
            <a:extLst>
              <a:ext uri="{FF2B5EF4-FFF2-40B4-BE49-F238E27FC236}">
                <a16:creationId xmlns:a16="http://schemas.microsoft.com/office/drawing/2014/main" id="{4E6BEF54-05C7-45F3-898D-734F49A7C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>
              <a:buFontTx/>
              <a:buAutoNum type="arabicPeriod"/>
            </a:pPr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268" name="슬라이드 번호 개체 틀 3">
            <a:extLst>
              <a:ext uri="{FF2B5EF4-FFF2-40B4-BE49-F238E27FC236}">
                <a16:creationId xmlns:a16="http://schemas.microsoft.com/office/drawing/2014/main" id="{490C73A4-5600-4096-9483-AFC0CA72AB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804863" indent="-309563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2382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7335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2288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6860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31432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6004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40576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D68EE0D1-1814-42C4-AD07-C2106A8F915F}" type="slidenum">
              <a:rPr lang="en-US" altLang="ko-KR" b="0"/>
              <a:pPr/>
              <a:t>5</a:t>
            </a:fld>
            <a:endParaRPr lang="en-US" altLang="ko-KR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>
            <a:extLst>
              <a:ext uri="{FF2B5EF4-FFF2-40B4-BE49-F238E27FC236}">
                <a16:creationId xmlns:a16="http://schemas.microsoft.com/office/drawing/2014/main" id="{F88E6D6D-707F-4A57-9FE0-1579FC029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슬라이드 노트 개체 틀 2">
            <a:extLst>
              <a:ext uri="{FF2B5EF4-FFF2-40B4-BE49-F238E27FC236}">
                <a16:creationId xmlns:a16="http://schemas.microsoft.com/office/drawing/2014/main" id="{8ECA4E30-4ACD-40D8-B595-9815D17AAB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316" name="슬라이드 번호 개체 틀 3">
            <a:extLst>
              <a:ext uri="{FF2B5EF4-FFF2-40B4-BE49-F238E27FC236}">
                <a16:creationId xmlns:a16="http://schemas.microsoft.com/office/drawing/2014/main" id="{CEEA851C-1F54-4F25-A531-B5E99AF0A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BC9EDFC8-8804-4AEA-877C-EB5B87DF7E57}" type="slidenum">
              <a:rPr lang="en-US" altLang="ko-KR" b="0"/>
              <a:pPr/>
              <a:t>6</a:t>
            </a:fld>
            <a:endParaRPr lang="en-US" altLang="ko-KR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>
            <a:extLst>
              <a:ext uri="{FF2B5EF4-FFF2-40B4-BE49-F238E27FC236}">
                <a16:creationId xmlns:a16="http://schemas.microsoft.com/office/drawing/2014/main" id="{0A85BDB8-1937-415A-8350-64D6D0D9BB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슬라이드 노트 개체 틀 2">
            <a:extLst>
              <a:ext uri="{FF2B5EF4-FFF2-40B4-BE49-F238E27FC236}">
                <a16:creationId xmlns:a16="http://schemas.microsoft.com/office/drawing/2014/main" id="{188C4BC4-F369-4D76-8D18-279BD7287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gcc –w: disable all warning messages</a:t>
            </a:r>
          </a:p>
          <a:p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gcc –Wall: enable all warning messages</a:t>
            </a:r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4580" name="슬라이드 번호 개체 틀 3">
            <a:extLst>
              <a:ext uri="{FF2B5EF4-FFF2-40B4-BE49-F238E27FC236}">
                <a16:creationId xmlns:a16="http://schemas.microsoft.com/office/drawing/2014/main" id="{55E138A0-486E-4EFA-BD3D-E3E23D27D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804863" indent="-309563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2382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7335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2288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6860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31432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6004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40576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1C3DC938-7521-499E-AA67-788C79849420}" type="slidenum">
              <a:rPr lang="en-US" altLang="ko-KR" b="0"/>
              <a:pPr/>
              <a:t>14</a:t>
            </a:fld>
            <a:endParaRPr lang="en-US" altLang="ko-KR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>
            <a:extLst>
              <a:ext uri="{FF2B5EF4-FFF2-40B4-BE49-F238E27FC236}">
                <a16:creationId xmlns:a16="http://schemas.microsoft.com/office/drawing/2014/main" id="{240B67C9-184A-445E-B507-B72D2DE227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슬라이드 노트 개체 틀 2">
            <a:extLst>
              <a:ext uri="{FF2B5EF4-FFF2-40B4-BE49-F238E27FC236}">
                <a16:creationId xmlns:a16="http://schemas.microsoft.com/office/drawing/2014/main" id="{DC49CD7B-D1CD-4AAE-A7F6-70442450A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2134: PID</a:t>
            </a:r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8676" name="슬라이드 번호 개체 틀 3">
            <a:extLst>
              <a:ext uri="{FF2B5EF4-FFF2-40B4-BE49-F238E27FC236}">
                <a16:creationId xmlns:a16="http://schemas.microsoft.com/office/drawing/2014/main" id="{677CB060-A926-482B-B175-5A644AE85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804863" indent="-309563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2382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7335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2288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6860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31432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6004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40576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D9094451-071A-41ED-9E57-7F2E57CFC9B2}" type="slidenum">
              <a:rPr lang="en-US" altLang="ko-KR" b="0"/>
              <a:pPr/>
              <a:t>17</a:t>
            </a:fld>
            <a:endParaRPr lang="en-US" altLang="ko-KR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>
            <a:extLst>
              <a:ext uri="{FF2B5EF4-FFF2-40B4-BE49-F238E27FC236}">
                <a16:creationId xmlns:a16="http://schemas.microsoft.com/office/drawing/2014/main" id="{C4826D12-12E0-43A3-B75A-47E37D3A6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슬라이드 노트 개체 틀 2">
            <a:extLst>
              <a:ext uri="{FF2B5EF4-FFF2-40B4-BE49-F238E27FC236}">
                <a16:creationId xmlns:a16="http://schemas.microsoft.com/office/drawing/2014/main" id="{5C31C8BD-2025-4039-9FF2-8B5D1985C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pthread_create(): pthread library for creating thread</a:t>
            </a:r>
          </a:p>
          <a:p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Pthread_create(): the wrapper version of the standard pthread_create() with error handling.  </a:t>
            </a:r>
          </a:p>
          <a:p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atoi(): 10</a:t>
            </a:r>
            <a:r>
              <a:rPr lang="ko-KR" altLang="en-US">
                <a:latin typeface="굴림" panose="020B0600000101010101" pitchFamily="50" charset="-127"/>
                <a:ea typeface="굴림" panose="020B0600000101010101" pitchFamily="50" charset="-127"/>
              </a:rPr>
              <a:t>진 정수 문자열을 정수로 변환</a:t>
            </a:r>
          </a:p>
        </p:txBody>
      </p:sp>
      <p:sp>
        <p:nvSpPr>
          <p:cNvPr id="31748" name="슬라이드 번호 개체 틀 3">
            <a:extLst>
              <a:ext uri="{FF2B5EF4-FFF2-40B4-BE49-F238E27FC236}">
                <a16:creationId xmlns:a16="http://schemas.microsoft.com/office/drawing/2014/main" id="{9935A094-0E55-47C2-B1B9-E4B994A69D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804863" indent="-309563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2382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7335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2288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6860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31432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6004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40576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810A824C-B08E-4F5C-926F-FFF32B02D1B5}" type="slidenum">
              <a:rPr lang="en-US" altLang="ko-KR" b="0"/>
              <a:pPr/>
              <a:t>20</a:t>
            </a:fld>
            <a:endParaRPr lang="en-US" altLang="ko-KR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>
            <a:extLst>
              <a:ext uri="{FF2B5EF4-FFF2-40B4-BE49-F238E27FC236}">
                <a16:creationId xmlns:a16="http://schemas.microsoft.com/office/drawing/2014/main" id="{1E6D46D1-88FF-4B93-92A5-9EB26ADEAC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2">
            <a:extLst>
              <a:ext uri="{FF2B5EF4-FFF2-40B4-BE49-F238E27FC236}">
                <a16:creationId xmlns:a16="http://schemas.microsoft.com/office/drawing/2014/main" id="{0C79670E-F691-4E9D-AC55-3F1C62124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MS-</a:t>
            </a:r>
            <a:r>
              <a:rPr lang="en-US" altLang="ko-KR" b="1">
                <a:latin typeface="굴림" panose="020B0600000101010101" pitchFamily="50" charset="-127"/>
                <a:ea typeface="굴림" panose="020B0600000101010101" pitchFamily="50" charset="-127"/>
              </a:rPr>
              <a:t>DOS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: Microsoft </a:t>
            </a:r>
            <a:r>
              <a:rPr lang="en-US" altLang="ko-KR" b="1">
                <a:latin typeface="굴림" panose="020B0600000101010101" pitchFamily="50" charset="-127"/>
                <a:ea typeface="굴림" panose="020B0600000101010101" pitchFamily="50" charset="-127"/>
              </a:rPr>
              <a:t>Disk Operating System</a:t>
            </a:r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9940" name="슬라이드 번호 개체 틀 3">
            <a:extLst>
              <a:ext uri="{FF2B5EF4-FFF2-40B4-BE49-F238E27FC236}">
                <a16:creationId xmlns:a16="http://schemas.microsoft.com/office/drawing/2014/main" id="{CEB85D5F-FFCB-47FA-BA97-1AFBF72972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804863" indent="-309563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2382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7335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2288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6860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31432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6004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40576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D2CF55DB-6501-42F9-8EB5-F6A3E32DDA1E}" type="slidenum">
              <a:rPr lang="en-US" altLang="ko-KR" b="0"/>
              <a:pPr/>
              <a:t>28</a:t>
            </a:fld>
            <a:endParaRPr lang="en-US" altLang="ko-KR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>
            <a:extLst>
              <a:ext uri="{FF2B5EF4-FFF2-40B4-BE49-F238E27FC236}">
                <a16:creationId xmlns:a16="http://schemas.microsoft.com/office/drawing/2014/main" id="{97C884EB-7490-4BD8-8EB2-3B7298E67D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슬라이드 노트 개체 틀 2">
            <a:extLst>
              <a:ext uri="{FF2B5EF4-FFF2-40B4-BE49-F238E27FC236}">
                <a16:creationId xmlns:a16="http://schemas.microsoft.com/office/drawing/2014/main" id="{20CE011E-F95E-4919-BC6C-817F32140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MS-</a:t>
            </a:r>
            <a:r>
              <a:rPr lang="en-US" altLang="ko-KR" b="1">
                <a:latin typeface="굴림" panose="020B0600000101010101" pitchFamily="50" charset="-127"/>
                <a:ea typeface="굴림" panose="020B0600000101010101" pitchFamily="50" charset="-127"/>
              </a:rPr>
              <a:t>DOS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: Microsoft </a:t>
            </a:r>
            <a:r>
              <a:rPr lang="en-US" altLang="ko-KR" b="1">
                <a:latin typeface="굴림" panose="020B0600000101010101" pitchFamily="50" charset="-127"/>
                <a:ea typeface="굴림" panose="020B0600000101010101" pitchFamily="50" charset="-127"/>
              </a:rPr>
              <a:t>Disk Operating System</a:t>
            </a:r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1988" name="슬라이드 번호 개체 틀 3">
            <a:extLst>
              <a:ext uri="{FF2B5EF4-FFF2-40B4-BE49-F238E27FC236}">
                <a16:creationId xmlns:a16="http://schemas.microsoft.com/office/drawing/2014/main" id="{DB589128-F7D7-4DB5-BFA0-A9A4FEDE9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804863" indent="-309563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2382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7335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2288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6860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31432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6004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40576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1A4F8EBC-CF74-4990-B912-4D4E9EDF8207}" type="slidenum">
              <a:rPr lang="en-US" altLang="ko-KR" b="0"/>
              <a:pPr/>
              <a:t>29</a:t>
            </a:fld>
            <a:endParaRPr lang="en-US" altLang="ko-KR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>
            <a:extLst>
              <a:ext uri="{FF2B5EF4-FFF2-40B4-BE49-F238E27FC236}">
                <a16:creationId xmlns:a16="http://schemas.microsoft.com/office/drawing/2014/main" id="{34CF2B2B-690A-4DC6-8DED-331EE62875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슬라이드 노트 개체 틀 2">
            <a:extLst>
              <a:ext uri="{FF2B5EF4-FFF2-40B4-BE49-F238E27FC236}">
                <a16:creationId xmlns:a16="http://schemas.microsoft.com/office/drawing/2014/main" id="{BB7C1F39-8518-408F-9021-ABB02BCB8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MS-</a:t>
            </a:r>
            <a:r>
              <a:rPr lang="en-US" altLang="ko-KR" b="1">
                <a:latin typeface="굴림" panose="020B0600000101010101" pitchFamily="50" charset="-127"/>
                <a:ea typeface="굴림" panose="020B0600000101010101" pitchFamily="50" charset="-127"/>
              </a:rPr>
              <a:t>DOS</a:t>
            </a:r>
            <a:r>
              <a:rPr lang="en-US" altLang="ko-KR">
                <a:latin typeface="굴림" panose="020B0600000101010101" pitchFamily="50" charset="-127"/>
                <a:ea typeface="굴림" panose="020B0600000101010101" pitchFamily="50" charset="-127"/>
              </a:rPr>
              <a:t>: Microsoft </a:t>
            </a:r>
            <a:r>
              <a:rPr lang="en-US" altLang="ko-KR" b="1">
                <a:latin typeface="굴림" panose="020B0600000101010101" pitchFamily="50" charset="-127"/>
                <a:ea typeface="굴림" panose="020B0600000101010101" pitchFamily="50" charset="-127"/>
              </a:rPr>
              <a:t>Disk Operating System</a:t>
            </a:r>
            <a:endParaRPr lang="ko-KR" altLang="en-US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4036" name="슬라이드 번호 개체 틀 3">
            <a:extLst>
              <a:ext uri="{FF2B5EF4-FFF2-40B4-BE49-F238E27FC236}">
                <a16:creationId xmlns:a16="http://schemas.microsoft.com/office/drawing/2014/main" id="{21BBE2CF-97E6-4156-823A-035EE6CC4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804863" indent="-309563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2382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7335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228850" indent="-247650" defTabSz="1012825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6860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31432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6004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4057650" indent="-247650" defTabSz="101282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fld id="{F1EFDB9B-A22F-4BA7-8141-2A6741430B07}" type="slidenum">
              <a:rPr lang="en-US" altLang="ko-KR" b="0"/>
              <a:pPr/>
              <a:t>30</a:t>
            </a:fld>
            <a:endParaRPr lang="en-US" altLang="ko-KR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097816EB-161F-4FA8-877D-92263EF1FC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" y="6507163"/>
            <a:ext cx="7804150" cy="90487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99CC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latinLnBrk="1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 b="0" dirty="0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5D9D9206-BE58-488D-B018-C0B32DF9A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6405563"/>
            <a:ext cx="11334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ko-KR" sz="1200" dirty="0">
                <a:solidFill>
                  <a:schemeClr val="tx2"/>
                </a:solidFill>
                <a:latin typeface="굴림" pitchFamily="50" charset="-127"/>
              </a:rPr>
              <a:t>J. Choi, DKU</a:t>
            </a:r>
            <a:endParaRPr lang="ko-KR" altLang="en-US" sz="1200" dirty="0">
              <a:solidFill>
                <a:schemeClr val="tx2"/>
              </a:solidFill>
              <a:latin typeface="굴림" pitchFamily="50" charset="-127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61ECF2C-0FDF-4692-B930-323ECB8A85B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58888" y="249238"/>
            <a:ext cx="7743825" cy="15557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latinLnBrk="1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 b="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617EA06-8B4B-43B7-8D44-D085FEA15A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07950"/>
            <a:ext cx="12604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8305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66873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334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251520" y="838200"/>
            <a:ext cx="8712968" cy="5486400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1258FE8-3CAD-4074-9B7D-043A7D77DF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BFA71-18E9-447D-9068-8C66C5A7E1B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33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26363F6-0893-4059-8F31-AB18CCB3E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3C38464-8546-4E2C-9C90-E5AB57842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838200"/>
            <a:ext cx="84963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</p:txBody>
      </p:sp>
      <p:sp>
        <p:nvSpPr>
          <p:cNvPr id="1028" name="Line 13">
            <a:extLst>
              <a:ext uri="{FF2B5EF4-FFF2-40B4-BE49-F238E27FC236}">
                <a16:creationId xmlns:a16="http://schemas.microsoft.com/office/drawing/2014/main" id="{6CAC615E-422B-4A92-A29E-BAB7CE694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09600"/>
            <a:ext cx="8839200" cy="0"/>
          </a:xfrm>
          <a:prstGeom prst="line">
            <a:avLst/>
          </a:prstGeom>
          <a:noFill/>
          <a:ln w="38100">
            <a:solidFill>
              <a:srgbClr val="BE9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21518" name="Rectangle 14">
            <a:extLst>
              <a:ext uri="{FF2B5EF4-FFF2-40B4-BE49-F238E27FC236}">
                <a16:creationId xmlns:a16="http://schemas.microsoft.com/office/drawing/2014/main" id="{162FD381-2512-4AAF-B181-5C1BF4D204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6817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0" sz="1400" b="0" smtClean="0">
                <a:solidFill>
                  <a:schemeClr val="bg2"/>
                </a:solidFill>
                <a:latin typeface="굴림" panose="020B0600000101010101" pitchFamily="50" charset="-127"/>
              </a:defRPr>
            </a:lvl1pPr>
          </a:lstStyle>
          <a:p>
            <a:pPr>
              <a:defRPr/>
            </a:pPr>
            <a:fld id="{E0FAFB26-E4F6-4F7E-B7F3-B7F025AEA8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0" name="Rectangle 18">
            <a:extLst>
              <a:ext uri="{FF2B5EF4-FFF2-40B4-BE49-F238E27FC236}">
                <a16:creationId xmlns:a16="http://schemas.microsoft.com/office/drawing/2014/main" id="{57D8273D-909A-4424-8FC5-D819C4129E6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52400" y="6553200"/>
            <a:ext cx="7804150" cy="115888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99CC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latinLnBrk="1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anose="020B060403050404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 b="0" dirty="0"/>
          </a:p>
        </p:txBody>
      </p:sp>
      <p:sp>
        <p:nvSpPr>
          <p:cNvPr id="1031" name="Text Box 21">
            <a:extLst>
              <a:ext uri="{FF2B5EF4-FFF2-40B4-BE49-F238E27FC236}">
                <a16:creationId xmlns:a16="http://schemas.microsoft.com/office/drawing/2014/main" id="{17467D65-5786-4B7C-A321-3F14371EEC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56550" y="6469063"/>
            <a:ext cx="11699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Tahoma" pitchFamily="34" charset="0"/>
                <a:ea typeface="굴림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ko-KR" sz="1200" dirty="0">
                <a:solidFill>
                  <a:schemeClr val="tx2"/>
                </a:solidFill>
                <a:latin typeface="굴림" pitchFamily="50" charset="-127"/>
              </a:rPr>
              <a:t>J. Choi, DKU</a:t>
            </a:r>
            <a:endParaRPr lang="ko-KR" altLang="en-US" sz="1200" dirty="0">
              <a:solidFill>
                <a:schemeClr val="tx2"/>
              </a:solidFill>
              <a:latin typeface="굴림" pitchFamily="50" charset="-127"/>
            </a:endParaRPr>
          </a:p>
        </p:txBody>
      </p:sp>
      <p:pic>
        <p:nvPicPr>
          <p:cNvPr id="1032" name="Picture 3">
            <a:extLst>
              <a:ext uri="{FF2B5EF4-FFF2-40B4-BE49-F238E27FC236}">
                <a16:creationId xmlns:a16="http://schemas.microsoft.com/office/drawing/2014/main" id="{479BBD36-2867-4793-A20F-57FAF9F7A3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3663"/>
            <a:ext cx="1187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0" r:id="rId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2800">
          <a:solidFill>
            <a:schemeClr val="hlink"/>
          </a:solidFill>
          <a:latin typeface="Arial" charset="0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Blip>
          <a:blip r:embed="rId5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Char char="•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mbedded.dankook.ac.kr/~choij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F6972EE-D2C5-4401-8005-902E1545CE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1916113"/>
            <a:ext cx="8713788" cy="838200"/>
          </a:xfrm>
        </p:spPr>
        <p:txBody>
          <a:bodyPr/>
          <a:lstStyle/>
          <a:p>
            <a:pPr eaLnBrk="1" hangingPunct="1"/>
            <a:r>
              <a:rPr lang="en-US" altLang="ko-KR" sz="4000" b="1"/>
              <a:t>Lecture</a:t>
            </a:r>
            <a:r>
              <a:rPr lang="ko-KR" altLang="en-US" sz="4000" b="1"/>
              <a:t> </a:t>
            </a:r>
            <a:r>
              <a:rPr lang="en-US" altLang="ko-KR" sz="4000" b="1"/>
              <a:t>Note 1: OS Introduction</a:t>
            </a:r>
            <a:endParaRPr lang="ko-KR" altLang="en-US" sz="4000" b="1"/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2C4F56B5-D046-4BC0-AB6A-B7BC4C228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789363"/>
            <a:ext cx="5661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>
                <a:latin typeface="Tahoma" panose="020B0604030504040204" pitchFamily="34" charset="0"/>
              </a:rPr>
              <a:t>March 1, 2020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>
                <a:latin typeface="Tahoma" panose="020B0604030504040204" pitchFamily="34" charset="0"/>
              </a:rPr>
              <a:t>Jongmoo Choi</a:t>
            </a:r>
            <a:endParaRPr lang="ko-KR" altLang="en-US" sz="1800" b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800" b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>
                <a:latin typeface="Tahoma" panose="020B0604030504040204" pitchFamily="34" charset="0"/>
              </a:rPr>
              <a:t>Dept. of software</a:t>
            </a:r>
            <a:endParaRPr lang="ko-KR" altLang="en-US" sz="1800" b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>
                <a:latin typeface="Tahoma" panose="020B0604030504040204" pitchFamily="34" charset="0"/>
              </a:rPr>
              <a:t>Dankook University</a:t>
            </a:r>
            <a:endParaRPr lang="ko-KR" altLang="en-US" sz="1800" b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 b="0">
                <a:latin typeface="Tahoma" panose="020B0604030504040204" pitchFamily="34" charset="0"/>
                <a:hlinkClick r:id="rId4"/>
              </a:rPr>
              <a:t>http://embedded.dankook.ac.kr/~choijm</a:t>
            </a:r>
            <a:r>
              <a:rPr lang="en-US" altLang="ko-KR" sz="1800" b="0">
                <a:latin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C66527-4D1B-41BA-B3E0-5515D44231E0}"/>
              </a:ext>
            </a:extLst>
          </p:cNvPr>
          <p:cNvSpPr txBox="1"/>
          <p:nvPr/>
        </p:nvSpPr>
        <p:spPr>
          <a:xfrm>
            <a:off x="96838" y="6146800"/>
            <a:ext cx="9047162" cy="322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500" dirty="0">
                <a:solidFill>
                  <a:srgbClr val="0066FF"/>
                </a:solidFill>
                <a:latin typeface="+mn-lt"/>
              </a:rPr>
              <a:t>(This</a:t>
            </a:r>
            <a:r>
              <a:rPr lang="ko-KR" altLang="en-US" sz="1500" dirty="0">
                <a:solidFill>
                  <a:srgbClr val="0066FF"/>
                </a:solidFill>
                <a:latin typeface="+mn-lt"/>
              </a:rPr>
              <a:t> </a:t>
            </a:r>
            <a:r>
              <a:rPr lang="en-US" altLang="ko-KR" sz="1500" dirty="0">
                <a:solidFill>
                  <a:srgbClr val="0066FF"/>
                </a:solidFill>
                <a:latin typeface="+mn-lt"/>
              </a:rPr>
              <a:t>slide is made by Jongmoo Choi. Please let him know when you want to distribute this slide)</a:t>
            </a:r>
            <a:endParaRPr lang="ko-KR" altLang="en-US" sz="1500" dirty="0">
              <a:solidFill>
                <a:srgbClr val="0066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>
            <a:extLst>
              <a:ext uri="{FF2B5EF4-FFF2-40B4-BE49-F238E27FC236}">
                <a16:creationId xmlns:a16="http://schemas.microsoft.com/office/drawing/2014/main" id="{77023FEF-E0B5-4D70-A3C9-43F442B5E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60466C-36C7-4379-9CB8-960C1296A44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Definition of operating system</a:t>
            </a:r>
          </a:p>
          <a:p>
            <a:pPr lvl="1">
              <a:defRPr/>
            </a:pPr>
            <a:r>
              <a:rPr lang="en-US" altLang="ko-KR" dirty="0">
                <a:solidFill>
                  <a:srgbClr val="FF0000"/>
                </a:solidFill>
              </a:rPr>
              <a:t>Resource manager</a:t>
            </a:r>
          </a:p>
          <a:p>
            <a:pPr lvl="2">
              <a:defRPr/>
            </a:pPr>
            <a:r>
              <a:rPr lang="en-US" altLang="ko-KR" dirty="0"/>
              <a:t>Physical resources: CPU (core), DRAM, Disk, Flash, KBD, Network, …</a:t>
            </a:r>
          </a:p>
          <a:p>
            <a:pPr lvl="2">
              <a:defRPr/>
            </a:pPr>
            <a:r>
              <a:rPr lang="en-US" altLang="ko-KR" dirty="0"/>
              <a:t>Virtual resources: Process, Thread, Virtual memory, Page, File, Directory, Driver, Protocol, Access control, Security, …</a:t>
            </a:r>
          </a:p>
          <a:p>
            <a:pPr lvl="1">
              <a:defRPr/>
            </a:pPr>
            <a:r>
              <a:rPr lang="en-US" altLang="ko-KR" dirty="0">
                <a:solidFill>
                  <a:srgbClr val="FF0000"/>
                </a:solidFill>
              </a:rPr>
              <a:t> Virtualization (Abstraction)</a:t>
            </a:r>
          </a:p>
          <a:p>
            <a:pPr lvl="2">
              <a:defRPr/>
            </a:pPr>
            <a:r>
              <a:rPr lang="en-US" altLang="ko-KR" dirty="0"/>
              <a:t>Transform a physical resource into a more general, powerful, and easy-to-use virtual form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ko-KR" altLang="en-US" dirty="0"/>
          </a:p>
        </p:txBody>
      </p:sp>
      <p:sp>
        <p:nvSpPr>
          <p:cNvPr id="19460" name="슬라이드 번호 개체 틀 3">
            <a:extLst>
              <a:ext uri="{FF2B5EF4-FFF2-40B4-BE49-F238E27FC236}">
                <a16:creationId xmlns:a16="http://schemas.microsoft.com/office/drawing/2014/main" id="{D46537FB-A9F5-4DC5-967C-7A148D0F1C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E0026D-CFD6-4B7E-B514-4A776EF1880B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9461" name="Picture 3">
            <a:extLst>
              <a:ext uri="{FF2B5EF4-FFF2-40B4-BE49-F238E27FC236}">
                <a16:creationId xmlns:a16="http://schemas.microsoft.com/office/drawing/2014/main" id="{68187B19-154E-4CDD-82A4-43B0DDEEC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573463"/>
            <a:ext cx="511333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78">
            <a:extLst>
              <a:ext uri="{FF2B5EF4-FFF2-40B4-BE49-F238E27FC236}">
                <a16:creationId xmlns:a16="http://schemas.microsoft.com/office/drawing/2014/main" id="{BB1D4038-C336-4B44-B772-F3DA6C8FD06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987675" y="6245225"/>
            <a:ext cx="3448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6600"/>
                </a:solidFill>
              </a:rPr>
              <a:t>(Source: Linux Device Driver, O’Reilly)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>
            <a:extLst>
              <a:ext uri="{FF2B5EF4-FFF2-40B4-BE49-F238E27FC236}">
                <a16:creationId xmlns:a16="http://schemas.microsoft.com/office/drawing/2014/main" id="{66DEA61F-59B3-4B81-BE9A-C680DCAD0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20483" name="텍스트 개체 틀 2">
            <a:extLst>
              <a:ext uri="{FF2B5EF4-FFF2-40B4-BE49-F238E27FC236}">
                <a16:creationId xmlns:a16="http://schemas.microsoft.com/office/drawing/2014/main" id="{4ED80C69-95CF-4E50-969C-1E46E8775F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System call</a:t>
            </a:r>
          </a:p>
          <a:p>
            <a:pPr lvl="1"/>
            <a:r>
              <a:rPr lang="en-US" altLang="ko-KR"/>
              <a:t>Interfaces (APIs) provided by OS</a:t>
            </a:r>
          </a:p>
        </p:txBody>
      </p:sp>
      <p:sp>
        <p:nvSpPr>
          <p:cNvPr id="20484" name="슬라이드 번호 개체 틀 3">
            <a:extLst>
              <a:ext uri="{FF2B5EF4-FFF2-40B4-BE49-F238E27FC236}">
                <a16:creationId xmlns:a16="http://schemas.microsoft.com/office/drawing/2014/main" id="{52432C37-B5B0-4876-8E07-3DBC280B97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A73987-5530-4EE8-8EFC-3D2ED6FC6841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20485" name="Picture 6" descr="OS8-p61">
            <a:extLst>
              <a:ext uri="{FF2B5EF4-FFF2-40B4-BE49-F238E27FC236}">
                <a16:creationId xmlns:a16="http://schemas.microsoft.com/office/drawing/2014/main" id="{98D978E4-A076-41A7-86FA-58812EE0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41488"/>
            <a:ext cx="7488237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4">
            <a:extLst>
              <a:ext uri="{FF2B5EF4-FFF2-40B4-BE49-F238E27FC236}">
                <a16:creationId xmlns:a16="http://schemas.microsoft.com/office/drawing/2014/main" id="{19968D06-636E-47D5-B261-BB8F12E7E9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28850" y="6149975"/>
            <a:ext cx="4830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 dirty="0">
                <a:solidFill>
                  <a:srgbClr val="008000"/>
                </a:solidFill>
              </a:rPr>
              <a:t>(Source: A. </a:t>
            </a:r>
            <a:r>
              <a:rPr lang="en-US" altLang="ko-KR" sz="1200" dirty="0" err="1">
                <a:solidFill>
                  <a:srgbClr val="008000"/>
                </a:solidFill>
              </a:rPr>
              <a:t>Silberschatz</a:t>
            </a:r>
            <a:r>
              <a:rPr lang="en-US" altLang="ko-KR" sz="1200" dirty="0">
                <a:solidFill>
                  <a:srgbClr val="008000"/>
                </a:solidFill>
              </a:rPr>
              <a:t>, “Operating system Concept”)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9E9B72B0-F267-40DA-9E2A-7EC0D82F0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21507" name="텍스트 개체 틀 2">
            <a:extLst>
              <a:ext uri="{FF2B5EF4-FFF2-40B4-BE49-F238E27FC236}">
                <a16:creationId xmlns:a16="http://schemas.microsoft.com/office/drawing/2014/main" id="{0B6A3752-56E6-47CE-BE5B-F8A405E1E2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System call</a:t>
            </a:r>
          </a:p>
          <a:p>
            <a:pPr lvl="1"/>
            <a:r>
              <a:rPr lang="en-US" altLang="ko-KR"/>
              <a:t>Standard (e.g.. POSIX, Win32, …) </a:t>
            </a:r>
          </a:p>
          <a:p>
            <a:pPr lvl="1"/>
            <a:r>
              <a:rPr lang="en-US" altLang="ko-KR">
                <a:solidFill>
                  <a:srgbClr val="FF0000"/>
                </a:solidFill>
              </a:rPr>
              <a:t>Mode switch </a:t>
            </a:r>
            <a:r>
              <a:rPr lang="en-US" altLang="ko-KR"/>
              <a:t>(user mode, kernel mode)</a:t>
            </a:r>
          </a:p>
        </p:txBody>
      </p:sp>
      <p:sp>
        <p:nvSpPr>
          <p:cNvPr id="21508" name="슬라이드 번호 개체 틀 3">
            <a:extLst>
              <a:ext uri="{FF2B5EF4-FFF2-40B4-BE49-F238E27FC236}">
                <a16:creationId xmlns:a16="http://schemas.microsoft.com/office/drawing/2014/main" id="{E3C9FF62-3B12-4FB0-980C-D7A8221B1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D9327C-3F9B-4EF8-90AA-133233827873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6B3662D0-E689-459E-9377-422F3AA37B1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0738" y="6186488"/>
            <a:ext cx="7500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>
                <a:solidFill>
                  <a:srgbClr val="008000"/>
                </a:solidFill>
              </a:rPr>
              <a:t>(Source: A. Silberschatz, “Operating system Concept”)</a:t>
            </a:r>
          </a:p>
        </p:txBody>
      </p:sp>
      <p:pic>
        <p:nvPicPr>
          <p:cNvPr id="21510" name="Picture 4">
            <a:extLst>
              <a:ext uri="{FF2B5EF4-FFF2-40B4-BE49-F238E27FC236}">
                <a16:creationId xmlns:a16="http://schemas.microsoft.com/office/drawing/2014/main" id="{0FAAC184-6C50-45DB-AD20-90D4562EF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t="9819" r="969" b="10077"/>
          <a:stretch>
            <a:fillRect/>
          </a:stretch>
        </p:blipFill>
        <p:spPr bwMode="auto">
          <a:xfrm>
            <a:off x="4787900" y="2160588"/>
            <a:ext cx="3816350" cy="3887787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1" descr="Screen Shot 2012-12-01 at 12.25.00 PM.png">
            <a:extLst>
              <a:ext uri="{FF2B5EF4-FFF2-40B4-BE49-F238E27FC236}">
                <a16:creationId xmlns:a16="http://schemas.microsoft.com/office/drawing/2014/main" id="{D3F1ADF3-BA90-47E9-A106-D62208D63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127250"/>
            <a:ext cx="4105275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1">
            <a:extLst>
              <a:ext uri="{FF2B5EF4-FFF2-40B4-BE49-F238E27FC236}">
                <a16:creationId xmlns:a16="http://schemas.microsoft.com/office/drawing/2014/main" id="{F1ADC01D-536F-42CD-9B91-5C1CAB6E2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2.1 Virtualizing CPU</a:t>
            </a:r>
            <a:endParaRPr lang="ko-KR" altLang="en-US"/>
          </a:p>
        </p:txBody>
      </p:sp>
      <p:sp>
        <p:nvSpPr>
          <p:cNvPr id="22531" name="텍스트 개체 틀 2">
            <a:extLst>
              <a:ext uri="{FF2B5EF4-FFF2-40B4-BE49-F238E27FC236}">
                <a16:creationId xmlns:a16="http://schemas.microsoft.com/office/drawing/2014/main" id="{33662A97-0C36-405D-9293-8B99D44BC2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A program for the discussion of virtualizing CPU</a:t>
            </a:r>
          </a:p>
          <a:p>
            <a:pPr lvl="1"/>
            <a:r>
              <a:rPr lang="en-US" altLang="ko-KR"/>
              <a:t>call Spin (busy waiting and return when it has run for a second)</a:t>
            </a:r>
          </a:p>
          <a:p>
            <a:pPr lvl="1"/>
            <a:r>
              <a:rPr lang="en-US" altLang="ko-KR"/>
              <a:t>print out a string passed in on the command line</a:t>
            </a:r>
            <a:endParaRPr lang="ko-KR" altLang="en-US"/>
          </a:p>
        </p:txBody>
      </p:sp>
      <p:sp>
        <p:nvSpPr>
          <p:cNvPr id="22532" name="슬라이드 번호 개체 틀 3">
            <a:extLst>
              <a:ext uri="{FF2B5EF4-FFF2-40B4-BE49-F238E27FC236}">
                <a16:creationId xmlns:a16="http://schemas.microsoft.com/office/drawing/2014/main" id="{4A5F714C-74A4-4F26-BA52-9643EA0C5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CD8563-E605-42A1-9CE9-748CE5FBACED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22533" name="그림 1">
            <a:extLst>
              <a:ext uri="{FF2B5EF4-FFF2-40B4-BE49-F238E27FC236}">
                <a16:creationId xmlns:a16="http://schemas.microsoft.com/office/drawing/2014/main" id="{52B6BE85-6171-475B-9D64-E9B507083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276475"/>
            <a:ext cx="7620000" cy="4016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1">
            <a:extLst>
              <a:ext uri="{FF2B5EF4-FFF2-40B4-BE49-F238E27FC236}">
                <a16:creationId xmlns:a16="http://schemas.microsoft.com/office/drawing/2014/main" id="{6948174B-2067-45F4-982F-A6677A84C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2.1 Virtualizing CPU</a:t>
            </a:r>
            <a:endParaRPr lang="ko-KR" altLang="en-US"/>
          </a:p>
        </p:txBody>
      </p:sp>
      <p:sp>
        <p:nvSpPr>
          <p:cNvPr id="23555" name="텍스트 개체 틀 2">
            <a:extLst>
              <a:ext uri="{FF2B5EF4-FFF2-40B4-BE49-F238E27FC236}">
                <a16:creationId xmlns:a16="http://schemas.microsoft.com/office/drawing/2014/main" id="{BEB09875-5A82-4FFE-8D2E-EEFBD99771D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Execute the CPU program</a:t>
            </a:r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Execute the program in parallel</a:t>
            </a:r>
          </a:p>
          <a:p>
            <a:endParaRPr lang="en-US" altLang="ko-KR"/>
          </a:p>
        </p:txBody>
      </p:sp>
      <p:sp>
        <p:nvSpPr>
          <p:cNvPr id="23556" name="슬라이드 번호 개체 틀 3">
            <a:extLst>
              <a:ext uri="{FF2B5EF4-FFF2-40B4-BE49-F238E27FC236}">
                <a16:creationId xmlns:a16="http://schemas.microsoft.com/office/drawing/2014/main" id="{0FBD290C-5DBD-40A7-816C-8129E5543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6F3AB7-3869-43B3-BBFF-068982C6E676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23557" name="그림 1">
            <a:extLst>
              <a:ext uri="{FF2B5EF4-FFF2-40B4-BE49-F238E27FC236}">
                <a16:creationId xmlns:a16="http://schemas.microsoft.com/office/drawing/2014/main" id="{9800E989-DAA6-4DCB-BDD0-355777EF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49260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그림 2">
            <a:extLst>
              <a:ext uri="{FF2B5EF4-FFF2-40B4-BE49-F238E27FC236}">
                <a16:creationId xmlns:a16="http://schemas.microsoft.com/office/drawing/2014/main" id="{ABCF9D9C-BD93-4D1C-B0B8-DD1F4765E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598863"/>
            <a:ext cx="7418388" cy="2805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4E4298-3760-4490-93CF-880BE5A1E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45125"/>
            <a:ext cx="2609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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P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</a:rPr>
              <a:t>rocess, Scheduling, …</a:t>
            </a:r>
            <a:endParaRPr lang="ko-KR" altLang="en-US" sz="1600" b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1">
            <a:extLst>
              <a:ext uri="{FF2B5EF4-FFF2-40B4-BE49-F238E27FC236}">
                <a16:creationId xmlns:a16="http://schemas.microsoft.com/office/drawing/2014/main" id="{E5EE5703-7391-4222-8104-B13C7D6B5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2.1 Virtualizing CPU</a:t>
            </a:r>
            <a:endParaRPr lang="ko-KR" altLang="en-US"/>
          </a:p>
        </p:txBody>
      </p:sp>
      <p:sp>
        <p:nvSpPr>
          <p:cNvPr id="25603" name="텍스트 개체 틀 2">
            <a:extLst>
              <a:ext uri="{FF2B5EF4-FFF2-40B4-BE49-F238E27FC236}">
                <a16:creationId xmlns:a16="http://schemas.microsoft.com/office/drawing/2014/main" id="{E22777E6-0F98-4B7C-A55B-06C4509E3DE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Issues for Virtualizing CPU</a:t>
            </a:r>
          </a:p>
          <a:p>
            <a:pPr lvl="1"/>
            <a:r>
              <a:rPr lang="en-US" altLang="ko-KR" dirty="0"/>
              <a:t>How to run a new program?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process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make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a new process?  fork()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stop a process?  exit()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execute a new process?  exec()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block a process?  sleep(), pause(), lock(), …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select a process to run next? 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scheduling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run multiple processes?  context switch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manage multiple cores (CPUs)?  multi-processor scheduling, cache affinity, load balancing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communicate among processes?  IPC (Inter-Process Communication), socket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notify an event to a process?  signal (e.g. ^C)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…</a:t>
            </a:r>
            <a:endParaRPr lang="en-US" altLang="ko-KR" dirty="0"/>
          </a:p>
        </p:txBody>
      </p:sp>
      <p:sp>
        <p:nvSpPr>
          <p:cNvPr id="25604" name="슬라이드 번호 개체 틀 3">
            <a:extLst>
              <a:ext uri="{FF2B5EF4-FFF2-40B4-BE49-F238E27FC236}">
                <a16:creationId xmlns:a16="http://schemas.microsoft.com/office/drawing/2014/main" id="{86C4CADA-4B19-4F9D-B389-B6214E05C0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868A52-0BE0-4E1F-9079-DF5F257FDDF2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19B0D1-9D74-4DBC-A34F-8EEF67500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970588"/>
            <a:ext cx="8110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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</a:rPr>
              <a:t>Illusion: A process has its own CPU even though there are less CPUs than processes </a:t>
            </a:r>
            <a:endParaRPr lang="ko-KR" altLang="en-US" sz="1600" b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A9338F37-EA2D-489D-9BB0-9F2FC0F76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2.2 Virtualizing Memory </a:t>
            </a:r>
            <a:endParaRPr lang="ko-KR" altLang="en-US"/>
          </a:p>
        </p:txBody>
      </p:sp>
      <p:sp>
        <p:nvSpPr>
          <p:cNvPr id="26627" name="텍스트 개체 틀 2">
            <a:extLst>
              <a:ext uri="{FF2B5EF4-FFF2-40B4-BE49-F238E27FC236}">
                <a16:creationId xmlns:a16="http://schemas.microsoft.com/office/drawing/2014/main" id="{526EF8A7-BA87-465E-81EB-D1C7CB5498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Memory </a:t>
            </a:r>
          </a:p>
          <a:p>
            <a:pPr lvl="1"/>
            <a:r>
              <a:rPr lang="en-US" altLang="ko-KR"/>
              <a:t>Can be considered as an array of bytes</a:t>
            </a:r>
          </a:p>
          <a:p>
            <a:r>
              <a:rPr lang="en-US" altLang="ko-KR"/>
              <a:t>Another program example</a:t>
            </a:r>
          </a:p>
          <a:p>
            <a:pPr lvl="1"/>
            <a:r>
              <a:rPr lang="en-US" altLang="ko-KR"/>
              <a:t>Allocate a portion of memory and access it</a:t>
            </a:r>
            <a:endParaRPr lang="ko-KR" altLang="en-US"/>
          </a:p>
        </p:txBody>
      </p:sp>
      <p:sp>
        <p:nvSpPr>
          <p:cNvPr id="26628" name="슬라이드 번호 개체 틀 3">
            <a:extLst>
              <a:ext uri="{FF2B5EF4-FFF2-40B4-BE49-F238E27FC236}">
                <a16:creationId xmlns:a16="http://schemas.microsoft.com/office/drawing/2014/main" id="{41A0A8EC-200C-4DBF-B2DF-4CCC28BD3C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ABFCB6-DB1A-42C6-BF29-7EA00DDA3B87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26629" name="그림 1">
            <a:extLst>
              <a:ext uri="{FF2B5EF4-FFF2-40B4-BE49-F238E27FC236}">
                <a16:creationId xmlns:a16="http://schemas.microsoft.com/office/drawing/2014/main" id="{96704114-A79D-4ED2-B7E5-8F3FB97DE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565400"/>
            <a:ext cx="6769100" cy="3844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제목 1">
            <a:extLst>
              <a:ext uri="{FF2B5EF4-FFF2-40B4-BE49-F238E27FC236}">
                <a16:creationId xmlns:a16="http://schemas.microsoft.com/office/drawing/2014/main" id="{A4C120FD-190B-4D71-9753-7E59EF0A2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2.2 Virtualizing Memory </a:t>
            </a:r>
            <a:endParaRPr lang="ko-KR" altLang="en-US"/>
          </a:p>
        </p:txBody>
      </p:sp>
      <p:sp>
        <p:nvSpPr>
          <p:cNvPr id="27651" name="텍스트 개체 틀 2">
            <a:extLst>
              <a:ext uri="{FF2B5EF4-FFF2-40B4-BE49-F238E27FC236}">
                <a16:creationId xmlns:a16="http://schemas.microsoft.com/office/drawing/2014/main" id="{D95820F6-BE7E-4EAF-84FA-9C744463D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Execute the Mem program</a:t>
            </a:r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Execute the program in parallel</a:t>
            </a: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9D256FC4-4A52-43AE-AD41-62491C5228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242C28-440C-4C5B-A938-E5CE34B9A6B3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6809C-24D1-4575-976D-0E0078119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613" y="6172200"/>
            <a:ext cx="3459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>
                <a:solidFill>
                  <a:srgbClr val="FF0000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</a:t>
            </a:r>
            <a:r>
              <a:rPr lang="en-US" altLang="ko-KR" sz="1600" b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Same address but independent </a:t>
            </a:r>
            <a:r>
              <a:rPr lang="en-US" altLang="ko-KR" sz="1600" b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endParaRPr lang="ko-KR" altLang="en-US" sz="1600" b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pic>
        <p:nvPicPr>
          <p:cNvPr id="27654" name="그림 1">
            <a:extLst>
              <a:ext uri="{FF2B5EF4-FFF2-40B4-BE49-F238E27FC236}">
                <a16:creationId xmlns:a16="http://schemas.microsoft.com/office/drawing/2014/main" id="{C59050A0-1135-4BCE-982D-5AEDB733C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5780087" cy="1582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그림 2">
            <a:extLst>
              <a:ext uri="{FF2B5EF4-FFF2-40B4-BE49-F238E27FC236}">
                <a16:creationId xmlns:a16="http://schemas.microsoft.com/office/drawing/2014/main" id="{99B94EFC-B746-4DB5-BE5E-B0A4AFA1C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573463"/>
            <a:ext cx="7981950" cy="2511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>
            <a:extLst>
              <a:ext uri="{FF2B5EF4-FFF2-40B4-BE49-F238E27FC236}">
                <a16:creationId xmlns:a16="http://schemas.microsoft.com/office/drawing/2014/main" id="{3042ABF8-7C16-42B1-9A84-E779B4D0E7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2.2 Virtualizing Memory</a:t>
            </a:r>
            <a:endParaRPr lang="ko-KR" altLang="en-US"/>
          </a:p>
        </p:txBody>
      </p:sp>
      <p:sp>
        <p:nvSpPr>
          <p:cNvPr id="29699" name="텍스트 개체 틀 2">
            <a:extLst>
              <a:ext uri="{FF2B5EF4-FFF2-40B4-BE49-F238E27FC236}">
                <a16:creationId xmlns:a16="http://schemas.microsoft.com/office/drawing/2014/main" id="{51887412-6C29-4485-9B83-58DD1AAA0C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Issues for Virtualizing Memory</a:t>
            </a:r>
          </a:p>
          <a:p>
            <a:pPr lvl="1"/>
            <a:r>
              <a:rPr lang="en-US" altLang="ko-KR"/>
              <a:t>How to manage the address space of a process? </a:t>
            </a:r>
            <a:r>
              <a:rPr lang="en-US" altLang="ko-KR">
                <a:sym typeface="Wingdings" panose="05000000000000000000" pitchFamily="2" charset="2"/>
              </a:rPr>
              <a:t> text, data, stack, heap, …</a:t>
            </a:r>
            <a:endParaRPr lang="en-US" altLang="ko-KR"/>
          </a:p>
          <a:p>
            <a:pPr lvl="1"/>
            <a:r>
              <a:rPr lang="en-US" altLang="ko-KR"/>
              <a:t>How to allocate memory to a process? </a:t>
            </a:r>
            <a:r>
              <a:rPr lang="en-US" altLang="ko-KR">
                <a:sym typeface="Wingdings" panose="05000000000000000000" pitchFamily="2" charset="2"/>
              </a:rPr>
              <a:t> malloc(), calloc(), brk(), …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How to deallocate memory from a process?  free()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How to manage free space?  buddy, slab, …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How to protect memory among processes?  virtual memory 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How to implement virtual memory?  page, segment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How to reduce the overhead of virtual memory?  TLB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How to share memory among processes?  shared memory 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How to exploit memory to hide the storage latency?  page cache, buffer cache, …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How to manage NUMA?  local/remote memory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…</a:t>
            </a:r>
            <a:endParaRPr lang="en-US" altLang="ko-KR"/>
          </a:p>
        </p:txBody>
      </p:sp>
      <p:sp>
        <p:nvSpPr>
          <p:cNvPr id="29700" name="슬라이드 번호 개체 틀 3">
            <a:extLst>
              <a:ext uri="{FF2B5EF4-FFF2-40B4-BE49-F238E27FC236}">
                <a16:creationId xmlns:a16="http://schemas.microsoft.com/office/drawing/2014/main" id="{B51ECFDA-3CC7-4838-8CE8-E1EA5E64C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D256F7-7053-4F80-8E93-E99443639B59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DA2044-3B1F-4654-BBFD-F2A1A91EE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940425"/>
            <a:ext cx="785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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</a:rPr>
              <a:t>Illusion: A process has its own unlimited and independent memory even though several processes are sharing limited memory in reality</a:t>
            </a:r>
            <a:endParaRPr lang="ko-KR" altLang="en-US" sz="1600" b="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19A3A1-24F1-40B1-BA2E-D5545436E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901860"/>
            <a:ext cx="7921625" cy="33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 typeface="Wingdings 2" panose="05020102010507070707" pitchFamily="18" charset="2"/>
              <a:buChar char="E"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Any questions? Send an email to me: choijm@dankook.ac.kr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A16B2-6187-4DC3-8B78-A2C9CBB8B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669" y="5239998"/>
            <a:ext cx="7921625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 typeface="Wingdings 2" panose="05020102010507070707" pitchFamily="18" charset="2"/>
              <a:buChar char="E"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Simple question to take attendance: Explain why the title of our main text include “three easy pieces”? (Hint: see page 3 in this slide, until 6 PM, March 19</a:t>
            </a:r>
            <a:r>
              <a:rPr lang="en-US" altLang="ko-KR" sz="1600" b="0" baseline="300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th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)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6E98D8-DB2D-4DC1-8B84-1BE0CDD0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2.3 Concurrency 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022149-8CFD-46A2-8F16-F06688E607C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1520" y="838200"/>
            <a:ext cx="8712968" cy="1222648"/>
          </a:xfrm>
        </p:spPr>
        <p:txBody>
          <a:bodyPr/>
          <a:lstStyle/>
          <a:p>
            <a:r>
              <a:rPr lang="en-US" altLang="ko-KR" dirty="0"/>
              <a:t>Background: how</a:t>
            </a:r>
            <a:r>
              <a:rPr lang="ko-KR" altLang="en-US" dirty="0"/>
              <a:t> </a:t>
            </a:r>
            <a:r>
              <a:rPr lang="en-US" altLang="ko-KR" dirty="0"/>
              <a:t>to create a new scheduling entity?</a:t>
            </a:r>
          </a:p>
          <a:p>
            <a:pPr lvl="1"/>
            <a:r>
              <a:rPr lang="en-US" altLang="ko-KR" dirty="0"/>
              <a:t>Two programming model: process and thread</a:t>
            </a:r>
          </a:p>
          <a:p>
            <a:pPr lvl="1"/>
            <a:r>
              <a:rPr lang="en-US" altLang="ko-KR" dirty="0"/>
              <a:t>Key difference: data sharing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D32E3D-3145-43F1-B467-4AE6A31D0A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BFA71-18E9-447D-9068-8C66C5A7E1BA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137A7ED-1AEE-4B02-9743-4B789E71D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2026088"/>
            <a:ext cx="4429125" cy="4694235"/>
          </a:xfrm>
          <a:prstGeom prst="rect">
            <a:avLst/>
          </a:prstGeom>
          <a:solidFill>
            <a:srgbClr val="CCFFFF">
              <a:alpha val="50195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// fork example (</a:t>
            </a:r>
            <a:r>
              <a:rPr lang="en-US" altLang="ko-KR" sz="1300" dirty="0">
                <a:solidFill>
                  <a:srgbClr val="0066FF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Refer to the Chapter 5 in OSTEP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// by J. Choi  (choijm@dku.edu)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#include &lt;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stdio.h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#include &lt;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stdlib.h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3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int a = 10;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3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void *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func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a++;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printf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("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pid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= %d\n", 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getpid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());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3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int main()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int 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pid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if ((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pid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= fork()) == 0) { //need exception handle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        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func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        exit(0);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wait();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printf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("a = %d by 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pid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= %d\n", a, 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getpid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());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}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C3C46772-91E0-48CE-ABFA-4DFAC434D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30850"/>
            <a:ext cx="4429125" cy="4694235"/>
          </a:xfrm>
          <a:prstGeom prst="rect">
            <a:avLst/>
          </a:prstGeom>
          <a:solidFill>
            <a:srgbClr val="CCFFFF">
              <a:alpha val="50195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// thread example (</a:t>
            </a:r>
            <a:r>
              <a:rPr lang="en-US" altLang="ko-KR" sz="1300" dirty="0">
                <a:solidFill>
                  <a:srgbClr val="0066FF"/>
                </a:solidFill>
                <a:latin typeface="Calibri" panose="020F0502020204030204" pitchFamily="34" charset="0"/>
                <a:cs typeface="Tahoma" panose="020B0604030504040204" pitchFamily="34" charset="0"/>
              </a:rPr>
              <a:t>Refer to the Chapter 27 in OSTEP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)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// by J. Choi (choijm@dku.edu)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#include &lt;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stdio.h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#include &lt;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stdlib.h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&gt;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3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int a = 10;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3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void *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func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a++;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printf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("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pid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= %d\n", 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getpid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());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300" dirty="0">
              <a:latin typeface="Calibri" panose="020F050202020403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int main()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int 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p_thread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if ((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pthread_create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(&amp;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p_thread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, NULL, 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func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, (void *)NULL)) &lt; 0) 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        exit(0);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pthread_join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(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p_thread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, (void *)NULL);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       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printf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("a = %d by 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pid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 = %d\n", a, </a:t>
            </a:r>
            <a:r>
              <a:rPr lang="en-US" altLang="ko-KR" sz="1300" dirty="0" err="1">
                <a:latin typeface="Calibri" panose="020F0502020204030204" pitchFamily="34" charset="0"/>
                <a:cs typeface="Tahoma" panose="020B0604030504040204" pitchFamily="34" charset="0"/>
              </a:rPr>
              <a:t>getpid</a:t>
            </a: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());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300" dirty="0">
                <a:latin typeface="Calibri" panose="020F0502020204030204" pitchFamily="34" charset="0"/>
                <a:cs typeface="Tahoma" panose="020B0604030504040204" pitchFamily="34" charset="0"/>
              </a:rPr>
              <a:t>}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83E7EA7-EA80-49AD-984C-082E3DA4410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01477" y="6607571"/>
            <a:ext cx="4830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 dirty="0">
                <a:solidFill>
                  <a:srgbClr val="008000"/>
                </a:solidFill>
              </a:rPr>
              <a:t>(Source: System programming lecture note)</a:t>
            </a:r>
          </a:p>
        </p:txBody>
      </p:sp>
    </p:spTree>
    <p:extLst>
      <p:ext uri="{BB962C8B-B14F-4D97-AF65-F5344CB8AC3E}">
        <p14:creationId xmlns:p14="http://schemas.microsoft.com/office/powerpoint/2010/main" val="196666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8752"/>
    </mc:Choice>
    <mc:Fallback>
      <p:transition spd="slow" advTm="50875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>
            <a:extLst>
              <a:ext uri="{FF2B5EF4-FFF2-40B4-BE49-F238E27FC236}">
                <a16:creationId xmlns:a16="http://schemas.microsoft.com/office/drawing/2014/main" id="{4D172B29-BED0-4F74-A43A-9B0FDAAB6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Contents</a:t>
            </a:r>
            <a:endParaRPr lang="ko-KR" altLang="en-US"/>
          </a:p>
        </p:txBody>
      </p:sp>
      <p:sp>
        <p:nvSpPr>
          <p:cNvPr id="7171" name="텍스트 개체 틀 2">
            <a:extLst>
              <a:ext uri="{FF2B5EF4-FFF2-40B4-BE49-F238E27FC236}">
                <a16:creationId xmlns:a16="http://schemas.microsoft.com/office/drawing/2014/main" id="{429D5E25-DF7C-4DAA-96AE-5E1F6DCF55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759450"/>
          </a:xfrm>
        </p:spPr>
        <p:txBody>
          <a:bodyPr/>
          <a:lstStyle/>
          <a:p>
            <a:r>
              <a:rPr lang="en-US" altLang="ko-KR"/>
              <a:t>From Chap 1~2 of the OSTEP</a:t>
            </a:r>
          </a:p>
          <a:p>
            <a:r>
              <a:rPr lang="en-US" altLang="ko-KR"/>
              <a:t>Chap 1. A Dialogue on the Book </a:t>
            </a:r>
          </a:p>
          <a:p>
            <a:r>
              <a:rPr lang="en-US" altLang="ko-KR"/>
              <a:t>Chap 2. Introduction to Operating System</a:t>
            </a:r>
          </a:p>
          <a:p>
            <a:pPr lvl="1"/>
            <a:r>
              <a:rPr lang="en-US" altLang="ko-KR"/>
              <a:t>Virtualizing the CPU</a:t>
            </a:r>
          </a:p>
          <a:p>
            <a:pPr lvl="1"/>
            <a:r>
              <a:rPr lang="en-US" altLang="ko-KR"/>
              <a:t>Virtualizing Memory</a:t>
            </a:r>
          </a:p>
          <a:p>
            <a:pPr lvl="1"/>
            <a:r>
              <a:rPr lang="en-US" altLang="ko-KR"/>
              <a:t>Concurrency</a:t>
            </a:r>
          </a:p>
          <a:p>
            <a:pPr lvl="1"/>
            <a:r>
              <a:rPr lang="en-US" altLang="ko-KR"/>
              <a:t>Persistence</a:t>
            </a:r>
          </a:p>
          <a:p>
            <a:pPr lvl="1"/>
            <a:r>
              <a:rPr lang="en-US" altLang="ko-KR"/>
              <a:t>Design Goals</a:t>
            </a:r>
          </a:p>
          <a:p>
            <a:pPr lvl="1"/>
            <a:r>
              <a:rPr lang="en-US" altLang="ko-KR"/>
              <a:t>Some History</a:t>
            </a:r>
          </a:p>
          <a:p>
            <a:pPr lvl="1"/>
            <a:r>
              <a:rPr lang="en-US" altLang="ko-KR"/>
              <a:t>References </a:t>
            </a:r>
          </a:p>
        </p:txBody>
      </p:sp>
      <p:sp>
        <p:nvSpPr>
          <p:cNvPr id="7172" name="슬라이드 번호 개체 틀 3">
            <a:extLst>
              <a:ext uri="{FF2B5EF4-FFF2-40B4-BE49-F238E27FC236}">
                <a16:creationId xmlns:a16="http://schemas.microsoft.com/office/drawing/2014/main" id="{31CE23E4-C812-4413-BE08-85670856E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311DB3-732F-4007-B716-05367253102F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제목 1">
            <a:extLst>
              <a:ext uri="{FF2B5EF4-FFF2-40B4-BE49-F238E27FC236}">
                <a16:creationId xmlns:a16="http://schemas.microsoft.com/office/drawing/2014/main" id="{DB02DA85-4D91-4176-951A-B41D049F5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2.3 Concurrency </a:t>
            </a:r>
            <a:endParaRPr lang="ko-KR" altLang="en-US" dirty="0"/>
          </a:p>
        </p:txBody>
      </p:sp>
      <p:sp>
        <p:nvSpPr>
          <p:cNvPr id="30723" name="텍스트 개체 틀 2">
            <a:extLst>
              <a:ext uri="{FF2B5EF4-FFF2-40B4-BE49-F238E27FC236}">
                <a16:creationId xmlns:a16="http://schemas.microsoft.com/office/drawing/2014/main" id="{EB9E5853-2757-4A32-A30E-6584284957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Concurrency</a:t>
            </a:r>
          </a:p>
          <a:p>
            <a:pPr lvl="1"/>
            <a:r>
              <a:rPr lang="en-US" altLang="ko-KR" dirty="0"/>
              <a:t>Problems arise when working on many things simultaneously on the same data</a:t>
            </a:r>
          </a:p>
          <a:p>
            <a:r>
              <a:rPr lang="en-US" altLang="ko-KR" dirty="0"/>
              <a:t>A program for discussing concurrency</a:t>
            </a:r>
            <a:endParaRPr lang="ko-KR" altLang="en-US" dirty="0"/>
          </a:p>
        </p:txBody>
      </p:sp>
      <p:sp>
        <p:nvSpPr>
          <p:cNvPr id="30724" name="슬라이드 번호 개체 틀 3">
            <a:extLst>
              <a:ext uri="{FF2B5EF4-FFF2-40B4-BE49-F238E27FC236}">
                <a16:creationId xmlns:a16="http://schemas.microsoft.com/office/drawing/2014/main" id="{646FEAA6-964A-4DE9-AED2-1D47175DDD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7799EB-FC6A-462C-9B94-6E2C3CD031FC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30725" name="그림 4">
            <a:extLst>
              <a:ext uri="{FF2B5EF4-FFF2-40B4-BE49-F238E27FC236}">
                <a16:creationId xmlns:a16="http://schemas.microsoft.com/office/drawing/2014/main" id="{3B871E8D-6901-4FEA-89F5-BD85F27D4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2441575"/>
            <a:ext cx="7562850" cy="40116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922"/>
    </mc:Choice>
    <mc:Fallback>
      <p:transition spd="slow" advTm="41492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59D148AE-3305-4280-9D48-2DC013BA9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2.3 Concurrency </a:t>
            </a:r>
            <a:endParaRPr lang="ko-KR" altLang="en-US"/>
          </a:p>
        </p:txBody>
      </p:sp>
      <p:sp>
        <p:nvSpPr>
          <p:cNvPr id="32771" name="텍스트 개체 틀 2">
            <a:extLst>
              <a:ext uri="{FF2B5EF4-FFF2-40B4-BE49-F238E27FC236}">
                <a16:creationId xmlns:a16="http://schemas.microsoft.com/office/drawing/2014/main" id="{7BC06910-1C80-4043-824A-64F7E5155C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Execute the multi-thread program</a:t>
            </a:r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pPr lvl="1"/>
            <a:r>
              <a:rPr lang="en-US" altLang="ko-KR"/>
              <a:t>Programing model</a:t>
            </a:r>
          </a:p>
          <a:p>
            <a:pPr lvl="2"/>
            <a:r>
              <a:rPr lang="en-US" altLang="ko-KR"/>
              <a:t>thread model: share data section (a.k.a data segment) </a:t>
            </a:r>
          </a:p>
          <a:p>
            <a:pPr lvl="2"/>
            <a:r>
              <a:rPr lang="en-US" altLang="ko-KR"/>
              <a:t>process model: independent, need explicit IPC for sharing </a:t>
            </a:r>
          </a:p>
          <a:p>
            <a:pPr lvl="1"/>
            <a:r>
              <a:rPr lang="en-US" altLang="ko-KR"/>
              <a:t>Reason for the odd results for the large loop  </a:t>
            </a:r>
          </a:p>
          <a:p>
            <a:pPr lvl="2"/>
            <a:r>
              <a:rPr lang="en-US" altLang="ko-KR"/>
              <a:t>Lack of </a:t>
            </a:r>
            <a:r>
              <a:rPr lang="en-US" altLang="ko-KR">
                <a:solidFill>
                  <a:srgbClr val="FF0000"/>
                </a:solidFill>
              </a:rPr>
              <a:t>atomicity</a:t>
            </a:r>
            <a:r>
              <a:rPr lang="en-US" altLang="ko-KR"/>
              <a:t>, scheduling effect, … </a:t>
            </a:r>
            <a:r>
              <a:rPr lang="en-US" altLang="ko-KR">
                <a:sym typeface="Wingdings" panose="05000000000000000000" pitchFamily="2" charset="2"/>
              </a:rPr>
              <a:t> need concurrency control </a:t>
            </a:r>
            <a:endParaRPr lang="ko-KR" altLang="en-US"/>
          </a:p>
        </p:txBody>
      </p:sp>
      <p:sp>
        <p:nvSpPr>
          <p:cNvPr id="32772" name="슬라이드 번호 개체 틀 3">
            <a:extLst>
              <a:ext uri="{FF2B5EF4-FFF2-40B4-BE49-F238E27FC236}">
                <a16:creationId xmlns:a16="http://schemas.microsoft.com/office/drawing/2014/main" id="{14ED239F-1FDF-44C0-A7EE-F39EA2EC9C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639B64-492B-45F8-8DF4-C918289F59C1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32773" name="그림 5">
            <a:extLst>
              <a:ext uri="{FF2B5EF4-FFF2-40B4-BE49-F238E27FC236}">
                <a16:creationId xmlns:a16="http://schemas.microsoft.com/office/drawing/2014/main" id="{EFF0CE5A-90C8-4314-8266-D464558DF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412875"/>
            <a:ext cx="5653087" cy="1079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2EF5684-DEE9-45FC-8C4C-0A9F86637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2720975"/>
            <a:ext cx="4645025" cy="12763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163"/>
    </mc:Choice>
    <mc:Fallback>
      <p:transition spd="slow" advTm="193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DA3FB4B8-D8B6-418F-B61D-9F4A48E71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2.3 Concurrency </a:t>
            </a:r>
            <a:endParaRPr lang="ko-KR" altLang="en-US"/>
          </a:p>
        </p:txBody>
      </p:sp>
      <p:sp>
        <p:nvSpPr>
          <p:cNvPr id="33795" name="텍스트 개체 틀 2">
            <a:extLst>
              <a:ext uri="{FF2B5EF4-FFF2-40B4-BE49-F238E27FC236}">
                <a16:creationId xmlns:a16="http://schemas.microsoft.com/office/drawing/2014/main" id="{F8D7C893-35F6-4F7E-8626-A658FC6955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Issues for Concurrency</a:t>
            </a:r>
          </a:p>
          <a:p>
            <a:pPr lvl="1"/>
            <a:r>
              <a:rPr lang="en-US" altLang="ko-KR" dirty="0"/>
              <a:t>How to support concurrency correctly?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lock</a:t>
            </a:r>
            <a:r>
              <a:rPr lang="en-US" altLang="ko-KR" dirty="0">
                <a:sym typeface="Wingdings" panose="05000000000000000000" pitchFamily="2" charset="2"/>
              </a:rPr>
              <a:t>(),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semaphore</a:t>
            </a:r>
            <a:r>
              <a:rPr lang="en-US" altLang="ko-KR" dirty="0">
                <a:sym typeface="Wingdings" panose="05000000000000000000" pitchFamily="2" charset="2"/>
              </a:rPr>
              <a:t>()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implement atomicity in hardware?  </a:t>
            </a:r>
            <a:r>
              <a:rPr lang="en-US" altLang="ko-KR" dirty="0" err="1">
                <a:sym typeface="Wingdings" panose="05000000000000000000" pitchFamily="2" charset="2"/>
              </a:rPr>
              <a:t>test_and_set</a:t>
            </a:r>
            <a:r>
              <a:rPr lang="en-US" altLang="ko-KR" dirty="0">
                <a:sym typeface="Wingdings" panose="05000000000000000000" pitchFamily="2" charset="2"/>
              </a:rPr>
              <a:t>(), swap() 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What is the semaphore?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What is the monitor?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solve the traditional concurrent problems such as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producer-consumer, readers-writers and dining philosophers</a:t>
            </a:r>
            <a:r>
              <a:rPr lang="en-US" altLang="ko-KR" dirty="0">
                <a:sym typeface="Wingdings" panose="05000000000000000000" pitchFamily="2" charset="2"/>
              </a:rPr>
              <a:t>?</a:t>
            </a:r>
            <a:r>
              <a:rPr lang="en-US" altLang="ko-KR" dirty="0"/>
              <a:t> 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What is a deadlock?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deal with the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deadlock</a:t>
            </a:r>
            <a:r>
              <a:rPr lang="en-US" altLang="ko-KR" dirty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handle the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timing bug</a:t>
            </a:r>
            <a:r>
              <a:rPr lang="en-US" altLang="ko-KR" dirty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What is the asynchronous I/</a:t>
            </a:r>
            <a:r>
              <a:rPr lang="en-US" altLang="ko-KR" dirty="0" err="1">
                <a:sym typeface="Wingdings" panose="05000000000000000000" pitchFamily="2" charset="2"/>
              </a:rPr>
              <a:t>Os</a:t>
            </a:r>
            <a:r>
              <a:rPr lang="en-US" altLang="ko-KR" dirty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…</a:t>
            </a:r>
            <a:endParaRPr lang="en-US" altLang="ko-KR" dirty="0"/>
          </a:p>
        </p:txBody>
      </p:sp>
      <p:sp>
        <p:nvSpPr>
          <p:cNvPr id="33796" name="슬라이드 번호 개체 틀 3">
            <a:extLst>
              <a:ext uri="{FF2B5EF4-FFF2-40B4-BE49-F238E27FC236}">
                <a16:creationId xmlns:a16="http://schemas.microsoft.com/office/drawing/2014/main" id="{5E97A51C-CDAC-4697-970B-A963EAFF8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C90DA7D-17BA-4121-AD4D-3FD6DE5683E2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06CBC-BD63-4B71-A582-3B18EB3BD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5589588"/>
            <a:ext cx="785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>
                <a:solidFill>
                  <a:srgbClr val="FF0000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</a:t>
            </a:r>
            <a:r>
              <a:rPr lang="en-US" altLang="ko-KR" sz="1600" b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b="0">
                <a:solidFill>
                  <a:srgbClr val="FF0000"/>
                </a:solidFill>
                <a:latin typeface="Tahoma" panose="020B0604030504040204" pitchFamily="34" charset="0"/>
              </a:rPr>
              <a:t>Illusion: Multiple processes run in a cooperative manner on shared resources even though they actually race with each other on the resources </a:t>
            </a:r>
            <a:endParaRPr lang="ko-KR" altLang="en-US" sz="1600" b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172"/>
    </mc:Choice>
    <mc:Fallback>
      <p:transition spd="slow" advTm="1051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A2BB3D-A48F-4FA4-A3E2-86699D070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2.4 Persistence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F9AA78-A47F-45B3-8B94-097258D3E2C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1520" y="838200"/>
            <a:ext cx="8712968" cy="2743200"/>
          </a:xfrm>
        </p:spPr>
        <p:txBody>
          <a:bodyPr/>
          <a:lstStyle/>
          <a:p>
            <a:r>
              <a:rPr lang="en-US" altLang="ko-KR" dirty="0"/>
              <a:t>Background: DRAM vs. Disk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EC7161-8CA3-4F66-B657-80205107C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BFA71-18E9-447D-9068-8C66C5A7E1BA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  <p:pic>
        <p:nvPicPr>
          <p:cNvPr id="6" name="Picture 6" descr="FIREBALL_FMLY">
            <a:extLst>
              <a:ext uri="{FF2B5EF4-FFF2-40B4-BE49-F238E27FC236}">
                <a16:creationId xmlns:a16="http://schemas.microsoft.com/office/drawing/2014/main" id="{A053C305-D244-489F-A797-CA11B6258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95" y="1803400"/>
            <a:ext cx="199288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A6058F0D-A1DD-4341-91CF-0274733B66D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046097" y="2509043"/>
            <a:ext cx="48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>
                <a:solidFill>
                  <a:srgbClr val="FF0000"/>
                </a:solidFill>
              </a:rPr>
              <a:t>VS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A29C0C3-B770-4BD7-9CCA-43C49E023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310" y="1993888"/>
            <a:ext cx="2067439" cy="1397024"/>
          </a:xfrm>
          <a:prstGeom prst="rect">
            <a:avLst/>
          </a:prstGeom>
        </p:spPr>
      </p:pic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803B30A-C32D-4A3A-A62C-B562370C9824}"/>
              </a:ext>
            </a:extLst>
          </p:cNvPr>
          <p:cNvSpPr txBox="1">
            <a:spLocks/>
          </p:cNvSpPr>
          <p:nvPr/>
        </p:nvSpPr>
        <p:spPr bwMode="auto">
          <a:xfrm>
            <a:off x="251520" y="4113088"/>
            <a:ext cx="8496944" cy="212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altLang="ko-KR" b="0" kern="0" dirty="0"/>
              <a:t>Capacity, Speed, Cost, …</a:t>
            </a:r>
          </a:p>
          <a:p>
            <a:pPr lvl="1"/>
            <a:r>
              <a:rPr lang="en-US" altLang="ko-KR" b="0" kern="0" dirty="0"/>
              <a:t>Access granularity: Byte vs. Sector</a:t>
            </a:r>
          </a:p>
          <a:p>
            <a:pPr lvl="1"/>
            <a:r>
              <a:rPr lang="en-US" altLang="ko-KR" b="0" kern="0" dirty="0"/>
              <a:t>Durability: Volatile vs. Non-volatile </a:t>
            </a:r>
            <a:endParaRPr lang="ko-KR" altLang="en-US" b="0" kern="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1C8F4639-8099-4900-9525-B33938995F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4022022"/>
            <a:ext cx="3159426" cy="2428491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CFE1DD53-AE13-4912-ADC9-D9840AD2F4C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60032" y="6354417"/>
            <a:ext cx="3816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 dirty="0">
                <a:solidFill>
                  <a:srgbClr val="008000"/>
                </a:solidFill>
              </a:rPr>
              <a:t>(Source: Google Image)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31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106"/>
    </mc:Choice>
    <mc:Fallback>
      <p:transition spd="slow" advTm="271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제목 1">
            <a:extLst>
              <a:ext uri="{FF2B5EF4-FFF2-40B4-BE49-F238E27FC236}">
                <a16:creationId xmlns:a16="http://schemas.microsoft.com/office/drawing/2014/main" id="{56305968-4915-4BB8-BD06-9E29A53D5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2.4 Persistence</a:t>
            </a:r>
            <a:endParaRPr lang="ko-KR" altLang="en-US" dirty="0"/>
          </a:p>
        </p:txBody>
      </p:sp>
      <p:sp>
        <p:nvSpPr>
          <p:cNvPr id="34819" name="텍스트 개체 틀 2">
            <a:extLst>
              <a:ext uri="{FF2B5EF4-FFF2-40B4-BE49-F238E27FC236}">
                <a16:creationId xmlns:a16="http://schemas.microsoft.com/office/drawing/2014/main" id="{167C1EF9-E584-4AFE-957B-A7619EE81B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Persistence</a:t>
            </a:r>
          </a:p>
          <a:p>
            <a:pPr lvl="1"/>
            <a:r>
              <a:rPr lang="en-US" altLang="ko-KR" dirty="0"/>
              <a:t>Users want to maintain data permanently (durability)</a:t>
            </a:r>
          </a:p>
          <a:p>
            <a:pPr lvl="1"/>
            <a:r>
              <a:rPr lang="en-US" altLang="ko-KR" dirty="0"/>
              <a:t>DRAM is volatile, requiring write data into storage (disk, SSD) </a:t>
            </a:r>
            <a:r>
              <a:rPr lang="en-US" altLang="ko-KR" dirty="0">
                <a:solidFill>
                  <a:srgbClr val="FF0000"/>
                </a:solidFill>
              </a:rPr>
              <a:t>explicitly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A program for discussing persistence </a:t>
            </a:r>
          </a:p>
          <a:p>
            <a:pPr lvl="1"/>
            <a:r>
              <a:rPr lang="en-US" altLang="ko-KR" dirty="0"/>
              <a:t>Use the notion of a file (not handle disk directly)  </a:t>
            </a:r>
            <a:endParaRPr lang="ko-KR" altLang="en-US" dirty="0"/>
          </a:p>
        </p:txBody>
      </p:sp>
      <p:sp>
        <p:nvSpPr>
          <p:cNvPr id="34820" name="슬라이드 번호 개체 틀 3">
            <a:extLst>
              <a:ext uri="{FF2B5EF4-FFF2-40B4-BE49-F238E27FC236}">
                <a16:creationId xmlns:a16="http://schemas.microsoft.com/office/drawing/2014/main" id="{E9C86584-EA29-4478-807E-ED51A745A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37765E-3822-400B-8FB6-BEB1007A8CD0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34821" name="그림 4">
            <a:extLst>
              <a:ext uri="{FF2B5EF4-FFF2-40B4-BE49-F238E27FC236}">
                <a16:creationId xmlns:a16="http://schemas.microsoft.com/office/drawing/2014/main" id="{F22882D4-525C-4766-94CC-F7B85B4ED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" y="3210745"/>
            <a:ext cx="8277225" cy="334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895"/>
    </mc:Choice>
    <mc:Fallback>
      <p:transition spd="slow" advTm="17889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제목 1">
            <a:extLst>
              <a:ext uri="{FF2B5EF4-FFF2-40B4-BE49-F238E27FC236}">
                <a16:creationId xmlns:a16="http://schemas.microsoft.com/office/drawing/2014/main" id="{4EF43758-47A7-4C94-B3D8-8DF335138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2.4 Persistence</a:t>
            </a:r>
            <a:endParaRPr lang="ko-KR" altLang="en-US"/>
          </a:p>
        </p:txBody>
      </p:sp>
      <p:sp>
        <p:nvSpPr>
          <p:cNvPr id="35843" name="텍스트 개체 틀 2">
            <a:extLst>
              <a:ext uri="{FF2B5EF4-FFF2-40B4-BE49-F238E27FC236}">
                <a16:creationId xmlns:a16="http://schemas.microsoft.com/office/drawing/2014/main" id="{F444EF9D-F8CA-4347-89D5-4B7A9EF08B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Issues for Persistence </a:t>
            </a:r>
          </a:p>
          <a:p>
            <a:pPr lvl="1"/>
            <a:r>
              <a:rPr lang="en-US" altLang="ko-KR" dirty="0"/>
              <a:t>How to access a file? </a:t>
            </a:r>
            <a:r>
              <a:rPr lang="en-US" altLang="ko-KR" dirty="0">
                <a:sym typeface="Wingdings" panose="05000000000000000000" pitchFamily="2" charset="2"/>
              </a:rPr>
              <a:t> open(), read(), write(), …</a:t>
            </a:r>
            <a:endParaRPr lang="en-US" altLang="ko-KR" dirty="0"/>
          </a:p>
          <a:p>
            <a:pPr lvl="1"/>
            <a:r>
              <a:rPr lang="en-US" altLang="ko-KR" dirty="0"/>
              <a:t>How to manage a file?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inode</a:t>
            </a:r>
            <a:r>
              <a:rPr lang="en-US" altLang="ko-KR" dirty="0">
                <a:sym typeface="Wingdings" panose="05000000000000000000" pitchFamily="2" charset="2"/>
              </a:rPr>
              <a:t>, FAT, …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manipulate a directory?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design a file system?  UFS, LFS,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Ext2/3/4</a:t>
            </a:r>
            <a:r>
              <a:rPr lang="en-US" altLang="ko-KR" dirty="0">
                <a:sym typeface="Wingdings" panose="05000000000000000000" pitchFamily="2" charset="2"/>
              </a:rPr>
              <a:t>, FAT, F2FS, NFS, AFS, …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find a data in a disk?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improve performance in a file system?  cache, delayed write, …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How to handle a fault in a file system? 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journaling, copy-on-write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What is a role of a disk device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driver</a:t>
            </a:r>
            <a:r>
              <a:rPr lang="en-US" altLang="ko-KR" dirty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What are the internals of a disk and SSD?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What is the RAID?</a:t>
            </a:r>
          </a:p>
          <a:p>
            <a:pPr lvl="1"/>
            <a:endParaRPr lang="en-US" altLang="ko-KR" dirty="0">
              <a:sym typeface="Wingdings" panose="05000000000000000000" pitchFamily="2" charset="2"/>
            </a:endParaRPr>
          </a:p>
          <a:p>
            <a:pPr lvl="1"/>
            <a:endParaRPr lang="en-US" altLang="ko-KR" dirty="0"/>
          </a:p>
        </p:txBody>
      </p:sp>
      <p:sp>
        <p:nvSpPr>
          <p:cNvPr id="35844" name="슬라이드 번호 개체 틀 3">
            <a:extLst>
              <a:ext uri="{FF2B5EF4-FFF2-40B4-BE49-F238E27FC236}">
                <a16:creationId xmlns:a16="http://schemas.microsoft.com/office/drawing/2014/main" id="{A1960682-D4D4-47C7-9708-69A07C18CC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744536-F605-4649-A2F7-FE1DAEF704D8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79001-4B47-40B3-8867-95D7A9F9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805488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>
                <a:solidFill>
                  <a:srgbClr val="FF0000"/>
                </a:solidFill>
                <a:latin typeface="Tahoma" panose="020B0604030504040204" pitchFamily="34" charset="0"/>
                <a:sym typeface="Wingdings 2" panose="05020102010507070707" pitchFamily="18" charset="2"/>
              </a:rPr>
              <a:t></a:t>
            </a:r>
            <a:r>
              <a:rPr lang="en-US" altLang="ko-KR" sz="1600" b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ko-KR" sz="1600" b="0">
                <a:solidFill>
                  <a:srgbClr val="FF0000"/>
                </a:solidFill>
                <a:latin typeface="Tahoma" panose="020B0604030504040204" pitchFamily="34" charset="0"/>
              </a:rPr>
              <a:t>Illusion: Data is always maintained in a reliable non-volatile area while it is often kept in a volatile DRAM (for performance reason) and storage is broken from time to time.</a:t>
            </a:r>
            <a:endParaRPr lang="ko-KR" altLang="en-US" sz="1600" b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946"/>
    </mc:Choice>
    <mc:Fallback>
      <p:transition spd="slow" advTm="127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제목 1">
            <a:extLst>
              <a:ext uri="{FF2B5EF4-FFF2-40B4-BE49-F238E27FC236}">
                <a16:creationId xmlns:a16="http://schemas.microsoft.com/office/drawing/2014/main" id="{02D13B95-1AC1-4E49-B3F3-8DBC981D6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2.5 Design Goals</a:t>
            </a:r>
            <a:endParaRPr lang="ko-KR" altLang="en-US"/>
          </a:p>
        </p:txBody>
      </p:sp>
      <p:sp>
        <p:nvSpPr>
          <p:cNvPr id="34819" name="텍스트 개체 틀 2">
            <a:extLst>
              <a:ext uri="{FF2B5EF4-FFF2-40B4-BE49-F238E27FC236}">
                <a16:creationId xmlns:a16="http://schemas.microsoft.com/office/drawing/2014/main" id="{6A83787D-FEA1-4C7A-9B48-5568C4201E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6864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ko-KR" dirty="0"/>
              <a:t>Abstraction</a:t>
            </a:r>
          </a:p>
          <a:p>
            <a:pPr lvl="1">
              <a:defRPr/>
            </a:pPr>
            <a:r>
              <a:rPr lang="en-US" altLang="ko-KR" dirty="0"/>
              <a:t>Focusing on relevant issues only while hiding details</a:t>
            </a:r>
          </a:p>
          <a:p>
            <a:pPr lvl="2">
              <a:defRPr/>
            </a:pPr>
            <a:r>
              <a:rPr lang="en-US" altLang="ko-KR" dirty="0"/>
              <a:t>E.g. Car, File system, Make a program without thinking of logic gates</a:t>
            </a:r>
          </a:p>
          <a:p>
            <a:pPr lvl="1">
              <a:defRPr/>
            </a:pPr>
            <a:r>
              <a:rPr lang="en-US" altLang="ko-KR" dirty="0">
                <a:solidFill>
                  <a:srgbClr val="0066FF"/>
                </a:solidFill>
              </a:rPr>
              <a:t>“Abstraction is fundamental to everything we do in computer science” </a:t>
            </a:r>
            <a:r>
              <a:rPr lang="en-US" altLang="ko-KR" dirty="0"/>
              <a:t>by </a:t>
            </a:r>
            <a:r>
              <a:rPr lang="en-US" altLang="ko-KR" dirty="0" err="1"/>
              <a:t>Remzi</a:t>
            </a:r>
            <a:endParaRPr lang="en-US" altLang="ko-KR" dirty="0"/>
          </a:p>
          <a:p>
            <a:pPr>
              <a:defRPr/>
            </a:pPr>
            <a:r>
              <a:rPr lang="en-US" altLang="ko-KR" dirty="0"/>
              <a:t>Performance</a:t>
            </a:r>
          </a:p>
          <a:p>
            <a:pPr lvl="1">
              <a:defRPr/>
            </a:pPr>
            <a:r>
              <a:rPr lang="en-US" altLang="ko-KR" dirty="0"/>
              <a:t>Minimize the overhead of the OS (both time and space)</a:t>
            </a:r>
          </a:p>
          <a:p>
            <a:pPr>
              <a:defRPr/>
            </a:pPr>
            <a:r>
              <a:rPr lang="en-US" altLang="ko-KR" dirty="0"/>
              <a:t>Protection</a:t>
            </a:r>
          </a:p>
          <a:p>
            <a:pPr lvl="1">
              <a:defRPr/>
            </a:pPr>
            <a:r>
              <a:rPr lang="en-US" altLang="ko-KR" dirty="0"/>
              <a:t>Isolate processes from one another</a:t>
            </a:r>
          </a:p>
          <a:p>
            <a:pPr lvl="1">
              <a:defRPr/>
            </a:pPr>
            <a:r>
              <a:rPr lang="en-US" altLang="ko-KR" dirty="0"/>
              <a:t>Access control, security, … </a:t>
            </a:r>
          </a:p>
          <a:p>
            <a:pPr>
              <a:defRPr/>
            </a:pPr>
            <a:r>
              <a:rPr lang="en-US" altLang="ko-KR" dirty="0"/>
              <a:t>Reliability</a:t>
            </a:r>
          </a:p>
          <a:p>
            <a:pPr lvl="1">
              <a:defRPr/>
            </a:pPr>
            <a:r>
              <a:rPr lang="en-US" altLang="ko-KR" dirty="0"/>
              <a:t>Fault-tolerant</a:t>
            </a:r>
          </a:p>
          <a:p>
            <a:pPr>
              <a:defRPr/>
            </a:pPr>
            <a:r>
              <a:rPr lang="en-US" altLang="ko-KR" dirty="0"/>
              <a:t>Others</a:t>
            </a:r>
          </a:p>
          <a:p>
            <a:pPr lvl="1">
              <a:defRPr/>
            </a:pPr>
            <a:r>
              <a:rPr lang="en-US" altLang="ko-KR" dirty="0"/>
              <a:t>Depend on the area where OS is employed</a:t>
            </a:r>
          </a:p>
          <a:p>
            <a:pPr lvl="1">
              <a:defRPr/>
            </a:pPr>
            <a:r>
              <a:rPr lang="en-US" altLang="ko-KR" dirty="0"/>
              <a:t>Real time, Energy-efficiency, Mobility, Load balancing, Autonomous, …</a:t>
            </a:r>
          </a:p>
          <a:p>
            <a:pPr>
              <a:defRPr/>
            </a:pPr>
            <a:endParaRPr lang="ko-KR" altLang="en-US" dirty="0"/>
          </a:p>
        </p:txBody>
      </p:sp>
      <p:sp>
        <p:nvSpPr>
          <p:cNvPr id="36868" name="슬라이드 번호 개체 틀 3">
            <a:extLst>
              <a:ext uri="{FF2B5EF4-FFF2-40B4-BE49-F238E27FC236}">
                <a16:creationId xmlns:a16="http://schemas.microsoft.com/office/drawing/2014/main" id="{C896E5C3-436B-4229-A03A-AB0BD38A3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1D2BE0-0DE7-4896-B28D-E412AD3387ED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538"/>
    </mc:Choice>
    <mc:Fallback>
      <p:transition spd="slow" advTm="29453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제목 1">
            <a:extLst>
              <a:ext uri="{FF2B5EF4-FFF2-40B4-BE49-F238E27FC236}">
                <a16:creationId xmlns:a16="http://schemas.microsoft.com/office/drawing/2014/main" id="{B837ABAC-6621-47EF-9FA5-FCB444C3D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2.5 Design Goals</a:t>
            </a:r>
            <a:endParaRPr lang="ko-KR" altLang="en-US"/>
          </a:p>
        </p:txBody>
      </p:sp>
      <p:sp>
        <p:nvSpPr>
          <p:cNvPr id="37891" name="텍스트 개체 틀 2">
            <a:extLst>
              <a:ext uri="{FF2B5EF4-FFF2-40B4-BE49-F238E27FC236}">
                <a16:creationId xmlns:a16="http://schemas.microsoft.com/office/drawing/2014/main" id="{6B044F8E-10A4-4AA8-AE69-2F52EA8F2C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Separation of Policy and Mechanism 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Policy: Which (or What) to do?</a:t>
            </a:r>
          </a:p>
          <a:p>
            <a:pPr lvl="2"/>
            <a:r>
              <a:rPr lang="en-US" altLang="ko-KR">
                <a:sym typeface="Wingdings" panose="05000000000000000000" pitchFamily="2" charset="2"/>
              </a:rPr>
              <a:t>e.g.) Which process should run next? 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Mechanism: How to do?</a:t>
            </a:r>
          </a:p>
          <a:p>
            <a:pPr lvl="2"/>
            <a:r>
              <a:rPr lang="en-US" altLang="ko-KR">
                <a:sym typeface="Wingdings" panose="05000000000000000000" pitchFamily="2" charset="2"/>
              </a:rPr>
              <a:t>e.g.) Multiple processes are managed by a scheduling queue or RB-tree  </a:t>
            </a:r>
            <a:endParaRPr lang="en-US" altLang="ko-KR"/>
          </a:p>
        </p:txBody>
      </p:sp>
      <p:sp>
        <p:nvSpPr>
          <p:cNvPr id="37892" name="슬라이드 번호 개체 틀 3">
            <a:extLst>
              <a:ext uri="{FF2B5EF4-FFF2-40B4-BE49-F238E27FC236}">
                <a16:creationId xmlns:a16="http://schemas.microsoft.com/office/drawing/2014/main" id="{602168E4-87D2-40C3-A3DE-B7BEB085C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C4EF7C-B07C-4169-AB31-C97CE4E1ADD2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sp>
        <p:nvSpPr>
          <p:cNvPr id="34822" name="Text Box 4">
            <a:extLst>
              <a:ext uri="{FF2B5EF4-FFF2-40B4-BE49-F238E27FC236}">
                <a16:creationId xmlns:a16="http://schemas.microsoft.com/office/drawing/2014/main" id="{DB5EA173-5C11-401C-A301-D2111E8DC50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2750" y="6029325"/>
            <a:ext cx="80645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ko-KR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(Source: Security Principles and Policies CS 236 On-Line MS Program Networks and Systems Security, Peter </a:t>
            </a:r>
            <a:r>
              <a:rPr lang="en-US" altLang="ko-KR" sz="14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Reiher</a:t>
            </a:r>
            <a:r>
              <a:rPr lang="en-US" altLang="ko-KR" sz="14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Spring, 2008)</a:t>
            </a:r>
          </a:p>
        </p:txBody>
      </p:sp>
      <p:pic>
        <p:nvPicPr>
          <p:cNvPr id="37894" name="그림 1">
            <a:extLst>
              <a:ext uri="{FF2B5EF4-FFF2-40B4-BE49-F238E27FC236}">
                <a16:creationId xmlns:a16="http://schemas.microsoft.com/office/drawing/2014/main" id="{2303ADE5-BCA9-4FED-AF9F-08EE31554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2905125"/>
            <a:ext cx="73533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883"/>
    </mc:Choice>
    <mc:Fallback>
      <p:transition spd="slow" advTm="68883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제목 1">
            <a:extLst>
              <a:ext uri="{FF2B5EF4-FFF2-40B4-BE49-F238E27FC236}">
                <a16:creationId xmlns:a16="http://schemas.microsoft.com/office/drawing/2014/main" id="{6F6F1152-1DBF-4480-BD19-01AF5E62A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2.6 Some History </a:t>
            </a:r>
            <a:endParaRPr lang="ko-KR" altLang="en-US"/>
          </a:p>
        </p:txBody>
      </p:sp>
      <p:sp>
        <p:nvSpPr>
          <p:cNvPr id="38915" name="텍스트 개체 틀 2">
            <a:extLst>
              <a:ext uri="{FF2B5EF4-FFF2-40B4-BE49-F238E27FC236}">
                <a16:creationId xmlns:a16="http://schemas.microsoft.com/office/drawing/2014/main" id="{281F63F7-787A-47DE-90D1-AB173C5476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Early Operating Systems: Just libraries</a:t>
            </a:r>
          </a:p>
          <a:p>
            <a:pPr lvl="1"/>
            <a:r>
              <a:rPr lang="en-US" altLang="ko-KR" dirty="0"/>
              <a:t>Commonly-used functions such as low-level I/</a:t>
            </a:r>
            <a:r>
              <a:rPr lang="en-US" altLang="ko-KR" dirty="0" err="1"/>
              <a:t>Os</a:t>
            </a:r>
            <a:r>
              <a:rPr lang="en-US" altLang="ko-KR" dirty="0"/>
              <a:t> (e.g. MS-DOS)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Batch processing</a:t>
            </a:r>
            <a:endParaRPr lang="en-US" altLang="ko-KR" dirty="0"/>
          </a:p>
          <a:p>
            <a:pPr lvl="2"/>
            <a:r>
              <a:rPr lang="en-US" altLang="ko-KR" dirty="0"/>
              <a:t>a number of jobs were set up and then run all together (Not interactive)</a:t>
            </a:r>
          </a:p>
          <a:p>
            <a:r>
              <a:rPr lang="en-US" altLang="ko-KR" dirty="0"/>
              <a:t>Beyond Libraries: Protection</a:t>
            </a:r>
          </a:p>
          <a:p>
            <a:pPr lvl="1"/>
            <a:r>
              <a:rPr lang="en-US" altLang="ko-KR" dirty="0"/>
              <a:t>Require OS to be treated differently than user applications</a:t>
            </a:r>
          </a:p>
          <a:p>
            <a:pPr lvl="1"/>
            <a:r>
              <a:rPr lang="en-US" altLang="ko-KR" dirty="0"/>
              <a:t>Separation user/kernel mode, system call</a:t>
            </a:r>
          </a:p>
          <a:p>
            <a:pPr lvl="1"/>
            <a:r>
              <a:rPr lang="en-US" altLang="ko-KR" dirty="0"/>
              <a:t>Use </a:t>
            </a:r>
            <a:r>
              <a:rPr lang="en-US" altLang="ko-KR" dirty="0">
                <a:solidFill>
                  <a:srgbClr val="0066FF"/>
                </a:solidFill>
              </a:rPr>
              <a:t>trap</a:t>
            </a:r>
            <a:r>
              <a:rPr lang="en-US" altLang="ko-KR" dirty="0"/>
              <a:t> (special hardware instruction) to switch into the kernel mode</a:t>
            </a:r>
          </a:p>
          <a:p>
            <a:pPr lvl="2"/>
            <a:r>
              <a:rPr lang="en-US" altLang="ko-KR" dirty="0"/>
              <a:t>Transfer control to a pre-specific trap handler (</a:t>
            </a:r>
            <a:r>
              <a:rPr lang="en-US" altLang="ko-KR" dirty="0" err="1"/>
              <a:t>system_call</a:t>
            </a:r>
            <a:r>
              <a:rPr lang="en-US" altLang="ko-KR" dirty="0"/>
              <a:t> handler)</a:t>
            </a:r>
          </a:p>
          <a:p>
            <a:pPr lvl="1"/>
            <a:endParaRPr lang="en-US" altLang="ko-KR" dirty="0"/>
          </a:p>
        </p:txBody>
      </p:sp>
      <p:sp>
        <p:nvSpPr>
          <p:cNvPr id="38916" name="슬라이드 번호 개체 틀 3">
            <a:extLst>
              <a:ext uri="{FF2B5EF4-FFF2-40B4-BE49-F238E27FC236}">
                <a16:creationId xmlns:a16="http://schemas.microsoft.com/office/drawing/2014/main" id="{1EB51977-71B9-476D-99C6-8851BBA329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0EDF6E-4780-4212-9FDE-6D203AA626B5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38917" name="그림 3">
            <a:extLst>
              <a:ext uri="{FF2B5EF4-FFF2-40B4-BE49-F238E27FC236}">
                <a16:creationId xmlns:a16="http://schemas.microsoft.com/office/drawing/2014/main" id="{679CB1E9-E4DC-47B3-80E4-0FE90531B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4267200"/>
            <a:ext cx="3932238" cy="2009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Text Box 4">
            <a:extLst>
              <a:ext uri="{FF2B5EF4-FFF2-40B4-BE49-F238E27FC236}">
                <a16:creationId xmlns:a16="http://schemas.microsoft.com/office/drawing/2014/main" id="{138BFA03-1AC2-4A1C-B14E-36D256A14C7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54113" y="6257925"/>
            <a:ext cx="2686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>
                <a:solidFill>
                  <a:srgbClr val="008000"/>
                </a:solidFill>
              </a:rPr>
              <a:t>(Source: Google Image)</a:t>
            </a:r>
          </a:p>
        </p:txBody>
      </p:sp>
      <p:pic>
        <p:nvPicPr>
          <p:cNvPr id="38919" name="Picture 3">
            <a:extLst>
              <a:ext uri="{FF2B5EF4-FFF2-40B4-BE49-F238E27FC236}">
                <a16:creationId xmlns:a16="http://schemas.microsoft.com/office/drawing/2014/main" id="{3F358920-192F-4F6B-A207-FEEE0F338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" t="30278" r="417" b="30000"/>
          <a:stretch>
            <a:fillRect/>
          </a:stretch>
        </p:blipFill>
        <p:spPr bwMode="auto">
          <a:xfrm>
            <a:off x="4745038" y="4254500"/>
            <a:ext cx="4032250" cy="20224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0" name="Text Box 4">
            <a:extLst>
              <a:ext uri="{FF2B5EF4-FFF2-40B4-BE49-F238E27FC236}">
                <a16:creationId xmlns:a16="http://schemas.microsoft.com/office/drawing/2014/main" id="{34FEA449-FEEA-41DF-8D20-CD2D7403EAF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44988" y="6300788"/>
            <a:ext cx="4832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>
                <a:solidFill>
                  <a:srgbClr val="008000"/>
                </a:solidFill>
              </a:rPr>
              <a:t>(Source: A. Silberschatz, “Operating system Concept”)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656"/>
    </mc:Choice>
    <mc:Fallback>
      <p:transition spd="slow" advTm="27965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제목 1">
            <a:extLst>
              <a:ext uri="{FF2B5EF4-FFF2-40B4-BE49-F238E27FC236}">
                <a16:creationId xmlns:a16="http://schemas.microsoft.com/office/drawing/2014/main" id="{86502E50-9EE4-4E51-909C-F8ED836D47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2.6 Some History </a:t>
            </a:r>
            <a:endParaRPr lang="ko-KR" altLang="en-US"/>
          </a:p>
        </p:txBody>
      </p:sp>
      <p:sp>
        <p:nvSpPr>
          <p:cNvPr id="40963" name="텍스트 개체 틀 2">
            <a:extLst>
              <a:ext uri="{FF2B5EF4-FFF2-40B4-BE49-F238E27FC236}">
                <a16:creationId xmlns:a16="http://schemas.microsoft.com/office/drawing/2014/main" id="{E720B4B9-D33F-405C-ADA6-8327FAFFFA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The Era of Multiprogramming (c.f. multitasking)</a:t>
            </a:r>
          </a:p>
          <a:p>
            <a:pPr lvl="1"/>
            <a:r>
              <a:rPr lang="en-US" altLang="ko-KR" dirty="0"/>
              <a:t>Definition: OS load a number of applications into memory and switch them rapidly</a:t>
            </a:r>
          </a:p>
          <a:p>
            <a:pPr lvl="1"/>
            <a:r>
              <a:rPr lang="en-US" altLang="ko-KR" dirty="0"/>
              <a:t>Reason: Advanced hardware </a:t>
            </a:r>
            <a:r>
              <a:rPr lang="en-US" altLang="ko-KR" dirty="0">
                <a:sym typeface="Wingdings" panose="05000000000000000000" pitchFamily="2" charset="2"/>
              </a:rPr>
              <a:t>  Want to utilize machine resources better  Multiple users share a system (workstation, minicomputer)  multiprogramming 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Especially important due to the slow I/O devices  while doing I/O, switch CPU to another process  enhancing CPU utilization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Memory protection and concurrency become quite important  </a:t>
            </a:r>
            <a:r>
              <a:rPr lang="en-US" altLang="ko-KR" dirty="0">
                <a:solidFill>
                  <a:srgbClr val="0066FF"/>
                </a:solidFill>
                <a:sym typeface="Wingdings" panose="05000000000000000000" pitchFamily="2" charset="2"/>
              </a:rPr>
              <a:t>UNIX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</p:txBody>
      </p:sp>
      <p:sp>
        <p:nvSpPr>
          <p:cNvPr id="40964" name="슬라이드 번호 개체 틀 3">
            <a:extLst>
              <a:ext uri="{FF2B5EF4-FFF2-40B4-BE49-F238E27FC236}">
                <a16:creationId xmlns:a16="http://schemas.microsoft.com/office/drawing/2014/main" id="{9D0B1CDB-35C1-481C-9829-4241F0BE55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4738B0-92A7-401C-AA8C-EB6F54B32FE3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40965" name="그림 1">
            <a:extLst>
              <a:ext uri="{FF2B5EF4-FFF2-40B4-BE49-F238E27FC236}">
                <a16:creationId xmlns:a16="http://schemas.microsoft.com/office/drawing/2014/main" id="{BB31AE40-B8FE-43DC-9FC1-B11F57B4A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2223"/>
            <a:ext cx="4705350" cy="22574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4">
            <a:extLst>
              <a:ext uri="{FF2B5EF4-FFF2-40B4-BE49-F238E27FC236}">
                <a16:creationId xmlns:a16="http://schemas.microsoft.com/office/drawing/2014/main" id="{50BC758A-E7F3-4299-825B-9AA7FBB8DDA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55850" y="6309320"/>
            <a:ext cx="3816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 dirty="0">
                <a:solidFill>
                  <a:srgbClr val="008000"/>
                </a:solidFill>
              </a:rPr>
              <a:t>(Source: Google Image)</a:t>
            </a:r>
          </a:p>
        </p:txBody>
      </p:sp>
      <p:pic>
        <p:nvPicPr>
          <p:cNvPr id="40967" name="Picture 3">
            <a:extLst>
              <a:ext uri="{FF2B5EF4-FFF2-40B4-BE49-F238E27FC236}">
                <a16:creationId xmlns:a16="http://schemas.microsoft.com/office/drawing/2014/main" id="{3917B2A1-293F-4793-954B-A130471EF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1" t="500" r="31691" b="500"/>
          <a:stretch>
            <a:fillRect/>
          </a:stretch>
        </p:blipFill>
        <p:spPr bwMode="auto">
          <a:xfrm>
            <a:off x="1608157" y="4040188"/>
            <a:ext cx="1866900" cy="22844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518"/>
    </mc:Choice>
    <mc:Fallback>
      <p:transition spd="slow" advTm="1365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>
            <a:extLst>
              <a:ext uri="{FF2B5EF4-FFF2-40B4-BE49-F238E27FC236}">
                <a16:creationId xmlns:a16="http://schemas.microsoft.com/office/drawing/2014/main" id="{50A28029-83DC-4A7F-89E0-F65CBFFE7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Chap 1. A Dialog on the Book </a:t>
            </a:r>
            <a:endParaRPr lang="ko-KR" altLang="en-US"/>
          </a:p>
        </p:txBody>
      </p:sp>
      <p:sp>
        <p:nvSpPr>
          <p:cNvPr id="8195" name="텍스트 개체 틀 2">
            <a:extLst>
              <a:ext uri="{FF2B5EF4-FFF2-40B4-BE49-F238E27FC236}">
                <a16:creationId xmlns:a16="http://schemas.microsoft.com/office/drawing/2014/main" id="{FE6D2CB3-BC7D-42DD-9176-A5EE0B9285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1670050"/>
          </a:xfrm>
        </p:spPr>
        <p:txBody>
          <a:bodyPr/>
          <a:lstStyle/>
          <a:p>
            <a:r>
              <a:rPr lang="en-US" altLang="ko-KR"/>
              <a:t>OSTEP </a:t>
            </a:r>
          </a:p>
          <a:p>
            <a:pPr lvl="1"/>
            <a:r>
              <a:rPr lang="en-US" altLang="ko-KR"/>
              <a:t>Operating Systems: Three Easy Pieces</a:t>
            </a:r>
          </a:p>
        </p:txBody>
      </p:sp>
      <p:sp>
        <p:nvSpPr>
          <p:cNvPr id="8196" name="슬라이드 번호 개체 틀 3">
            <a:extLst>
              <a:ext uri="{FF2B5EF4-FFF2-40B4-BE49-F238E27FC236}">
                <a16:creationId xmlns:a16="http://schemas.microsoft.com/office/drawing/2014/main" id="{C0855594-F0E2-4982-8AF1-8DC8280811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2C24C8-A524-4B99-9BD0-4D6A2357D2D1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8197" name="그림 4">
            <a:extLst>
              <a:ext uri="{FF2B5EF4-FFF2-40B4-BE49-F238E27FC236}">
                <a16:creationId xmlns:a16="http://schemas.microsoft.com/office/drawing/2014/main" id="{FD3191A7-4A02-48D6-925D-D6DCDB5435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81263"/>
            <a:ext cx="2592388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그림 5">
            <a:extLst>
              <a:ext uri="{FF2B5EF4-FFF2-40B4-BE49-F238E27FC236}">
                <a16:creationId xmlns:a16="http://schemas.microsoft.com/office/drawing/2014/main" id="{451EB9BE-CC06-447A-B067-6671DAEFD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35238"/>
            <a:ext cx="2663825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그림 6">
            <a:extLst>
              <a:ext uri="{FF2B5EF4-FFF2-40B4-BE49-F238E27FC236}">
                <a16:creationId xmlns:a16="http://schemas.microsoft.com/office/drawing/2014/main" id="{A02C0817-61D9-4CD5-97EB-82D5C44440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41588"/>
            <a:ext cx="26638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78">
            <a:extLst>
              <a:ext uri="{FF2B5EF4-FFF2-40B4-BE49-F238E27FC236}">
                <a16:creationId xmlns:a16="http://schemas.microsoft.com/office/drawing/2014/main" id="{29F7199E-C378-49F2-B6A8-5A10C848C82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08038" y="6257925"/>
            <a:ext cx="7793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6600"/>
                </a:solidFill>
              </a:rPr>
              <a:t>(Source: https://www.amazon.com/Six-Easy-Pieces-Essentials-Explained/dp/0465025277)</a:t>
            </a:r>
          </a:p>
        </p:txBody>
      </p:sp>
      <p:sp>
        <p:nvSpPr>
          <p:cNvPr id="9" name="텍스트 개체 틀 2">
            <a:extLst>
              <a:ext uri="{FF2B5EF4-FFF2-40B4-BE49-F238E27FC236}">
                <a16:creationId xmlns:a16="http://schemas.microsoft.com/office/drawing/2014/main" id="{52B0664A-7EA6-4EB9-BCD4-8BF2B24AC258}"/>
              </a:ext>
            </a:extLst>
          </p:cNvPr>
          <p:cNvSpPr txBox="1">
            <a:spLocks/>
          </p:cNvSpPr>
          <p:nvPr/>
        </p:nvSpPr>
        <p:spPr bwMode="auto">
          <a:xfrm>
            <a:off x="250825" y="1631950"/>
            <a:ext cx="8713788" cy="8397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r>
              <a:rPr lang="en-US" altLang="ko-KR" b="0" kern="0" dirty="0"/>
              <a:t>Homage to the Feynman’s famous “Six Easy Pieces on Physics”</a:t>
            </a:r>
          </a:p>
          <a:p>
            <a:pPr lvl="2">
              <a:defRPr/>
            </a:pPr>
            <a:r>
              <a:rPr lang="en-US" altLang="ko-KR" b="0" kern="0" dirty="0"/>
              <a:t>OS is about half as hard as Physics: from Six to Three Pieces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제목 1">
            <a:extLst>
              <a:ext uri="{FF2B5EF4-FFF2-40B4-BE49-F238E27FC236}">
                <a16:creationId xmlns:a16="http://schemas.microsoft.com/office/drawing/2014/main" id="{A429C3E0-D581-495D-90BB-5A53CF80F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2.6 Some History </a:t>
            </a:r>
            <a:endParaRPr lang="ko-KR" altLang="en-US"/>
          </a:p>
        </p:txBody>
      </p:sp>
      <p:sp>
        <p:nvSpPr>
          <p:cNvPr id="43011" name="텍스트 개체 틀 2">
            <a:extLst>
              <a:ext uri="{FF2B5EF4-FFF2-40B4-BE49-F238E27FC236}">
                <a16:creationId xmlns:a16="http://schemas.microsoft.com/office/drawing/2014/main" id="{65B6090B-7CC5-4464-912B-6ACF9A2B09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The Era of Multiprogramming (c.f. multitasking)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UNIX</a:t>
            </a:r>
          </a:p>
          <a:p>
            <a:pPr lvl="2"/>
            <a:r>
              <a:rPr lang="en-US" altLang="ko-KR">
                <a:sym typeface="Wingdings" panose="05000000000000000000" pitchFamily="2" charset="2"/>
              </a:rPr>
              <a:t>By Ken Thompson and Dennis Ritche (Bell Labs), Influenced by Multics</a:t>
            </a:r>
          </a:p>
          <a:p>
            <a:pPr lvl="2"/>
            <a:r>
              <a:rPr lang="en-US" altLang="ko-KR">
                <a:sym typeface="Wingdings" panose="05000000000000000000" pitchFamily="2" charset="2"/>
              </a:rPr>
              <a:t>C language based, excellent features such as shell, pipe, inode, small, everything is a file, …</a:t>
            </a:r>
          </a:p>
          <a:p>
            <a:pPr lvl="2"/>
            <a:r>
              <a:rPr lang="en-US" altLang="ko-KR">
                <a:sym typeface="Wingdings" panose="05000000000000000000" pitchFamily="2" charset="2"/>
              </a:rPr>
              <a:t>Influence OSes such as BSD, SUNOS, AIX, HPUX, Nextstep and Linux</a:t>
            </a:r>
          </a:p>
          <a:p>
            <a:pPr lvl="2"/>
            <a:endParaRPr lang="en-US" altLang="ko-KR">
              <a:sym typeface="Wingdings" panose="05000000000000000000" pitchFamily="2" charset="2"/>
            </a:endParaRPr>
          </a:p>
          <a:p>
            <a:pPr lvl="1"/>
            <a:endParaRPr lang="en-US" altLang="ko-KR"/>
          </a:p>
          <a:p>
            <a:pPr lvl="1"/>
            <a:endParaRPr lang="en-US" altLang="ko-KR"/>
          </a:p>
        </p:txBody>
      </p:sp>
      <p:sp>
        <p:nvSpPr>
          <p:cNvPr id="43012" name="슬라이드 번호 개체 틀 3">
            <a:extLst>
              <a:ext uri="{FF2B5EF4-FFF2-40B4-BE49-F238E27FC236}">
                <a16:creationId xmlns:a16="http://schemas.microsoft.com/office/drawing/2014/main" id="{7B173F7B-7081-478D-88D9-5A4DA7C581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D5CD4D-62E7-4B84-ABA7-96BB8A3A00A9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43013" name="그림 2">
            <a:extLst>
              <a:ext uri="{FF2B5EF4-FFF2-40B4-BE49-F238E27FC236}">
                <a16:creationId xmlns:a16="http://schemas.microsoft.com/office/drawing/2014/main" id="{DBE9248D-DDB7-4C6D-9594-C1F05C773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997200"/>
            <a:ext cx="708025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4">
            <a:extLst>
              <a:ext uri="{FF2B5EF4-FFF2-40B4-BE49-F238E27FC236}">
                <a16:creationId xmlns:a16="http://schemas.microsoft.com/office/drawing/2014/main" id="{9BF03D93-4D50-46CA-827D-B5458E3B643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11413" y="6634163"/>
            <a:ext cx="38163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>
                <a:solidFill>
                  <a:srgbClr val="008000"/>
                </a:solidFill>
              </a:rPr>
              <a:t>(Source: Wikipedia)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599"/>
    </mc:Choice>
    <mc:Fallback>
      <p:transition spd="slow" advTm="21159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제목 1">
            <a:extLst>
              <a:ext uri="{FF2B5EF4-FFF2-40B4-BE49-F238E27FC236}">
                <a16:creationId xmlns:a16="http://schemas.microsoft.com/office/drawing/2014/main" id="{D9C8174B-8D85-4371-8DFD-D5F9E93FF3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2.6 Some History </a:t>
            </a:r>
            <a:endParaRPr lang="ko-KR" altLang="en-US"/>
          </a:p>
        </p:txBody>
      </p:sp>
      <p:sp>
        <p:nvSpPr>
          <p:cNvPr id="45059" name="텍스트 개체 틀 2">
            <a:extLst>
              <a:ext uri="{FF2B5EF4-FFF2-40B4-BE49-F238E27FC236}">
                <a16:creationId xmlns:a16="http://schemas.microsoft.com/office/drawing/2014/main" id="{698EF52B-C331-4E1B-AA4C-45595CE92E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The Modern Era 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PC</a:t>
            </a:r>
          </a:p>
          <a:p>
            <a:pPr lvl="2"/>
            <a:r>
              <a:rPr lang="en-US" altLang="ko-KR">
                <a:sym typeface="Wingdings" panose="05000000000000000000" pitchFamily="2" charset="2"/>
              </a:rPr>
              <a:t>MS Windows, Mac OS X, Linux, …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Smartphone </a:t>
            </a:r>
          </a:p>
          <a:p>
            <a:pPr lvl="2"/>
            <a:r>
              <a:rPr lang="en-US" altLang="ko-KR">
                <a:sym typeface="Wingdings" panose="05000000000000000000" pitchFamily="2" charset="2"/>
              </a:rPr>
              <a:t>Android, iOS, Windows Mobile, …</a:t>
            </a:r>
          </a:p>
          <a:p>
            <a:pPr lvl="1"/>
            <a:r>
              <a:rPr lang="en-US" altLang="ko-KR">
                <a:sym typeface="Wingdings" panose="05000000000000000000" pitchFamily="2" charset="2"/>
              </a:rPr>
              <a:t>IoT</a:t>
            </a:r>
          </a:p>
          <a:p>
            <a:pPr lvl="2"/>
            <a:r>
              <a:rPr lang="en-US" altLang="ko-KR">
                <a:sym typeface="Wingdings" panose="05000000000000000000" pitchFamily="2" charset="2"/>
              </a:rPr>
              <a:t>What is the next?</a:t>
            </a:r>
          </a:p>
          <a:p>
            <a:pPr lvl="1"/>
            <a:endParaRPr lang="en-US" altLang="ko-KR">
              <a:sym typeface="Wingdings" panose="05000000000000000000" pitchFamily="2" charset="2"/>
            </a:endParaRPr>
          </a:p>
          <a:p>
            <a:pPr lvl="1"/>
            <a:endParaRPr lang="en-US" altLang="ko-KR"/>
          </a:p>
        </p:txBody>
      </p:sp>
      <p:sp>
        <p:nvSpPr>
          <p:cNvPr id="45060" name="슬라이드 번호 개체 틀 3">
            <a:extLst>
              <a:ext uri="{FF2B5EF4-FFF2-40B4-BE49-F238E27FC236}">
                <a16:creationId xmlns:a16="http://schemas.microsoft.com/office/drawing/2014/main" id="{8CB6D29F-6CB6-488E-A755-C32EB4E79E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2F5FD1-31C2-4859-B1AB-9F3383D140D2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45061" name="그림 3">
            <a:extLst>
              <a:ext uri="{FF2B5EF4-FFF2-40B4-BE49-F238E27FC236}">
                <a16:creationId xmlns:a16="http://schemas.microsoft.com/office/drawing/2014/main" id="{3B1770D3-CD55-4780-94EE-D1178B2A4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5425"/>
            <a:ext cx="43211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그림 4">
            <a:extLst>
              <a:ext uri="{FF2B5EF4-FFF2-40B4-BE49-F238E27FC236}">
                <a16:creationId xmlns:a16="http://schemas.microsoft.com/office/drawing/2014/main" id="{BA44DC7A-5CE8-4F87-A6FB-2E5FE4087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4579938"/>
            <a:ext cx="344011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그림 9">
            <a:extLst>
              <a:ext uri="{FF2B5EF4-FFF2-40B4-BE49-F238E27FC236}">
                <a16:creationId xmlns:a16="http://schemas.microsoft.com/office/drawing/2014/main" id="{6ECD8746-F426-4690-B2CD-B29DE066E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3170238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그림 12">
            <a:extLst>
              <a:ext uri="{FF2B5EF4-FFF2-40B4-BE49-F238E27FC236}">
                <a16:creationId xmlns:a16="http://schemas.microsoft.com/office/drawing/2014/main" id="{E174DC56-D47B-41D3-B4E3-0D006F0CDE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3700463"/>
            <a:ext cx="14255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그림 12">
            <a:extLst>
              <a:ext uri="{FF2B5EF4-FFF2-40B4-BE49-F238E27FC236}">
                <a16:creationId xmlns:a16="http://schemas.microsoft.com/office/drawing/2014/main" id="{E40ED824-D419-42A3-9B6C-10110684BC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2262188"/>
            <a:ext cx="2371725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그림 7">
            <a:extLst>
              <a:ext uri="{FF2B5EF4-FFF2-40B4-BE49-F238E27FC236}">
                <a16:creationId xmlns:a16="http://schemas.microsoft.com/office/drawing/2014/main" id="{D99AF938-8AF3-45EF-BB10-AE61917118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205038"/>
            <a:ext cx="14366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그림 8">
            <a:extLst>
              <a:ext uri="{FF2B5EF4-FFF2-40B4-BE49-F238E27FC236}">
                <a16:creationId xmlns:a16="http://schemas.microsoft.com/office/drawing/2014/main" id="{D97E2B40-B0D1-4DA5-96ED-2D9061FB0A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3322638"/>
            <a:ext cx="1284287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그림 15">
            <a:extLst>
              <a:ext uri="{FF2B5EF4-FFF2-40B4-BE49-F238E27FC236}">
                <a16:creationId xmlns:a16="http://schemas.microsoft.com/office/drawing/2014/main" id="{43113AE2-E9E3-409F-9537-462503DA2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5557838"/>
            <a:ext cx="22225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그림 2">
            <a:extLst>
              <a:ext uri="{FF2B5EF4-FFF2-40B4-BE49-F238E27FC236}">
                <a16:creationId xmlns:a16="http://schemas.microsoft.com/office/drawing/2014/main" id="{2431B8D5-D923-4977-A254-E9D81EC9C3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3" y="4532313"/>
            <a:ext cx="9080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962"/>
    </mc:Choice>
    <mc:Fallback>
      <p:transition spd="slow" advTm="8796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제목 1">
            <a:extLst>
              <a:ext uri="{FF2B5EF4-FFF2-40B4-BE49-F238E27FC236}">
                <a16:creationId xmlns:a16="http://schemas.microsoft.com/office/drawing/2014/main" id="{A13C2901-037F-453C-9A87-B092B15C7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2.7 Summary  </a:t>
            </a:r>
            <a:endParaRPr lang="ko-KR" altLang="en-US"/>
          </a:p>
        </p:txBody>
      </p:sp>
      <p:sp>
        <p:nvSpPr>
          <p:cNvPr id="47107" name="텍스트 개체 틀 2">
            <a:extLst>
              <a:ext uri="{FF2B5EF4-FFF2-40B4-BE49-F238E27FC236}">
                <a16:creationId xmlns:a16="http://schemas.microsoft.com/office/drawing/2014/main" id="{6DBC4002-1774-409F-8F39-7A7DF0B3818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OS</a:t>
            </a:r>
          </a:p>
          <a:p>
            <a:pPr lvl="1"/>
            <a:r>
              <a:rPr lang="en-US" altLang="ko-KR"/>
              <a:t>Resource manager (Efficiency)</a:t>
            </a:r>
          </a:p>
          <a:p>
            <a:pPr lvl="1"/>
            <a:r>
              <a:rPr lang="en-US" altLang="ko-KR"/>
              <a:t>Make systems easy to use (Convenience)</a:t>
            </a:r>
          </a:p>
          <a:p>
            <a:r>
              <a:rPr lang="en-US" altLang="ko-KR"/>
              <a:t>Cover in this book</a:t>
            </a:r>
          </a:p>
          <a:p>
            <a:pPr lvl="1"/>
            <a:r>
              <a:rPr lang="en-US" altLang="ko-KR"/>
              <a:t>Virtualization, Concurrency, Persistence</a:t>
            </a:r>
          </a:p>
          <a:p>
            <a:r>
              <a:rPr lang="en-US" altLang="ko-KR"/>
              <a:t>Not being covered</a:t>
            </a:r>
          </a:p>
          <a:p>
            <a:pPr lvl="1"/>
            <a:r>
              <a:rPr lang="en-US" altLang="ko-KR"/>
              <a:t>Network, Security, Graphics</a:t>
            </a:r>
          </a:p>
          <a:p>
            <a:pPr lvl="1"/>
            <a:r>
              <a:rPr lang="en-US" altLang="ko-KR"/>
              <a:t>There are several excellent courses for them</a:t>
            </a:r>
            <a:endParaRPr lang="ko-KR" altLang="en-US"/>
          </a:p>
        </p:txBody>
      </p:sp>
      <p:sp>
        <p:nvSpPr>
          <p:cNvPr id="47108" name="슬라이드 번호 개체 틀 3">
            <a:extLst>
              <a:ext uri="{FF2B5EF4-FFF2-40B4-BE49-F238E27FC236}">
                <a16:creationId xmlns:a16="http://schemas.microsoft.com/office/drawing/2014/main" id="{D057DA78-3622-4E6D-B2D1-47C6006BA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1EE7C9-25EB-4A7E-BCCD-546D632F77C8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383ED-9868-49C6-9C7F-54AE8959A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221306"/>
            <a:ext cx="79200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 typeface="Wingdings 2" panose="05020102010507070707" pitchFamily="18" charset="2"/>
              <a:buChar char="E"/>
            </a:pPr>
            <a:r>
              <a:rPr lang="en-US" altLang="ko-KR" sz="1600" b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Homework 1: summarize the chap 2 of the OSTEP </a:t>
            </a:r>
          </a:p>
          <a:p>
            <a:pPr lvl="1" latinLnBrk="0">
              <a:spcBef>
                <a:spcPct val="0"/>
              </a:spcBef>
              <a:buClrTx/>
              <a:buSzTx/>
              <a:buFont typeface="Tahoma" panose="020B0604030504040204" pitchFamily="34" charset="0"/>
              <a:buChar char="−"/>
            </a:pPr>
            <a:r>
              <a:rPr lang="en-US" altLang="ko-KR" sz="1600" b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Requirement: 1) personal, 2) 3~5 pages for summary, 3) 1 page for the goal you want to study</a:t>
            </a:r>
          </a:p>
          <a:p>
            <a:pPr lvl="1" latinLnBrk="0">
              <a:spcBef>
                <a:spcPct val="0"/>
              </a:spcBef>
              <a:buClrTx/>
              <a:buSzTx/>
              <a:buFont typeface="Tahoma" panose="020B0604030504040204" pitchFamily="34" charset="0"/>
              <a:buChar char="−"/>
            </a:pPr>
            <a:r>
              <a:rPr lang="en-US" altLang="ko-KR" sz="1600" b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Due: until the same day of the next week</a:t>
            </a:r>
          </a:p>
          <a:p>
            <a:pPr lvl="1" latinLnBrk="0">
              <a:spcBef>
                <a:spcPct val="0"/>
              </a:spcBef>
              <a:buClrTx/>
              <a:buSzTx/>
              <a:buFont typeface="Tahoma" panose="020B0604030504040204" pitchFamily="34" charset="0"/>
              <a:buChar char="−"/>
            </a:pPr>
            <a:r>
              <a:rPr lang="en-US" altLang="ko-KR" sz="1600" b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Bonus: Snapshot of the results of example programs in a Linux system</a:t>
            </a:r>
            <a:endParaRPr lang="ko-KR" altLang="en-US" sz="1600" b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73DE0-698B-4099-83BA-EED917B9A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63" y="5602431"/>
            <a:ext cx="7921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 typeface="Wingdings 2" panose="05020102010507070707" pitchFamily="18" charset="2"/>
              <a:buChar char="E"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Any questions? Send an email to me: choijm@dankook.ac.kr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379EA-F344-4FE3-AA30-4C37F0C3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82" y="5940569"/>
            <a:ext cx="7921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 typeface="Wingdings 2" panose="05020102010507070707" pitchFamily="18" charset="2"/>
              <a:buChar char="E"/>
            </a:pP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Simple question to take attendance: Explain the differences between interrupt and trap which was discussed in page 28 (until 6 PM, March 24</a:t>
            </a:r>
            <a:r>
              <a:rPr lang="en-US" altLang="ko-KR" sz="1600" b="0" baseline="3000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th</a:t>
            </a:r>
            <a:r>
              <a:rPr lang="en-US" altLang="ko-KR" sz="1600" b="0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)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6480"/>
    </mc:Choice>
    <mc:Fallback>
      <p:transition spd="slow" advTm="436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제목 1">
            <a:extLst>
              <a:ext uri="{FF2B5EF4-FFF2-40B4-BE49-F238E27FC236}">
                <a16:creationId xmlns:a16="http://schemas.microsoft.com/office/drawing/2014/main" id="{A741FE05-0D69-415B-8F17-35918FEEEC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sp>
        <p:nvSpPr>
          <p:cNvPr id="48131" name="텍스트 개체 틀 2">
            <a:extLst>
              <a:ext uri="{FF2B5EF4-FFF2-40B4-BE49-F238E27FC236}">
                <a16:creationId xmlns:a16="http://schemas.microsoft.com/office/drawing/2014/main" id="{2ACFE43C-0FE5-496E-BC92-B24140ADEF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OS structure in General</a:t>
            </a:r>
          </a:p>
          <a:p>
            <a:pPr lvl="1"/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48132" name="슬라이드 번호 개체 틀 3">
            <a:extLst>
              <a:ext uri="{FF2B5EF4-FFF2-40B4-BE49-F238E27FC236}">
                <a16:creationId xmlns:a16="http://schemas.microsoft.com/office/drawing/2014/main" id="{ACD4859E-76EB-4936-8FC1-7D2F7D37AE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1D06AE-470C-453C-A348-FDE10F913205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sp>
        <p:nvSpPr>
          <p:cNvPr id="48133" name="Text Box 78">
            <a:extLst>
              <a:ext uri="{FF2B5EF4-FFF2-40B4-BE49-F238E27FC236}">
                <a16:creationId xmlns:a16="http://schemas.microsoft.com/office/drawing/2014/main" id="{9899A012-1717-475E-A085-C7284A4FFED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58888" y="6284913"/>
            <a:ext cx="197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000">
                <a:solidFill>
                  <a:srgbClr val="008000"/>
                </a:solidFill>
              </a:rPr>
              <a:t>(Source: Linux Device Driver)</a:t>
            </a:r>
          </a:p>
        </p:txBody>
      </p:sp>
      <p:pic>
        <p:nvPicPr>
          <p:cNvPr id="48134" name="Picture 3">
            <a:extLst>
              <a:ext uri="{FF2B5EF4-FFF2-40B4-BE49-F238E27FC236}">
                <a16:creationId xmlns:a16="http://schemas.microsoft.com/office/drawing/2014/main" id="{DCF65799-C86E-420B-8B2A-9111B12D0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941763"/>
            <a:ext cx="42862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78">
            <a:extLst>
              <a:ext uri="{FF2B5EF4-FFF2-40B4-BE49-F238E27FC236}">
                <a16:creationId xmlns:a16="http://schemas.microsoft.com/office/drawing/2014/main" id="{CFFFB3BE-E121-4E09-AF6B-B86389EBB8B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77913" y="3656013"/>
            <a:ext cx="24955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000">
                <a:solidFill>
                  <a:srgbClr val="006600"/>
                </a:solidFill>
              </a:rPr>
              <a:t>(</a:t>
            </a:r>
            <a:r>
              <a:rPr lang="en-US" altLang="ko-KR" sz="1000">
                <a:solidFill>
                  <a:srgbClr val="008000"/>
                </a:solidFill>
              </a:rPr>
              <a:t>Source: Operating System Concepts)</a:t>
            </a:r>
          </a:p>
        </p:txBody>
      </p:sp>
      <p:pic>
        <p:nvPicPr>
          <p:cNvPr id="48136" name="그림 2">
            <a:extLst>
              <a:ext uri="{FF2B5EF4-FFF2-40B4-BE49-F238E27FC236}">
                <a16:creationId xmlns:a16="http://schemas.microsoft.com/office/drawing/2014/main" id="{D92561C6-C73A-4BDD-B3BF-DD47FF922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341438"/>
            <a:ext cx="4249738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그림 3">
            <a:extLst>
              <a:ext uri="{FF2B5EF4-FFF2-40B4-BE49-F238E27FC236}">
                <a16:creationId xmlns:a16="http://schemas.microsoft.com/office/drawing/2014/main" id="{13F65354-42ED-4840-8E7D-F2456161DC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1341438"/>
            <a:ext cx="42862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Text Box 78">
            <a:extLst>
              <a:ext uri="{FF2B5EF4-FFF2-40B4-BE49-F238E27FC236}">
                <a16:creationId xmlns:a16="http://schemas.microsoft.com/office/drawing/2014/main" id="{AFDD99F3-DD02-4F9A-86BE-63996903F9D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43438" y="3656013"/>
            <a:ext cx="44656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000">
                <a:solidFill>
                  <a:srgbClr val="006600"/>
                </a:solidFill>
              </a:rPr>
              <a:t>(</a:t>
            </a:r>
            <a:r>
              <a:rPr lang="en-US" altLang="ko-KR" sz="1000">
                <a:solidFill>
                  <a:srgbClr val="008000"/>
                </a:solidFill>
              </a:rPr>
              <a:t>Source: https://www.cs.rutgers.edu/~pxk/416/notes/03-concepts.html)</a:t>
            </a:r>
          </a:p>
        </p:txBody>
      </p:sp>
      <p:pic>
        <p:nvPicPr>
          <p:cNvPr id="48139" name="그림 4">
            <a:extLst>
              <a:ext uri="{FF2B5EF4-FFF2-40B4-BE49-F238E27FC236}">
                <a16:creationId xmlns:a16="http://schemas.microsoft.com/office/drawing/2014/main" id="{FC1AEE24-9903-4E52-B40C-67576634BC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941763"/>
            <a:ext cx="42830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Text Box 78">
            <a:extLst>
              <a:ext uri="{FF2B5EF4-FFF2-40B4-BE49-F238E27FC236}">
                <a16:creationId xmlns:a16="http://schemas.microsoft.com/office/drawing/2014/main" id="{18188EDD-2EE5-42C7-8E35-D104C757C77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13388" y="6240463"/>
            <a:ext cx="2374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000">
                <a:solidFill>
                  <a:srgbClr val="006600"/>
                </a:solidFill>
              </a:rPr>
              <a:t>(</a:t>
            </a:r>
            <a:r>
              <a:rPr lang="en-US" altLang="ko-KR" sz="1000">
                <a:solidFill>
                  <a:srgbClr val="008000"/>
                </a:solidFill>
              </a:rPr>
              <a:t>Source: Modern Operating System)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08"/>
    </mc:Choice>
    <mc:Fallback>
      <p:transition spd="slow" advTm="1070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>
            <a:extLst>
              <a:ext uri="{FF2B5EF4-FFF2-40B4-BE49-F238E27FC236}">
                <a16:creationId xmlns:a16="http://schemas.microsoft.com/office/drawing/2014/main" id="{E439E4C2-0DAC-44F7-AA2F-4719805F6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sp>
        <p:nvSpPr>
          <p:cNvPr id="16387" name="텍스트 개체 틀 2">
            <a:extLst>
              <a:ext uri="{FF2B5EF4-FFF2-40B4-BE49-F238E27FC236}">
                <a16:creationId xmlns:a16="http://schemas.microsoft.com/office/drawing/2014/main" id="{9D137E8C-51C0-452C-BE8D-CC7D5A3DE3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What happens when a program runs?</a:t>
            </a:r>
          </a:p>
          <a:p>
            <a:pPr lvl="1"/>
            <a:r>
              <a:rPr lang="en-US" altLang="ko-KR" dirty="0"/>
              <a:t>Details: execute instructions</a:t>
            </a:r>
          </a:p>
          <a:p>
            <a:pPr lvl="2"/>
            <a:r>
              <a:rPr lang="en-US" altLang="ko-KR" dirty="0">
                <a:solidFill>
                  <a:srgbClr val="FF0000"/>
                </a:solidFill>
              </a:rPr>
              <a:t>Fetch and Execute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388" name="슬라이드 번호 개체 틀 3">
            <a:extLst>
              <a:ext uri="{FF2B5EF4-FFF2-40B4-BE49-F238E27FC236}">
                <a16:creationId xmlns:a16="http://schemas.microsoft.com/office/drawing/2014/main" id="{A9190A43-A462-4C14-8F7E-782BB43A2A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BCE672-0289-4215-9EEB-34726DE4E5AF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6389" name="그림 2">
            <a:extLst>
              <a:ext uri="{FF2B5EF4-FFF2-40B4-BE49-F238E27FC236}">
                <a16:creationId xmlns:a16="http://schemas.microsoft.com/office/drawing/2014/main" id="{14EE6A50-3736-48FA-AC21-4C1A94B23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55813"/>
            <a:ext cx="35734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그림 3">
            <a:extLst>
              <a:ext uri="{FF2B5EF4-FFF2-40B4-BE49-F238E27FC236}">
                <a16:creationId xmlns:a16="http://schemas.microsoft.com/office/drawing/2014/main" id="{694D185D-C8A3-4AC4-9F7F-31C4D2DC29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3221038"/>
            <a:ext cx="40640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그림 4">
            <a:extLst>
              <a:ext uri="{FF2B5EF4-FFF2-40B4-BE49-F238E27FC236}">
                <a16:creationId xmlns:a16="http://schemas.microsoft.com/office/drawing/2014/main" id="{71FD7BB4-B59E-4D63-B491-D61B26746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03400"/>
            <a:ext cx="3875088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78">
            <a:extLst>
              <a:ext uri="{FF2B5EF4-FFF2-40B4-BE49-F238E27FC236}">
                <a16:creationId xmlns:a16="http://schemas.microsoft.com/office/drawing/2014/main" id="{9C06748A-0BA7-475D-ACE6-98ED712B9C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36725" y="6269038"/>
            <a:ext cx="5715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>
                <a:solidFill>
                  <a:srgbClr val="006600"/>
                </a:solidFill>
              </a:rPr>
              <a:t>(</a:t>
            </a:r>
            <a:r>
              <a:rPr lang="en-US" altLang="ko-KR" sz="1200">
                <a:solidFill>
                  <a:srgbClr val="008000"/>
                </a:solidFill>
              </a:rPr>
              <a:t>Source: W. Stalling, “Operating Systems: Internals and Design Principles”)</a:t>
            </a:r>
          </a:p>
        </p:txBody>
      </p:sp>
      <p:sp>
        <p:nvSpPr>
          <p:cNvPr id="16393" name="Text Box 78">
            <a:extLst>
              <a:ext uri="{FF2B5EF4-FFF2-40B4-BE49-F238E27FC236}">
                <a16:creationId xmlns:a16="http://schemas.microsoft.com/office/drawing/2014/main" id="{0FBA924A-BFC9-4E5A-B2EC-42C03458C59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5650" y="2863850"/>
            <a:ext cx="2663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>
                <a:solidFill>
                  <a:srgbClr val="0066FF"/>
                </a:solidFill>
              </a:rPr>
              <a:t>&lt;Instruction cycle&gt;</a:t>
            </a:r>
          </a:p>
        </p:txBody>
      </p:sp>
      <p:sp>
        <p:nvSpPr>
          <p:cNvPr id="16394" name="Text Box 78">
            <a:extLst>
              <a:ext uri="{FF2B5EF4-FFF2-40B4-BE49-F238E27FC236}">
                <a16:creationId xmlns:a16="http://schemas.microsoft.com/office/drawing/2014/main" id="{111DB579-40A4-4121-83F8-EAA45B26AD9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5650" y="6083300"/>
            <a:ext cx="2663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>
                <a:solidFill>
                  <a:srgbClr val="0066FF"/>
                </a:solidFill>
              </a:rPr>
              <a:t>&lt;Hypothetical machine&gt;</a:t>
            </a:r>
          </a:p>
        </p:txBody>
      </p:sp>
      <p:sp>
        <p:nvSpPr>
          <p:cNvPr id="16395" name="Text Box 78">
            <a:extLst>
              <a:ext uri="{FF2B5EF4-FFF2-40B4-BE49-F238E27FC236}">
                <a16:creationId xmlns:a16="http://schemas.microsoft.com/office/drawing/2014/main" id="{F3245233-3917-44E1-94AB-111BC222BBB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08625" y="5961063"/>
            <a:ext cx="2663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>
                <a:solidFill>
                  <a:srgbClr val="0066FF"/>
                </a:solidFill>
              </a:rPr>
              <a:t>&lt;Run example&gt;</a:t>
            </a:r>
          </a:p>
        </p:txBody>
      </p:sp>
    </p:spTree>
    <p:extLst>
      <p:ext uri="{BB962C8B-B14F-4D97-AF65-F5344CB8AC3E}">
        <p14:creationId xmlns:p14="http://schemas.microsoft.com/office/powerpoint/2010/main" val="356664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17"/>
    </mc:Choice>
    <mc:Fallback>
      <p:transition spd="slow" advTm="2921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64C072AC-707B-42C1-B10C-7F3237B71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733550"/>
            <a:ext cx="8785225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제목 1">
            <a:extLst>
              <a:ext uri="{FF2B5EF4-FFF2-40B4-BE49-F238E27FC236}">
                <a16:creationId xmlns:a16="http://schemas.microsoft.com/office/drawing/2014/main" id="{D409E85F-5BBB-4F74-B941-4AC79BA5A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Chap 1. A Dialog on the Book </a:t>
            </a:r>
            <a:endParaRPr lang="ko-KR" altLang="en-US"/>
          </a:p>
        </p:txBody>
      </p:sp>
      <p:sp>
        <p:nvSpPr>
          <p:cNvPr id="9220" name="텍스트 개체 틀 2">
            <a:extLst>
              <a:ext uri="{FF2B5EF4-FFF2-40B4-BE49-F238E27FC236}">
                <a16:creationId xmlns:a16="http://schemas.microsoft.com/office/drawing/2014/main" id="{22F7F085-E963-449C-8060-3CE6592E51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4606925"/>
          </a:xfrm>
        </p:spPr>
        <p:txBody>
          <a:bodyPr/>
          <a:lstStyle/>
          <a:p>
            <a:r>
              <a:rPr lang="en-US" altLang="ko-KR"/>
              <a:t>OSTEP </a:t>
            </a:r>
          </a:p>
          <a:p>
            <a:pPr lvl="1"/>
            <a:r>
              <a:rPr lang="en-US" altLang="ko-KR"/>
              <a:t>What are Three Pieces: Virtualization, Concurrency, Persistence</a:t>
            </a:r>
          </a:p>
          <a:p>
            <a:pPr lvl="1"/>
            <a:endParaRPr lang="en-US" altLang="ko-KR"/>
          </a:p>
          <a:p>
            <a:endParaRPr lang="ko-KR" altLang="en-US"/>
          </a:p>
        </p:txBody>
      </p:sp>
      <p:sp>
        <p:nvSpPr>
          <p:cNvPr id="9221" name="슬라이드 번호 개체 틀 3">
            <a:extLst>
              <a:ext uri="{FF2B5EF4-FFF2-40B4-BE49-F238E27FC236}">
                <a16:creationId xmlns:a16="http://schemas.microsoft.com/office/drawing/2014/main" id="{E93A577B-CD8E-4869-93C0-EDA7EAF81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C0758F-64F5-45A0-A235-24AD61CCB60F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sp>
        <p:nvSpPr>
          <p:cNvPr id="9222" name="Text Box 78">
            <a:extLst>
              <a:ext uri="{FF2B5EF4-FFF2-40B4-BE49-F238E27FC236}">
                <a16:creationId xmlns:a16="http://schemas.microsoft.com/office/drawing/2014/main" id="{B854A184-2A99-4295-9C38-978E97A2C7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79688" y="6203950"/>
            <a:ext cx="4416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400">
                <a:solidFill>
                  <a:srgbClr val="006600"/>
                </a:solidFill>
              </a:rPr>
              <a:t>(Source: http://pages.cs.wisc.edu/~remzi/OSTEP/)</a:t>
            </a:r>
          </a:p>
        </p:txBody>
      </p:sp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B166267C-35CC-4CEC-A5BE-B88D3D0A4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33550"/>
            <a:ext cx="1439862" cy="327025"/>
          </a:xfrm>
          <a:prstGeom prst="roundRect">
            <a:avLst>
              <a:gd name="adj" fmla="val 16667"/>
            </a:avLst>
          </a:prstGeom>
          <a:noFill/>
          <a:ln w="1270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D6778A4A-E60A-456B-856A-5A99BBFB2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733550"/>
            <a:ext cx="1441450" cy="327025"/>
          </a:xfrm>
          <a:prstGeom prst="roundRect">
            <a:avLst>
              <a:gd name="adj" fmla="val 16667"/>
            </a:avLst>
          </a:prstGeom>
          <a:noFill/>
          <a:ln w="1270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DDB968AD-6484-40A8-8F2E-A75108A28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733550"/>
            <a:ext cx="1439863" cy="327025"/>
          </a:xfrm>
          <a:prstGeom prst="roundRect">
            <a:avLst>
              <a:gd name="adj" fmla="val 16667"/>
            </a:avLst>
          </a:prstGeom>
          <a:noFill/>
          <a:ln w="1270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>
            <a:extLst>
              <a:ext uri="{FF2B5EF4-FFF2-40B4-BE49-F238E27FC236}">
                <a16:creationId xmlns:a16="http://schemas.microsoft.com/office/drawing/2014/main" id="{55ECA819-F810-4DBA-851C-8FC97DC01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Chap 1. A Dialog on the Book </a:t>
            </a:r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904FBE-40F0-4211-AD9C-EE35641B2A4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OSTEP </a:t>
            </a:r>
          </a:p>
          <a:p>
            <a:pPr lvl="1">
              <a:defRPr/>
            </a:pPr>
            <a:r>
              <a:rPr lang="en-US" altLang="ko-KR" dirty="0"/>
              <a:t>What to study? </a:t>
            </a:r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endParaRPr lang="en-US" altLang="ko-KR" dirty="0"/>
          </a:p>
          <a:p>
            <a:pPr lvl="1">
              <a:defRPr/>
            </a:pPr>
            <a:r>
              <a:rPr lang="en-US" altLang="ko-KR" dirty="0"/>
              <a:t>How to study?</a:t>
            </a:r>
          </a:p>
          <a:p>
            <a:pPr lvl="2">
              <a:defRPr/>
            </a:pPr>
            <a:endParaRPr lang="en-US" altLang="ko-KR" dirty="0"/>
          </a:p>
          <a:p>
            <a:pPr lvl="2">
              <a:defRPr/>
            </a:pPr>
            <a:endParaRPr lang="en-US" altLang="ko-KR" dirty="0"/>
          </a:p>
          <a:p>
            <a:pPr lvl="2">
              <a:defRPr/>
            </a:pPr>
            <a:endParaRPr lang="en-US" altLang="ko-KR" dirty="0"/>
          </a:p>
          <a:p>
            <a:pPr lvl="2">
              <a:defRPr/>
            </a:pPr>
            <a:endParaRPr lang="en-US" altLang="ko-KR" dirty="0"/>
          </a:p>
          <a:p>
            <a:pPr lvl="2">
              <a:defRPr/>
            </a:pPr>
            <a:endParaRPr lang="en-US" altLang="ko-KR" dirty="0"/>
          </a:p>
          <a:p>
            <a:pPr lvl="2">
              <a:defRPr/>
            </a:pPr>
            <a:endParaRPr lang="en-US" altLang="ko-KR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US" altLang="ko-KR" dirty="0"/>
          </a:p>
        </p:txBody>
      </p:sp>
      <p:sp>
        <p:nvSpPr>
          <p:cNvPr id="10244" name="슬라이드 번호 개체 틀 3">
            <a:extLst>
              <a:ext uri="{FF2B5EF4-FFF2-40B4-BE49-F238E27FC236}">
                <a16:creationId xmlns:a16="http://schemas.microsoft.com/office/drawing/2014/main" id="{F570F60C-159E-4916-9434-48008FB66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1CA546-19CA-419A-A1AF-AB1DE5191D67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0245" name="그림 4">
            <a:extLst>
              <a:ext uri="{FF2B5EF4-FFF2-40B4-BE49-F238E27FC236}">
                <a16:creationId xmlns:a16="http://schemas.microsoft.com/office/drawing/2014/main" id="{FF77F9C7-2D98-4209-9CFE-FE04E4154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00213"/>
            <a:ext cx="7173912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그룹 9">
            <a:extLst>
              <a:ext uri="{FF2B5EF4-FFF2-40B4-BE49-F238E27FC236}">
                <a16:creationId xmlns:a16="http://schemas.microsoft.com/office/drawing/2014/main" id="{33DA5311-BBBC-4E37-ABB0-40CE1BBBE296}"/>
              </a:ext>
            </a:extLst>
          </p:cNvPr>
          <p:cNvGrpSpPr>
            <a:grpSpLocks/>
          </p:cNvGrpSpPr>
          <p:nvPr/>
        </p:nvGrpSpPr>
        <p:grpSpPr bwMode="auto">
          <a:xfrm>
            <a:off x="1177925" y="3933825"/>
            <a:ext cx="7210425" cy="2330450"/>
            <a:chOff x="1177317" y="3833613"/>
            <a:chExt cx="7211107" cy="2331344"/>
          </a:xfrm>
        </p:grpSpPr>
        <p:pic>
          <p:nvPicPr>
            <p:cNvPr id="10259" name="그림 7">
              <a:extLst>
                <a:ext uri="{FF2B5EF4-FFF2-40B4-BE49-F238E27FC236}">
                  <a16:creationId xmlns:a16="http://schemas.microsoft.com/office/drawing/2014/main" id="{59B88F43-B05F-4973-8F91-56759BD14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477" y="4293096"/>
              <a:ext cx="7178947" cy="187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그림 8">
              <a:extLst>
                <a:ext uri="{FF2B5EF4-FFF2-40B4-BE49-F238E27FC236}">
                  <a16:creationId xmlns:a16="http://schemas.microsoft.com/office/drawing/2014/main" id="{873936EC-C9FF-4F6C-A1E2-2E92B672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317" y="3833613"/>
              <a:ext cx="7067091" cy="45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31089EAE-F989-409F-B766-A94BA4B59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700213"/>
            <a:ext cx="7416800" cy="360362"/>
          </a:xfrm>
          <a:prstGeom prst="rect">
            <a:avLst/>
          </a:prstGeom>
          <a:noFill/>
          <a:ln w="15875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21463BB-94CE-43F9-B4C0-DE9693B43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2924175"/>
            <a:ext cx="7416800" cy="504825"/>
          </a:xfrm>
          <a:prstGeom prst="rect">
            <a:avLst/>
          </a:prstGeom>
          <a:noFill/>
          <a:ln w="15875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399C4AF-7378-47DC-81BB-D3AE49095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873500"/>
            <a:ext cx="7416800" cy="276225"/>
          </a:xfrm>
          <a:prstGeom prst="rect">
            <a:avLst/>
          </a:prstGeom>
          <a:noFill/>
          <a:ln w="15875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3684E37-2478-4FC1-B736-0ACE75D7D4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45050" y="4565650"/>
            <a:ext cx="3024188" cy="0"/>
          </a:xfrm>
          <a:prstGeom prst="line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0C3724A5-3CFF-4867-9CDD-87B60801C9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1275" y="4783138"/>
            <a:ext cx="3744913" cy="0"/>
          </a:xfrm>
          <a:prstGeom prst="line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F4AFE9F4-5DED-4F09-9765-A65CCDE5B9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8888" y="5172075"/>
            <a:ext cx="3025775" cy="0"/>
          </a:xfrm>
          <a:prstGeom prst="line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CC978986-AAF6-4EE1-83D5-DBD92E3CAB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6625" y="5387975"/>
            <a:ext cx="3024188" cy="0"/>
          </a:xfrm>
          <a:prstGeom prst="line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D5D5362-69AB-48C2-A232-4CE0DD857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805488"/>
            <a:ext cx="7416800" cy="503237"/>
          </a:xfrm>
          <a:prstGeom prst="rect">
            <a:avLst/>
          </a:prstGeom>
          <a:noFill/>
          <a:ln w="15875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latin typeface="Tahoma" panose="020B0604030504040204" pitchFamily="34" charset="0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92AD3A5D-B911-44ED-953D-5B45C6EA35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03350" y="2395538"/>
            <a:ext cx="2447925" cy="0"/>
          </a:xfrm>
          <a:prstGeom prst="line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55179FEF-D935-4831-8E31-397FAF0C50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92275" y="2565400"/>
            <a:ext cx="3024188" cy="0"/>
          </a:xfrm>
          <a:prstGeom prst="line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91416DBE-C1CB-4E5A-81B3-B7DE1666A3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19700" y="2565400"/>
            <a:ext cx="3024188" cy="0"/>
          </a:xfrm>
          <a:prstGeom prst="line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25189533-AE82-4620-89C7-6B2E27EFEC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84888" y="2420938"/>
            <a:ext cx="2447925" cy="0"/>
          </a:xfrm>
          <a:prstGeom prst="line">
            <a:avLst/>
          </a:prstGeom>
          <a:noFill/>
          <a:ln w="19050" cap="rnd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제목 1">
            <a:extLst>
              <a:ext uri="{FF2B5EF4-FFF2-40B4-BE49-F238E27FC236}">
                <a16:creationId xmlns:a16="http://schemas.microsoft.com/office/drawing/2014/main" id="{055F2768-3E50-4517-9374-E253A674F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Chap 2. Introduction to Operating Systems</a:t>
            </a:r>
            <a:endParaRPr lang="ko-KR" altLang="en-US"/>
          </a:p>
        </p:txBody>
      </p:sp>
      <p:sp>
        <p:nvSpPr>
          <p:cNvPr id="12291" name="텍스트 개체 틀 2">
            <a:extLst>
              <a:ext uri="{FF2B5EF4-FFF2-40B4-BE49-F238E27FC236}">
                <a16:creationId xmlns:a16="http://schemas.microsoft.com/office/drawing/2014/main" id="{9B23A0FA-9959-4556-8CF5-2D0F4D164D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2.1 Virtualizing CPU</a:t>
            </a:r>
          </a:p>
          <a:p>
            <a:r>
              <a:rPr lang="en-US" altLang="ko-KR"/>
              <a:t>2.2 Virtualizing Memory</a:t>
            </a:r>
          </a:p>
          <a:p>
            <a:r>
              <a:rPr lang="en-US" altLang="ko-KR"/>
              <a:t>2.3 Concurrency</a:t>
            </a:r>
          </a:p>
          <a:p>
            <a:r>
              <a:rPr lang="en-US" altLang="ko-KR"/>
              <a:t>2.4 Persistence</a:t>
            </a:r>
          </a:p>
          <a:p>
            <a:r>
              <a:rPr lang="en-US" altLang="ko-KR"/>
              <a:t>2.5 Design Goals</a:t>
            </a:r>
          </a:p>
          <a:p>
            <a:r>
              <a:rPr lang="en-US" altLang="ko-KR"/>
              <a:t>2.6 Some history</a:t>
            </a:r>
          </a:p>
          <a:p>
            <a:r>
              <a:rPr lang="en-US" altLang="ko-KR"/>
              <a:t>2.7 Summary</a:t>
            </a:r>
          </a:p>
          <a:p>
            <a:r>
              <a:rPr lang="en-US" altLang="ko-KR"/>
              <a:t>References</a:t>
            </a:r>
            <a:endParaRPr lang="ko-KR" altLang="en-US"/>
          </a:p>
        </p:txBody>
      </p:sp>
      <p:sp>
        <p:nvSpPr>
          <p:cNvPr id="12292" name="슬라이드 번호 개체 틀 3">
            <a:extLst>
              <a:ext uri="{FF2B5EF4-FFF2-40B4-BE49-F238E27FC236}">
                <a16:creationId xmlns:a16="http://schemas.microsoft.com/office/drawing/2014/main" id="{32DE06AB-5985-4D0F-A74B-98999CC438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3E9A3C-2B98-4717-B5C1-36D1EABE39D8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>
            <a:extLst>
              <a:ext uri="{FF2B5EF4-FFF2-40B4-BE49-F238E27FC236}">
                <a16:creationId xmlns:a16="http://schemas.microsoft.com/office/drawing/2014/main" id="{BD556B08-A38C-478A-B9A3-BBF09988E1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14339" name="텍스트 개체 틀 2">
            <a:extLst>
              <a:ext uri="{FF2B5EF4-FFF2-40B4-BE49-F238E27FC236}">
                <a16:creationId xmlns:a16="http://schemas.microsoft.com/office/drawing/2014/main" id="{3026097E-C0C2-40C3-B999-291E46A2EF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/>
              <a:t>Layered structure of a computer system </a:t>
            </a:r>
          </a:p>
        </p:txBody>
      </p:sp>
      <p:sp>
        <p:nvSpPr>
          <p:cNvPr id="14340" name="슬라이드 번호 개체 틀 3">
            <a:extLst>
              <a:ext uri="{FF2B5EF4-FFF2-40B4-BE49-F238E27FC236}">
                <a16:creationId xmlns:a16="http://schemas.microsoft.com/office/drawing/2014/main" id="{1590D7D3-CE6A-4C67-8C89-7969EEE012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E0FC0F-9E79-4B33-81C9-A8186C230202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4341" name="Picture 3">
            <a:extLst>
              <a:ext uri="{FF2B5EF4-FFF2-40B4-BE49-F238E27FC236}">
                <a16:creationId xmlns:a16="http://schemas.microsoft.com/office/drawing/2014/main" id="{6E9EBEFD-7FF0-4BC1-8E39-6E776E84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523" r="4706" b="653"/>
          <a:stretch>
            <a:fillRect/>
          </a:stretch>
        </p:blipFill>
        <p:spPr bwMode="auto">
          <a:xfrm>
            <a:off x="971550" y="1543050"/>
            <a:ext cx="6840538" cy="42767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4">
            <a:extLst>
              <a:ext uri="{FF2B5EF4-FFF2-40B4-BE49-F238E27FC236}">
                <a16:creationId xmlns:a16="http://schemas.microsoft.com/office/drawing/2014/main" id="{39C9FE4E-B624-4E6F-87EE-6346766FF5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71550" y="6048375"/>
            <a:ext cx="6630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>
                <a:solidFill>
                  <a:srgbClr val="008000"/>
                </a:solidFill>
              </a:rPr>
              <a:t>(Source: A. Silberschatz, “Operating system Concept”)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>
            <a:extLst>
              <a:ext uri="{FF2B5EF4-FFF2-40B4-BE49-F238E27FC236}">
                <a16:creationId xmlns:a16="http://schemas.microsoft.com/office/drawing/2014/main" id="{78DD31CD-1E99-4FB2-8512-564E9DBE6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15363" name="텍스트 개체 틀 2">
            <a:extLst>
              <a:ext uri="{FF2B5EF4-FFF2-40B4-BE49-F238E27FC236}">
                <a16:creationId xmlns:a16="http://schemas.microsoft.com/office/drawing/2014/main" id="{1B5B28B5-30DD-46E6-A4F7-61F8C3D57E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What happens when a program runs?</a:t>
            </a:r>
          </a:p>
          <a:p>
            <a:pPr lvl="1"/>
            <a:r>
              <a:rPr lang="en-US" altLang="ko-KR" dirty="0"/>
              <a:t>1. Simple view about running a program</a:t>
            </a:r>
            <a:endParaRPr lang="ko-KR" altLang="en-US" dirty="0"/>
          </a:p>
        </p:txBody>
      </p:sp>
      <p:sp>
        <p:nvSpPr>
          <p:cNvPr id="15364" name="슬라이드 번호 개체 틀 3">
            <a:extLst>
              <a:ext uri="{FF2B5EF4-FFF2-40B4-BE49-F238E27FC236}">
                <a16:creationId xmlns:a16="http://schemas.microsoft.com/office/drawing/2014/main" id="{A964C7E6-FE09-4958-95EE-B16D6CF52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1665C4-56C5-4008-8423-EEEB5E020A47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5365" name="그림 1">
            <a:extLst>
              <a:ext uri="{FF2B5EF4-FFF2-40B4-BE49-F238E27FC236}">
                <a16:creationId xmlns:a16="http://schemas.microsoft.com/office/drawing/2014/main" id="{D7513108-F6FA-4BF0-82FC-BD66DE971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44675"/>
            <a:ext cx="485775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78">
            <a:extLst>
              <a:ext uri="{FF2B5EF4-FFF2-40B4-BE49-F238E27FC236}">
                <a16:creationId xmlns:a16="http://schemas.microsoft.com/office/drawing/2014/main" id="{1B59D0B3-98A4-4DE1-98C5-6EA319DED67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51013" y="6186488"/>
            <a:ext cx="57134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>
                <a:solidFill>
                  <a:srgbClr val="006600"/>
                </a:solidFill>
              </a:rPr>
              <a:t>(</a:t>
            </a:r>
            <a:r>
              <a:rPr lang="en-US" altLang="ko-KR" sz="1200">
                <a:solidFill>
                  <a:srgbClr val="008000"/>
                </a:solidFill>
              </a:rPr>
              <a:t>Source: W. Stalling, “Operating Systems: Internals and Design Principles”)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>
            <a:extLst>
              <a:ext uri="{FF2B5EF4-FFF2-40B4-BE49-F238E27FC236}">
                <a16:creationId xmlns:a16="http://schemas.microsoft.com/office/drawing/2014/main" id="{8867ADEB-030A-4A70-96BF-4CB836012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18435" name="텍스트 개체 틀 2">
            <a:extLst>
              <a:ext uri="{FF2B5EF4-FFF2-40B4-BE49-F238E27FC236}">
                <a16:creationId xmlns:a16="http://schemas.microsoft.com/office/drawing/2014/main" id="{E614F9DF-CE42-4CC0-9EE3-93B416EABC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838200"/>
            <a:ext cx="8713788" cy="5486400"/>
          </a:xfrm>
        </p:spPr>
        <p:txBody>
          <a:bodyPr/>
          <a:lstStyle/>
          <a:p>
            <a:r>
              <a:rPr lang="en-US" altLang="ko-KR" dirty="0"/>
              <a:t>What happens when a program runs?</a:t>
            </a:r>
          </a:p>
          <a:p>
            <a:pPr lvl="1"/>
            <a:r>
              <a:rPr lang="en-US" altLang="ko-KR" dirty="0"/>
              <a:t>2. A lot of stuff for running a program</a:t>
            </a:r>
          </a:p>
          <a:p>
            <a:pPr lvl="2"/>
            <a:r>
              <a:rPr lang="en-US" altLang="ko-KR" dirty="0"/>
              <a:t>Loading, memory management, scheduling, context switching, I/O processing, file management, IPC, …</a:t>
            </a:r>
          </a:p>
          <a:p>
            <a:pPr lvl="2"/>
            <a:r>
              <a:rPr lang="en-US" altLang="ko-KR" dirty="0">
                <a:solidFill>
                  <a:srgbClr val="FF0000"/>
                </a:solidFill>
              </a:rPr>
              <a:t>Operating system: 1) make it easy to run programs, 2) operate a system correctly and efficiently</a:t>
            </a:r>
          </a:p>
        </p:txBody>
      </p:sp>
      <p:sp>
        <p:nvSpPr>
          <p:cNvPr id="18436" name="슬라이드 번호 개체 틀 3">
            <a:extLst>
              <a:ext uri="{FF2B5EF4-FFF2-40B4-BE49-F238E27FC236}">
                <a16:creationId xmlns:a16="http://schemas.microsoft.com/office/drawing/2014/main" id="{31C84285-DD90-4835-9A22-6181C7178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79F7FE-CEA7-4EDC-B0AA-C15A1A220A1E}" type="slidenum">
              <a:rPr kumimoji="0" lang="en-US" altLang="ko-KR" sz="1400">
                <a:solidFill>
                  <a:schemeClr val="bg2"/>
                </a:solidFill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ko-KR" sz="1400">
              <a:solidFill>
                <a:schemeClr val="bg2"/>
              </a:solidFill>
              <a:latin typeface="굴림" panose="020B0600000101010101" pitchFamily="50" charset="-127"/>
            </a:endParaRPr>
          </a:p>
        </p:txBody>
      </p:sp>
      <p:pic>
        <p:nvPicPr>
          <p:cNvPr id="18437" name="Picture 5" descr="Figure_1_4">
            <a:extLst>
              <a:ext uri="{FF2B5EF4-FFF2-40B4-BE49-F238E27FC236}">
                <a16:creationId xmlns:a16="http://schemas.microsoft.com/office/drawing/2014/main" id="{5BF97452-B08A-4637-B585-62BF887DB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001963"/>
            <a:ext cx="6500813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4">
            <a:extLst>
              <a:ext uri="{FF2B5EF4-FFF2-40B4-BE49-F238E27FC236}">
                <a16:creationId xmlns:a16="http://schemas.microsoft.com/office/drawing/2014/main" id="{56A3AF76-CDAA-45CD-BA14-8DC47717FD9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0738" y="6103938"/>
            <a:ext cx="7500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ü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tx1"/>
              </a:buClr>
              <a:buSzPct val="55000"/>
              <a:buChar char="•"/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1200">
                <a:solidFill>
                  <a:srgbClr val="008000"/>
                </a:solidFill>
              </a:rPr>
              <a:t>(Source: computer systems: a programmer perspective)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|247.1|2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|11.3|21|43.7|9|5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|37.6|1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8"/>
</p:tagLst>
</file>

<file path=ppt/theme/theme1.xml><?xml version="1.0" encoding="utf-8"?>
<a:theme xmlns:a="http://schemas.openxmlformats.org/drawingml/2006/main" name="파일캐쉬서식">
  <a:themeElements>
    <a:clrScheme name="파일캐쉬서식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파일캐쉬서식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굴림" charset="-127"/>
          </a:defRPr>
        </a:defPPr>
      </a:lstStyle>
    </a:lnDef>
  </a:objectDefaults>
  <a:extraClrSchemeLst>
    <a:extraClrScheme>
      <a:clrScheme name="파일캐쉬서식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일캐쉬서식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파일캐쉬서식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파일캐쉬서식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D:\users\powerppt서식\파일캐쉬서식.pot</Template>
  <TotalTime>18917</TotalTime>
  <Words>2481</Words>
  <Application>Microsoft Office PowerPoint</Application>
  <PresentationFormat>화면 슬라이드 쇼(4:3)</PresentationFormat>
  <Paragraphs>390</Paragraphs>
  <Slides>34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41" baseType="lpstr">
      <vt:lpstr>굴림</vt:lpstr>
      <vt:lpstr>Arial</vt:lpstr>
      <vt:lpstr>Calibri</vt:lpstr>
      <vt:lpstr>Tahoma</vt:lpstr>
      <vt:lpstr>Wingdings</vt:lpstr>
      <vt:lpstr>Wingdings 2</vt:lpstr>
      <vt:lpstr>파일캐쉬서식</vt:lpstr>
      <vt:lpstr>Lecture Note 1: OS Introduction</vt:lpstr>
      <vt:lpstr>Contents</vt:lpstr>
      <vt:lpstr>Chap 1. A Dialog on the Book </vt:lpstr>
      <vt:lpstr>Chap 1. A Dialog on the Book </vt:lpstr>
      <vt:lpstr>Chap 1. A Dialog on the Book </vt:lpstr>
      <vt:lpstr>Chap 2. Introduction to Operating Systems</vt:lpstr>
      <vt:lpstr>Introduction</vt:lpstr>
      <vt:lpstr>Introduction</vt:lpstr>
      <vt:lpstr>Introduction</vt:lpstr>
      <vt:lpstr>Introduction</vt:lpstr>
      <vt:lpstr>Introduction</vt:lpstr>
      <vt:lpstr>Introduction</vt:lpstr>
      <vt:lpstr>2.1 Virtualizing CPU</vt:lpstr>
      <vt:lpstr>2.1 Virtualizing CPU</vt:lpstr>
      <vt:lpstr>2.1 Virtualizing CPU</vt:lpstr>
      <vt:lpstr>2.2 Virtualizing Memory </vt:lpstr>
      <vt:lpstr>2.2 Virtualizing Memory </vt:lpstr>
      <vt:lpstr>2.2 Virtualizing Memory</vt:lpstr>
      <vt:lpstr>2.3 Concurrency </vt:lpstr>
      <vt:lpstr>2.3 Concurrency </vt:lpstr>
      <vt:lpstr>2.3 Concurrency </vt:lpstr>
      <vt:lpstr>2.3 Concurrency </vt:lpstr>
      <vt:lpstr>2.4 Persistence</vt:lpstr>
      <vt:lpstr>2.4 Persistence</vt:lpstr>
      <vt:lpstr>2.4 Persistence</vt:lpstr>
      <vt:lpstr>2.5 Design Goals</vt:lpstr>
      <vt:lpstr>2.5 Design Goals</vt:lpstr>
      <vt:lpstr>2.6 Some History </vt:lpstr>
      <vt:lpstr>2.6 Some History </vt:lpstr>
      <vt:lpstr>2.6 Some History </vt:lpstr>
      <vt:lpstr>2.6 Some History </vt:lpstr>
      <vt:lpstr>2.7 Summary  </vt:lpstr>
      <vt:lpstr>Appendix</vt:lpstr>
      <vt:lpstr>Appendix</vt:lpstr>
    </vt:vector>
  </TitlesOfParts>
  <Manager>최종무</Manager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강의 자료</dc:title>
  <dc:creator>최종무</dc:creator>
  <cp:lastModifiedBy>Choi Jongmoo</cp:lastModifiedBy>
  <cp:revision>760</cp:revision>
  <cp:lastPrinted>2019-02-21T06:30:08Z</cp:lastPrinted>
  <dcterms:created xsi:type="dcterms:W3CDTF">2000-07-27T08:49:33Z</dcterms:created>
  <dcterms:modified xsi:type="dcterms:W3CDTF">2020-03-14T21:20:15Z</dcterms:modified>
</cp:coreProperties>
</file>