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71" r:id="rId2"/>
    <p:sldId id="485" r:id="rId3"/>
    <p:sldId id="514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50" r:id="rId12"/>
    <p:sldId id="494" r:id="rId13"/>
    <p:sldId id="512" r:id="rId14"/>
    <p:sldId id="479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5" r:id="rId25"/>
    <p:sldId id="506" r:id="rId26"/>
    <p:sldId id="504" r:id="rId27"/>
    <p:sldId id="507" r:id="rId28"/>
    <p:sldId id="508" r:id="rId29"/>
    <p:sldId id="509" r:id="rId30"/>
    <p:sldId id="513" r:id="rId31"/>
    <p:sldId id="510" r:id="rId32"/>
    <p:sldId id="511" r:id="rId33"/>
    <p:sldId id="486" r:id="rId34"/>
    <p:sldId id="515" r:id="rId35"/>
    <p:sldId id="516" r:id="rId36"/>
  </p:sldIdLst>
  <p:sldSz cx="9144000" cy="6858000" type="screen4x3"/>
  <p:notesSz cx="7104063" cy="102346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9pPr>
  </p:defaultTextStyle>
  <p:modifyVerifier cryptProviderType="rsaAES" cryptAlgorithmClass="hash" cryptAlgorithmType="typeAny" cryptAlgorithmSid="14" spinCount="100000" saltData="ldfa3l5bOjtUbyxn0fv3XA==" hashData="lUJlxosV8DYAfObylg83/tTkK0CzNmnS9emrhPvXClHqR5rFpiq/z1qgaGFK6pKj6qLpJ4fKqTKTUX+obx2CBg=="/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FF"/>
    <a:srgbClr val="FF3300"/>
    <a:srgbClr val="008000"/>
    <a:srgbClr val="6600FF"/>
    <a:srgbClr val="99CCFF"/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9198" autoAdjust="0"/>
  </p:normalViewPr>
  <p:slideViewPr>
    <p:cSldViewPr>
      <p:cViewPr varScale="1">
        <p:scale>
          <a:sx n="58" d="100"/>
          <a:sy n="58" d="100"/>
        </p:scale>
        <p:origin x="822" y="27"/>
      </p:cViewPr>
      <p:guideLst>
        <p:guide orient="horz" pos="816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CB8B259F-BC38-4BF6-ABB6-15BA149AD7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3BBC098C-3C77-428E-8286-EE0164F2EA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algn="r" defTabSz="1013114" eaLnBrk="1" latinLnBrk="1" hangingPunct="1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30200E14-9ABD-43BE-ACE5-B5F91250C7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E64C6EE4-08D3-454C-99CF-F1E11F9EE5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algn="r" defTabSz="1012825" eaLnBrk="1" latinLnBrk="1" hangingPunct="1">
              <a:defRPr sz="1300" b="0" smtClean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7A2DE2C1-5C65-40FB-B983-21D4CF1F2B6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48F7E90-0CF3-4224-B99A-ED402FBF32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DDBBE1D-7067-46EA-9123-6104FD1868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algn="r" defTabSz="1013114" eaLnBrk="1" latinLnBrk="1" hangingPunct="1">
              <a:defRPr sz="13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83C6CA8-78B5-4CA4-94E4-F8236283D2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68350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EF23595-5F7B-4F23-8904-FDC7647AF1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8587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FBE56AF-365D-49DB-80C7-3B4457F702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9BB399C8-1DF8-4576-8517-5EE33F563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algn="r" defTabSz="1012825" eaLnBrk="1" latinLnBrk="1" hangingPunct="1">
              <a:defRPr sz="1300" b="0" smtClean="0"/>
            </a:lvl1pPr>
          </a:lstStyle>
          <a:p>
            <a:pPr>
              <a:defRPr/>
            </a:pPr>
            <a:fld id="{9A1C6222-BBE3-45FB-A12F-BE631A1FB10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8212169-6C39-48FA-8584-B83D90144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804863" indent="-309563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38250" indent="-247650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733550" indent="-247650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228850" indent="-247650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3D1BB06-9EA9-4289-8038-F0768EC8A0E9}" type="slidenum">
              <a:rPr lang="en-US" altLang="ko-KR" sz="130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 sz="1300" dirty="0">
              <a:latin typeface="Tahom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702360B-FD9C-4AFA-A97D-2849F2991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95D275C-4DBB-4272-AB5C-252A34EB1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>
            <a:extLst>
              <a:ext uri="{FF2B5EF4-FFF2-40B4-BE49-F238E27FC236}">
                <a16:creationId xmlns:a16="http://schemas.microsoft.com/office/drawing/2014/main" id="{1F644441-E7A5-4478-B3D6-BC2A12583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>
            <a:extLst>
              <a:ext uri="{FF2B5EF4-FFF2-40B4-BE49-F238E27FC236}">
                <a16:creationId xmlns:a16="http://schemas.microsoft.com/office/drawing/2014/main" id="{A3750B79-76B5-4593-932C-CDF50D68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Indeed, context save is the sequence of saving CPU registers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6084" name="슬라이드 번호 개체 틀 3">
            <a:extLst>
              <a:ext uri="{FF2B5EF4-FFF2-40B4-BE49-F238E27FC236}">
                <a16:creationId xmlns:a16="http://schemas.microsoft.com/office/drawing/2014/main" id="{7B32C94F-7F50-4672-8241-DF970F566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E09FB5A8-B0AE-45D9-B42B-E4195898EFAC}" type="slidenum">
              <a:rPr lang="en-US" altLang="ko-KR" b="0"/>
              <a:pPr/>
              <a:t>31</a:t>
            </a:fld>
            <a:endParaRPr lang="en-US" altLang="ko-KR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C6222-BBE3-45FB-A12F-BE631A1FB10F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416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>
            <a:extLst>
              <a:ext uri="{FF2B5EF4-FFF2-40B4-BE49-F238E27FC236}">
                <a16:creationId xmlns:a16="http://schemas.microsoft.com/office/drawing/2014/main" id="{5BD8ABC8-BD85-4A42-BC0D-34A73ACA3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>
            <a:extLst>
              <a:ext uri="{FF2B5EF4-FFF2-40B4-BE49-F238E27FC236}">
                <a16:creationId xmlns:a16="http://schemas.microsoft.com/office/drawing/2014/main" id="{C1432487-1A95-46F5-AEF1-F038C2356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Interlude: cover more practical aspect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532" name="슬라이드 번호 개체 틀 3">
            <a:extLst>
              <a:ext uri="{FF2B5EF4-FFF2-40B4-BE49-F238E27FC236}">
                <a16:creationId xmlns:a16="http://schemas.microsoft.com/office/drawing/2014/main" id="{6FCD23DC-93F6-4DB0-8854-F1FD89524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FCAF292A-3156-45E1-A68D-0F93A478DEE8}" type="slidenum">
              <a:rPr lang="en-US" altLang="ko-KR" b="0"/>
              <a:pPr/>
              <a:t>15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>
            <a:extLst>
              <a:ext uri="{FF2B5EF4-FFF2-40B4-BE49-F238E27FC236}">
                <a16:creationId xmlns:a16="http://schemas.microsoft.com/office/drawing/2014/main" id="{C8CEF023-8686-4E50-BD3C-E3D084428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>
            <a:extLst>
              <a:ext uri="{FF2B5EF4-FFF2-40B4-BE49-F238E27FC236}">
                <a16:creationId xmlns:a16="http://schemas.microsoft.com/office/drawing/2014/main" id="{CE981279-E640-4C9D-9125-AD8F4608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-"/>
            </a:pP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strdup(): duplicate a string, returns a pointer to a new string which is a duplicate of the string </a:t>
            </a:r>
            <a:r>
              <a:rPr lang="en-US" altLang="ko-KR" i="1">
                <a:latin typeface="굴림" panose="020B0600000101010101" pitchFamily="50" charset="-127"/>
                <a:ea typeface="굴림" panose="020B0600000101010101" pitchFamily="50" charset="-127"/>
              </a:rPr>
              <a:t>s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. </a:t>
            </a:r>
          </a:p>
          <a:p>
            <a:pPr marL="185738" indent="-185738">
              <a:buFontTx/>
              <a:buChar char="-"/>
            </a:pP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alloca(): The 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alloca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() function allocates </a:t>
            </a:r>
            <a:r>
              <a:rPr lang="en-US" altLang="ko-KR" i="1">
                <a:latin typeface="굴림" panose="020B0600000101010101" pitchFamily="50" charset="-127"/>
                <a:ea typeface="굴림" panose="020B0600000101010101" pitchFamily="50" charset="-127"/>
              </a:rPr>
              <a:t>size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 bytes of space in the stack frame of the caller. This temporary space is automatically freed when the function that called 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alloca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() returns to its caller.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628" name="슬라이드 번호 개체 틀 3">
            <a:extLst>
              <a:ext uri="{FF2B5EF4-FFF2-40B4-BE49-F238E27FC236}">
                <a16:creationId xmlns:a16="http://schemas.microsoft.com/office/drawing/2014/main" id="{2DFDC70F-4BBD-4C5D-8DA7-EDCF525B2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B2A20F8F-89CD-4A7C-AA84-204BC0701EA2}" type="slidenum">
              <a:rPr lang="en-US" altLang="ko-KR" b="0"/>
              <a:pPr/>
              <a:t>18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>
            <a:extLst>
              <a:ext uri="{FF2B5EF4-FFF2-40B4-BE49-F238E27FC236}">
                <a16:creationId xmlns:a16="http://schemas.microsoft.com/office/drawing/2014/main" id="{9676586F-75AB-41C3-A24B-427A20A72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>
            <a:extLst>
              <a:ext uri="{FF2B5EF4-FFF2-40B4-BE49-F238E27FC236}">
                <a16:creationId xmlns:a16="http://schemas.microsoft.com/office/drawing/2014/main" id="{E0DA8A4E-F91F-46BA-8E29-F63D6418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- cf: system()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676" name="슬라이드 번호 개체 틀 3">
            <a:extLst>
              <a:ext uri="{FF2B5EF4-FFF2-40B4-BE49-F238E27FC236}">
                <a16:creationId xmlns:a16="http://schemas.microsoft.com/office/drawing/2014/main" id="{B62B5DFA-2228-4AF8-B24B-40011F1A6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5A116985-8CA7-4688-83F7-BEC14D09DE2A}" type="slidenum">
              <a:rPr lang="en-US" altLang="ko-KR" b="0"/>
              <a:pPr/>
              <a:t>19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>
            <a:extLst>
              <a:ext uri="{FF2B5EF4-FFF2-40B4-BE49-F238E27FC236}">
                <a16:creationId xmlns:a16="http://schemas.microsoft.com/office/drawing/2014/main" id="{FCF31989-9F9D-41EB-BAA6-4F9009511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>
            <a:extLst>
              <a:ext uri="{FF2B5EF4-FFF2-40B4-BE49-F238E27FC236}">
                <a16:creationId xmlns:a16="http://schemas.microsoft.com/office/drawing/2014/main" id="{54E78502-A72E-44F9-B3F1-13D590C0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Ps: </a:t>
            </a:r>
            <a:r>
              <a:rPr kumimoji="1" lang="en-US" altLang="ko-KR" sz="1200" b="0" i="0" kern="1200" dirty="0"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+mn-cs"/>
              </a:rPr>
              <a:t>Process Status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top allows you display of process statistics continuously until stopped vs. </a:t>
            </a:r>
            <a:r>
              <a:rPr lang="en-US" altLang="ko-KR" dirty="0" err="1">
                <a:latin typeface="굴림" panose="020B0600000101010101" pitchFamily="50" charset="-127"/>
                <a:ea typeface="굴림" panose="020B0600000101010101" pitchFamily="50" charset="-127"/>
              </a:rPr>
              <a:t>ps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 which gives you a single snapshot.</a:t>
            </a:r>
          </a:p>
          <a:p>
            <a:pPr marL="171450" indent="-171450">
              <a:buFontTx/>
              <a:buChar char="-"/>
            </a:pP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24" name="슬라이드 번호 개체 틀 3">
            <a:extLst>
              <a:ext uri="{FF2B5EF4-FFF2-40B4-BE49-F238E27FC236}">
                <a16:creationId xmlns:a16="http://schemas.microsoft.com/office/drawing/2014/main" id="{38A3751F-C2B2-4813-9249-DDC6EC634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A53EE50D-6F2E-4764-8098-64904F845C30}" type="slidenum">
              <a:rPr lang="en-US" altLang="ko-KR" b="0"/>
              <a:pPr/>
              <a:t>20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>
            <a:extLst>
              <a:ext uri="{FF2B5EF4-FFF2-40B4-BE49-F238E27FC236}">
                <a16:creationId xmlns:a16="http://schemas.microsoft.com/office/drawing/2014/main" id="{960CA183-552D-42B6-876D-827ECB108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394C43-211C-428D-8FFA-2C7BBBD8C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도서관 비유</a:t>
            </a:r>
            <a:endParaRPr lang="en-US" altLang="ko-KR" dirty="0"/>
          </a:p>
          <a:p>
            <a:pPr marL="171450" indent="-171450">
              <a:buFontTx/>
              <a:buChar char="-"/>
              <a:defRPr/>
            </a:pPr>
            <a:r>
              <a:rPr lang="ko-KR" altLang="en-US" dirty="0"/>
              <a:t>책을 꺼내서 읽고 돌려 두는 것은 </a:t>
            </a:r>
            <a:r>
              <a:rPr lang="en-US" altLang="ko-KR" dirty="0"/>
              <a:t>direct execution</a:t>
            </a:r>
          </a:p>
          <a:p>
            <a:pPr marL="171450" indent="-171450">
              <a:buFontTx/>
              <a:buChar char="-"/>
              <a:defRPr/>
            </a:pPr>
            <a:r>
              <a:rPr lang="ko-KR" altLang="en-US" dirty="0"/>
              <a:t>대출하거나</a:t>
            </a:r>
            <a:r>
              <a:rPr lang="en-US" altLang="ko-KR" dirty="0"/>
              <a:t> </a:t>
            </a:r>
            <a:r>
              <a:rPr lang="ko-KR" altLang="en-US" dirty="0"/>
              <a:t>공간을 예약하는 것은 사서를 통해 </a:t>
            </a:r>
            <a:r>
              <a:rPr lang="en-US" altLang="ko-KR" dirty="0">
                <a:sym typeface="Wingdings" panose="05000000000000000000" pitchFamily="2" charset="2"/>
              </a:rPr>
              <a:t> restricted operations</a:t>
            </a:r>
            <a:endParaRPr lang="ko-KR" altLang="en-US" dirty="0"/>
          </a:p>
        </p:txBody>
      </p:sp>
      <p:sp>
        <p:nvSpPr>
          <p:cNvPr id="34820" name="슬라이드 번호 개체 틀 3">
            <a:extLst>
              <a:ext uri="{FF2B5EF4-FFF2-40B4-BE49-F238E27FC236}">
                <a16:creationId xmlns:a16="http://schemas.microsoft.com/office/drawing/2014/main" id="{8999735C-E78D-4307-87FE-9966A4202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E8F7D489-2058-4B4B-AA2E-C221E7984C7B}" type="slidenum">
              <a:rPr lang="en-US" altLang="ko-KR" b="0"/>
              <a:pPr/>
              <a:t>23</a:t>
            </a:fld>
            <a:endParaRPr lang="en-US" altLang="ko-KR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>
            <a:extLst>
              <a:ext uri="{FF2B5EF4-FFF2-40B4-BE49-F238E27FC236}">
                <a16:creationId xmlns:a16="http://schemas.microsoft.com/office/drawing/2014/main" id="{3534BDFE-7BB2-41D2-942A-D758E90AA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940C55-A81D-43AC-AC1A-CDF2DBC66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도서관 비유 </a:t>
            </a:r>
            <a:r>
              <a:rPr lang="en-US" altLang="ko-KR" dirty="0"/>
              <a:t>(again)</a:t>
            </a:r>
          </a:p>
          <a:p>
            <a:pPr marL="171450" indent="-171450">
              <a:buFontTx/>
              <a:buChar char="-"/>
              <a:defRPr/>
            </a:pPr>
            <a:r>
              <a:rPr lang="ko-KR" altLang="en-US" dirty="0"/>
              <a:t>책을 꺼내서 읽고 돌려 두는 것은</a:t>
            </a:r>
            <a:r>
              <a:rPr lang="en-US" altLang="ko-KR" dirty="0"/>
              <a:t> </a:t>
            </a:r>
            <a:r>
              <a:rPr lang="ko-KR" altLang="en-US" dirty="0"/>
              <a:t>계속하는데</a:t>
            </a:r>
            <a:r>
              <a:rPr lang="en-US" altLang="ko-KR" dirty="0"/>
              <a:t>, </a:t>
            </a:r>
            <a:r>
              <a:rPr lang="ko-KR" altLang="en-US" dirty="0"/>
              <a:t>대출이나 예약은 안함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사서를 만나지 않음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  <a:defRPr/>
            </a:pPr>
            <a:r>
              <a:rPr lang="ko-KR" altLang="en-US" dirty="0">
                <a:sym typeface="Wingdings" panose="05000000000000000000" pitchFamily="2" charset="2"/>
              </a:rPr>
              <a:t>이 상황에서 사서는 어떻게 제어를 획득</a:t>
            </a:r>
            <a:r>
              <a:rPr lang="en-US" altLang="ko-KR" dirty="0">
                <a:sym typeface="Wingdings" panose="05000000000000000000" pitchFamily="2" charset="2"/>
              </a:rPr>
              <a:t>?  </a:t>
            </a:r>
            <a:r>
              <a:rPr lang="ko-KR" altLang="en-US" dirty="0">
                <a:sym typeface="Wingdings" panose="05000000000000000000" pitchFamily="2" charset="2"/>
              </a:rPr>
              <a:t>문닫을 시간  </a:t>
            </a:r>
            <a:r>
              <a:rPr lang="en-US" altLang="ko-KR" dirty="0">
                <a:sym typeface="Wingdings" panose="05000000000000000000" pitchFamily="2" charset="2"/>
              </a:rPr>
              <a:t>(timer)</a:t>
            </a:r>
            <a:endParaRPr lang="ko-KR" altLang="en-US" dirty="0"/>
          </a:p>
        </p:txBody>
      </p:sp>
      <p:sp>
        <p:nvSpPr>
          <p:cNvPr id="39940" name="슬라이드 번호 개체 틀 3">
            <a:extLst>
              <a:ext uri="{FF2B5EF4-FFF2-40B4-BE49-F238E27FC236}">
                <a16:creationId xmlns:a16="http://schemas.microsoft.com/office/drawing/2014/main" id="{61E84A7F-7480-4A56-BC57-713CD186A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D2291B3F-EA1C-4457-A296-7762125CEF58}" type="slidenum">
              <a:rPr lang="en-US" altLang="ko-KR" b="0"/>
              <a:pPr/>
              <a:t>27</a:t>
            </a:fld>
            <a:endParaRPr lang="en-US" altLang="ko-KR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>
            <a:extLst>
              <a:ext uri="{FF2B5EF4-FFF2-40B4-BE49-F238E27FC236}">
                <a16:creationId xmlns:a16="http://schemas.microsoft.com/office/drawing/2014/main" id="{BF761100-0461-40E8-9004-386CBC569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0AC243-0116-4432-9942-D51CD8B75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책에</a:t>
            </a:r>
            <a:r>
              <a:rPr lang="en-US" altLang="ko-KR" dirty="0"/>
              <a:t> </a:t>
            </a:r>
            <a:r>
              <a:rPr lang="ko-KR" altLang="en-US" dirty="0"/>
              <a:t>비유</a:t>
            </a:r>
            <a:endParaRPr lang="en-US" altLang="ko-KR" dirty="0"/>
          </a:p>
          <a:p>
            <a:pPr marL="171450" indent="-171450">
              <a:buFontTx/>
              <a:buChar char="-"/>
              <a:defRPr/>
            </a:pPr>
            <a:r>
              <a:rPr lang="ko-KR" altLang="en-US" dirty="0"/>
              <a:t>읽다가 중단하면 무엇을 기억</a:t>
            </a:r>
            <a:r>
              <a:rPr lang="en-US" altLang="ko-KR" dirty="0"/>
              <a:t>? </a:t>
            </a:r>
            <a:r>
              <a:rPr lang="ko-KR" altLang="en-US" dirty="0"/>
              <a:t>다음에 읽을 페이지</a:t>
            </a:r>
            <a:endParaRPr lang="en-US" altLang="ko-KR" dirty="0"/>
          </a:p>
          <a:p>
            <a:pPr marL="171450" indent="-171450">
              <a:buFontTx/>
              <a:buChar char="-"/>
              <a:defRPr/>
            </a:pPr>
            <a:r>
              <a:rPr lang="ko-KR" altLang="en-US" dirty="0"/>
              <a:t>프로그램에서는</a:t>
            </a:r>
            <a:r>
              <a:rPr lang="en-US" altLang="ko-KR" dirty="0"/>
              <a:t>? </a:t>
            </a:r>
            <a:r>
              <a:rPr lang="ko-KR" altLang="en-US" dirty="0"/>
              <a:t>다음에 수행할 명령어 </a:t>
            </a:r>
            <a:r>
              <a:rPr lang="en-US" altLang="ko-KR" dirty="0">
                <a:sym typeface="Wingdings" panose="05000000000000000000" pitchFamily="2" charset="2"/>
              </a:rPr>
              <a:t>PC </a:t>
            </a:r>
            <a:r>
              <a:rPr lang="ko-KR" altLang="en-US" dirty="0">
                <a:sym typeface="Wingdings" panose="05000000000000000000" pitchFamily="2" charset="2"/>
              </a:rPr>
              <a:t>등의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레지스터 </a:t>
            </a:r>
            <a:endParaRPr lang="en-US" altLang="ko-KR" dirty="0"/>
          </a:p>
        </p:txBody>
      </p:sp>
      <p:sp>
        <p:nvSpPr>
          <p:cNvPr id="44036" name="슬라이드 번호 개체 틀 3">
            <a:extLst>
              <a:ext uri="{FF2B5EF4-FFF2-40B4-BE49-F238E27FC236}">
                <a16:creationId xmlns:a16="http://schemas.microsoft.com/office/drawing/2014/main" id="{1F5798AE-73AC-4990-AC57-DFFF79841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CAA03644-747D-40F8-972E-9B0094021A8A}" type="slidenum">
              <a:rPr lang="en-US" altLang="ko-KR" b="0"/>
              <a:pPr/>
              <a:t>30</a:t>
            </a:fld>
            <a:endParaRPr lang="en-US" altLang="ko-KR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AED6BE4D-DBC8-4357-9E64-EBDC14A10B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507163"/>
            <a:ext cx="7804150" cy="9048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0FAC11D1-D97D-4431-96B1-BB3E5F90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6405563"/>
            <a:ext cx="11334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Choi,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E05830B-FE25-409F-9273-7C9EF987B2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8888" y="249238"/>
            <a:ext cx="7743825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D06F5EB-B7C4-4CDA-BC31-DDE60859EC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1260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1982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1520" y="838200"/>
            <a:ext cx="8712968" cy="5486400"/>
          </a:xfrm>
        </p:spPr>
        <p:txBody>
          <a:bodyPr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5701DEB-ED5F-477F-9E4C-7C228FFF4D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59200" y="6681788"/>
            <a:ext cx="19050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318F9-AC1D-43B5-8FCE-196BC5379DA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7471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B82B35-F41E-4BF8-83EA-A266EDD6D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8D5B8B1-454B-4139-B245-3C26E35AE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8200"/>
            <a:ext cx="8496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64D53AF3-06A5-4561-A0D7-BA44F5935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rgbClr val="BE9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E67735BB-DFD7-47D9-BD90-F243A2C630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95700" y="667702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 smtClean="0">
                <a:solidFill>
                  <a:schemeClr val="bg2"/>
                </a:solidFill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EAE6C6FA-1BA4-4C85-8DDA-834891FD9A7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C8D69062-A7E3-4A5C-8ADB-EAB09988B18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53200"/>
            <a:ext cx="7804150" cy="115888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031" name="Text Box 21">
            <a:extLst>
              <a:ext uri="{FF2B5EF4-FFF2-40B4-BE49-F238E27FC236}">
                <a16:creationId xmlns:a16="http://schemas.microsoft.com/office/drawing/2014/main" id="{B237FAF1-84AA-4E22-9B66-85F2561E41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56550" y="6469063"/>
            <a:ext cx="11699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Choi,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mbedded.dankook.ac.kr/~choij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9AAD1BA-E0E4-4824-99B8-D83D8E6CDA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14538"/>
            <a:ext cx="8713788" cy="838200"/>
          </a:xfrm>
        </p:spPr>
        <p:txBody>
          <a:bodyPr/>
          <a:lstStyle/>
          <a:p>
            <a:pPr eaLnBrk="1" hangingPunct="1"/>
            <a:r>
              <a:rPr lang="en-US" altLang="ko-KR" sz="4000" b="1" dirty="0"/>
              <a:t>Lecture Note 2: Processes</a:t>
            </a:r>
            <a:endParaRPr lang="ko-KR" altLang="en-US" sz="4000" b="1" dirty="0"/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8147C8EC-D4A4-4772-9E2A-815D23D6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903663"/>
            <a:ext cx="5661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March 11, 2020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Jongmoo Choi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Dept. of software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Dankook University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  <a:hlinkClick r:id="rId4"/>
              </a:rPr>
              <a:t>http://embedded.dankook.ac.kr/~choijm</a:t>
            </a:r>
            <a:r>
              <a:rPr lang="en-US" altLang="ko-KR" sz="1800" b="0" dirty="0">
                <a:latin typeface="Tahoma" panose="020B0604030504040204" pitchFamily="34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67BBD-9CD1-48F5-ABD3-802222A7F724}"/>
              </a:ext>
            </a:extLst>
          </p:cNvPr>
          <p:cNvSpPr txBox="1"/>
          <p:nvPr/>
        </p:nvSpPr>
        <p:spPr>
          <a:xfrm>
            <a:off x="84138" y="6146800"/>
            <a:ext cx="9048750" cy="32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srgbClr val="0066FF"/>
                </a:solidFill>
                <a:latin typeface="+mn-lt"/>
              </a:rPr>
              <a:t>(This</a:t>
            </a:r>
            <a:r>
              <a:rPr lang="ko-KR" altLang="en-US" sz="1500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altLang="ko-KR" sz="1500" dirty="0">
                <a:solidFill>
                  <a:srgbClr val="0066FF"/>
                </a:solidFill>
                <a:latin typeface="+mn-lt"/>
              </a:rPr>
              <a:t>slide is made by Jongmoo Choi. Please let him know when you want to distribute this slide)</a:t>
            </a:r>
            <a:endParaRPr lang="ko-KR" altLang="en-US" sz="1500" dirty="0">
              <a:solidFill>
                <a:srgbClr val="0066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2"/>
    </mc:Choice>
    <mc:Fallback xmlns="">
      <p:transition spd="slow" advTm="196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>
            <a:extLst>
              <a:ext uri="{FF2B5EF4-FFF2-40B4-BE49-F238E27FC236}">
                <a16:creationId xmlns:a16="http://schemas.microsoft.com/office/drawing/2014/main" id="{0B4A8B72-DB65-4BDF-B600-B611A098F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4.4 Process States</a:t>
            </a:r>
            <a:endParaRPr lang="ko-KR" altLang="en-US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D1A0E6C1-0944-4181-9ADE-C5B3F50B44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Example </a:t>
            </a:r>
          </a:p>
          <a:p>
            <a:pPr lvl="1"/>
            <a:r>
              <a:rPr lang="en-US" altLang="ko-KR"/>
              <a:t>Used resources: CPU only </a:t>
            </a:r>
            <a:r>
              <a:rPr lang="en-US" altLang="ko-KR">
                <a:sym typeface="Wingdings" panose="05000000000000000000" pitchFamily="2" charset="2"/>
              </a:rPr>
              <a:t> Figure 4.3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Used resources: CPU and I/O  Figure 4.4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Note: I/O usually takes quite longer than CPU</a:t>
            </a:r>
            <a:endParaRPr lang="ko-KR" altLang="en-US"/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49BA50A2-CF61-4709-9524-BC14C00AF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529616-11C2-487C-9080-D1504FD24898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6389" name="그림 4">
            <a:extLst>
              <a:ext uri="{FF2B5EF4-FFF2-40B4-BE49-F238E27FC236}">
                <a16:creationId xmlns:a16="http://schemas.microsoft.com/office/drawing/2014/main" id="{965FF2F4-8F0B-43C0-AFB1-B57242870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636838"/>
            <a:ext cx="41544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그림 5">
            <a:extLst>
              <a:ext uri="{FF2B5EF4-FFF2-40B4-BE49-F238E27FC236}">
                <a16:creationId xmlns:a16="http://schemas.microsoft.com/office/drawing/2014/main" id="{7323B934-E1B5-47DE-B130-2FCE8E3DE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687638"/>
            <a:ext cx="469423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752F3F-8C6E-4526-9173-7E59C6B4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5740400"/>
            <a:ext cx="7796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At the end of time 6 in Figure 4.4, OS can decide to 1) continue running the process1 or 2) switch back to process 0. Which one is better? Discuss tradeoff.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F3AC501-F86F-41F8-9A09-22FD9DA97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745964"/>
            <a:ext cx="2448273" cy="1805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16"/>
    </mc:Choice>
    <mc:Fallback xmlns="">
      <p:transition spd="slow" advTm="228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>
            <a:extLst>
              <a:ext uri="{FF2B5EF4-FFF2-40B4-BE49-F238E27FC236}">
                <a16:creationId xmlns:a16="http://schemas.microsoft.com/office/drawing/2014/main" id="{9DBD1B3A-466B-4597-A957-79E4D99F9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4.5 Data Structure</a:t>
            </a:r>
            <a:endParaRPr lang="ko-KR" altLang="en-US"/>
          </a:p>
        </p:txBody>
      </p:sp>
      <p:sp>
        <p:nvSpPr>
          <p:cNvPr id="17411" name="텍스트 개체 틀 2">
            <a:extLst>
              <a:ext uri="{FF2B5EF4-FFF2-40B4-BE49-F238E27FC236}">
                <a16:creationId xmlns:a16="http://schemas.microsoft.com/office/drawing/2014/main" id="{4504DDDA-EF3B-4BBD-AE4C-C324B70649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PCB (</a:t>
            </a:r>
            <a:r>
              <a:rPr lang="en-US" altLang="ko-KR">
                <a:solidFill>
                  <a:srgbClr val="FF0000"/>
                </a:solidFill>
              </a:rPr>
              <a:t>Process Control Block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Information associated with each process</a:t>
            </a:r>
          </a:p>
          <a:p>
            <a:pPr lvl="2"/>
            <a:r>
              <a:rPr lang="en-US" altLang="ko-KR"/>
              <a:t>Process state</a:t>
            </a:r>
          </a:p>
          <a:p>
            <a:pPr lvl="2"/>
            <a:r>
              <a:rPr lang="en-US" altLang="ko-KR"/>
              <a:t>Process ID (pid)</a:t>
            </a:r>
          </a:p>
          <a:p>
            <a:pPr lvl="2"/>
            <a:r>
              <a:rPr lang="en-US" altLang="ko-KR"/>
              <a:t>Program counter, CPU registers</a:t>
            </a:r>
          </a:p>
          <a:p>
            <a:pPr lvl="3"/>
            <a:r>
              <a:rPr lang="en-US" altLang="ko-KR"/>
              <a:t>Used during context switch</a:t>
            </a:r>
          </a:p>
          <a:p>
            <a:pPr lvl="3"/>
            <a:r>
              <a:rPr lang="en-US" altLang="ko-KR"/>
              <a:t>Architecture dependent</a:t>
            </a:r>
          </a:p>
          <a:p>
            <a:pPr lvl="2"/>
            <a:r>
              <a:rPr lang="en-US" altLang="ko-KR"/>
              <a:t>CPU scheduling information</a:t>
            </a:r>
          </a:p>
          <a:p>
            <a:pPr lvl="2"/>
            <a:r>
              <a:rPr lang="en-US" altLang="ko-KR"/>
              <a:t>Memory-management information</a:t>
            </a:r>
          </a:p>
          <a:p>
            <a:pPr lvl="2"/>
            <a:r>
              <a:rPr lang="en-US" altLang="ko-KR"/>
              <a:t>Opened</a:t>
            </a:r>
            <a:r>
              <a:rPr lang="ko-KR" altLang="en-US"/>
              <a:t> </a:t>
            </a:r>
            <a:r>
              <a:rPr lang="en-US" altLang="ko-KR"/>
              <a:t>files </a:t>
            </a:r>
          </a:p>
          <a:p>
            <a:pPr lvl="2"/>
            <a:r>
              <a:rPr lang="en-US" altLang="ko-KR"/>
              <a:t>I/O status information</a:t>
            </a:r>
          </a:p>
          <a:p>
            <a:pPr lvl="2"/>
            <a:r>
              <a:rPr lang="en-US" altLang="ko-KR"/>
              <a:t>Accounting information</a:t>
            </a:r>
          </a:p>
          <a:p>
            <a:pPr lvl="2"/>
            <a:endParaRPr lang="en-US" altLang="ko-KR"/>
          </a:p>
          <a:p>
            <a:pPr lvl="1"/>
            <a:r>
              <a:rPr lang="en-US" altLang="ko-KR"/>
              <a:t>Managed in the kernel’s data segment </a:t>
            </a:r>
          </a:p>
          <a:p>
            <a:pPr lvl="2"/>
            <a:endParaRPr lang="en-US" altLang="ko-KR"/>
          </a:p>
        </p:txBody>
      </p:sp>
      <p:sp>
        <p:nvSpPr>
          <p:cNvPr id="17412" name="슬라이드 번호 개체 틀 3">
            <a:extLst>
              <a:ext uri="{FF2B5EF4-FFF2-40B4-BE49-F238E27FC236}">
                <a16:creationId xmlns:a16="http://schemas.microsoft.com/office/drawing/2014/main" id="{2D5B4A4A-92FC-44CE-8832-E3D670D40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FE9E85-2F8D-409A-868B-994163660ECE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22BAC519-8450-4761-897F-13E9BBEF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362" r="27414" b="1085"/>
          <a:stretch>
            <a:fillRect/>
          </a:stretch>
        </p:blipFill>
        <p:spPr bwMode="auto">
          <a:xfrm>
            <a:off x="6516688" y="1844675"/>
            <a:ext cx="2014537" cy="43275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4">
            <a:extLst>
              <a:ext uri="{FF2B5EF4-FFF2-40B4-BE49-F238E27FC236}">
                <a16:creationId xmlns:a16="http://schemas.microsoft.com/office/drawing/2014/main" id="{06029376-5EEF-43D2-B47D-BA548EBAFC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11700" y="6226175"/>
            <a:ext cx="4902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84"/>
    </mc:Choice>
    <mc:Fallback xmlns="">
      <p:transition spd="slow" advTm="15608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82A5DC79-1E39-43F5-ADEC-5DA27CCB0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4.5 Data Structure</a:t>
            </a:r>
            <a:endParaRPr lang="ko-KR" altLang="en-US"/>
          </a:p>
        </p:txBody>
      </p:sp>
      <p:sp>
        <p:nvSpPr>
          <p:cNvPr id="18435" name="텍스트 개체 틀 2">
            <a:extLst>
              <a:ext uri="{FF2B5EF4-FFF2-40B4-BE49-F238E27FC236}">
                <a16:creationId xmlns:a16="http://schemas.microsoft.com/office/drawing/2014/main" id="{985AE006-F2E3-487D-88E5-DB1AF5F7A4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Implementation example</a:t>
            </a:r>
          </a:p>
          <a:p>
            <a:pPr lvl="1"/>
            <a:r>
              <a:rPr lang="en-US" altLang="ko-KR" dirty="0"/>
              <a:t>OS is a program, implementing a process using data structure (e.g. struct proc and struct context)</a:t>
            </a:r>
          </a:p>
          <a:p>
            <a:pPr lvl="1"/>
            <a:r>
              <a:rPr lang="en-US" altLang="ko-KR" dirty="0"/>
              <a:t>All “</a:t>
            </a:r>
            <a:r>
              <a:rPr lang="en-US" altLang="ko-KR" dirty="0">
                <a:solidFill>
                  <a:srgbClr val="0066FF"/>
                </a:solidFill>
              </a:rPr>
              <a:t>proc</a:t>
            </a:r>
            <a:r>
              <a:rPr lang="en-US" altLang="ko-KR" dirty="0"/>
              <a:t>” structures are manipulated using a list </a:t>
            </a:r>
            <a:endParaRPr lang="ko-KR" altLang="en-US" dirty="0"/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B9CC353A-187E-43CD-9E78-12832CAEE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1B6B29-8B8C-4666-A3D0-9A3054D22BDA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8437" name="그림 4">
            <a:extLst>
              <a:ext uri="{FF2B5EF4-FFF2-40B4-BE49-F238E27FC236}">
                <a16:creationId xmlns:a16="http://schemas.microsoft.com/office/drawing/2014/main" id="{93DAA84F-A938-4415-A0FA-64A45F76C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463800"/>
            <a:ext cx="700087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07"/>
    </mc:Choice>
    <mc:Fallback xmlns="">
      <p:transition spd="slow" advTm="887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>
            <a:extLst>
              <a:ext uri="{FF2B5EF4-FFF2-40B4-BE49-F238E27FC236}">
                <a16:creationId xmlns:a16="http://schemas.microsoft.com/office/drawing/2014/main" id="{6E997028-5E35-41A9-9FC9-CE28CB2E3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4.5 Data Structure (Optional) </a:t>
            </a:r>
            <a:endParaRPr lang="ko-KR" altLang="en-US"/>
          </a:p>
        </p:txBody>
      </p:sp>
      <p:sp>
        <p:nvSpPr>
          <p:cNvPr id="19459" name="텍스트 개체 틀 2">
            <a:extLst>
              <a:ext uri="{FF2B5EF4-FFF2-40B4-BE49-F238E27FC236}">
                <a16:creationId xmlns:a16="http://schemas.microsoft.com/office/drawing/2014/main" id="{6DF04322-76D0-4270-BAF0-16051F1AB8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PCB in real OS (</a:t>
            </a:r>
            <a:r>
              <a:rPr lang="en-US" altLang="ko-KR">
                <a:solidFill>
                  <a:srgbClr val="FF0000"/>
                </a:solidFill>
              </a:rPr>
              <a:t>task structure </a:t>
            </a:r>
            <a:r>
              <a:rPr lang="en-US" altLang="ko-KR"/>
              <a:t>in Linux) </a:t>
            </a:r>
            <a:endParaRPr lang="ko-KR" altLang="en-US"/>
          </a:p>
        </p:txBody>
      </p:sp>
      <p:sp>
        <p:nvSpPr>
          <p:cNvPr id="19460" name="슬라이드 번호 개체 틀 3">
            <a:extLst>
              <a:ext uri="{FF2B5EF4-FFF2-40B4-BE49-F238E27FC236}">
                <a16:creationId xmlns:a16="http://schemas.microsoft.com/office/drawing/2014/main" id="{D04E83DD-ED67-4AA1-B9AB-0CCE3D487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B8804E-771B-4A77-8761-BA49906F267B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19462" name="TextBox 3">
            <a:extLst>
              <a:ext uri="{FF2B5EF4-FFF2-40B4-BE49-F238E27FC236}">
                <a16:creationId xmlns:a16="http://schemas.microsoft.com/office/drawing/2014/main" id="{E5410DB1-2F10-46E9-8991-67BD8ADA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6276975"/>
            <a:ext cx="4871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 b="0" dirty="0">
                <a:solidFill>
                  <a:srgbClr val="00B050"/>
                </a:solidFill>
                <a:latin typeface="Tahoma" panose="020B0604030504040204" pitchFamily="34" charset="0"/>
              </a:rPr>
              <a:t>&lt;</a:t>
            </a:r>
            <a:r>
              <a:rPr lang="en-US" altLang="ko-KR" sz="1200" b="0" dirty="0">
                <a:solidFill>
                  <a:srgbClr val="00B050"/>
                </a:solidFill>
              </a:rPr>
              <a:t>https://elixir.bootlin.com/linux/latest/source/include/linux/sched.h </a:t>
            </a:r>
            <a:r>
              <a:rPr lang="en-US" altLang="ko-KR" sz="1200" b="0" dirty="0">
                <a:solidFill>
                  <a:srgbClr val="00B050"/>
                </a:solidFill>
                <a:latin typeface="Tahoma" panose="020B0604030504040204" pitchFamily="34" charset="0"/>
              </a:rPr>
              <a:t>&gt;</a:t>
            </a:r>
            <a:endParaRPr lang="ko-KR" altLang="en-US" sz="1200" b="0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A7DF34D-EE9A-465B-8D34-1C2A75F6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3" y="1412776"/>
            <a:ext cx="7953194" cy="4890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77"/>
    </mc:Choice>
    <mc:Fallback xmlns="">
      <p:transition spd="slow" advTm="9657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>
            <a:extLst>
              <a:ext uri="{FF2B5EF4-FFF2-40B4-BE49-F238E27FC236}">
                <a16:creationId xmlns:a16="http://schemas.microsoft.com/office/drawing/2014/main" id="{AB1097E6-6450-44E3-83E6-0690F56AC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4.5 Data Structure (Optional) </a:t>
            </a:r>
            <a:endParaRPr lang="ko-KR" altLang="en-US"/>
          </a:p>
        </p:txBody>
      </p:sp>
      <p:sp>
        <p:nvSpPr>
          <p:cNvPr id="20483" name="텍스트 개체 틀 2">
            <a:extLst>
              <a:ext uri="{FF2B5EF4-FFF2-40B4-BE49-F238E27FC236}">
                <a16:creationId xmlns:a16="http://schemas.microsoft.com/office/drawing/2014/main" id="{104BAC89-9DE6-4578-8743-393E3559D3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PCB in real OS (</a:t>
            </a:r>
            <a:r>
              <a:rPr lang="en-US" altLang="ko-KR">
                <a:solidFill>
                  <a:srgbClr val="FF0000"/>
                </a:solidFill>
              </a:rPr>
              <a:t>task structure </a:t>
            </a:r>
            <a:r>
              <a:rPr lang="en-US" altLang="ko-KR"/>
              <a:t>in Linux) </a:t>
            </a:r>
            <a:endParaRPr lang="ko-KR" altLang="en-US"/>
          </a:p>
        </p:txBody>
      </p:sp>
      <p:sp>
        <p:nvSpPr>
          <p:cNvPr id="20484" name="슬라이드 번호 개체 틀 3">
            <a:extLst>
              <a:ext uri="{FF2B5EF4-FFF2-40B4-BE49-F238E27FC236}">
                <a16:creationId xmlns:a16="http://schemas.microsoft.com/office/drawing/2014/main" id="{2EDA3F39-59D5-4304-BF1E-2E25ECE12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DE5AEC-EFBA-4DB6-B3AF-EB56763D8336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id="{4A971E66-8F07-4046-A2AE-DDB753C0D456}"/>
              </a:ext>
            </a:extLst>
          </p:cNvPr>
          <p:cNvGrpSpPr>
            <a:grpSpLocks/>
          </p:cNvGrpSpPr>
          <p:nvPr/>
        </p:nvGrpSpPr>
        <p:grpSpPr bwMode="auto">
          <a:xfrm>
            <a:off x="3254375" y="1484313"/>
            <a:ext cx="1143000" cy="1917700"/>
            <a:chOff x="1352" y="1049"/>
            <a:chExt cx="720" cy="1208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72DA9C8E-F3B7-4658-B8C8-F654B75E0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241"/>
              <a:ext cx="675" cy="979"/>
            </a:xfrm>
            <a:prstGeom prst="rect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>
                    <a:alpha val="50000"/>
                  </a:srgbClr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/>
            </a:p>
          </p:txBody>
        </p:sp>
        <p:sp>
          <p:nvSpPr>
            <p:cNvPr id="20670" name="Rectangle 7">
              <a:extLst>
                <a:ext uri="{FF2B5EF4-FFF2-40B4-BE49-F238E27FC236}">
                  <a16:creationId xmlns:a16="http://schemas.microsoft.com/office/drawing/2014/main" id="{DEB56F1A-638F-4A95-B848-82213DCDF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276"/>
              <a:ext cx="331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pid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mm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files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/>
                <a:t>signals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/>
                <a:t>sem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/>
                <a:t>thread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/>
                <a:t>name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ko-KR" sz="1200"/>
                <a:t>…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ko-KR" sz="1200"/>
            </a:p>
          </p:txBody>
        </p:sp>
        <p:sp>
          <p:nvSpPr>
            <p:cNvPr id="20671" name="Text Box 8">
              <a:extLst>
                <a:ext uri="{FF2B5EF4-FFF2-40B4-BE49-F238E27FC236}">
                  <a16:creationId xmlns:a16="http://schemas.microsoft.com/office/drawing/2014/main" id="{B906C043-B633-431C-B616-4874F4FEF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" y="1049"/>
              <a:ext cx="72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70000"/>
                </a:lnSpc>
                <a:buSzTx/>
                <a:buFontTx/>
                <a:buNone/>
              </a:pPr>
              <a:r>
                <a:rPr lang="en-US" altLang="ko-KR" sz="1400">
                  <a:latin typeface="굴림" panose="020B0600000101010101" pitchFamily="50" charset="-127"/>
                </a:rPr>
                <a:t>task_struct</a:t>
              </a:r>
              <a:r>
                <a:rPr lang="en-US" altLang="ko-KR" sz="1800" b="0">
                  <a:latin typeface="굴림" panose="020B0600000101010101" pitchFamily="50" charset="-127"/>
                </a:rPr>
                <a:t> </a:t>
              </a:r>
            </a:p>
          </p:txBody>
        </p:sp>
      </p:grpSp>
      <p:grpSp>
        <p:nvGrpSpPr>
          <p:cNvPr id="20486" name="Group 9">
            <a:extLst>
              <a:ext uri="{FF2B5EF4-FFF2-40B4-BE49-F238E27FC236}">
                <a16:creationId xmlns:a16="http://schemas.microsoft.com/office/drawing/2014/main" id="{517D1DBF-3C06-4EC0-AA29-F1C5E334C13B}"/>
              </a:ext>
            </a:extLst>
          </p:cNvPr>
          <p:cNvGrpSpPr>
            <a:grpSpLocks/>
          </p:cNvGrpSpPr>
          <p:nvPr/>
        </p:nvGrpSpPr>
        <p:grpSpPr bwMode="auto">
          <a:xfrm>
            <a:off x="6853238" y="5291138"/>
            <a:ext cx="76200" cy="395287"/>
            <a:chOff x="4026" y="3440"/>
            <a:chExt cx="48" cy="249"/>
          </a:xfrm>
        </p:grpSpPr>
        <p:sp>
          <p:nvSpPr>
            <p:cNvPr id="20665" name="Line 10">
              <a:extLst>
                <a:ext uri="{FF2B5EF4-FFF2-40B4-BE49-F238E27FC236}">
                  <a16:creationId xmlns:a16="http://schemas.microsoft.com/office/drawing/2014/main" id="{077AA57D-1213-4CC5-B1E8-17B426009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344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0666" name="Line 11">
              <a:extLst>
                <a:ext uri="{FF2B5EF4-FFF2-40B4-BE49-F238E27FC236}">
                  <a16:creationId xmlns:a16="http://schemas.microsoft.com/office/drawing/2014/main" id="{09B84DB4-2082-4076-8D93-2A75EF31C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6" y="3440"/>
              <a:ext cx="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0487" name="Group 12">
            <a:extLst>
              <a:ext uri="{FF2B5EF4-FFF2-40B4-BE49-F238E27FC236}">
                <a16:creationId xmlns:a16="http://schemas.microsoft.com/office/drawing/2014/main" id="{7AA6C861-2E97-4A14-898A-AAFDCF4FEE84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857625"/>
            <a:ext cx="1423987" cy="1524000"/>
            <a:chOff x="3266" y="2537"/>
            <a:chExt cx="897" cy="960"/>
          </a:xfrm>
        </p:grpSpPr>
        <p:sp>
          <p:nvSpPr>
            <p:cNvPr id="20650" name="Text Box 13">
              <a:extLst>
                <a:ext uri="{FF2B5EF4-FFF2-40B4-BE49-F238E27FC236}">
                  <a16:creationId xmlns:a16="http://schemas.microsoft.com/office/drawing/2014/main" id="{E21675AA-7A36-4E80-888E-3465E533F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2537"/>
              <a:ext cx="8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70000"/>
                </a:lnSpc>
                <a:buSzTx/>
                <a:buFontTx/>
                <a:buNone/>
              </a:pPr>
              <a:r>
                <a:rPr lang="en-US" altLang="ko-KR" sz="1400">
                  <a:latin typeface="굴림" panose="020B0600000101010101" pitchFamily="50" charset="-127"/>
                </a:rPr>
                <a:t>vm_area_struct</a:t>
              </a:r>
              <a:r>
                <a:rPr lang="en-US" altLang="ko-KR" sz="1800" b="0">
                  <a:latin typeface="굴림" panose="020B0600000101010101" pitchFamily="50" charset="-127"/>
                </a:rPr>
                <a:t> </a:t>
              </a:r>
            </a:p>
          </p:txBody>
        </p:sp>
        <p:sp>
          <p:nvSpPr>
            <p:cNvPr id="20651" name="Rectangle 14">
              <a:extLst>
                <a:ext uri="{FF2B5EF4-FFF2-40B4-BE49-F238E27FC236}">
                  <a16:creationId xmlns:a16="http://schemas.microsoft.com/office/drawing/2014/main" id="{A25AACE8-5AED-4FD6-97BD-0241802B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844"/>
              <a:ext cx="546" cy="8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52" name="Rectangle 15">
              <a:extLst>
                <a:ext uri="{FF2B5EF4-FFF2-40B4-BE49-F238E27FC236}">
                  <a16:creationId xmlns:a16="http://schemas.microsoft.com/office/drawing/2014/main" id="{8E095610-73FF-40E5-98A3-C7F0FBC68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928"/>
              <a:ext cx="546" cy="8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53" name="Rectangle 16">
              <a:extLst>
                <a:ext uri="{FF2B5EF4-FFF2-40B4-BE49-F238E27FC236}">
                  <a16:creationId xmlns:a16="http://schemas.microsoft.com/office/drawing/2014/main" id="{628A8A28-5D0B-4E7E-AD09-6A6F75021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012"/>
              <a:ext cx="546" cy="10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CAAA33C5-2412-4BC4-9B10-F821FB0E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729"/>
              <a:ext cx="546" cy="768"/>
            </a:xfrm>
            <a:prstGeom prst="rect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>
                    <a:alpha val="50000"/>
                  </a:srgbClr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/>
            </a:p>
          </p:txBody>
        </p:sp>
        <p:sp>
          <p:nvSpPr>
            <p:cNvPr id="20657" name="Rectangle 18">
              <a:extLst>
                <a:ext uri="{FF2B5EF4-FFF2-40B4-BE49-F238E27FC236}">
                  <a16:creationId xmlns:a16="http://schemas.microsoft.com/office/drawing/2014/main" id="{B90FB67F-2DA1-475A-81BF-0E42F4074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729"/>
              <a:ext cx="3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vm_end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58" name="Rectangle 19">
              <a:extLst>
                <a:ext uri="{FF2B5EF4-FFF2-40B4-BE49-F238E27FC236}">
                  <a16:creationId xmlns:a16="http://schemas.microsoft.com/office/drawing/2014/main" id="{16EC565F-A65A-43FA-BE69-5A864FFC2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825"/>
              <a:ext cx="3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vm_start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59" name="Rectangle 20">
              <a:extLst>
                <a:ext uri="{FF2B5EF4-FFF2-40B4-BE49-F238E27FC236}">
                  <a16:creationId xmlns:a16="http://schemas.microsoft.com/office/drawing/2014/main" id="{372CD264-1F79-4257-80DE-E47F25E38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911"/>
              <a:ext cx="3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vm_flag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60" name="Rectangle 21">
              <a:extLst>
                <a:ext uri="{FF2B5EF4-FFF2-40B4-BE49-F238E27FC236}">
                  <a16:creationId xmlns:a16="http://schemas.microsoft.com/office/drawing/2014/main" id="{31F8225B-4F2C-413B-A0BB-A9B11A3D0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978"/>
              <a:ext cx="1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400">
                  <a:solidFill>
                    <a:srgbClr val="000000"/>
                  </a:solidFill>
                </a:rPr>
                <a:t>…</a:t>
              </a:r>
              <a:endParaRPr lang="en-US" altLang="ko-KR" sz="1400">
                <a:latin typeface="굴림" panose="020B0600000101010101" pitchFamily="50" charset="-127"/>
              </a:endParaRPr>
            </a:p>
          </p:txBody>
        </p:sp>
        <p:sp>
          <p:nvSpPr>
            <p:cNvPr id="20661" name="Rectangle 22">
              <a:extLst>
                <a:ext uri="{FF2B5EF4-FFF2-40B4-BE49-F238E27FC236}">
                  <a16:creationId xmlns:a16="http://schemas.microsoft.com/office/drawing/2014/main" id="{31365578-FD0A-435E-81C2-63E0F633C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3152"/>
              <a:ext cx="45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vm_file</a:t>
              </a:r>
            </a:p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vm_offset</a:t>
              </a:r>
            </a:p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vm_ops</a:t>
              </a:r>
            </a:p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vm_next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62" name="Line 23">
              <a:extLst>
                <a:ext uri="{FF2B5EF4-FFF2-40B4-BE49-F238E27FC236}">
                  <a16:creationId xmlns:a16="http://schemas.microsoft.com/office/drawing/2014/main" id="{C6B81A64-F7E0-42FA-8F25-976FF2B01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" y="3218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  <p:sp>
          <p:nvSpPr>
            <p:cNvPr id="20663" name="Line 24">
              <a:extLst>
                <a:ext uri="{FF2B5EF4-FFF2-40B4-BE49-F238E27FC236}">
                  <a16:creationId xmlns:a16="http://schemas.microsoft.com/office/drawing/2014/main" id="{D1A8452D-CA58-43F5-8219-DA9934DC9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" y="3305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  <p:sp>
          <p:nvSpPr>
            <p:cNvPr id="20664" name="Line 25">
              <a:extLst>
                <a:ext uri="{FF2B5EF4-FFF2-40B4-BE49-F238E27FC236}">
                  <a16:creationId xmlns:a16="http://schemas.microsoft.com/office/drawing/2014/main" id="{84708B8F-97B9-4E02-9AD1-3BA7CF1DA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" y="3401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</p:grpSp>
      <p:sp>
        <p:nvSpPr>
          <p:cNvPr id="20488" name="Rectangle 26">
            <a:extLst>
              <a:ext uri="{FF2B5EF4-FFF2-40B4-BE49-F238E27FC236}">
                <a16:creationId xmlns:a16="http://schemas.microsoft.com/office/drawing/2014/main" id="{1FA1C6A2-FBE7-4B21-9F42-B3495CC8E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2025650"/>
            <a:ext cx="865187" cy="1317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0489" name="Rectangle 27">
            <a:extLst>
              <a:ext uri="{FF2B5EF4-FFF2-40B4-BE49-F238E27FC236}">
                <a16:creationId xmlns:a16="http://schemas.microsoft.com/office/drawing/2014/main" id="{40373DFA-F25A-45FD-9FAD-FE1EA390D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2157413"/>
            <a:ext cx="865187" cy="1333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73684D0-24B7-4312-A65C-21B1CC1F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05" y="2026141"/>
            <a:ext cx="866775" cy="106045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493" name="Line 29">
            <a:extLst>
              <a:ext uri="{FF2B5EF4-FFF2-40B4-BE49-F238E27FC236}">
                <a16:creationId xmlns:a16="http://schemas.microsoft.com/office/drawing/2014/main" id="{F1E57783-32BA-4E0E-9776-7C50ADBFEE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1188" y="2003425"/>
            <a:ext cx="1587" cy="9953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C02A6EC0-8C83-4752-93D2-5A32B1152196}"/>
              </a:ext>
            </a:extLst>
          </p:cNvPr>
          <p:cNvGrpSpPr>
            <a:grpSpLocks/>
          </p:cNvGrpSpPr>
          <p:nvPr/>
        </p:nvGrpSpPr>
        <p:grpSpPr bwMode="auto">
          <a:xfrm>
            <a:off x="5692775" y="1962150"/>
            <a:ext cx="280988" cy="98425"/>
            <a:chOff x="2408" y="1470"/>
            <a:chExt cx="294" cy="57"/>
          </a:xfrm>
        </p:grpSpPr>
        <p:sp>
          <p:nvSpPr>
            <p:cNvPr id="20648" name="Line 31">
              <a:extLst>
                <a:ext uri="{FF2B5EF4-FFF2-40B4-BE49-F238E27FC236}">
                  <a16:creationId xmlns:a16="http://schemas.microsoft.com/office/drawing/2014/main" id="{96498656-7139-412C-8A36-6DF0BD9D0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" y="1496"/>
              <a:ext cx="25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49" name="Freeform 32">
              <a:extLst>
                <a:ext uri="{FF2B5EF4-FFF2-40B4-BE49-F238E27FC236}">
                  <a16:creationId xmlns:a16="http://schemas.microsoft.com/office/drawing/2014/main" id="{6E9232C9-82DF-45C9-8CB0-2451E6956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470"/>
              <a:ext cx="53" cy="57"/>
            </a:xfrm>
            <a:custGeom>
              <a:avLst/>
              <a:gdLst>
                <a:gd name="T0" fmla="*/ 0 w 53"/>
                <a:gd name="T1" fmla="*/ 57 h 57"/>
                <a:gd name="T2" fmla="*/ 53 w 53"/>
                <a:gd name="T3" fmla="*/ 26 h 57"/>
                <a:gd name="T4" fmla="*/ 0 w 53"/>
                <a:gd name="T5" fmla="*/ 0 h 57"/>
                <a:gd name="T6" fmla="*/ 0 w 53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7"/>
                <a:gd name="T14" fmla="*/ 53 w 53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7">
                  <a:moveTo>
                    <a:pt x="0" y="57"/>
                  </a:moveTo>
                  <a:lnTo>
                    <a:pt x="53" y="26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20495" name="Group 33">
            <a:extLst>
              <a:ext uri="{FF2B5EF4-FFF2-40B4-BE49-F238E27FC236}">
                <a16:creationId xmlns:a16="http://schemas.microsoft.com/office/drawing/2014/main" id="{B472FAA8-6BA4-45C4-B023-E38723732619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2054225"/>
            <a:ext cx="495300" cy="77788"/>
            <a:chOff x="1193" y="1511"/>
            <a:chExt cx="503" cy="58"/>
          </a:xfrm>
        </p:grpSpPr>
        <p:sp>
          <p:nvSpPr>
            <p:cNvPr id="20646" name="Line 34">
              <a:extLst>
                <a:ext uri="{FF2B5EF4-FFF2-40B4-BE49-F238E27FC236}">
                  <a16:creationId xmlns:a16="http://schemas.microsoft.com/office/drawing/2014/main" id="{5C6B0EBA-4ED0-4FFA-9CE5-39FCBA365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538"/>
              <a:ext cx="4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47" name="Freeform 35">
              <a:extLst>
                <a:ext uri="{FF2B5EF4-FFF2-40B4-BE49-F238E27FC236}">
                  <a16:creationId xmlns:a16="http://schemas.microsoft.com/office/drawing/2014/main" id="{90D97027-79C3-4567-B371-F68E0BFDA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1511"/>
              <a:ext cx="53" cy="58"/>
            </a:xfrm>
            <a:custGeom>
              <a:avLst/>
              <a:gdLst>
                <a:gd name="T0" fmla="*/ 0 w 53"/>
                <a:gd name="T1" fmla="*/ 58 h 58"/>
                <a:gd name="T2" fmla="*/ 53 w 53"/>
                <a:gd name="T3" fmla="*/ 27 h 58"/>
                <a:gd name="T4" fmla="*/ 0 w 53"/>
                <a:gd name="T5" fmla="*/ 0 h 58"/>
                <a:gd name="T6" fmla="*/ 0 w 53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8"/>
                <a:gd name="T14" fmla="*/ 53 w 5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8">
                  <a:moveTo>
                    <a:pt x="0" y="58"/>
                  </a:moveTo>
                  <a:lnTo>
                    <a:pt x="53" y="27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0496" name="Text Box 36">
            <a:extLst>
              <a:ext uri="{FF2B5EF4-FFF2-40B4-BE49-F238E27FC236}">
                <a16:creationId xmlns:a16="http://schemas.microsoft.com/office/drawing/2014/main" id="{CA104BBB-F48A-4334-AE85-63AD0688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1727200"/>
            <a:ext cx="1111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mm_struct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20497" name="Rectangle 37">
            <a:extLst>
              <a:ext uri="{FF2B5EF4-FFF2-40B4-BE49-F238E27FC236}">
                <a16:creationId xmlns:a16="http://schemas.microsoft.com/office/drawing/2014/main" id="{A1908667-BA70-4080-8CAA-21210CA5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1993900"/>
            <a:ext cx="812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map_count</a:t>
            </a:r>
            <a:endParaRPr lang="en-US" altLang="ko-KR" sz="1800">
              <a:latin typeface="굴림" panose="020B0600000101010101" pitchFamily="50" charset="-127"/>
            </a:endParaRPr>
          </a:p>
        </p:txBody>
      </p:sp>
      <p:sp>
        <p:nvSpPr>
          <p:cNvPr id="20498" name="Rectangle 38">
            <a:extLst>
              <a:ext uri="{FF2B5EF4-FFF2-40B4-BE49-F238E27FC236}">
                <a16:creationId xmlns:a16="http://schemas.microsoft.com/office/drawing/2014/main" id="{99DCB1CE-66A6-4767-AF48-CC40C80A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133600"/>
            <a:ext cx="2809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pgd</a:t>
            </a:r>
            <a:endParaRPr lang="en-US" altLang="ko-KR" sz="1800">
              <a:latin typeface="굴림" panose="020B0600000101010101" pitchFamily="50" charset="-127"/>
            </a:endParaRPr>
          </a:p>
        </p:txBody>
      </p:sp>
      <p:grpSp>
        <p:nvGrpSpPr>
          <p:cNvPr id="20499" name="Group 39">
            <a:extLst>
              <a:ext uri="{FF2B5EF4-FFF2-40B4-BE49-F238E27FC236}">
                <a16:creationId xmlns:a16="http://schemas.microsoft.com/office/drawing/2014/main" id="{32C5C83E-B0D3-43E7-A0A2-B0D1D9FCB7E1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3067050"/>
            <a:ext cx="1339850" cy="1241425"/>
            <a:chOff x="3220" y="2039"/>
            <a:chExt cx="844" cy="782"/>
          </a:xfrm>
        </p:grpSpPr>
        <p:sp>
          <p:nvSpPr>
            <p:cNvPr id="20640" name="Line 40">
              <a:extLst>
                <a:ext uri="{FF2B5EF4-FFF2-40B4-BE49-F238E27FC236}">
                  <a16:creationId xmlns:a16="http://schemas.microsoft.com/office/drawing/2014/main" id="{D5AC8264-011B-4311-9C8F-5DD713460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0" y="2372"/>
              <a:ext cx="8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41" name="Line 41">
              <a:extLst>
                <a:ext uri="{FF2B5EF4-FFF2-40B4-BE49-F238E27FC236}">
                  <a16:creationId xmlns:a16="http://schemas.microsoft.com/office/drawing/2014/main" id="{B3BD87BD-3A03-4D42-85E5-C9AEE6A32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" y="2372"/>
              <a:ext cx="1" cy="4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642" name="Group 42">
              <a:extLst>
                <a:ext uri="{FF2B5EF4-FFF2-40B4-BE49-F238E27FC236}">
                  <a16:creationId xmlns:a16="http://schemas.microsoft.com/office/drawing/2014/main" id="{C2DCE7D6-886B-47C8-8675-7443FFB8F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2764"/>
              <a:ext cx="252" cy="57"/>
              <a:chOff x="2450" y="2891"/>
              <a:chExt cx="252" cy="57"/>
            </a:xfrm>
          </p:grpSpPr>
          <p:sp>
            <p:nvSpPr>
              <p:cNvPr id="20644" name="Line 43">
                <a:extLst>
                  <a:ext uri="{FF2B5EF4-FFF2-40B4-BE49-F238E27FC236}">
                    <a16:creationId xmlns:a16="http://schemas.microsoft.com/office/drawing/2014/main" id="{DBD9746D-972D-4512-B42E-99CB9F09A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0" y="2917"/>
                <a:ext cx="210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45" name="Freeform 44">
                <a:extLst>
                  <a:ext uri="{FF2B5EF4-FFF2-40B4-BE49-F238E27FC236}">
                    <a16:creationId xmlns:a16="http://schemas.microsoft.com/office/drawing/2014/main" id="{1C94B3FD-B38B-4834-B874-E566D7CAD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2891"/>
                <a:ext cx="53" cy="57"/>
              </a:xfrm>
              <a:custGeom>
                <a:avLst/>
                <a:gdLst>
                  <a:gd name="T0" fmla="*/ 0 w 53"/>
                  <a:gd name="T1" fmla="*/ 57 h 57"/>
                  <a:gd name="T2" fmla="*/ 53 w 53"/>
                  <a:gd name="T3" fmla="*/ 26 h 57"/>
                  <a:gd name="T4" fmla="*/ 0 w 53"/>
                  <a:gd name="T5" fmla="*/ 0 h 57"/>
                  <a:gd name="T6" fmla="*/ 0 w 53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7"/>
                  <a:gd name="T14" fmla="*/ 53 w 53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7">
                    <a:moveTo>
                      <a:pt x="0" y="57"/>
                    </a:moveTo>
                    <a:lnTo>
                      <a:pt x="53" y="26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643" name="Line 45">
              <a:extLst>
                <a:ext uri="{FF2B5EF4-FFF2-40B4-BE49-F238E27FC236}">
                  <a16:creationId xmlns:a16="http://schemas.microsoft.com/office/drawing/2014/main" id="{4B29971A-C00E-469F-AD31-EFF0F1923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" y="203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</p:grpSp>
      <p:grpSp>
        <p:nvGrpSpPr>
          <p:cNvPr id="20500" name="Group 46">
            <a:extLst>
              <a:ext uri="{FF2B5EF4-FFF2-40B4-BE49-F238E27FC236}">
                <a16:creationId xmlns:a16="http://schemas.microsoft.com/office/drawing/2014/main" id="{D06E5BDF-B3BF-4E3C-8802-F67ECD96C365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1660525"/>
            <a:ext cx="1479550" cy="1511300"/>
            <a:chOff x="3288" y="1153"/>
            <a:chExt cx="932" cy="952"/>
          </a:xfrm>
        </p:grpSpPr>
        <p:sp>
          <p:nvSpPr>
            <p:cNvPr id="20623" name="Rectangle 47">
              <a:extLst>
                <a:ext uri="{FF2B5EF4-FFF2-40B4-BE49-F238E27FC236}">
                  <a16:creationId xmlns:a16="http://schemas.microsoft.com/office/drawing/2014/main" id="{284A8CFB-0B80-40A7-9840-7F1CAA605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452"/>
              <a:ext cx="545" cy="8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24" name="Rectangle 48">
              <a:extLst>
                <a:ext uri="{FF2B5EF4-FFF2-40B4-BE49-F238E27FC236}">
                  <a16:creationId xmlns:a16="http://schemas.microsoft.com/office/drawing/2014/main" id="{015793F6-9BFE-4630-925D-30E4896B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536"/>
              <a:ext cx="545" cy="8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25" name="Rectangle 49">
              <a:extLst>
                <a:ext uri="{FF2B5EF4-FFF2-40B4-BE49-F238E27FC236}">
                  <a16:creationId xmlns:a16="http://schemas.microsoft.com/office/drawing/2014/main" id="{502BDABD-F84E-4BCC-8374-90F9E5C1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1620"/>
              <a:ext cx="545" cy="10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2955BC8F-C26C-4EAE-A4FA-50F9104E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1337"/>
              <a:ext cx="546" cy="768"/>
            </a:xfrm>
            <a:prstGeom prst="rect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50000">
                  <a:srgbClr val="FF9900">
                    <a:alpha val="50000"/>
                  </a:srgbClr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latinLnBrk="1" hangingPunct="1">
                <a:defRPr/>
              </a:pPr>
              <a:endParaRPr lang="ko-KR" altLang="en-US" dirty="0"/>
            </a:p>
          </p:txBody>
        </p:sp>
        <p:sp>
          <p:nvSpPr>
            <p:cNvPr id="20629" name="Line 51">
              <a:extLst>
                <a:ext uri="{FF2B5EF4-FFF2-40B4-BE49-F238E27FC236}">
                  <a16:creationId xmlns:a16="http://schemas.microsoft.com/office/drawing/2014/main" id="{F65735EA-2017-4DB6-93FB-1578B9C01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7" y="2048"/>
              <a:ext cx="4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30" name="Rectangle 52">
              <a:extLst>
                <a:ext uri="{FF2B5EF4-FFF2-40B4-BE49-F238E27FC236}">
                  <a16:creationId xmlns:a16="http://schemas.microsoft.com/office/drawing/2014/main" id="{D3DEF0BE-07F8-4B27-B350-24ED3E0E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1289"/>
              <a:ext cx="77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31" name="Text Box 53">
              <a:extLst>
                <a:ext uri="{FF2B5EF4-FFF2-40B4-BE49-F238E27FC236}">
                  <a16:creationId xmlns:a16="http://schemas.microsoft.com/office/drawing/2014/main" id="{4E40FC96-B90E-4DE9-A924-5CDDA81A1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153"/>
              <a:ext cx="93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70000"/>
                </a:lnSpc>
                <a:buSzTx/>
                <a:buFontTx/>
                <a:buNone/>
              </a:pPr>
              <a:r>
                <a:rPr lang="en-US" altLang="ko-KR" sz="1400">
                  <a:latin typeface="굴림" panose="020B0600000101010101" pitchFamily="50" charset="-127"/>
                </a:rPr>
                <a:t>vm_area_struct</a:t>
              </a:r>
              <a:r>
                <a:rPr lang="en-US" altLang="ko-KR" sz="1800" b="0">
                  <a:latin typeface="굴림" panose="020B0600000101010101" pitchFamily="50" charset="-127"/>
                </a:rPr>
                <a:t> </a:t>
              </a:r>
            </a:p>
          </p:txBody>
        </p:sp>
        <p:sp>
          <p:nvSpPr>
            <p:cNvPr id="20632" name="Rectangle 54">
              <a:extLst>
                <a:ext uri="{FF2B5EF4-FFF2-40B4-BE49-F238E27FC236}">
                  <a16:creationId xmlns:a16="http://schemas.microsoft.com/office/drawing/2014/main" id="{D680ACC4-7F8A-4404-9ABC-40385E56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1337"/>
              <a:ext cx="3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vm_end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33" name="Rectangle 55">
              <a:extLst>
                <a:ext uri="{FF2B5EF4-FFF2-40B4-BE49-F238E27FC236}">
                  <a16:creationId xmlns:a16="http://schemas.microsoft.com/office/drawing/2014/main" id="{AC77D637-8082-483A-B226-12F2E7D15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433"/>
              <a:ext cx="3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vm_start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34" name="Rectangle 56">
              <a:extLst>
                <a:ext uri="{FF2B5EF4-FFF2-40B4-BE49-F238E27FC236}">
                  <a16:creationId xmlns:a16="http://schemas.microsoft.com/office/drawing/2014/main" id="{613CB207-061E-4974-8846-BD64BECFE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1519"/>
              <a:ext cx="3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vm_flag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35" name="Rectangle 57">
              <a:extLst>
                <a:ext uri="{FF2B5EF4-FFF2-40B4-BE49-F238E27FC236}">
                  <a16:creationId xmlns:a16="http://schemas.microsoft.com/office/drawing/2014/main" id="{C8ED3663-E3EF-4342-BB8F-415E7BF38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586"/>
              <a:ext cx="1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buSzTx/>
                <a:buFontTx/>
                <a:buNone/>
              </a:pPr>
              <a:r>
                <a:rPr lang="en-US" altLang="ko-KR" sz="1400">
                  <a:solidFill>
                    <a:srgbClr val="000000"/>
                  </a:solidFill>
                </a:rPr>
                <a:t>…</a:t>
              </a:r>
              <a:endParaRPr lang="en-US" altLang="ko-KR" sz="1400">
                <a:latin typeface="굴림" panose="020B0600000101010101" pitchFamily="50" charset="-127"/>
              </a:endParaRPr>
            </a:p>
          </p:txBody>
        </p:sp>
        <p:sp>
          <p:nvSpPr>
            <p:cNvPr id="20636" name="Rectangle 58">
              <a:extLst>
                <a:ext uri="{FF2B5EF4-FFF2-40B4-BE49-F238E27FC236}">
                  <a16:creationId xmlns:a16="http://schemas.microsoft.com/office/drawing/2014/main" id="{ED7DC33C-4F0F-4388-9FD7-42F570F27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1760"/>
              <a:ext cx="45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vm_file</a:t>
              </a:r>
            </a:p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vm_offset</a:t>
              </a:r>
            </a:p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vm_ops</a:t>
              </a:r>
            </a:p>
            <a:p>
              <a:pPr eaLnBrk="1" hangingPunct="1">
                <a:lnSpc>
                  <a:spcPct val="55000"/>
                </a:lnSpc>
                <a:buSzTx/>
                <a:buFontTx/>
                <a:buNone/>
              </a:pPr>
              <a:r>
                <a:rPr lang="en-US" altLang="ko-KR" sz="1200">
                  <a:solidFill>
                    <a:srgbClr val="000000"/>
                  </a:solidFill>
                </a:rPr>
                <a:t>vm_next</a:t>
              </a:r>
              <a:endParaRPr lang="en-US" altLang="ko-KR" sz="1800">
                <a:latin typeface="굴림" panose="020B0600000101010101" pitchFamily="50" charset="-127"/>
              </a:endParaRPr>
            </a:p>
          </p:txBody>
        </p:sp>
        <p:sp>
          <p:nvSpPr>
            <p:cNvPr id="20637" name="Line 59">
              <a:extLst>
                <a:ext uri="{FF2B5EF4-FFF2-40B4-BE49-F238E27FC236}">
                  <a16:creationId xmlns:a16="http://schemas.microsoft.com/office/drawing/2014/main" id="{2B80C54B-2415-4ACE-A4AC-14B5F5C62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1826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  <p:sp>
          <p:nvSpPr>
            <p:cNvPr id="20638" name="Line 60">
              <a:extLst>
                <a:ext uri="{FF2B5EF4-FFF2-40B4-BE49-F238E27FC236}">
                  <a16:creationId xmlns:a16="http://schemas.microsoft.com/office/drawing/2014/main" id="{14B2EAB8-82EB-4971-9D18-ACD2FBEF5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1913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  <p:sp>
          <p:nvSpPr>
            <p:cNvPr id="20639" name="Line 61">
              <a:extLst>
                <a:ext uri="{FF2B5EF4-FFF2-40B4-BE49-F238E27FC236}">
                  <a16:creationId xmlns:a16="http://schemas.microsoft.com/office/drawing/2014/main" id="{499D8C7B-34F4-4A38-95A7-B6635A713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009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ko-KR" altLang="en-US"/>
            </a:p>
          </p:txBody>
        </p:sp>
      </p:grpSp>
      <p:sp>
        <p:nvSpPr>
          <p:cNvPr id="20501" name="Line 62">
            <a:extLst>
              <a:ext uri="{FF2B5EF4-FFF2-40B4-BE49-F238E27FC236}">
                <a16:creationId xmlns:a16="http://schemas.microsoft.com/office/drawing/2014/main" id="{16C0ED84-964D-4727-8B36-2A3529C61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2998788"/>
            <a:ext cx="3317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02" name="Rectangle 63">
            <a:extLst>
              <a:ext uri="{FF2B5EF4-FFF2-40B4-BE49-F238E27FC236}">
                <a16:creationId xmlns:a16="http://schemas.microsoft.com/office/drawing/2014/main" id="{DAB30BDD-D422-40E5-A0A9-BBCDE831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2892425"/>
            <a:ext cx="447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mmap</a:t>
            </a:r>
            <a:endParaRPr lang="en-US" altLang="ko-KR" sz="1800">
              <a:latin typeface="굴림" panose="020B0600000101010101" pitchFamily="50" charset="-127"/>
            </a:endParaRPr>
          </a:p>
        </p:txBody>
      </p:sp>
      <p:sp>
        <p:nvSpPr>
          <p:cNvPr id="20503" name="Line 64">
            <a:extLst>
              <a:ext uri="{FF2B5EF4-FFF2-40B4-BE49-F238E27FC236}">
                <a16:creationId xmlns:a16="http://schemas.microsoft.com/office/drawing/2014/main" id="{08AD851E-4C36-4E15-B868-1C9E684D9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2917825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ko-KR" altLang="en-US"/>
          </a:p>
        </p:txBody>
      </p:sp>
      <p:cxnSp>
        <p:nvCxnSpPr>
          <p:cNvPr id="20504" name="AutoShape 65">
            <a:extLst>
              <a:ext uri="{FF2B5EF4-FFF2-40B4-BE49-F238E27FC236}">
                <a16:creationId xmlns:a16="http://schemas.microsoft.com/office/drawing/2014/main" id="{B7D9711E-3712-48E0-AEEC-B7648EF0EDD9}"/>
              </a:ext>
            </a:extLst>
          </p:cNvPr>
          <p:cNvCxnSpPr>
            <a:cxnSpLocks noChangeShapeType="1"/>
            <a:endCxn id="20505" idx="0"/>
          </p:cNvCxnSpPr>
          <p:nvPr/>
        </p:nvCxnSpPr>
        <p:spPr bwMode="auto">
          <a:xfrm rot="5400000">
            <a:off x="3879056" y="3166269"/>
            <a:ext cx="1985963" cy="269875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5" name="Text Box 66">
            <a:extLst>
              <a:ext uri="{FF2B5EF4-FFF2-40B4-BE49-F238E27FC236}">
                <a16:creationId xmlns:a16="http://schemas.microsoft.com/office/drawing/2014/main" id="{740463A5-77A4-40F5-9ED8-35D969DB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4292600"/>
            <a:ext cx="1547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    31     11   0</a:t>
            </a:r>
          </a:p>
        </p:txBody>
      </p:sp>
      <p:sp>
        <p:nvSpPr>
          <p:cNvPr id="20506" name="Text Box 67">
            <a:extLst>
              <a:ext uri="{FF2B5EF4-FFF2-40B4-BE49-F238E27FC236}">
                <a16:creationId xmlns:a16="http://schemas.microsoft.com/office/drawing/2014/main" id="{EDC6A6C3-3E8C-40D9-A205-357E22B3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5480050"/>
            <a:ext cx="14430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page directory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grpSp>
        <p:nvGrpSpPr>
          <p:cNvPr id="20507" name="Group 68">
            <a:extLst>
              <a:ext uri="{FF2B5EF4-FFF2-40B4-BE49-F238E27FC236}">
                <a16:creationId xmlns:a16="http://schemas.microsoft.com/office/drawing/2014/main" id="{FD1492E6-5A03-49DB-916A-D29F5464D1C1}"/>
              </a:ext>
            </a:extLst>
          </p:cNvPr>
          <p:cNvGrpSpPr>
            <a:grpSpLocks/>
          </p:cNvGrpSpPr>
          <p:nvPr/>
        </p:nvGrpSpPr>
        <p:grpSpPr bwMode="auto">
          <a:xfrm>
            <a:off x="4337050" y="4505325"/>
            <a:ext cx="969963" cy="984250"/>
            <a:chOff x="1527" y="2493"/>
            <a:chExt cx="611" cy="536"/>
          </a:xfrm>
        </p:grpSpPr>
        <p:sp>
          <p:nvSpPr>
            <p:cNvPr id="20616" name="Rectangle 69">
              <a:extLst>
                <a:ext uri="{FF2B5EF4-FFF2-40B4-BE49-F238E27FC236}">
                  <a16:creationId xmlns:a16="http://schemas.microsoft.com/office/drawing/2014/main" id="{DFC8F83B-1432-4DE1-8F93-A3BDEE28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940"/>
              <a:ext cx="611" cy="89"/>
            </a:xfrm>
            <a:prstGeom prst="rect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17" name="Rectangle 70">
              <a:extLst>
                <a:ext uri="{FF2B5EF4-FFF2-40B4-BE49-F238E27FC236}">
                  <a16:creationId xmlns:a16="http://schemas.microsoft.com/office/drawing/2014/main" id="{19F9C38E-2310-41FD-8387-2735A9F52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851"/>
              <a:ext cx="611" cy="89"/>
            </a:xfrm>
            <a:prstGeom prst="rect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18" name="Rectangle 71">
              <a:extLst>
                <a:ext uri="{FF2B5EF4-FFF2-40B4-BE49-F238E27FC236}">
                  <a16:creationId xmlns:a16="http://schemas.microsoft.com/office/drawing/2014/main" id="{13E17900-01CB-4D88-892A-8B6DEB92A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761"/>
              <a:ext cx="611" cy="90"/>
            </a:xfrm>
            <a:prstGeom prst="rect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19" name="Rectangle 72">
              <a:extLst>
                <a:ext uri="{FF2B5EF4-FFF2-40B4-BE49-F238E27FC236}">
                  <a16:creationId xmlns:a16="http://schemas.microsoft.com/office/drawing/2014/main" id="{C2513AA5-B7B7-44C6-9F86-F13A0178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672"/>
              <a:ext cx="611" cy="89"/>
            </a:xfrm>
            <a:prstGeom prst="rect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20" name="Rectangle 73">
              <a:extLst>
                <a:ext uri="{FF2B5EF4-FFF2-40B4-BE49-F238E27FC236}">
                  <a16:creationId xmlns:a16="http://schemas.microsoft.com/office/drawing/2014/main" id="{2834EAF2-999E-47BF-8306-C0F177996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583"/>
              <a:ext cx="611" cy="89"/>
            </a:xfrm>
            <a:prstGeom prst="rect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21" name="Rectangle 74">
              <a:extLst>
                <a:ext uri="{FF2B5EF4-FFF2-40B4-BE49-F238E27FC236}">
                  <a16:creationId xmlns:a16="http://schemas.microsoft.com/office/drawing/2014/main" id="{B872154C-4657-4FD9-842F-B0AAC5815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493"/>
              <a:ext cx="611" cy="90"/>
            </a:xfrm>
            <a:prstGeom prst="rect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0622" name="Line 75">
              <a:extLst>
                <a:ext uri="{FF2B5EF4-FFF2-40B4-BE49-F238E27FC236}">
                  <a16:creationId xmlns:a16="http://schemas.microsoft.com/office/drawing/2014/main" id="{EDB6045D-BD40-4B67-A6F7-4D49C9AB1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0" y="2493"/>
              <a:ext cx="0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ko-KR" altLang="en-US"/>
            </a:p>
          </p:txBody>
        </p:sp>
      </p:grpSp>
      <p:sp>
        <p:nvSpPr>
          <p:cNvPr id="20508" name="Text Box 76">
            <a:extLst>
              <a:ext uri="{FF2B5EF4-FFF2-40B4-BE49-F238E27FC236}">
                <a16:creationId xmlns:a16="http://schemas.microsoft.com/office/drawing/2014/main" id="{63F76BA8-DA20-4056-B56A-4A39E3DF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4725988"/>
            <a:ext cx="54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400" b="0">
                <a:latin typeface="굴림" panose="020B0600000101010101" pitchFamily="50" charset="-127"/>
              </a:rPr>
              <a:t>  </a:t>
            </a:r>
            <a:r>
              <a:rPr lang="en-US" altLang="ko-KR" sz="1000">
                <a:latin typeface="굴림" panose="020B0600000101010101" pitchFamily="50" charset="-127"/>
              </a:rPr>
              <a:t>PFN</a:t>
            </a:r>
          </a:p>
        </p:txBody>
      </p:sp>
      <p:sp>
        <p:nvSpPr>
          <p:cNvPr id="20509" name="Line 77">
            <a:extLst>
              <a:ext uri="{FF2B5EF4-FFF2-40B4-BE49-F238E27FC236}">
                <a16:creationId xmlns:a16="http://schemas.microsoft.com/office/drawing/2014/main" id="{AA1F6C93-4BDF-4747-8E21-B83E5E6B7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3" y="4248150"/>
            <a:ext cx="3603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10" name="Line 78">
            <a:extLst>
              <a:ext uri="{FF2B5EF4-FFF2-40B4-BE49-F238E27FC236}">
                <a16:creationId xmlns:a16="http://schemas.microsoft.com/office/drawing/2014/main" id="{46482E3F-4EF3-47D0-A7F8-007FCC90A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3" y="4379913"/>
            <a:ext cx="3603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20511" name="Group 79">
            <a:extLst>
              <a:ext uri="{FF2B5EF4-FFF2-40B4-BE49-F238E27FC236}">
                <a16:creationId xmlns:a16="http://schemas.microsoft.com/office/drawing/2014/main" id="{4BC6D934-9FA0-4DE4-8E24-C403BF10691B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2058988"/>
            <a:ext cx="1020762" cy="1376362"/>
            <a:chOff x="4017" y="1411"/>
            <a:chExt cx="712" cy="867"/>
          </a:xfrm>
        </p:grpSpPr>
        <p:sp>
          <p:nvSpPr>
            <p:cNvPr id="20606" name="Line 80">
              <a:extLst>
                <a:ext uri="{FF2B5EF4-FFF2-40B4-BE49-F238E27FC236}">
                  <a16:creationId xmlns:a16="http://schemas.microsoft.com/office/drawing/2014/main" id="{E90B1495-8103-4969-BE94-6067FFD40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7" y="1411"/>
              <a:ext cx="3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07" name="Line 81">
              <a:extLst>
                <a:ext uri="{FF2B5EF4-FFF2-40B4-BE49-F238E27FC236}">
                  <a16:creationId xmlns:a16="http://schemas.microsoft.com/office/drawing/2014/main" id="{1F26725E-DA0D-48C2-8654-A5993BFC4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" y="1411"/>
              <a:ext cx="1" cy="2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608" name="Group 82">
              <a:extLst>
                <a:ext uri="{FF2B5EF4-FFF2-40B4-BE49-F238E27FC236}">
                  <a16:creationId xmlns:a16="http://schemas.microsoft.com/office/drawing/2014/main" id="{A275EEFD-9425-4850-B938-E6154B680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4" y="1593"/>
              <a:ext cx="335" cy="58"/>
              <a:chOff x="3624" y="1720"/>
              <a:chExt cx="335" cy="58"/>
            </a:xfrm>
          </p:grpSpPr>
          <p:sp>
            <p:nvSpPr>
              <p:cNvPr id="20614" name="Line 83">
                <a:extLst>
                  <a:ext uri="{FF2B5EF4-FFF2-40B4-BE49-F238E27FC236}">
                    <a16:creationId xmlns:a16="http://schemas.microsoft.com/office/drawing/2014/main" id="{FAFB660B-301B-4799-B210-0B77956B2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4" y="1747"/>
                <a:ext cx="29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15" name="Freeform 84">
                <a:extLst>
                  <a:ext uri="{FF2B5EF4-FFF2-40B4-BE49-F238E27FC236}">
                    <a16:creationId xmlns:a16="http://schemas.microsoft.com/office/drawing/2014/main" id="{EFF21D1C-AC5D-4A7C-8215-B421EB434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1720"/>
                <a:ext cx="52" cy="58"/>
              </a:xfrm>
              <a:custGeom>
                <a:avLst/>
                <a:gdLst>
                  <a:gd name="T0" fmla="*/ 0 w 52"/>
                  <a:gd name="T1" fmla="*/ 58 h 58"/>
                  <a:gd name="T2" fmla="*/ 52 w 52"/>
                  <a:gd name="T3" fmla="*/ 27 h 58"/>
                  <a:gd name="T4" fmla="*/ 0 w 52"/>
                  <a:gd name="T5" fmla="*/ 0 h 58"/>
                  <a:gd name="T6" fmla="*/ 0 w 52"/>
                  <a:gd name="T7" fmla="*/ 58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8"/>
                  <a:gd name="T14" fmla="*/ 52 w 52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8">
                    <a:moveTo>
                      <a:pt x="0" y="58"/>
                    </a:moveTo>
                    <a:lnTo>
                      <a:pt x="52" y="27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609" name="Line 85">
              <a:extLst>
                <a:ext uri="{FF2B5EF4-FFF2-40B4-BE49-F238E27FC236}">
                  <a16:creationId xmlns:a16="http://schemas.microsoft.com/office/drawing/2014/main" id="{75BD6F04-0994-4A1B-9800-CB37AB48E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7" y="1494"/>
              <a:ext cx="1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10" name="Line 86">
              <a:extLst>
                <a:ext uri="{FF2B5EF4-FFF2-40B4-BE49-F238E27FC236}">
                  <a16:creationId xmlns:a16="http://schemas.microsoft.com/office/drawing/2014/main" id="{F7E12A7F-AF2E-4AAA-BAE6-6933894C2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4" y="1494"/>
              <a:ext cx="1" cy="7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611" name="Group 87">
              <a:extLst>
                <a:ext uri="{FF2B5EF4-FFF2-40B4-BE49-F238E27FC236}">
                  <a16:creationId xmlns:a16="http://schemas.microsoft.com/office/drawing/2014/main" id="{49629E41-D52C-4A9E-A820-23523C8CA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4" y="2220"/>
              <a:ext cx="545" cy="58"/>
              <a:chOff x="3414" y="2347"/>
              <a:chExt cx="545" cy="58"/>
            </a:xfrm>
          </p:grpSpPr>
          <p:sp>
            <p:nvSpPr>
              <p:cNvPr id="20612" name="Line 88">
                <a:extLst>
                  <a:ext uri="{FF2B5EF4-FFF2-40B4-BE49-F238E27FC236}">
                    <a16:creationId xmlns:a16="http://schemas.microsoft.com/office/drawing/2014/main" id="{0353C2B2-F429-49C5-890E-1BF29CCFF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" y="2373"/>
                <a:ext cx="50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13" name="Freeform 89">
                <a:extLst>
                  <a:ext uri="{FF2B5EF4-FFF2-40B4-BE49-F238E27FC236}">
                    <a16:creationId xmlns:a16="http://schemas.microsoft.com/office/drawing/2014/main" id="{ADD73F16-49B5-4B8C-81D6-08FE4419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2347"/>
                <a:ext cx="52" cy="58"/>
              </a:xfrm>
              <a:custGeom>
                <a:avLst/>
                <a:gdLst>
                  <a:gd name="T0" fmla="*/ 0 w 52"/>
                  <a:gd name="T1" fmla="*/ 58 h 58"/>
                  <a:gd name="T2" fmla="*/ 52 w 52"/>
                  <a:gd name="T3" fmla="*/ 26 h 58"/>
                  <a:gd name="T4" fmla="*/ 0 w 52"/>
                  <a:gd name="T5" fmla="*/ 0 h 58"/>
                  <a:gd name="T6" fmla="*/ 0 w 52"/>
                  <a:gd name="T7" fmla="*/ 58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8"/>
                  <a:gd name="T14" fmla="*/ 52 w 52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8">
                    <a:moveTo>
                      <a:pt x="0" y="58"/>
                    </a:moveTo>
                    <a:lnTo>
                      <a:pt x="52" y="26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0512" name="Group 90">
            <a:extLst>
              <a:ext uri="{FF2B5EF4-FFF2-40B4-BE49-F238E27FC236}">
                <a16:creationId xmlns:a16="http://schemas.microsoft.com/office/drawing/2014/main" id="{010F0439-4046-4EE5-B23A-8908EB681801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3808413"/>
            <a:ext cx="720725" cy="1085850"/>
            <a:chOff x="4238" y="2513"/>
            <a:chExt cx="503" cy="684"/>
          </a:xfrm>
        </p:grpSpPr>
        <p:sp>
          <p:nvSpPr>
            <p:cNvPr id="20598" name="Line 91">
              <a:extLst>
                <a:ext uri="{FF2B5EF4-FFF2-40B4-BE49-F238E27FC236}">
                  <a16:creationId xmlns:a16="http://schemas.microsoft.com/office/drawing/2014/main" id="{F854ACE9-F9D1-49FE-865B-04F01C4CA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8" y="2539"/>
              <a:ext cx="1" cy="2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599" name="Group 92">
              <a:extLst>
                <a:ext uri="{FF2B5EF4-FFF2-40B4-BE49-F238E27FC236}">
                  <a16:creationId xmlns:a16="http://schemas.microsoft.com/office/drawing/2014/main" id="{5CFBC3D5-7DF5-4723-BCD8-320A88F36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" y="2513"/>
              <a:ext cx="503" cy="57"/>
              <a:chOff x="3456" y="2640"/>
              <a:chExt cx="503" cy="57"/>
            </a:xfrm>
          </p:grpSpPr>
          <p:sp>
            <p:nvSpPr>
              <p:cNvPr id="20604" name="Line 93">
                <a:extLst>
                  <a:ext uri="{FF2B5EF4-FFF2-40B4-BE49-F238E27FC236}">
                    <a16:creationId xmlns:a16="http://schemas.microsoft.com/office/drawing/2014/main" id="{7C9D2499-69A5-49E1-A953-642526F07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666"/>
                <a:ext cx="46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05" name="Freeform 94">
                <a:extLst>
                  <a:ext uri="{FF2B5EF4-FFF2-40B4-BE49-F238E27FC236}">
                    <a16:creationId xmlns:a16="http://schemas.microsoft.com/office/drawing/2014/main" id="{82759B9D-1080-4926-B509-2CF0F5F42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2640"/>
                <a:ext cx="52" cy="57"/>
              </a:xfrm>
              <a:custGeom>
                <a:avLst/>
                <a:gdLst>
                  <a:gd name="T0" fmla="*/ 0 w 52"/>
                  <a:gd name="T1" fmla="*/ 57 h 57"/>
                  <a:gd name="T2" fmla="*/ 52 w 52"/>
                  <a:gd name="T3" fmla="*/ 26 h 57"/>
                  <a:gd name="T4" fmla="*/ 0 w 52"/>
                  <a:gd name="T5" fmla="*/ 0 h 57"/>
                  <a:gd name="T6" fmla="*/ 0 w 52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7"/>
                  <a:gd name="T14" fmla="*/ 52 w 52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7">
                    <a:moveTo>
                      <a:pt x="0" y="57"/>
                    </a:moveTo>
                    <a:lnTo>
                      <a:pt x="52" y="26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0600" name="Line 95">
              <a:extLst>
                <a:ext uri="{FF2B5EF4-FFF2-40B4-BE49-F238E27FC236}">
                  <a16:creationId xmlns:a16="http://schemas.microsoft.com/office/drawing/2014/main" id="{327465ED-A8C9-4310-9812-614E80427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2873"/>
              <a:ext cx="1" cy="29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0601" name="Group 96">
              <a:extLst>
                <a:ext uri="{FF2B5EF4-FFF2-40B4-BE49-F238E27FC236}">
                  <a16:creationId xmlns:a16="http://schemas.microsoft.com/office/drawing/2014/main" id="{2412CC54-2235-4E9E-813E-3593DAC14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" y="3140"/>
              <a:ext cx="503" cy="57"/>
              <a:chOff x="3456" y="3267"/>
              <a:chExt cx="503" cy="57"/>
            </a:xfrm>
          </p:grpSpPr>
          <p:sp>
            <p:nvSpPr>
              <p:cNvPr id="20602" name="Line 97">
                <a:extLst>
                  <a:ext uri="{FF2B5EF4-FFF2-40B4-BE49-F238E27FC236}">
                    <a16:creationId xmlns:a16="http://schemas.microsoft.com/office/drawing/2014/main" id="{9F62223D-E2A9-464E-9EF5-51C23A856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293"/>
                <a:ext cx="46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03" name="Freeform 98">
                <a:extLst>
                  <a:ext uri="{FF2B5EF4-FFF2-40B4-BE49-F238E27FC236}">
                    <a16:creationId xmlns:a16="http://schemas.microsoft.com/office/drawing/2014/main" id="{05818615-3750-41E8-A5C9-C959EFB47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267"/>
                <a:ext cx="52" cy="57"/>
              </a:xfrm>
              <a:custGeom>
                <a:avLst/>
                <a:gdLst>
                  <a:gd name="T0" fmla="*/ 0 w 52"/>
                  <a:gd name="T1" fmla="*/ 57 h 57"/>
                  <a:gd name="T2" fmla="*/ 52 w 52"/>
                  <a:gd name="T3" fmla="*/ 26 h 57"/>
                  <a:gd name="T4" fmla="*/ 0 w 52"/>
                  <a:gd name="T5" fmla="*/ 0 h 57"/>
                  <a:gd name="T6" fmla="*/ 0 w 52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57"/>
                  <a:gd name="T14" fmla="*/ 52 w 52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57">
                    <a:moveTo>
                      <a:pt x="0" y="57"/>
                    </a:moveTo>
                    <a:lnTo>
                      <a:pt x="52" y="26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0513" name="Rectangle 99">
            <a:extLst>
              <a:ext uri="{FF2B5EF4-FFF2-40B4-BE49-F238E27FC236}">
                <a16:creationId xmlns:a16="http://schemas.microsoft.com/office/drawing/2014/main" id="{2A15A3E0-C7F1-48FE-AB48-7AFBD14C1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649413"/>
            <a:ext cx="976313" cy="444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0514" name="Rectangle 100">
            <a:extLst>
              <a:ext uri="{FF2B5EF4-FFF2-40B4-BE49-F238E27FC236}">
                <a16:creationId xmlns:a16="http://schemas.microsoft.com/office/drawing/2014/main" id="{75E0DCBB-1068-4FA5-8EDE-1B7EAF98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3860800"/>
            <a:ext cx="976313" cy="984250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0515" name="Rectangle 101">
            <a:extLst>
              <a:ext uri="{FF2B5EF4-FFF2-40B4-BE49-F238E27FC236}">
                <a16:creationId xmlns:a16="http://schemas.microsoft.com/office/drawing/2014/main" id="{1C1B6534-5D80-4C54-B1F6-3644036AA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2392363"/>
            <a:ext cx="976313" cy="992187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0516" name="Text Box 102">
            <a:extLst>
              <a:ext uri="{FF2B5EF4-FFF2-40B4-BE49-F238E27FC236}">
                <a16:creationId xmlns:a16="http://schemas.microsoft.com/office/drawing/2014/main" id="{1EA984D9-AA5D-454A-8FBA-F82268CC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2678113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b="0">
                <a:latin typeface="Times New Roman" panose="02020603050405020304" pitchFamily="18" charset="0"/>
              </a:rPr>
              <a:t>text</a:t>
            </a:r>
          </a:p>
        </p:txBody>
      </p:sp>
      <p:sp>
        <p:nvSpPr>
          <p:cNvPr id="20517" name="Text Box 103">
            <a:extLst>
              <a:ext uri="{FF2B5EF4-FFF2-40B4-BE49-F238E27FC236}">
                <a16:creationId xmlns:a16="http://schemas.microsoft.com/office/drawing/2014/main" id="{C5996A15-128A-40BB-8CA8-183F1D8F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41417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b="0">
                <a:latin typeface="Times New Roman" panose="02020603050405020304" pitchFamily="18" charset="0"/>
              </a:rPr>
              <a:t>data</a:t>
            </a:r>
          </a:p>
        </p:txBody>
      </p:sp>
      <p:cxnSp>
        <p:nvCxnSpPr>
          <p:cNvPr id="20518" name="AutoShape 104">
            <a:extLst>
              <a:ext uri="{FF2B5EF4-FFF2-40B4-BE49-F238E27FC236}">
                <a16:creationId xmlns:a16="http://schemas.microsoft.com/office/drawing/2014/main" id="{68CCFE0D-F949-44D9-B4B4-68995E1FDBF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84488" y="2205038"/>
            <a:ext cx="628650" cy="69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9" name="AutoShape 105">
            <a:extLst>
              <a:ext uri="{FF2B5EF4-FFF2-40B4-BE49-F238E27FC236}">
                <a16:creationId xmlns:a16="http://schemas.microsoft.com/office/drawing/2014/main" id="{C03D9D77-4F5F-4ED4-912A-6BEF9ACA57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90838" y="2636838"/>
            <a:ext cx="622300" cy="955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0" name="AutoShape 106">
            <a:extLst>
              <a:ext uri="{FF2B5EF4-FFF2-40B4-BE49-F238E27FC236}">
                <a16:creationId xmlns:a16="http://schemas.microsoft.com/office/drawing/2014/main" id="{256273F1-E08B-4188-9188-F82E6F8CBA1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90838" y="2852738"/>
            <a:ext cx="612775" cy="1243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1" name="AutoShape 107">
            <a:extLst>
              <a:ext uri="{FF2B5EF4-FFF2-40B4-BE49-F238E27FC236}">
                <a16:creationId xmlns:a16="http://schemas.microsoft.com/office/drawing/2014/main" id="{F95B6503-69E0-4AA0-92D8-8DCCB46994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90838" y="2443163"/>
            <a:ext cx="625475" cy="677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22" name="Group 108">
            <a:extLst>
              <a:ext uri="{FF2B5EF4-FFF2-40B4-BE49-F238E27FC236}">
                <a16:creationId xmlns:a16="http://schemas.microsoft.com/office/drawing/2014/main" id="{ADEA2E55-834B-4437-A358-B30B0866427F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4797425"/>
            <a:ext cx="431800" cy="719138"/>
            <a:chOff x="569" y="3583"/>
            <a:chExt cx="272" cy="453"/>
          </a:xfrm>
        </p:grpSpPr>
        <p:sp>
          <p:nvSpPr>
            <p:cNvPr id="20596" name="Text Box 109">
              <a:extLst>
                <a:ext uri="{FF2B5EF4-FFF2-40B4-BE49-F238E27FC236}">
                  <a16:creationId xmlns:a16="http://schemas.microsoft.com/office/drawing/2014/main" id="{75780E1E-37B6-4114-95B2-5EBC191E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3583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ko-KR">
                  <a:latin typeface="굴림" panose="020B0600000101010101" pitchFamily="50" charset="-127"/>
                </a:rPr>
                <a:t>:</a:t>
              </a:r>
            </a:p>
          </p:txBody>
        </p:sp>
        <p:sp>
          <p:nvSpPr>
            <p:cNvPr id="20597" name="Text Box 110">
              <a:extLst>
                <a:ext uri="{FF2B5EF4-FFF2-40B4-BE49-F238E27FC236}">
                  <a16:creationId xmlns:a16="http://schemas.microsoft.com/office/drawing/2014/main" id="{1B367271-EC7E-4784-A1F7-0A4EE38F4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3748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Blip>
                  <a:blip r:embed="rId2"/>
                </a:buBlip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anose="05000000000000000000" pitchFamily="2" charset="2"/>
                <a:buChar char="ü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lr>
                  <a:schemeClr val="tx1"/>
                </a:buClr>
                <a:buSzPct val="55000"/>
                <a:buChar char="•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ko-KR">
                  <a:latin typeface="굴림" panose="020B0600000101010101" pitchFamily="50" charset="-127"/>
                </a:rPr>
                <a:t>:</a:t>
              </a:r>
            </a:p>
          </p:txBody>
        </p:sp>
      </p:grpSp>
      <p:sp>
        <p:nvSpPr>
          <p:cNvPr id="111" name="Rectangle 111">
            <a:extLst>
              <a:ext uri="{FF2B5EF4-FFF2-40B4-BE49-F238E27FC236}">
                <a16:creationId xmlns:a16="http://schemas.microsoft.com/office/drawing/2014/main" id="{F8E1839B-4C8F-4F97-A5C6-92EB21F3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18" y="1484803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26" name="Text Box 112">
            <a:extLst>
              <a:ext uri="{FF2B5EF4-FFF2-40B4-BE49-F238E27FC236}">
                <a16:creationId xmlns:a16="http://schemas.microsoft.com/office/drawing/2014/main" id="{9431FB3E-ED34-4FDA-BC21-6AF23BC7B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1538288"/>
            <a:ext cx="5524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rlim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113" name="Rectangle 113">
            <a:extLst>
              <a:ext uri="{FF2B5EF4-FFF2-40B4-BE49-F238E27FC236}">
                <a16:creationId xmlns:a16="http://schemas.microsoft.com/office/drawing/2014/main" id="{69B2FBB0-D2E9-407C-9939-1AFB84E12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30" y="2005503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30" name="Text Box 114">
            <a:extLst>
              <a:ext uri="{FF2B5EF4-FFF2-40B4-BE49-F238E27FC236}">
                <a16:creationId xmlns:a16="http://schemas.microsoft.com/office/drawing/2014/main" id="{BE620CEC-2A9E-42A0-BD6A-72A551EB4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2058988"/>
            <a:ext cx="1143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files_struct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115" name="Rectangle 115">
            <a:extLst>
              <a:ext uri="{FF2B5EF4-FFF2-40B4-BE49-F238E27FC236}">
                <a16:creationId xmlns:a16="http://schemas.microsoft.com/office/drawing/2014/main" id="{9B80C397-657A-4FDD-9EA7-752A007A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30" y="2459528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34" name="Text Box 116">
            <a:extLst>
              <a:ext uri="{FF2B5EF4-FFF2-40B4-BE49-F238E27FC236}">
                <a16:creationId xmlns:a16="http://schemas.microsoft.com/office/drawing/2014/main" id="{503DB171-9749-40D7-8991-9CB8E878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2513013"/>
            <a:ext cx="962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fs_struct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117" name="Rectangle 117">
            <a:extLst>
              <a:ext uri="{FF2B5EF4-FFF2-40B4-BE49-F238E27FC236}">
                <a16:creationId xmlns:a16="http://schemas.microsoft.com/office/drawing/2014/main" id="{A338A509-E3E0-4E1B-BFBD-2846E397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30" y="2924666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38" name="Text Box 118">
            <a:extLst>
              <a:ext uri="{FF2B5EF4-FFF2-40B4-BE49-F238E27FC236}">
                <a16:creationId xmlns:a16="http://schemas.microsoft.com/office/drawing/2014/main" id="{E6AC7FA0-023D-4979-A8D3-6BF39FE77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3000375"/>
            <a:ext cx="129063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signal_struct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119" name="Rectangle 121">
            <a:extLst>
              <a:ext uri="{FF2B5EF4-FFF2-40B4-BE49-F238E27FC236}">
                <a16:creationId xmlns:a16="http://schemas.microsoft.com/office/drawing/2014/main" id="{F39E4884-BDAE-485D-902B-2F478D086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30" y="3899391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42" name="Text Box 122">
            <a:extLst>
              <a:ext uri="{FF2B5EF4-FFF2-40B4-BE49-F238E27FC236}">
                <a16:creationId xmlns:a16="http://schemas.microsoft.com/office/drawing/2014/main" id="{CFF6BC1E-5BFE-48C0-9504-9F721D735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3989388"/>
            <a:ext cx="12509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thread_struct</a:t>
            </a:r>
            <a:endParaRPr lang="en-US" altLang="ko-KR" sz="1800" b="0">
              <a:latin typeface="굴림" panose="020B0600000101010101" pitchFamily="50" charset="-127"/>
            </a:endParaRPr>
          </a:p>
        </p:txBody>
      </p:sp>
      <p:sp>
        <p:nvSpPr>
          <p:cNvPr id="20543" name="Text Box 125">
            <a:extLst>
              <a:ext uri="{FF2B5EF4-FFF2-40B4-BE49-F238E27FC236}">
                <a16:creationId xmlns:a16="http://schemas.microsoft.com/office/drawing/2014/main" id="{F4488B72-9E06-4EA0-A635-3BD8CC43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955800"/>
            <a:ext cx="42703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fd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122" name="Rectangle 126">
            <a:extLst>
              <a:ext uri="{FF2B5EF4-FFF2-40B4-BE49-F238E27FC236}">
                <a16:creationId xmlns:a16="http://schemas.microsoft.com/office/drawing/2014/main" id="{3EFA7FF7-6FEE-4EBB-A001-532BDDA5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2243628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23" name="Rectangle 127">
            <a:extLst>
              <a:ext uri="{FF2B5EF4-FFF2-40B4-BE49-F238E27FC236}">
                <a16:creationId xmlns:a16="http://schemas.microsoft.com/office/drawing/2014/main" id="{1353DB73-059F-4AA9-AA4D-7F7A334B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2411903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24" name="Rectangle 128">
            <a:extLst>
              <a:ext uri="{FF2B5EF4-FFF2-40B4-BE49-F238E27FC236}">
                <a16:creationId xmlns:a16="http://schemas.microsoft.com/office/drawing/2014/main" id="{891A1A07-90C0-405D-9063-ACC5AB4B4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2581766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25" name="Rectangle 129">
            <a:extLst>
              <a:ext uri="{FF2B5EF4-FFF2-40B4-BE49-F238E27FC236}">
                <a16:creationId xmlns:a16="http://schemas.microsoft.com/office/drawing/2014/main" id="{84809BEA-6A76-4CAC-872F-A8A2A9A3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2759566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26" name="Rectangle 130">
            <a:extLst>
              <a:ext uri="{FF2B5EF4-FFF2-40B4-BE49-F238E27FC236}">
                <a16:creationId xmlns:a16="http://schemas.microsoft.com/office/drawing/2014/main" id="{40248284-3827-46BC-A996-64DAD45C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04" y="4235928"/>
            <a:ext cx="711200" cy="1571636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5000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cxnSp>
        <p:nvCxnSpPr>
          <p:cNvPr id="20559" name="AutoShape 132">
            <a:extLst>
              <a:ext uri="{FF2B5EF4-FFF2-40B4-BE49-F238E27FC236}">
                <a16:creationId xmlns:a16="http://schemas.microsoft.com/office/drawing/2014/main" id="{08DC40E3-1DEC-4A48-A25E-E03F6775D63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11288" y="2201863"/>
            <a:ext cx="446087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Rectangle 134">
            <a:extLst>
              <a:ext uri="{FF2B5EF4-FFF2-40B4-BE49-F238E27FC236}">
                <a16:creationId xmlns:a16="http://schemas.microsoft.com/office/drawing/2014/main" id="{62B76D2A-1C4A-43D4-949E-C0754678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0" y="2807168"/>
            <a:ext cx="647700" cy="114300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63" name="Text Box 135">
            <a:extLst>
              <a:ext uri="{FF2B5EF4-FFF2-40B4-BE49-F238E27FC236}">
                <a16:creationId xmlns:a16="http://schemas.microsoft.com/office/drawing/2014/main" id="{98891E9D-62AD-440D-B8D4-BBFD06A4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700"/>
            <a:ext cx="722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inode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cxnSp>
        <p:nvCxnSpPr>
          <p:cNvPr id="20564" name="AutoShape 136">
            <a:extLst>
              <a:ext uri="{FF2B5EF4-FFF2-40B4-BE49-F238E27FC236}">
                <a16:creationId xmlns:a16="http://schemas.microsoft.com/office/drawing/2014/main" id="{B16A0189-41DD-498F-B846-4A2E13327F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58900" y="4090988"/>
            <a:ext cx="446088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5" name="Rectangle 137">
            <a:extLst>
              <a:ext uri="{FF2B5EF4-FFF2-40B4-BE49-F238E27FC236}">
                <a16:creationId xmlns:a16="http://schemas.microsoft.com/office/drawing/2014/main" id="{D9EEF73A-DE50-4EA0-8329-6CE240CDF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2873375"/>
            <a:ext cx="5556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mode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link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time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direct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>
                <a:solidFill>
                  <a:srgbClr val="000000"/>
                </a:solidFill>
              </a:rPr>
              <a:t>indirect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ko-KR" sz="1800">
              <a:latin typeface="굴림" panose="020B0600000101010101" pitchFamily="50" charset="-127"/>
            </a:endParaRPr>
          </a:p>
        </p:txBody>
      </p:sp>
      <p:sp>
        <p:nvSpPr>
          <p:cNvPr id="20566" name="Rectangle 138">
            <a:extLst>
              <a:ext uri="{FF2B5EF4-FFF2-40B4-BE49-F238E27FC236}">
                <a16:creationId xmlns:a16="http://schemas.microsoft.com/office/drawing/2014/main" id="{8596960F-C8AE-4FA5-94AF-083A865A1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316413"/>
            <a:ext cx="5937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 err="1">
                <a:solidFill>
                  <a:srgbClr val="000000"/>
                </a:solidFill>
              </a:rPr>
              <a:t>eip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 err="1">
                <a:solidFill>
                  <a:srgbClr val="000000"/>
                </a:solidFill>
              </a:rPr>
              <a:t>eflags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</a:rPr>
              <a:t>eax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 err="1">
                <a:solidFill>
                  <a:srgbClr val="000000"/>
                </a:solidFill>
              </a:rPr>
              <a:t>ebx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 err="1">
                <a:solidFill>
                  <a:srgbClr val="000000"/>
                </a:solidFill>
              </a:rPr>
              <a:t>esp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</a:rPr>
              <a:t>ss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ko-KR" sz="1200" dirty="0">
                <a:solidFill>
                  <a:srgbClr val="000000"/>
                </a:solidFill>
              </a:rPr>
              <a:t>…</a:t>
            </a:r>
            <a:endParaRPr lang="en-US" altLang="ko-KR" sz="1800" dirty="0">
              <a:latin typeface="굴림" panose="020B0600000101010101" pitchFamily="50" charset="-127"/>
            </a:endParaRPr>
          </a:p>
        </p:txBody>
      </p:sp>
      <p:sp>
        <p:nvSpPr>
          <p:cNvPr id="133" name="Rectangle 139">
            <a:extLst>
              <a:ext uri="{FF2B5EF4-FFF2-40B4-BE49-F238E27FC236}">
                <a16:creationId xmlns:a16="http://schemas.microsoft.com/office/drawing/2014/main" id="{4159C9F5-C612-4147-97C6-6C65A2C4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2929428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34" name="Rectangle 140">
            <a:extLst>
              <a:ext uri="{FF2B5EF4-FFF2-40B4-BE49-F238E27FC236}">
                <a16:creationId xmlns:a16="http://schemas.microsoft.com/office/drawing/2014/main" id="{90896A14-2996-4B9E-8E11-D87CE885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3097703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35" name="Rectangle 141">
            <a:extLst>
              <a:ext uri="{FF2B5EF4-FFF2-40B4-BE49-F238E27FC236}">
                <a16:creationId xmlns:a16="http://schemas.microsoft.com/office/drawing/2014/main" id="{4F60D014-9A2E-4BDE-B32A-BA07B596C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3267566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136" name="Rectangle 142">
            <a:extLst>
              <a:ext uri="{FF2B5EF4-FFF2-40B4-BE49-F238E27FC236}">
                <a16:creationId xmlns:a16="http://schemas.microsoft.com/office/drawing/2014/main" id="{D95B4697-863C-4498-9D82-FE47D078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3" y="3445366"/>
            <a:ext cx="574675" cy="1778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79" name="Rectangle 100">
            <a:extLst>
              <a:ext uri="{FF2B5EF4-FFF2-40B4-BE49-F238E27FC236}">
                <a16:creationId xmlns:a16="http://schemas.microsoft.com/office/drawing/2014/main" id="{DABCBBB4-F1F7-4CE8-AB33-F80B7A6B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0" y="5072063"/>
            <a:ext cx="976313" cy="627062"/>
          </a:xfrm>
          <a:prstGeom prst="rect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0580" name="Text Box 103">
            <a:extLst>
              <a:ext uri="{FF2B5EF4-FFF2-40B4-BE49-F238E27FC236}">
                <a16:creationId xmlns:a16="http://schemas.microsoft.com/office/drawing/2014/main" id="{1B6BFF2A-E0F3-4CB7-9F7D-8428A23B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2006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b="0">
                <a:latin typeface="Times New Roman" panose="02020603050405020304" pitchFamily="18" charset="0"/>
              </a:rPr>
              <a:t>stack</a:t>
            </a:r>
          </a:p>
        </p:txBody>
      </p:sp>
      <p:sp>
        <p:nvSpPr>
          <p:cNvPr id="20581" name="Text Box 135">
            <a:extLst>
              <a:ext uri="{FF2B5EF4-FFF2-40B4-BE49-F238E27FC236}">
                <a16:creationId xmlns:a16="http://schemas.microsoft.com/office/drawing/2014/main" id="{48E537E0-914C-441C-B568-F7FB0579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808663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thread</a:t>
            </a:r>
            <a:endParaRPr lang="en-US" altLang="ko-KR" sz="1800" b="0">
              <a:latin typeface="굴림" panose="020B0600000101010101" pitchFamily="50" charset="-127"/>
            </a:endParaRPr>
          </a:p>
        </p:txBody>
      </p:sp>
      <p:sp>
        <p:nvSpPr>
          <p:cNvPr id="140" name="Rectangle 117">
            <a:extLst>
              <a:ext uri="{FF2B5EF4-FFF2-40B4-BE49-F238E27FC236}">
                <a16:creationId xmlns:a16="http://schemas.microsoft.com/office/drawing/2014/main" id="{E2CA6669-EEFF-4539-964D-007E7D677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432" y="3399086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85" name="Text Box 120">
            <a:extLst>
              <a:ext uri="{FF2B5EF4-FFF2-40B4-BE49-F238E27FC236}">
                <a16:creationId xmlns:a16="http://schemas.microsoft.com/office/drawing/2014/main" id="{5A0CC0CD-ED72-4372-B391-DA8B2378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449638"/>
            <a:ext cx="9191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sem_list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142" name="Rectangle 117">
            <a:extLst>
              <a:ext uri="{FF2B5EF4-FFF2-40B4-BE49-F238E27FC236}">
                <a16:creationId xmlns:a16="http://schemas.microsoft.com/office/drawing/2014/main" id="{CCAC72F8-F184-47D6-94CB-15A91FDA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46" y="4342294"/>
            <a:ext cx="1071562" cy="3937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>
                  <a:alpha val="50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89" name="Text Box 124">
            <a:extLst>
              <a:ext uri="{FF2B5EF4-FFF2-40B4-BE49-F238E27FC236}">
                <a16:creationId xmlns:a16="http://schemas.microsoft.com/office/drawing/2014/main" id="{1B1D97D0-D4C1-40AB-9256-DCE58A00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4400550"/>
            <a:ext cx="1296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sched_entity</a:t>
            </a:r>
            <a:r>
              <a:rPr lang="en-US" altLang="ko-KR" sz="1800" b="0">
                <a:latin typeface="굴림" panose="020B0600000101010101" pitchFamily="50" charset="-127"/>
              </a:rPr>
              <a:t> </a:t>
            </a:r>
          </a:p>
        </p:txBody>
      </p:sp>
      <p:sp>
        <p:nvSpPr>
          <p:cNvPr id="20590" name="원통 39">
            <a:extLst>
              <a:ext uri="{FF2B5EF4-FFF2-40B4-BE49-F238E27FC236}">
                <a16:creationId xmlns:a16="http://schemas.microsoft.com/office/drawing/2014/main" id="{D912CA36-59EB-4835-AD0C-20520D37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735638"/>
            <a:ext cx="1285875" cy="7143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20591" name="TextBox 40">
            <a:extLst>
              <a:ext uri="{FF2B5EF4-FFF2-40B4-BE49-F238E27FC236}">
                <a16:creationId xmlns:a16="http://schemas.microsoft.com/office/drawing/2014/main" id="{7CB702A7-A4F1-46CB-A6C7-9ADCCEDA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807075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    </a:t>
            </a:r>
            <a:r>
              <a:rPr lang="en-US" altLang="ko-KR" sz="1200">
                <a:latin typeface="Tahoma" panose="020B0604030504040204" pitchFamily="34" charset="0"/>
                <a:cs typeface="Tahoma" panose="020B0604030504040204" pitchFamily="34" charset="0"/>
              </a:rPr>
              <a:t>a.out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빗면 145">
            <a:extLst>
              <a:ext uri="{FF2B5EF4-FFF2-40B4-BE49-F238E27FC236}">
                <a16:creationId xmlns:a16="http://schemas.microsoft.com/office/drawing/2014/main" id="{BA4E4C0F-1984-49BB-BFE2-5E57F9A9AC8F}"/>
              </a:ext>
            </a:extLst>
          </p:cNvPr>
          <p:cNvSpPr/>
          <p:nvPr/>
        </p:nvSpPr>
        <p:spPr bwMode="auto">
          <a:xfrm>
            <a:off x="1614488" y="6021388"/>
            <a:ext cx="571500" cy="642937"/>
          </a:xfrm>
          <a:prstGeom prst="bevel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ko-KR" altLang="en-US" dirty="0"/>
          </a:p>
        </p:txBody>
      </p:sp>
      <p:sp>
        <p:nvSpPr>
          <p:cNvPr id="20593" name="TextBox 40">
            <a:extLst>
              <a:ext uri="{FF2B5EF4-FFF2-40B4-BE49-F238E27FC236}">
                <a16:creationId xmlns:a16="http://schemas.microsoft.com/office/drawing/2014/main" id="{6794640C-B3D9-489E-AFFC-E29F6354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6092825"/>
            <a:ext cx="107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    </a:t>
            </a:r>
            <a:r>
              <a:rPr lang="en-US" altLang="ko-KR" sz="1200">
                <a:latin typeface="Tahoma" panose="020B0604030504040204" pitchFamily="34" charset="0"/>
                <a:cs typeface="Tahoma" panose="020B0604030504040204" pitchFamily="34" charset="0"/>
              </a:rPr>
              <a:t>CPU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94" name="AutoShape 133">
            <a:extLst>
              <a:ext uri="{FF2B5EF4-FFF2-40B4-BE49-F238E27FC236}">
                <a16:creationId xmlns:a16="http://schemas.microsoft.com/office/drawing/2014/main" id="{21D3C799-A936-4BEB-A60C-F26BE752FC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438" y="2887663"/>
            <a:ext cx="531812" cy="412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5" name="Text Box 4">
            <a:extLst>
              <a:ext uri="{FF2B5EF4-FFF2-40B4-BE49-F238E27FC236}">
                <a16:creationId xmlns:a16="http://schemas.microsoft.com/office/drawing/2014/main" id="{F84EE9C2-A544-4493-AAE2-1F143F1CDD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49575" y="6092825"/>
            <a:ext cx="3135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600">
                <a:solidFill>
                  <a:srgbClr val="008000"/>
                </a:solidFill>
              </a:rPr>
              <a:t>(Source: </a:t>
            </a:r>
            <a:r>
              <a:rPr lang="ko-KR" altLang="en-US" sz="1600">
                <a:solidFill>
                  <a:srgbClr val="008000"/>
                </a:solidFill>
              </a:rPr>
              <a:t>리눅스</a:t>
            </a:r>
            <a:r>
              <a:rPr lang="en-US" altLang="ko-KR" sz="1600">
                <a:solidFill>
                  <a:srgbClr val="008000"/>
                </a:solidFill>
              </a:rPr>
              <a:t> </a:t>
            </a:r>
            <a:r>
              <a:rPr lang="ko-KR" altLang="en-US" sz="1600">
                <a:solidFill>
                  <a:srgbClr val="008000"/>
                </a:solidFill>
              </a:rPr>
              <a:t>커널 내부구조</a:t>
            </a:r>
            <a:r>
              <a:rPr lang="en-US" altLang="ko-KR" sz="1600">
                <a:solidFill>
                  <a:srgbClr val="008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27"/>
    </mc:Choice>
    <mc:Fallback xmlns="">
      <p:transition spd="slow" advTm="10612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515C6AEE-E8FF-4156-90FF-958ECDB39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Chap 5. Interlude: Process API</a:t>
            </a:r>
            <a:endParaRPr lang="ko-KR" altLang="en-US"/>
          </a:p>
        </p:txBody>
      </p:sp>
      <p:sp>
        <p:nvSpPr>
          <p:cNvPr id="21507" name="텍스트 개체 틀 2">
            <a:extLst>
              <a:ext uri="{FF2B5EF4-FFF2-40B4-BE49-F238E27FC236}">
                <a16:creationId xmlns:a16="http://schemas.microsoft.com/office/drawing/2014/main" id="{472271F0-566C-491F-913E-CBD349A73C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Comments for Interlude by Remzi</a:t>
            </a:r>
            <a:endParaRPr lang="ko-KR" altLang="en-US"/>
          </a:p>
        </p:txBody>
      </p:sp>
      <p:sp>
        <p:nvSpPr>
          <p:cNvPr id="21508" name="슬라이드 번호 개체 틀 3">
            <a:extLst>
              <a:ext uri="{FF2B5EF4-FFF2-40B4-BE49-F238E27FC236}">
                <a16:creationId xmlns:a16="http://schemas.microsoft.com/office/drawing/2014/main" id="{D1A4AFBA-CB4E-4BCE-B8CB-665B3DA8C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A1A29F-920B-48A7-8C56-E9950DCF0E08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1509" name="그림 4">
            <a:extLst>
              <a:ext uri="{FF2B5EF4-FFF2-40B4-BE49-F238E27FC236}">
                <a16:creationId xmlns:a16="http://schemas.microsoft.com/office/drawing/2014/main" id="{86C66318-A358-490A-AD8F-6A6865B6E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28775"/>
            <a:ext cx="7581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A096075-0C49-4920-9DDE-4041907C3B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2249488"/>
            <a:ext cx="3313112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208011E-7B1F-42BB-BF09-83F3F66AD5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4650" y="3243263"/>
            <a:ext cx="5186363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ACEB112-BC1C-4148-9091-141AB09C09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5616" y="2728462"/>
            <a:ext cx="5186363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23"/>
    </mc:Choice>
    <mc:Fallback xmlns="">
      <p:transition spd="slow" advTm="65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>
            <a:extLst>
              <a:ext uri="{FF2B5EF4-FFF2-40B4-BE49-F238E27FC236}">
                <a16:creationId xmlns:a16="http://schemas.microsoft.com/office/drawing/2014/main" id="{9A26E6BD-5BFE-42CC-B2C1-6AE250DA0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5.1 fork() system call</a:t>
            </a:r>
            <a:endParaRPr lang="ko-KR" altLang="en-US"/>
          </a:p>
        </p:txBody>
      </p:sp>
      <p:sp>
        <p:nvSpPr>
          <p:cNvPr id="23555" name="텍스트 개체 틀 2">
            <a:extLst>
              <a:ext uri="{FF2B5EF4-FFF2-40B4-BE49-F238E27FC236}">
                <a16:creationId xmlns:a16="http://schemas.microsoft.com/office/drawing/2014/main" id="{B2C70CEB-F918-4E06-9C32-5BC1DD08E8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fork()</a:t>
            </a:r>
          </a:p>
          <a:p>
            <a:pPr lvl="1"/>
            <a:r>
              <a:rPr lang="en-US" altLang="ko-KR"/>
              <a:t>Create a new process: parent, child</a:t>
            </a:r>
          </a:p>
          <a:p>
            <a:pPr lvl="1"/>
            <a:r>
              <a:rPr lang="en-US" altLang="ko-KR">
                <a:solidFill>
                  <a:srgbClr val="FF3300"/>
                </a:solidFill>
              </a:rPr>
              <a:t>Return two values</a:t>
            </a:r>
            <a:r>
              <a:rPr lang="en-US" altLang="ko-KR"/>
              <a:t>: one for parent and the other for child</a:t>
            </a:r>
          </a:p>
          <a:p>
            <a:pPr lvl="1"/>
            <a:r>
              <a:rPr lang="en-US" altLang="ko-KR"/>
              <a:t>Non-determinism: not decide which one run first.  </a:t>
            </a:r>
            <a:endParaRPr lang="ko-KR" altLang="en-US"/>
          </a:p>
        </p:txBody>
      </p:sp>
      <p:sp>
        <p:nvSpPr>
          <p:cNvPr id="23556" name="슬라이드 번호 개체 틀 3">
            <a:extLst>
              <a:ext uri="{FF2B5EF4-FFF2-40B4-BE49-F238E27FC236}">
                <a16:creationId xmlns:a16="http://schemas.microsoft.com/office/drawing/2014/main" id="{3B9CDAA4-59C8-4330-A6AC-ACB31C24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AF2FC-F2DC-42B8-BA3E-FB4C723AFA73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3557" name="그림 4">
            <a:extLst>
              <a:ext uri="{FF2B5EF4-FFF2-40B4-BE49-F238E27FC236}">
                <a16:creationId xmlns:a16="http://schemas.microsoft.com/office/drawing/2014/main" id="{15A8CF0C-670E-4EFB-A780-21CFE0D0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420938"/>
            <a:ext cx="79819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56"/>
    </mc:Choice>
    <mc:Fallback xmlns="">
      <p:transition spd="slow" advTm="19465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>
            <a:extLst>
              <a:ext uri="{FF2B5EF4-FFF2-40B4-BE49-F238E27FC236}">
                <a16:creationId xmlns:a16="http://schemas.microsoft.com/office/drawing/2014/main" id="{3E419999-B7BB-4D53-9548-E45A643F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5.2 wait() system call</a:t>
            </a:r>
            <a:endParaRPr lang="ko-KR" altLang="en-US"/>
          </a:p>
        </p:txBody>
      </p:sp>
      <p:sp>
        <p:nvSpPr>
          <p:cNvPr id="24579" name="텍스트 개체 틀 2">
            <a:extLst>
              <a:ext uri="{FF2B5EF4-FFF2-40B4-BE49-F238E27FC236}">
                <a16:creationId xmlns:a16="http://schemas.microsoft.com/office/drawing/2014/main" id="{A73069AF-8BFB-4990-8381-B6FB8A8EB0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wait()</a:t>
            </a:r>
          </a:p>
          <a:p>
            <a:pPr lvl="1"/>
            <a:r>
              <a:rPr lang="en-US" altLang="ko-KR" dirty="0"/>
              <a:t>Block a calling process until one of its children finishes</a:t>
            </a:r>
          </a:p>
          <a:p>
            <a:pPr lvl="1"/>
            <a:r>
              <a:rPr lang="en-US" altLang="ko-KR" dirty="0"/>
              <a:t>Now, </a:t>
            </a:r>
            <a:r>
              <a:rPr lang="en-US" altLang="ko-KR" dirty="0">
                <a:solidFill>
                  <a:srgbClr val="FF0000"/>
                </a:solidFill>
              </a:rPr>
              <a:t>deterministic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 synchronization  </a:t>
            </a:r>
            <a:endParaRPr lang="ko-KR" altLang="en-US" dirty="0"/>
          </a:p>
        </p:txBody>
      </p:sp>
      <p:sp>
        <p:nvSpPr>
          <p:cNvPr id="24580" name="슬라이드 번호 개체 틀 3">
            <a:extLst>
              <a:ext uri="{FF2B5EF4-FFF2-40B4-BE49-F238E27FC236}">
                <a16:creationId xmlns:a16="http://schemas.microsoft.com/office/drawing/2014/main" id="{0CF7F8DA-9A85-4430-A96D-8BFF38FE7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3F43B-5D0C-4ABC-A615-608ADAEC01AE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4581" name="그림 4">
            <a:extLst>
              <a:ext uri="{FF2B5EF4-FFF2-40B4-BE49-F238E27FC236}">
                <a16:creationId xmlns:a16="http://schemas.microsoft.com/office/drawing/2014/main" id="{250A5CF5-CFB5-4D8E-8BC7-DA048EC86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179638"/>
            <a:ext cx="74771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8"/>
    </mc:Choice>
    <mc:Fallback xmlns="">
      <p:transition spd="slow" advTm="1791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>
            <a:extLst>
              <a:ext uri="{FF2B5EF4-FFF2-40B4-BE49-F238E27FC236}">
                <a16:creationId xmlns:a16="http://schemas.microsoft.com/office/drawing/2014/main" id="{5436F8D5-A6FB-4BC5-BEBA-70D55F5E3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5.3 exec() system call</a:t>
            </a:r>
            <a:endParaRPr lang="ko-KR" altLang="en-US"/>
          </a:p>
        </p:txBody>
      </p:sp>
      <p:sp>
        <p:nvSpPr>
          <p:cNvPr id="25603" name="텍스트 개체 틀 2">
            <a:extLst>
              <a:ext uri="{FF2B5EF4-FFF2-40B4-BE49-F238E27FC236}">
                <a16:creationId xmlns:a16="http://schemas.microsoft.com/office/drawing/2014/main" id="{435B9A76-AFDC-4417-B1D4-BD4EE766A7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exec()</a:t>
            </a:r>
          </a:p>
          <a:p>
            <a:pPr lvl="1"/>
            <a:r>
              <a:rPr lang="en-US" altLang="ko-KR" dirty="0"/>
              <a:t>Load and overwrite code and static data, re-initialize stack and heap, and execute it (</a:t>
            </a:r>
            <a:r>
              <a:rPr lang="en-US" altLang="ko-KR" dirty="0">
                <a:solidFill>
                  <a:srgbClr val="FF3300"/>
                </a:solidFill>
              </a:rPr>
              <a:t>never return</a:t>
            </a:r>
            <a:r>
              <a:rPr lang="en-US" altLang="ko-KR" dirty="0"/>
              <a:t>) </a:t>
            </a:r>
            <a:r>
              <a:rPr lang="en-US" altLang="ko-KR" dirty="0">
                <a:sym typeface="Wingdings" panose="05000000000000000000" pitchFamily="2" charset="2"/>
              </a:rPr>
              <a:t> refer to 8 page</a:t>
            </a:r>
            <a:endParaRPr lang="en-US" altLang="ko-KR" dirty="0"/>
          </a:p>
          <a:p>
            <a:pPr lvl="1"/>
            <a:r>
              <a:rPr lang="en-US" altLang="ko-KR" dirty="0"/>
              <a:t>6 variations: </a:t>
            </a:r>
            <a:r>
              <a:rPr lang="en-US" altLang="ko-KR" dirty="0" err="1"/>
              <a:t>execl</a:t>
            </a:r>
            <a:r>
              <a:rPr lang="en-US" altLang="ko-KR" dirty="0"/>
              <a:t>, </a:t>
            </a:r>
            <a:r>
              <a:rPr lang="en-US" altLang="ko-KR" dirty="0" err="1"/>
              <a:t>execlp</a:t>
            </a:r>
            <a:r>
              <a:rPr lang="en-US" altLang="ko-KR" dirty="0"/>
              <a:t>, </a:t>
            </a:r>
            <a:r>
              <a:rPr lang="en-US" altLang="ko-KR" dirty="0" err="1"/>
              <a:t>execle</a:t>
            </a:r>
            <a:r>
              <a:rPr lang="en-US" altLang="ko-KR" dirty="0"/>
              <a:t>, </a:t>
            </a:r>
            <a:r>
              <a:rPr lang="en-US" altLang="ko-KR" dirty="0" err="1"/>
              <a:t>execv</a:t>
            </a:r>
            <a:r>
              <a:rPr lang="en-US" altLang="ko-KR" dirty="0"/>
              <a:t>, </a:t>
            </a:r>
            <a:r>
              <a:rPr lang="en-US" altLang="ko-KR" dirty="0" err="1"/>
              <a:t>execvp</a:t>
            </a:r>
            <a:r>
              <a:rPr lang="en-US" altLang="ko-KR" dirty="0"/>
              <a:t>, </a:t>
            </a:r>
            <a:r>
              <a:rPr lang="en-US" altLang="ko-KR" dirty="0" err="1"/>
              <a:t>execve</a:t>
            </a:r>
            <a:endParaRPr lang="ko-KR" altLang="en-US" dirty="0"/>
          </a:p>
        </p:txBody>
      </p:sp>
      <p:sp>
        <p:nvSpPr>
          <p:cNvPr id="25604" name="슬라이드 번호 개체 틀 3">
            <a:extLst>
              <a:ext uri="{FF2B5EF4-FFF2-40B4-BE49-F238E27FC236}">
                <a16:creationId xmlns:a16="http://schemas.microsoft.com/office/drawing/2014/main" id="{A0C19334-BDE3-496B-9F22-6E51B0C6E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39DFAA-D6AD-447C-BF5E-83A141985559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5605" name="그림 4">
            <a:extLst>
              <a:ext uri="{FF2B5EF4-FFF2-40B4-BE49-F238E27FC236}">
                <a16:creationId xmlns:a16="http://schemas.microsoft.com/office/drawing/2014/main" id="{176E9C01-9E97-4CA0-B00A-348691982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20938"/>
            <a:ext cx="7953375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D6139-AA1E-4219-981E-8DEDEFB3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6251575"/>
            <a:ext cx="8839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4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Comments from Remzi: Do it on a Linux system. “Type in the code and run it is better for understanding”</a:t>
            </a:r>
            <a:endParaRPr lang="ko-KR" altLang="en-US" sz="14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61"/>
    </mc:Choice>
    <mc:Fallback xmlns="">
      <p:transition spd="slow" advTm="157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>
            <a:extLst>
              <a:ext uri="{FF2B5EF4-FFF2-40B4-BE49-F238E27FC236}">
                <a16:creationId xmlns:a16="http://schemas.microsoft.com/office/drawing/2014/main" id="{E6BF4CAF-9D6C-4A76-837E-08CB56A43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5.4 Why? Motivating the API (optional)</a:t>
            </a:r>
            <a:endParaRPr lang="ko-KR" altLang="en-US"/>
          </a:p>
        </p:txBody>
      </p:sp>
      <p:sp>
        <p:nvSpPr>
          <p:cNvPr id="27651" name="텍스트 개체 틀 2">
            <a:extLst>
              <a:ext uri="{FF2B5EF4-FFF2-40B4-BE49-F238E27FC236}">
                <a16:creationId xmlns:a16="http://schemas.microsoft.com/office/drawing/2014/main" id="{55875A62-695C-4BAB-AFBE-CC816DFC04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Why separate fork() from exec()?</a:t>
            </a:r>
          </a:p>
          <a:p>
            <a:pPr lvl="1"/>
            <a:r>
              <a:rPr lang="en-US" altLang="ko-KR"/>
              <a:t>Modular approach of UNIX (especially for shell)</a:t>
            </a: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3D7F2B04-000B-4EE6-86D2-D0E090789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E40F90-8A74-470B-833B-7202DF908607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7653" name="그림 5">
            <a:extLst>
              <a:ext uri="{FF2B5EF4-FFF2-40B4-BE49-F238E27FC236}">
                <a16:creationId xmlns:a16="http://schemas.microsoft.com/office/drawing/2014/main" id="{E7514B06-73BB-4BB5-87CF-366EC8C5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844675"/>
            <a:ext cx="86201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>
            <a:extLst>
              <a:ext uri="{FF2B5EF4-FFF2-40B4-BE49-F238E27FC236}">
                <a16:creationId xmlns:a16="http://schemas.microsoft.com/office/drawing/2014/main" id="{20CA61C5-E14A-4B38-9079-2EC453CC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33247" r="575" b="33249"/>
          <a:stretch>
            <a:fillRect/>
          </a:stretch>
        </p:blipFill>
        <p:spPr bwMode="auto">
          <a:xfrm>
            <a:off x="4932363" y="1844675"/>
            <a:ext cx="3816350" cy="1368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38"/>
    </mc:Choice>
    <mc:Fallback xmlns="">
      <p:transition spd="slow" advTm="1182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>
            <a:extLst>
              <a:ext uri="{FF2B5EF4-FFF2-40B4-BE49-F238E27FC236}">
                <a16:creationId xmlns:a16="http://schemas.microsoft.com/office/drawing/2014/main" id="{3FC79B94-EEE0-42A9-8462-D123774ED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8195" name="텍스트 개체 틀 2">
            <a:extLst>
              <a:ext uri="{FF2B5EF4-FFF2-40B4-BE49-F238E27FC236}">
                <a16:creationId xmlns:a16="http://schemas.microsoft.com/office/drawing/2014/main" id="{B8727917-AC16-4061-A248-62F4C4229B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759450"/>
          </a:xfrm>
        </p:spPr>
        <p:txBody>
          <a:bodyPr/>
          <a:lstStyle/>
          <a:p>
            <a:r>
              <a:rPr lang="en-US" altLang="ko-KR" dirty="0"/>
              <a:t>From Chap 3~6 of the OSTEP</a:t>
            </a:r>
          </a:p>
          <a:p>
            <a:r>
              <a:rPr lang="en-US" altLang="ko-KR" dirty="0"/>
              <a:t>Chap 3. A Dialogue on Virtualization  </a:t>
            </a:r>
          </a:p>
          <a:p>
            <a:r>
              <a:rPr lang="en-US" altLang="ko-KR" dirty="0"/>
              <a:t>Chap 4. The abstraction: The Process</a:t>
            </a:r>
          </a:p>
          <a:p>
            <a:pPr lvl="1"/>
            <a:r>
              <a:rPr lang="en-US" altLang="ko-KR" dirty="0"/>
              <a:t>Process, Process API, Process States and Data Structure</a:t>
            </a:r>
          </a:p>
          <a:p>
            <a:r>
              <a:rPr lang="en-US" altLang="ko-KR" dirty="0"/>
              <a:t>Chap 5. Interlude: Process API</a:t>
            </a:r>
          </a:p>
          <a:p>
            <a:pPr lvl="1"/>
            <a:r>
              <a:rPr lang="en-US" altLang="ko-KR" dirty="0"/>
              <a:t>System calls: fork(), wait(), exec(), kill() , … </a:t>
            </a:r>
          </a:p>
          <a:p>
            <a:r>
              <a:rPr lang="en-US" altLang="ko-KR" dirty="0"/>
              <a:t>Chap 6. Mechanism: Limited Direct Execution</a:t>
            </a:r>
          </a:p>
          <a:p>
            <a:pPr lvl="1"/>
            <a:r>
              <a:rPr lang="en-US" altLang="ko-KR" dirty="0"/>
              <a:t>Basic Technique: Limited Direct Execution </a:t>
            </a:r>
          </a:p>
          <a:p>
            <a:pPr lvl="1"/>
            <a:r>
              <a:rPr lang="en-US" altLang="ko-KR" dirty="0"/>
              <a:t>Switch between Modes</a:t>
            </a:r>
          </a:p>
          <a:p>
            <a:pPr lvl="1"/>
            <a:r>
              <a:rPr lang="en-US" altLang="ko-KR" dirty="0"/>
              <a:t>Switch between Processes</a:t>
            </a:r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3D9AD949-AFD9-4BE5-B610-6D14150FE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7ABA40-DA70-433A-A956-D0171EC899DC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78"/>
    </mc:Choice>
    <mc:Fallback xmlns="">
      <p:transition spd="slow" advTm="625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>
            <a:extLst>
              <a:ext uri="{FF2B5EF4-FFF2-40B4-BE49-F238E27FC236}">
                <a16:creationId xmlns:a16="http://schemas.microsoft.com/office/drawing/2014/main" id="{01843A77-D628-40C5-BA82-EBDF3B641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5.5 Other parts of the API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8AEF96-AD12-421A-8420-D3054F417F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3238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dirty="0"/>
              <a:t>Other APIs</a:t>
            </a:r>
          </a:p>
          <a:p>
            <a:pPr lvl="1">
              <a:defRPr/>
            </a:pPr>
            <a:r>
              <a:rPr lang="en-US" altLang="ko-KR" dirty="0" err="1"/>
              <a:t>getpid</a:t>
            </a:r>
            <a:r>
              <a:rPr lang="en-US" altLang="ko-KR" dirty="0"/>
              <a:t>(): get process id</a:t>
            </a:r>
          </a:p>
          <a:p>
            <a:pPr lvl="1">
              <a:defRPr/>
            </a:pPr>
            <a:r>
              <a:rPr lang="en-US" altLang="ko-KR" dirty="0"/>
              <a:t>kill(): send a signal to a process</a:t>
            </a:r>
          </a:p>
          <a:p>
            <a:pPr lvl="1">
              <a:defRPr/>
            </a:pPr>
            <a:r>
              <a:rPr lang="en-US" altLang="ko-KR" dirty="0"/>
              <a:t>signal(): register a signal catch function</a:t>
            </a:r>
          </a:p>
          <a:p>
            <a:pPr lvl="1">
              <a:defRPr/>
            </a:pPr>
            <a:r>
              <a:rPr lang="en-US" altLang="ko-KR" dirty="0"/>
              <a:t>scheduling related</a:t>
            </a:r>
          </a:p>
          <a:p>
            <a:pPr lvl="1">
              <a:defRPr/>
            </a:pPr>
            <a:r>
              <a:rPr lang="en-US" altLang="ko-KR" dirty="0"/>
              <a:t>…</a:t>
            </a:r>
          </a:p>
          <a:p>
            <a:pPr>
              <a:defRPr/>
            </a:pPr>
            <a:r>
              <a:rPr lang="en-US" altLang="ko-KR" dirty="0"/>
              <a:t>Command and tool</a:t>
            </a:r>
          </a:p>
          <a:p>
            <a:pPr lvl="1">
              <a:defRPr/>
            </a:pPr>
            <a:r>
              <a:rPr lang="en-US" altLang="ko-KR" dirty="0" err="1"/>
              <a:t>ps</a:t>
            </a:r>
            <a:r>
              <a:rPr lang="en-US" altLang="ko-KR" dirty="0"/>
              <a:t>, top, perf, …</a:t>
            </a:r>
          </a:p>
          <a:p>
            <a:pPr lvl="1">
              <a:defRPr/>
            </a:pPr>
            <a:r>
              <a:rPr lang="en-US" altLang="ko-KR" dirty="0"/>
              <a:t>read the </a:t>
            </a:r>
            <a:r>
              <a:rPr lang="en-US" altLang="ko-KR" dirty="0">
                <a:solidFill>
                  <a:srgbClr val="FF3300"/>
                </a:solidFill>
              </a:rPr>
              <a:t>man pages </a:t>
            </a:r>
            <a:r>
              <a:rPr lang="en-US" altLang="ko-KR" dirty="0"/>
              <a:t>for commands and tools </a:t>
            </a:r>
            <a:endParaRPr lang="ko-KR" altLang="en-US" dirty="0"/>
          </a:p>
        </p:txBody>
      </p:sp>
      <p:sp>
        <p:nvSpPr>
          <p:cNvPr id="29700" name="슬라이드 번호 개체 틀 3">
            <a:extLst>
              <a:ext uri="{FF2B5EF4-FFF2-40B4-BE49-F238E27FC236}">
                <a16:creationId xmlns:a16="http://schemas.microsoft.com/office/drawing/2014/main" id="{0925F4A9-242F-47DE-90EA-1E425F653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E8CFD4-1CC2-4930-A332-8DDD627CF607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9701" name="그림 4">
            <a:extLst>
              <a:ext uri="{FF2B5EF4-FFF2-40B4-BE49-F238E27FC236}">
                <a16:creationId xmlns:a16="http://schemas.microsoft.com/office/drawing/2014/main" id="{2C53B808-165A-4DE9-8B80-E83C6017B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7308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D5F7E-1346-4D21-88BB-433E743D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389487"/>
            <a:ext cx="7921625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Any questions? Send an email to me: choijm@dankook.ac.kr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9D9A8-045E-4F9D-BB0D-761A6FE3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2" y="4821535"/>
            <a:ext cx="792162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Simple question to take attendance: Explain which process you prefer to schedule when there are two processes, browser and synchronizer (backup apps) in page 5 (until 6 PM, March 26</a:t>
            </a:r>
            <a:r>
              <a:rPr lang="en-US" altLang="ko-KR" sz="1600" b="0" baseline="300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68551-D57E-4C99-A685-0BEBABE9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9" y="5733256"/>
            <a:ext cx="81568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Interactive Q&amp;A announcement</a:t>
            </a:r>
          </a:p>
          <a:p>
            <a:pPr marL="0" indent="0" latinLnBrk="0">
              <a:spcBef>
                <a:spcPct val="0"/>
              </a:spcBef>
              <a:buClrTx/>
              <a:buSz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     - March 31</a:t>
            </a:r>
            <a:r>
              <a:rPr lang="en-US" altLang="ko-KR" sz="1600" b="0" baseline="300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(Tuesday) at class time (10:30 am for Section 2, 2:30 pm for Section 3)</a:t>
            </a:r>
          </a:p>
          <a:p>
            <a:pPr marL="0" indent="0" latinLnBrk="0">
              <a:spcBef>
                <a:spcPct val="0"/>
              </a:spcBef>
              <a:buClrTx/>
              <a:buSz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     - Zoom Meeting</a:t>
            </a:r>
            <a:r>
              <a:rPr lang="ko-KR" altLang="en-US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ID: 240-964-9989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49"/>
    </mc:Choice>
    <mc:Fallback xmlns="">
      <p:transition spd="slow" advTm="438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>
            <a:extLst>
              <a:ext uri="{FF2B5EF4-FFF2-40B4-BE49-F238E27FC236}">
                <a16:creationId xmlns:a16="http://schemas.microsoft.com/office/drawing/2014/main" id="{447B5CD0-5B4F-4C5D-B7D4-047EAC3F7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 6. Mechanism: Limited Direct Execution</a:t>
            </a:r>
            <a:endParaRPr lang="ko-KR" altLang="en-US" dirty="0"/>
          </a:p>
        </p:txBody>
      </p:sp>
      <p:sp>
        <p:nvSpPr>
          <p:cNvPr id="31747" name="텍스트 개체 틀 2">
            <a:extLst>
              <a:ext uri="{FF2B5EF4-FFF2-40B4-BE49-F238E27FC236}">
                <a16:creationId xmlns:a16="http://schemas.microsoft.com/office/drawing/2014/main" id="{599D067D-4BDB-4D15-820B-B4456DA223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Time</a:t>
            </a:r>
            <a:r>
              <a:rPr lang="ko-KR" altLang="en-US" dirty="0"/>
              <a:t> </a:t>
            </a:r>
            <a:r>
              <a:rPr lang="en-US" altLang="ko-KR" dirty="0"/>
              <a:t>sharing </a:t>
            </a:r>
          </a:p>
          <a:p>
            <a:pPr lvl="1"/>
            <a:r>
              <a:rPr lang="en-US" altLang="ko-KR" dirty="0"/>
              <a:t>Key technique</a:t>
            </a:r>
            <a:r>
              <a:rPr lang="ko-KR" altLang="en-US" dirty="0"/>
              <a:t> </a:t>
            </a:r>
            <a:r>
              <a:rPr lang="en-US" altLang="ko-KR" dirty="0"/>
              <a:t>for virtualizing CPU</a:t>
            </a:r>
          </a:p>
          <a:p>
            <a:pPr lvl="1"/>
            <a:r>
              <a:rPr lang="en-US" altLang="ko-KR" dirty="0"/>
              <a:t>Issues</a:t>
            </a:r>
          </a:p>
          <a:p>
            <a:pPr lvl="2"/>
            <a:r>
              <a:rPr lang="en-US" altLang="ko-KR" dirty="0"/>
              <a:t>Performance: how to minimize the virtualization overhead?</a:t>
            </a:r>
          </a:p>
          <a:p>
            <a:pPr lvl="2"/>
            <a:r>
              <a:rPr lang="en-US" altLang="ko-KR" dirty="0"/>
              <a:t>Control: how to run processes while </a:t>
            </a:r>
            <a:r>
              <a:rPr lang="en-US" altLang="ko-KR" dirty="0">
                <a:solidFill>
                  <a:srgbClr val="FF3300"/>
                </a:solidFill>
              </a:rPr>
              <a:t>retaining control </a:t>
            </a:r>
            <a:r>
              <a:rPr lang="en-US" altLang="ko-KR" dirty="0"/>
              <a:t>over the CPU?</a:t>
            </a:r>
          </a:p>
        </p:txBody>
      </p:sp>
      <p:sp>
        <p:nvSpPr>
          <p:cNvPr id="31748" name="슬라이드 번호 개체 틀 3">
            <a:extLst>
              <a:ext uri="{FF2B5EF4-FFF2-40B4-BE49-F238E27FC236}">
                <a16:creationId xmlns:a16="http://schemas.microsoft.com/office/drawing/2014/main" id="{DF394D54-FED0-47AE-A139-A6872E31B3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D9EEF0-6A28-466E-A18F-CFC30BDDBE9D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86E392-DDDE-4162-B255-398A22F0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24944"/>
            <a:ext cx="6048672" cy="3168352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F05A2993-9651-4D2F-BB90-92CB4FE377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56506" y="6162439"/>
            <a:ext cx="6630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Google</a:t>
            </a:r>
            <a:r>
              <a:rPr lang="ko-KR" altLang="en-US" sz="1200" dirty="0">
                <a:solidFill>
                  <a:srgbClr val="008000"/>
                </a:solidFill>
              </a:rPr>
              <a:t> </a:t>
            </a:r>
            <a:r>
              <a:rPr lang="en-US" altLang="ko-KR" sz="1200" dirty="0">
                <a:solidFill>
                  <a:srgbClr val="008000"/>
                </a:solidFill>
              </a:rPr>
              <a:t>image. Users can be replaced with programs or processes)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689"/>
    </mc:Choice>
    <mc:Fallback xmlns="">
      <p:transition spd="slow" advTm="38668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0135EB69-7190-4F2F-8516-DA8892DF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6.1 Basic Technique: Limited Direct Execution </a:t>
            </a:r>
            <a:endParaRPr lang="ko-KR" altLang="en-US" dirty="0"/>
          </a:p>
        </p:txBody>
      </p:sp>
      <p:sp>
        <p:nvSpPr>
          <p:cNvPr id="32771" name="텍스트 개체 틀 2">
            <a:extLst>
              <a:ext uri="{FF2B5EF4-FFF2-40B4-BE49-F238E27FC236}">
                <a16:creationId xmlns:a16="http://schemas.microsoft.com/office/drawing/2014/main" id="{4DE55CB6-B591-41F5-83B5-646DDF4157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Performance-oriented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/>
              <a:t>Direct execution</a:t>
            </a:r>
          </a:p>
          <a:p>
            <a:pPr lvl="1"/>
            <a:r>
              <a:rPr lang="en-US" altLang="ko-KR" dirty="0"/>
              <a:t>Run the program directly on the CPU</a:t>
            </a:r>
          </a:p>
          <a:p>
            <a:pPr lvl="1"/>
            <a:r>
              <a:rPr lang="en-US" altLang="ko-KR" dirty="0"/>
              <a:t>Efficient but not controllable </a:t>
            </a:r>
            <a:endParaRPr lang="ko-KR" altLang="en-US" dirty="0"/>
          </a:p>
        </p:txBody>
      </p:sp>
      <p:sp>
        <p:nvSpPr>
          <p:cNvPr id="32772" name="슬라이드 번호 개체 틀 3">
            <a:extLst>
              <a:ext uri="{FF2B5EF4-FFF2-40B4-BE49-F238E27FC236}">
                <a16:creationId xmlns:a16="http://schemas.microsoft.com/office/drawing/2014/main" id="{5627301B-580F-4DF6-9844-CC883C6E0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B212A2-EEAB-4B5D-BD43-086285442228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2773" name="그림 4">
            <a:extLst>
              <a:ext uri="{FF2B5EF4-FFF2-40B4-BE49-F238E27FC236}">
                <a16:creationId xmlns:a16="http://schemas.microsoft.com/office/drawing/2014/main" id="{3950A7CA-A1A5-4209-8AB6-4C40A323C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0580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E94D7-88E0-4182-8CBD-49964AF2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797263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Control is particularly important to OS. Without control, a process could run forever, monopolizing resources. </a:t>
            </a:r>
            <a:endParaRPr lang="ko-KR" altLang="en-US" sz="1600" dirty="0">
              <a:solidFill>
                <a:srgbClr val="FF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2B3A9-7390-4864-BF4C-9B1493A2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3573016"/>
            <a:ext cx="2483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See</a:t>
            </a:r>
            <a:r>
              <a:rPr lang="ko-KR" altLang="en-US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8</a:t>
            </a:r>
            <a:r>
              <a:rPr lang="ko-KR" altLang="en-US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page</a:t>
            </a:r>
            <a:r>
              <a:rPr lang="ko-KR" altLang="en-US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</a:t>
            </a:r>
            <a:r>
              <a:rPr lang="ko-KR" altLang="en-US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LN2</a:t>
            </a:r>
            <a:r>
              <a:rPr lang="ko-KR" altLang="en-US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o-KR" altLang="en-US" sz="1600" dirty="0">
              <a:solidFill>
                <a:srgbClr val="FF33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41"/>
    </mc:Choice>
    <mc:Fallback xmlns="">
      <p:transition spd="slow" advTm="167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CE904F4B-1619-466B-A9E4-5828A9EB2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6.2 Problem #1: Restricted Operation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7AA45D-F1B5-424B-804B-B52FEFBEDFB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36528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dirty="0"/>
              <a:t>Control mechanism 1: Restrict operations </a:t>
            </a:r>
          </a:p>
          <a:p>
            <a:pPr lvl="1">
              <a:defRPr/>
            </a:pPr>
            <a:r>
              <a:rPr lang="en-US" altLang="ko-KR" dirty="0"/>
              <a:t>Operations that should run indirectly (in a privileged mode)</a:t>
            </a:r>
          </a:p>
          <a:p>
            <a:pPr lvl="2">
              <a:defRPr/>
            </a:pPr>
            <a:r>
              <a:rPr lang="en-US" altLang="ko-KR" dirty="0"/>
              <a:t>Gain more system resources such as CPU and memory</a:t>
            </a:r>
          </a:p>
          <a:p>
            <a:pPr lvl="2">
              <a:defRPr/>
            </a:pPr>
            <a:r>
              <a:rPr lang="en-US" altLang="ko-KR" dirty="0"/>
              <a:t>Issue an I/O request directly to a disk</a:t>
            </a:r>
          </a:p>
          <a:p>
            <a:pPr lvl="1">
              <a:defRPr/>
            </a:pPr>
            <a:r>
              <a:rPr lang="en-US" altLang="ko-KR" dirty="0"/>
              <a:t>Through a well defined APIs (system call)</a:t>
            </a:r>
          </a:p>
          <a:p>
            <a:pPr lvl="2">
              <a:defRPr/>
            </a:pPr>
            <a:r>
              <a:rPr lang="en-US" altLang="ko-KR" dirty="0"/>
              <a:t>E.g.) fork(), nice(), malloc(), open(), read(), write(), …</a:t>
            </a:r>
          </a:p>
          <a:p>
            <a:pPr lvl="3"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Mechanism: User mode vs. Kernel mode</a:t>
            </a:r>
          </a:p>
          <a:p>
            <a:pPr lvl="1">
              <a:defRPr/>
            </a:pPr>
            <a:r>
              <a:rPr lang="en-US" altLang="ko-KR" dirty="0"/>
              <a:t>User mode: do privileged operation </a:t>
            </a:r>
            <a:r>
              <a:rPr lang="en-US" altLang="ko-KR" dirty="0">
                <a:sym typeface="Wingdings" panose="05000000000000000000" pitchFamily="2" charset="2"/>
              </a:rPr>
              <a:t> cause exception and killed</a:t>
            </a:r>
          </a:p>
          <a:p>
            <a:pPr lvl="1">
              <a:defRPr/>
            </a:pPr>
            <a:r>
              <a:rPr lang="en-US" altLang="ko-KR" dirty="0">
                <a:sym typeface="Wingdings" panose="05000000000000000000" pitchFamily="2" charset="2"/>
              </a:rPr>
              <a:t>Kernel mode: </a:t>
            </a:r>
            <a:r>
              <a:rPr lang="en-US" altLang="ko-KR" dirty="0"/>
              <a:t>do privileged operation </a:t>
            </a:r>
            <a:r>
              <a:rPr lang="en-US" altLang="ko-KR" dirty="0">
                <a:sym typeface="Wingdings" panose="05000000000000000000" pitchFamily="2" charset="2"/>
              </a:rPr>
              <a:t> allowed</a:t>
            </a:r>
          </a:p>
          <a:p>
            <a:pPr lvl="1">
              <a:defRPr/>
            </a:pPr>
            <a:r>
              <a:rPr lang="en-US" altLang="ko-KR" dirty="0">
                <a:sym typeface="Wingdings" panose="05000000000000000000" pitchFamily="2" charset="2"/>
              </a:rPr>
              <a:t>Mode switch: using </a:t>
            </a:r>
            <a:r>
              <a:rPr lang="en-US" altLang="ko-KR" dirty="0">
                <a:solidFill>
                  <a:srgbClr val="FF3300"/>
                </a:solidFill>
                <a:sym typeface="Wingdings" panose="05000000000000000000" pitchFamily="2" charset="2"/>
              </a:rPr>
              <a:t>trap</a:t>
            </a:r>
            <a:r>
              <a:rPr lang="en-US" altLang="ko-KR" dirty="0">
                <a:sym typeface="Wingdings" panose="05000000000000000000" pitchFamily="2" charset="2"/>
              </a:rPr>
              <a:t> instruction, two stacks (user and kernel stack)</a:t>
            </a:r>
            <a:endParaRPr lang="ko-KR" altLang="en-US" dirty="0"/>
          </a:p>
        </p:txBody>
      </p:sp>
      <p:sp>
        <p:nvSpPr>
          <p:cNvPr id="33796" name="슬라이드 번호 개체 틀 3">
            <a:extLst>
              <a:ext uri="{FF2B5EF4-FFF2-40B4-BE49-F238E27FC236}">
                <a16:creationId xmlns:a16="http://schemas.microsoft.com/office/drawing/2014/main" id="{FDFBB9D5-9762-4C8F-BB4E-B0F26EA84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8A9EE9-72B5-496B-BBA0-1EFA04C9F27C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3797" name="Picture 3">
            <a:extLst>
              <a:ext uri="{FF2B5EF4-FFF2-40B4-BE49-F238E27FC236}">
                <a16:creationId xmlns:a16="http://schemas.microsoft.com/office/drawing/2014/main" id="{9B69FD78-BA15-4ABF-98A3-E8A51359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30278" r="417" b="30000"/>
          <a:stretch>
            <a:fillRect/>
          </a:stretch>
        </p:blipFill>
        <p:spPr bwMode="auto">
          <a:xfrm>
            <a:off x="2051050" y="4365625"/>
            <a:ext cx="5616575" cy="19605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4">
            <a:extLst>
              <a:ext uri="{FF2B5EF4-FFF2-40B4-BE49-F238E27FC236}">
                <a16:creationId xmlns:a16="http://schemas.microsoft.com/office/drawing/2014/main" id="{20CDFE17-8A6E-43CE-93CE-21F59B31D93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54125" y="6345238"/>
            <a:ext cx="6630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39"/>
    </mc:Choice>
    <mc:Fallback xmlns="">
      <p:transition spd="slow" advTm="20933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>
            <a:extLst>
              <a:ext uri="{FF2B5EF4-FFF2-40B4-BE49-F238E27FC236}">
                <a16:creationId xmlns:a16="http://schemas.microsoft.com/office/drawing/2014/main" id="{E2D33134-8B2B-4B67-99FF-D32CA9F6E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6.2 Problem #1: Restricted Operation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09BA4F-4A8D-4735-B0D6-92552472857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3556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dirty="0"/>
              <a:t>How to handle trap in OS? </a:t>
            </a:r>
          </a:p>
          <a:p>
            <a:pPr lvl="1">
              <a:defRPr/>
            </a:pPr>
            <a:r>
              <a:rPr lang="en-US" altLang="ko-KR" dirty="0"/>
              <a:t>Using </a:t>
            </a:r>
            <a:r>
              <a:rPr lang="en-US" altLang="ko-KR" dirty="0">
                <a:solidFill>
                  <a:srgbClr val="FF3300"/>
                </a:solidFill>
              </a:rPr>
              <a:t>trap table </a:t>
            </a:r>
            <a:r>
              <a:rPr lang="en-US" altLang="ko-KR" dirty="0"/>
              <a:t>(a.k.a interrupt vector table)</a:t>
            </a:r>
          </a:p>
          <a:p>
            <a:pPr lvl="1">
              <a:defRPr/>
            </a:pPr>
            <a:r>
              <a:rPr lang="en-US" altLang="ko-KR" dirty="0"/>
              <a:t>Trap table consists of a set of </a:t>
            </a:r>
            <a:r>
              <a:rPr lang="en-US" altLang="ko-KR" dirty="0">
                <a:solidFill>
                  <a:srgbClr val="FF3300"/>
                </a:solidFill>
              </a:rPr>
              <a:t>trap handlers </a:t>
            </a:r>
          </a:p>
          <a:p>
            <a:pPr lvl="2">
              <a:defRPr/>
            </a:pPr>
            <a:r>
              <a:rPr lang="en-US" altLang="ko-KR" dirty="0"/>
              <a:t>Trap (interrupt) handler: a routine that deals with a trap in OS </a:t>
            </a:r>
          </a:p>
          <a:p>
            <a:pPr lvl="2">
              <a:defRPr/>
            </a:pPr>
            <a:r>
              <a:rPr lang="en-US" altLang="ko-KR" dirty="0"/>
              <a:t>system call handler, div_by_zero handler, segment fault handler, page fault handler, and hardware interrupt hander (disk, KBD, timer, …)</a:t>
            </a:r>
          </a:p>
          <a:p>
            <a:pPr lvl="2">
              <a:defRPr/>
            </a:pPr>
            <a:r>
              <a:rPr lang="en-US" altLang="ko-KR" dirty="0"/>
              <a:t>Initialized at boot time </a:t>
            </a:r>
          </a:p>
          <a:p>
            <a:pPr lvl="1">
              <a:defRPr/>
            </a:pPr>
            <a:r>
              <a:rPr lang="en-US" altLang="ko-KR" dirty="0"/>
              <a:t>E.g.: System call processing</a:t>
            </a:r>
          </a:p>
          <a:p>
            <a:pPr lvl="2">
              <a:defRPr/>
            </a:pPr>
            <a:r>
              <a:rPr lang="en-US" altLang="ko-KR" dirty="0"/>
              <a:t>System call (e.g. fork()) </a:t>
            </a:r>
            <a:r>
              <a:rPr lang="en-US" altLang="ko-KR" dirty="0">
                <a:sym typeface="Wingdings" panose="05000000000000000000" pitchFamily="2" charset="2"/>
              </a:rPr>
              <a:t> trap  save context and switch stack  jump to the trap handler  eventually in kernel mode</a:t>
            </a:r>
          </a:p>
          <a:p>
            <a:pPr lvl="2">
              <a:defRPr/>
            </a:pPr>
            <a:r>
              <a:rPr lang="en-US" altLang="ko-KR" dirty="0">
                <a:sym typeface="Wingdings" panose="05000000000000000000" pitchFamily="2" charset="2"/>
              </a:rPr>
              <a:t>Return from system call  switch stack and restore context  jump to the next instruction of the system call  user mode </a:t>
            </a:r>
            <a:endParaRPr lang="en-US" altLang="ko-KR" dirty="0"/>
          </a:p>
        </p:txBody>
      </p:sp>
      <p:sp>
        <p:nvSpPr>
          <p:cNvPr id="35844" name="슬라이드 번호 개체 틀 3">
            <a:extLst>
              <a:ext uri="{FF2B5EF4-FFF2-40B4-BE49-F238E27FC236}">
                <a16:creationId xmlns:a16="http://schemas.microsoft.com/office/drawing/2014/main" id="{A1F80021-8166-4E08-A07E-09BA5EF21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D4D423-1B8A-4A6D-8E7C-101476DD704E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grpSp>
        <p:nvGrpSpPr>
          <p:cNvPr id="35845" name="그룹 8">
            <a:extLst>
              <a:ext uri="{FF2B5EF4-FFF2-40B4-BE49-F238E27FC236}">
                <a16:creationId xmlns:a16="http://schemas.microsoft.com/office/drawing/2014/main" id="{7018DB06-B5D2-459E-AAF5-1C926D179D1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394200"/>
            <a:ext cx="6248400" cy="2287588"/>
            <a:chOff x="1527908" y="3848101"/>
            <a:chExt cx="6248400" cy="2833687"/>
          </a:xfrm>
        </p:grpSpPr>
        <p:pic>
          <p:nvPicPr>
            <p:cNvPr id="35846" name="그림 9">
              <a:extLst>
                <a:ext uri="{FF2B5EF4-FFF2-40B4-BE49-F238E27FC236}">
                  <a16:creationId xmlns:a16="http://schemas.microsoft.com/office/drawing/2014/main" id="{533BEA4A-9A02-49F5-893B-7E2CFD763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08" y="3848101"/>
              <a:ext cx="62484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그림 10">
              <a:extLst>
                <a:ext uri="{FF2B5EF4-FFF2-40B4-BE49-F238E27FC236}">
                  <a16:creationId xmlns:a16="http://schemas.microsoft.com/office/drawing/2014/main" id="{725B92C9-F992-44DF-8FEE-A8E40D622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395788"/>
              <a:ext cx="602932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661E491-8F57-4896-88B8-18B43EA6DC9E}"/>
              </a:ext>
            </a:extLst>
          </p:cNvPr>
          <p:cNvGrpSpPr/>
          <p:nvPr/>
        </p:nvGrpSpPr>
        <p:grpSpPr>
          <a:xfrm>
            <a:off x="7007394" y="709351"/>
            <a:ext cx="1813078" cy="1351497"/>
            <a:chOff x="7007394" y="709351"/>
            <a:chExt cx="1813078" cy="1351497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5510D39B-E0D9-4FC0-BFF8-5A64833FE1AE}"/>
                </a:ext>
              </a:extLst>
            </p:cNvPr>
            <p:cNvGrpSpPr/>
            <p:nvPr/>
          </p:nvGrpSpPr>
          <p:grpSpPr>
            <a:xfrm>
              <a:off x="7313328" y="745245"/>
              <a:ext cx="1507144" cy="1315603"/>
              <a:chOff x="7313328" y="745245"/>
              <a:chExt cx="1507144" cy="131560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E196DC-9E39-4CF0-8CB8-172E789E08CB}"/>
                  </a:ext>
                </a:extLst>
              </p:cNvPr>
              <p:cNvSpPr txBox="1"/>
              <p:nvPr/>
            </p:nvSpPr>
            <p:spPr>
              <a:xfrm>
                <a:off x="7313328" y="745245"/>
                <a:ext cx="1507144" cy="20499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none" tIns="0" bIns="0" rtlCol="0" anchor="ctr" anchorCtr="0">
                <a:noAutofit/>
              </a:bodyPr>
              <a:lstStyle/>
              <a:p>
                <a:r>
                  <a:rPr lang="en-US" altLang="ko-KR" sz="1200" dirty="0"/>
                  <a:t>divide_by_zero()</a:t>
                </a:r>
                <a:endParaRPr lang="ko-KR" altLang="en-US" sz="1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CADD19-522F-4208-9412-728F8539D82E}"/>
                  </a:ext>
                </a:extLst>
              </p:cNvPr>
              <p:cNvSpPr txBox="1"/>
              <p:nvPr/>
            </p:nvSpPr>
            <p:spPr>
              <a:xfrm>
                <a:off x="7313328" y="961269"/>
                <a:ext cx="1507144" cy="20499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none" tIns="0" bIns="0" rtlCol="0" anchor="ctr" anchorCtr="0">
                <a:noAutofit/>
              </a:bodyPr>
              <a:lstStyle/>
              <a:p>
                <a:r>
                  <a:rPr lang="en-US" altLang="ko-KR" sz="1200" dirty="0"/>
                  <a:t>page_fault()</a:t>
                </a:r>
                <a:endParaRPr lang="ko-KR" altLang="en-US" sz="12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53CFF2-AB53-469F-82A0-47D77072038B}"/>
                  </a:ext>
                </a:extLst>
              </p:cNvPr>
              <p:cNvSpPr txBox="1"/>
              <p:nvPr/>
            </p:nvSpPr>
            <p:spPr>
              <a:xfrm>
                <a:off x="7313328" y="1177293"/>
                <a:ext cx="1507144" cy="20499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none" tIns="0" bIns="0" rtlCol="0" anchor="ctr" anchorCtr="0">
                <a:noAutofit/>
              </a:bodyPr>
              <a:lstStyle/>
              <a:p>
                <a:r>
                  <a:rPr lang="en-US" altLang="ko-KR" sz="1200" dirty="0"/>
                  <a:t>segment_fault()</a:t>
                </a:r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4849F4-906F-4032-AF74-3D3CBFFEC4E5}"/>
                  </a:ext>
                </a:extLst>
              </p:cNvPr>
              <p:cNvSpPr txBox="1"/>
              <p:nvPr/>
            </p:nvSpPr>
            <p:spPr>
              <a:xfrm>
                <a:off x="7313328" y="1393317"/>
                <a:ext cx="1507144" cy="20499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none" tIns="0" bIns="0" rtlCol="0" anchor="ctr" anchorCtr="0">
                <a:noAutofit/>
              </a:bodyPr>
              <a:lstStyle/>
              <a:p>
                <a:r>
                  <a:rPr lang="en-US" altLang="ko-KR" sz="1200" dirty="0"/>
                  <a:t>…</a:t>
                </a:r>
                <a:endParaRPr lang="ko-KR" altLang="en-US" sz="1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2884B0-66FB-4BC7-84CF-E74049AC7386}"/>
                  </a:ext>
                </a:extLst>
              </p:cNvPr>
              <p:cNvSpPr txBox="1"/>
              <p:nvPr/>
            </p:nvSpPr>
            <p:spPr>
              <a:xfrm>
                <a:off x="7313328" y="1609341"/>
                <a:ext cx="1507144" cy="20499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txBody>
              <a:bodyPr wrap="none" tIns="0" bIns="0" rtlCol="0" anchor="ctr" anchorCtr="0">
                <a:noAutofit/>
              </a:bodyPr>
              <a:lstStyle/>
              <a:p>
                <a:r>
                  <a:rPr lang="en-US" altLang="ko-KR" sz="1200" dirty="0"/>
                  <a:t>system_call()</a:t>
                </a:r>
                <a:endParaRPr lang="ko-KR" altLang="en-US" sz="120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FCE108-0128-41E1-BB52-2AF710103FFD}"/>
                  </a:ext>
                </a:extLst>
              </p:cNvPr>
              <p:cNvSpPr txBox="1"/>
              <p:nvPr/>
            </p:nvSpPr>
            <p:spPr>
              <a:xfrm>
                <a:off x="7468277" y="175307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/>
                  <a:t>trap table</a:t>
                </a:r>
                <a:endParaRPr lang="ko-KR" altLang="en-US" sz="1400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C2B463-1C9C-4179-AD2D-0BD3FD2989C7}"/>
                </a:ext>
              </a:extLst>
            </p:cNvPr>
            <p:cNvSpPr txBox="1"/>
            <p:nvPr/>
          </p:nvSpPr>
          <p:spPr>
            <a:xfrm>
              <a:off x="7007394" y="709351"/>
              <a:ext cx="380232" cy="1159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ko-KR" sz="1200" dirty="0"/>
                <a:t>0</a:t>
              </a:r>
            </a:p>
            <a:p>
              <a:pPr>
                <a:lnSpc>
                  <a:spcPts val="1700"/>
                </a:lnSpc>
              </a:pPr>
              <a:r>
                <a:rPr lang="en-US" altLang="ko-KR" sz="1200" dirty="0"/>
                <a:t>1</a:t>
              </a:r>
            </a:p>
            <a:p>
              <a:pPr>
                <a:lnSpc>
                  <a:spcPts val="1700"/>
                </a:lnSpc>
              </a:pPr>
              <a:r>
                <a:rPr lang="en-US" altLang="ko-KR" sz="1200" dirty="0"/>
                <a:t>2</a:t>
              </a:r>
            </a:p>
            <a:p>
              <a:pPr>
                <a:lnSpc>
                  <a:spcPts val="1700"/>
                </a:lnSpc>
              </a:pPr>
              <a:r>
                <a:rPr lang="en-US" altLang="ko-KR" sz="1200" dirty="0"/>
                <a:t>..</a:t>
              </a:r>
            </a:p>
            <a:p>
              <a:pPr>
                <a:lnSpc>
                  <a:spcPts val="1700"/>
                </a:lnSpc>
              </a:pPr>
              <a:r>
                <a:rPr lang="en-US" altLang="ko-KR" sz="1200" dirty="0"/>
                <a:t>80</a:t>
              </a:r>
              <a:endParaRPr lang="ko-KR" altLang="en-US" sz="1200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37"/>
    </mc:Choice>
    <mc:Fallback xmlns="">
      <p:transition spd="slow" advTm="22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>
            <a:extLst>
              <a:ext uri="{FF2B5EF4-FFF2-40B4-BE49-F238E27FC236}">
                <a16:creationId xmlns:a16="http://schemas.microsoft.com/office/drawing/2014/main" id="{5D9DC23A-DEB0-422B-A829-254D7C7AC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6.2 Problem #1: Restricted Operation </a:t>
            </a:r>
            <a:endParaRPr lang="ko-KR" altLang="en-US" dirty="0"/>
          </a:p>
        </p:txBody>
      </p:sp>
      <p:sp>
        <p:nvSpPr>
          <p:cNvPr id="36867" name="텍스트 개체 틀 2">
            <a:extLst>
              <a:ext uri="{FF2B5EF4-FFF2-40B4-BE49-F238E27FC236}">
                <a16:creationId xmlns:a16="http://schemas.microsoft.com/office/drawing/2014/main" id="{10EECE26-122C-43BC-A7AF-8B2902547E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7813" y="909638"/>
            <a:ext cx="7246937" cy="5686425"/>
          </a:xfrm>
        </p:spPr>
        <p:txBody>
          <a:bodyPr/>
          <a:lstStyle/>
          <a:p>
            <a:r>
              <a:rPr lang="en-US" altLang="ko-KR" dirty="0"/>
              <a:t>Global view</a:t>
            </a:r>
          </a:p>
          <a:p>
            <a:pPr lvl="2"/>
            <a:endParaRPr lang="en-US" altLang="ko-KR" dirty="0"/>
          </a:p>
        </p:txBody>
      </p:sp>
      <p:sp>
        <p:nvSpPr>
          <p:cNvPr id="36868" name="슬라이드 번호 개체 틀 3">
            <a:extLst>
              <a:ext uri="{FF2B5EF4-FFF2-40B4-BE49-F238E27FC236}">
                <a16:creationId xmlns:a16="http://schemas.microsoft.com/office/drawing/2014/main" id="{E11F0E67-F83B-4D28-80CA-BDF1CC3596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56B72-9839-4029-ADFA-3517F221DA1B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6869" name="그림 8">
            <a:extLst>
              <a:ext uri="{FF2B5EF4-FFF2-40B4-BE49-F238E27FC236}">
                <a16:creationId xmlns:a16="http://schemas.microsoft.com/office/drawing/2014/main" id="{1498AE4E-23E4-435F-B3E6-F22B71FBA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7950"/>
            <a:ext cx="7561262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D7AB469-4BD4-45D4-8DA9-9B8061B1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77950"/>
            <a:ext cx="7632700" cy="827088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2FE29-4A3A-4A67-BE57-BDC9D60E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557338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Initialize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(Boot)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6E5A151-4DC7-42DD-BC12-A8A655B54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349500"/>
            <a:ext cx="7632700" cy="1584325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7110-EAEF-49BE-9602-133992C5C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2771775"/>
            <a:ext cx="88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Process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create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285EB81-7E13-49E8-831C-E231163A0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4032250"/>
            <a:ext cx="7632700" cy="1341438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76AB1-C97F-470D-BDD0-D2A43921C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4429125"/>
            <a:ext cx="947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Trap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(syscall)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D63DA09-A139-45C5-B0BF-12B0889C9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534025"/>
            <a:ext cx="7632700" cy="550863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81F4B-0A9C-4BAF-8677-90FBECA8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5534025"/>
            <a:ext cx="88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Process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destroy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16"/>
    </mc:Choice>
    <mc:Fallback xmlns="">
      <p:transition spd="slow" advTm="105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>
            <a:extLst>
              <a:ext uri="{FF2B5EF4-FFF2-40B4-BE49-F238E27FC236}">
                <a16:creationId xmlns:a16="http://schemas.microsoft.com/office/drawing/2014/main" id="{EC104A8D-6D17-4B81-8BE2-63AFE7EA3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6.2 Problem #1: Restricted Operation (optional)</a:t>
            </a:r>
            <a:endParaRPr lang="ko-KR" altLang="en-US" dirty="0"/>
          </a:p>
        </p:txBody>
      </p:sp>
      <p:sp>
        <p:nvSpPr>
          <p:cNvPr id="37891" name="텍스트 개체 틀 2">
            <a:extLst>
              <a:ext uri="{FF2B5EF4-FFF2-40B4-BE49-F238E27FC236}">
                <a16:creationId xmlns:a16="http://schemas.microsoft.com/office/drawing/2014/main" id="{28993515-E2AF-4376-ABDE-EB1FE81AEB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System call Implementation: Linux case study</a:t>
            </a:r>
          </a:p>
        </p:txBody>
      </p:sp>
      <p:sp>
        <p:nvSpPr>
          <p:cNvPr id="37892" name="슬라이드 번호 개체 틀 3">
            <a:extLst>
              <a:ext uri="{FF2B5EF4-FFF2-40B4-BE49-F238E27FC236}">
                <a16:creationId xmlns:a16="http://schemas.microsoft.com/office/drawing/2014/main" id="{E839B4CC-2A68-48E9-8E89-1C0E924AF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9E7B24-B31B-4EB2-85D0-ACF23D21260E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4021DF8F-2358-4B29-9DFC-DEAB30882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4630738"/>
            <a:ext cx="1258888" cy="8382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ED2B46D6-6BB8-4588-92D9-B9ADA868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92" y="2048430"/>
            <a:ext cx="1332096" cy="7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dirty="0">
                <a:latin typeface="굴림" panose="020B0600000101010101" pitchFamily="50" charset="-127"/>
              </a:rPr>
              <a:t>Trap Table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800" dirty="0">
                <a:latin typeface="굴림" panose="020B0600000101010101" pitchFamily="50" charset="-127"/>
              </a:rPr>
              <a:t> (IVT, IDT)</a:t>
            </a:r>
          </a:p>
        </p:txBody>
      </p:sp>
      <p:sp>
        <p:nvSpPr>
          <p:cNvPr id="37895" name="Rectangle 6">
            <a:extLst>
              <a:ext uri="{FF2B5EF4-FFF2-40B4-BE49-F238E27FC236}">
                <a16:creationId xmlns:a16="http://schemas.microsoft.com/office/drawing/2014/main" id="{97B9963E-2D63-4493-8F35-CF14E8932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2725738"/>
            <a:ext cx="1258888" cy="19050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896" name="Rectangle 7">
            <a:extLst>
              <a:ext uri="{FF2B5EF4-FFF2-40B4-BE49-F238E27FC236}">
                <a16:creationId xmlns:a16="http://schemas.microsoft.com/office/drawing/2014/main" id="{1B7D4CC9-8360-4BC1-A077-01C61DC5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2725738"/>
            <a:ext cx="1206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divide_error()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debug()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nmi()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endParaRPr lang="en-US" altLang="ko-K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….</a:t>
            </a:r>
            <a:endParaRPr lang="en-US" altLang="ko-KR" sz="1000" dirty="0">
              <a:latin typeface="굴림" panose="020B0600000101010101" pitchFamily="50" charset="-127"/>
            </a:endParaRPr>
          </a:p>
        </p:txBody>
      </p:sp>
      <p:sp>
        <p:nvSpPr>
          <p:cNvPr id="37897" name="Line 8">
            <a:extLst>
              <a:ext uri="{FF2B5EF4-FFF2-40B4-BE49-F238E27FC236}">
                <a16:creationId xmlns:a16="http://schemas.microsoft.com/office/drawing/2014/main" id="{4B1FC24B-F39D-4F2F-91BF-B0D539FA9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030538"/>
            <a:ext cx="1258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898" name="Line 9">
            <a:extLst>
              <a:ext uri="{FF2B5EF4-FFF2-40B4-BE49-F238E27FC236}">
                <a16:creationId xmlns:a16="http://schemas.microsoft.com/office/drawing/2014/main" id="{66E9DD8D-4A41-401C-A808-A05356410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335338"/>
            <a:ext cx="1258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899" name="Line 10">
            <a:extLst>
              <a:ext uri="{FF2B5EF4-FFF2-40B4-BE49-F238E27FC236}">
                <a16:creationId xmlns:a16="http://schemas.microsoft.com/office/drawing/2014/main" id="{0D602B00-138D-44D6-98BE-BF86E34D1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640138"/>
            <a:ext cx="1258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00" name="Rectangle 11">
            <a:extLst>
              <a:ext uri="{FF2B5EF4-FFF2-40B4-BE49-F238E27FC236}">
                <a16:creationId xmlns:a16="http://schemas.microsoft.com/office/drawing/2014/main" id="{FEE0AE11-DB39-4D39-AC3C-4504AF18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2725738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0x0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01" name="Rectangle 12">
            <a:extLst>
              <a:ext uri="{FF2B5EF4-FFF2-40B4-BE49-F238E27FC236}">
                <a16:creationId xmlns:a16="http://schemas.microsoft.com/office/drawing/2014/main" id="{1D2E8BDE-24D2-4080-B81B-64CC208C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4630738"/>
            <a:ext cx="11414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system_call()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….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02" name="Oval 13">
            <a:extLst>
              <a:ext uri="{FF2B5EF4-FFF2-40B4-BE49-F238E27FC236}">
                <a16:creationId xmlns:a16="http://schemas.microsoft.com/office/drawing/2014/main" id="{444AE230-7460-4F45-A066-DC67E97B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1611313"/>
            <a:ext cx="6134100" cy="44958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03" name="Text Box 14">
            <a:extLst>
              <a:ext uri="{FF2B5EF4-FFF2-40B4-BE49-F238E27FC236}">
                <a16:creationId xmlns:a16="http://schemas.microsoft.com/office/drawing/2014/main" id="{62E70F7A-7589-4DE2-9668-DB21FD6C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5" y="14843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dirty="0">
                <a:latin typeface="굴림" panose="020B0600000101010101" pitchFamily="50" charset="-127"/>
              </a:rPr>
              <a:t>Kernel</a:t>
            </a:r>
            <a:endParaRPr lang="en-US" altLang="ko-KR" sz="1800" b="0" dirty="0">
              <a:latin typeface="굴림" panose="020B0600000101010101" pitchFamily="50" charset="-127"/>
            </a:endParaRPr>
          </a:p>
        </p:txBody>
      </p:sp>
      <p:cxnSp>
        <p:nvCxnSpPr>
          <p:cNvPr id="37904" name="AutoShape 15">
            <a:extLst>
              <a:ext uri="{FF2B5EF4-FFF2-40B4-BE49-F238E27FC236}">
                <a16:creationId xmlns:a16="http://schemas.microsoft.com/office/drawing/2014/main" id="{749EF702-B06E-44D5-9943-9BA1147C77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600" y="4821238"/>
            <a:ext cx="915988" cy="6350"/>
          </a:xfrm>
          <a:prstGeom prst="curved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5" name="Rectangle 16">
            <a:extLst>
              <a:ext uri="{FF2B5EF4-FFF2-40B4-BE49-F238E27FC236}">
                <a16:creationId xmlns:a16="http://schemas.microsoft.com/office/drawing/2014/main" id="{3BC7994B-67D4-4E1A-8DC3-605FA9DC8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4630738"/>
            <a:ext cx="1246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06" name="Line 17">
            <a:extLst>
              <a:ext uri="{FF2B5EF4-FFF2-40B4-BE49-F238E27FC236}">
                <a16:creationId xmlns:a16="http://schemas.microsoft.com/office/drawing/2014/main" id="{7C40763E-8122-4AC3-BD28-2A13C650C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5011738"/>
            <a:ext cx="1258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07" name="Rectangle 18">
            <a:extLst>
              <a:ext uri="{FF2B5EF4-FFF2-40B4-BE49-F238E27FC236}">
                <a16:creationId xmlns:a16="http://schemas.microsoft.com/office/drawing/2014/main" id="{692A5488-B55A-4FFC-BEB9-B5D374B4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8513"/>
            <a:ext cx="1371600" cy="10668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08" name="Text Box 19">
            <a:extLst>
              <a:ext uri="{FF2B5EF4-FFF2-40B4-BE49-F238E27FC236}">
                <a16:creationId xmlns:a16="http://schemas.microsoft.com/office/drawing/2014/main" id="{37021F8E-DCFC-4C6F-9984-635104A39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87513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dirty="0">
                <a:latin typeface="굴림" panose="020B0600000101010101" pitchFamily="50" charset="-127"/>
              </a:rPr>
              <a:t>user task</a:t>
            </a:r>
            <a:endParaRPr lang="en-US" altLang="ko-KR" sz="1800" b="0" dirty="0">
              <a:latin typeface="굴림" panose="020B0600000101010101" pitchFamily="50" charset="-127"/>
            </a:endParaRPr>
          </a:p>
        </p:txBody>
      </p:sp>
      <p:sp>
        <p:nvSpPr>
          <p:cNvPr id="37909" name="Rectangle 20">
            <a:extLst>
              <a:ext uri="{FF2B5EF4-FFF2-40B4-BE49-F238E27FC236}">
                <a16:creationId xmlns:a16="http://schemas.microsoft.com/office/drawing/2014/main" id="{5F537046-C6A9-456D-BE73-68DCC128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2144713"/>
            <a:ext cx="11414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main()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{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….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fork();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}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10" name="Rectangle 21">
            <a:extLst>
              <a:ext uri="{FF2B5EF4-FFF2-40B4-BE49-F238E27FC236}">
                <a16:creationId xmlns:a16="http://schemas.microsoft.com/office/drawing/2014/main" id="{67F0E04A-BF84-4D65-A96F-96E50F8B5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44913"/>
            <a:ext cx="1524000" cy="212883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11" name="Text Box 22">
            <a:extLst>
              <a:ext uri="{FF2B5EF4-FFF2-40B4-BE49-F238E27FC236}">
                <a16:creationId xmlns:a16="http://schemas.microsoft.com/office/drawing/2014/main" id="{5CB7DE3D-894B-4717-96AB-2912EFF5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3363913"/>
            <a:ext cx="757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dirty="0">
                <a:latin typeface="굴림" panose="020B0600000101010101" pitchFamily="50" charset="-127"/>
              </a:rPr>
              <a:t>libc.a</a:t>
            </a:r>
            <a:endParaRPr lang="en-US" altLang="ko-KR" sz="1800" b="0" dirty="0">
              <a:latin typeface="굴림" panose="020B0600000101010101" pitchFamily="50" charset="-127"/>
            </a:endParaRPr>
          </a:p>
        </p:txBody>
      </p:sp>
      <p:sp>
        <p:nvSpPr>
          <p:cNvPr id="37912" name="Rectangle 23">
            <a:extLst>
              <a:ext uri="{FF2B5EF4-FFF2-40B4-BE49-F238E27FC236}">
                <a16:creationId xmlns:a16="http://schemas.microsoft.com/office/drawing/2014/main" id="{9F744CBB-D709-408F-8B23-6E4242B8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3821113"/>
            <a:ext cx="1447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….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fork()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{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….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movl 2, %eax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int $0x80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 ….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}</a:t>
            </a:r>
          </a:p>
          <a:p>
            <a:pPr eaLnBrk="1" hangingPunct="1">
              <a:lnSpc>
                <a:spcPct val="7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….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cxnSp>
        <p:nvCxnSpPr>
          <p:cNvPr id="37913" name="AutoShape 24">
            <a:extLst>
              <a:ext uri="{FF2B5EF4-FFF2-40B4-BE49-F238E27FC236}">
                <a16:creationId xmlns:a16="http://schemas.microsoft.com/office/drawing/2014/main" id="{29D35344-A76B-4945-B1D8-7AF3ADDCF6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7663" y="3170238"/>
            <a:ext cx="1104900" cy="577850"/>
          </a:xfrm>
          <a:prstGeom prst="curvedConnector4">
            <a:avLst>
              <a:gd name="adj1" fmla="val 41380"/>
              <a:gd name="adj2" fmla="val 13956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4" name="Rectangle 25">
            <a:extLst>
              <a:ext uri="{FF2B5EF4-FFF2-40B4-BE49-F238E27FC236}">
                <a16:creationId xmlns:a16="http://schemas.microsoft.com/office/drawing/2014/main" id="{14ACA935-4902-4BF2-9093-53020DDA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26019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15" name="Rectangle 26">
            <a:extLst>
              <a:ext uri="{FF2B5EF4-FFF2-40B4-BE49-F238E27FC236}">
                <a16:creationId xmlns:a16="http://schemas.microsoft.com/office/drawing/2014/main" id="{D32CE158-FD81-4175-A6B6-8CD7E00B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8973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16" name="Rectangle 27">
            <a:extLst>
              <a:ext uri="{FF2B5EF4-FFF2-40B4-BE49-F238E27FC236}">
                <a16:creationId xmlns:a16="http://schemas.microsoft.com/office/drawing/2014/main" id="{6DABDD58-D265-40D2-AE88-24739CC91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1898650"/>
            <a:ext cx="4213225" cy="17557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ENTRY(system_call)  /* arch/i386/kernel/entry.S */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SAVE_ALL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….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call *SYMBOL_NAME(sys_call_table)(,%eax,4)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….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  </a:t>
            </a:r>
            <a:r>
              <a:rPr lang="en-US" altLang="ko-KR" sz="1400" i="1" dirty="0">
                <a:solidFill>
                  <a:srgbClr val="000000"/>
                </a:solidFill>
              </a:rPr>
              <a:t>ret_from_sys_call (schedule, signal, bh_active,  </a:t>
            </a:r>
          </a:p>
          <a:p>
            <a:pPr eaLnBrk="1" hangingPunct="1">
              <a:buSzTx/>
              <a:buFontTx/>
              <a:buNone/>
            </a:pPr>
            <a:r>
              <a:rPr lang="en-US" altLang="ko-KR" sz="1400" i="1" dirty="0">
                <a:solidFill>
                  <a:srgbClr val="000000"/>
                </a:solidFill>
              </a:rPr>
              <a:t>                                    nested interrupt handling)</a:t>
            </a:r>
          </a:p>
        </p:txBody>
      </p:sp>
      <p:sp>
        <p:nvSpPr>
          <p:cNvPr id="37917" name="Rectangle 28">
            <a:extLst>
              <a:ext uri="{FF2B5EF4-FFF2-40B4-BE49-F238E27FC236}">
                <a16:creationId xmlns:a16="http://schemas.microsoft.com/office/drawing/2014/main" id="{42F1D5CB-22E4-4228-B8E3-58D3F1AD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4545013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0x80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18" name="Text Box 29">
            <a:extLst>
              <a:ext uri="{FF2B5EF4-FFF2-40B4-BE49-F238E27FC236}">
                <a16:creationId xmlns:a16="http://schemas.microsoft.com/office/drawing/2014/main" id="{C4CAD14E-3D1E-462B-A28B-71308C92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7068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en-US" altLang="ko-KR" sz="1800" b="0" dirty="0">
                <a:latin typeface="굴림" panose="020B0600000101010101" pitchFamily="50" charset="-127"/>
              </a:rPr>
              <a:t>       </a:t>
            </a:r>
            <a:r>
              <a:rPr lang="en-US" altLang="ko-KR" sz="1800" dirty="0">
                <a:latin typeface="굴림" panose="020B0600000101010101" pitchFamily="50" charset="-127"/>
              </a:rPr>
              <a:t>sys_call_table</a:t>
            </a:r>
          </a:p>
        </p:txBody>
      </p:sp>
      <p:sp>
        <p:nvSpPr>
          <p:cNvPr id="37919" name="Rectangle 30">
            <a:extLst>
              <a:ext uri="{FF2B5EF4-FFF2-40B4-BE49-F238E27FC236}">
                <a16:creationId xmlns:a16="http://schemas.microsoft.com/office/drawing/2014/main" id="{3E4183C1-E748-4C40-AE0C-EFC6FF4D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4087813"/>
            <a:ext cx="1257300" cy="19050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37920" name="Rectangle 31">
            <a:extLst>
              <a:ext uri="{FF2B5EF4-FFF2-40B4-BE49-F238E27FC236}">
                <a16:creationId xmlns:a16="http://schemas.microsoft.com/office/drawing/2014/main" id="{1E397A49-D019-49F9-9A2A-94B7A6B8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4087813"/>
            <a:ext cx="11414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endParaRPr lang="en-US" altLang="ko-K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sys_exit()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sys_fork()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sys_read 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sys_write ()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….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21" name="Line 32">
            <a:extLst>
              <a:ext uri="{FF2B5EF4-FFF2-40B4-BE49-F238E27FC236}">
                <a16:creationId xmlns:a16="http://schemas.microsoft.com/office/drawing/2014/main" id="{4B0D444E-BBC5-409A-B63A-FE3E8F407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2313" y="4392613"/>
            <a:ext cx="1257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22" name="Line 33">
            <a:extLst>
              <a:ext uri="{FF2B5EF4-FFF2-40B4-BE49-F238E27FC236}">
                <a16:creationId xmlns:a16="http://schemas.microsoft.com/office/drawing/2014/main" id="{8D1976A2-19EC-438D-87B1-2F2796350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2313" y="4697413"/>
            <a:ext cx="1257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23" name="Line 34">
            <a:extLst>
              <a:ext uri="{FF2B5EF4-FFF2-40B4-BE49-F238E27FC236}">
                <a16:creationId xmlns:a16="http://schemas.microsoft.com/office/drawing/2014/main" id="{E5A1E01A-020B-4495-B31F-358E58B1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2313" y="5002213"/>
            <a:ext cx="1257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24" name="Line 35">
            <a:extLst>
              <a:ext uri="{FF2B5EF4-FFF2-40B4-BE49-F238E27FC236}">
                <a16:creationId xmlns:a16="http://schemas.microsoft.com/office/drawing/2014/main" id="{A3B8E1BE-F8C8-409C-838E-2BF4A92EF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2313" y="5307013"/>
            <a:ext cx="1257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25" name="Line 36">
            <a:extLst>
              <a:ext uri="{FF2B5EF4-FFF2-40B4-BE49-F238E27FC236}">
                <a16:creationId xmlns:a16="http://schemas.microsoft.com/office/drawing/2014/main" id="{B0577197-C266-42E5-B184-591B5F427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2313" y="5611813"/>
            <a:ext cx="1257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ko-KR" altLang="en-US" dirty="0"/>
          </a:p>
        </p:txBody>
      </p:sp>
      <p:sp>
        <p:nvSpPr>
          <p:cNvPr id="37926" name="Rectangle 37">
            <a:extLst>
              <a:ext uri="{FF2B5EF4-FFF2-40B4-BE49-F238E27FC236}">
                <a16:creationId xmlns:a16="http://schemas.microsoft.com/office/drawing/2014/main" id="{D2C328CA-CFB2-4F0F-BB4B-1748BA80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392613"/>
            <a:ext cx="25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1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27" name="Rectangle 38">
            <a:extLst>
              <a:ext uri="{FF2B5EF4-FFF2-40B4-BE49-F238E27FC236}">
                <a16:creationId xmlns:a16="http://schemas.microsoft.com/office/drawing/2014/main" id="{66126B4C-DAEF-4249-814D-347CB64D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697413"/>
            <a:ext cx="25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2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28" name="Rectangle 39">
            <a:extLst>
              <a:ext uri="{FF2B5EF4-FFF2-40B4-BE49-F238E27FC236}">
                <a16:creationId xmlns:a16="http://schemas.microsoft.com/office/drawing/2014/main" id="{0C1115C3-ECE1-4347-BA39-914DB035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5002213"/>
            <a:ext cx="25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3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29" name="Rectangle 40">
            <a:extLst>
              <a:ext uri="{FF2B5EF4-FFF2-40B4-BE49-F238E27FC236}">
                <a16:creationId xmlns:a16="http://schemas.microsoft.com/office/drawing/2014/main" id="{D6057902-05DF-464F-8E64-D4516AA7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5307013"/>
            <a:ext cx="25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4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30" name="Rectangle 41">
            <a:extLst>
              <a:ext uri="{FF2B5EF4-FFF2-40B4-BE49-F238E27FC236}">
                <a16:creationId xmlns:a16="http://schemas.microsoft.com/office/drawing/2014/main" id="{B053150D-A6CC-41C9-B2D3-8DFFDC81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4697413"/>
            <a:ext cx="2693988" cy="9239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sys_fork() 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/* arch/i386/kernel/process.c */</a:t>
            </a:r>
          </a:p>
          <a:p>
            <a:pPr eaLnBrk="1" hangingPunct="1">
              <a:lnSpc>
                <a:spcPct val="130000"/>
              </a:lnSpc>
              <a:buSzTx/>
              <a:buFontTx/>
              <a:buNone/>
            </a:pPr>
            <a:r>
              <a:rPr lang="en-US" altLang="ko-KR" sz="1400" dirty="0">
                <a:solidFill>
                  <a:srgbClr val="000000"/>
                </a:solidFill>
              </a:rPr>
              <a:t>  /* kernel/fork.c */</a:t>
            </a:r>
            <a:endParaRPr lang="en-US" altLang="ko-KR" sz="1400" b="0" dirty="0">
              <a:latin typeface="굴림" panose="020B0600000101010101" pitchFamily="50" charset="-127"/>
            </a:endParaRPr>
          </a:p>
        </p:txBody>
      </p:sp>
      <p:sp>
        <p:nvSpPr>
          <p:cNvPr id="37931" name="Rectangle 42">
            <a:extLst>
              <a:ext uri="{FF2B5EF4-FFF2-40B4-BE49-F238E27FC236}">
                <a16:creationId xmlns:a16="http://schemas.microsoft.com/office/drawing/2014/main" id="{3782DA01-F326-4CB1-B7E3-50237022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3" y="4697413"/>
            <a:ext cx="1246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cxnSp>
        <p:nvCxnSpPr>
          <p:cNvPr id="37932" name="AutoShape 43">
            <a:extLst>
              <a:ext uri="{FF2B5EF4-FFF2-40B4-BE49-F238E27FC236}">
                <a16:creationId xmlns:a16="http://schemas.microsoft.com/office/drawing/2014/main" id="{ECABAB26-4315-4E8E-AD38-B5741C5BCF5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1788" y="4697413"/>
            <a:ext cx="1611312" cy="190500"/>
          </a:xfrm>
          <a:prstGeom prst="curvedConnector4">
            <a:avLst>
              <a:gd name="adj1" fmla="val 4727"/>
              <a:gd name="adj2" fmla="val 22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33" name="Rectangle 44">
            <a:extLst>
              <a:ext uri="{FF2B5EF4-FFF2-40B4-BE49-F238E27FC236}">
                <a16:creationId xmlns:a16="http://schemas.microsoft.com/office/drawing/2014/main" id="{A3ED67DC-ACD7-4644-819E-2B6AF93D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1851025"/>
            <a:ext cx="3381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cxnSp>
        <p:nvCxnSpPr>
          <p:cNvPr id="37934" name="AutoShape 45">
            <a:extLst>
              <a:ext uri="{FF2B5EF4-FFF2-40B4-BE49-F238E27FC236}">
                <a16:creationId xmlns:a16="http://schemas.microsoft.com/office/drawing/2014/main" id="{7961995B-1586-4670-811E-24B6F71262B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7788" y="2073275"/>
            <a:ext cx="368300" cy="27479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35" name="AutoShape 46">
            <a:extLst>
              <a:ext uri="{FF2B5EF4-FFF2-40B4-BE49-F238E27FC236}">
                <a16:creationId xmlns:a16="http://schemas.microsoft.com/office/drawing/2014/main" id="{BB57413B-3E8C-4657-B71B-D3441C0198E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66394" y="3161507"/>
            <a:ext cx="1981200" cy="1319212"/>
          </a:xfrm>
          <a:prstGeom prst="curvedConnector4">
            <a:avLst>
              <a:gd name="adj1" fmla="val 45194"/>
              <a:gd name="adj2" fmla="val 117329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36" name="Text Box 4">
            <a:extLst>
              <a:ext uri="{FF2B5EF4-FFF2-40B4-BE49-F238E27FC236}">
                <a16:creationId xmlns:a16="http://schemas.microsoft.com/office/drawing/2014/main" id="{FE601CB0-5BDD-4716-AFB0-D05FA0218C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68613" y="6030913"/>
            <a:ext cx="356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8000"/>
                </a:solidFill>
              </a:rPr>
              <a:t>(Source: </a:t>
            </a:r>
            <a:r>
              <a:rPr lang="ko-KR" altLang="en-US" sz="1600" dirty="0">
                <a:solidFill>
                  <a:srgbClr val="008000"/>
                </a:solidFill>
              </a:rPr>
              <a:t>리눅스</a:t>
            </a:r>
            <a:r>
              <a:rPr lang="en-US" altLang="ko-KR" sz="1600" dirty="0">
                <a:solidFill>
                  <a:srgbClr val="008000"/>
                </a:solidFill>
              </a:rPr>
              <a:t> </a:t>
            </a:r>
            <a:r>
              <a:rPr lang="ko-KR" altLang="en-US" sz="1600" dirty="0">
                <a:solidFill>
                  <a:srgbClr val="008000"/>
                </a:solidFill>
              </a:rPr>
              <a:t>커널 내부구조</a:t>
            </a:r>
            <a:r>
              <a:rPr lang="en-US" altLang="ko-KR" sz="1600" dirty="0">
                <a:solidFill>
                  <a:srgbClr val="008000"/>
                </a:solidFill>
              </a:rPr>
              <a:t>, 6</a:t>
            </a:r>
            <a:r>
              <a:rPr lang="ko-KR" altLang="en-US" sz="1600" dirty="0">
                <a:solidFill>
                  <a:srgbClr val="008000"/>
                </a:solidFill>
              </a:rPr>
              <a:t>장 </a:t>
            </a:r>
            <a:r>
              <a:rPr lang="en-US" altLang="ko-KR" sz="16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464B3F-932C-45CE-B747-DB644127B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6308725"/>
            <a:ext cx="8564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Note: This mechanism is a little different in 64bit CPU, but the concept is the same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12"/>
    </mc:Choice>
    <mc:Fallback xmlns="">
      <p:transition spd="slow" advTm="21521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>
            <a:extLst>
              <a:ext uri="{FF2B5EF4-FFF2-40B4-BE49-F238E27FC236}">
                <a16:creationId xmlns:a16="http://schemas.microsoft.com/office/drawing/2014/main" id="{0D7DE6D9-6EE1-49D9-8F96-35D89F52B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6.3 Problem #2: Switching between Processes  </a:t>
            </a:r>
            <a:endParaRPr lang="ko-KR" altLang="en-US" dirty="0"/>
          </a:p>
        </p:txBody>
      </p:sp>
      <p:sp>
        <p:nvSpPr>
          <p:cNvPr id="38915" name="텍스트 개체 틀 2">
            <a:extLst>
              <a:ext uri="{FF2B5EF4-FFF2-40B4-BE49-F238E27FC236}">
                <a16:creationId xmlns:a16="http://schemas.microsoft.com/office/drawing/2014/main" id="{B36E705A-A4F0-4109-8407-35896DFBF2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543550"/>
          </a:xfrm>
        </p:spPr>
        <p:txBody>
          <a:bodyPr/>
          <a:lstStyle/>
          <a:p>
            <a:r>
              <a:rPr lang="en-US" altLang="ko-KR" dirty="0"/>
              <a:t>Control mechanism 2: Context switch with Timer interrupt</a:t>
            </a:r>
          </a:p>
          <a:p>
            <a:pPr lvl="1"/>
            <a:r>
              <a:rPr lang="en-US" altLang="ko-KR" dirty="0"/>
              <a:t>Time sharing: Process A </a:t>
            </a:r>
            <a:r>
              <a:rPr lang="en-US" altLang="ko-KR" dirty="0">
                <a:sym typeface="Wingdings" panose="05000000000000000000" pitchFamily="2" charset="2"/>
              </a:rPr>
              <a:t> Process B  Process A  ….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By the way, how can OS regain control of the CPU so that it can switch between processes?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Two approach 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A cooperative approach: exploiting system calls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Processes use a system call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 control transfer to OS  do scheduling (and switching)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A process causes exception (e.g. page fault or divide by zero )  transfer control to OS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A process that seldom uses a system call  invoke an yield() system call explicitly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No method for a process that does an infinite loop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A Non-cooperative approach: using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timer interrupt</a:t>
            </a:r>
          </a:p>
        </p:txBody>
      </p:sp>
      <p:sp>
        <p:nvSpPr>
          <p:cNvPr id="38916" name="슬라이드 번호 개체 틀 3">
            <a:extLst>
              <a:ext uri="{FF2B5EF4-FFF2-40B4-BE49-F238E27FC236}">
                <a16:creationId xmlns:a16="http://schemas.microsoft.com/office/drawing/2014/main" id="{E9BAE060-60D7-406B-ADF9-C363ACD00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6E98E5-F70E-46A6-8F1F-10ECEBF9C2FD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71"/>
    </mc:Choice>
    <mc:Fallback xmlns="">
      <p:transition spd="slow" advTm="12687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>
            <a:extLst>
              <a:ext uri="{FF2B5EF4-FFF2-40B4-BE49-F238E27FC236}">
                <a16:creationId xmlns:a16="http://schemas.microsoft.com/office/drawing/2014/main" id="{1A15BE13-E03B-4E10-9DBF-B61866295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6.3 Problem #2: Switching between Processes  </a:t>
            </a:r>
            <a:endParaRPr lang="ko-KR" altLang="en-US" dirty="0"/>
          </a:p>
        </p:txBody>
      </p:sp>
      <p:sp>
        <p:nvSpPr>
          <p:cNvPr id="40963" name="텍스트 개체 틀 2">
            <a:extLst>
              <a:ext uri="{FF2B5EF4-FFF2-40B4-BE49-F238E27FC236}">
                <a16:creationId xmlns:a16="http://schemas.microsoft.com/office/drawing/2014/main" id="{07939E90-EE69-451F-B190-1E8D43A83E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543550"/>
          </a:xfrm>
        </p:spPr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A Non-cooperative approach: using timer interrupt</a:t>
            </a:r>
          </a:p>
          <a:p>
            <a:pPr lvl="1"/>
            <a:r>
              <a:rPr lang="en-US" altLang="ko-KR" dirty="0"/>
              <a:t>Interrupt: a mechanism that a device notify an event to OS</a:t>
            </a:r>
          </a:p>
          <a:p>
            <a:pPr lvl="2"/>
            <a:r>
              <a:rPr lang="en-US" altLang="ko-KR" dirty="0"/>
              <a:t>Interrupt happens </a:t>
            </a:r>
            <a:r>
              <a:rPr lang="en-US" altLang="ko-KR" dirty="0">
                <a:sym typeface="Wingdings" panose="05000000000000000000" pitchFamily="2" charset="2"/>
              </a:rPr>
              <a:t> current running process is halted  a related interrupt hander is invoked via interrupt table  transfer control to OS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Timer interrupt (like a heart in human)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A timer device raises an interrupt every milliseconds (programmable)  a timer interrupt handler  do scheduling (and switching) if necessary 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Context switch</a:t>
            </a:r>
          </a:p>
          <a:p>
            <a:pPr lvl="2"/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Context: information of a process needed when it is re-scheduled later </a:t>
            </a:r>
            <a:r>
              <a:rPr lang="en-US" altLang="ko-KR" dirty="0">
                <a:sym typeface="Wingdings" panose="05000000000000000000" pitchFamily="2" charset="2"/>
              </a:rPr>
              <a:t> hardware registers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Context save and restore</a:t>
            </a:r>
          </a:p>
          <a:p>
            <a:pPr lvl="3"/>
            <a:r>
              <a:rPr lang="en-US" altLang="ko-KR" dirty="0">
                <a:sym typeface="Wingdings" panose="05000000000000000000" pitchFamily="2" charset="2"/>
              </a:rPr>
              <a:t>E.g. 1) Process A  Process B: save the context of the process A and restore the context of process B. 2) later Process B  Process A: save the context of the process B and restore the saved context of process A </a:t>
            </a:r>
          </a:p>
          <a:p>
            <a:pPr lvl="3"/>
            <a:r>
              <a:rPr lang="en-US" altLang="ko-KR" dirty="0">
                <a:sym typeface="Wingdings" panose="05000000000000000000" pitchFamily="2" charset="2"/>
              </a:rPr>
              <a:t>Where to save: proc structure in general </a:t>
            </a:r>
          </a:p>
          <a:p>
            <a:pPr lvl="1"/>
            <a:endParaRPr lang="en-US" altLang="ko-KR" dirty="0"/>
          </a:p>
        </p:txBody>
      </p:sp>
      <p:sp>
        <p:nvSpPr>
          <p:cNvPr id="40964" name="슬라이드 번호 개체 틀 3">
            <a:extLst>
              <a:ext uri="{FF2B5EF4-FFF2-40B4-BE49-F238E27FC236}">
                <a16:creationId xmlns:a16="http://schemas.microsoft.com/office/drawing/2014/main" id="{DFB176BB-2A39-480B-8D5C-5C0A798F5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E231F4-DE50-437B-BBAE-B3BDD13DC595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10"/>
    </mc:Choice>
    <mc:Fallback xmlns="">
      <p:transition spd="slow" advTm="30531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1">
            <a:extLst>
              <a:ext uri="{FF2B5EF4-FFF2-40B4-BE49-F238E27FC236}">
                <a16:creationId xmlns:a16="http://schemas.microsoft.com/office/drawing/2014/main" id="{B598716C-D57F-49F5-98F9-AD04B9E3D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6.3 Problem #2: Switching between Processes  </a:t>
            </a:r>
            <a:endParaRPr lang="ko-KR" altLang="en-US" dirty="0"/>
          </a:p>
        </p:txBody>
      </p:sp>
      <p:sp>
        <p:nvSpPr>
          <p:cNvPr id="41987" name="텍스트 개체 틀 2">
            <a:extLst>
              <a:ext uri="{FF2B5EF4-FFF2-40B4-BE49-F238E27FC236}">
                <a16:creationId xmlns:a16="http://schemas.microsoft.com/office/drawing/2014/main" id="{11C24B39-6B4C-4B4B-9D5D-82C1433892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543550"/>
          </a:xfrm>
        </p:spPr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Context switch: global view</a:t>
            </a:r>
            <a:endParaRPr lang="en-US" altLang="ko-KR" dirty="0"/>
          </a:p>
        </p:txBody>
      </p:sp>
      <p:sp>
        <p:nvSpPr>
          <p:cNvPr id="41988" name="슬라이드 번호 개체 틀 3">
            <a:extLst>
              <a:ext uri="{FF2B5EF4-FFF2-40B4-BE49-F238E27FC236}">
                <a16:creationId xmlns:a16="http://schemas.microsoft.com/office/drawing/2014/main" id="{D5672800-BFFE-4A45-B576-B7430CB6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B0FD62-F989-47F2-9C24-64152A0C1633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1989" name="그림 4">
            <a:extLst>
              <a:ext uri="{FF2B5EF4-FFF2-40B4-BE49-F238E27FC236}">
                <a16:creationId xmlns:a16="http://schemas.microsoft.com/office/drawing/2014/main" id="{E05224E9-FC56-4855-9E70-A6EB78FE1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77963"/>
            <a:ext cx="741680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F7AE745-1060-4267-9B34-438F1A43F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84313"/>
            <a:ext cx="7632700" cy="1497012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78312-2AFB-4641-96AD-54F28676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970088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Initialize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(Boot)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E40FDB2-602B-499C-9B5B-C2F7D8EB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609975"/>
            <a:ext cx="7632700" cy="731838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464CE-E6CE-4ABD-AD5A-14982ACA1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3644900"/>
            <a:ext cx="1030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Interrupt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(timer)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3674B0D-7C3F-4C46-8B81-CF6CC855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425950"/>
            <a:ext cx="7632700" cy="731838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A5270-B1E3-4AB9-A9D0-330E9B71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460875"/>
            <a:ext cx="195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Scheduling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and Context Switch</a:t>
            </a:r>
            <a:endParaRPr lang="ko-KR" altLang="en-US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59E60E89-4A91-4F39-803E-2AFD410B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229225"/>
            <a:ext cx="7632700" cy="731838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4E57B-F0F3-41DB-84FA-FCA941C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373688"/>
            <a:ext cx="128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Return from</a:t>
            </a: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</a:rPr>
              <a:t>Interrupt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79"/>
    </mc:Choice>
    <mc:Fallback xmlns="">
      <p:transition spd="slow" advTm="210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2E77FAE-3DDF-4DB2-A43B-1B0A502B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322388"/>
            <a:ext cx="67564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제목 1">
            <a:extLst>
              <a:ext uri="{FF2B5EF4-FFF2-40B4-BE49-F238E27FC236}">
                <a16:creationId xmlns:a16="http://schemas.microsoft.com/office/drawing/2014/main" id="{4F004C6F-7988-4E20-A47F-E84CDCFD3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 3. A Dialogue on Virtualization</a:t>
            </a:r>
            <a:endParaRPr lang="ko-KR" altLang="en-US" dirty="0"/>
          </a:p>
        </p:txBody>
      </p:sp>
      <p:sp>
        <p:nvSpPr>
          <p:cNvPr id="9220" name="텍스트 개체 틀 2">
            <a:extLst>
              <a:ext uri="{FF2B5EF4-FFF2-40B4-BE49-F238E27FC236}">
                <a16:creationId xmlns:a16="http://schemas.microsoft.com/office/drawing/2014/main" id="{639E978B-437F-4D1C-9E85-7D75CA5535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Virtualization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altLang="ko-KR" dirty="0"/>
              <a:t>   … </a:t>
            </a:r>
            <a:endParaRPr lang="ko-KR" altLang="en-US" dirty="0"/>
          </a:p>
        </p:txBody>
      </p:sp>
      <p:sp>
        <p:nvSpPr>
          <p:cNvPr id="9221" name="슬라이드 번호 개체 틀 3">
            <a:extLst>
              <a:ext uri="{FF2B5EF4-FFF2-40B4-BE49-F238E27FC236}">
                <a16:creationId xmlns:a16="http://schemas.microsoft.com/office/drawing/2014/main" id="{3C9A465F-72B7-4D61-98D8-D6084175E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A2EB3B-EFD6-4F0A-9F39-CDDEF87BC7D5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A2891E78-8C9F-45E4-B292-388073926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1557338"/>
            <a:ext cx="3313112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1C9593B-EB04-4608-91FA-EFE0FCE9A8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41663" y="2276475"/>
            <a:ext cx="3311525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C93F96E-D626-4BE2-9AAD-391727E57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2781300"/>
            <a:ext cx="3313112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4338CD9-F1BB-4A4C-BA6F-6D1BD428A2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5064125"/>
            <a:ext cx="3311525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503C10B-2249-4D62-8F0D-39439858B7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5229225"/>
            <a:ext cx="3311525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7D50A15-20E1-4BA1-A2B9-A598688C7B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8675" y="6092825"/>
            <a:ext cx="3311525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A0D385B-86DE-43AB-A22D-EF4D52300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1638" y="1773238"/>
            <a:ext cx="3314700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E0166DC-F71C-40D6-AAC1-EC4D057680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2997200"/>
            <a:ext cx="3313113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7883265-C0CC-4F8B-B9E0-B3E420EAC0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6813550"/>
            <a:ext cx="3311525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0788B6C-7519-442F-A5D6-EA5A6995DD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6453188"/>
            <a:ext cx="3311525" cy="0"/>
          </a:xfrm>
          <a:prstGeom prst="straightConnector1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23"/>
    </mc:Choice>
    <mc:Fallback xmlns="">
      <p:transition spd="slow" advTm="137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>
            <a:extLst>
              <a:ext uri="{FF2B5EF4-FFF2-40B4-BE49-F238E27FC236}">
                <a16:creationId xmlns:a16="http://schemas.microsoft.com/office/drawing/2014/main" id="{3C520983-0070-4DC7-BC36-6E86EA6AF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6.3 Problem #2: Switching between Processes </a:t>
            </a:r>
            <a:endParaRPr lang="ko-KR" altLang="en-US" dirty="0"/>
          </a:p>
        </p:txBody>
      </p:sp>
      <p:sp>
        <p:nvSpPr>
          <p:cNvPr id="43011" name="텍스트 개체 틀 2">
            <a:extLst>
              <a:ext uri="{FF2B5EF4-FFF2-40B4-BE49-F238E27FC236}">
                <a16:creationId xmlns:a16="http://schemas.microsoft.com/office/drawing/2014/main" id="{402748A8-B4F9-4BCE-8D10-E8DC217F93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Context</a:t>
            </a:r>
            <a:r>
              <a:rPr lang="ko-KR" altLang="en-US" dirty="0"/>
              <a:t> </a:t>
            </a:r>
            <a:r>
              <a:rPr lang="en-US" altLang="ko-KR" dirty="0"/>
              <a:t>switch</a:t>
            </a:r>
          </a:p>
          <a:p>
            <a:pPr lvl="1"/>
            <a:r>
              <a:rPr lang="en-US" altLang="ko-KR" dirty="0"/>
              <a:t>Memorize the last state of a process when it is </a:t>
            </a:r>
            <a:r>
              <a:rPr lang="en-US" altLang="ko-KR" dirty="0">
                <a:solidFill>
                  <a:srgbClr val="0066FF"/>
                </a:solidFill>
              </a:rPr>
              <a:t>preempted </a:t>
            </a:r>
          </a:p>
          <a:p>
            <a:pPr lvl="2"/>
            <a:r>
              <a:rPr lang="en-US" altLang="ko-KR" dirty="0"/>
              <a:t>Context save (state save): storing CPU registers into PCB (in memory) </a:t>
            </a:r>
          </a:p>
          <a:p>
            <a:pPr lvl="2"/>
            <a:r>
              <a:rPr lang="en-US" altLang="ko-KR" dirty="0"/>
              <a:t>Context</a:t>
            </a:r>
            <a:r>
              <a:rPr lang="ko-KR" altLang="en-US" dirty="0"/>
              <a:t> </a:t>
            </a:r>
            <a:r>
              <a:rPr lang="en-US" altLang="ko-KR" dirty="0"/>
              <a:t>restore (state restore): loading PCB into CPU registers</a:t>
            </a:r>
          </a:p>
          <a:p>
            <a:pPr lvl="1"/>
            <a:r>
              <a:rPr lang="en-US" altLang="ko-KR" dirty="0"/>
              <a:t>Context-switch time is overhead (the system does no useful work while switching) </a:t>
            </a:r>
            <a:r>
              <a:rPr lang="en-US" altLang="ko-KR" dirty="0">
                <a:sym typeface="Wingdings" panose="05000000000000000000" pitchFamily="2" charset="2"/>
              </a:rPr>
              <a:t> u</a:t>
            </a:r>
            <a:r>
              <a:rPr lang="en-US" altLang="ko-KR" dirty="0"/>
              <a:t>tilizing hardware support (</a:t>
            </a:r>
            <a:r>
              <a:rPr lang="en-US" altLang="ko-KR" dirty="0">
                <a:solidFill>
                  <a:srgbClr val="FF0000"/>
                </a:solidFill>
              </a:rPr>
              <a:t>hyper-threading</a:t>
            </a:r>
            <a:r>
              <a:rPr lang="en-US" altLang="ko-KR" dirty="0"/>
              <a:t>)</a:t>
            </a:r>
          </a:p>
          <a:p>
            <a:pPr lvl="2"/>
            <a:endParaRPr lang="ko-KR" altLang="en-US" dirty="0"/>
          </a:p>
        </p:txBody>
      </p:sp>
      <p:sp>
        <p:nvSpPr>
          <p:cNvPr id="43012" name="슬라이드 번호 개체 틀 3">
            <a:extLst>
              <a:ext uri="{FF2B5EF4-FFF2-40B4-BE49-F238E27FC236}">
                <a16:creationId xmlns:a16="http://schemas.microsoft.com/office/drawing/2014/main" id="{DFB6133C-4CDF-4B52-9BC2-57C8F9F97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C2385B-3E46-41DB-8341-4FB80F2631DE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0E9DEDF8-C967-41CB-AF94-16ABF4A4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997200"/>
            <a:ext cx="69691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4">
            <a:extLst>
              <a:ext uri="{FF2B5EF4-FFF2-40B4-BE49-F238E27FC236}">
                <a16:creationId xmlns:a16="http://schemas.microsoft.com/office/drawing/2014/main" id="{BF6ECC70-8DE9-4D1B-9ABA-E08A4AE35F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36638" y="6308725"/>
            <a:ext cx="6630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9"/>
    </mc:Choice>
    <mc:Fallback xmlns="">
      <p:transition spd="slow" advTm="1028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>
            <a:extLst>
              <a:ext uri="{FF2B5EF4-FFF2-40B4-BE49-F238E27FC236}">
                <a16:creationId xmlns:a16="http://schemas.microsoft.com/office/drawing/2014/main" id="{9CFB9FD4-CAA0-483B-BBB1-06F8F9499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6.3 Problem #2: Switching between Processes  </a:t>
            </a:r>
            <a:endParaRPr lang="ko-KR" altLang="en-US" dirty="0"/>
          </a:p>
        </p:txBody>
      </p:sp>
      <p:sp>
        <p:nvSpPr>
          <p:cNvPr id="45059" name="텍스트 개체 틀 2">
            <a:extLst>
              <a:ext uri="{FF2B5EF4-FFF2-40B4-BE49-F238E27FC236}">
                <a16:creationId xmlns:a16="http://schemas.microsoft.com/office/drawing/2014/main" id="{9D7C00E8-A86D-4802-96B5-65EB56564D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543550"/>
          </a:xfrm>
        </p:spPr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Context switch: pseudo code</a:t>
            </a:r>
            <a:endParaRPr lang="en-US" altLang="ko-KR" dirty="0"/>
          </a:p>
        </p:txBody>
      </p:sp>
      <p:sp>
        <p:nvSpPr>
          <p:cNvPr id="45060" name="슬라이드 번호 개체 틀 3">
            <a:extLst>
              <a:ext uri="{FF2B5EF4-FFF2-40B4-BE49-F238E27FC236}">
                <a16:creationId xmlns:a16="http://schemas.microsoft.com/office/drawing/2014/main" id="{B438BBA7-1DFE-4D0A-BD97-DB4274BA5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97229D-DE29-4C85-B8D1-24381FA39C80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5061" name="그림 5">
            <a:extLst>
              <a:ext uri="{FF2B5EF4-FFF2-40B4-BE49-F238E27FC236}">
                <a16:creationId xmlns:a16="http://schemas.microsoft.com/office/drawing/2014/main" id="{6450A4A7-7B7F-4E40-951C-FA4A10B58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436688"/>
            <a:ext cx="6810375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3"/>
    </mc:Choice>
    <mc:Fallback xmlns="">
      <p:transition spd="slow" advTm="7761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1">
            <a:extLst>
              <a:ext uri="{FF2B5EF4-FFF2-40B4-BE49-F238E27FC236}">
                <a16:creationId xmlns:a16="http://schemas.microsoft.com/office/drawing/2014/main" id="{22479F9F-EA7D-4377-A381-A0BE2BC1B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6.4 Worried about concurrency?</a:t>
            </a:r>
            <a:endParaRPr lang="ko-KR" altLang="en-US" dirty="0"/>
          </a:p>
        </p:txBody>
      </p:sp>
      <p:sp>
        <p:nvSpPr>
          <p:cNvPr id="47107" name="텍스트 개체 틀 2">
            <a:extLst>
              <a:ext uri="{FF2B5EF4-FFF2-40B4-BE49-F238E27FC236}">
                <a16:creationId xmlns:a16="http://schemas.microsoft.com/office/drawing/2014/main" id="{E10EABF4-99DE-4DC1-AC8C-918AAC2DE7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Some issues</a:t>
            </a:r>
          </a:p>
          <a:p>
            <a:pPr lvl="1"/>
            <a:r>
              <a:rPr lang="en-US" altLang="ko-KR" dirty="0"/>
              <a:t>What happens when you are handling one interrupt and another one occurs?</a:t>
            </a:r>
          </a:p>
          <a:p>
            <a:pPr lvl="1"/>
            <a:r>
              <a:rPr lang="en-US" altLang="ko-KR" dirty="0"/>
              <a:t>What happen when, during a system call, a timer interrupt occurs?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Some solutions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Disable interrupt (note: disable interrupt too long is dangerous)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Priority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Locking mechanism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actually Concurrency issue</a:t>
            </a:r>
          </a:p>
          <a:p>
            <a:pPr lvl="1"/>
            <a:endParaRPr lang="ko-KR" altLang="en-US" dirty="0"/>
          </a:p>
        </p:txBody>
      </p:sp>
      <p:sp>
        <p:nvSpPr>
          <p:cNvPr id="47108" name="슬라이드 번호 개체 틀 3">
            <a:extLst>
              <a:ext uri="{FF2B5EF4-FFF2-40B4-BE49-F238E27FC236}">
                <a16:creationId xmlns:a16="http://schemas.microsoft.com/office/drawing/2014/main" id="{A4F6395F-40E7-4E88-83E1-82134EFF6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0216C2-2D16-4744-B48B-E85950676533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48"/>
    </mc:Choice>
    <mc:Fallback xmlns="">
      <p:transition spd="slow" advTm="9144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>
            <a:extLst>
              <a:ext uri="{FF2B5EF4-FFF2-40B4-BE49-F238E27FC236}">
                <a16:creationId xmlns:a16="http://schemas.microsoft.com/office/drawing/2014/main" id="{EBBFECC5-DCFC-4A8C-AABB-92D531757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48131" name="텍스트 개체 틀 2">
            <a:extLst>
              <a:ext uri="{FF2B5EF4-FFF2-40B4-BE49-F238E27FC236}">
                <a16:creationId xmlns:a16="http://schemas.microsoft.com/office/drawing/2014/main" id="{DCAC42D4-6810-4178-9731-4C20290909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Process (Chapter 4)</a:t>
            </a:r>
          </a:p>
          <a:p>
            <a:pPr lvl="1"/>
            <a:r>
              <a:rPr lang="en-US" altLang="ko-KR" dirty="0"/>
              <a:t>Process definition </a:t>
            </a:r>
          </a:p>
          <a:p>
            <a:pPr lvl="1"/>
            <a:r>
              <a:rPr lang="en-US" altLang="ko-KR" dirty="0"/>
              <a:t>Process state</a:t>
            </a:r>
          </a:p>
          <a:p>
            <a:pPr lvl="1"/>
            <a:r>
              <a:rPr lang="en-US" altLang="ko-KR" dirty="0"/>
              <a:t>Process management (PCB, struct proc, struct task) </a:t>
            </a:r>
          </a:p>
          <a:p>
            <a:r>
              <a:rPr lang="en-US" altLang="ko-KR" dirty="0"/>
              <a:t>Process manipulation (Chapter 5)</a:t>
            </a:r>
          </a:p>
          <a:p>
            <a:pPr lvl="1"/>
            <a:r>
              <a:rPr lang="en-US" altLang="ko-KR" dirty="0"/>
              <a:t>fork(), wait(), exec(), kill() , … </a:t>
            </a:r>
          </a:p>
          <a:p>
            <a:r>
              <a:rPr lang="en-US" altLang="ko-KR" dirty="0"/>
              <a:t>Mechanism (Chapter 6)</a:t>
            </a:r>
          </a:p>
          <a:p>
            <a:pPr lvl="1"/>
            <a:r>
              <a:rPr lang="en-US" altLang="ko-KR" dirty="0"/>
              <a:t>Limited</a:t>
            </a:r>
            <a:r>
              <a:rPr lang="ko-KR" altLang="en-US" dirty="0"/>
              <a:t> </a:t>
            </a:r>
            <a:r>
              <a:rPr lang="en-US" altLang="ko-KR" dirty="0"/>
              <a:t>Direct Execution: 1) Mode switch, 2) Context switch</a:t>
            </a:r>
          </a:p>
          <a:p>
            <a:pPr lvl="1"/>
            <a:r>
              <a:rPr lang="en-US" altLang="ko-KR" dirty="0"/>
              <a:t>Performance: system call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/>
              <a:t>4 us, context switch </a:t>
            </a:r>
            <a:r>
              <a:rPr lang="en-US" altLang="ko-KR" dirty="0">
                <a:sym typeface="Wingdings" panose="05000000000000000000" pitchFamily="2" charset="2"/>
              </a:rPr>
              <a:t> 6 us on P6 CPU</a:t>
            </a:r>
            <a:r>
              <a:rPr lang="en-US" altLang="ko-KR" dirty="0"/>
              <a:t>  </a:t>
            </a:r>
          </a:p>
          <a:p>
            <a:endParaRPr lang="ko-KR" altLang="en-US" dirty="0"/>
          </a:p>
        </p:txBody>
      </p:sp>
      <p:sp>
        <p:nvSpPr>
          <p:cNvPr id="48132" name="슬라이드 번호 개체 틀 3">
            <a:extLst>
              <a:ext uri="{FF2B5EF4-FFF2-40B4-BE49-F238E27FC236}">
                <a16:creationId xmlns:a16="http://schemas.microsoft.com/office/drawing/2014/main" id="{0AFB7205-5E1C-4F1D-A6D0-EF0F87385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F42C5A-5478-4D3C-9F14-97FD22CA0851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3741D-706F-4D48-BB90-3131370ED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653136"/>
            <a:ext cx="71294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Suggestion:</a:t>
            </a:r>
          </a:p>
          <a:p>
            <a:pPr lvl="1" latinLnBrk="0">
              <a:spcBef>
                <a:spcPct val="0"/>
              </a:spcBef>
              <a:buClrTx/>
              <a:buSzTx/>
              <a:buFont typeface="Tahoma" panose="020B0604030504040204" pitchFamily="34" charset="0"/>
              <a:buChar char="−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check the questions in Chap. 5 (homework) and 6 (measurement homework) </a:t>
            </a:r>
          </a:p>
          <a:p>
            <a:pPr lvl="1" latinLnBrk="0">
              <a:spcBef>
                <a:spcPct val="0"/>
              </a:spcBef>
              <a:buClrTx/>
              <a:buSzTx/>
              <a:buFont typeface="Tahoma" panose="020B0604030504040204" pitchFamily="34" charset="0"/>
              <a:buChar char="−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Exercise them on a Linux server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5B69DF-5DC1-403D-AAE1-44E4E855F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40" y="5834062"/>
            <a:ext cx="1857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52"/>
    </mc:Choice>
    <mc:Fallback xmlns="">
      <p:transition spd="slow" advTm="176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E670D2-822C-4FF3-B191-C4913C41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97CA4C-4C5C-4690-8816-5128321837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838201"/>
            <a:ext cx="8712968" cy="3384228"/>
          </a:xfrm>
        </p:spPr>
        <p:txBody>
          <a:bodyPr/>
          <a:lstStyle/>
          <a:p>
            <a:r>
              <a:rPr lang="en-US" altLang="ko-KR" dirty="0"/>
              <a:t>Answers for questions commonly asked by students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Q1: same address in the two processes?</a:t>
            </a:r>
          </a:p>
          <a:p>
            <a:pPr lvl="1"/>
            <a:r>
              <a:rPr lang="en-US" altLang="ko-KR" dirty="0"/>
              <a:t>Q2: why not 1</a:t>
            </a:r>
            <a:r>
              <a:rPr lang="en-US" altLang="ko-KR" dirty="0">
                <a:sym typeface="Wingdings" panose="05000000000000000000" pitchFamily="2" charset="2"/>
              </a:rPr>
              <a:t> 2  3  4  ….</a:t>
            </a:r>
            <a:endParaRPr lang="en-US" altLang="ko-KR" dirty="0"/>
          </a:p>
          <a:p>
            <a:pPr lvl="1"/>
            <a:r>
              <a:rPr lang="en-US" altLang="ko-KR" dirty="0"/>
              <a:t>Key concept: Program </a:t>
            </a:r>
            <a:r>
              <a:rPr lang="en-US" altLang="ko-KR" dirty="0">
                <a:sym typeface="Wingdings" panose="05000000000000000000" pitchFamily="2" charset="2"/>
              </a:rPr>
              <a:t> CPU using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Compiler </a:t>
            </a:r>
            <a:r>
              <a:rPr lang="en-US" altLang="ko-KR" dirty="0">
                <a:sym typeface="Wingdings" panose="05000000000000000000" pitchFamily="2" charset="2"/>
              </a:rPr>
              <a:t>and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 OS </a:t>
            </a:r>
            <a:endParaRPr lang="ko-KR" altLang="en-US" dirty="0">
              <a:solidFill>
                <a:srgbClr val="0066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DAE120-E99C-4541-A9AE-AF114B33B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59200" y="6656784"/>
            <a:ext cx="1905000" cy="228600"/>
          </a:xfrm>
        </p:spPr>
        <p:txBody>
          <a:bodyPr/>
          <a:lstStyle/>
          <a:p>
            <a:pPr>
              <a:defRPr/>
            </a:pPr>
            <a:fld id="{B1B318F9-AC1D-43B5-8FCE-196BC5379DAE}" type="slidenum">
              <a:rPr lang="en-US" altLang="ko-KR" smtClean="0"/>
              <a:pPr>
                <a:defRPr/>
              </a:pPr>
              <a:t>34</a:t>
            </a:fld>
            <a:endParaRPr lang="en-US" altLang="ko-KR" dirty="0"/>
          </a:p>
        </p:txBody>
      </p:sp>
      <p:pic>
        <p:nvPicPr>
          <p:cNvPr id="5" name="그림 2">
            <a:extLst>
              <a:ext uri="{FF2B5EF4-FFF2-40B4-BE49-F238E27FC236}">
                <a16:creationId xmlns:a16="http://schemas.microsoft.com/office/drawing/2014/main" id="{A3CC7A2E-F495-4521-B9A7-59178909E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6166"/>
            <a:ext cx="3928967" cy="17827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1">
            <a:extLst>
              <a:ext uri="{FF2B5EF4-FFF2-40B4-BE49-F238E27FC236}">
                <a16:creationId xmlns:a16="http://schemas.microsoft.com/office/drawing/2014/main" id="{E6C58F53-04C0-4FBB-AE1B-0C101AD8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6166"/>
            <a:ext cx="4165877" cy="17827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CEED283-8D85-4B15-BD6D-CA90328E6E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00192" y="2564904"/>
            <a:ext cx="3081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8000"/>
                </a:solidFill>
              </a:rPr>
              <a:t>(Source: Chapter 2 in OSTEP)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5C853-D570-456B-B97F-471FC43FCAF1}"/>
              </a:ext>
            </a:extLst>
          </p:cNvPr>
          <p:cNvSpPr txBox="1"/>
          <p:nvPr/>
        </p:nvSpPr>
        <p:spPr>
          <a:xfrm>
            <a:off x="374650" y="4221088"/>
            <a:ext cx="1028998" cy="1105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72000" tIns="0" rIns="72000" bIns="0" rtlCol="0" anchor="ctr" anchorCtr="0">
            <a:noAutofit/>
          </a:bodyPr>
          <a:lstStyle/>
          <a:p>
            <a:r>
              <a:rPr lang="en-US" altLang="ko-KR" sz="1000" dirty="0"/>
              <a:t>int a, b;</a:t>
            </a:r>
          </a:p>
          <a:p>
            <a:r>
              <a:rPr lang="en-US" altLang="ko-KR" sz="1000" dirty="0"/>
              <a:t>…</a:t>
            </a:r>
          </a:p>
          <a:p>
            <a:r>
              <a:rPr lang="en-US" altLang="ko-KR" sz="1000" dirty="0"/>
              <a:t>main()</a:t>
            </a:r>
          </a:p>
          <a:p>
            <a:r>
              <a:rPr lang="en-US" altLang="ko-KR" sz="1000" dirty="0"/>
              <a:t>{</a:t>
            </a:r>
          </a:p>
          <a:p>
            <a:r>
              <a:rPr lang="en-US" altLang="ko-KR" sz="1000" dirty="0"/>
              <a:t>    int c, d</a:t>
            </a:r>
          </a:p>
          <a:p>
            <a:r>
              <a:rPr lang="en-US" altLang="ko-KR" sz="1000" dirty="0"/>
              <a:t>    …</a:t>
            </a:r>
          </a:p>
          <a:p>
            <a:r>
              <a:rPr lang="en-US" altLang="ko-KR" sz="1000" dirty="0"/>
              <a:t>}</a:t>
            </a:r>
            <a:endParaRPr lang="ko-KR" altLang="en-US" sz="1000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9C9AEEC4-E868-4241-BA9B-C69FC722FBE4}"/>
              </a:ext>
            </a:extLst>
          </p:cNvPr>
          <p:cNvSpPr/>
          <p:nvPr/>
        </p:nvSpPr>
        <p:spPr bwMode="auto">
          <a:xfrm>
            <a:off x="1526777" y="4593630"/>
            <a:ext cx="965155" cy="307777"/>
          </a:xfrm>
          <a:prstGeom prst="rightArrow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BB09D-1AFD-42E1-BC4E-3E84D12E7259}"/>
              </a:ext>
            </a:extLst>
          </p:cNvPr>
          <p:cNvSpPr txBox="1"/>
          <p:nvPr/>
        </p:nvSpPr>
        <p:spPr>
          <a:xfrm>
            <a:off x="1497749" y="5226059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Compiler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3C8E5-CCFC-4D65-8CA8-8166DDED268A}"/>
              </a:ext>
            </a:extLst>
          </p:cNvPr>
          <p:cNvSpPr txBox="1"/>
          <p:nvPr/>
        </p:nvSpPr>
        <p:spPr>
          <a:xfrm>
            <a:off x="3046177" y="4209730"/>
            <a:ext cx="8640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c</a:t>
            </a:r>
          </a:p>
          <a:p>
            <a:pPr algn="ctr"/>
            <a:r>
              <a:rPr lang="en-US" altLang="ko-KR" sz="1000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D2677-23B2-4AC1-87F9-5C6A5788F296}"/>
              </a:ext>
            </a:extLst>
          </p:cNvPr>
          <p:cNvSpPr txBox="1"/>
          <p:nvPr/>
        </p:nvSpPr>
        <p:spPr>
          <a:xfrm>
            <a:off x="408087" y="6577607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Program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40DA4-856E-4214-91C2-EBB46DA1BD7F}"/>
              </a:ext>
            </a:extLst>
          </p:cNvPr>
          <p:cNvSpPr txBox="1"/>
          <p:nvPr/>
        </p:nvSpPr>
        <p:spPr>
          <a:xfrm>
            <a:off x="2310390" y="6597352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Binary (virtual address) 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EF65E-1035-44BB-9841-CEEE56709471}"/>
              </a:ext>
            </a:extLst>
          </p:cNvPr>
          <p:cNvSpPr txBox="1"/>
          <p:nvPr/>
        </p:nvSpPr>
        <p:spPr>
          <a:xfrm>
            <a:off x="3046177" y="4757503"/>
            <a:ext cx="8640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b</a:t>
            </a:r>
          </a:p>
          <a:p>
            <a:pPr algn="ctr"/>
            <a:r>
              <a:rPr lang="en-US" altLang="ko-KR" sz="10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412B4-BF4D-423E-B9DA-ABFF4AC67FDB}"/>
              </a:ext>
            </a:extLst>
          </p:cNvPr>
          <p:cNvSpPr txBox="1"/>
          <p:nvPr/>
        </p:nvSpPr>
        <p:spPr>
          <a:xfrm>
            <a:off x="3046177" y="5065281"/>
            <a:ext cx="864096" cy="248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main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37444-F804-4481-8928-DF22A33E91D3}"/>
              </a:ext>
            </a:extLst>
          </p:cNvPr>
          <p:cNvSpPr txBox="1"/>
          <p:nvPr/>
        </p:nvSpPr>
        <p:spPr>
          <a:xfrm>
            <a:off x="3059832" y="4199090"/>
            <a:ext cx="864096" cy="11051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0DD9D8-1DF4-445A-8CBD-C68F44029D21}"/>
              </a:ext>
            </a:extLst>
          </p:cNvPr>
          <p:cNvSpPr txBox="1"/>
          <p:nvPr/>
        </p:nvSpPr>
        <p:spPr>
          <a:xfrm>
            <a:off x="374650" y="5440927"/>
            <a:ext cx="1028998" cy="1105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72000" tIns="0" rIns="72000" bIns="0" rtlCol="0" anchor="ctr" anchorCtr="0">
            <a:noAutofit/>
          </a:bodyPr>
          <a:lstStyle/>
          <a:p>
            <a:r>
              <a:rPr lang="en-US" altLang="ko-KR" sz="1000" dirty="0"/>
              <a:t>int a, b;</a:t>
            </a:r>
          </a:p>
          <a:p>
            <a:r>
              <a:rPr lang="en-US" altLang="ko-KR" sz="1000" dirty="0"/>
              <a:t>…</a:t>
            </a:r>
          </a:p>
          <a:p>
            <a:r>
              <a:rPr lang="en-US" altLang="ko-KR" sz="1000" dirty="0"/>
              <a:t>main()</a:t>
            </a:r>
          </a:p>
          <a:p>
            <a:r>
              <a:rPr lang="en-US" altLang="ko-KR" sz="1000" dirty="0"/>
              <a:t>{</a:t>
            </a:r>
          </a:p>
          <a:p>
            <a:r>
              <a:rPr lang="en-US" altLang="ko-KR" sz="1000" dirty="0"/>
              <a:t>    int c, d</a:t>
            </a:r>
          </a:p>
          <a:p>
            <a:r>
              <a:rPr lang="en-US" altLang="ko-KR" sz="1000" dirty="0"/>
              <a:t>    …</a:t>
            </a:r>
          </a:p>
          <a:p>
            <a:r>
              <a:rPr lang="en-US" altLang="ko-KR" sz="1000" dirty="0"/>
              <a:t>}</a:t>
            </a:r>
            <a:endParaRPr lang="ko-KR" altLang="en-US" sz="1000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F49E6E51-86CA-450D-B4D1-A8190BF79E0E}"/>
              </a:ext>
            </a:extLst>
          </p:cNvPr>
          <p:cNvSpPr/>
          <p:nvPr/>
        </p:nvSpPr>
        <p:spPr bwMode="auto">
          <a:xfrm>
            <a:off x="4427984" y="5944287"/>
            <a:ext cx="965155" cy="307777"/>
          </a:xfrm>
          <a:prstGeom prst="rightArrow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C219E-9C57-4FEF-A2DE-92818AA95BD6}"/>
              </a:ext>
            </a:extLst>
          </p:cNvPr>
          <p:cNvSpPr txBox="1"/>
          <p:nvPr/>
        </p:nvSpPr>
        <p:spPr>
          <a:xfrm>
            <a:off x="2517390" y="502469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08062-224C-464B-8AA4-FCB64F02A72C}"/>
              </a:ext>
            </a:extLst>
          </p:cNvPr>
          <p:cNvSpPr txBox="1"/>
          <p:nvPr/>
        </p:nvSpPr>
        <p:spPr>
          <a:xfrm>
            <a:off x="2515394" y="4770335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data</a:t>
            </a:r>
            <a:endParaRPr lang="ko-KR" alt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CC7B-FD13-4115-BD51-0E60E09D3359}"/>
              </a:ext>
            </a:extLst>
          </p:cNvPr>
          <p:cNvSpPr txBox="1"/>
          <p:nvPr/>
        </p:nvSpPr>
        <p:spPr>
          <a:xfrm>
            <a:off x="2420306" y="4211363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stack</a:t>
            </a:r>
            <a:endParaRPr lang="ko-KR" alt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E18100-80CE-4842-BD8C-B75EC1BC32E2}"/>
              </a:ext>
            </a:extLst>
          </p:cNvPr>
          <p:cNvSpPr txBox="1"/>
          <p:nvPr/>
        </p:nvSpPr>
        <p:spPr>
          <a:xfrm>
            <a:off x="3869904" y="5154960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0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B11AC3-7A66-484C-8847-B101CDE6D3B8}"/>
              </a:ext>
            </a:extLst>
          </p:cNvPr>
          <p:cNvSpPr txBox="1"/>
          <p:nvPr/>
        </p:nvSpPr>
        <p:spPr>
          <a:xfrm>
            <a:off x="3869904" y="4887726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100</a:t>
            </a:r>
            <a:endParaRPr lang="ko-KR" alt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110FC8-89A7-4DC0-921D-99C18289E4FD}"/>
              </a:ext>
            </a:extLst>
          </p:cNvPr>
          <p:cNvSpPr txBox="1"/>
          <p:nvPr/>
        </p:nvSpPr>
        <p:spPr>
          <a:xfrm>
            <a:off x="3869904" y="4327835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772</a:t>
            </a:r>
            <a:endParaRPr lang="ko-KR" alt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E36DEB-DEB5-464E-ADEB-326F96CAEE41}"/>
              </a:ext>
            </a:extLst>
          </p:cNvPr>
          <p:cNvSpPr txBox="1"/>
          <p:nvPr/>
        </p:nvSpPr>
        <p:spPr>
          <a:xfrm>
            <a:off x="3054723" y="5450958"/>
            <a:ext cx="8640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c</a:t>
            </a:r>
          </a:p>
          <a:p>
            <a:pPr algn="ctr"/>
            <a:r>
              <a:rPr lang="en-US" altLang="ko-KR" sz="1000" dirty="0"/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A3830-98E9-4728-B242-5B5DA51C275B}"/>
              </a:ext>
            </a:extLst>
          </p:cNvPr>
          <p:cNvSpPr txBox="1"/>
          <p:nvPr/>
        </p:nvSpPr>
        <p:spPr>
          <a:xfrm>
            <a:off x="3054723" y="5998731"/>
            <a:ext cx="8640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B</a:t>
            </a:r>
          </a:p>
          <a:p>
            <a:pPr algn="ctr"/>
            <a:r>
              <a:rPr lang="en-US" altLang="ko-KR" sz="1000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875A34-4DDD-4A9F-A514-D73D9BF78D11}"/>
              </a:ext>
            </a:extLst>
          </p:cNvPr>
          <p:cNvSpPr txBox="1"/>
          <p:nvPr/>
        </p:nvSpPr>
        <p:spPr>
          <a:xfrm>
            <a:off x="3054723" y="6306509"/>
            <a:ext cx="864096" cy="248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main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534163-BF73-4E48-9A0E-8BE46BA35F12}"/>
              </a:ext>
            </a:extLst>
          </p:cNvPr>
          <p:cNvSpPr txBox="1"/>
          <p:nvPr/>
        </p:nvSpPr>
        <p:spPr>
          <a:xfrm>
            <a:off x="3059832" y="5440318"/>
            <a:ext cx="864096" cy="11051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3D88AB-4ED2-4F79-9DE5-BE577E58795C}"/>
              </a:ext>
            </a:extLst>
          </p:cNvPr>
          <p:cNvSpPr txBox="1"/>
          <p:nvPr/>
        </p:nvSpPr>
        <p:spPr>
          <a:xfrm>
            <a:off x="2525936" y="626592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text</a:t>
            </a:r>
            <a:endParaRPr lang="ko-KR" alt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5D1CA8-E506-445F-AC2E-577181BB7146}"/>
              </a:ext>
            </a:extLst>
          </p:cNvPr>
          <p:cNvSpPr txBox="1"/>
          <p:nvPr/>
        </p:nvSpPr>
        <p:spPr>
          <a:xfrm>
            <a:off x="2523940" y="601156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data</a:t>
            </a:r>
            <a:endParaRPr lang="ko-KR" alt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4E5D3F-C2ED-4714-9CAA-FA74700CCCF9}"/>
              </a:ext>
            </a:extLst>
          </p:cNvPr>
          <p:cNvSpPr txBox="1"/>
          <p:nvPr/>
        </p:nvSpPr>
        <p:spPr>
          <a:xfrm>
            <a:off x="2428852" y="545259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stack</a:t>
            </a:r>
            <a:endParaRPr lang="ko-KR" alt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37C984-52C7-4416-9DF0-6C099AD5F9B9}"/>
              </a:ext>
            </a:extLst>
          </p:cNvPr>
          <p:cNvSpPr txBox="1"/>
          <p:nvPr/>
        </p:nvSpPr>
        <p:spPr>
          <a:xfrm>
            <a:off x="3878450" y="6396188"/>
            <a:ext cx="266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0</a:t>
            </a:r>
            <a:endParaRPr lang="ko-KR" altLang="en-US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651E21-68A3-453B-BAEC-29AA829B328D}"/>
              </a:ext>
            </a:extLst>
          </p:cNvPr>
          <p:cNvSpPr txBox="1"/>
          <p:nvPr/>
        </p:nvSpPr>
        <p:spPr>
          <a:xfrm>
            <a:off x="3878450" y="6128954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100</a:t>
            </a:r>
            <a:endParaRPr lang="ko-KR" altLang="en-US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CC69D9-74BD-4D20-A189-F26240513048}"/>
              </a:ext>
            </a:extLst>
          </p:cNvPr>
          <p:cNvSpPr txBox="1"/>
          <p:nvPr/>
        </p:nvSpPr>
        <p:spPr>
          <a:xfrm>
            <a:off x="3878450" y="5569063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772</a:t>
            </a:r>
            <a:endParaRPr lang="ko-KR" altLang="en-US" sz="1000" dirty="0"/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C6C690A7-134E-47BD-BC58-B554A6E8DB98}"/>
              </a:ext>
            </a:extLst>
          </p:cNvPr>
          <p:cNvSpPr/>
          <p:nvPr/>
        </p:nvSpPr>
        <p:spPr bwMode="auto">
          <a:xfrm>
            <a:off x="1547664" y="5958626"/>
            <a:ext cx="965155" cy="307777"/>
          </a:xfrm>
          <a:prstGeom prst="rightArrow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68BA22-1FF6-44C3-98F8-A5CB8F4A8AAA}"/>
              </a:ext>
            </a:extLst>
          </p:cNvPr>
          <p:cNvSpPr txBox="1"/>
          <p:nvPr/>
        </p:nvSpPr>
        <p:spPr>
          <a:xfrm>
            <a:off x="4408654" y="5138028"/>
            <a:ext cx="10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OS (loading)</a:t>
            </a:r>
            <a:endParaRPr lang="ko-KR" altLang="en-US" sz="1400" dirty="0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E086A358-1EFB-44F7-BA59-83A075F5F56B}"/>
              </a:ext>
            </a:extLst>
          </p:cNvPr>
          <p:cNvSpPr/>
          <p:nvPr/>
        </p:nvSpPr>
        <p:spPr bwMode="auto">
          <a:xfrm>
            <a:off x="4427984" y="4633391"/>
            <a:ext cx="965155" cy="307777"/>
          </a:xfrm>
          <a:prstGeom prst="rightArrow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0D7D2E-9FFE-4064-9C9A-8A1F6E28A312}"/>
              </a:ext>
            </a:extLst>
          </p:cNvPr>
          <p:cNvSpPr txBox="1"/>
          <p:nvPr/>
        </p:nvSpPr>
        <p:spPr>
          <a:xfrm>
            <a:off x="5640161" y="4463384"/>
            <a:ext cx="864096" cy="19072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BD9F65-D7EF-4F4F-A7D8-76DE2E4A35A1}"/>
              </a:ext>
            </a:extLst>
          </p:cNvPr>
          <p:cNvSpPr txBox="1"/>
          <p:nvPr/>
        </p:nvSpPr>
        <p:spPr>
          <a:xfrm>
            <a:off x="5163968" y="6597352"/>
            <a:ext cx="2494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DRAM (physical address) </a:t>
            </a:r>
            <a:endParaRPr lang="ko-KR" alt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1D26CF-FC95-4B54-A74B-5AFBA44B7C8D}"/>
              </a:ext>
            </a:extLst>
          </p:cNvPr>
          <p:cNvSpPr txBox="1"/>
          <p:nvPr/>
        </p:nvSpPr>
        <p:spPr>
          <a:xfrm>
            <a:off x="5630551" y="5636510"/>
            <a:ext cx="8640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a</a:t>
            </a:r>
          </a:p>
          <a:p>
            <a:pPr algn="ctr"/>
            <a:r>
              <a:rPr lang="en-US" altLang="ko-KR" sz="1000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0D9934-365A-4031-9B1B-FE8CF282CC06}"/>
              </a:ext>
            </a:extLst>
          </p:cNvPr>
          <p:cNvSpPr txBox="1"/>
          <p:nvPr/>
        </p:nvSpPr>
        <p:spPr>
          <a:xfrm>
            <a:off x="5623069" y="4921423"/>
            <a:ext cx="86409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ko-KR" sz="1000" dirty="0"/>
              <a:t>a</a:t>
            </a:r>
          </a:p>
          <a:p>
            <a:pPr algn="ctr"/>
            <a:r>
              <a:rPr lang="en-US" altLang="ko-KR" sz="1000" dirty="0"/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DC146-33D9-432C-B378-80E1BBC2E87C}"/>
              </a:ext>
            </a:extLst>
          </p:cNvPr>
          <p:cNvSpPr txBox="1"/>
          <p:nvPr/>
        </p:nvSpPr>
        <p:spPr>
          <a:xfrm>
            <a:off x="6489287" y="5805264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240</a:t>
            </a:r>
            <a:endParaRPr lang="ko-KR" altLang="en-US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BF70CD-E648-4F37-9FA5-C8A07B56583F}"/>
              </a:ext>
            </a:extLst>
          </p:cNvPr>
          <p:cNvSpPr txBox="1"/>
          <p:nvPr/>
        </p:nvSpPr>
        <p:spPr>
          <a:xfrm>
            <a:off x="6489287" y="5085184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568</a:t>
            </a:r>
            <a:endParaRPr lang="ko-KR" altLang="en-US" sz="1000" dirty="0"/>
          </a:p>
        </p:txBody>
      </p: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C4B8E644-CB7D-4A92-835F-BB707F782164}"/>
              </a:ext>
            </a:extLst>
          </p:cNvPr>
          <p:cNvSpPr/>
          <p:nvPr/>
        </p:nvSpPr>
        <p:spPr bwMode="auto">
          <a:xfrm>
            <a:off x="6893860" y="5187389"/>
            <a:ext cx="965155" cy="307777"/>
          </a:xfrm>
          <a:prstGeom prst="rightArrow">
            <a:avLst/>
          </a:prstGeom>
          <a:solidFill>
            <a:srgbClr val="FFC000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굴림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BA373B49-40C3-4515-A7B8-4E90007AD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02" y="4845889"/>
            <a:ext cx="965155" cy="9166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D09F84A-D5A6-4398-9925-FD6945CA48DF}"/>
              </a:ext>
            </a:extLst>
          </p:cNvPr>
          <p:cNvSpPr txBox="1"/>
          <p:nvPr/>
        </p:nvSpPr>
        <p:spPr>
          <a:xfrm>
            <a:off x="5938129" y="5297069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OS</a:t>
            </a:r>
            <a:endParaRPr lang="ko-KR" altLang="en-US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8ADA1FC-FB1F-468B-BC9A-D9D1F1BBCD51}"/>
              </a:ext>
            </a:extLst>
          </p:cNvPr>
          <p:cNvSpPr txBox="1"/>
          <p:nvPr/>
        </p:nvSpPr>
        <p:spPr>
          <a:xfrm>
            <a:off x="6876256" y="54980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OS (schedule)</a:t>
            </a:r>
            <a:endParaRPr lang="ko-KR" alt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DA8A4E-53EA-4516-B6DE-F02326FAA8FA}"/>
              </a:ext>
            </a:extLst>
          </p:cNvPr>
          <p:cNvSpPr txBox="1"/>
          <p:nvPr/>
        </p:nvSpPr>
        <p:spPr>
          <a:xfrm>
            <a:off x="8242142" y="6605898"/>
            <a:ext cx="609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CPU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74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58"/>
    </mc:Choice>
    <mc:Fallback xmlns="">
      <p:transition spd="slow" advTm="46735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CFB3B3-9E6E-49CD-ABD2-DAD5CDB6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53A85C-E606-4E10-911B-59C4B771A5E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E1C32D-BE0D-432C-90F5-C6F5F7E43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318F9-AC1D-43B5-8FCE-196BC5379DAE}" type="slidenum">
              <a:rPr lang="en-US" altLang="ko-KR" smtClean="0"/>
              <a:pPr>
                <a:defRPr/>
              </a:pPr>
              <a:t>35</a:t>
            </a:fld>
            <a:endParaRPr lang="en-US" altLang="ko-KR" dirty="0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3792D85D-4694-4849-98AD-BC66B4DD7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484784"/>
            <a:ext cx="43529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067DA-3958-4C1E-8D9A-E2F45690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389487"/>
            <a:ext cx="7921625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Any questions? Send an email to me: choijm@dankook.ac.kr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F81FA-BC93-4542-9F68-7B50D021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2" y="4821535"/>
            <a:ext cx="792162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5th Simple question to take attendance: Explain the similarity between “context switch” and “kakao talk with multiple chatting room concurrently” (until 6 PM, April first)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9D8D4-19FA-4133-A534-5AD74B1D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9" y="5733256"/>
            <a:ext cx="81568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Interactive Q&amp;A announcement</a:t>
            </a:r>
          </a:p>
          <a:p>
            <a:pPr marL="0" indent="0" latinLnBrk="0">
              <a:spcBef>
                <a:spcPct val="0"/>
              </a:spcBef>
              <a:buClrTx/>
              <a:buSz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     - March 31</a:t>
            </a:r>
            <a:r>
              <a:rPr lang="en-US" altLang="ko-KR" sz="1600" b="0" baseline="300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(Tuesday) at class time (10:30 am for Section 2, 2:30 pm for Section 3)</a:t>
            </a:r>
          </a:p>
          <a:p>
            <a:pPr marL="0" indent="0" latinLnBrk="0">
              <a:spcBef>
                <a:spcPct val="0"/>
              </a:spcBef>
              <a:buClrTx/>
              <a:buSz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     - Zoom Meeting</a:t>
            </a:r>
            <a:r>
              <a:rPr lang="ko-KR" altLang="en-US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ID: 240-964-9989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A213F0F-FDCC-45D2-89FF-49C035510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269022"/>
            <a:ext cx="4211960" cy="2339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5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43"/>
    </mc:Choice>
    <mc:Fallback xmlns="">
      <p:transition spd="slow" advTm="186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>
            <a:extLst>
              <a:ext uri="{FF2B5EF4-FFF2-40B4-BE49-F238E27FC236}">
                <a16:creationId xmlns:a16="http://schemas.microsoft.com/office/drawing/2014/main" id="{CB19B187-91A2-41E5-ABF2-5D19B014F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 4. The Abstraction: The Process</a:t>
            </a:r>
            <a:endParaRPr lang="ko-KR" altLang="en-US" dirty="0"/>
          </a:p>
        </p:txBody>
      </p:sp>
      <p:sp>
        <p:nvSpPr>
          <p:cNvPr id="10243" name="텍스트 개체 틀 2">
            <a:extLst>
              <a:ext uri="{FF2B5EF4-FFF2-40B4-BE49-F238E27FC236}">
                <a16:creationId xmlns:a16="http://schemas.microsoft.com/office/drawing/2014/main" id="{0A19FDE4-8253-401A-8792-97DDC4EEAF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893175" cy="5486400"/>
          </a:xfrm>
        </p:spPr>
        <p:txBody>
          <a:bodyPr/>
          <a:lstStyle/>
          <a:p>
            <a:r>
              <a:rPr lang="en-US" altLang="ko-KR" dirty="0"/>
              <a:t>Process definition</a:t>
            </a:r>
          </a:p>
          <a:p>
            <a:pPr lvl="1"/>
            <a:r>
              <a:rPr lang="en-US" altLang="ko-KR" dirty="0"/>
              <a:t>A running program, scheduling entity</a:t>
            </a:r>
          </a:p>
          <a:p>
            <a:pPr lvl="2"/>
            <a:r>
              <a:rPr lang="en-US" altLang="ko-KR" dirty="0"/>
              <a:t>c.f.) program: a lifeless thing, sit on the disk and waiting to spring into action</a:t>
            </a:r>
          </a:p>
          <a:p>
            <a:pPr lvl="2"/>
            <a:r>
              <a:rPr lang="en-US" altLang="ko-KR" dirty="0"/>
              <a:t>Run on memory and CPU</a:t>
            </a:r>
          </a:p>
          <a:p>
            <a:pPr lvl="1"/>
            <a:r>
              <a:rPr lang="en-US" altLang="ko-KR" dirty="0"/>
              <a:t>There exist multiple processes (e.g. browser, editor, player, and so on)</a:t>
            </a:r>
          </a:p>
          <a:p>
            <a:pPr lvl="2"/>
            <a:r>
              <a:rPr lang="en-US" altLang="ko-KR" dirty="0"/>
              <a:t>Each process has its own memory (address space), virtual CPU, state, …</a:t>
            </a:r>
            <a:endParaRPr lang="ko-KR" altLang="en-US" dirty="0"/>
          </a:p>
        </p:txBody>
      </p:sp>
      <p:sp>
        <p:nvSpPr>
          <p:cNvPr id="10244" name="슬라이드 번호 개체 틀 3">
            <a:extLst>
              <a:ext uri="{FF2B5EF4-FFF2-40B4-BE49-F238E27FC236}">
                <a16:creationId xmlns:a16="http://schemas.microsoft.com/office/drawing/2014/main" id="{DB6D390D-4CC1-4815-9168-992852AD7F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C9CC55-3BD7-4309-8CF6-5A08F91A7B64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5D31681-72DE-440D-97AE-D946B53B54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2938" y="6242536"/>
            <a:ext cx="7500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 dirty="0">
                <a:solidFill>
                  <a:srgbClr val="33CC33"/>
                </a:solidFill>
              </a:rPr>
              <a:t>(Source: computer systems: a programmer perspective)</a:t>
            </a:r>
          </a:p>
        </p:txBody>
      </p:sp>
      <p:pic>
        <p:nvPicPr>
          <p:cNvPr id="10246" name="Picture 5" descr="Figure_1_4">
            <a:extLst>
              <a:ext uri="{FF2B5EF4-FFF2-40B4-BE49-F238E27FC236}">
                <a16:creationId xmlns:a16="http://schemas.microsoft.com/office/drawing/2014/main" id="{D6805E95-A614-4FFC-8CDB-D70C7570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313599"/>
            <a:ext cx="65008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84DCE34C-9DC1-4211-82BE-762D7F2E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5242411"/>
            <a:ext cx="1428750" cy="1000125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73096F0C-8C17-4A75-BB43-E1044F36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81874"/>
            <a:ext cx="4286250" cy="1214437"/>
          </a:xfrm>
          <a:prstGeom prst="roundRect">
            <a:avLst>
              <a:gd name="adj" fmla="val 16667"/>
            </a:avLst>
          </a:prstGeom>
          <a:noFill/>
          <a:ln w="1587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 dirty="0">
              <a:latin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D5561-7859-4745-BD6C-863E180E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5528161"/>
            <a:ext cx="106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ko-KR" altLang="en-US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6ECB5-FA0A-4CB3-A4A8-7EC99E9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813661"/>
            <a:ext cx="1662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Process (task)</a:t>
            </a:r>
            <a:endParaRPr lang="ko-KR" altLang="en-US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51"/>
    </mc:Choice>
    <mc:Fallback xmlns="">
      <p:transition spd="slow" advTm="150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>
            <a:extLst>
              <a:ext uri="{FF2B5EF4-FFF2-40B4-BE49-F238E27FC236}">
                <a16:creationId xmlns:a16="http://schemas.microsoft.com/office/drawing/2014/main" id="{91EB54E4-B8A7-417B-A4F5-E13FE8EDE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 4. The Abstraction: The Process</a:t>
            </a:r>
            <a:endParaRPr lang="ko-KR" altLang="en-US" dirty="0"/>
          </a:p>
        </p:txBody>
      </p:sp>
      <p:sp>
        <p:nvSpPr>
          <p:cNvPr id="11267" name="텍스트 개체 틀 2">
            <a:extLst>
              <a:ext uri="{FF2B5EF4-FFF2-40B4-BE49-F238E27FC236}">
                <a16:creationId xmlns:a16="http://schemas.microsoft.com/office/drawing/2014/main" id="{74D9FBEA-B126-48D6-A50B-692D3A7F6F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686425"/>
          </a:xfrm>
        </p:spPr>
        <p:txBody>
          <a:bodyPr/>
          <a:lstStyle/>
          <a:p>
            <a:r>
              <a:rPr lang="en-US" altLang="ko-KR" dirty="0"/>
              <a:t>How to virtualize CPU? </a:t>
            </a:r>
            <a:r>
              <a:rPr lang="en-US" altLang="ko-KR" dirty="0">
                <a:solidFill>
                  <a:srgbClr val="FF0000"/>
                </a:solidFill>
              </a:rPr>
              <a:t>Time sharing on multiple processes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Mechanism</a:t>
            </a:r>
          </a:p>
          <a:p>
            <a:pPr lvl="2"/>
            <a:r>
              <a:rPr lang="en-US" altLang="ko-KR" dirty="0"/>
              <a:t>context switch: an ability to stop running one program and start running another on a given CPU </a:t>
            </a:r>
          </a:p>
          <a:p>
            <a:pPr lvl="1"/>
            <a:r>
              <a:rPr lang="en-US" altLang="ko-KR" dirty="0"/>
              <a:t>Policy</a:t>
            </a:r>
          </a:p>
          <a:p>
            <a:pPr lvl="2"/>
            <a:r>
              <a:rPr lang="en-US" altLang="ko-KR" dirty="0"/>
              <a:t>scheduling policy: based on historical information or workload knowledge or performance metric. </a:t>
            </a:r>
            <a:endParaRPr lang="ko-KR" altLang="en-US" dirty="0"/>
          </a:p>
        </p:txBody>
      </p:sp>
      <p:sp>
        <p:nvSpPr>
          <p:cNvPr id="11268" name="슬라이드 번호 개체 틀 3">
            <a:extLst>
              <a:ext uri="{FF2B5EF4-FFF2-40B4-BE49-F238E27FC236}">
                <a16:creationId xmlns:a16="http://schemas.microsoft.com/office/drawing/2014/main" id="{0BA1AF11-74B9-4072-BA83-A44EC7472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FE21CE-BFA5-4D78-9ECB-EAB81069ECC5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1270" name="Picture 3">
            <a:extLst>
              <a:ext uri="{FF2B5EF4-FFF2-40B4-BE49-F238E27FC236}">
                <a16:creationId xmlns:a16="http://schemas.microsoft.com/office/drawing/2014/main" id="{5FBDE79F-B8F9-495E-84CF-88D83697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63688"/>
            <a:ext cx="571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8" name="빗면 7">
            <a:extLst>
              <a:ext uri="{FF2B5EF4-FFF2-40B4-BE49-F238E27FC236}">
                <a16:creationId xmlns:a16="http://schemas.microsoft.com/office/drawing/2014/main" id="{EB02F7FB-4E6A-4E41-99A3-6EC4ACD47F70}"/>
              </a:ext>
            </a:extLst>
          </p:cNvPr>
          <p:cNvSpPr/>
          <p:nvPr/>
        </p:nvSpPr>
        <p:spPr bwMode="auto">
          <a:xfrm>
            <a:off x="3759200" y="3157538"/>
            <a:ext cx="1000125" cy="928687"/>
          </a:xfrm>
          <a:prstGeom prst="bevel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eaLnBrk="1" latinLnBrk="1" hangingPunct="1">
              <a:defRPr/>
            </a:pPr>
            <a:r>
              <a:rPr lang="en-US" altLang="ko-KR" sz="1600" dirty="0"/>
              <a:t>CPU1</a:t>
            </a:r>
            <a:endParaRPr lang="ko-KR" altLang="en-US" sz="1600" dirty="0"/>
          </a:p>
        </p:txBody>
      </p:sp>
      <p:pic>
        <p:nvPicPr>
          <p:cNvPr id="11272" name="Picture 5">
            <a:extLst>
              <a:ext uri="{FF2B5EF4-FFF2-40B4-BE49-F238E27FC236}">
                <a16:creationId xmlns:a16="http://schemas.microsoft.com/office/drawing/2014/main" id="{7E8B4A6B-7E62-4F57-8510-CC49153D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8150"/>
            <a:ext cx="571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>
            <a:extLst>
              <a:ext uri="{FF2B5EF4-FFF2-40B4-BE49-F238E27FC236}">
                <a16:creationId xmlns:a16="http://schemas.microsoft.com/office/drawing/2014/main" id="{AA0C38BE-D847-43EC-8FE6-6C5E36E4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12975"/>
            <a:ext cx="552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>
            <a:extLst>
              <a:ext uri="{FF2B5EF4-FFF2-40B4-BE49-F238E27FC236}">
                <a16:creationId xmlns:a16="http://schemas.microsoft.com/office/drawing/2014/main" id="{3D579BBD-18A6-438B-8EBA-7C49FF7F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12975"/>
            <a:ext cx="5524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9">
            <a:extLst>
              <a:ext uri="{FF2B5EF4-FFF2-40B4-BE49-F238E27FC236}">
                <a16:creationId xmlns:a16="http://schemas.microsoft.com/office/drawing/2014/main" id="{47CE2BC7-DF43-460C-8870-92B33F2E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84413"/>
            <a:ext cx="552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0D5A53-84A3-44E7-BD2C-0C7389B7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6181725"/>
            <a:ext cx="336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</a:rPr>
              <a:t>Time sharing vs. Space sharing  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07FD5E76-CB94-4CFF-B94F-45F900A3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74900"/>
            <a:ext cx="590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874ACA23-6102-4066-A460-1C48A7D3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532062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4FB50AC9-ACF5-4ACD-90F3-97FCC031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42" y="3178174"/>
            <a:ext cx="590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86B18D7-B705-4914-9235-439F2580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71725"/>
            <a:ext cx="590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B7A3AAE4-036F-44CA-8210-ED598B8B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93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76A57F63-E047-4187-868A-7051D3D0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7" y="31937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C9D4876C-2E2E-4C19-96DF-64E8B3F8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30" y="3157538"/>
            <a:ext cx="571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BF3C5486-2288-48CC-AACF-BCE25699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532062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9A5BDDE-6399-4FDF-99AE-656DAAAE7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9738" y="1563688"/>
            <a:ext cx="590550" cy="476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78"/>
    </mc:Choice>
    <mc:Fallback xmlns="">
      <p:transition spd="slow" advTm="143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>
            <a:extLst>
              <a:ext uri="{FF2B5EF4-FFF2-40B4-BE49-F238E27FC236}">
                <a16:creationId xmlns:a16="http://schemas.microsoft.com/office/drawing/2014/main" id="{17A8C5F5-9EE9-437D-920E-B2A59733F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4.1 Process</a:t>
            </a:r>
            <a:endParaRPr lang="ko-KR" altLang="en-US" dirty="0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A84CB7D2-FF23-40C0-8FE7-655A0DA0DF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Process structure</a:t>
            </a:r>
          </a:p>
          <a:p>
            <a:pPr lvl="1"/>
            <a:r>
              <a:rPr lang="en-US" altLang="ko-KR" dirty="0"/>
              <a:t>Need resources to run: </a:t>
            </a:r>
          </a:p>
          <a:p>
            <a:pPr lvl="2"/>
            <a:r>
              <a:rPr lang="en-US" altLang="ko-KR" dirty="0"/>
              <a:t>CPU</a:t>
            </a:r>
          </a:p>
          <a:p>
            <a:pPr lvl="3"/>
            <a:r>
              <a:rPr lang="en-US" altLang="ko-KR" dirty="0"/>
              <a:t>Registers such as PC, SP, ..</a:t>
            </a:r>
          </a:p>
          <a:p>
            <a:pPr lvl="2"/>
            <a:r>
              <a:rPr lang="en-US" altLang="ko-KR" dirty="0"/>
              <a:t>Memory (</a:t>
            </a:r>
            <a:r>
              <a:rPr lang="en-US" altLang="ko-KR" dirty="0">
                <a:solidFill>
                  <a:srgbClr val="FF0000"/>
                </a:solidFill>
              </a:rPr>
              <a:t>address space</a:t>
            </a:r>
            <a:r>
              <a:rPr lang="en-US" altLang="ko-KR" dirty="0"/>
              <a:t>) </a:t>
            </a:r>
          </a:p>
          <a:p>
            <a:pPr lvl="3"/>
            <a:r>
              <a:rPr lang="en-US" altLang="ko-KR" dirty="0"/>
              <a:t>Text: program codes</a:t>
            </a:r>
          </a:p>
          <a:p>
            <a:pPr lvl="3"/>
            <a:r>
              <a:rPr lang="en-US" altLang="ko-KR" dirty="0"/>
              <a:t>Data: global variables</a:t>
            </a:r>
          </a:p>
          <a:p>
            <a:pPr lvl="3"/>
            <a:r>
              <a:rPr lang="en-US" altLang="ko-KR" dirty="0"/>
              <a:t>Stack: local variables, parameters, …</a:t>
            </a:r>
          </a:p>
          <a:p>
            <a:pPr lvl="3"/>
            <a:r>
              <a:rPr lang="en-US" altLang="ko-KR" dirty="0"/>
              <a:t>Heap: allocated dynamically</a:t>
            </a:r>
          </a:p>
          <a:p>
            <a:pPr lvl="2"/>
            <a:r>
              <a:rPr lang="en-US" altLang="ko-KR" dirty="0"/>
              <a:t>I/O information</a:t>
            </a:r>
          </a:p>
          <a:p>
            <a:pPr lvl="3"/>
            <a:r>
              <a:rPr lang="en-US" altLang="ko-KR" dirty="0"/>
              <a:t>Opened files (including devices)</a:t>
            </a:r>
          </a:p>
          <a:p>
            <a:pPr lvl="3"/>
            <a:endParaRPr lang="en-US" altLang="ko-KR" dirty="0"/>
          </a:p>
          <a:p>
            <a:pPr lvl="1"/>
            <a:r>
              <a:rPr lang="en-US" altLang="ko-KR" dirty="0"/>
              <a:t>cf.) program</a:t>
            </a:r>
          </a:p>
          <a:p>
            <a:pPr lvl="2"/>
            <a:r>
              <a:rPr lang="en-US" altLang="ko-KR" dirty="0"/>
              <a:t>Passive entity</a:t>
            </a:r>
          </a:p>
          <a:p>
            <a:pPr lvl="2"/>
            <a:r>
              <a:rPr lang="en-US" altLang="ko-KR" dirty="0"/>
              <a:t>A file containing instructions stored on disk (executable file or </a:t>
            </a:r>
            <a:r>
              <a:rPr lang="en-US" altLang="ko-KR" dirty="0">
                <a:solidFill>
                  <a:srgbClr val="FF0000"/>
                </a:solidFill>
              </a:rPr>
              <a:t>binary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Execute a program twice </a:t>
            </a:r>
            <a:r>
              <a:rPr lang="en-US" altLang="ko-KR" dirty="0">
                <a:sym typeface="Wingdings" panose="05000000000000000000" pitchFamily="2" charset="2"/>
              </a:rPr>
              <a:t> result in creating two processes (from one program)  text is equivalent while others (data, stack) vary (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1-to-n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ko-KR" altLang="en-US" dirty="0"/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13C6FF4D-429B-49B4-B62B-AC5697FC4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08AE3D-3AB5-4A91-B0CB-6BDA62672197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D8BD9B66-E291-4A29-A47D-0C825FFB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t="1192" r="27121" b="1192"/>
          <a:stretch>
            <a:fillRect/>
          </a:stretch>
        </p:blipFill>
        <p:spPr bwMode="auto">
          <a:xfrm>
            <a:off x="5668963" y="1473200"/>
            <a:ext cx="2522537" cy="295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4">
            <a:extLst>
              <a:ext uri="{FF2B5EF4-FFF2-40B4-BE49-F238E27FC236}">
                <a16:creationId xmlns:a16="http://schemas.microsoft.com/office/drawing/2014/main" id="{BE092DAC-F0F4-4255-885C-378E95EE42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8675" y="4652963"/>
            <a:ext cx="4830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14"/>
    </mc:Choice>
    <mc:Fallback xmlns="">
      <p:transition spd="slow" advTm="1415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59FD2E7B-5C6E-4FCD-BD32-CA6EC64EC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4.2 Process API</a:t>
            </a:r>
            <a:endParaRPr lang="ko-KR" altLang="en-US" dirty="0"/>
          </a:p>
        </p:txBody>
      </p:sp>
      <p:sp>
        <p:nvSpPr>
          <p:cNvPr id="13315" name="텍스트 개체 틀 2">
            <a:extLst>
              <a:ext uri="{FF2B5EF4-FFF2-40B4-BE49-F238E27FC236}">
                <a16:creationId xmlns:a16="http://schemas.microsoft.com/office/drawing/2014/main" id="{2B09F713-BCCE-444E-AFD3-5ACB31F723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Basic APIs for a process</a:t>
            </a:r>
            <a:endParaRPr lang="ko-KR" altLang="en-US" dirty="0"/>
          </a:p>
        </p:txBody>
      </p:sp>
      <p:sp>
        <p:nvSpPr>
          <p:cNvPr id="13316" name="슬라이드 번호 개체 틀 3">
            <a:extLst>
              <a:ext uri="{FF2B5EF4-FFF2-40B4-BE49-F238E27FC236}">
                <a16:creationId xmlns:a16="http://schemas.microsoft.com/office/drawing/2014/main" id="{8066CD27-2723-4B17-9941-C5AF37003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44A46B-84FF-4092-8AB0-4D2E12511E72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40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3317" name="그림 4">
            <a:extLst>
              <a:ext uri="{FF2B5EF4-FFF2-40B4-BE49-F238E27FC236}">
                <a16:creationId xmlns:a16="http://schemas.microsoft.com/office/drawing/2014/main" id="{CA71470F-E95A-42DA-A094-C30B9210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52550"/>
            <a:ext cx="73723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A6C66-CB50-4DA2-A92E-ABAD007F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6181725"/>
            <a:ext cx="2981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Refer to chapter 5 in OSTEP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14"/>
    </mc:Choice>
    <mc:Fallback xmlns="">
      <p:transition spd="slow" advTm="493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C1A544E8-43DC-4A59-BD8B-AA81D83E5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4.3 Process Creation: A Little More Detail</a:t>
            </a:r>
            <a:endParaRPr lang="ko-KR" altLang="en-US" dirty="0"/>
          </a:p>
        </p:txBody>
      </p:sp>
      <p:sp>
        <p:nvSpPr>
          <p:cNvPr id="14339" name="텍스트 개체 틀 2">
            <a:extLst>
              <a:ext uri="{FF2B5EF4-FFF2-40B4-BE49-F238E27FC236}">
                <a16:creationId xmlns:a16="http://schemas.microsoft.com/office/drawing/2014/main" id="{A1BA53AD-53B3-4EF6-983B-A9F183D84C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How to start a program</a:t>
            </a:r>
          </a:p>
          <a:p>
            <a:pPr lvl="1"/>
            <a:r>
              <a:rPr lang="en-US" altLang="ko-KR" dirty="0"/>
              <a:t>Load</a:t>
            </a:r>
          </a:p>
          <a:p>
            <a:pPr lvl="2"/>
            <a:r>
              <a:rPr lang="en-US" altLang="ko-KR" dirty="0"/>
              <a:t>Bring code and static data into the address space</a:t>
            </a:r>
          </a:p>
          <a:p>
            <a:pPr lvl="2"/>
            <a:r>
              <a:rPr lang="en-US" altLang="ko-KR" dirty="0"/>
              <a:t>Based on executable format (e.g. ELF, PE, BSD, …)</a:t>
            </a:r>
          </a:p>
          <a:p>
            <a:pPr lvl="2"/>
            <a:r>
              <a:rPr lang="en-US" altLang="ko-KR" dirty="0">
                <a:solidFill>
                  <a:srgbClr val="0066FF"/>
                </a:solidFill>
              </a:rPr>
              <a:t>Eagerly</a:t>
            </a:r>
            <a:r>
              <a:rPr lang="en-US" altLang="ko-KR" dirty="0"/>
              <a:t> vs. </a:t>
            </a:r>
            <a:r>
              <a:rPr lang="en-US" altLang="ko-KR" dirty="0">
                <a:solidFill>
                  <a:srgbClr val="0066FF"/>
                </a:solidFill>
              </a:rPr>
              <a:t>Lazily</a:t>
            </a:r>
            <a:r>
              <a:rPr lang="en-US" altLang="ko-KR" dirty="0"/>
              <a:t> (paging, swapping)</a:t>
            </a:r>
          </a:p>
          <a:p>
            <a:pPr lvl="1"/>
            <a:r>
              <a:rPr lang="en-US" altLang="ko-KR" dirty="0"/>
              <a:t>Dynamic allocation</a:t>
            </a:r>
          </a:p>
          <a:p>
            <a:pPr lvl="2"/>
            <a:r>
              <a:rPr lang="en-US" altLang="ko-KR" dirty="0"/>
              <a:t>Stack</a:t>
            </a:r>
          </a:p>
          <a:p>
            <a:pPr lvl="2"/>
            <a:r>
              <a:rPr lang="en-US" altLang="ko-KR" dirty="0"/>
              <a:t>Initialize parameters (</a:t>
            </a:r>
            <a:r>
              <a:rPr lang="en-US" altLang="ko-KR" dirty="0" err="1"/>
              <a:t>argc</a:t>
            </a:r>
            <a:r>
              <a:rPr lang="en-US" altLang="ko-KR" dirty="0"/>
              <a:t>, </a:t>
            </a:r>
            <a:r>
              <a:rPr lang="en-US" altLang="ko-KR" dirty="0" err="1"/>
              <a:t>argv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Heap if necessary</a:t>
            </a:r>
          </a:p>
          <a:p>
            <a:pPr lvl="1"/>
            <a:r>
              <a:rPr lang="en-US" altLang="ko-KR" dirty="0"/>
              <a:t>Initialization</a:t>
            </a:r>
          </a:p>
          <a:p>
            <a:pPr lvl="2"/>
            <a:r>
              <a:rPr lang="en-US" altLang="ko-KR" dirty="0"/>
              <a:t>file descriptors (0, 1, 2)</a:t>
            </a:r>
          </a:p>
          <a:p>
            <a:pPr lvl="2"/>
            <a:r>
              <a:rPr lang="en-US" altLang="ko-KR" dirty="0"/>
              <a:t>I/O or signal related structure</a:t>
            </a:r>
          </a:p>
          <a:p>
            <a:pPr lvl="1"/>
            <a:r>
              <a:rPr lang="en-US" altLang="ko-KR" dirty="0"/>
              <a:t>Jump to the entry point: main() </a:t>
            </a:r>
          </a:p>
          <a:p>
            <a:pPr lvl="2"/>
            <a:endParaRPr lang="ko-KR" altLang="en-US" dirty="0"/>
          </a:p>
        </p:txBody>
      </p:sp>
      <p:sp>
        <p:nvSpPr>
          <p:cNvPr id="14340" name="슬라이드 번호 개체 틀 3">
            <a:extLst>
              <a:ext uri="{FF2B5EF4-FFF2-40B4-BE49-F238E27FC236}">
                <a16:creationId xmlns:a16="http://schemas.microsoft.com/office/drawing/2014/main" id="{D8C80D3F-2910-4FB4-BC68-99843DA55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82A73D-22B8-4D45-AF44-E9C40ECFA646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4341" name="그림 4">
            <a:extLst>
              <a:ext uri="{FF2B5EF4-FFF2-40B4-BE49-F238E27FC236}">
                <a16:creationId xmlns:a16="http://schemas.microsoft.com/office/drawing/2014/main" id="{ED00FE13-F55B-4668-A95F-785B49E6C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60650"/>
            <a:ext cx="324961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13"/>
    </mc:Choice>
    <mc:Fallback xmlns="">
      <p:transition spd="slow" advTm="1939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DF435207-0A28-417A-9AAA-6BC6E8A2F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4.4 Process States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EB35CF-6408-4CD1-8CF1-B972DCB790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ko-KR" dirty="0"/>
              <a:t>State and transition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r>
              <a:rPr lang="en-US" altLang="ko-KR" dirty="0"/>
              <a:t>State</a:t>
            </a:r>
          </a:p>
          <a:p>
            <a:pPr lvl="2">
              <a:defRPr/>
            </a:pPr>
            <a:r>
              <a:rPr lang="en-US" altLang="ko-KR" dirty="0"/>
              <a:t>new(created, </a:t>
            </a:r>
            <a:r>
              <a:rPr lang="en-US" altLang="ko-KR" dirty="0">
                <a:solidFill>
                  <a:srgbClr val="FF3300"/>
                </a:solidFill>
              </a:rPr>
              <a:t>embryo</a:t>
            </a:r>
            <a:r>
              <a:rPr lang="en-US" altLang="ko-KR" dirty="0"/>
              <a:t>), ready, running, waiting(</a:t>
            </a:r>
            <a:r>
              <a:rPr lang="en-US" altLang="ko-KR" dirty="0">
                <a:solidFill>
                  <a:srgbClr val="FF0000"/>
                </a:solidFill>
              </a:rPr>
              <a:t>blocked</a:t>
            </a:r>
            <a:r>
              <a:rPr lang="en-US" altLang="ko-KR" dirty="0"/>
              <a:t>), terminated (</a:t>
            </a:r>
            <a:r>
              <a:rPr lang="en-US" altLang="ko-KR" dirty="0">
                <a:solidFill>
                  <a:srgbClr val="FF3300"/>
                </a:solidFill>
              </a:rPr>
              <a:t>zombie</a:t>
            </a:r>
            <a:r>
              <a:rPr lang="en-US" altLang="ko-KR" dirty="0"/>
              <a:t>)</a:t>
            </a:r>
          </a:p>
          <a:p>
            <a:pPr lvl="1">
              <a:defRPr/>
            </a:pPr>
            <a:r>
              <a:rPr lang="en-US" altLang="ko-KR" dirty="0"/>
              <a:t>Transition</a:t>
            </a:r>
          </a:p>
          <a:p>
            <a:pPr lvl="2">
              <a:defRPr/>
            </a:pPr>
            <a:r>
              <a:rPr lang="en-US" altLang="ko-KR" dirty="0"/>
              <a:t>admitted, dispatch (</a:t>
            </a:r>
            <a:r>
              <a:rPr lang="en-US" altLang="ko-KR" dirty="0">
                <a:solidFill>
                  <a:srgbClr val="FF3300"/>
                </a:solidFill>
              </a:rPr>
              <a:t>schedule</a:t>
            </a:r>
            <a:r>
              <a:rPr lang="en-US" altLang="ko-KR" dirty="0"/>
              <a:t>), timeout (</a:t>
            </a:r>
            <a:r>
              <a:rPr lang="en-US" altLang="ko-KR" dirty="0">
                <a:solidFill>
                  <a:srgbClr val="FF3300"/>
                </a:solidFill>
              </a:rPr>
              <a:t>preemptive, </a:t>
            </a:r>
            <a:r>
              <a:rPr lang="en-US" altLang="ko-KR" dirty="0" err="1"/>
              <a:t>descheduled</a:t>
            </a:r>
            <a:r>
              <a:rPr lang="en-US" altLang="ko-KR" dirty="0"/>
              <a:t>), wait (</a:t>
            </a:r>
            <a:r>
              <a:rPr lang="en-US" altLang="ko-KR" dirty="0">
                <a:solidFill>
                  <a:srgbClr val="FF0000"/>
                </a:solidFill>
              </a:rPr>
              <a:t>sleep</a:t>
            </a:r>
            <a:r>
              <a:rPr lang="en-US" altLang="ko-KR" dirty="0"/>
              <a:t>, I/O initiate), wakeup (I/O done), exit</a:t>
            </a:r>
          </a:p>
          <a:p>
            <a:pPr lvl="2">
              <a:defRPr/>
            </a:pPr>
            <a:r>
              <a:rPr lang="en-US" altLang="ko-KR" dirty="0"/>
              <a:t>suspend and resume: to Disk (swap) or to RAM </a:t>
            </a:r>
            <a:endParaRPr lang="ko-KR" altLang="en-US" dirty="0"/>
          </a:p>
        </p:txBody>
      </p:sp>
      <p:sp>
        <p:nvSpPr>
          <p:cNvPr id="15364" name="슬라이드 번호 개체 틀 3">
            <a:extLst>
              <a:ext uri="{FF2B5EF4-FFF2-40B4-BE49-F238E27FC236}">
                <a16:creationId xmlns:a16="http://schemas.microsoft.com/office/drawing/2014/main" id="{6ECB9FD4-5E9F-4269-8DE7-E6A6646DA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583DCC-042F-462C-9CEF-0ABEE686EA6B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D5BCEFBA-3788-4824-BC0A-6D554C1C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971550" y="1484313"/>
            <a:ext cx="6829425" cy="259238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5903F-60B8-493A-B1A0-6826333E3B67}"/>
              </a:ext>
            </a:extLst>
          </p:cNvPr>
          <p:cNvSpPr txBox="1"/>
          <p:nvPr/>
        </p:nvSpPr>
        <p:spPr>
          <a:xfrm>
            <a:off x="3800475" y="1584325"/>
            <a:ext cx="11303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timeout</a:t>
            </a:r>
            <a:endParaRPr lang="ko-KR" alt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993ECD4D-78EC-42BC-ACE6-BA1A04D3C63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25563" y="4159250"/>
            <a:ext cx="6630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02843-49C3-4D09-A103-B19ADFE50D99}"/>
              </a:ext>
            </a:extLst>
          </p:cNvPr>
          <p:cNvSpPr txBox="1"/>
          <p:nvPr/>
        </p:nvSpPr>
        <p:spPr>
          <a:xfrm>
            <a:off x="3503613" y="3208338"/>
            <a:ext cx="1657350" cy="2317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ko-KR" sz="1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dispatch</a:t>
            </a:r>
            <a:endParaRPr lang="ko-KR" altLang="en-US" sz="1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760"/>
    </mc:Choice>
    <mc:Fallback xmlns="">
      <p:transition spd="slow" advTm="3707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8.6|10.6|53.6|18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0.5|0.6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3|4.7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6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5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9.1|19.6|8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theme1.xml><?xml version="1.0" encoding="utf-8"?>
<a:theme xmlns:a="http://schemas.openxmlformats.org/drawingml/2006/main" name="파일캐쉬서식">
  <a:themeElements>
    <a:clrScheme name="파일캐쉬서식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일캐쉬서식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lnDef>
  </a:objectDefaults>
  <a:extraClrSchemeLst>
    <a:extraClrScheme>
      <a:clrScheme name="파일캐쉬서식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D:\users\powerppt서식\파일캐쉬서식.pot</Template>
  <TotalTime>17624</TotalTime>
  <Words>2882</Words>
  <Application>Microsoft Office PowerPoint</Application>
  <PresentationFormat>화면 슬라이드 쇼(4:3)</PresentationFormat>
  <Paragraphs>540</Paragraphs>
  <Slides>35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굴림</vt:lpstr>
      <vt:lpstr>Arial</vt:lpstr>
      <vt:lpstr>Tahoma</vt:lpstr>
      <vt:lpstr>Times New Roman</vt:lpstr>
      <vt:lpstr>Wingdings</vt:lpstr>
      <vt:lpstr>Wingdings 2</vt:lpstr>
      <vt:lpstr>파일캐쉬서식</vt:lpstr>
      <vt:lpstr>Lecture Note 2: Processes</vt:lpstr>
      <vt:lpstr>Contents</vt:lpstr>
      <vt:lpstr>Chap 3. A Dialogue on Virtualization</vt:lpstr>
      <vt:lpstr>Chap 4. The Abstraction: The Process</vt:lpstr>
      <vt:lpstr>Chap 4. The Abstraction: The Process</vt:lpstr>
      <vt:lpstr>4.1 Process</vt:lpstr>
      <vt:lpstr>4.2 Process API</vt:lpstr>
      <vt:lpstr>4.3 Process Creation: A Little More Detail</vt:lpstr>
      <vt:lpstr>4.4 Process States</vt:lpstr>
      <vt:lpstr>4.4 Process States</vt:lpstr>
      <vt:lpstr>4.5 Data Structure</vt:lpstr>
      <vt:lpstr>4.5 Data Structure</vt:lpstr>
      <vt:lpstr>4.5 Data Structure (Optional) </vt:lpstr>
      <vt:lpstr>4.5 Data Structure (Optional) </vt:lpstr>
      <vt:lpstr>Chap 5. Interlude: Process API</vt:lpstr>
      <vt:lpstr>5.1 fork() system call</vt:lpstr>
      <vt:lpstr>5.2 wait() system call</vt:lpstr>
      <vt:lpstr>5.3 exec() system call</vt:lpstr>
      <vt:lpstr>5.4 Why? Motivating the API (optional)</vt:lpstr>
      <vt:lpstr>5.5 Other parts of the API</vt:lpstr>
      <vt:lpstr>Chap 6. Mechanism: Limited Direct Execution</vt:lpstr>
      <vt:lpstr>6.1 Basic Technique: Limited Direct Execution </vt:lpstr>
      <vt:lpstr>6.2 Problem #1: Restricted Operation </vt:lpstr>
      <vt:lpstr>6.2 Problem #1: Restricted Operation </vt:lpstr>
      <vt:lpstr>6.2 Problem #1: Restricted Operation </vt:lpstr>
      <vt:lpstr>6.2 Problem #1: Restricted Operation (optional)</vt:lpstr>
      <vt:lpstr>6.3 Problem #2: Switching between Processes  </vt:lpstr>
      <vt:lpstr>6.3 Problem #2: Switching between Processes  </vt:lpstr>
      <vt:lpstr>6.3 Problem #2: Switching between Processes  </vt:lpstr>
      <vt:lpstr>6.3 Problem #2: Switching between Processes </vt:lpstr>
      <vt:lpstr>6.3 Problem #2: Switching between Processes  </vt:lpstr>
      <vt:lpstr>6.4 Worried about concurrency?</vt:lpstr>
      <vt:lpstr>Summary</vt:lpstr>
      <vt:lpstr>Appendix</vt:lpstr>
      <vt:lpstr>Appendix</vt:lpstr>
    </vt:vector>
  </TitlesOfParts>
  <Manager>최종무</Manager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자료</dc:title>
  <dc:creator>최종무</dc:creator>
  <cp:lastModifiedBy>Choi Jongmoo</cp:lastModifiedBy>
  <cp:revision>820</cp:revision>
  <cp:lastPrinted>2019-02-21T06:32:37Z</cp:lastPrinted>
  <dcterms:created xsi:type="dcterms:W3CDTF">2000-07-27T08:49:33Z</dcterms:created>
  <dcterms:modified xsi:type="dcterms:W3CDTF">2020-03-28T12:26:11Z</dcterms:modified>
</cp:coreProperties>
</file>