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71" r:id="rId2"/>
    <p:sldId id="553" r:id="rId3"/>
    <p:sldId id="638" r:id="rId4"/>
    <p:sldId id="651" r:id="rId5"/>
    <p:sldId id="580" r:id="rId6"/>
    <p:sldId id="581" r:id="rId7"/>
    <p:sldId id="652" r:id="rId8"/>
    <p:sldId id="582" r:id="rId9"/>
    <p:sldId id="584" r:id="rId10"/>
    <p:sldId id="653" r:id="rId11"/>
    <p:sldId id="585" r:id="rId12"/>
    <p:sldId id="593" r:id="rId13"/>
    <p:sldId id="600" r:id="rId14"/>
    <p:sldId id="601" r:id="rId15"/>
    <p:sldId id="602" r:id="rId16"/>
    <p:sldId id="604" r:id="rId17"/>
    <p:sldId id="605" r:id="rId18"/>
    <p:sldId id="606" r:id="rId19"/>
    <p:sldId id="607" r:id="rId20"/>
    <p:sldId id="609" r:id="rId21"/>
    <p:sldId id="612" r:id="rId22"/>
    <p:sldId id="654" r:id="rId23"/>
    <p:sldId id="3467" r:id="rId24"/>
    <p:sldId id="642" r:id="rId25"/>
    <p:sldId id="3468" r:id="rId26"/>
    <p:sldId id="3471" r:id="rId27"/>
    <p:sldId id="641" r:id="rId28"/>
    <p:sldId id="643" r:id="rId29"/>
    <p:sldId id="640" r:id="rId30"/>
    <p:sldId id="586" r:id="rId31"/>
    <p:sldId id="639" r:id="rId32"/>
    <p:sldId id="649" r:id="rId33"/>
    <p:sldId id="3472" r:id="rId34"/>
    <p:sldId id="3473" r:id="rId35"/>
    <p:sldId id="615" r:id="rId36"/>
    <p:sldId id="631" r:id="rId37"/>
  </p:sldIdLst>
  <p:sldSz cx="9144000" cy="6858000" type="screen4x3"/>
  <p:notesSz cx="6858000" cy="9144000"/>
  <p:defaultTextStyle>
    <a:defPPr>
      <a:defRPr lang="ko-KR"/>
    </a:defPPr>
    <a:lvl1pPr algn="l" rtl="0" eaLnBrk="0" fontAlgn="base" hangingPunct="0">
      <a:spcBef>
        <a:spcPct val="0"/>
      </a:spcBef>
      <a:spcAft>
        <a:spcPct val="0"/>
      </a:spcAft>
      <a:defRPr kumimoji="1" b="1" kern="1200">
        <a:solidFill>
          <a:schemeClr val="tx1"/>
        </a:solidFill>
        <a:latin typeface="Tahoma" panose="020B0604030504040204" pitchFamily="34" charset="0"/>
        <a:ea typeface="굴림" panose="020B0600000101010101" pitchFamily="50" charset="-127"/>
        <a:cs typeface="+mn-cs"/>
      </a:defRPr>
    </a:lvl1pPr>
    <a:lvl2pPr marL="457200" algn="l" rtl="0" eaLnBrk="0" fontAlgn="base" hangingPunct="0">
      <a:spcBef>
        <a:spcPct val="0"/>
      </a:spcBef>
      <a:spcAft>
        <a:spcPct val="0"/>
      </a:spcAft>
      <a:defRPr kumimoji="1" b="1" kern="1200">
        <a:solidFill>
          <a:schemeClr val="tx1"/>
        </a:solidFill>
        <a:latin typeface="Tahoma" panose="020B0604030504040204" pitchFamily="34" charset="0"/>
        <a:ea typeface="굴림" panose="020B0600000101010101" pitchFamily="50" charset="-127"/>
        <a:cs typeface="+mn-cs"/>
      </a:defRPr>
    </a:lvl2pPr>
    <a:lvl3pPr marL="914400" algn="l" rtl="0" eaLnBrk="0" fontAlgn="base" hangingPunct="0">
      <a:spcBef>
        <a:spcPct val="0"/>
      </a:spcBef>
      <a:spcAft>
        <a:spcPct val="0"/>
      </a:spcAft>
      <a:defRPr kumimoji="1" b="1" kern="1200">
        <a:solidFill>
          <a:schemeClr val="tx1"/>
        </a:solidFill>
        <a:latin typeface="Tahoma" panose="020B0604030504040204" pitchFamily="34" charset="0"/>
        <a:ea typeface="굴림" panose="020B0600000101010101" pitchFamily="50" charset="-127"/>
        <a:cs typeface="+mn-cs"/>
      </a:defRPr>
    </a:lvl3pPr>
    <a:lvl4pPr marL="1371600" algn="l" rtl="0" eaLnBrk="0" fontAlgn="base" hangingPunct="0">
      <a:spcBef>
        <a:spcPct val="0"/>
      </a:spcBef>
      <a:spcAft>
        <a:spcPct val="0"/>
      </a:spcAft>
      <a:defRPr kumimoji="1" b="1" kern="1200">
        <a:solidFill>
          <a:schemeClr val="tx1"/>
        </a:solidFill>
        <a:latin typeface="Tahoma" panose="020B0604030504040204" pitchFamily="34" charset="0"/>
        <a:ea typeface="굴림" panose="020B0600000101010101" pitchFamily="50" charset="-127"/>
        <a:cs typeface="+mn-cs"/>
      </a:defRPr>
    </a:lvl4pPr>
    <a:lvl5pPr marL="1828800" algn="l" rtl="0" eaLnBrk="0" fontAlgn="base" hangingPunct="0">
      <a:spcBef>
        <a:spcPct val="0"/>
      </a:spcBef>
      <a:spcAft>
        <a:spcPct val="0"/>
      </a:spcAft>
      <a:defRPr kumimoji="1" b="1" kern="1200">
        <a:solidFill>
          <a:schemeClr val="tx1"/>
        </a:solidFill>
        <a:latin typeface="Tahoma" panose="020B0604030504040204" pitchFamily="34" charset="0"/>
        <a:ea typeface="굴림" panose="020B0600000101010101" pitchFamily="50" charset="-127"/>
        <a:cs typeface="+mn-cs"/>
      </a:defRPr>
    </a:lvl5pPr>
    <a:lvl6pPr marL="2286000" algn="l" defTabSz="914400" rtl="0" eaLnBrk="1" latinLnBrk="1" hangingPunct="1">
      <a:defRPr kumimoji="1" b="1" kern="1200">
        <a:solidFill>
          <a:schemeClr val="tx1"/>
        </a:solidFill>
        <a:latin typeface="Tahoma" panose="020B0604030504040204" pitchFamily="34" charset="0"/>
        <a:ea typeface="굴림" panose="020B0600000101010101" pitchFamily="50" charset="-127"/>
        <a:cs typeface="+mn-cs"/>
      </a:defRPr>
    </a:lvl6pPr>
    <a:lvl7pPr marL="2743200" algn="l" defTabSz="914400" rtl="0" eaLnBrk="1" latinLnBrk="1" hangingPunct="1">
      <a:defRPr kumimoji="1" b="1" kern="1200">
        <a:solidFill>
          <a:schemeClr val="tx1"/>
        </a:solidFill>
        <a:latin typeface="Tahoma" panose="020B0604030504040204" pitchFamily="34" charset="0"/>
        <a:ea typeface="굴림" panose="020B0600000101010101" pitchFamily="50" charset="-127"/>
        <a:cs typeface="+mn-cs"/>
      </a:defRPr>
    </a:lvl7pPr>
    <a:lvl8pPr marL="3200400" algn="l" defTabSz="914400" rtl="0" eaLnBrk="1" latinLnBrk="1" hangingPunct="1">
      <a:defRPr kumimoji="1" b="1" kern="1200">
        <a:solidFill>
          <a:schemeClr val="tx1"/>
        </a:solidFill>
        <a:latin typeface="Tahoma" panose="020B0604030504040204" pitchFamily="34" charset="0"/>
        <a:ea typeface="굴림" panose="020B0600000101010101" pitchFamily="50" charset="-127"/>
        <a:cs typeface="+mn-cs"/>
      </a:defRPr>
    </a:lvl8pPr>
    <a:lvl9pPr marL="3657600" algn="l" defTabSz="914400" rtl="0" eaLnBrk="1" latinLnBrk="1" hangingPunct="1">
      <a:defRPr kumimoji="1" b="1" kern="1200">
        <a:solidFill>
          <a:schemeClr val="tx1"/>
        </a:solidFill>
        <a:latin typeface="Tahoma" panose="020B0604030504040204" pitchFamily="34" charset="0"/>
        <a:ea typeface="굴림" panose="020B0600000101010101" pitchFamily="50" charset="-127"/>
        <a:cs typeface="+mn-cs"/>
      </a:defRPr>
    </a:lvl9pPr>
  </p:defaultTextStyle>
  <p:modifyVerifier cryptProviderType="rsaAES" cryptAlgorithmClass="hash" cryptAlgorithmType="typeAny" cryptAlgorithmSid="14" spinCount="100000" saltData="NOCt7mlgaL0Jnn3hHQ2U3A==" hashData="mMZFRgDaD/2pXrGM2hu479thWn7Xcjx0WypB1R9BmXjAjCVYktDz3wk5wd3zmPCzcbtnms5rKMSp9WBD6NYASQ=="/>
  <p:extLst>
    <p:ext uri="{EFAFB233-063F-42B5-8137-9DF3F51BA10A}">
      <p15:sldGuideLst xmlns:p15="http://schemas.microsoft.com/office/powerpoint/2012/main">
        <p15:guide id="1" orient="horz" pos="816">
          <p15:clr>
            <a:srgbClr val="A4A3A4"/>
          </p15:clr>
        </p15:guide>
        <p15:guide id="2" pos="1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8000"/>
    <a:srgbClr val="FF6600"/>
    <a:srgbClr val="FF3300"/>
    <a:srgbClr val="CCFFFF"/>
    <a:srgbClr val="99CCFF"/>
    <a:srgbClr val="66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보통 스타일 4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7" autoAdjust="0"/>
    <p:restoredTop sz="85055" autoAdjust="0"/>
  </p:normalViewPr>
  <p:slideViewPr>
    <p:cSldViewPr>
      <p:cViewPr varScale="1">
        <p:scale>
          <a:sx n="54" d="100"/>
          <a:sy n="54" d="100"/>
        </p:scale>
        <p:origin x="57" y="120"/>
      </p:cViewPr>
      <p:guideLst>
        <p:guide orient="horz" pos="816"/>
        <p:guide pos="16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DCB5E785-90F0-4B0E-A66C-ACDEB74647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3477" tIns="46738" rIns="93477" bIns="46738" numCol="1" anchor="t" anchorCtr="0" compatLnSpc="1">
            <a:prstTxWarp prst="textNoShape">
              <a:avLst/>
            </a:prstTxWarp>
          </a:bodyPr>
          <a:lstStyle>
            <a:lvl1pPr defTabSz="935038" eaLnBrk="1" latinLnBrk="1" hangingPunct="1">
              <a:defRPr sz="1200" b="0">
                <a:latin typeface="굴림" charset="-127"/>
                <a:ea typeface="굴림" charset="-127"/>
              </a:defRPr>
            </a:lvl1pPr>
          </a:lstStyle>
          <a:p>
            <a:pPr>
              <a:defRPr/>
            </a:pPr>
            <a:endParaRPr lang="en-US" altLang="ko-KR" dirty="0"/>
          </a:p>
        </p:txBody>
      </p:sp>
      <p:sp>
        <p:nvSpPr>
          <p:cNvPr id="5123" name="Rectangle 1027">
            <a:extLst>
              <a:ext uri="{FF2B5EF4-FFF2-40B4-BE49-F238E27FC236}">
                <a16:creationId xmlns:a16="http://schemas.microsoft.com/office/drawing/2014/main" id="{6900D4C2-4F15-442B-9637-B9D72B046EE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3477" tIns="46738" rIns="93477" bIns="46738" numCol="1" anchor="t" anchorCtr="0" compatLnSpc="1">
            <a:prstTxWarp prst="textNoShape">
              <a:avLst/>
            </a:prstTxWarp>
          </a:bodyPr>
          <a:lstStyle>
            <a:lvl1pPr algn="r" defTabSz="935038" eaLnBrk="1" latinLnBrk="1" hangingPunct="1">
              <a:defRPr sz="1200" b="0">
                <a:latin typeface="굴림" charset="-127"/>
                <a:ea typeface="굴림" charset="-127"/>
              </a:defRPr>
            </a:lvl1pPr>
          </a:lstStyle>
          <a:p>
            <a:pPr>
              <a:defRPr/>
            </a:pPr>
            <a:endParaRPr lang="en-US" altLang="ko-KR" dirty="0"/>
          </a:p>
        </p:txBody>
      </p:sp>
      <p:sp>
        <p:nvSpPr>
          <p:cNvPr id="5124" name="Rectangle 1028">
            <a:extLst>
              <a:ext uri="{FF2B5EF4-FFF2-40B4-BE49-F238E27FC236}">
                <a16:creationId xmlns:a16="http://schemas.microsoft.com/office/drawing/2014/main" id="{899EF05F-3E78-4F78-9EBF-E638DFFB9407}"/>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3477" tIns="46738" rIns="93477" bIns="46738" numCol="1" anchor="b" anchorCtr="0" compatLnSpc="1">
            <a:prstTxWarp prst="textNoShape">
              <a:avLst/>
            </a:prstTxWarp>
          </a:bodyPr>
          <a:lstStyle>
            <a:lvl1pPr defTabSz="935038" eaLnBrk="1" latinLnBrk="1" hangingPunct="1">
              <a:defRPr sz="1200" b="0">
                <a:latin typeface="굴림" charset="-127"/>
                <a:ea typeface="굴림" charset="-127"/>
              </a:defRPr>
            </a:lvl1pPr>
          </a:lstStyle>
          <a:p>
            <a:pPr>
              <a:defRPr/>
            </a:pPr>
            <a:endParaRPr lang="en-US" altLang="ko-KR" dirty="0"/>
          </a:p>
        </p:txBody>
      </p:sp>
      <p:sp>
        <p:nvSpPr>
          <p:cNvPr id="5125" name="Rectangle 1029">
            <a:extLst>
              <a:ext uri="{FF2B5EF4-FFF2-40B4-BE49-F238E27FC236}">
                <a16:creationId xmlns:a16="http://schemas.microsoft.com/office/drawing/2014/main" id="{E9AB69B9-0325-44F8-B572-6BB9C0712B5D}"/>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3477" tIns="46738" rIns="93477" bIns="46738" numCol="1" anchor="b" anchorCtr="0" compatLnSpc="1">
            <a:prstTxWarp prst="textNoShape">
              <a:avLst/>
            </a:prstTxWarp>
          </a:bodyPr>
          <a:lstStyle>
            <a:lvl1pPr algn="r" defTabSz="935038" eaLnBrk="1" latinLnBrk="1" hangingPunct="1">
              <a:defRPr sz="1200" b="0">
                <a:latin typeface="굴림" panose="020B0600000101010101" pitchFamily="50" charset="-127"/>
              </a:defRPr>
            </a:lvl1pPr>
          </a:lstStyle>
          <a:p>
            <a:fld id="{AEFC4652-5C53-4881-A5B2-B876E960251A}" type="slidenum">
              <a:rPr lang="en-US" altLang="ko-KR"/>
              <a:pPr/>
              <a:t>‹#›</a:t>
            </a:fld>
            <a:endParaRPr lang="en-US" altLang="ko-K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7534DF2-D169-43B7-9F0F-E5095921B83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3477" tIns="46738" rIns="93477" bIns="46738" numCol="1" anchor="t" anchorCtr="0" compatLnSpc="1">
            <a:prstTxWarp prst="textNoShape">
              <a:avLst/>
            </a:prstTxWarp>
          </a:bodyPr>
          <a:lstStyle>
            <a:lvl1pPr defTabSz="935038" eaLnBrk="1" latinLnBrk="1" hangingPunct="1">
              <a:defRPr sz="1200" b="0">
                <a:ea typeface="굴림" charset="-127"/>
              </a:defRPr>
            </a:lvl1pPr>
          </a:lstStyle>
          <a:p>
            <a:pPr>
              <a:defRPr/>
            </a:pPr>
            <a:endParaRPr lang="en-US" altLang="ko-KR" dirty="0"/>
          </a:p>
        </p:txBody>
      </p:sp>
      <p:sp>
        <p:nvSpPr>
          <p:cNvPr id="27651" name="Rectangle 3">
            <a:extLst>
              <a:ext uri="{FF2B5EF4-FFF2-40B4-BE49-F238E27FC236}">
                <a16:creationId xmlns:a16="http://schemas.microsoft.com/office/drawing/2014/main" id="{BBE6DCD1-D810-4B04-9695-FDC60878980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3477" tIns="46738" rIns="93477" bIns="46738" numCol="1" anchor="t" anchorCtr="0" compatLnSpc="1">
            <a:prstTxWarp prst="textNoShape">
              <a:avLst/>
            </a:prstTxWarp>
          </a:bodyPr>
          <a:lstStyle>
            <a:lvl1pPr algn="r" defTabSz="935038" eaLnBrk="1" latinLnBrk="1" hangingPunct="1">
              <a:defRPr sz="1200" b="0">
                <a:ea typeface="굴림" charset="-127"/>
              </a:defRPr>
            </a:lvl1pPr>
          </a:lstStyle>
          <a:p>
            <a:pPr>
              <a:defRPr/>
            </a:pPr>
            <a:endParaRPr lang="en-US" altLang="ko-KR" dirty="0"/>
          </a:p>
        </p:txBody>
      </p:sp>
      <p:sp>
        <p:nvSpPr>
          <p:cNvPr id="5124" name="Rectangle 4">
            <a:extLst>
              <a:ext uri="{FF2B5EF4-FFF2-40B4-BE49-F238E27FC236}">
                <a16:creationId xmlns:a16="http://schemas.microsoft.com/office/drawing/2014/main" id="{5DF125DB-6144-4D26-BCC7-7814F28A98D8}"/>
              </a:ext>
            </a:extLst>
          </p:cNvPr>
          <p:cNvSpPr>
            <a:spLocks noGrp="1" noRot="1" noChangeAspect="1" noChangeArrowheads="1" noTextEdit="1"/>
          </p:cNvSpPr>
          <p:nvPr>
            <p:ph type="sldImg" idx="2"/>
          </p:nvPr>
        </p:nvSpPr>
        <p:spPr bwMode="auto">
          <a:xfrm>
            <a:off x="1146175" y="685800"/>
            <a:ext cx="4570413" cy="3427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36FE8CF2-22C2-4D27-B626-75922ABA757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3477" tIns="46738" rIns="93477" bIns="46738"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27654" name="Rectangle 6">
            <a:extLst>
              <a:ext uri="{FF2B5EF4-FFF2-40B4-BE49-F238E27FC236}">
                <a16:creationId xmlns:a16="http://schemas.microsoft.com/office/drawing/2014/main" id="{8E698FB7-1D20-4A8F-B59A-EC776789888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3477" tIns="46738" rIns="93477" bIns="46738" numCol="1" anchor="b" anchorCtr="0" compatLnSpc="1">
            <a:prstTxWarp prst="textNoShape">
              <a:avLst/>
            </a:prstTxWarp>
          </a:bodyPr>
          <a:lstStyle>
            <a:lvl1pPr defTabSz="935038" eaLnBrk="1" latinLnBrk="1" hangingPunct="1">
              <a:defRPr sz="1200" b="0">
                <a:ea typeface="굴림" charset="-127"/>
              </a:defRPr>
            </a:lvl1pPr>
          </a:lstStyle>
          <a:p>
            <a:pPr>
              <a:defRPr/>
            </a:pPr>
            <a:endParaRPr lang="en-US" altLang="ko-KR" dirty="0"/>
          </a:p>
        </p:txBody>
      </p:sp>
      <p:sp>
        <p:nvSpPr>
          <p:cNvPr id="27655" name="Rectangle 7">
            <a:extLst>
              <a:ext uri="{FF2B5EF4-FFF2-40B4-BE49-F238E27FC236}">
                <a16:creationId xmlns:a16="http://schemas.microsoft.com/office/drawing/2014/main" id="{5048D60B-86A7-4121-91AC-D2486451637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3477" tIns="46738" rIns="93477" bIns="46738" numCol="1" anchor="b" anchorCtr="0" compatLnSpc="1">
            <a:prstTxWarp prst="textNoShape">
              <a:avLst/>
            </a:prstTxWarp>
          </a:bodyPr>
          <a:lstStyle>
            <a:lvl1pPr algn="r" defTabSz="935038" eaLnBrk="1" latinLnBrk="1" hangingPunct="1">
              <a:defRPr sz="1200" b="0"/>
            </a:lvl1pPr>
          </a:lstStyle>
          <a:p>
            <a:fld id="{9B222322-B42F-45FC-B0C8-532276FE0943}" type="slidenum">
              <a:rPr lang="en-US" altLang="ko-KR"/>
              <a:pPr/>
              <a:t>‹#›</a:t>
            </a:fld>
            <a:endParaRPr lang="en-US" altLang="ko-KR" dirty="0"/>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charset="-127"/>
        <a:ea typeface="굴림"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Theodore_Ts%27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D34954E-3008-45F8-8A87-0C6BC3043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defTabSz="935038"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defTabSz="935038"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defTabSz="935038"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defTabSz="935038"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defTabSz="935038"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defTabSz="935038"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defTabSz="935038"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defTabSz="935038"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a:spcBef>
                <a:spcPct val="0"/>
              </a:spcBef>
            </a:pPr>
            <a:fld id="{66EE7C28-FC5F-4F46-920C-71438EC71418}" type="slidenum">
              <a:rPr lang="en-US" altLang="ko-KR">
                <a:latin typeface="Tahoma" panose="020B0604030504040204" pitchFamily="34" charset="0"/>
              </a:rPr>
              <a:pPr>
                <a:spcBef>
                  <a:spcPct val="0"/>
                </a:spcBef>
              </a:pPr>
              <a:t>1</a:t>
            </a:fld>
            <a:endParaRPr lang="en-US" altLang="ko-KR" dirty="0">
              <a:latin typeface="Tahoma" panose="020B0604030504040204" pitchFamily="34" charset="0"/>
            </a:endParaRPr>
          </a:p>
        </p:txBody>
      </p:sp>
      <p:sp>
        <p:nvSpPr>
          <p:cNvPr id="8195" name="Rectangle 2">
            <a:extLst>
              <a:ext uri="{FF2B5EF4-FFF2-40B4-BE49-F238E27FC236}">
                <a16:creationId xmlns:a16="http://schemas.microsoft.com/office/drawing/2014/main" id="{64824F54-A388-44FC-A854-AC81EE715E9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C17CF507-D53B-4195-85AA-6E1BE7D86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dirty="0">
              <a:latin typeface="굴림" panose="020B0600000101010101" pitchFamily="50" charset="-127"/>
              <a:ea typeface="굴림" panose="020B0600000101010101"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sz="1200" b="0" i="0" u="none" strike="noStrike" kern="1200" dirty="0">
                <a:solidFill>
                  <a:srgbClr val="CCCCFF"/>
                </a:solidFill>
                <a:effectLst/>
                <a:latin typeface="굴림" charset="-127"/>
                <a:ea typeface="굴림" charset="-127"/>
                <a:cs typeface="+mn-cs"/>
                <a:hlinkClick r:id="rId3">
                  <a:extLst>
                    <a:ext uri="{A12FA001-AC4F-418D-AE19-62706E023703}">
                      <ahyp:hlinkClr xmlns:ahyp="http://schemas.microsoft.com/office/drawing/2018/hyperlinkcolor" val="tx"/>
                    </a:ext>
                  </a:extLst>
                </a:hlinkClick>
              </a:rPr>
              <a:t>Theodore </a:t>
            </a:r>
            <a:r>
              <a:rPr kumimoji="1" lang="en-US" altLang="ko-KR" sz="1200" b="0" i="0" u="none" strike="noStrike" kern="1200" dirty="0" err="1">
                <a:solidFill>
                  <a:srgbClr val="CCCCFF"/>
                </a:solidFill>
                <a:effectLst/>
                <a:latin typeface="굴림" charset="-127"/>
                <a:ea typeface="굴림" charset="-127"/>
                <a:cs typeface="+mn-cs"/>
                <a:hlinkClick r:id="rId3">
                  <a:extLst>
                    <a:ext uri="{A12FA001-AC4F-418D-AE19-62706E023703}">
                      <ahyp:hlinkClr xmlns:ahyp="http://schemas.microsoft.com/office/drawing/2018/hyperlinkcolor" val="tx"/>
                    </a:ext>
                  </a:extLst>
                </a:hlinkClick>
              </a:rPr>
              <a:t>Ts’o</a:t>
            </a:r>
            <a:endParaRPr kumimoji="1" lang="en-US" altLang="ko-KR" sz="1200" b="0" i="0" u="none" strike="noStrike" kern="1200" dirty="0">
              <a:solidFill>
                <a:schemeClr val="tx1"/>
              </a:solidFill>
              <a:effectLst/>
              <a:latin typeface="굴림" charset="-127"/>
              <a:ea typeface="굴림" charset="-127"/>
              <a:cs typeface="+mn-cs"/>
              <a:hlinkClick r:id="rId3">
                <a:extLst>
                  <a:ext uri="{A12FA001-AC4F-418D-AE19-62706E023703}">
                    <ahyp:hlinkClr xmlns:ahyp="http://schemas.microsoft.com/office/drawing/2018/hyperlinkcolor" val="tx"/>
                  </a:ext>
                </a:extLst>
              </a:hlinkClick>
            </a:endParaRPr>
          </a:p>
          <a:p>
            <a:endParaRPr lang="ko-KR" altLang="en-US" dirty="0"/>
          </a:p>
        </p:txBody>
      </p:sp>
      <p:sp>
        <p:nvSpPr>
          <p:cNvPr id="4" name="슬라이드 번호 개체 틀 3"/>
          <p:cNvSpPr>
            <a:spLocks noGrp="1"/>
          </p:cNvSpPr>
          <p:nvPr>
            <p:ph type="sldNum" sz="quarter" idx="5"/>
          </p:nvPr>
        </p:nvSpPr>
        <p:spPr/>
        <p:txBody>
          <a:bodyPr/>
          <a:lstStyle/>
          <a:p>
            <a:fld id="{9B222322-B42F-45FC-B0C8-532276FE0943}" type="slidenum">
              <a:rPr lang="en-US" altLang="ko-KR" smtClean="0"/>
              <a:pPr/>
              <a:t>22</a:t>
            </a:fld>
            <a:endParaRPr lang="en-US" altLang="ko-KR" dirty="0"/>
          </a:p>
        </p:txBody>
      </p:sp>
    </p:spTree>
    <p:extLst>
      <p:ext uri="{BB962C8B-B14F-4D97-AF65-F5344CB8AC3E}">
        <p14:creationId xmlns:p14="http://schemas.microsoft.com/office/powerpoint/2010/main" val="3421355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lvl="0" indent="-171450">
              <a:buFontTx/>
              <a:buChar char="-"/>
            </a:pPr>
            <a:r>
              <a:rPr lang="en-US" altLang="ko-KR" dirty="0"/>
              <a:t>FAT12: 1977, MS disk basic</a:t>
            </a:r>
          </a:p>
          <a:p>
            <a:pPr marL="171450" lvl="0" indent="-171450">
              <a:buFontTx/>
              <a:buChar char="-"/>
            </a:pPr>
            <a:r>
              <a:rPr lang="en-US" altLang="ko-KR" dirty="0"/>
              <a:t>FAT16: 1987, MS-DOS</a:t>
            </a:r>
          </a:p>
          <a:p>
            <a:pPr marL="171450" lvl="0" indent="-171450">
              <a:buFontTx/>
              <a:buChar char="-"/>
            </a:pPr>
            <a:r>
              <a:rPr lang="en-US" altLang="ko-KR" dirty="0"/>
              <a:t>FAT32: 1996, Win95</a:t>
            </a:r>
          </a:p>
          <a:p>
            <a:pPr marL="171450" lvl="0" indent="-171450">
              <a:buFontTx/>
              <a:buChar char="-"/>
            </a:pPr>
            <a:r>
              <a:rPr lang="en-US" altLang="ko-KR" dirty="0"/>
              <a:t>ExFAT: 2006, Windows CE, larger file</a:t>
            </a:r>
          </a:p>
          <a:p>
            <a:pPr marL="171450" lvl="0" indent="-171450">
              <a:buFontTx/>
              <a:buChar char="-"/>
            </a:pPr>
            <a:r>
              <a:rPr lang="en-US" altLang="ko-KR" dirty="0"/>
              <a:t>c.f.)  vFAT: long file name</a:t>
            </a:r>
          </a:p>
          <a:p>
            <a:endParaRPr lang="ko-KR" altLang="en-US" dirty="0"/>
          </a:p>
        </p:txBody>
      </p:sp>
      <p:sp>
        <p:nvSpPr>
          <p:cNvPr id="4" name="슬라이드 번호 개체 틀 3"/>
          <p:cNvSpPr>
            <a:spLocks noGrp="1"/>
          </p:cNvSpPr>
          <p:nvPr>
            <p:ph type="sldNum" sz="quarter" idx="5"/>
          </p:nvPr>
        </p:nvSpPr>
        <p:spPr/>
        <p:txBody>
          <a:bodyPr/>
          <a:lstStyle/>
          <a:p>
            <a:fld id="{9B222322-B42F-45FC-B0C8-532276FE0943}" type="slidenum">
              <a:rPr lang="en-US" altLang="ko-KR" smtClean="0"/>
              <a:pPr/>
              <a:t>24</a:t>
            </a:fld>
            <a:endParaRPr lang="en-US" altLang="ko-KR" dirty="0"/>
          </a:p>
        </p:txBody>
      </p:sp>
    </p:spTree>
    <p:extLst>
      <p:ext uri="{BB962C8B-B14F-4D97-AF65-F5344CB8AC3E}">
        <p14:creationId xmlns:p14="http://schemas.microsoft.com/office/powerpoint/2010/main" val="164352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a:extLst>
              <a:ext uri="{FF2B5EF4-FFF2-40B4-BE49-F238E27FC236}">
                <a16:creationId xmlns:a16="http://schemas.microsoft.com/office/drawing/2014/main" id="{4C6CC9FA-011C-41EF-B4FD-3EBF684A0116}"/>
              </a:ext>
            </a:extLst>
          </p:cNvPr>
          <p:cNvSpPr>
            <a:spLocks noGrp="1" noRot="1" noChangeAspect="1" noChangeArrowheads="1" noTextEdit="1"/>
          </p:cNvSpPr>
          <p:nvPr>
            <p:ph type="sldImg"/>
          </p:nvPr>
        </p:nvSpPr>
        <p:spPr>
          <a:ln/>
        </p:spPr>
      </p:sp>
      <p:sp>
        <p:nvSpPr>
          <p:cNvPr id="37891" name="슬라이드 노트 개체 틀 2">
            <a:extLst>
              <a:ext uri="{FF2B5EF4-FFF2-40B4-BE49-F238E27FC236}">
                <a16:creationId xmlns:a16="http://schemas.microsoft.com/office/drawing/2014/main" id="{0A96671A-49AB-4D93-90AD-38DB70B1B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latin typeface="굴림" panose="020B0600000101010101" pitchFamily="50" charset="-127"/>
              <a:ea typeface="굴림" panose="020B0600000101010101" pitchFamily="50" charset="-127"/>
            </a:endParaRPr>
          </a:p>
        </p:txBody>
      </p:sp>
      <p:sp>
        <p:nvSpPr>
          <p:cNvPr id="37892" name="슬라이드 번호 개체 틀 3">
            <a:extLst>
              <a:ext uri="{FF2B5EF4-FFF2-40B4-BE49-F238E27FC236}">
                <a16:creationId xmlns:a16="http://schemas.microsoft.com/office/drawing/2014/main" id="{1CE4C7F2-58DA-4E63-88CE-763BC81C73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a:defRPr kumimoji="1" b="1">
                <a:solidFill>
                  <a:schemeClr val="tx1"/>
                </a:solidFill>
                <a:latin typeface="Tahoma" panose="020B0604030504040204" pitchFamily="34" charset="0"/>
                <a:ea typeface="굴림" panose="020B0600000101010101" pitchFamily="50" charset="-127"/>
              </a:defRPr>
            </a:lvl1pPr>
            <a:lvl2pPr marL="742950" indent="-285750" defTabSz="976313">
              <a:defRPr kumimoji="1" b="1">
                <a:solidFill>
                  <a:schemeClr val="tx1"/>
                </a:solidFill>
                <a:latin typeface="Tahoma" panose="020B0604030504040204" pitchFamily="34" charset="0"/>
                <a:ea typeface="굴림" panose="020B0600000101010101" pitchFamily="50" charset="-127"/>
              </a:defRPr>
            </a:lvl2pPr>
            <a:lvl3pPr marL="1143000" indent="-228600" defTabSz="976313">
              <a:defRPr kumimoji="1" b="1">
                <a:solidFill>
                  <a:schemeClr val="tx1"/>
                </a:solidFill>
                <a:latin typeface="Tahoma" panose="020B0604030504040204" pitchFamily="34" charset="0"/>
                <a:ea typeface="굴림" panose="020B0600000101010101" pitchFamily="50" charset="-127"/>
              </a:defRPr>
            </a:lvl3pPr>
            <a:lvl4pPr marL="1600200" indent="-228600" defTabSz="976313">
              <a:defRPr kumimoji="1" b="1">
                <a:solidFill>
                  <a:schemeClr val="tx1"/>
                </a:solidFill>
                <a:latin typeface="Tahoma" panose="020B0604030504040204" pitchFamily="34" charset="0"/>
                <a:ea typeface="굴림" panose="020B0600000101010101" pitchFamily="50" charset="-127"/>
              </a:defRPr>
            </a:lvl4pPr>
            <a:lvl5pPr marL="2057400" indent="-228600" defTabSz="976313">
              <a:defRPr kumimoji="1" b="1">
                <a:solidFill>
                  <a:schemeClr val="tx1"/>
                </a:solidFill>
                <a:latin typeface="Tahoma" panose="020B0604030504040204" pitchFamily="34" charset="0"/>
                <a:ea typeface="굴림" panose="020B0600000101010101" pitchFamily="50" charset="-127"/>
              </a:defRPr>
            </a:lvl5pPr>
            <a:lvl6pPr marL="25146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AEFD4EAF-165E-4B27-9AB0-EF8F26261283}" type="slidenum">
              <a:rPr lang="en-US" altLang="ko-KR" sz="1300" b="0"/>
              <a:pPr/>
              <a:t>25</a:t>
            </a:fld>
            <a:endParaRPr lang="en-US" altLang="ko-KR" sz="1300" b="0" dirty="0"/>
          </a:p>
        </p:txBody>
      </p:sp>
    </p:spTree>
    <p:extLst>
      <p:ext uri="{BB962C8B-B14F-4D97-AF65-F5344CB8AC3E}">
        <p14:creationId xmlns:p14="http://schemas.microsoft.com/office/powerpoint/2010/main" val="406314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슬라이드 이미지 개체 틀 1">
            <a:extLst>
              <a:ext uri="{FF2B5EF4-FFF2-40B4-BE49-F238E27FC236}">
                <a16:creationId xmlns:a16="http://schemas.microsoft.com/office/drawing/2014/main" id="{A665E8B3-1D95-45B6-97B2-76DB214B606E}"/>
              </a:ext>
            </a:extLst>
          </p:cNvPr>
          <p:cNvSpPr>
            <a:spLocks noGrp="1" noRot="1" noChangeAspect="1" noChangeArrowheads="1" noTextEdit="1"/>
          </p:cNvSpPr>
          <p:nvPr>
            <p:ph type="sldImg"/>
          </p:nvPr>
        </p:nvSpPr>
        <p:spPr>
          <a:ln/>
        </p:spPr>
      </p:sp>
      <p:sp>
        <p:nvSpPr>
          <p:cNvPr id="32771" name="슬라이드 노트 개체 틀 2">
            <a:extLst>
              <a:ext uri="{FF2B5EF4-FFF2-40B4-BE49-F238E27FC236}">
                <a16:creationId xmlns:a16="http://schemas.microsoft.com/office/drawing/2014/main" id="{DA04121A-9255-4AA7-8E4C-9A6F226C1D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ko-KR" dirty="0">
                <a:latin typeface="굴림" panose="020B0600000101010101" pitchFamily="50" charset="-127"/>
                <a:ea typeface="굴림" panose="020B0600000101010101" pitchFamily="50" charset="-127"/>
              </a:rPr>
              <a:t>left: after programmed</a:t>
            </a:r>
          </a:p>
          <a:p>
            <a:pPr marL="171450" indent="-171450">
              <a:buFontTx/>
              <a:buChar char="-"/>
            </a:pPr>
            <a:r>
              <a:rPr lang="en-US" altLang="ko-KR" dirty="0">
                <a:latin typeface="굴림" panose="020B0600000101010101" pitchFamily="50" charset="-127"/>
                <a:ea typeface="굴림" panose="020B0600000101010101" pitchFamily="50" charset="-127"/>
              </a:rPr>
              <a:t>Right: after erased </a:t>
            </a:r>
            <a:endParaRPr lang="ko-KR" altLang="en-US" dirty="0">
              <a:latin typeface="굴림" panose="020B0600000101010101" pitchFamily="50" charset="-127"/>
              <a:ea typeface="굴림" panose="020B0600000101010101" pitchFamily="50" charset="-127"/>
            </a:endParaRPr>
          </a:p>
        </p:txBody>
      </p:sp>
      <p:sp>
        <p:nvSpPr>
          <p:cNvPr id="32772" name="슬라이드 번호 개체 틀 3">
            <a:extLst>
              <a:ext uri="{FF2B5EF4-FFF2-40B4-BE49-F238E27FC236}">
                <a16:creationId xmlns:a16="http://schemas.microsoft.com/office/drawing/2014/main" id="{B96E261B-8DCF-4A30-87DC-16BBDDABD0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kumimoji="1" b="1">
                <a:solidFill>
                  <a:schemeClr val="tx1"/>
                </a:solidFill>
                <a:latin typeface="Tahoma" panose="020B0604030504040204" pitchFamily="34" charset="0"/>
                <a:ea typeface="굴림" panose="020B0600000101010101" pitchFamily="50" charset="-127"/>
              </a:defRPr>
            </a:lvl1pPr>
            <a:lvl2pPr marL="742950" indent="-285750" defTabSz="935038">
              <a:defRPr kumimoji="1" b="1">
                <a:solidFill>
                  <a:schemeClr val="tx1"/>
                </a:solidFill>
                <a:latin typeface="Tahoma" panose="020B0604030504040204" pitchFamily="34" charset="0"/>
                <a:ea typeface="굴림" panose="020B0600000101010101" pitchFamily="50" charset="-127"/>
              </a:defRPr>
            </a:lvl2pPr>
            <a:lvl3pPr marL="1143000" indent="-228600" defTabSz="935038">
              <a:defRPr kumimoji="1" b="1">
                <a:solidFill>
                  <a:schemeClr val="tx1"/>
                </a:solidFill>
                <a:latin typeface="Tahoma" panose="020B0604030504040204" pitchFamily="34" charset="0"/>
                <a:ea typeface="굴림" panose="020B0600000101010101" pitchFamily="50" charset="-127"/>
              </a:defRPr>
            </a:lvl3pPr>
            <a:lvl4pPr marL="1600200" indent="-228600" defTabSz="935038">
              <a:defRPr kumimoji="1" b="1">
                <a:solidFill>
                  <a:schemeClr val="tx1"/>
                </a:solidFill>
                <a:latin typeface="Tahoma" panose="020B0604030504040204" pitchFamily="34" charset="0"/>
                <a:ea typeface="굴림" panose="020B0600000101010101" pitchFamily="50" charset="-127"/>
              </a:defRPr>
            </a:lvl4pPr>
            <a:lvl5pPr marL="2057400" indent="-228600" defTabSz="935038">
              <a:defRPr kumimoji="1" b="1">
                <a:solidFill>
                  <a:schemeClr val="tx1"/>
                </a:solidFill>
                <a:latin typeface="Tahoma" panose="020B0604030504040204" pitchFamily="34" charset="0"/>
                <a:ea typeface="굴림" panose="020B0600000101010101" pitchFamily="50" charset="-127"/>
              </a:defRPr>
            </a:lvl5pPr>
            <a:lvl6pPr marL="25146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805CC7C2-8002-4AC6-B382-94E930BA02B5}" type="slidenum">
              <a:rPr lang="en-US" altLang="ko-KR" b="0"/>
              <a:pPr/>
              <a:t>27</a:t>
            </a:fld>
            <a:endParaRPr lang="en-US" altLang="ko-KR"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슬라이드 이미지 개체 틀 1">
            <a:extLst>
              <a:ext uri="{FF2B5EF4-FFF2-40B4-BE49-F238E27FC236}">
                <a16:creationId xmlns:a16="http://schemas.microsoft.com/office/drawing/2014/main" id="{00A1E695-B38C-4E9B-A406-7940BE9B079A}"/>
              </a:ext>
            </a:extLst>
          </p:cNvPr>
          <p:cNvSpPr>
            <a:spLocks noGrp="1" noRot="1" noChangeAspect="1" noChangeArrowheads="1" noTextEdit="1"/>
          </p:cNvSpPr>
          <p:nvPr>
            <p:ph type="sldImg"/>
          </p:nvPr>
        </p:nvSpPr>
        <p:spPr>
          <a:ln/>
        </p:spPr>
      </p:sp>
      <p:sp>
        <p:nvSpPr>
          <p:cNvPr id="43011" name="슬라이드 노트 개체 틀 2">
            <a:extLst>
              <a:ext uri="{FF2B5EF4-FFF2-40B4-BE49-F238E27FC236}">
                <a16:creationId xmlns:a16="http://schemas.microsoft.com/office/drawing/2014/main" id="{F62B55CC-395B-4A40-8665-43A1A93302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latin typeface="굴림" panose="020B0600000101010101" pitchFamily="50" charset="-127"/>
              <a:ea typeface="굴림" panose="020B0600000101010101" pitchFamily="50" charset="-127"/>
            </a:endParaRPr>
          </a:p>
        </p:txBody>
      </p:sp>
      <p:sp>
        <p:nvSpPr>
          <p:cNvPr id="43012" name="슬라이드 번호 개체 틀 3">
            <a:extLst>
              <a:ext uri="{FF2B5EF4-FFF2-40B4-BE49-F238E27FC236}">
                <a16:creationId xmlns:a16="http://schemas.microsoft.com/office/drawing/2014/main" id="{9917568D-D693-4974-88C8-3F08A145B5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a:defRPr kumimoji="1" b="1">
                <a:solidFill>
                  <a:schemeClr val="tx1"/>
                </a:solidFill>
                <a:latin typeface="Tahoma" panose="020B0604030504040204" pitchFamily="34" charset="0"/>
                <a:ea typeface="굴림" panose="020B0600000101010101" pitchFamily="50" charset="-127"/>
              </a:defRPr>
            </a:lvl1pPr>
            <a:lvl2pPr marL="742950" indent="-285750" defTabSz="976313">
              <a:defRPr kumimoji="1" b="1">
                <a:solidFill>
                  <a:schemeClr val="tx1"/>
                </a:solidFill>
                <a:latin typeface="Tahoma" panose="020B0604030504040204" pitchFamily="34" charset="0"/>
                <a:ea typeface="굴림" panose="020B0600000101010101" pitchFamily="50" charset="-127"/>
              </a:defRPr>
            </a:lvl2pPr>
            <a:lvl3pPr marL="1143000" indent="-228600" defTabSz="976313">
              <a:defRPr kumimoji="1" b="1">
                <a:solidFill>
                  <a:schemeClr val="tx1"/>
                </a:solidFill>
                <a:latin typeface="Tahoma" panose="020B0604030504040204" pitchFamily="34" charset="0"/>
                <a:ea typeface="굴림" panose="020B0600000101010101" pitchFamily="50" charset="-127"/>
              </a:defRPr>
            </a:lvl3pPr>
            <a:lvl4pPr marL="1600200" indent="-228600" defTabSz="976313">
              <a:defRPr kumimoji="1" b="1">
                <a:solidFill>
                  <a:schemeClr val="tx1"/>
                </a:solidFill>
                <a:latin typeface="Tahoma" panose="020B0604030504040204" pitchFamily="34" charset="0"/>
                <a:ea typeface="굴림" panose="020B0600000101010101" pitchFamily="50" charset="-127"/>
              </a:defRPr>
            </a:lvl4pPr>
            <a:lvl5pPr marL="2057400" indent="-228600" defTabSz="976313">
              <a:defRPr kumimoji="1" b="1">
                <a:solidFill>
                  <a:schemeClr val="tx1"/>
                </a:solidFill>
                <a:latin typeface="Tahoma" panose="020B0604030504040204" pitchFamily="34" charset="0"/>
                <a:ea typeface="굴림" panose="020B0600000101010101" pitchFamily="50" charset="-127"/>
              </a:defRPr>
            </a:lvl5pPr>
            <a:lvl6pPr marL="25146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9E160DFE-652E-4287-ABD4-74448D6A6EFE}" type="slidenum">
              <a:rPr lang="en-US" altLang="ko-KR" sz="1300" b="0"/>
              <a:pPr/>
              <a:t>31</a:t>
            </a:fld>
            <a:endParaRPr lang="en-US" altLang="ko-KR" sz="1300" b="0" dirty="0"/>
          </a:p>
        </p:txBody>
      </p:sp>
    </p:spTree>
    <p:extLst>
      <p:ext uri="{BB962C8B-B14F-4D97-AF65-F5344CB8AC3E}">
        <p14:creationId xmlns:p14="http://schemas.microsoft.com/office/powerpoint/2010/main" val="21718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a16="http://schemas.microsoft.com/office/drawing/2014/main" id="{3E01FF68-BCE7-431E-9EC7-8DC800C9F984}"/>
              </a:ext>
            </a:extLst>
          </p:cNvPr>
          <p:cNvSpPr>
            <a:spLocks noGrp="1" noRot="1" noChangeAspect="1" noChangeArrowheads="1" noTextEdit="1"/>
          </p:cNvSpPr>
          <p:nvPr>
            <p:ph type="sldImg"/>
          </p:nvPr>
        </p:nvSpPr>
        <p:spPr>
          <a:ln/>
        </p:spPr>
      </p:sp>
      <p:sp>
        <p:nvSpPr>
          <p:cNvPr id="3" name="슬라이드 노트 개체 틀 2">
            <a:extLst>
              <a:ext uri="{FF2B5EF4-FFF2-40B4-BE49-F238E27FC236}">
                <a16:creationId xmlns:a16="http://schemas.microsoft.com/office/drawing/2014/main" id="{F0EA6AB6-1F62-4EBE-9074-94F02913F499}"/>
              </a:ext>
            </a:extLst>
          </p:cNvPr>
          <p:cNvSpPr>
            <a:spLocks noGrp="1"/>
          </p:cNvSpPr>
          <p:nvPr>
            <p:ph type="body" idx="1"/>
          </p:nvPr>
        </p:nvSpPr>
        <p:spPr/>
        <p:txBody>
          <a:bodyPr/>
          <a:lstStyle/>
          <a:p>
            <a:pPr>
              <a:defRPr/>
            </a:pPr>
            <a:endParaRPr lang="ko-KR" altLang="en-US" dirty="0"/>
          </a:p>
        </p:txBody>
      </p:sp>
      <p:sp>
        <p:nvSpPr>
          <p:cNvPr id="14340" name="슬라이드 번호 개체 틀 3">
            <a:extLst>
              <a:ext uri="{FF2B5EF4-FFF2-40B4-BE49-F238E27FC236}">
                <a16:creationId xmlns:a16="http://schemas.microsoft.com/office/drawing/2014/main" id="{2186F69C-4F4D-41C3-8326-B85B8745E0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kumimoji="1" b="1">
                <a:solidFill>
                  <a:schemeClr val="tx1"/>
                </a:solidFill>
                <a:latin typeface="Tahoma" panose="020B0604030504040204" pitchFamily="34" charset="0"/>
                <a:ea typeface="굴림" panose="020B0600000101010101" pitchFamily="50" charset="-127"/>
              </a:defRPr>
            </a:lvl1pPr>
            <a:lvl2pPr marL="742950" indent="-285750" defTabSz="935038">
              <a:defRPr kumimoji="1" b="1">
                <a:solidFill>
                  <a:schemeClr val="tx1"/>
                </a:solidFill>
                <a:latin typeface="Tahoma" panose="020B0604030504040204" pitchFamily="34" charset="0"/>
                <a:ea typeface="굴림" panose="020B0600000101010101" pitchFamily="50" charset="-127"/>
              </a:defRPr>
            </a:lvl2pPr>
            <a:lvl3pPr marL="1143000" indent="-228600" defTabSz="935038">
              <a:defRPr kumimoji="1" b="1">
                <a:solidFill>
                  <a:schemeClr val="tx1"/>
                </a:solidFill>
                <a:latin typeface="Tahoma" panose="020B0604030504040204" pitchFamily="34" charset="0"/>
                <a:ea typeface="굴림" panose="020B0600000101010101" pitchFamily="50" charset="-127"/>
              </a:defRPr>
            </a:lvl3pPr>
            <a:lvl4pPr marL="1600200" indent="-228600" defTabSz="935038">
              <a:defRPr kumimoji="1" b="1">
                <a:solidFill>
                  <a:schemeClr val="tx1"/>
                </a:solidFill>
                <a:latin typeface="Tahoma" panose="020B0604030504040204" pitchFamily="34" charset="0"/>
                <a:ea typeface="굴림" panose="020B0600000101010101" pitchFamily="50" charset="-127"/>
              </a:defRPr>
            </a:lvl4pPr>
            <a:lvl5pPr marL="2057400" indent="-228600" defTabSz="935038">
              <a:defRPr kumimoji="1" b="1">
                <a:solidFill>
                  <a:schemeClr val="tx1"/>
                </a:solidFill>
                <a:latin typeface="Tahoma" panose="020B0604030504040204" pitchFamily="34" charset="0"/>
                <a:ea typeface="굴림" panose="020B0600000101010101" pitchFamily="50" charset="-127"/>
              </a:defRPr>
            </a:lvl5pPr>
            <a:lvl6pPr marL="25146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8A9010A1-83D6-4463-86A3-C898FF88B1E5}" type="slidenum">
              <a:rPr lang="en-US" altLang="ko-KR" b="0"/>
              <a:pPr/>
              <a:t>7</a:t>
            </a:fld>
            <a:endParaRPr lang="en-US" altLang="ko-KR" b="0" dirty="0"/>
          </a:p>
        </p:txBody>
      </p:sp>
    </p:spTree>
    <p:extLst>
      <p:ext uri="{BB962C8B-B14F-4D97-AF65-F5344CB8AC3E}">
        <p14:creationId xmlns:p14="http://schemas.microsoft.com/office/powerpoint/2010/main" val="281395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a16="http://schemas.microsoft.com/office/drawing/2014/main" id="{3E01FF68-BCE7-431E-9EC7-8DC800C9F984}"/>
              </a:ext>
            </a:extLst>
          </p:cNvPr>
          <p:cNvSpPr>
            <a:spLocks noGrp="1" noRot="1" noChangeAspect="1" noChangeArrowheads="1" noTextEdit="1"/>
          </p:cNvSpPr>
          <p:nvPr>
            <p:ph type="sldImg"/>
          </p:nvPr>
        </p:nvSpPr>
        <p:spPr>
          <a:ln/>
        </p:spPr>
      </p:sp>
      <p:sp>
        <p:nvSpPr>
          <p:cNvPr id="3" name="슬라이드 노트 개체 틀 2">
            <a:extLst>
              <a:ext uri="{FF2B5EF4-FFF2-40B4-BE49-F238E27FC236}">
                <a16:creationId xmlns:a16="http://schemas.microsoft.com/office/drawing/2014/main" id="{F0EA6AB6-1F62-4EBE-9074-94F02913F499}"/>
              </a:ext>
            </a:extLst>
          </p:cNvPr>
          <p:cNvSpPr>
            <a:spLocks noGrp="1"/>
          </p:cNvSpPr>
          <p:nvPr>
            <p:ph type="body" idx="1"/>
          </p:nvPr>
        </p:nvSpPr>
        <p:spPr/>
        <p:txBody>
          <a:bodyPr/>
          <a:lstStyle/>
          <a:p>
            <a:pPr>
              <a:defRPr/>
            </a:pPr>
            <a:r>
              <a:rPr lang="en-US" altLang="ko-KR" dirty="0"/>
              <a:t>FFS allocation</a:t>
            </a:r>
          </a:p>
          <a:p>
            <a:pPr marL="171450" indent="-171450">
              <a:buFontTx/>
              <a:buChar char="-"/>
              <a:defRPr/>
            </a:pPr>
            <a:r>
              <a:rPr lang="en-US" altLang="ko-KR" dirty="0"/>
              <a:t>Create directory in the least used cylinder: 0 for /, 1 for /a and 2 for /b</a:t>
            </a:r>
          </a:p>
          <a:p>
            <a:pPr marL="171450" indent="-171450">
              <a:buFontTx/>
              <a:buChar char="-"/>
              <a:defRPr/>
            </a:pPr>
            <a:r>
              <a:rPr lang="en-US" altLang="ko-KR" dirty="0"/>
              <a:t>Create files on the same cylinder where its directory is in: 1 for c, d, e and 2 for f</a:t>
            </a:r>
          </a:p>
          <a:p>
            <a:pPr marL="171450" indent="-171450">
              <a:buFontTx/>
              <a:buChar char="-"/>
              <a:defRPr/>
            </a:pPr>
            <a:endParaRPr lang="en-US" altLang="ko-KR" dirty="0"/>
          </a:p>
          <a:p>
            <a:pPr>
              <a:defRPr/>
            </a:pPr>
            <a:r>
              <a:rPr lang="en-US" altLang="ko-KR" dirty="0"/>
              <a:t>Even allocation   </a:t>
            </a:r>
          </a:p>
          <a:p>
            <a:pPr marL="171450" indent="-171450">
              <a:buFontTx/>
              <a:buChar char="-"/>
              <a:defRPr/>
            </a:pPr>
            <a:r>
              <a:rPr lang="en-US" altLang="ko-KR" dirty="0"/>
              <a:t>Spread inodes across groups</a:t>
            </a:r>
          </a:p>
          <a:p>
            <a:pPr>
              <a:defRPr/>
            </a:pPr>
            <a:endParaRPr lang="en-US" altLang="ko-KR" dirty="0"/>
          </a:p>
          <a:p>
            <a:pPr>
              <a:defRPr/>
            </a:pPr>
            <a:r>
              <a:rPr lang="en-US" altLang="ko-KR" dirty="0"/>
              <a:t>Comparison: “ls –l in /a” </a:t>
            </a:r>
            <a:r>
              <a:rPr lang="en-US" altLang="ko-KR" dirty="0">
                <a:sym typeface="Wingdings" panose="05000000000000000000" pitchFamily="2" charset="2"/>
              </a:rPr>
              <a:t> seek one group in FFS (or two when we consider ..) vs four groups in Even allocation (or five when we consider ..) </a:t>
            </a:r>
            <a:r>
              <a:rPr lang="en-US" altLang="ko-KR" dirty="0"/>
              <a:t> </a:t>
            </a:r>
            <a:endParaRPr lang="ko-KR" altLang="en-US" dirty="0"/>
          </a:p>
        </p:txBody>
      </p:sp>
      <p:sp>
        <p:nvSpPr>
          <p:cNvPr id="14340" name="슬라이드 번호 개체 틀 3">
            <a:extLst>
              <a:ext uri="{FF2B5EF4-FFF2-40B4-BE49-F238E27FC236}">
                <a16:creationId xmlns:a16="http://schemas.microsoft.com/office/drawing/2014/main" id="{2186F69C-4F4D-41C3-8326-B85B8745E0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kumimoji="1" b="1">
                <a:solidFill>
                  <a:schemeClr val="tx1"/>
                </a:solidFill>
                <a:latin typeface="Tahoma" panose="020B0604030504040204" pitchFamily="34" charset="0"/>
                <a:ea typeface="굴림" panose="020B0600000101010101" pitchFamily="50" charset="-127"/>
              </a:defRPr>
            </a:lvl1pPr>
            <a:lvl2pPr marL="742950" indent="-285750" defTabSz="935038">
              <a:defRPr kumimoji="1" b="1">
                <a:solidFill>
                  <a:schemeClr val="tx1"/>
                </a:solidFill>
                <a:latin typeface="Tahoma" panose="020B0604030504040204" pitchFamily="34" charset="0"/>
                <a:ea typeface="굴림" panose="020B0600000101010101" pitchFamily="50" charset="-127"/>
              </a:defRPr>
            </a:lvl2pPr>
            <a:lvl3pPr marL="1143000" indent="-228600" defTabSz="935038">
              <a:defRPr kumimoji="1" b="1">
                <a:solidFill>
                  <a:schemeClr val="tx1"/>
                </a:solidFill>
                <a:latin typeface="Tahoma" panose="020B0604030504040204" pitchFamily="34" charset="0"/>
                <a:ea typeface="굴림" panose="020B0600000101010101" pitchFamily="50" charset="-127"/>
              </a:defRPr>
            </a:lvl3pPr>
            <a:lvl4pPr marL="1600200" indent="-228600" defTabSz="935038">
              <a:defRPr kumimoji="1" b="1">
                <a:solidFill>
                  <a:schemeClr val="tx1"/>
                </a:solidFill>
                <a:latin typeface="Tahoma" panose="020B0604030504040204" pitchFamily="34" charset="0"/>
                <a:ea typeface="굴림" panose="020B0600000101010101" pitchFamily="50" charset="-127"/>
              </a:defRPr>
            </a:lvl4pPr>
            <a:lvl5pPr marL="2057400" indent="-228600" defTabSz="935038">
              <a:defRPr kumimoji="1" b="1">
                <a:solidFill>
                  <a:schemeClr val="tx1"/>
                </a:solidFill>
                <a:latin typeface="Tahoma" panose="020B0604030504040204" pitchFamily="34" charset="0"/>
                <a:ea typeface="굴림" panose="020B0600000101010101" pitchFamily="50" charset="-127"/>
              </a:defRPr>
            </a:lvl5pPr>
            <a:lvl6pPr marL="25146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8A9010A1-83D6-4463-86A3-C898FF88B1E5}" type="slidenum">
              <a:rPr lang="en-US" altLang="ko-KR" b="0"/>
              <a:pPr/>
              <a:t>8</a:t>
            </a:fld>
            <a:endParaRPr lang="en-US" altLang="ko-KR"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a:extLst>
              <a:ext uri="{FF2B5EF4-FFF2-40B4-BE49-F238E27FC236}">
                <a16:creationId xmlns:a16="http://schemas.microsoft.com/office/drawing/2014/main" id="{93657836-215B-417C-A118-54161ECBB217}"/>
              </a:ext>
            </a:extLst>
          </p:cNvPr>
          <p:cNvSpPr>
            <a:spLocks noGrp="1" noRot="1" noChangeAspect="1" noChangeArrowheads="1" noTextEdit="1"/>
          </p:cNvSpPr>
          <p:nvPr>
            <p:ph type="sldImg"/>
          </p:nvPr>
        </p:nvSpPr>
        <p:spPr>
          <a:ln/>
        </p:spPr>
      </p:sp>
      <p:sp>
        <p:nvSpPr>
          <p:cNvPr id="3" name="슬라이드 노트 개체 틀 2">
            <a:extLst>
              <a:ext uri="{FF2B5EF4-FFF2-40B4-BE49-F238E27FC236}">
                <a16:creationId xmlns:a16="http://schemas.microsoft.com/office/drawing/2014/main" id="{69D7A365-6B55-4CB9-B4E3-1614C82A8880}"/>
              </a:ext>
            </a:extLst>
          </p:cNvPr>
          <p:cNvSpPr>
            <a:spLocks noGrp="1"/>
          </p:cNvSpPr>
          <p:nvPr>
            <p:ph type="body" idx="1"/>
          </p:nvPr>
        </p:nvSpPr>
        <p:spPr/>
        <p:txBody>
          <a:bodyPr/>
          <a:lstStyle/>
          <a:p>
            <a:pPr>
              <a:defRPr/>
            </a:pPr>
            <a:endParaRPr lang="ko-KR" altLang="en-US" dirty="0"/>
          </a:p>
        </p:txBody>
      </p:sp>
      <p:sp>
        <p:nvSpPr>
          <p:cNvPr id="16388" name="슬라이드 번호 개체 틀 3">
            <a:extLst>
              <a:ext uri="{FF2B5EF4-FFF2-40B4-BE49-F238E27FC236}">
                <a16:creationId xmlns:a16="http://schemas.microsoft.com/office/drawing/2014/main" id="{30CA60F3-8320-4B71-AA25-C57D08FB4B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kumimoji="1" b="1">
                <a:solidFill>
                  <a:schemeClr val="tx1"/>
                </a:solidFill>
                <a:latin typeface="Tahoma" panose="020B0604030504040204" pitchFamily="34" charset="0"/>
                <a:ea typeface="굴림" panose="020B0600000101010101" pitchFamily="50" charset="-127"/>
              </a:defRPr>
            </a:lvl1pPr>
            <a:lvl2pPr marL="742950" indent="-285750" defTabSz="935038">
              <a:defRPr kumimoji="1" b="1">
                <a:solidFill>
                  <a:schemeClr val="tx1"/>
                </a:solidFill>
                <a:latin typeface="Tahoma" panose="020B0604030504040204" pitchFamily="34" charset="0"/>
                <a:ea typeface="굴림" panose="020B0600000101010101" pitchFamily="50" charset="-127"/>
              </a:defRPr>
            </a:lvl2pPr>
            <a:lvl3pPr marL="1143000" indent="-228600" defTabSz="935038">
              <a:defRPr kumimoji="1" b="1">
                <a:solidFill>
                  <a:schemeClr val="tx1"/>
                </a:solidFill>
                <a:latin typeface="Tahoma" panose="020B0604030504040204" pitchFamily="34" charset="0"/>
                <a:ea typeface="굴림" panose="020B0600000101010101" pitchFamily="50" charset="-127"/>
              </a:defRPr>
            </a:lvl3pPr>
            <a:lvl4pPr marL="1600200" indent="-228600" defTabSz="935038">
              <a:defRPr kumimoji="1" b="1">
                <a:solidFill>
                  <a:schemeClr val="tx1"/>
                </a:solidFill>
                <a:latin typeface="Tahoma" panose="020B0604030504040204" pitchFamily="34" charset="0"/>
                <a:ea typeface="굴림" panose="020B0600000101010101" pitchFamily="50" charset="-127"/>
              </a:defRPr>
            </a:lvl4pPr>
            <a:lvl5pPr marL="2057400" indent="-228600" defTabSz="935038">
              <a:defRPr kumimoji="1" b="1">
                <a:solidFill>
                  <a:schemeClr val="tx1"/>
                </a:solidFill>
                <a:latin typeface="Tahoma" panose="020B0604030504040204" pitchFamily="34" charset="0"/>
                <a:ea typeface="굴림" panose="020B0600000101010101" pitchFamily="50" charset="-127"/>
              </a:defRPr>
            </a:lvl5pPr>
            <a:lvl6pPr marL="25146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43D4E3FE-2CB8-432C-94F4-88943005994C}" type="slidenum">
              <a:rPr lang="en-US" altLang="ko-KR" b="0"/>
              <a:pPr/>
              <a:t>9</a:t>
            </a:fld>
            <a:endParaRPr lang="en-US" altLang="ko-KR"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a:extLst>
              <a:ext uri="{FF2B5EF4-FFF2-40B4-BE49-F238E27FC236}">
                <a16:creationId xmlns:a16="http://schemas.microsoft.com/office/drawing/2014/main" id="{93657836-215B-417C-A118-54161ECBB217}"/>
              </a:ext>
            </a:extLst>
          </p:cNvPr>
          <p:cNvSpPr>
            <a:spLocks noGrp="1" noRot="1" noChangeAspect="1" noChangeArrowheads="1" noTextEdit="1"/>
          </p:cNvSpPr>
          <p:nvPr>
            <p:ph type="sldImg"/>
          </p:nvPr>
        </p:nvSpPr>
        <p:spPr>
          <a:ln/>
        </p:spPr>
      </p:sp>
      <p:sp>
        <p:nvSpPr>
          <p:cNvPr id="3" name="슬라이드 노트 개체 틀 2">
            <a:extLst>
              <a:ext uri="{FF2B5EF4-FFF2-40B4-BE49-F238E27FC236}">
                <a16:creationId xmlns:a16="http://schemas.microsoft.com/office/drawing/2014/main" id="{69D7A365-6B55-4CB9-B4E3-1614C82A8880}"/>
              </a:ext>
            </a:extLst>
          </p:cNvPr>
          <p:cNvSpPr>
            <a:spLocks noGrp="1"/>
          </p:cNvSpPr>
          <p:nvPr>
            <p:ph type="body" idx="1"/>
          </p:nvPr>
        </p:nvSpPr>
        <p:spPr/>
        <p:txBody>
          <a:bodyPr/>
          <a:lstStyle/>
          <a:p>
            <a:pPr>
              <a:defRPr/>
            </a:pPr>
            <a:r>
              <a:rPr lang="en-US" altLang="ko-KR" dirty="0"/>
              <a:t>Fig. 41.2</a:t>
            </a:r>
          </a:p>
          <a:p>
            <a:pPr marL="171450" indent="-171450">
              <a:buFontTx/>
              <a:buChar char="-"/>
              <a:defRPr/>
            </a:pPr>
            <a:r>
              <a:rPr lang="en-US" altLang="ko-KR" dirty="0"/>
              <a:t>Assume that seek time = 10ms, Data transfer = 40MB/s</a:t>
            </a:r>
          </a:p>
          <a:p>
            <a:pPr marL="0" indent="0">
              <a:buFontTx/>
              <a:buNone/>
              <a:defRPr/>
            </a:pPr>
            <a:endParaRPr lang="en-US" altLang="ko-KR" dirty="0">
              <a:sym typeface="Wingdings" panose="05000000000000000000" pitchFamily="2" charset="2"/>
            </a:endParaRPr>
          </a:p>
          <a:p>
            <a:pPr marL="171450" indent="-171450">
              <a:buFontTx/>
              <a:buChar char="-"/>
              <a:defRPr/>
            </a:pPr>
            <a:r>
              <a:rPr lang="ko-KR" altLang="en-US" dirty="0"/>
              <a:t>만일</a:t>
            </a:r>
            <a:r>
              <a:rPr lang="en-US" altLang="ko-KR" dirty="0"/>
              <a:t> 4MB</a:t>
            </a:r>
            <a:r>
              <a:rPr lang="ko-KR" altLang="en-US" dirty="0"/>
              <a:t>라면 </a:t>
            </a:r>
            <a:r>
              <a:rPr lang="en-US" altLang="ko-KR" dirty="0"/>
              <a:t>100ms</a:t>
            </a:r>
            <a:r>
              <a:rPr lang="ko-KR" altLang="en-US" dirty="0"/>
              <a:t>를 전송에 사용할 수 있음</a:t>
            </a:r>
            <a:r>
              <a:rPr lang="en-US" altLang="ko-KR" dirty="0"/>
              <a:t>. Seek time</a:t>
            </a:r>
            <a:r>
              <a:rPr lang="ko-KR" altLang="en-US" dirty="0"/>
              <a:t>이 </a:t>
            </a:r>
            <a:r>
              <a:rPr lang="en-US" altLang="ko-KR" dirty="0"/>
              <a:t>10ms</a:t>
            </a:r>
            <a:r>
              <a:rPr lang="ko-KR" altLang="en-US" dirty="0"/>
              <a:t>인 것으로 고려하면 </a:t>
            </a:r>
            <a:r>
              <a:rPr lang="en-US" altLang="ko-KR" dirty="0"/>
              <a:t>100/110 </a:t>
            </a:r>
            <a:r>
              <a:rPr lang="ko-KR" altLang="en-US" dirty="0"/>
              <a:t>즉 대략 </a:t>
            </a:r>
            <a:r>
              <a:rPr lang="en-US" altLang="ko-KR" dirty="0"/>
              <a:t>90% </a:t>
            </a:r>
            <a:r>
              <a:rPr lang="ko-KR" altLang="en-US" dirty="0"/>
              <a:t>정도의 대역폭 사용</a:t>
            </a:r>
            <a:endParaRPr lang="en-US" altLang="ko-KR" dirty="0"/>
          </a:p>
          <a:p>
            <a:pPr marL="171450" indent="-171450">
              <a:buFontTx/>
              <a:buChar char="-"/>
              <a:defRPr/>
            </a:pPr>
            <a:r>
              <a:rPr lang="en-US" altLang="ko-KR" dirty="0"/>
              <a:t>FFS</a:t>
            </a:r>
            <a:r>
              <a:rPr lang="ko-KR" altLang="en-US" dirty="0"/>
              <a:t>가 한 실린더에서 다른 실린더로 옮겨서 파일 할당할 때 한 실린더에 할당하는 데이터가 </a:t>
            </a:r>
            <a:r>
              <a:rPr lang="en-US" altLang="ko-KR" dirty="0"/>
              <a:t>400KB </a:t>
            </a:r>
            <a:r>
              <a:rPr lang="ko-KR" altLang="en-US" dirty="0"/>
              <a:t>이상이라면 </a:t>
            </a:r>
            <a:r>
              <a:rPr lang="en-US" altLang="ko-KR" dirty="0"/>
              <a:t>50%</a:t>
            </a:r>
          </a:p>
          <a:p>
            <a:pPr marL="0" indent="0">
              <a:buFontTx/>
              <a:buNone/>
              <a:defRPr/>
            </a:pPr>
            <a:endParaRPr lang="en-US" altLang="ko-KR" dirty="0"/>
          </a:p>
          <a:p>
            <a:pPr marL="0" indent="0">
              <a:buFontTx/>
              <a:buNone/>
              <a:defRPr/>
            </a:pPr>
            <a:r>
              <a:rPr lang="en-US" altLang="ko-KR" dirty="0"/>
              <a:t>Amortize: </a:t>
            </a:r>
            <a:r>
              <a:rPr kumimoji="1" lang="ko-KR" altLang="en-US" sz="1200" b="0" i="0" kern="1200" dirty="0">
                <a:solidFill>
                  <a:schemeClr val="tx1"/>
                </a:solidFill>
                <a:effectLst/>
                <a:latin typeface="굴림" charset="-127"/>
                <a:ea typeface="굴림" charset="-127"/>
                <a:cs typeface="+mn-cs"/>
              </a:rPr>
              <a:t>분할 상환</a:t>
            </a:r>
            <a:endParaRPr lang="ko-KR" altLang="en-US" dirty="0"/>
          </a:p>
        </p:txBody>
      </p:sp>
      <p:sp>
        <p:nvSpPr>
          <p:cNvPr id="16388" name="슬라이드 번호 개체 틀 3">
            <a:extLst>
              <a:ext uri="{FF2B5EF4-FFF2-40B4-BE49-F238E27FC236}">
                <a16:creationId xmlns:a16="http://schemas.microsoft.com/office/drawing/2014/main" id="{30CA60F3-8320-4B71-AA25-C57D08FB4B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kumimoji="1" b="1">
                <a:solidFill>
                  <a:schemeClr val="tx1"/>
                </a:solidFill>
                <a:latin typeface="Tahoma" panose="020B0604030504040204" pitchFamily="34" charset="0"/>
                <a:ea typeface="굴림" panose="020B0600000101010101" pitchFamily="50" charset="-127"/>
              </a:defRPr>
            </a:lvl1pPr>
            <a:lvl2pPr marL="742950" indent="-285750" defTabSz="935038">
              <a:defRPr kumimoji="1" b="1">
                <a:solidFill>
                  <a:schemeClr val="tx1"/>
                </a:solidFill>
                <a:latin typeface="Tahoma" panose="020B0604030504040204" pitchFamily="34" charset="0"/>
                <a:ea typeface="굴림" panose="020B0600000101010101" pitchFamily="50" charset="-127"/>
              </a:defRPr>
            </a:lvl2pPr>
            <a:lvl3pPr marL="1143000" indent="-228600" defTabSz="935038">
              <a:defRPr kumimoji="1" b="1">
                <a:solidFill>
                  <a:schemeClr val="tx1"/>
                </a:solidFill>
                <a:latin typeface="Tahoma" panose="020B0604030504040204" pitchFamily="34" charset="0"/>
                <a:ea typeface="굴림" panose="020B0600000101010101" pitchFamily="50" charset="-127"/>
              </a:defRPr>
            </a:lvl3pPr>
            <a:lvl4pPr marL="1600200" indent="-228600" defTabSz="935038">
              <a:defRPr kumimoji="1" b="1">
                <a:solidFill>
                  <a:schemeClr val="tx1"/>
                </a:solidFill>
                <a:latin typeface="Tahoma" panose="020B0604030504040204" pitchFamily="34" charset="0"/>
                <a:ea typeface="굴림" panose="020B0600000101010101" pitchFamily="50" charset="-127"/>
              </a:defRPr>
            </a:lvl4pPr>
            <a:lvl5pPr marL="2057400" indent="-228600" defTabSz="935038">
              <a:defRPr kumimoji="1" b="1">
                <a:solidFill>
                  <a:schemeClr val="tx1"/>
                </a:solidFill>
                <a:latin typeface="Tahoma" panose="020B0604030504040204" pitchFamily="34" charset="0"/>
                <a:ea typeface="굴림" panose="020B0600000101010101" pitchFamily="50" charset="-127"/>
              </a:defRPr>
            </a:lvl5pPr>
            <a:lvl6pPr marL="25146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43D4E3FE-2CB8-432C-94F4-88943005994C}" type="slidenum">
              <a:rPr lang="en-US" altLang="ko-KR" b="0"/>
              <a:pPr/>
              <a:t>10</a:t>
            </a:fld>
            <a:endParaRPr lang="en-US" altLang="ko-KR" b="0" dirty="0"/>
          </a:p>
        </p:txBody>
      </p:sp>
    </p:spTree>
    <p:extLst>
      <p:ext uri="{BB962C8B-B14F-4D97-AF65-F5344CB8AC3E}">
        <p14:creationId xmlns:p14="http://schemas.microsoft.com/office/powerpoint/2010/main" val="135425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Sequential </a:t>
            </a:r>
            <a:endParaRPr lang="ko-KR" altLang="en-US" dirty="0"/>
          </a:p>
        </p:txBody>
      </p:sp>
      <p:sp>
        <p:nvSpPr>
          <p:cNvPr id="4" name="슬라이드 번호 개체 틀 3"/>
          <p:cNvSpPr>
            <a:spLocks noGrp="1"/>
          </p:cNvSpPr>
          <p:nvPr>
            <p:ph type="sldNum" sz="quarter" idx="10"/>
          </p:nvPr>
        </p:nvSpPr>
        <p:spPr/>
        <p:txBody>
          <a:bodyPr/>
          <a:lstStyle/>
          <a:p>
            <a:fld id="{9B222322-B42F-45FC-B0C8-532276FE0943}" type="slidenum">
              <a:rPr lang="en-US" altLang="ko-KR" smtClean="0"/>
              <a:pPr/>
              <a:t>11</a:t>
            </a:fld>
            <a:endParaRPr lang="en-US" altLang="ko-KR" dirty="0"/>
          </a:p>
        </p:txBody>
      </p:sp>
    </p:spTree>
    <p:extLst>
      <p:ext uri="{BB962C8B-B14F-4D97-AF65-F5344CB8AC3E}">
        <p14:creationId xmlns:p14="http://schemas.microsoft.com/office/powerpoint/2010/main" val="11675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슬라이드 이미지 개체 틀 1">
            <a:extLst>
              <a:ext uri="{FF2B5EF4-FFF2-40B4-BE49-F238E27FC236}">
                <a16:creationId xmlns:a16="http://schemas.microsoft.com/office/drawing/2014/main" id="{D509AD4B-6AFB-46E5-A41B-6F1D73AEEF4E}"/>
              </a:ext>
            </a:extLst>
          </p:cNvPr>
          <p:cNvSpPr>
            <a:spLocks noGrp="1" noRot="1" noChangeAspect="1" noChangeArrowheads="1" noTextEdit="1"/>
          </p:cNvSpPr>
          <p:nvPr>
            <p:ph type="sldImg"/>
          </p:nvPr>
        </p:nvSpPr>
        <p:spPr>
          <a:ln/>
        </p:spPr>
      </p:sp>
      <p:sp>
        <p:nvSpPr>
          <p:cNvPr id="22531" name="슬라이드 노트 개체 틀 2">
            <a:extLst>
              <a:ext uri="{FF2B5EF4-FFF2-40B4-BE49-F238E27FC236}">
                <a16:creationId xmlns:a16="http://schemas.microsoft.com/office/drawing/2014/main" id="{336F1ED3-DF67-4463-8092-31C4129E23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ko-KR" b="1" dirty="0">
                <a:latin typeface="굴림" panose="020B0600000101010101" pitchFamily="50" charset="-127"/>
                <a:ea typeface="굴림" panose="020B0600000101010101" pitchFamily="50" charset="-127"/>
              </a:rPr>
              <a:t>Sanity check</a:t>
            </a:r>
            <a:r>
              <a:rPr lang="en-US" altLang="ko-KR" dirty="0">
                <a:latin typeface="굴림" panose="020B0600000101010101" pitchFamily="50" charset="-127"/>
                <a:ea typeface="굴림" panose="020B0600000101010101" pitchFamily="50" charset="-127"/>
              </a:rPr>
              <a:t>: such as making sure the file system size is not negative (or greater than the number of blocks allocated), magic number </a:t>
            </a:r>
            <a:endParaRPr lang="en-US" altLang="ko-KR" b="1" dirty="0">
              <a:latin typeface="굴림" panose="020B0600000101010101" pitchFamily="50" charset="-127"/>
              <a:ea typeface="굴림" panose="020B0600000101010101" pitchFamily="50" charset="-127"/>
            </a:endParaRPr>
          </a:p>
          <a:p>
            <a:pPr marL="171450" indent="-171450">
              <a:buFontTx/>
              <a:buChar char="•"/>
            </a:pPr>
            <a:r>
              <a:rPr lang="en-US" altLang="ko-KR" b="1" dirty="0">
                <a:latin typeface="굴림" panose="020B0600000101010101" pitchFamily="50" charset="-127"/>
                <a:ea typeface="굴림" panose="020B0600000101010101" pitchFamily="50" charset="-127"/>
              </a:rPr>
              <a:t>Inode state: </a:t>
            </a:r>
            <a:r>
              <a:rPr lang="en-US" altLang="ko-KR" dirty="0">
                <a:latin typeface="굴림" panose="020B0600000101010101" pitchFamily="50" charset="-127"/>
                <a:ea typeface="굴림" panose="020B0600000101010101" pitchFamily="50" charset="-127"/>
              </a:rPr>
              <a:t>Each inode is checked for corruption or other problems. For example, fsck makes sure that each allocated inode has a valid type field (e.g., regular file, directory, symbolic link, etc.). If there are problems with the inode fields that are not easily fixed, the inode is considered suspect and cleared by fsck; the inode bitmap is correspondingly updated.</a:t>
            </a:r>
            <a:endParaRPr lang="ko-KR" altLang="en-US" dirty="0">
              <a:latin typeface="굴림" panose="020B0600000101010101" pitchFamily="50" charset="-127"/>
              <a:ea typeface="굴림" panose="020B0600000101010101" pitchFamily="50" charset="-127"/>
            </a:endParaRPr>
          </a:p>
        </p:txBody>
      </p:sp>
      <p:sp>
        <p:nvSpPr>
          <p:cNvPr id="22532" name="슬라이드 번호 개체 틀 3">
            <a:extLst>
              <a:ext uri="{FF2B5EF4-FFF2-40B4-BE49-F238E27FC236}">
                <a16:creationId xmlns:a16="http://schemas.microsoft.com/office/drawing/2014/main" id="{E3FD2C74-3DC0-411A-BC06-3E8DDDA8C6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a:defRPr kumimoji="1" b="1">
                <a:solidFill>
                  <a:schemeClr val="tx1"/>
                </a:solidFill>
                <a:latin typeface="Tahoma" panose="020B0604030504040204" pitchFamily="34" charset="0"/>
                <a:ea typeface="굴림" panose="020B0600000101010101" pitchFamily="50" charset="-127"/>
              </a:defRPr>
            </a:lvl1pPr>
            <a:lvl2pPr marL="742950" indent="-285750" defTabSz="976313">
              <a:defRPr kumimoji="1" b="1">
                <a:solidFill>
                  <a:schemeClr val="tx1"/>
                </a:solidFill>
                <a:latin typeface="Tahoma" panose="020B0604030504040204" pitchFamily="34" charset="0"/>
                <a:ea typeface="굴림" panose="020B0600000101010101" pitchFamily="50" charset="-127"/>
              </a:defRPr>
            </a:lvl2pPr>
            <a:lvl3pPr marL="1143000" indent="-228600" defTabSz="976313">
              <a:defRPr kumimoji="1" b="1">
                <a:solidFill>
                  <a:schemeClr val="tx1"/>
                </a:solidFill>
                <a:latin typeface="Tahoma" panose="020B0604030504040204" pitchFamily="34" charset="0"/>
                <a:ea typeface="굴림" panose="020B0600000101010101" pitchFamily="50" charset="-127"/>
              </a:defRPr>
            </a:lvl3pPr>
            <a:lvl4pPr marL="1600200" indent="-228600" defTabSz="976313">
              <a:defRPr kumimoji="1" b="1">
                <a:solidFill>
                  <a:schemeClr val="tx1"/>
                </a:solidFill>
                <a:latin typeface="Tahoma" panose="020B0604030504040204" pitchFamily="34" charset="0"/>
                <a:ea typeface="굴림" panose="020B0600000101010101" pitchFamily="50" charset="-127"/>
              </a:defRPr>
            </a:lvl4pPr>
            <a:lvl5pPr marL="2057400" indent="-228600" defTabSz="976313">
              <a:defRPr kumimoji="1" b="1">
                <a:solidFill>
                  <a:schemeClr val="tx1"/>
                </a:solidFill>
                <a:latin typeface="Tahoma" panose="020B0604030504040204" pitchFamily="34" charset="0"/>
                <a:ea typeface="굴림" panose="020B0600000101010101" pitchFamily="50" charset="-127"/>
              </a:defRPr>
            </a:lvl5pPr>
            <a:lvl6pPr marL="25146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760B3CB1-B6E4-4B75-A61E-4F8A1052E42D}" type="slidenum">
              <a:rPr lang="en-US" altLang="ko-KR" sz="1300" b="0"/>
              <a:pPr/>
              <a:t>15</a:t>
            </a:fld>
            <a:endParaRPr lang="en-US" altLang="ko-KR" sz="13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이미지 개체 틀 1">
            <a:extLst>
              <a:ext uri="{FF2B5EF4-FFF2-40B4-BE49-F238E27FC236}">
                <a16:creationId xmlns:a16="http://schemas.microsoft.com/office/drawing/2014/main" id="{CA4AB0DD-BBCF-445A-95AC-BFFD37663CD9}"/>
              </a:ext>
            </a:extLst>
          </p:cNvPr>
          <p:cNvSpPr>
            <a:spLocks noGrp="1" noRot="1" noChangeAspect="1" noChangeArrowheads="1" noTextEdit="1"/>
          </p:cNvSpPr>
          <p:nvPr>
            <p:ph type="sldImg"/>
          </p:nvPr>
        </p:nvSpPr>
        <p:spPr>
          <a:ln/>
        </p:spPr>
      </p:sp>
      <p:sp>
        <p:nvSpPr>
          <p:cNvPr id="46083" name="슬라이드 노트 개체 틀 2">
            <a:extLst>
              <a:ext uri="{FF2B5EF4-FFF2-40B4-BE49-F238E27FC236}">
                <a16:creationId xmlns:a16="http://schemas.microsoft.com/office/drawing/2014/main" id="{A3549280-B6EE-46C5-A4F4-39BDD28331C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defRPr/>
            </a:pPr>
            <a:r>
              <a:rPr lang="en-US" altLang="ko-KR" dirty="0"/>
              <a:t>Ext3: introduced in 2001</a:t>
            </a:r>
          </a:p>
          <a:p>
            <a:pPr marL="171450" indent="-171450">
              <a:buFontTx/>
              <a:buChar char="-"/>
              <a:defRPr/>
            </a:pPr>
            <a:r>
              <a:rPr lang="en-US" altLang="ko-KR" dirty="0"/>
              <a:t>WAL: Write-Ahead-Logging</a:t>
            </a:r>
            <a:endParaRPr lang="ko-KR" altLang="en-US" dirty="0"/>
          </a:p>
          <a:p>
            <a:pPr marL="171450" indent="-171450">
              <a:buFontTx/>
              <a:buChar char="-"/>
              <a:defRPr/>
            </a:pPr>
            <a:endParaRPr lang="en-US" altLang="ko-KR" dirty="0"/>
          </a:p>
          <a:p>
            <a:pPr>
              <a:defRPr/>
            </a:pPr>
            <a:endParaRPr lang="ko-KR" altLang="en-US" dirty="0"/>
          </a:p>
        </p:txBody>
      </p:sp>
      <p:sp>
        <p:nvSpPr>
          <p:cNvPr id="24580" name="슬라이드 번호 개체 틀 3">
            <a:extLst>
              <a:ext uri="{FF2B5EF4-FFF2-40B4-BE49-F238E27FC236}">
                <a16:creationId xmlns:a16="http://schemas.microsoft.com/office/drawing/2014/main" id="{E1166AE7-2DA5-4E20-A8B2-A2F87546F8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a:defRPr kumimoji="1" b="1">
                <a:solidFill>
                  <a:schemeClr val="tx1"/>
                </a:solidFill>
                <a:latin typeface="Tahoma" panose="020B0604030504040204" pitchFamily="34" charset="0"/>
                <a:ea typeface="굴림" panose="020B0600000101010101" pitchFamily="50" charset="-127"/>
              </a:defRPr>
            </a:lvl1pPr>
            <a:lvl2pPr marL="742950" indent="-285750" defTabSz="976313">
              <a:defRPr kumimoji="1" b="1">
                <a:solidFill>
                  <a:schemeClr val="tx1"/>
                </a:solidFill>
                <a:latin typeface="Tahoma" panose="020B0604030504040204" pitchFamily="34" charset="0"/>
                <a:ea typeface="굴림" panose="020B0600000101010101" pitchFamily="50" charset="-127"/>
              </a:defRPr>
            </a:lvl2pPr>
            <a:lvl3pPr marL="1143000" indent="-228600" defTabSz="976313">
              <a:defRPr kumimoji="1" b="1">
                <a:solidFill>
                  <a:schemeClr val="tx1"/>
                </a:solidFill>
                <a:latin typeface="Tahoma" panose="020B0604030504040204" pitchFamily="34" charset="0"/>
                <a:ea typeface="굴림" panose="020B0600000101010101" pitchFamily="50" charset="-127"/>
              </a:defRPr>
            </a:lvl3pPr>
            <a:lvl4pPr marL="1600200" indent="-228600" defTabSz="976313">
              <a:defRPr kumimoji="1" b="1">
                <a:solidFill>
                  <a:schemeClr val="tx1"/>
                </a:solidFill>
                <a:latin typeface="Tahoma" panose="020B0604030504040204" pitchFamily="34" charset="0"/>
                <a:ea typeface="굴림" panose="020B0600000101010101" pitchFamily="50" charset="-127"/>
              </a:defRPr>
            </a:lvl4pPr>
            <a:lvl5pPr marL="2057400" indent="-228600" defTabSz="976313">
              <a:defRPr kumimoji="1" b="1">
                <a:solidFill>
                  <a:schemeClr val="tx1"/>
                </a:solidFill>
                <a:latin typeface="Tahoma" panose="020B0604030504040204" pitchFamily="34" charset="0"/>
                <a:ea typeface="굴림" panose="020B0600000101010101" pitchFamily="50" charset="-127"/>
              </a:defRPr>
            </a:lvl5pPr>
            <a:lvl6pPr marL="25146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76313"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5349C6D1-11E9-4C80-994F-3A54E8C1CBB1}" type="slidenum">
              <a:rPr lang="en-US" altLang="ko-KR" sz="1300" b="0"/>
              <a:pPr/>
              <a:t>16</a:t>
            </a:fld>
            <a:endParaRPr lang="en-US" altLang="ko-KR" sz="1300"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a:extLst>
              <a:ext uri="{FF2B5EF4-FFF2-40B4-BE49-F238E27FC236}">
                <a16:creationId xmlns:a16="http://schemas.microsoft.com/office/drawing/2014/main" id="{26AE76E0-71EE-4D05-83A1-E94A7B868D33}"/>
              </a:ext>
            </a:extLst>
          </p:cNvPr>
          <p:cNvSpPr>
            <a:spLocks noGrp="1" noRot="1" noChangeAspect="1" noChangeArrowheads="1" noTextEdit="1"/>
          </p:cNvSpPr>
          <p:nvPr>
            <p:ph type="sldImg"/>
          </p:nvPr>
        </p:nvSpPr>
        <p:spPr>
          <a:ln/>
        </p:spPr>
      </p:sp>
      <p:sp>
        <p:nvSpPr>
          <p:cNvPr id="26627" name="슬라이드 노트 개체 틀 2">
            <a:extLst>
              <a:ext uri="{FF2B5EF4-FFF2-40B4-BE49-F238E27FC236}">
                <a16:creationId xmlns:a16="http://schemas.microsoft.com/office/drawing/2014/main" id="{AD9B6072-B106-4C46-9ACE-2CB33F1602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a:latin typeface="굴림" panose="020B0600000101010101" pitchFamily="50" charset="-127"/>
                <a:ea typeface="굴림" panose="020B0600000101010101" pitchFamily="50" charset="-127"/>
                <a:sym typeface="Wingdings" panose="05000000000000000000" pitchFamily="2" charset="2"/>
              </a:rPr>
              <a:t>Conclusion  2 steps: 1) Journal write, and 2) Checkpoint</a:t>
            </a:r>
            <a:endParaRPr lang="ko-KR" altLang="en-US" dirty="0">
              <a:latin typeface="굴림" panose="020B0600000101010101" pitchFamily="50" charset="-127"/>
              <a:ea typeface="굴림" panose="020B0600000101010101" pitchFamily="50" charset="-127"/>
            </a:endParaRPr>
          </a:p>
          <a:p>
            <a:endParaRPr lang="ko-KR" altLang="en-US" dirty="0">
              <a:latin typeface="굴림" panose="020B0600000101010101" pitchFamily="50" charset="-127"/>
              <a:ea typeface="굴림" panose="020B0600000101010101" pitchFamily="50" charset="-127"/>
            </a:endParaRPr>
          </a:p>
        </p:txBody>
      </p:sp>
      <p:sp>
        <p:nvSpPr>
          <p:cNvPr id="26628" name="슬라이드 번호 개체 틀 3">
            <a:extLst>
              <a:ext uri="{FF2B5EF4-FFF2-40B4-BE49-F238E27FC236}">
                <a16:creationId xmlns:a16="http://schemas.microsoft.com/office/drawing/2014/main" id="{BC482010-4E80-499F-8138-3E160755D9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kumimoji="1" b="1">
                <a:solidFill>
                  <a:schemeClr val="tx1"/>
                </a:solidFill>
                <a:latin typeface="Tahoma" panose="020B0604030504040204" pitchFamily="34" charset="0"/>
                <a:ea typeface="굴림" panose="020B0600000101010101" pitchFamily="50" charset="-127"/>
              </a:defRPr>
            </a:lvl1pPr>
            <a:lvl2pPr marL="742950" indent="-285750" defTabSz="935038">
              <a:defRPr kumimoji="1" b="1">
                <a:solidFill>
                  <a:schemeClr val="tx1"/>
                </a:solidFill>
                <a:latin typeface="Tahoma" panose="020B0604030504040204" pitchFamily="34" charset="0"/>
                <a:ea typeface="굴림" panose="020B0600000101010101" pitchFamily="50" charset="-127"/>
              </a:defRPr>
            </a:lvl2pPr>
            <a:lvl3pPr marL="1143000" indent="-228600" defTabSz="935038">
              <a:defRPr kumimoji="1" b="1">
                <a:solidFill>
                  <a:schemeClr val="tx1"/>
                </a:solidFill>
                <a:latin typeface="Tahoma" panose="020B0604030504040204" pitchFamily="34" charset="0"/>
                <a:ea typeface="굴림" panose="020B0600000101010101" pitchFamily="50" charset="-127"/>
              </a:defRPr>
            </a:lvl3pPr>
            <a:lvl4pPr marL="1600200" indent="-228600" defTabSz="935038">
              <a:defRPr kumimoji="1" b="1">
                <a:solidFill>
                  <a:schemeClr val="tx1"/>
                </a:solidFill>
                <a:latin typeface="Tahoma" panose="020B0604030504040204" pitchFamily="34" charset="0"/>
                <a:ea typeface="굴림" panose="020B0600000101010101" pitchFamily="50" charset="-127"/>
              </a:defRPr>
            </a:lvl4pPr>
            <a:lvl5pPr marL="2057400" indent="-228600" defTabSz="935038">
              <a:defRPr kumimoji="1" b="1">
                <a:solidFill>
                  <a:schemeClr val="tx1"/>
                </a:solidFill>
                <a:latin typeface="Tahoma" panose="020B0604030504040204" pitchFamily="34" charset="0"/>
                <a:ea typeface="굴림" panose="020B0600000101010101" pitchFamily="50" charset="-127"/>
              </a:defRPr>
            </a:lvl5pPr>
            <a:lvl6pPr marL="25146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defTabSz="935038"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fld id="{EFD85B92-D51C-42F3-BF81-4951C554815F}" type="slidenum">
              <a:rPr lang="en-US" altLang="ko-KR" b="0"/>
              <a:pPr/>
              <a:t>17</a:t>
            </a:fld>
            <a:endParaRPr lang="en-US" altLang="ko-KR" b="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5B3D25A-F2B7-4E9D-BA99-956BE7D64EA8}"/>
              </a:ext>
            </a:extLst>
          </p:cNvPr>
          <p:cNvSpPr>
            <a:spLocks noChangeArrowheads="1"/>
          </p:cNvSpPr>
          <p:nvPr/>
        </p:nvSpPr>
        <p:spPr bwMode="gray">
          <a:xfrm>
            <a:off x="152400" y="6507163"/>
            <a:ext cx="7804150" cy="90487"/>
          </a:xfrm>
          <a:prstGeom prst="rect">
            <a:avLst/>
          </a:prstGeom>
          <a:gradFill rotWithShape="0">
            <a:gsLst>
              <a:gs pos="0">
                <a:schemeClr val="tx2"/>
              </a:gs>
              <a:gs pos="100000">
                <a:srgbClr val="99C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defRPr kumimoji="1" b="1">
                <a:solidFill>
                  <a:schemeClr val="tx1"/>
                </a:solidFill>
                <a:latin typeface="Tahoma" panose="020B0604030504040204" pitchFamily="34" charset="0"/>
                <a:ea typeface="굴림" panose="020B0600000101010101" pitchFamily="50" charset="-127"/>
              </a:defRPr>
            </a:lvl1pPr>
            <a:lvl2pPr marL="742950" indent="-285750" latinLnBrk="1">
              <a:defRPr kumimoji="1" b="1">
                <a:solidFill>
                  <a:schemeClr val="tx1"/>
                </a:solidFill>
                <a:latin typeface="Tahoma" panose="020B0604030504040204" pitchFamily="34" charset="0"/>
                <a:ea typeface="굴림" panose="020B0600000101010101" pitchFamily="50" charset="-127"/>
              </a:defRPr>
            </a:lvl2pPr>
            <a:lvl3pPr marL="1143000" indent="-228600" latinLnBrk="1">
              <a:defRPr kumimoji="1" b="1">
                <a:solidFill>
                  <a:schemeClr val="tx1"/>
                </a:solidFill>
                <a:latin typeface="Tahoma" panose="020B0604030504040204" pitchFamily="34" charset="0"/>
                <a:ea typeface="굴림" panose="020B0600000101010101" pitchFamily="50" charset="-127"/>
              </a:defRPr>
            </a:lvl3pPr>
            <a:lvl4pPr marL="1600200" indent="-228600" latinLnBrk="1">
              <a:defRPr kumimoji="1" b="1">
                <a:solidFill>
                  <a:schemeClr val="tx1"/>
                </a:solidFill>
                <a:latin typeface="Tahoma" panose="020B0604030504040204" pitchFamily="34" charset="0"/>
                <a:ea typeface="굴림" panose="020B0600000101010101" pitchFamily="50" charset="-127"/>
              </a:defRPr>
            </a:lvl4pPr>
            <a:lvl5pPr marL="2057400" indent="-228600" latinLnBrk="1">
              <a:defRPr kumimoji="1" b="1">
                <a:solidFill>
                  <a:schemeClr val="tx1"/>
                </a:solidFill>
                <a:latin typeface="Tahoma" panose="020B0604030504040204" pitchFamily="34" charset="0"/>
                <a:ea typeface="굴림" panose="020B0600000101010101" pitchFamily="50" charset="-127"/>
              </a:defRPr>
            </a:lvl5pPr>
            <a:lvl6pPr marL="25146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pPr algn="ctr" eaLnBrk="1" latinLnBrk="0" hangingPunct="1">
              <a:defRPr/>
            </a:pPr>
            <a:endParaRPr lang="ko-KR" altLang="ko-KR" sz="2400" b="0" dirty="0"/>
          </a:p>
        </p:txBody>
      </p:sp>
      <p:sp>
        <p:nvSpPr>
          <p:cNvPr id="5" name="Text Box 9">
            <a:extLst>
              <a:ext uri="{FF2B5EF4-FFF2-40B4-BE49-F238E27FC236}">
                <a16:creationId xmlns:a16="http://schemas.microsoft.com/office/drawing/2014/main" id="{F49EE46C-460F-47CF-A665-E2656EFB7399}"/>
              </a:ext>
            </a:extLst>
          </p:cNvPr>
          <p:cNvSpPr txBox="1">
            <a:spLocks noChangeArrowheads="1"/>
          </p:cNvSpPr>
          <p:nvPr/>
        </p:nvSpPr>
        <p:spPr bwMode="auto">
          <a:xfrm>
            <a:off x="7975600" y="6405563"/>
            <a:ext cx="1133475" cy="276225"/>
          </a:xfrm>
          <a:prstGeom prst="rect">
            <a:avLst/>
          </a:prstGeom>
          <a:noFill/>
          <a:ln>
            <a:noFill/>
          </a:ln>
        </p:spPr>
        <p:txBody>
          <a:bodyPr>
            <a:spAutoFit/>
          </a:bodyPr>
          <a:lstStyle>
            <a:lvl1pPr eaLnBrk="0" hangingPunct="0">
              <a:defRPr kumimoji="1" b="1">
                <a:solidFill>
                  <a:schemeClr val="tx1"/>
                </a:solidFill>
                <a:latin typeface="Tahoma" pitchFamily="34" charset="0"/>
                <a:ea typeface="굴림" pitchFamily="50" charset="-127"/>
              </a:defRPr>
            </a:lvl1pPr>
            <a:lvl2pPr marL="742950" indent="-285750" eaLnBrk="0" hangingPunct="0">
              <a:defRPr kumimoji="1" b="1">
                <a:solidFill>
                  <a:schemeClr val="tx1"/>
                </a:solidFill>
                <a:latin typeface="Tahoma" pitchFamily="34" charset="0"/>
                <a:ea typeface="굴림" pitchFamily="50" charset="-127"/>
              </a:defRPr>
            </a:lvl2pPr>
            <a:lvl3pPr marL="1143000" indent="-228600" eaLnBrk="0" hangingPunct="0">
              <a:defRPr kumimoji="1" b="1">
                <a:solidFill>
                  <a:schemeClr val="tx1"/>
                </a:solidFill>
                <a:latin typeface="Tahoma" pitchFamily="34" charset="0"/>
                <a:ea typeface="굴림" pitchFamily="50" charset="-127"/>
              </a:defRPr>
            </a:lvl3pPr>
            <a:lvl4pPr marL="1600200" indent="-228600" eaLnBrk="0" hangingPunct="0">
              <a:defRPr kumimoji="1" b="1">
                <a:solidFill>
                  <a:schemeClr val="tx1"/>
                </a:solidFill>
                <a:latin typeface="Tahoma" pitchFamily="34" charset="0"/>
                <a:ea typeface="굴림" pitchFamily="50" charset="-127"/>
              </a:defRPr>
            </a:lvl4pPr>
            <a:lvl5pPr marL="2057400" indent="-228600" eaLnBrk="0" hangingPunct="0">
              <a:defRPr kumimoji="1" b="1">
                <a:solidFill>
                  <a:schemeClr val="tx1"/>
                </a:solidFill>
                <a:latin typeface="Tahoma" pitchFamily="34" charset="0"/>
                <a:ea typeface="굴림" pitchFamily="50" charset="-127"/>
              </a:defRPr>
            </a:lvl5pPr>
            <a:lvl6pPr marL="2514600" indent="-228600" eaLnBrk="0" fontAlgn="base" hangingPunct="0">
              <a:spcBef>
                <a:spcPct val="0"/>
              </a:spcBef>
              <a:spcAft>
                <a:spcPct val="0"/>
              </a:spcAft>
              <a:defRPr kumimoji="1" b="1">
                <a:solidFill>
                  <a:schemeClr val="tx1"/>
                </a:solidFill>
                <a:latin typeface="Tahoma" pitchFamily="34" charset="0"/>
                <a:ea typeface="굴림" pitchFamily="50" charset="-127"/>
              </a:defRPr>
            </a:lvl6pPr>
            <a:lvl7pPr marL="2971800" indent="-228600" eaLnBrk="0" fontAlgn="base" hangingPunct="0">
              <a:spcBef>
                <a:spcPct val="0"/>
              </a:spcBef>
              <a:spcAft>
                <a:spcPct val="0"/>
              </a:spcAft>
              <a:defRPr kumimoji="1" b="1">
                <a:solidFill>
                  <a:schemeClr val="tx1"/>
                </a:solidFill>
                <a:latin typeface="Tahoma" pitchFamily="34" charset="0"/>
                <a:ea typeface="굴림" pitchFamily="50" charset="-127"/>
              </a:defRPr>
            </a:lvl7pPr>
            <a:lvl8pPr marL="3429000" indent="-228600" eaLnBrk="0" fontAlgn="base" hangingPunct="0">
              <a:spcBef>
                <a:spcPct val="0"/>
              </a:spcBef>
              <a:spcAft>
                <a:spcPct val="0"/>
              </a:spcAft>
              <a:defRPr kumimoji="1" b="1">
                <a:solidFill>
                  <a:schemeClr val="tx1"/>
                </a:solidFill>
                <a:latin typeface="Tahoma" pitchFamily="34" charset="0"/>
                <a:ea typeface="굴림" pitchFamily="50" charset="-127"/>
              </a:defRPr>
            </a:lvl8pPr>
            <a:lvl9pPr marL="3886200" indent="-228600" eaLnBrk="0" fontAlgn="base" hangingPunct="0">
              <a:spcBef>
                <a:spcPct val="0"/>
              </a:spcBef>
              <a:spcAft>
                <a:spcPct val="0"/>
              </a:spcAft>
              <a:defRPr kumimoji="1" b="1">
                <a:solidFill>
                  <a:schemeClr val="tx1"/>
                </a:solidFill>
                <a:latin typeface="Tahoma" pitchFamily="34" charset="0"/>
                <a:ea typeface="굴림" pitchFamily="50" charset="-127"/>
              </a:defRPr>
            </a:lvl9pPr>
          </a:lstStyle>
          <a:p>
            <a:pPr eaLnBrk="1" latinLnBrk="1" hangingPunct="1">
              <a:spcBef>
                <a:spcPct val="50000"/>
              </a:spcBef>
              <a:defRPr/>
            </a:pPr>
            <a:r>
              <a:rPr lang="en-US" altLang="ko-KR" sz="1200" dirty="0">
                <a:solidFill>
                  <a:schemeClr val="tx2"/>
                </a:solidFill>
                <a:latin typeface="굴림" pitchFamily="50" charset="-127"/>
              </a:rPr>
              <a:t>J. Choi, DKU</a:t>
            </a:r>
            <a:endParaRPr lang="ko-KR" altLang="en-US" sz="1200" dirty="0">
              <a:solidFill>
                <a:schemeClr val="tx2"/>
              </a:solidFill>
              <a:latin typeface="굴림" pitchFamily="50" charset="-127"/>
            </a:endParaRPr>
          </a:p>
        </p:txBody>
      </p:sp>
      <p:sp>
        <p:nvSpPr>
          <p:cNvPr id="6" name="Rectangle 11">
            <a:extLst>
              <a:ext uri="{FF2B5EF4-FFF2-40B4-BE49-F238E27FC236}">
                <a16:creationId xmlns:a16="http://schemas.microsoft.com/office/drawing/2014/main" id="{784ADAB9-7FDC-4207-8496-0A15D44EE751}"/>
              </a:ext>
            </a:extLst>
          </p:cNvPr>
          <p:cNvSpPr>
            <a:spLocks noChangeArrowheads="1"/>
          </p:cNvSpPr>
          <p:nvPr/>
        </p:nvSpPr>
        <p:spPr bwMode="gray">
          <a:xfrm>
            <a:off x="1258888" y="249238"/>
            <a:ext cx="7743825" cy="155575"/>
          </a:xfrm>
          <a:prstGeom prst="rect">
            <a:avLst/>
          </a:prstGeom>
          <a:gradFill rotWithShape="0">
            <a:gsLst>
              <a:gs pos="0">
                <a:srgbClr val="99CCFF"/>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defRPr kumimoji="1" b="1">
                <a:solidFill>
                  <a:schemeClr val="tx1"/>
                </a:solidFill>
                <a:latin typeface="Tahoma" panose="020B0604030504040204" pitchFamily="34" charset="0"/>
                <a:ea typeface="굴림" panose="020B0600000101010101" pitchFamily="50" charset="-127"/>
              </a:defRPr>
            </a:lvl1pPr>
            <a:lvl2pPr marL="742950" indent="-285750" latinLnBrk="1">
              <a:defRPr kumimoji="1" b="1">
                <a:solidFill>
                  <a:schemeClr val="tx1"/>
                </a:solidFill>
                <a:latin typeface="Tahoma" panose="020B0604030504040204" pitchFamily="34" charset="0"/>
                <a:ea typeface="굴림" panose="020B0600000101010101" pitchFamily="50" charset="-127"/>
              </a:defRPr>
            </a:lvl2pPr>
            <a:lvl3pPr marL="1143000" indent="-228600" latinLnBrk="1">
              <a:defRPr kumimoji="1" b="1">
                <a:solidFill>
                  <a:schemeClr val="tx1"/>
                </a:solidFill>
                <a:latin typeface="Tahoma" panose="020B0604030504040204" pitchFamily="34" charset="0"/>
                <a:ea typeface="굴림" panose="020B0600000101010101" pitchFamily="50" charset="-127"/>
              </a:defRPr>
            </a:lvl3pPr>
            <a:lvl4pPr marL="1600200" indent="-228600" latinLnBrk="1">
              <a:defRPr kumimoji="1" b="1">
                <a:solidFill>
                  <a:schemeClr val="tx1"/>
                </a:solidFill>
                <a:latin typeface="Tahoma" panose="020B0604030504040204" pitchFamily="34" charset="0"/>
                <a:ea typeface="굴림" panose="020B0600000101010101" pitchFamily="50" charset="-127"/>
              </a:defRPr>
            </a:lvl4pPr>
            <a:lvl5pPr marL="2057400" indent="-228600" latinLnBrk="1">
              <a:defRPr kumimoji="1" b="1">
                <a:solidFill>
                  <a:schemeClr val="tx1"/>
                </a:solidFill>
                <a:latin typeface="Tahoma" panose="020B0604030504040204" pitchFamily="34" charset="0"/>
                <a:ea typeface="굴림" panose="020B0600000101010101" pitchFamily="50" charset="-127"/>
              </a:defRPr>
            </a:lvl5pPr>
            <a:lvl6pPr marL="25146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pPr algn="ctr" eaLnBrk="1" latinLnBrk="0" hangingPunct="1">
              <a:defRPr/>
            </a:pPr>
            <a:endParaRPr lang="ko-KR" altLang="ko-KR" sz="2400" b="0" dirty="0"/>
          </a:p>
        </p:txBody>
      </p:sp>
      <p:pic>
        <p:nvPicPr>
          <p:cNvPr id="7" name="Picture 3">
            <a:extLst>
              <a:ext uri="{FF2B5EF4-FFF2-40B4-BE49-F238E27FC236}">
                <a16:creationId xmlns:a16="http://schemas.microsoft.com/office/drawing/2014/main" id="{E32A09D0-6C11-4A9E-A990-2A210DCAE2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3" y="107950"/>
            <a:ext cx="12604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sp>
        <p:nvSpPr>
          <p:cNvPr id="22530" name="Rectangle 2"/>
          <p:cNvSpPr>
            <a:spLocks noGrp="1" noChangeArrowheads="1"/>
          </p:cNvSpPr>
          <p:nvPr>
            <p:ph type="ctrTitle"/>
          </p:nvPr>
        </p:nvSpPr>
        <p:spPr>
          <a:xfrm>
            <a:off x="457200" y="1828800"/>
            <a:ext cx="8305800" cy="1143000"/>
          </a:xfrm>
        </p:spPr>
        <p:txBody>
          <a:bodyPr/>
          <a:lstStyle>
            <a:lvl1pPr>
              <a:defRPr/>
            </a:lvl1pPr>
          </a:lstStyle>
          <a:p>
            <a:r>
              <a:rPr lang="ko-KR" altLang="en-US"/>
              <a:t>마스터 제목 스타일 편집</a:t>
            </a:r>
          </a:p>
        </p:txBody>
      </p:sp>
      <p:sp>
        <p:nvSpPr>
          <p:cNvPr id="225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Tree>
    <p:extLst>
      <p:ext uri="{BB962C8B-B14F-4D97-AF65-F5344CB8AC3E}">
        <p14:creationId xmlns:p14="http://schemas.microsoft.com/office/powerpoint/2010/main" val="403967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152400" y="76200"/>
            <a:ext cx="8839200" cy="533400"/>
          </a:xfrm>
        </p:spPr>
        <p:txBody>
          <a:bodyPr/>
          <a:lstStyle/>
          <a:p>
            <a:r>
              <a:rPr lang="ko-KR" altLang="en-US"/>
              <a:t>마스터 제목 스타일 편집</a:t>
            </a:r>
          </a:p>
        </p:txBody>
      </p:sp>
      <p:sp>
        <p:nvSpPr>
          <p:cNvPr id="3" name="텍스트 개체 틀 2"/>
          <p:cNvSpPr>
            <a:spLocks noGrp="1"/>
          </p:cNvSpPr>
          <p:nvPr>
            <p:ph type="body" sz="half" idx="1"/>
          </p:nvPr>
        </p:nvSpPr>
        <p:spPr>
          <a:xfrm>
            <a:off x="251520" y="838200"/>
            <a:ext cx="8712968" cy="5486400"/>
          </a:xfrm>
        </p:spPr>
        <p:txBody>
          <a:bodyPr>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p:txBody>
      </p:sp>
      <p:sp>
        <p:nvSpPr>
          <p:cNvPr id="4" name="Rectangle 14">
            <a:extLst>
              <a:ext uri="{FF2B5EF4-FFF2-40B4-BE49-F238E27FC236}">
                <a16:creationId xmlns:a16="http://schemas.microsoft.com/office/drawing/2014/main" id="{B6941846-1A7C-4AD2-9E7A-FF08054D6DA6}"/>
              </a:ext>
            </a:extLst>
          </p:cNvPr>
          <p:cNvSpPr>
            <a:spLocks noGrp="1" noChangeArrowheads="1"/>
          </p:cNvSpPr>
          <p:nvPr>
            <p:ph type="sldNum" sz="quarter" idx="10"/>
          </p:nvPr>
        </p:nvSpPr>
        <p:spPr>
          <a:xfrm>
            <a:off x="3759200" y="6681788"/>
            <a:ext cx="1905000" cy="228600"/>
          </a:xfrm>
        </p:spPr>
        <p:txBody>
          <a:bodyPr/>
          <a:lstStyle>
            <a:lvl1pPr>
              <a:defRPr/>
            </a:lvl1pPr>
          </a:lstStyle>
          <a:p>
            <a:fld id="{FB43BAAD-BA42-46F0-A387-78678FECC771}" type="slidenum">
              <a:rPr lang="en-US" altLang="ko-KR"/>
              <a:pPr/>
              <a:t>‹#›</a:t>
            </a:fld>
            <a:endParaRPr lang="en-US" altLang="ko-KR" dirty="0"/>
          </a:p>
        </p:txBody>
      </p:sp>
    </p:spTree>
    <p:extLst>
      <p:ext uri="{BB962C8B-B14F-4D97-AF65-F5344CB8AC3E}">
        <p14:creationId xmlns:p14="http://schemas.microsoft.com/office/powerpoint/2010/main" val="238130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normAutofit/>
          </a:bodyPr>
          <a:lstStyle>
            <a:lvl5pPr>
              <a:defRPr sz="1400"/>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1322214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21BB62-0A40-41FE-94C1-392261F50039}"/>
              </a:ext>
            </a:extLst>
          </p:cNvPr>
          <p:cNvSpPr>
            <a:spLocks noGrp="1" noChangeArrowheads="1"/>
          </p:cNvSpPr>
          <p:nvPr>
            <p:ph type="title"/>
          </p:nvPr>
        </p:nvSpPr>
        <p:spPr bwMode="auto">
          <a:xfrm>
            <a:off x="152400" y="762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제목 스타일 편집</a:t>
            </a:r>
          </a:p>
        </p:txBody>
      </p:sp>
      <p:sp>
        <p:nvSpPr>
          <p:cNvPr id="1027" name="Rectangle 3">
            <a:extLst>
              <a:ext uri="{FF2B5EF4-FFF2-40B4-BE49-F238E27FC236}">
                <a16:creationId xmlns:a16="http://schemas.microsoft.com/office/drawing/2014/main" id="{07EE8B76-3867-4B22-B3B4-C4414D617582}"/>
              </a:ext>
            </a:extLst>
          </p:cNvPr>
          <p:cNvSpPr>
            <a:spLocks noGrp="1" noChangeArrowheads="1"/>
          </p:cNvSpPr>
          <p:nvPr>
            <p:ph type="body" idx="1"/>
          </p:nvPr>
        </p:nvSpPr>
        <p:spPr bwMode="auto">
          <a:xfrm>
            <a:off x="323850" y="838200"/>
            <a:ext cx="8496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p:txBody>
      </p:sp>
      <p:sp>
        <p:nvSpPr>
          <p:cNvPr id="1028" name="Line 13">
            <a:extLst>
              <a:ext uri="{FF2B5EF4-FFF2-40B4-BE49-F238E27FC236}">
                <a16:creationId xmlns:a16="http://schemas.microsoft.com/office/drawing/2014/main" id="{82E18F98-E7FB-41E8-9B9F-BC55CE038C64}"/>
              </a:ext>
            </a:extLst>
          </p:cNvPr>
          <p:cNvSpPr>
            <a:spLocks noChangeShapeType="1"/>
          </p:cNvSpPr>
          <p:nvPr/>
        </p:nvSpPr>
        <p:spPr bwMode="auto">
          <a:xfrm>
            <a:off x="152400" y="609600"/>
            <a:ext cx="8839200" cy="0"/>
          </a:xfrm>
          <a:prstGeom prst="line">
            <a:avLst/>
          </a:prstGeom>
          <a:noFill/>
          <a:ln w="38100">
            <a:solidFill>
              <a:srgbClr val="BE9A00"/>
            </a:solidFill>
            <a:miter lim="800000"/>
            <a:headEnd/>
            <a:tailEnd/>
          </a:ln>
          <a:extLst>
            <a:ext uri="{909E8E84-426E-40DD-AFC4-6F175D3DCCD1}">
              <a14:hiddenFill xmlns:a14="http://schemas.microsoft.com/office/drawing/2010/main">
                <a:noFill/>
              </a14:hiddenFill>
            </a:ext>
          </a:extLst>
        </p:spPr>
        <p:txBody>
          <a:bodyPr wrap="none"/>
          <a:lstStyle/>
          <a:p>
            <a:endParaRPr lang="ko-KR" altLang="en-US" dirty="0"/>
          </a:p>
        </p:txBody>
      </p:sp>
      <p:sp>
        <p:nvSpPr>
          <p:cNvPr id="21518" name="Rectangle 14">
            <a:extLst>
              <a:ext uri="{FF2B5EF4-FFF2-40B4-BE49-F238E27FC236}">
                <a16:creationId xmlns:a16="http://schemas.microsoft.com/office/drawing/2014/main" id="{D386A64F-447D-4E3E-AF0B-C85345C8C373}"/>
              </a:ext>
            </a:extLst>
          </p:cNvPr>
          <p:cNvSpPr>
            <a:spLocks noGrp="1" noChangeArrowheads="1"/>
          </p:cNvSpPr>
          <p:nvPr>
            <p:ph type="sldNum" sz="quarter" idx="4"/>
          </p:nvPr>
        </p:nvSpPr>
        <p:spPr bwMode="auto">
          <a:xfrm>
            <a:off x="3695700" y="6677025"/>
            <a:ext cx="1905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latinLnBrk="1" hangingPunct="1">
              <a:defRPr kumimoji="0" sz="1400" b="0">
                <a:solidFill>
                  <a:schemeClr val="bg2"/>
                </a:solidFill>
                <a:latin typeface="굴림" panose="020B0600000101010101" pitchFamily="50" charset="-127"/>
              </a:defRPr>
            </a:lvl1pPr>
          </a:lstStyle>
          <a:p>
            <a:fld id="{E32EB87B-FA48-4686-A0F2-20DBBAFF3AF9}" type="slidenum">
              <a:rPr lang="en-US" altLang="ko-KR"/>
              <a:pPr/>
              <a:t>‹#›</a:t>
            </a:fld>
            <a:endParaRPr lang="en-US" altLang="ko-KR" dirty="0"/>
          </a:p>
        </p:txBody>
      </p:sp>
      <p:sp>
        <p:nvSpPr>
          <p:cNvPr id="1030" name="Rectangle 18">
            <a:extLst>
              <a:ext uri="{FF2B5EF4-FFF2-40B4-BE49-F238E27FC236}">
                <a16:creationId xmlns:a16="http://schemas.microsoft.com/office/drawing/2014/main" id="{E596A065-A6B8-4D78-A681-CBE728C7B3C7}"/>
              </a:ext>
            </a:extLst>
          </p:cNvPr>
          <p:cNvSpPr>
            <a:spLocks noChangeArrowheads="1"/>
          </p:cNvSpPr>
          <p:nvPr userDrawn="1"/>
        </p:nvSpPr>
        <p:spPr bwMode="gray">
          <a:xfrm>
            <a:off x="152400" y="6553200"/>
            <a:ext cx="7804150" cy="115888"/>
          </a:xfrm>
          <a:prstGeom prst="rect">
            <a:avLst/>
          </a:prstGeom>
          <a:gradFill rotWithShape="0">
            <a:gsLst>
              <a:gs pos="0">
                <a:schemeClr val="tx2"/>
              </a:gs>
              <a:gs pos="100000">
                <a:srgbClr val="99C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defRPr kumimoji="1" b="1">
                <a:solidFill>
                  <a:schemeClr val="tx1"/>
                </a:solidFill>
                <a:latin typeface="Tahoma" panose="020B0604030504040204" pitchFamily="34" charset="0"/>
                <a:ea typeface="굴림" panose="020B0600000101010101" pitchFamily="50" charset="-127"/>
              </a:defRPr>
            </a:lvl1pPr>
            <a:lvl2pPr marL="742950" indent="-285750" latinLnBrk="1">
              <a:defRPr kumimoji="1" b="1">
                <a:solidFill>
                  <a:schemeClr val="tx1"/>
                </a:solidFill>
                <a:latin typeface="Tahoma" panose="020B0604030504040204" pitchFamily="34" charset="0"/>
                <a:ea typeface="굴림" panose="020B0600000101010101" pitchFamily="50" charset="-127"/>
              </a:defRPr>
            </a:lvl2pPr>
            <a:lvl3pPr marL="1143000" indent="-228600" latinLnBrk="1">
              <a:defRPr kumimoji="1" b="1">
                <a:solidFill>
                  <a:schemeClr val="tx1"/>
                </a:solidFill>
                <a:latin typeface="Tahoma" panose="020B0604030504040204" pitchFamily="34" charset="0"/>
                <a:ea typeface="굴림" panose="020B0600000101010101" pitchFamily="50" charset="-127"/>
              </a:defRPr>
            </a:lvl3pPr>
            <a:lvl4pPr marL="1600200" indent="-228600" latinLnBrk="1">
              <a:defRPr kumimoji="1" b="1">
                <a:solidFill>
                  <a:schemeClr val="tx1"/>
                </a:solidFill>
                <a:latin typeface="Tahoma" panose="020B0604030504040204" pitchFamily="34" charset="0"/>
                <a:ea typeface="굴림" panose="020B0600000101010101" pitchFamily="50" charset="-127"/>
              </a:defRPr>
            </a:lvl4pPr>
            <a:lvl5pPr marL="2057400" indent="-228600" latinLnBrk="1">
              <a:defRPr kumimoji="1" b="1">
                <a:solidFill>
                  <a:schemeClr val="tx1"/>
                </a:solidFill>
                <a:latin typeface="Tahoma" panose="020B0604030504040204" pitchFamily="34" charset="0"/>
                <a:ea typeface="굴림" panose="020B0600000101010101" pitchFamily="50" charset="-127"/>
              </a:defRPr>
            </a:lvl5pPr>
            <a:lvl6pPr marL="25146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6pPr>
            <a:lvl7pPr marL="29718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7pPr>
            <a:lvl8pPr marL="34290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8pPr>
            <a:lvl9pPr marL="3886200" indent="-228600" eaLnBrk="0" fontAlgn="base" hangingPunct="0">
              <a:spcBef>
                <a:spcPct val="0"/>
              </a:spcBef>
              <a:spcAft>
                <a:spcPct val="0"/>
              </a:spcAft>
              <a:defRPr kumimoji="1" b="1">
                <a:solidFill>
                  <a:schemeClr val="tx1"/>
                </a:solidFill>
                <a:latin typeface="Tahoma" panose="020B0604030504040204" pitchFamily="34" charset="0"/>
                <a:ea typeface="굴림" panose="020B0600000101010101" pitchFamily="50" charset="-127"/>
              </a:defRPr>
            </a:lvl9pPr>
          </a:lstStyle>
          <a:p>
            <a:pPr algn="ctr" eaLnBrk="1" latinLnBrk="0" hangingPunct="1">
              <a:defRPr/>
            </a:pPr>
            <a:endParaRPr lang="ko-KR" altLang="ko-KR" sz="2400" b="0" dirty="0"/>
          </a:p>
        </p:txBody>
      </p:sp>
      <p:sp>
        <p:nvSpPr>
          <p:cNvPr id="1031" name="Text Box 21">
            <a:extLst>
              <a:ext uri="{FF2B5EF4-FFF2-40B4-BE49-F238E27FC236}">
                <a16:creationId xmlns:a16="http://schemas.microsoft.com/office/drawing/2014/main" id="{8D992E79-737C-4E3B-BE82-5EA53CDF79A1}"/>
              </a:ext>
            </a:extLst>
          </p:cNvPr>
          <p:cNvSpPr txBox="1">
            <a:spLocks noChangeArrowheads="1"/>
          </p:cNvSpPr>
          <p:nvPr userDrawn="1"/>
        </p:nvSpPr>
        <p:spPr bwMode="auto">
          <a:xfrm>
            <a:off x="7956550" y="6469063"/>
            <a:ext cx="1169988" cy="276225"/>
          </a:xfrm>
          <a:prstGeom prst="rect">
            <a:avLst/>
          </a:prstGeom>
          <a:noFill/>
          <a:ln>
            <a:noFill/>
          </a:ln>
        </p:spPr>
        <p:txBody>
          <a:bodyPr>
            <a:spAutoFit/>
          </a:bodyPr>
          <a:lstStyle>
            <a:lvl1pPr eaLnBrk="0" hangingPunct="0">
              <a:defRPr kumimoji="1" b="1">
                <a:solidFill>
                  <a:schemeClr val="tx1"/>
                </a:solidFill>
                <a:latin typeface="Tahoma" pitchFamily="34" charset="0"/>
                <a:ea typeface="굴림" pitchFamily="50" charset="-127"/>
              </a:defRPr>
            </a:lvl1pPr>
            <a:lvl2pPr marL="742950" indent="-285750" eaLnBrk="0" hangingPunct="0">
              <a:defRPr kumimoji="1" b="1">
                <a:solidFill>
                  <a:schemeClr val="tx1"/>
                </a:solidFill>
                <a:latin typeface="Tahoma" pitchFamily="34" charset="0"/>
                <a:ea typeface="굴림" pitchFamily="50" charset="-127"/>
              </a:defRPr>
            </a:lvl2pPr>
            <a:lvl3pPr marL="1143000" indent="-228600" eaLnBrk="0" hangingPunct="0">
              <a:defRPr kumimoji="1" b="1">
                <a:solidFill>
                  <a:schemeClr val="tx1"/>
                </a:solidFill>
                <a:latin typeface="Tahoma" pitchFamily="34" charset="0"/>
                <a:ea typeface="굴림" pitchFamily="50" charset="-127"/>
              </a:defRPr>
            </a:lvl3pPr>
            <a:lvl4pPr marL="1600200" indent="-228600" eaLnBrk="0" hangingPunct="0">
              <a:defRPr kumimoji="1" b="1">
                <a:solidFill>
                  <a:schemeClr val="tx1"/>
                </a:solidFill>
                <a:latin typeface="Tahoma" pitchFamily="34" charset="0"/>
                <a:ea typeface="굴림" pitchFamily="50" charset="-127"/>
              </a:defRPr>
            </a:lvl4pPr>
            <a:lvl5pPr marL="2057400" indent="-228600" eaLnBrk="0" hangingPunct="0">
              <a:defRPr kumimoji="1" b="1">
                <a:solidFill>
                  <a:schemeClr val="tx1"/>
                </a:solidFill>
                <a:latin typeface="Tahoma" pitchFamily="34" charset="0"/>
                <a:ea typeface="굴림" pitchFamily="50" charset="-127"/>
              </a:defRPr>
            </a:lvl5pPr>
            <a:lvl6pPr marL="2514600" indent="-228600" eaLnBrk="0" fontAlgn="base" hangingPunct="0">
              <a:spcBef>
                <a:spcPct val="0"/>
              </a:spcBef>
              <a:spcAft>
                <a:spcPct val="0"/>
              </a:spcAft>
              <a:defRPr kumimoji="1" b="1">
                <a:solidFill>
                  <a:schemeClr val="tx1"/>
                </a:solidFill>
                <a:latin typeface="Tahoma" pitchFamily="34" charset="0"/>
                <a:ea typeface="굴림" pitchFamily="50" charset="-127"/>
              </a:defRPr>
            </a:lvl6pPr>
            <a:lvl7pPr marL="2971800" indent="-228600" eaLnBrk="0" fontAlgn="base" hangingPunct="0">
              <a:spcBef>
                <a:spcPct val="0"/>
              </a:spcBef>
              <a:spcAft>
                <a:spcPct val="0"/>
              </a:spcAft>
              <a:defRPr kumimoji="1" b="1">
                <a:solidFill>
                  <a:schemeClr val="tx1"/>
                </a:solidFill>
                <a:latin typeface="Tahoma" pitchFamily="34" charset="0"/>
                <a:ea typeface="굴림" pitchFamily="50" charset="-127"/>
              </a:defRPr>
            </a:lvl7pPr>
            <a:lvl8pPr marL="3429000" indent="-228600" eaLnBrk="0" fontAlgn="base" hangingPunct="0">
              <a:spcBef>
                <a:spcPct val="0"/>
              </a:spcBef>
              <a:spcAft>
                <a:spcPct val="0"/>
              </a:spcAft>
              <a:defRPr kumimoji="1" b="1">
                <a:solidFill>
                  <a:schemeClr val="tx1"/>
                </a:solidFill>
                <a:latin typeface="Tahoma" pitchFamily="34" charset="0"/>
                <a:ea typeface="굴림" pitchFamily="50" charset="-127"/>
              </a:defRPr>
            </a:lvl8pPr>
            <a:lvl9pPr marL="3886200" indent="-228600" eaLnBrk="0" fontAlgn="base" hangingPunct="0">
              <a:spcBef>
                <a:spcPct val="0"/>
              </a:spcBef>
              <a:spcAft>
                <a:spcPct val="0"/>
              </a:spcAft>
              <a:defRPr kumimoji="1" b="1">
                <a:solidFill>
                  <a:schemeClr val="tx1"/>
                </a:solidFill>
                <a:latin typeface="Tahoma" pitchFamily="34" charset="0"/>
                <a:ea typeface="굴림" pitchFamily="50" charset="-127"/>
              </a:defRPr>
            </a:lvl9pPr>
          </a:lstStyle>
          <a:p>
            <a:pPr eaLnBrk="1" latinLnBrk="1" hangingPunct="1">
              <a:spcBef>
                <a:spcPct val="50000"/>
              </a:spcBef>
              <a:defRPr/>
            </a:pPr>
            <a:r>
              <a:rPr lang="en-US" altLang="ko-KR" sz="1200" dirty="0">
                <a:solidFill>
                  <a:schemeClr val="tx2"/>
                </a:solidFill>
                <a:latin typeface="굴림" pitchFamily="50" charset="-127"/>
              </a:rPr>
              <a:t>J. Choi, DKU</a:t>
            </a:r>
            <a:endParaRPr lang="ko-KR" altLang="en-US" sz="1200" dirty="0">
              <a:solidFill>
                <a:schemeClr val="tx2"/>
              </a:solidFill>
              <a:latin typeface="굴림" pitchFamily="50" charset="-127"/>
            </a:endParaRPr>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Lst>
  <p:hf hdr="0" ftr="0" dt="0"/>
  <p:txStyles>
    <p:titleStyle>
      <a:lvl1pPr algn="ctr" rtl="0" eaLnBrk="0" fontAlgn="base" latinLnBrk="1" hangingPunct="0">
        <a:spcBef>
          <a:spcPct val="0"/>
        </a:spcBef>
        <a:spcAft>
          <a:spcPct val="0"/>
        </a:spcAft>
        <a:defRPr kumimoji="1" sz="2800">
          <a:solidFill>
            <a:schemeClr val="hlink"/>
          </a:solidFill>
          <a:latin typeface="+mj-lt"/>
          <a:ea typeface="+mj-ea"/>
          <a:cs typeface="+mj-cs"/>
        </a:defRPr>
      </a:lvl1pPr>
      <a:lvl2pPr algn="ctr" rtl="0" eaLnBrk="0" fontAlgn="base" latinLnBrk="1" hangingPunct="0">
        <a:spcBef>
          <a:spcPct val="0"/>
        </a:spcBef>
        <a:spcAft>
          <a:spcPct val="0"/>
        </a:spcAft>
        <a:defRPr kumimoji="1" sz="2800">
          <a:solidFill>
            <a:schemeClr val="hlink"/>
          </a:solidFill>
          <a:latin typeface="Arial" charset="0"/>
          <a:ea typeface="굴림" charset="-127"/>
        </a:defRPr>
      </a:lvl2pPr>
      <a:lvl3pPr algn="ctr" rtl="0" eaLnBrk="0" fontAlgn="base" latinLnBrk="1" hangingPunct="0">
        <a:spcBef>
          <a:spcPct val="0"/>
        </a:spcBef>
        <a:spcAft>
          <a:spcPct val="0"/>
        </a:spcAft>
        <a:defRPr kumimoji="1" sz="2800">
          <a:solidFill>
            <a:schemeClr val="hlink"/>
          </a:solidFill>
          <a:latin typeface="Arial" charset="0"/>
          <a:ea typeface="굴림" charset="-127"/>
        </a:defRPr>
      </a:lvl3pPr>
      <a:lvl4pPr algn="ctr" rtl="0" eaLnBrk="0" fontAlgn="base" latinLnBrk="1" hangingPunct="0">
        <a:spcBef>
          <a:spcPct val="0"/>
        </a:spcBef>
        <a:spcAft>
          <a:spcPct val="0"/>
        </a:spcAft>
        <a:defRPr kumimoji="1" sz="2800">
          <a:solidFill>
            <a:schemeClr val="hlink"/>
          </a:solidFill>
          <a:latin typeface="Arial" charset="0"/>
          <a:ea typeface="굴림" charset="-127"/>
        </a:defRPr>
      </a:lvl4pPr>
      <a:lvl5pPr algn="ctr" rtl="0" eaLnBrk="0" fontAlgn="base" latinLnBrk="1" hangingPunct="0">
        <a:spcBef>
          <a:spcPct val="0"/>
        </a:spcBef>
        <a:spcAft>
          <a:spcPct val="0"/>
        </a:spcAft>
        <a:defRPr kumimoji="1" sz="2800">
          <a:solidFill>
            <a:schemeClr val="hlink"/>
          </a:solidFill>
          <a:latin typeface="Arial" charset="0"/>
          <a:ea typeface="굴림" charset="-127"/>
        </a:defRPr>
      </a:lvl5pPr>
      <a:lvl6pPr marL="457200" algn="ctr" rtl="0" fontAlgn="base" latinLnBrk="1">
        <a:spcBef>
          <a:spcPct val="0"/>
        </a:spcBef>
        <a:spcAft>
          <a:spcPct val="0"/>
        </a:spcAft>
        <a:defRPr kumimoji="1" sz="2800">
          <a:solidFill>
            <a:schemeClr val="hlink"/>
          </a:solidFill>
          <a:latin typeface="Arial" charset="0"/>
          <a:ea typeface="굴림" charset="-127"/>
        </a:defRPr>
      </a:lvl6pPr>
      <a:lvl7pPr marL="914400" algn="ctr" rtl="0" fontAlgn="base" latinLnBrk="1">
        <a:spcBef>
          <a:spcPct val="0"/>
        </a:spcBef>
        <a:spcAft>
          <a:spcPct val="0"/>
        </a:spcAft>
        <a:defRPr kumimoji="1" sz="2800">
          <a:solidFill>
            <a:schemeClr val="hlink"/>
          </a:solidFill>
          <a:latin typeface="Arial" charset="0"/>
          <a:ea typeface="굴림" charset="-127"/>
        </a:defRPr>
      </a:lvl7pPr>
      <a:lvl8pPr marL="1371600" algn="ctr" rtl="0" fontAlgn="base" latinLnBrk="1">
        <a:spcBef>
          <a:spcPct val="0"/>
        </a:spcBef>
        <a:spcAft>
          <a:spcPct val="0"/>
        </a:spcAft>
        <a:defRPr kumimoji="1" sz="2800">
          <a:solidFill>
            <a:schemeClr val="hlink"/>
          </a:solidFill>
          <a:latin typeface="Arial" charset="0"/>
          <a:ea typeface="굴림" charset="-127"/>
        </a:defRPr>
      </a:lvl8pPr>
      <a:lvl9pPr marL="1828800" algn="ctr" rtl="0" fontAlgn="base" latinLnBrk="1">
        <a:spcBef>
          <a:spcPct val="0"/>
        </a:spcBef>
        <a:spcAft>
          <a:spcPct val="0"/>
        </a:spcAft>
        <a:defRPr kumimoji="1" sz="2800">
          <a:solidFill>
            <a:schemeClr val="hlink"/>
          </a:solidFill>
          <a:latin typeface="Arial" charset="0"/>
          <a:ea typeface="굴림" charset="-127"/>
        </a:defRPr>
      </a:lvl9pPr>
    </p:titleStyle>
    <p:bodyStyle>
      <a:lvl1pPr marL="342900" indent="-342900" algn="l" rtl="0" eaLnBrk="0" fontAlgn="base" latinLnBrk="1" hangingPunct="0">
        <a:spcBef>
          <a:spcPct val="20000"/>
        </a:spcBef>
        <a:spcAft>
          <a:spcPct val="0"/>
        </a:spcAft>
        <a:buClr>
          <a:schemeClr val="tx1"/>
        </a:buClr>
        <a:buSzPct val="70000"/>
        <a:buFont typeface="Wingdings" panose="05000000000000000000" pitchFamily="2" charset="2"/>
        <a:buBlip>
          <a:blip r:embed="rId5"/>
        </a:buBlip>
        <a:defRPr kumimoji="1" sz="2400">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a:solidFill>
            <a:schemeClr val="tx1"/>
          </a:solidFill>
          <a:latin typeface="+mn-lt"/>
          <a:ea typeface="+mn-ea"/>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a:solidFill>
            <a:schemeClr val="tx1"/>
          </a:solidFill>
          <a:latin typeface="+mn-lt"/>
          <a:ea typeface="+mn-ea"/>
        </a:defRPr>
      </a:lvl3pPr>
      <a:lvl4pPr marL="1600200" indent="-228600" algn="l" rtl="0" eaLnBrk="0" fontAlgn="base" latinLnBrk="1" hangingPunct="0">
        <a:spcBef>
          <a:spcPct val="20000"/>
        </a:spcBef>
        <a:spcAft>
          <a:spcPct val="0"/>
        </a:spcAft>
        <a:buClr>
          <a:schemeClr val="tx1"/>
        </a:buClr>
        <a:buSzPct val="55000"/>
        <a:buChar char="•"/>
        <a:defRPr kumimoji="1" sz="1600">
          <a:solidFill>
            <a:schemeClr val="tx1"/>
          </a:solidFill>
          <a:latin typeface="+mn-lt"/>
          <a:ea typeface="+mn-ea"/>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latinLnBrk="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latinLnBrk="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latinLnBrk="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latinLnBrk="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embedded.dankook.ac.kr/~choij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pn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github.com/DKU-Embedded-Lab/2020_DKU_OS" TargetMode="External"/><Relationship Id="rId7" Type="http://schemas.openxmlformats.org/officeDocument/2006/relationships/image" Target="../media/image55.png"/><Relationship Id="rId2" Type="http://schemas.openxmlformats.org/officeDocument/2006/relationships/hyperlink" Target="https://drive.google.com/file/d/1Cg9HJNeYNSZOvYaIxqPv4aQOxreu4zA5/view" TargetMode="Externa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rive.google.com/file/d/1Cg9HJNeYNSZOvYaIxqPv4aQOxreu4zA5/view" TargetMode="External"/><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hyperlink" Target="https://drive.google.com/file/d/1Cg9HJNeYNSZOvYaIxqPv4aQOxreu4zA5/view" TargetMode="Externa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slideplayer.com/slide/8117044/"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8C6707D-DA08-4C5F-84CB-EDF2F35B5C89}"/>
              </a:ext>
            </a:extLst>
          </p:cNvPr>
          <p:cNvSpPr>
            <a:spLocks noGrp="1" noChangeArrowheads="1"/>
          </p:cNvSpPr>
          <p:nvPr>
            <p:ph type="ctrTitle"/>
          </p:nvPr>
        </p:nvSpPr>
        <p:spPr>
          <a:xfrm>
            <a:off x="250825" y="2205038"/>
            <a:ext cx="8713788" cy="792162"/>
          </a:xfrm>
        </p:spPr>
        <p:txBody>
          <a:bodyPr/>
          <a:lstStyle/>
          <a:p>
            <a:pPr eaLnBrk="1" hangingPunct="1"/>
            <a:r>
              <a:rPr lang="en-US" altLang="ko-KR" sz="4000" b="1" dirty="0"/>
              <a:t>Lecture Note 7. Advanced </a:t>
            </a:r>
            <a:br>
              <a:rPr lang="en-US" altLang="ko-KR" sz="4000" b="1" dirty="0"/>
            </a:br>
            <a:r>
              <a:rPr lang="en-US" altLang="ko-KR" sz="4000" b="1" dirty="0"/>
              <a:t>File</a:t>
            </a:r>
            <a:r>
              <a:rPr lang="ko-KR" altLang="en-US" sz="4000" b="1" dirty="0"/>
              <a:t> </a:t>
            </a:r>
            <a:r>
              <a:rPr lang="en-US" altLang="ko-KR" sz="4000" b="1" dirty="0"/>
              <a:t>System </a:t>
            </a:r>
            <a:br>
              <a:rPr lang="en-US" altLang="ko-KR" sz="4000" b="1" dirty="0"/>
            </a:br>
            <a:endParaRPr lang="ko-KR" altLang="en-US" sz="4000" b="1" dirty="0"/>
          </a:p>
        </p:txBody>
      </p:sp>
      <p:sp>
        <p:nvSpPr>
          <p:cNvPr id="7171" name="Text Box 6">
            <a:extLst>
              <a:ext uri="{FF2B5EF4-FFF2-40B4-BE49-F238E27FC236}">
                <a16:creationId xmlns:a16="http://schemas.microsoft.com/office/drawing/2014/main" id="{3AD971FA-6727-407B-BF04-C73FAC5A8D32}"/>
              </a:ext>
            </a:extLst>
          </p:cNvPr>
          <p:cNvSpPr txBox="1">
            <a:spLocks noChangeArrowheads="1"/>
          </p:cNvSpPr>
          <p:nvPr/>
        </p:nvSpPr>
        <p:spPr bwMode="auto">
          <a:xfrm>
            <a:off x="1619250" y="4221163"/>
            <a:ext cx="5661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 typeface="Wingdings" panose="05000000000000000000" pitchFamily="2" charset="2"/>
              <a:buNone/>
            </a:pPr>
            <a:r>
              <a:rPr lang="en-US" altLang="ko-KR" sz="1800" b="0" dirty="0">
                <a:latin typeface="Tahoma" panose="020B0604030504040204" pitchFamily="34" charset="0"/>
              </a:rPr>
              <a:t>May</a:t>
            </a:r>
            <a:r>
              <a:rPr lang="ko-KR" altLang="en-US" sz="1800" b="0" dirty="0">
                <a:latin typeface="Tahoma" panose="020B0604030504040204" pitchFamily="34" charset="0"/>
              </a:rPr>
              <a:t> </a:t>
            </a:r>
            <a:r>
              <a:rPr lang="en-US" altLang="ko-KR" sz="1800" b="0" dirty="0">
                <a:latin typeface="Tahoma" panose="020B0604030504040204" pitchFamily="34" charset="0"/>
              </a:rPr>
              <a:t>10, 2020</a:t>
            </a:r>
          </a:p>
          <a:p>
            <a:pPr algn="ctr" eaLnBrk="1" hangingPunct="1">
              <a:spcBef>
                <a:spcPct val="0"/>
              </a:spcBef>
              <a:buClrTx/>
              <a:buSzTx/>
              <a:buFontTx/>
              <a:buNone/>
            </a:pPr>
            <a:r>
              <a:rPr lang="en-US" altLang="ko-KR" sz="1800" b="0" dirty="0">
                <a:latin typeface="Tahoma" panose="020B0604030504040204" pitchFamily="34" charset="0"/>
              </a:rPr>
              <a:t>Jongmoo Choi</a:t>
            </a:r>
            <a:endParaRPr lang="ko-KR" altLang="en-US" sz="1800" b="0" dirty="0">
              <a:latin typeface="Tahoma" panose="020B0604030504040204" pitchFamily="34" charset="0"/>
            </a:endParaRPr>
          </a:p>
          <a:p>
            <a:pPr algn="ctr" eaLnBrk="1" hangingPunct="1">
              <a:spcBef>
                <a:spcPct val="0"/>
              </a:spcBef>
              <a:buClrTx/>
              <a:buSzTx/>
              <a:buFontTx/>
              <a:buNone/>
            </a:pPr>
            <a:endParaRPr lang="en-US" altLang="ko-KR" sz="800" b="0" dirty="0">
              <a:latin typeface="Tahoma" panose="020B0604030504040204" pitchFamily="34" charset="0"/>
            </a:endParaRPr>
          </a:p>
          <a:p>
            <a:pPr algn="ctr" eaLnBrk="1" hangingPunct="1">
              <a:spcBef>
                <a:spcPct val="0"/>
              </a:spcBef>
              <a:buClrTx/>
              <a:buSzTx/>
              <a:buFontTx/>
              <a:buNone/>
            </a:pPr>
            <a:r>
              <a:rPr lang="en-US" altLang="ko-KR" sz="1800" b="0" dirty="0">
                <a:latin typeface="Tahoma" panose="020B0604030504040204" pitchFamily="34" charset="0"/>
              </a:rPr>
              <a:t>Dept. of software</a:t>
            </a:r>
            <a:endParaRPr lang="ko-KR" altLang="en-US" sz="1800" b="0" dirty="0">
              <a:latin typeface="Tahoma" panose="020B0604030504040204" pitchFamily="34" charset="0"/>
            </a:endParaRPr>
          </a:p>
          <a:p>
            <a:pPr algn="ctr" eaLnBrk="1" hangingPunct="1">
              <a:spcBef>
                <a:spcPct val="0"/>
              </a:spcBef>
              <a:buClrTx/>
              <a:buSzTx/>
              <a:buFontTx/>
              <a:buNone/>
            </a:pPr>
            <a:r>
              <a:rPr lang="en-US" altLang="ko-KR" sz="1800" b="0" dirty="0">
                <a:latin typeface="Tahoma" panose="020B0604030504040204" pitchFamily="34" charset="0"/>
              </a:rPr>
              <a:t>Dankook University</a:t>
            </a:r>
            <a:endParaRPr lang="ko-KR" altLang="en-US" sz="1800" b="0" dirty="0">
              <a:latin typeface="Tahoma" panose="020B0604030504040204" pitchFamily="34" charset="0"/>
            </a:endParaRPr>
          </a:p>
          <a:p>
            <a:pPr algn="ctr" eaLnBrk="1" hangingPunct="1">
              <a:spcBef>
                <a:spcPct val="0"/>
              </a:spcBef>
              <a:buClrTx/>
              <a:buSzTx/>
              <a:buFontTx/>
              <a:buNone/>
            </a:pPr>
            <a:r>
              <a:rPr lang="en-US" altLang="ko-KR" sz="1800" b="0" dirty="0">
                <a:latin typeface="Tahoma" panose="020B0604030504040204" pitchFamily="34" charset="0"/>
                <a:hlinkClick r:id="rId4"/>
              </a:rPr>
              <a:t>http://embedded.dankook.ac.kr/~choijm</a:t>
            </a:r>
            <a:r>
              <a:rPr lang="en-US" altLang="ko-KR" sz="1800" b="0" dirty="0">
                <a:latin typeface="Tahoma" panose="020B0604030504040204" pitchFamily="34" charset="0"/>
              </a:rPr>
              <a:t>     </a:t>
            </a:r>
          </a:p>
        </p:txBody>
      </p:sp>
      <p:sp>
        <p:nvSpPr>
          <p:cNvPr id="4" name="TextBox 3">
            <a:extLst>
              <a:ext uri="{FF2B5EF4-FFF2-40B4-BE49-F238E27FC236}">
                <a16:creationId xmlns:a16="http://schemas.microsoft.com/office/drawing/2014/main" id="{9C209EAB-54A8-48A9-A38D-9E22A074EC7E}"/>
              </a:ext>
            </a:extLst>
          </p:cNvPr>
          <p:cNvSpPr txBox="1"/>
          <p:nvPr/>
        </p:nvSpPr>
        <p:spPr>
          <a:xfrm>
            <a:off x="96838" y="6146800"/>
            <a:ext cx="9047162" cy="322263"/>
          </a:xfrm>
          <a:prstGeom prst="rect">
            <a:avLst/>
          </a:prstGeom>
          <a:noFill/>
        </p:spPr>
        <p:txBody>
          <a:bodyPr wrap="none">
            <a:spAutoFit/>
          </a:bodyPr>
          <a:lstStyle/>
          <a:p>
            <a:pPr>
              <a:defRPr/>
            </a:pPr>
            <a:r>
              <a:rPr lang="en-US" altLang="ko-KR" sz="1500" dirty="0">
                <a:solidFill>
                  <a:srgbClr val="0066FF"/>
                </a:solidFill>
                <a:latin typeface="+mn-lt"/>
              </a:rPr>
              <a:t>(This</a:t>
            </a:r>
            <a:r>
              <a:rPr lang="ko-KR" altLang="en-US" sz="1500" dirty="0">
                <a:solidFill>
                  <a:srgbClr val="0066FF"/>
                </a:solidFill>
                <a:latin typeface="+mn-lt"/>
              </a:rPr>
              <a:t> </a:t>
            </a:r>
            <a:r>
              <a:rPr lang="en-US" altLang="ko-KR" sz="1500" dirty="0">
                <a:solidFill>
                  <a:srgbClr val="0066FF"/>
                </a:solidFill>
                <a:latin typeface="+mn-lt"/>
              </a:rPr>
              <a:t>slide is made by Jongmoo Choi. Please let him know when you want to distribute this slide)</a:t>
            </a:r>
            <a:endParaRPr lang="ko-KR" altLang="en-US" sz="1500" dirty="0">
              <a:solidFill>
                <a:srgbClr val="0066FF"/>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a:extLst>
              <a:ext uri="{FF2B5EF4-FFF2-40B4-BE49-F238E27FC236}">
                <a16:creationId xmlns:a16="http://schemas.microsoft.com/office/drawing/2014/main" id="{3295169A-7F43-4F39-BF86-DFC9CD2391D4}"/>
              </a:ext>
            </a:extLst>
          </p:cNvPr>
          <p:cNvSpPr>
            <a:spLocks noGrp="1" noChangeArrowheads="1"/>
          </p:cNvSpPr>
          <p:nvPr>
            <p:ph type="title"/>
          </p:nvPr>
        </p:nvSpPr>
        <p:spPr/>
        <p:txBody>
          <a:bodyPr/>
          <a:lstStyle/>
          <a:p>
            <a:r>
              <a:rPr lang="en-US" altLang="ko-KR" dirty="0"/>
              <a:t>41.6 The Large-File Exception </a:t>
            </a:r>
            <a:endParaRPr lang="ko-KR" altLang="en-US" dirty="0"/>
          </a:p>
        </p:txBody>
      </p:sp>
      <p:sp>
        <p:nvSpPr>
          <p:cNvPr id="51203" name="텍스트 개체 틀 2">
            <a:extLst>
              <a:ext uri="{FF2B5EF4-FFF2-40B4-BE49-F238E27FC236}">
                <a16:creationId xmlns:a16="http://schemas.microsoft.com/office/drawing/2014/main" id="{BBAA6457-E29B-4018-A347-353E70FC9DC3}"/>
              </a:ext>
            </a:extLst>
          </p:cNvPr>
          <p:cNvSpPr>
            <a:spLocks noGrp="1"/>
          </p:cNvSpPr>
          <p:nvPr>
            <p:ph type="body" sz="half" idx="1"/>
          </p:nvPr>
        </p:nvSpPr>
        <p:spPr>
          <a:xfrm>
            <a:off x="250825" y="838200"/>
            <a:ext cx="8713788" cy="3743325"/>
          </a:xfrm>
        </p:spPr>
        <p:txBody>
          <a:bodyPr>
            <a:normAutofit fontScale="92500" lnSpcReduction="10000"/>
          </a:bodyPr>
          <a:lstStyle/>
          <a:p>
            <a:pPr>
              <a:defRPr/>
            </a:pPr>
            <a:r>
              <a:rPr lang="en-US" altLang="ko-KR" dirty="0"/>
              <a:t>How to handle a large file for allocation in FFS?</a:t>
            </a:r>
          </a:p>
          <a:p>
            <a:pPr lvl="1">
              <a:defRPr/>
            </a:pPr>
            <a:r>
              <a:rPr lang="en-US" altLang="ko-KR" dirty="0">
                <a:sym typeface="Wingdings" panose="05000000000000000000" pitchFamily="2" charset="2"/>
              </a:rPr>
              <a:t>Analysis of Rule 3</a:t>
            </a:r>
          </a:p>
          <a:p>
            <a:pPr lvl="2">
              <a:defRPr/>
            </a:pPr>
            <a:r>
              <a:rPr lang="en-US" altLang="ko-KR" dirty="0">
                <a:sym typeface="Wingdings" panose="05000000000000000000" pitchFamily="2" charset="2"/>
              </a:rPr>
              <a:t>How much is the seek overhead for accessing a large file?</a:t>
            </a:r>
          </a:p>
          <a:p>
            <a:pPr lvl="3">
              <a:defRPr/>
            </a:pPr>
            <a:r>
              <a:rPr lang="en-US" altLang="ko-KR" dirty="0">
                <a:sym typeface="Wingdings" panose="05000000000000000000" pitchFamily="2" charset="2"/>
              </a:rPr>
              <a:t>Seek and Transfer alternatively due to the Rule 3 in FFS </a:t>
            </a:r>
          </a:p>
          <a:p>
            <a:pPr lvl="1">
              <a:defRPr/>
            </a:pPr>
            <a:r>
              <a:rPr lang="en-US" altLang="ko-KR" dirty="0">
                <a:sym typeface="Wingdings" panose="05000000000000000000" pitchFamily="2" charset="2"/>
              </a:rPr>
              <a:t>Example</a:t>
            </a:r>
          </a:p>
          <a:p>
            <a:pPr lvl="2">
              <a:defRPr/>
            </a:pPr>
            <a:r>
              <a:rPr lang="en-US" altLang="ko-KR" dirty="0">
                <a:sym typeface="Wingdings" panose="05000000000000000000" pitchFamily="2" charset="2"/>
              </a:rPr>
              <a:t>Assumption: Seek=10ms, Bandwidth = 40MB/s</a:t>
            </a:r>
          </a:p>
          <a:p>
            <a:pPr lvl="2">
              <a:defRPr/>
            </a:pPr>
            <a:r>
              <a:rPr lang="en-US" altLang="ko-KR" dirty="0">
                <a:sym typeface="Wingdings" panose="05000000000000000000" pitchFamily="2" charset="2"/>
              </a:rPr>
              <a:t>Example 1) limited number of blocks (chunks) in a group = 4MB</a:t>
            </a:r>
          </a:p>
          <a:p>
            <a:pPr lvl="3">
              <a:defRPr/>
            </a:pPr>
            <a:r>
              <a:rPr lang="en-US" altLang="ko-KR" dirty="0">
                <a:sym typeface="Wingdings" panose="05000000000000000000" pitchFamily="2" charset="2"/>
              </a:rPr>
              <a:t>Transfer time:  4MB / (40MB/s) = 100ms</a:t>
            </a:r>
            <a:r>
              <a:rPr lang="ko-KR" altLang="en-US" dirty="0">
                <a:sym typeface="Wingdings" panose="05000000000000000000" pitchFamily="2" charset="2"/>
              </a:rPr>
              <a:t> </a:t>
            </a:r>
            <a:r>
              <a:rPr lang="en-US" altLang="ko-KR" dirty="0">
                <a:sym typeface="Wingdings" panose="05000000000000000000" pitchFamily="2" charset="2"/>
              </a:rPr>
              <a:t>vs. seek time = 10ms  90%(100 / 110) bandwidth is used for data transfer</a:t>
            </a:r>
          </a:p>
          <a:p>
            <a:pPr lvl="2">
              <a:defRPr/>
            </a:pPr>
            <a:r>
              <a:rPr lang="en-US" altLang="ko-KR" dirty="0">
                <a:sym typeface="Wingdings" panose="05000000000000000000" pitchFamily="2" charset="2"/>
              </a:rPr>
              <a:t>Example 2) limited number of blocks (chunks) in a group = 400KB</a:t>
            </a:r>
          </a:p>
          <a:p>
            <a:pPr lvl="3">
              <a:defRPr/>
            </a:pPr>
            <a:r>
              <a:rPr lang="en-US" altLang="ko-KR" dirty="0">
                <a:sym typeface="Wingdings" panose="05000000000000000000" pitchFamily="2" charset="2"/>
              </a:rPr>
              <a:t>Transfer time:  0.4MB / (40MB/s) = 10ms</a:t>
            </a:r>
            <a:r>
              <a:rPr lang="ko-KR" altLang="en-US" dirty="0">
                <a:sym typeface="Wingdings" panose="05000000000000000000" pitchFamily="2" charset="2"/>
              </a:rPr>
              <a:t> </a:t>
            </a:r>
            <a:r>
              <a:rPr lang="en-US" altLang="ko-KR" dirty="0">
                <a:sym typeface="Wingdings" panose="05000000000000000000" pitchFamily="2" charset="2"/>
              </a:rPr>
              <a:t>vs. seek time = 10ms   50%(10 / 20) bandwidth is used for data transfer</a:t>
            </a:r>
          </a:p>
          <a:p>
            <a:pPr lvl="2">
              <a:defRPr/>
            </a:pPr>
            <a:r>
              <a:rPr lang="en-US" altLang="ko-KR" dirty="0">
                <a:sym typeface="Wingdings" panose="05000000000000000000" pitchFamily="2" charset="2"/>
              </a:rPr>
              <a:t> </a:t>
            </a:r>
            <a:r>
              <a:rPr lang="en-US" altLang="ko-KR" dirty="0">
                <a:solidFill>
                  <a:srgbClr val="0066FF"/>
                </a:solidFill>
                <a:sym typeface="Wingdings" panose="05000000000000000000" pitchFamily="2" charset="2"/>
              </a:rPr>
              <a:t>Large chunks can amortize </a:t>
            </a:r>
            <a:r>
              <a:rPr lang="en-US" altLang="ko-KR" dirty="0">
                <a:sym typeface="Wingdings" panose="05000000000000000000" pitchFamily="2" charset="2"/>
              </a:rPr>
              <a:t>the seek overhead </a:t>
            </a:r>
            <a:endParaRPr lang="en-US" altLang="ko-KR" dirty="0"/>
          </a:p>
        </p:txBody>
      </p:sp>
      <p:sp>
        <p:nvSpPr>
          <p:cNvPr id="15364" name="슬라이드 번호 개체 틀 3">
            <a:extLst>
              <a:ext uri="{FF2B5EF4-FFF2-40B4-BE49-F238E27FC236}">
                <a16:creationId xmlns:a16="http://schemas.microsoft.com/office/drawing/2014/main" id="{20ABF51F-5738-4F4F-880F-694F0B8CFD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BFC8FCBD-05F0-4BF3-A8CF-3D0E7C094DCC}" type="slidenum">
              <a:rPr kumimoji="0" lang="en-US" altLang="ko-KR" sz="1400">
                <a:solidFill>
                  <a:schemeClr val="bg2"/>
                </a:solidFill>
                <a:latin typeface="굴림" panose="020B0600000101010101" pitchFamily="50" charset="-127"/>
              </a:rPr>
              <a:pPr>
                <a:spcBef>
                  <a:spcPct val="0"/>
                </a:spcBef>
                <a:buClrTx/>
                <a:buSzTx/>
                <a:buFontTx/>
                <a:buNone/>
              </a:pPr>
              <a:t>10</a:t>
            </a:fld>
            <a:endParaRPr kumimoji="0" lang="en-US" altLang="ko-KR" sz="1400" dirty="0">
              <a:solidFill>
                <a:schemeClr val="bg2"/>
              </a:solidFill>
              <a:latin typeface="굴림" panose="020B0600000101010101" pitchFamily="50" charset="-127"/>
            </a:endParaRPr>
          </a:p>
        </p:txBody>
      </p:sp>
      <p:pic>
        <p:nvPicPr>
          <p:cNvPr id="15369" name="그림 4">
            <a:extLst>
              <a:ext uri="{FF2B5EF4-FFF2-40B4-BE49-F238E27FC236}">
                <a16:creationId xmlns:a16="http://schemas.microsoft.com/office/drawing/2014/main" id="{F4740224-D2A7-499E-BB97-95642ECD6F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405313"/>
            <a:ext cx="691276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26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a:extLst>
              <a:ext uri="{FF2B5EF4-FFF2-40B4-BE49-F238E27FC236}">
                <a16:creationId xmlns:a16="http://schemas.microsoft.com/office/drawing/2014/main" id="{69C8DE6E-F631-4021-BD96-1F614494CE7F}"/>
              </a:ext>
            </a:extLst>
          </p:cNvPr>
          <p:cNvSpPr>
            <a:spLocks noGrp="1" noChangeArrowheads="1"/>
          </p:cNvSpPr>
          <p:nvPr>
            <p:ph type="title"/>
          </p:nvPr>
        </p:nvSpPr>
        <p:spPr/>
        <p:txBody>
          <a:bodyPr/>
          <a:lstStyle/>
          <a:p>
            <a:r>
              <a:rPr lang="en-US" altLang="ko-KR" dirty="0"/>
              <a:t>41.7 A Few Other Things about FFS </a:t>
            </a:r>
            <a:endParaRPr lang="ko-KR" altLang="en-US" dirty="0"/>
          </a:p>
        </p:txBody>
      </p:sp>
      <p:sp>
        <p:nvSpPr>
          <p:cNvPr id="53251" name="텍스트 개체 틀 2">
            <a:extLst>
              <a:ext uri="{FF2B5EF4-FFF2-40B4-BE49-F238E27FC236}">
                <a16:creationId xmlns:a16="http://schemas.microsoft.com/office/drawing/2014/main" id="{EFAD875E-6498-402C-944F-D9C0B4A014F8}"/>
              </a:ext>
            </a:extLst>
          </p:cNvPr>
          <p:cNvSpPr>
            <a:spLocks noGrp="1"/>
          </p:cNvSpPr>
          <p:nvPr>
            <p:ph type="body" sz="half" idx="1"/>
          </p:nvPr>
        </p:nvSpPr>
        <p:spPr>
          <a:xfrm>
            <a:off x="250825" y="838200"/>
            <a:ext cx="8713788" cy="5686425"/>
          </a:xfrm>
        </p:spPr>
        <p:txBody>
          <a:bodyPr>
            <a:normAutofit fontScale="92500" lnSpcReduction="10000"/>
          </a:bodyPr>
          <a:lstStyle/>
          <a:p>
            <a:pPr>
              <a:defRPr/>
            </a:pPr>
            <a:r>
              <a:rPr lang="en-US" altLang="ko-KR" dirty="0"/>
              <a:t>Another features in FFS</a:t>
            </a:r>
          </a:p>
          <a:p>
            <a:pPr lvl="1">
              <a:defRPr/>
            </a:pPr>
            <a:r>
              <a:rPr lang="en-US" altLang="ko-KR" dirty="0"/>
              <a:t>Larger disk block size: 512B (sector) in UFS </a:t>
            </a:r>
            <a:r>
              <a:rPr lang="en-US" altLang="ko-KR" dirty="0">
                <a:sym typeface="Wingdings" panose="05000000000000000000" pitchFamily="2" charset="2"/>
              </a:rPr>
              <a:t> 4KB (disk block) in FFS</a:t>
            </a:r>
          </a:p>
          <a:p>
            <a:pPr lvl="2">
              <a:defRPr/>
            </a:pPr>
            <a:r>
              <a:rPr lang="en-US" altLang="ko-KR" dirty="0">
                <a:sym typeface="Wingdings" panose="05000000000000000000" pitchFamily="2" charset="2"/>
              </a:rPr>
              <a:t>Pros) Larger size  Less seek and more transfer  Higher Bandwidth usage in disk</a:t>
            </a:r>
          </a:p>
          <a:p>
            <a:pPr lvl="2">
              <a:defRPr/>
            </a:pPr>
            <a:r>
              <a:rPr lang="en-US" altLang="ko-KR" dirty="0">
                <a:sym typeface="Wingdings" panose="05000000000000000000" pitchFamily="2" charset="2"/>
              </a:rPr>
              <a:t>Cons) Internal fragmentation</a:t>
            </a:r>
          </a:p>
          <a:p>
            <a:pPr lvl="3">
              <a:defRPr/>
            </a:pPr>
            <a:r>
              <a:rPr lang="en-US" altLang="ko-KR" dirty="0">
                <a:sym typeface="Wingdings" panose="05000000000000000000" pitchFamily="2" charset="2"/>
              </a:rPr>
              <a:t>Waste space (e.g. half when a file is 2KB)  </a:t>
            </a:r>
          </a:p>
          <a:p>
            <a:pPr lvl="3">
              <a:defRPr/>
            </a:pPr>
            <a:r>
              <a:rPr lang="en-US" altLang="ko-KR" dirty="0">
                <a:solidFill>
                  <a:srgbClr val="0066FF"/>
                </a:solidFill>
              </a:rPr>
              <a:t>Sub-blocks</a:t>
            </a:r>
            <a:r>
              <a:rPr lang="en-US" altLang="ko-KR" dirty="0"/>
              <a:t> (fragment) allocation</a:t>
            </a:r>
          </a:p>
          <a:p>
            <a:pPr lvl="2">
              <a:defRPr/>
            </a:pPr>
            <a:endParaRPr lang="en-US" altLang="ko-KR" dirty="0"/>
          </a:p>
          <a:p>
            <a:pPr lvl="1">
              <a:defRPr/>
            </a:pPr>
            <a:r>
              <a:rPr lang="en-US" altLang="ko-KR" dirty="0"/>
              <a:t>Parameterization</a:t>
            </a:r>
          </a:p>
          <a:p>
            <a:pPr lvl="2">
              <a:defRPr/>
            </a:pPr>
            <a:r>
              <a:rPr lang="en-US" altLang="ko-KR" dirty="0"/>
              <a:t>Sequential block requests: 1, 2, 3, …., (request 1, transfer, request 2, transfer, …) </a:t>
            </a:r>
            <a:r>
              <a:rPr lang="en-US" altLang="ko-KR" dirty="0">
                <a:sym typeface="Wingdings" panose="05000000000000000000" pitchFamily="2" charset="2"/>
              </a:rPr>
              <a:t> </a:t>
            </a:r>
            <a:r>
              <a:rPr lang="en-US" altLang="ko-KR" dirty="0"/>
              <a:t>But when the request 2 is arrived in disk, the head has already passed the location of 2  </a:t>
            </a:r>
            <a:r>
              <a:rPr lang="en-US" altLang="ko-KR" dirty="0">
                <a:sym typeface="Wingdings" panose="05000000000000000000" pitchFamily="2" charset="2"/>
              </a:rPr>
              <a:t> solution: parameterized placement</a:t>
            </a:r>
            <a:endParaRPr lang="en-US" altLang="ko-KR" dirty="0"/>
          </a:p>
          <a:p>
            <a:pPr lvl="2">
              <a:defRPr/>
            </a:pPr>
            <a:r>
              <a:rPr lang="en-US" altLang="ko-KR" dirty="0"/>
              <a:t>c.f) Modern disk: use track buffer</a:t>
            </a:r>
          </a:p>
          <a:p>
            <a:pPr lvl="1">
              <a:defRPr/>
            </a:pPr>
            <a:endParaRPr lang="en-US" altLang="ko-KR" dirty="0"/>
          </a:p>
          <a:p>
            <a:pPr>
              <a:defRPr/>
            </a:pPr>
            <a:endParaRPr lang="en-US" altLang="ko-KR" dirty="0"/>
          </a:p>
          <a:p>
            <a:pPr>
              <a:defRPr/>
            </a:pPr>
            <a:endParaRPr lang="en-US" altLang="ko-KR" dirty="0"/>
          </a:p>
          <a:p>
            <a:pPr>
              <a:defRPr/>
            </a:pPr>
            <a:endParaRPr lang="en-US" altLang="ko-KR" dirty="0"/>
          </a:p>
          <a:p>
            <a:pPr lvl="1">
              <a:defRPr/>
            </a:pPr>
            <a:r>
              <a:rPr lang="en-US" altLang="ko-KR" dirty="0"/>
              <a:t>Others: Symbolic link (link across multiple file systems), atomic rename(), long file name, …   </a:t>
            </a:r>
          </a:p>
          <a:p>
            <a:pPr lvl="2">
              <a:defRPr/>
            </a:pPr>
            <a:endParaRPr lang="ko-KR" altLang="en-US" dirty="0"/>
          </a:p>
        </p:txBody>
      </p:sp>
      <p:sp>
        <p:nvSpPr>
          <p:cNvPr id="17412" name="슬라이드 번호 개체 틀 3">
            <a:extLst>
              <a:ext uri="{FF2B5EF4-FFF2-40B4-BE49-F238E27FC236}">
                <a16:creationId xmlns:a16="http://schemas.microsoft.com/office/drawing/2014/main" id="{4D152314-6EF5-4676-B64D-9BCABD7A8D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7EE27F56-9546-4294-8404-AF08082B6156}" type="slidenum">
              <a:rPr kumimoji="0" lang="en-US" altLang="ko-KR" sz="1400">
                <a:solidFill>
                  <a:schemeClr val="bg2"/>
                </a:solidFill>
                <a:latin typeface="굴림" panose="020B0600000101010101" pitchFamily="50" charset="-127"/>
              </a:rPr>
              <a:pPr>
                <a:spcBef>
                  <a:spcPct val="0"/>
                </a:spcBef>
                <a:buClrTx/>
                <a:buSzTx/>
                <a:buFontTx/>
                <a:buNone/>
              </a:pPr>
              <a:t>11</a:t>
            </a:fld>
            <a:endParaRPr kumimoji="0" lang="en-US" altLang="ko-KR" sz="1400" dirty="0">
              <a:solidFill>
                <a:schemeClr val="bg2"/>
              </a:solidFill>
              <a:latin typeface="굴림" panose="020B0600000101010101" pitchFamily="50" charset="-127"/>
            </a:endParaRPr>
          </a:p>
        </p:txBody>
      </p:sp>
      <p:pic>
        <p:nvPicPr>
          <p:cNvPr id="17413" name="그림 1">
            <a:extLst>
              <a:ext uri="{FF2B5EF4-FFF2-40B4-BE49-F238E27FC236}">
                <a16:creationId xmlns:a16="http://schemas.microsoft.com/office/drawing/2014/main" id="{11D323ED-E552-40AF-9E40-48E89FF7C5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060575"/>
            <a:ext cx="32209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그림 2">
            <a:extLst>
              <a:ext uri="{FF2B5EF4-FFF2-40B4-BE49-F238E27FC236}">
                <a16:creationId xmlns:a16="http://schemas.microsoft.com/office/drawing/2014/main" id="{7F3CF4A8-786D-4983-A3C6-8D8CC5B0F5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6419" y="4725144"/>
            <a:ext cx="5562600" cy="10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a:extLst>
              <a:ext uri="{FF2B5EF4-FFF2-40B4-BE49-F238E27FC236}">
                <a16:creationId xmlns:a16="http://schemas.microsoft.com/office/drawing/2014/main" id="{70729A43-FE1A-4C13-B4DB-56DFE604D9BD}"/>
              </a:ext>
            </a:extLst>
          </p:cNvPr>
          <p:cNvSpPr>
            <a:spLocks noGrp="1" noChangeArrowheads="1"/>
          </p:cNvSpPr>
          <p:nvPr>
            <p:ph type="title"/>
          </p:nvPr>
        </p:nvSpPr>
        <p:spPr/>
        <p:txBody>
          <a:bodyPr/>
          <a:lstStyle/>
          <a:p>
            <a:r>
              <a:rPr lang="en-US" altLang="ko-KR" dirty="0"/>
              <a:t>Chap. 42 Crash Consistency: FSCK and Journaling </a:t>
            </a:r>
            <a:endParaRPr lang="ko-KR" altLang="en-US" dirty="0"/>
          </a:p>
        </p:txBody>
      </p:sp>
      <p:sp>
        <p:nvSpPr>
          <p:cNvPr id="54275" name="텍스트 개체 틀 2">
            <a:extLst>
              <a:ext uri="{FF2B5EF4-FFF2-40B4-BE49-F238E27FC236}">
                <a16:creationId xmlns:a16="http://schemas.microsoft.com/office/drawing/2014/main" id="{382F3C9D-6FD6-4D6D-82B1-8BFDEA885CCE}"/>
              </a:ext>
            </a:extLst>
          </p:cNvPr>
          <p:cNvSpPr>
            <a:spLocks noGrp="1"/>
          </p:cNvSpPr>
          <p:nvPr>
            <p:ph type="body" sz="half" idx="1"/>
          </p:nvPr>
        </p:nvSpPr>
        <p:spPr>
          <a:xfrm>
            <a:off x="250825" y="838200"/>
            <a:ext cx="8642350" cy="4462463"/>
          </a:xfrm>
        </p:spPr>
        <p:txBody>
          <a:bodyPr>
            <a:normAutofit fontScale="92500" lnSpcReduction="10000"/>
          </a:bodyPr>
          <a:lstStyle/>
          <a:p>
            <a:pPr>
              <a:defRPr/>
            </a:pPr>
            <a:r>
              <a:rPr lang="en-US" altLang="ko-KR" dirty="0"/>
              <a:t>Non-volatility: no-free lunch</a:t>
            </a:r>
          </a:p>
          <a:p>
            <a:pPr lvl="1">
              <a:defRPr/>
            </a:pPr>
            <a:r>
              <a:rPr lang="en-US" altLang="ko-KR" dirty="0"/>
              <a:t>Can retain data while power-off </a:t>
            </a:r>
          </a:p>
          <a:p>
            <a:pPr lvl="1">
              <a:defRPr/>
            </a:pPr>
            <a:r>
              <a:rPr lang="en-US" altLang="ko-KR" dirty="0"/>
              <a:t>But, requires maintaining file system consistency</a:t>
            </a:r>
          </a:p>
          <a:p>
            <a:pPr>
              <a:defRPr/>
            </a:pPr>
            <a:r>
              <a:rPr lang="en-US" altLang="ko-KR" dirty="0"/>
              <a:t>Consistency definition </a:t>
            </a:r>
          </a:p>
          <a:p>
            <a:pPr lvl="1">
              <a:defRPr/>
            </a:pPr>
            <a:r>
              <a:rPr lang="en-US" altLang="ko-KR" dirty="0"/>
              <a:t>Changes in a file system are guaranteed </a:t>
            </a:r>
            <a:r>
              <a:rPr lang="en-US" altLang="ko-KR" dirty="0">
                <a:solidFill>
                  <a:srgbClr val="0066FF"/>
                </a:solidFill>
              </a:rPr>
              <a:t>from a valid state to another valid state</a:t>
            </a:r>
            <a:r>
              <a:rPr lang="en-US" altLang="ko-KR" dirty="0"/>
              <a:t> </a:t>
            </a:r>
          </a:p>
          <a:p>
            <a:pPr lvl="2">
              <a:defRPr/>
            </a:pPr>
            <a:r>
              <a:rPr lang="en-US" altLang="ko-KR" dirty="0"/>
              <a:t>E.g.) inconsistent state: bitmap says that a block is free even though it is used by a file</a:t>
            </a:r>
          </a:p>
          <a:p>
            <a:pPr lvl="1">
              <a:defRPr/>
            </a:pPr>
            <a:r>
              <a:rPr lang="en-US" altLang="ko-KR" dirty="0"/>
              <a:t>What happen if, right in the middle of creating a file, a system loses power? </a:t>
            </a:r>
            <a:endParaRPr lang="en-US" altLang="ko-KR" dirty="0">
              <a:sym typeface="Wingdings" panose="05000000000000000000" pitchFamily="2" charset="2"/>
            </a:endParaRPr>
          </a:p>
          <a:p>
            <a:pPr>
              <a:defRPr/>
            </a:pPr>
            <a:r>
              <a:rPr lang="en-US" altLang="ko-KR" dirty="0">
                <a:sym typeface="Wingdings" panose="05000000000000000000" pitchFamily="2" charset="2"/>
              </a:rPr>
              <a:t>Solutions </a:t>
            </a:r>
          </a:p>
          <a:p>
            <a:pPr lvl="1">
              <a:defRPr/>
            </a:pPr>
            <a:r>
              <a:rPr lang="en-US" altLang="ko-KR" dirty="0">
                <a:sym typeface="Wingdings" panose="05000000000000000000" pitchFamily="2" charset="2"/>
              </a:rPr>
              <a:t>FSCK (File System Check)</a:t>
            </a:r>
          </a:p>
          <a:p>
            <a:pPr lvl="1">
              <a:defRPr/>
            </a:pPr>
            <a:r>
              <a:rPr lang="en-US" altLang="ko-KR" dirty="0">
                <a:solidFill>
                  <a:srgbClr val="0066FF"/>
                </a:solidFill>
                <a:sym typeface="Wingdings" panose="05000000000000000000" pitchFamily="2" charset="2"/>
              </a:rPr>
              <a:t>Journaling</a:t>
            </a:r>
            <a:r>
              <a:rPr lang="en-US" altLang="ko-KR" dirty="0">
                <a:sym typeface="Wingdings" panose="05000000000000000000" pitchFamily="2" charset="2"/>
              </a:rPr>
              <a:t>: employed many file systems such as Ext3/4, JFS, …</a:t>
            </a:r>
          </a:p>
          <a:p>
            <a:pPr lvl="1">
              <a:defRPr/>
            </a:pPr>
            <a:r>
              <a:rPr lang="en-US" altLang="ko-KR" dirty="0">
                <a:sym typeface="Wingdings" panose="05000000000000000000" pitchFamily="2" charset="2"/>
              </a:rPr>
              <a:t>Others: Soft update, COW, Integrity checking, Optimistic, …</a:t>
            </a:r>
          </a:p>
        </p:txBody>
      </p:sp>
      <p:sp>
        <p:nvSpPr>
          <p:cNvPr id="18436" name="슬라이드 번호 개체 틀 3">
            <a:extLst>
              <a:ext uri="{FF2B5EF4-FFF2-40B4-BE49-F238E27FC236}">
                <a16:creationId xmlns:a16="http://schemas.microsoft.com/office/drawing/2014/main" id="{B0F141C6-128C-46C5-962B-4B3759BF5CE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7E071C09-704E-4B5F-8ADB-D4B3973A9E39}" type="slidenum">
              <a:rPr kumimoji="0" lang="en-US" altLang="ko-KR" sz="1400">
                <a:solidFill>
                  <a:schemeClr val="bg2"/>
                </a:solidFill>
                <a:latin typeface="굴림" panose="020B0600000101010101" pitchFamily="50" charset="-127"/>
              </a:rPr>
              <a:pPr>
                <a:spcBef>
                  <a:spcPct val="0"/>
                </a:spcBef>
                <a:buClrTx/>
                <a:buSzTx/>
                <a:buFontTx/>
                <a:buNone/>
              </a:pPr>
              <a:t>12</a:t>
            </a:fld>
            <a:endParaRPr kumimoji="0" lang="en-US" altLang="ko-KR" sz="1400" dirty="0">
              <a:solidFill>
                <a:schemeClr val="bg2"/>
              </a:solidFill>
              <a:latin typeface="굴림" panose="020B0600000101010101" pitchFamily="50" charset="-127"/>
            </a:endParaRPr>
          </a:p>
        </p:txBody>
      </p:sp>
      <p:pic>
        <p:nvPicPr>
          <p:cNvPr id="18437" name="그림 4">
            <a:extLst>
              <a:ext uri="{FF2B5EF4-FFF2-40B4-BE49-F238E27FC236}">
                <a16:creationId xmlns:a16="http://schemas.microsoft.com/office/drawing/2014/main" id="{908B1CAC-3D6F-4AD3-A0B5-9CC246C183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5300663"/>
            <a:ext cx="63230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제목 1">
            <a:extLst>
              <a:ext uri="{FF2B5EF4-FFF2-40B4-BE49-F238E27FC236}">
                <a16:creationId xmlns:a16="http://schemas.microsoft.com/office/drawing/2014/main" id="{14821AA4-DD69-48AB-A6A5-E2EE7F657981}"/>
              </a:ext>
            </a:extLst>
          </p:cNvPr>
          <p:cNvSpPr>
            <a:spLocks noGrp="1" noChangeArrowheads="1"/>
          </p:cNvSpPr>
          <p:nvPr>
            <p:ph type="title"/>
          </p:nvPr>
        </p:nvSpPr>
        <p:spPr/>
        <p:txBody>
          <a:bodyPr/>
          <a:lstStyle/>
          <a:p>
            <a:r>
              <a:rPr lang="en-US" altLang="ko-KR" dirty="0"/>
              <a:t>42.1 A Detailed Example</a:t>
            </a:r>
            <a:endParaRPr lang="ko-KR" altLang="en-US" dirty="0"/>
          </a:p>
        </p:txBody>
      </p:sp>
      <p:sp>
        <p:nvSpPr>
          <p:cNvPr id="19459" name="텍스트 개체 틀 2">
            <a:extLst>
              <a:ext uri="{FF2B5EF4-FFF2-40B4-BE49-F238E27FC236}">
                <a16:creationId xmlns:a16="http://schemas.microsoft.com/office/drawing/2014/main" id="{A5DAB098-3352-453C-A5BD-E341E040C082}"/>
              </a:ext>
            </a:extLst>
          </p:cNvPr>
          <p:cNvSpPr>
            <a:spLocks noGrp="1" noChangeArrowheads="1"/>
          </p:cNvSpPr>
          <p:nvPr>
            <p:ph type="body" sz="half" idx="1"/>
          </p:nvPr>
        </p:nvSpPr>
        <p:spPr>
          <a:xfrm>
            <a:off x="250825" y="838200"/>
            <a:ext cx="8713788" cy="5486400"/>
          </a:xfrm>
        </p:spPr>
        <p:txBody>
          <a:bodyPr/>
          <a:lstStyle/>
          <a:p>
            <a:r>
              <a:rPr lang="en-US" altLang="ko-KR" dirty="0"/>
              <a:t>Example</a:t>
            </a:r>
          </a:p>
          <a:p>
            <a:pPr lvl="1"/>
            <a:r>
              <a:rPr lang="en-US" altLang="ko-KR" dirty="0"/>
              <a:t>Simple FS: 8 inodes, 8 disk blocks, i-bitmap, d-bitmap</a:t>
            </a:r>
          </a:p>
          <a:p>
            <a:pPr lvl="1"/>
            <a:r>
              <a:rPr lang="en-US" altLang="ko-KR" dirty="0"/>
              <a:t>One file: size=</a:t>
            </a:r>
            <a:r>
              <a:rPr lang="en-US" altLang="ko-KR" dirty="0">
                <a:solidFill>
                  <a:srgbClr val="0066FF"/>
                </a:solidFill>
              </a:rPr>
              <a:t>4KB</a:t>
            </a:r>
            <a:r>
              <a:rPr lang="en-US" altLang="ko-KR" dirty="0"/>
              <a:t>, owner =Remzi</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r>
              <a:rPr lang="en-US" altLang="ko-KR" dirty="0"/>
              <a:t>Modify the file: appending, size=</a:t>
            </a:r>
            <a:r>
              <a:rPr lang="en-US" altLang="ko-KR" dirty="0">
                <a:solidFill>
                  <a:srgbClr val="0066FF"/>
                </a:solidFill>
              </a:rPr>
              <a:t>8KB</a:t>
            </a:r>
            <a:r>
              <a:rPr lang="en-US" altLang="ko-KR" dirty="0"/>
              <a:t> </a:t>
            </a:r>
          </a:p>
          <a:p>
            <a:pPr lvl="2"/>
            <a:r>
              <a:rPr lang="en-US" altLang="ko-KR" dirty="0"/>
              <a:t>Note that we need to change three locations </a:t>
            </a:r>
            <a:r>
              <a:rPr lang="en-US" altLang="ko-KR" dirty="0">
                <a:sym typeface="Wingdings" panose="05000000000000000000" pitchFamily="2" charset="2"/>
              </a:rPr>
              <a:t> need three writes</a:t>
            </a:r>
            <a:r>
              <a:rPr lang="en-US" altLang="ko-KR" dirty="0"/>
              <a:t> </a:t>
            </a:r>
          </a:p>
          <a:p>
            <a:pPr lvl="1"/>
            <a:endParaRPr lang="ko-KR" altLang="en-US" dirty="0"/>
          </a:p>
        </p:txBody>
      </p:sp>
      <p:sp>
        <p:nvSpPr>
          <p:cNvPr id="19460" name="슬라이드 번호 개체 틀 3">
            <a:extLst>
              <a:ext uri="{FF2B5EF4-FFF2-40B4-BE49-F238E27FC236}">
                <a16:creationId xmlns:a16="http://schemas.microsoft.com/office/drawing/2014/main" id="{6A3FACE4-8B70-4C27-B78B-3DA50E9945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A6F60447-DA3A-45C6-B9E2-879CE822CAE7}" type="slidenum">
              <a:rPr kumimoji="0" lang="en-US" altLang="ko-KR" sz="1400">
                <a:solidFill>
                  <a:schemeClr val="bg2"/>
                </a:solidFill>
                <a:latin typeface="굴림" panose="020B0600000101010101" pitchFamily="50" charset="-127"/>
              </a:rPr>
              <a:pPr>
                <a:spcBef>
                  <a:spcPct val="0"/>
                </a:spcBef>
                <a:buClrTx/>
                <a:buSzTx/>
                <a:buFontTx/>
                <a:buNone/>
              </a:pPr>
              <a:t>13</a:t>
            </a:fld>
            <a:endParaRPr kumimoji="0" lang="en-US" altLang="ko-KR" sz="1400" dirty="0">
              <a:solidFill>
                <a:schemeClr val="bg2"/>
              </a:solidFill>
              <a:latin typeface="굴림" panose="020B0600000101010101" pitchFamily="50" charset="-127"/>
            </a:endParaRPr>
          </a:p>
        </p:txBody>
      </p:sp>
      <p:pic>
        <p:nvPicPr>
          <p:cNvPr id="19462" name="그림 2">
            <a:extLst>
              <a:ext uri="{FF2B5EF4-FFF2-40B4-BE49-F238E27FC236}">
                <a16:creationId xmlns:a16="http://schemas.microsoft.com/office/drawing/2014/main" id="{C852A052-7AFF-4427-9493-2C8631E16F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3330575"/>
            <a:ext cx="23717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그림 3">
            <a:extLst>
              <a:ext uri="{FF2B5EF4-FFF2-40B4-BE49-F238E27FC236}">
                <a16:creationId xmlns:a16="http://schemas.microsoft.com/office/drawing/2014/main" id="{4783DE0B-385C-4F65-B2C5-65FA0EDCE2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3324225"/>
            <a:ext cx="24860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그림 1">
            <a:extLst>
              <a:ext uri="{FF2B5EF4-FFF2-40B4-BE49-F238E27FC236}">
                <a16:creationId xmlns:a16="http://schemas.microsoft.com/office/drawing/2014/main" id="{2B397FA7-2B20-436C-9716-E43BD5147393}"/>
              </a:ext>
            </a:extLst>
          </p:cNvPr>
          <p:cNvPicPr>
            <a:picLocks noChangeAspect="1"/>
          </p:cNvPicPr>
          <p:nvPr/>
        </p:nvPicPr>
        <p:blipFill>
          <a:blip r:embed="rId5"/>
          <a:stretch>
            <a:fillRect/>
          </a:stretch>
        </p:blipFill>
        <p:spPr>
          <a:xfrm>
            <a:off x="623887" y="2127650"/>
            <a:ext cx="8029575" cy="939800"/>
          </a:xfrm>
          <a:prstGeom prst="rect">
            <a:avLst/>
          </a:prstGeom>
        </p:spPr>
      </p:pic>
      <p:pic>
        <p:nvPicPr>
          <p:cNvPr id="3" name="그림 2">
            <a:extLst>
              <a:ext uri="{FF2B5EF4-FFF2-40B4-BE49-F238E27FC236}">
                <a16:creationId xmlns:a16="http://schemas.microsoft.com/office/drawing/2014/main" id="{F6175872-27E9-48C6-B9EE-15B8988CE217}"/>
              </a:ext>
            </a:extLst>
          </p:cNvPr>
          <p:cNvPicPr>
            <a:picLocks noChangeAspect="1"/>
          </p:cNvPicPr>
          <p:nvPr/>
        </p:nvPicPr>
        <p:blipFill>
          <a:blip r:embed="rId6"/>
          <a:stretch>
            <a:fillRect/>
          </a:stretch>
        </p:blipFill>
        <p:spPr>
          <a:xfrm>
            <a:off x="781049" y="5310486"/>
            <a:ext cx="7715250" cy="11425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a:extLst>
              <a:ext uri="{FF2B5EF4-FFF2-40B4-BE49-F238E27FC236}">
                <a16:creationId xmlns:a16="http://schemas.microsoft.com/office/drawing/2014/main" id="{7936884D-B3D7-4C80-BEA7-89DCB6B2D39E}"/>
              </a:ext>
            </a:extLst>
          </p:cNvPr>
          <p:cNvSpPr>
            <a:spLocks noGrp="1" noChangeArrowheads="1"/>
          </p:cNvSpPr>
          <p:nvPr>
            <p:ph type="title"/>
          </p:nvPr>
        </p:nvSpPr>
        <p:spPr/>
        <p:txBody>
          <a:bodyPr/>
          <a:lstStyle/>
          <a:p>
            <a:r>
              <a:rPr lang="en-US" altLang="ko-KR" dirty="0"/>
              <a:t>42.1 A Detailed Example</a:t>
            </a:r>
            <a:endParaRPr lang="ko-KR" altLang="en-US" dirty="0"/>
          </a:p>
        </p:txBody>
      </p:sp>
      <p:sp>
        <p:nvSpPr>
          <p:cNvPr id="20483" name="텍스트 개체 틀 2">
            <a:extLst>
              <a:ext uri="{FF2B5EF4-FFF2-40B4-BE49-F238E27FC236}">
                <a16:creationId xmlns:a16="http://schemas.microsoft.com/office/drawing/2014/main" id="{96E5F856-EB0F-4E74-A5AF-F7F8EDE6F9BD}"/>
              </a:ext>
            </a:extLst>
          </p:cNvPr>
          <p:cNvSpPr>
            <a:spLocks noGrp="1" noChangeArrowheads="1"/>
          </p:cNvSpPr>
          <p:nvPr>
            <p:ph type="body" sz="half" idx="1"/>
          </p:nvPr>
        </p:nvSpPr>
        <p:spPr>
          <a:xfrm>
            <a:off x="250825" y="838200"/>
            <a:ext cx="8713788" cy="5614988"/>
          </a:xfrm>
        </p:spPr>
        <p:txBody>
          <a:bodyPr/>
          <a:lstStyle/>
          <a:p>
            <a:r>
              <a:rPr lang="en-US" altLang="ko-KR" dirty="0"/>
              <a:t>Crash scenario</a:t>
            </a:r>
          </a:p>
          <a:p>
            <a:pPr lvl="1"/>
            <a:r>
              <a:rPr lang="en-US" altLang="ko-KR" dirty="0"/>
              <a:t>Three writes: Db, I[v2], B[v2]</a:t>
            </a:r>
          </a:p>
          <a:p>
            <a:pPr lvl="1"/>
            <a:r>
              <a:rPr lang="en-US" altLang="ko-KR" dirty="0">
                <a:solidFill>
                  <a:srgbClr val="0066FF"/>
                </a:solidFill>
                <a:sym typeface="Wingdings" panose="05000000000000000000" pitchFamily="2" charset="2"/>
              </a:rPr>
              <a:t>Delayed write using cache (or queuing) </a:t>
            </a:r>
            <a:r>
              <a:rPr lang="en-US" altLang="ko-KR" dirty="0">
                <a:sym typeface="Wingdings" panose="05000000000000000000" pitchFamily="2" charset="2"/>
              </a:rPr>
              <a:t> Unexpected power loss or system crash  Some writes can be done while others are not. </a:t>
            </a:r>
          </a:p>
          <a:p>
            <a:pPr lvl="2"/>
            <a:r>
              <a:rPr lang="en-US" altLang="ko-KR" dirty="0">
                <a:sym typeface="Wingdings" panose="05000000000000000000" pitchFamily="2" charset="2"/>
              </a:rPr>
              <a:t>Db only is written to disk: no problem</a:t>
            </a:r>
          </a:p>
          <a:p>
            <a:pPr lvl="2"/>
            <a:r>
              <a:rPr lang="en-US" altLang="ko-KR" dirty="0">
                <a:sym typeface="Wingdings" panose="05000000000000000000" pitchFamily="2" charset="2"/>
              </a:rPr>
              <a:t>B[v2] only is written to disk: space leak</a:t>
            </a:r>
          </a:p>
          <a:p>
            <a:pPr lvl="2"/>
            <a:r>
              <a:rPr lang="en-US" altLang="ko-KR" dirty="0">
                <a:sym typeface="Wingdings" panose="05000000000000000000" pitchFamily="2" charset="2"/>
              </a:rPr>
              <a:t>I[v2] only is written to disk: 1) garbage read, 2) inconsistency: inode vs. bitmap</a:t>
            </a:r>
          </a:p>
          <a:p>
            <a:pPr lvl="2"/>
            <a:r>
              <a:rPr lang="en-US" altLang="ko-KR" dirty="0">
                <a:sym typeface="Wingdings" panose="05000000000000000000" pitchFamily="2" charset="2"/>
              </a:rPr>
              <a:t>Db and B[v2] are written to disk (except I[v2]): inconsistency  </a:t>
            </a:r>
          </a:p>
          <a:p>
            <a:pPr lvl="2"/>
            <a:r>
              <a:rPr lang="en-US" altLang="ko-KR" dirty="0">
                <a:sym typeface="Wingdings" panose="05000000000000000000" pitchFamily="2" charset="2"/>
              </a:rPr>
              <a:t>Db and I[v2] are written to disk (except B[v2]): inconsistency  </a:t>
            </a:r>
            <a:endParaRPr lang="ko-KR" altLang="en-US" dirty="0"/>
          </a:p>
          <a:p>
            <a:pPr lvl="2"/>
            <a:r>
              <a:rPr lang="en-US" altLang="ko-KR" dirty="0">
                <a:sym typeface="Wingdings" panose="05000000000000000000" pitchFamily="2" charset="2"/>
              </a:rPr>
              <a:t>I[v2] and B[v2] are written to disk (except Db): Garbage read   </a:t>
            </a:r>
            <a:endParaRPr lang="ko-KR" altLang="en-US" dirty="0"/>
          </a:p>
          <a:p>
            <a:pPr lvl="1"/>
            <a:r>
              <a:rPr lang="en-US" altLang="ko-KR" dirty="0">
                <a:solidFill>
                  <a:srgbClr val="0066FF"/>
                </a:solidFill>
              </a:rPr>
              <a:t>Need consistency: write all modifications or nothing (a kind of atomicity)</a:t>
            </a:r>
            <a:endParaRPr lang="ko-KR" altLang="en-US" dirty="0">
              <a:solidFill>
                <a:srgbClr val="0066FF"/>
              </a:solidFill>
            </a:endParaRPr>
          </a:p>
        </p:txBody>
      </p:sp>
      <p:sp>
        <p:nvSpPr>
          <p:cNvPr id="20484" name="슬라이드 번호 개체 틀 3">
            <a:extLst>
              <a:ext uri="{FF2B5EF4-FFF2-40B4-BE49-F238E27FC236}">
                <a16:creationId xmlns:a16="http://schemas.microsoft.com/office/drawing/2014/main" id="{EA5A9E0F-8A55-4E38-9CB1-350EFDDA78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48E08299-635F-4401-A6C3-05D2B5184D96}" type="slidenum">
              <a:rPr kumimoji="0" lang="en-US" altLang="ko-KR" sz="1400">
                <a:solidFill>
                  <a:schemeClr val="bg2"/>
                </a:solidFill>
                <a:latin typeface="굴림" panose="020B0600000101010101" pitchFamily="50" charset="-127"/>
              </a:rPr>
              <a:pPr>
                <a:spcBef>
                  <a:spcPct val="0"/>
                </a:spcBef>
                <a:buClrTx/>
                <a:buSzTx/>
                <a:buFontTx/>
                <a:buNone/>
              </a:pPr>
              <a:t>14</a:t>
            </a:fld>
            <a:endParaRPr kumimoji="0" lang="en-US" altLang="ko-KR" sz="1400" dirty="0">
              <a:solidFill>
                <a:schemeClr val="bg2"/>
              </a:solidFill>
              <a:latin typeface="굴림" panose="020B0600000101010101" pitchFamily="50" charset="-127"/>
            </a:endParaRPr>
          </a:p>
        </p:txBody>
      </p:sp>
      <p:pic>
        <p:nvPicPr>
          <p:cNvPr id="20485" name="그림 1">
            <a:extLst>
              <a:ext uri="{FF2B5EF4-FFF2-40B4-BE49-F238E27FC236}">
                <a16:creationId xmlns:a16="http://schemas.microsoft.com/office/drawing/2014/main" id="{DDB9D625-F236-4F7D-A667-BA19388FC6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5300663"/>
            <a:ext cx="6915150" cy="129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제목 1">
            <a:extLst>
              <a:ext uri="{FF2B5EF4-FFF2-40B4-BE49-F238E27FC236}">
                <a16:creationId xmlns:a16="http://schemas.microsoft.com/office/drawing/2014/main" id="{52AFAA6C-A84F-4B8F-8FED-2AE680F72A1D}"/>
              </a:ext>
            </a:extLst>
          </p:cNvPr>
          <p:cNvSpPr>
            <a:spLocks noGrp="1" noChangeArrowheads="1"/>
          </p:cNvSpPr>
          <p:nvPr>
            <p:ph type="title"/>
          </p:nvPr>
        </p:nvSpPr>
        <p:spPr/>
        <p:txBody>
          <a:bodyPr/>
          <a:lstStyle/>
          <a:p>
            <a:r>
              <a:rPr lang="en-US" altLang="ko-KR" dirty="0"/>
              <a:t>42.2 Solution #1: The File System Checker</a:t>
            </a:r>
            <a:endParaRPr lang="ko-KR" altLang="en-US" dirty="0"/>
          </a:p>
        </p:txBody>
      </p:sp>
      <p:sp>
        <p:nvSpPr>
          <p:cNvPr id="21507" name="내용 개체 틀 2">
            <a:extLst>
              <a:ext uri="{FF2B5EF4-FFF2-40B4-BE49-F238E27FC236}">
                <a16:creationId xmlns:a16="http://schemas.microsoft.com/office/drawing/2014/main" id="{8E707D50-9864-42D0-86FE-AB84F17C4E9D}"/>
              </a:ext>
            </a:extLst>
          </p:cNvPr>
          <p:cNvSpPr>
            <a:spLocks noGrp="1" noChangeArrowheads="1"/>
          </p:cNvSpPr>
          <p:nvPr>
            <p:ph idx="1"/>
          </p:nvPr>
        </p:nvSpPr>
        <p:spPr>
          <a:xfrm>
            <a:off x="323850" y="838200"/>
            <a:ext cx="8667750" cy="5486400"/>
          </a:xfrm>
        </p:spPr>
        <p:txBody>
          <a:bodyPr>
            <a:normAutofit/>
          </a:bodyPr>
          <a:lstStyle/>
          <a:p>
            <a:r>
              <a:rPr lang="en-US" altLang="ko-KR" dirty="0"/>
              <a:t>Traditional solution: fsck (file system checker)</a:t>
            </a:r>
          </a:p>
          <a:p>
            <a:pPr lvl="1"/>
            <a:r>
              <a:rPr lang="en-US" altLang="ko-KR" dirty="0"/>
              <a:t>Consist of several passes</a:t>
            </a:r>
          </a:p>
          <a:p>
            <a:pPr lvl="2"/>
            <a:r>
              <a:rPr lang="en-US" altLang="ko-KR" dirty="0"/>
              <a:t>Superblock: metadata for FS, usually sanity check</a:t>
            </a:r>
          </a:p>
          <a:p>
            <a:pPr lvl="2"/>
            <a:r>
              <a:rPr lang="en-US" altLang="ko-KR" dirty="0"/>
              <a:t>Free blocks: check all inodes and their used blocks. If there is an inconsistent case in bitmaps, correct it (usually follow inode info.)</a:t>
            </a:r>
          </a:p>
          <a:p>
            <a:pPr lvl="2"/>
            <a:r>
              <a:rPr lang="en-US" altLang="ko-KR" dirty="0"/>
              <a:t>Inode state: validity check in each inode. reclaim wrong inodes</a:t>
            </a:r>
          </a:p>
          <a:p>
            <a:pPr lvl="3"/>
            <a:r>
              <a:rPr lang="en-US" altLang="ko-KR" dirty="0"/>
              <a:t>Inode links: link counts check by scanning the entire directory tree. Move the missed file (there is an inode but no directory entry points it) into the lost+found directory</a:t>
            </a:r>
          </a:p>
          <a:p>
            <a:pPr lvl="3"/>
            <a:r>
              <a:rPr lang="en-US" altLang="ko-KR" dirty="0"/>
              <a:t>Duplicate pointers: find blocks which are pointed by two or more inodes</a:t>
            </a:r>
          </a:p>
          <a:p>
            <a:pPr lvl="3"/>
            <a:r>
              <a:rPr lang="en-US" altLang="ko-KR" dirty="0"/>
              <a:t>Bad blocks: pointer that points outside its valid ranges</a:t>
            </a:r>
          </a:p>
          <a:p>
            <a:pPr lvl="2"/>
            <a:r>
              <a:rPr lang="en-US" altLang="ko-KR" dirty="0"/>
              <a:t>Directory checks: fs-specific knowledge based directory check (e.g. “.” and “..” are the first entries</a:t>
            </a:r>
          </a:p>
          <a:p>
            <a:pPr lvl="1"/>
            <a:r>
              <a:rPr lang="en-US" altLang="ko-KR" dirty="0"/>
              <a:t>Issue: too slow</a:t>
            </a:r>
          </a:p>
          <a:p>
            <a:pPr lvl="2"/>
            <a:r>
              <a:rPr lang="en-US" altLang="ko-KR" dirty="0"/>
              <a:t>Remzi</a:t>
            </a:r>
            <a:r>
              <a:rPr lang="ko-KR" altLang="en-US" dirty="0"/>
              <a:t> </a:t>
            </a:r>
            <a:r>
              <a:rPr lang="en-US" altLang="ko-KR" dirty="0"/>
              <a:t>says that “the fsck looks like that, even though you drop the key in your bedroom, you start a search-the-entire-house-for-key algorithm, scanning from the basement, kitchen, and every room.”  </a:t>
            </a:r>
            <a:endParaRPr lang="ko-KR" altLang="en-US" dirty="0"/>
          </a:p>
        </p:txBody>
      </p:sp>
      <p:sp>
        <p:nvSpPr>
          <p:cNvPr id="4" name="슬라이드 번호 개체 틀 3">
            <a:extLst>
              <a:ext uri="{FF2B5EF4-FFF2-40B4-BE49-F238E27FC236}">
                <a16:creationId xmlns:a16="http://schemas.microsoft.com/office/drawing/2014/main" id="{E93C59F0-7C71-46DE-9C3E-F633B94D8A32}"/>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3"/>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15</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제목 1">
            <a:extLst>
              <a:ext uri="{FF2B5EF4-FFF2-40B4-BE49-F238E27FC236}">
                <a16:creationId xmlns:a16="http://schemas.microsoft.com/office/drawing/2014/main" id="{5C6D2746-884A-4D95-92BA-AD16A3320CF6}"/>
              </a:ext>
            </a:extLst>
          </p:cNvPr>
          <p:cNvSpPr>
            <a:spLocks noGrp="1" noChangeArrowheads="1"/>
          </p:cNvSpPr>
          <p:nvPr>
            <p:ph type="title"/>
          </p:nvPr>
        </p:nvSpPr>
        <p:spPr/>
        <p:txBody>
          <a:bodyPr/>
          <a:lstStyle/>
          <a:p>
            <a:r>
              <a:rPr lang="en-US" altLang="ko-KR" dirty="0"/>
              <a:t>42.3 Solution #2: Journaling (or WAL)</a:t>
            </a:r>
            <a:endParaRPr lang="ko-KR" altLang="en-US" dirty="0"/>
          </a:p>
        </p:txBody>
      </p:sp>
      <p:sp>
        <p:nvSpPr>
          <p:cNvPr id="45059" name="내용 개체 틀 2">
            <a:extLst>
              <a:ext uri="{FF2B5EF4-FFF2-40B4-BE49-F238E27FC236}">
                <a16:creationId xmlns:a16="http://schemas.microsoft.com/office/drawing/2014/main" id="{434B04A7-19FF-4BF9-9D8E-A65CEEDF554D}"/>
              </a:ext>
            </a:extLst>
          </p:cNvPr>
          <p:cNvSpPr>
            <a:spLocks noGrp="1"/>
          </p:cNvSpPr>
          <p:nvPr>
            <p:ph idx="1"/>
          </p:nvPr>
        </p:nvSpPr>
        <p:spPr>
          <a:xfrm>
            <a:off x="323850" y="838200"/>
            <a:ext cx="8667750" cy="4081463"/>
          </a:xfrm>
        </p:spPr>
        <p:txBody>
          <a:bodyPr>
            <a:normAutofit lnSpcReduction="10000"/>
          </a:bodyPr>
          <a:lstStyle/>
          <a:p>
            <a:pPr>
              <a:defRPr/>
            </a:pPr>
            <a:r>
              <a:rPr lang="en-US" altLang="ko-KR" dirty="0"/>
              <a:t>Journaling</a:t>
            </a:r>
          </a:p>
          <a:p>
            <a:pPr lvl="1">
              <a:defRPr/>
            </a:pPr>
            <a:r>
              <a:rPr lang="en-US" altLang="ko-KR" dirty="0"/>
              <a:t>A Kind of WAL (Write-ahead logging)</a:t>
            </a:r>
          </a:p>
          <a:p>
            <a:pPr lvl="1">
              <a:defRPr/>
            </a:pPr>
            <a:r>
              <a:rPr lang="en-US" altLang="ko-KR" dirty="0"/>
              <a:t>Key idea: When updating disks, before overwriting the structure in place, </a:t>
            </a:r>
            <a:r>
              <a:rPr lang="en-US" altLang="ko-KR" dirty="0">
                <a:solidFill>
                  <a:srgbClr val="0066FF"/>
                </a:solidFill>
              </a:rPr>
              <a:t>first write down a little note to somewhere in a well-known location,</a:t>
            </a:r>
            <a:r>
              <a:rPr lang="en-US" altLang="ko-KR" dirty="0"/>
              <a:t> describing what you are about to do. </a:t>
            </a:r>
          </a:p>
          <a:p>
            <a:pPr lvl="1">
              <a:defRPr/>
            </a:pPr>
            <a:r>
              <a:rPr lang="en-US" altLang="ko-KR" dirty="0"/>
              <a:t>Crash occur </a:t>
            </a:r>
            <a:r>
              <a:rPr lang="en-US" altLang="ko-KR" dirty="0">
                <a:sym typeface="Wingdings" panose="05000000000000000000" pitchFamily="2" charset="2"/>
              </a:rPr>
              <a:t> The n</a:t>
            </a:r>
            <a:r>
              <a:rPr lang="en-US" altLang="ko-KR" dirty="0"/>
              <a:t>ote can say what you intended </a:t>
            </a:r>
            <a:r>
              <a:rPr lang="en-US" altLang="ko-KR" dirty="0">
                <a:sym typeface="Wingdings" panose="05000000000000000000" pitchFamily="2" charset="2"/>
              </a:rPr>
              <a:t> redo or undo</a:t>
            </a:r>
            <a:r>
              <a:rPr lang="en-US" altLang="ko-KR" dirty="0"/>
              <a:t> </a:t>
            </a:r>
          </a:p>
          <a:p>
            <a:pPr>
              <a:defRPr/>
            </a:pPr>
            <a:r>
              <a:rPr lang="en-US" altLang="ko-KR" dirty="0"/>
              <a:t>Journaling FS </a:t>
            </a:r>
          </a:p>
          <a:p>
            <a:pPr lvl="1">
              <a:defRPr/>
            </a:pPr>
            <a:r>
              <a:rPr lang="en-US" altLang="ko-KR" dirty="0"/>
              <a:t>Linux Ext3/4, IBM JFS, SGI XFS, NTFS, Reiserfs, … </a:t>
            </a:r>
          </a:p>
          <a:p>
            <a:pPr lvl="1">
              <a:defRPr/>
            </a:pPr>
            <a:r>
              <a:rPr lang="en-US" altLang="ko-KR" dirty="0"/>
              <a:t>Features of Ext3 file system </a:t>
            </a:r>
          </a:p>
          <a:p>
            <a:pPr lvl="2">
              <a:defRPr/>
            </a:pPr>
            <a:r>
              <a:rPr lang="en-US" altLang="ko-KR" dirty="0"/>
              <a:t>Integrate </a:t>
            </a:r>
            <a:r>
              <a:rPr lang="en-US" altLang="ko-KR" dirty="0">
                <a:solidFill>
                  <a:srgbClr val="0066FF"/>
                </a:solidFill>
              </a:rPr>
              <a:t>journaling</a:t>
            </a:r>
            <a:r>
              <a:rPr lang="en-US" altLang="ko-KR" dirty="0"/>
              <a:t> into ext2 file system</a:t>
            </a:r>
          </a:p>
          <a:p>
            <a:pPr lvl="2">
              <a:defRPr/>
            </a:pPr>
            <a:r>
              <a:rPr lang="en-US" altLang="ko-KR" dirty="0"/>
              <a:t>Three types: 1) journal (data journal), 2) ordered (metadata journal, ordered, default), 3) writeback (metadata journal, non-ordered) </a:t>
            </a:r>
          </a:p>
          <a:p>
            <a:pPr lvl="1">
              <a:defRPr/>
            </a:pPr>
            <a:endParaRPr lang="ko-KR" altLang="en-US" dirty="0"/>
          </a:p>
        </p:txBody>
      </p:sp>
      <p:pic>
        <p:nvPicPr>
          <p:cNvPr id="23556" name="그림 3">
            <a:extLst>
              <a:ext uri="{FF2B5EF4-FFF2-40B4-BE49-F238E27FC236}">
                <a16:creationId xmlns:a16="http://schemas.microsoft.com/office/drawing/2014/main" id="{14B86456-CD5D-40BA-BC9F-3963FC6C23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919663"/>
            <a:ext cx="8686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그림 4">
            <a:extLst>
              <a:ext uri="{FF2B5EF4-FFF2-40B4-BE49-F238E27FC236}">
                <a16:creationId xmlns:a16="http://schemas.microsoft.com/office/drawing/2014/main" id="{87B5A18B-A8C5-426C-9B92-8512040F9C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450" y="5745163"/>
            <a:ext cx="84296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a:extLst>
              <a:ext uri="{FF2B5EF4-FFF2-40B4-BE49-F238E27FC236}">
                <a16:creationId xmlns:a16="http://schemas.microsoft.com/office/drawing/2014/main" id="{1729CFB4-1947-4C5A-A1E4-7DF2AD5D5E16}"/>
              </a:ext>
            </a:extLst>
          </p:cNvPr>
          <p:cNvSpPr txBox="1">
            <a:spLocks noChangeArrowheads="1"/>
          </p:cNvSpPr>
          <p:nvPr/>
        </p:nvSpPr>
        <p:spPr bwMode="auto">
          <a:xfrm>
            <a:off x="3347864" y="5300663"/>
            <a:ext cx="22901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5"/>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b="0" dirty="0">
                <a:solidFill>
                  <a:srgbClr val="0066FF"/>
                </a:solidFill>
                <a:latin typeface="Tahoma" panose="020B0604030504040204" pitchFamily="34" charset="0"/>
              </a:rPr>
              <a:t>(Ext2 disk layout, like FFS)</a:t>
            </a:r>
            <a:endParaRPr lang="ko-KR" altLang="en-US" sz="1400" b="0" dirty="0">
              <a:solidFill>
                <a:srgbClr val="0066FF"/>
              </a:solidFill>
              <a:latin typeface="Tahoma" panose="020B0604030504040204" pitchFamily="34" charset="0"/>
            </a:endParaRPr>
          </a:p>
        </p:txBody>
      </p:sp>
      <p:sp>
        <p:nvSpPr>
          <p:cNvPr id="23559" name="TextBox 6">
            <a:extLst>
              <a:ext uri="{FF2B5EF4-FFF2-40B4-BE49-F238E27FC236}">
                <a16:creationId xmlns:a16="http://schemas.microsoft.com/office/drawing/2014/main" id="{B3EBFD00-0ECB-4E9D-8DB8-37C6337325DA}"/>
              </a:ext>
            </a:extLst>
          </p:cNvPr>
          <p:cNvSpPr txBox="1">
            <a:spLocks noChangeArrowheads="1"/>
          </p:cNvSpPr>
          <p:nvPr/>
        </p:nvSpPr>
        <p:spPr bwMode="auto">
          <a:xfrm>
            <a:off x="3059832" y="6165850"/>
            <a:ext cx="3149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5"/>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b="0" dirty="0">
                <a:solidFill>
                  <a:srgbClr val="0066FF"/>
                </a:solidFill>
                <a:latin typeface="Tahoma" panose="020B0604030504040204" pitchFamily="34" charset="0"/>
              </a:rPr>
              <a:t>(Ext3 disk layout: Ext2 + Journaling )</a:t>
            </a:r>
            <a:endParaRPr lang="ko-KR" altLang="en-US" sz="1400" b="0" dirty="0">
              <a:solidFill>
                <a:srgbClr val="0066FF"/>
              </a:solidFill>
              <a:latin typeface="Tahoma" panose="020B0604030504040204" pitchFamily="34" charset="0"/>
            </a:endParaRPr>
          </a:p>
        </p:txBody>
      </p:sp>
      <p:sp>
        <p:nvSpPr>
          <p:cNvPr id="8" name="슬라이드 번호 개체 틀 3">
            <a:extLst>
              <a:ext uri="{FF2B5EF4-FFF2-40B4-BE49-F238E27FC236}">
                <a16:creationId xmlns:a16="http://schemas.microsoft.com/office/drawing/2014/main" id="{4F7951EB-7FE4-40D2-AD15-12326E38F094}"/>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5"/>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16</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제목 1">
            <a:extLst>
              <a:ext uri="{FF2B5EF4-FFF2-40B4-BE49-F238E27FC236}">
                <a16:creationId xmlns:a16="http://schemas.microsoft.com/office/drawing/2014/main" id="{B443113D-993A-4DD4-B943-E395AA11C1EF}"/>
              </a:ext>
            </a:extLst>
          </p:cNvPr>
          <p:cNvSpPr>
            <a:spLocks noGrp="1" noChangeArrowheads="1"/>
          </p:cNvSpPr>
          <p:nvPr>
            <p:ph type="title"/>
          </p:nvPr>
        </p:nvSpPr>
        <p:spPr/>
        <p:txBody>
          <a:bodyPr/>
          <a:lstStyle/>
          <a:p>
            <a:r>
              <a:rPr lang="en-US" altLang="ko-KR" dirty="0"/>
              <a:t>42.3 Solution #2: Journaling (or WAL)</a:t>
            </a:r>
            <a:endParaRPr lang="ko-KR" altLang="en-US" dirty="0"/>
          </a:p>
        </p:txBody>
      </p:sp>
      <p:sp>
        <p:nvSpPr>
          <p:cNvPr id="3" name="내용 개체 틀 2">
            <a:extLst>
              <a:ext uri="{FF2B5EF4-FFF2-40B4-BE49-F238E27FC236}">
                <a16:creationId xmlns:a16="http://schemas.microsoft.com/office/drawing/2014/main" id="{1BDA5E95-EC3D-427A-9D05-F6D4938BF485}"/>
              </a:ext>
            </a:extLst>
          </p:cNvPr>
          <p:cNvSpPr>
            <a:spLocks noGrp="1"/>
          </p:cNvSpPr>
          <p:nvPr>
            <p:ph idx="1"/>
          </p:nvPr>
        </p:nvSpPr>
        <p:spPr>
          <a:xfrm>
            <a:off x="323850" y="838200"/>
            <a:ext cx="8496300" cy="5687144"/>
          </a:xfrm>
        </p:spPr>
        <p:txBody>
          <a:bodyPr>
            <a:normAutofit fontScale="92500" lnSpcReduction="10000"/>
          </a:bodyPr>
          <a:lstStyle/>
          <a:p>
            <a:pPr>
              <a:defRPr/>
            </a:pPr>
            <a:r>
              <a:rPr lang="en-US" altLang="ko-KR" dirty="0">
                <a:sym typeface="Wingdings" panose="05000000000000000000" pitchFamily="2" charset="2"/>
              </a:rPr>
              <a:t>Data Journaling</a:t>
            </a:r>
          </a:p>
          <a:p>
            <a:pPr lvl="1">
              <a:defRPr/>
            </a:pPr>
            <a:r>
              <a:rPr lang="en-US" altLang="ko-KR" dirty="0">
                <a:sym typeface="Wingdings" panose="05000000000000000000" pitchFamily="2" charset="2"/>
              </a:rPr>
              <a:t>Assume we want to do three writes (I[v2], B[v2], and Db)</a:t>
            </a:r>
          </a:p>
          <a:p>
            <a:pPr lvl="1">
              <a:defRPr/>
            </a:pPr>
            <a:r>
              <a:rPr lang="en-US" altLang="ko-KR" dirty="0">
                <a:sym typeface="Wingdings" panose="05000000000000000000" pitchFamily="2" charset="2"/>
              </a:rPr>
              <a:t>Before writing them to their final locations, we first write them to the log  </a:t>
            </a:r>
            <a:r>
              <a:rPr lang="en-US" altLang="ko-KR" dirty="0">
                <a:solidFill>
                  <a:srgbClr val="0066FF"/>
                </a:solidFill>
                <a:sym typeface="Wingdings" panose="05000000000000000000" pitchFamily="2" charset="2"/>
              </a:rPr>
              <a:t>step 1: journaling</a:t>
            </a:r>
            <a:r>
              <a:rPr lang="en-US" altLang="ko-KR" dirty="0">
                <a:sym typeface="Wingdings" panose="05000000000000000000" pitchFamily="2" charset="2"/>
              </a:rPr>
              <a:t>. </a:t>
            </a:r>
          </a:p>
          <a:p>
            <a:pPr lvl="1">
              <a:defRPr/>
            </a:pPr>
            <a:endParaRPr lang="en-US" altLang="ko-KR" dirty="0">
              <a:sym typeface="Wingdings" panose="05000000000000000000" pitchFamily="2" charset="2"/>
            </a:endParaRPr>
          </a:p>
          <a:p>
            <a:pPr lvl="1">
              <a:defRPr/>
            </a:pPr>
            <a:endParaRPr lang="en-US" altLang="ko-KR" dirty="0">
              <a:sym typeface="Wingdings" panose="05000000000000000000" pitchFamily="2" charset="2"/>
            </a:endParaRPr>
          </a:p>
          <a:p>
            <a:pPr lvl="1">
              <a:defRPr/>
            </a:pPr>
            <a:endParaRPr lang="en-US" altLang="ko-KR" dirty="0">
              <a:sym typeface="Wingdings" panose="05000000000000000000" pitchFamily="2" charset="2"/>
            </a:endParaRPr>
          </a:p>
          <a:p>
            <a:pPr lvl="2">
              <a:defRPr/>
            </a:pPr>
            <a:r>
              <a:rPr lang="en-US" altLang="ko-KR" dirty="0">
                <a:sym typeface="Wingdings" panose="05000000000000000000" pitchFamily="2" charset="2"/>
              </a:rPr>
              <a:t>TxB: Transaction begin, include Tid and writes information</a:t>
            </a:r>
          </a:p>
          <a:p>
            <a:pPr lvl="2">
              <a:defRPr/>
            </a:pPr>
            <a:r>
              <a:rPr lang="en-US" altLang="ko-KR" dirty="0">
                <a:sym typeface="Wingdings" panose="05000000000000000000" pitchFamily="2" charset="2"/>
              </a:rPr>
              <a:t>Log</a:t>
            </a:r>
          </a:p>
          <a:p>
            <a:pPr lvl="3">
              <a:defRPr/>
            </a:pPr>
            <a:r>
              <a:rPr lang="en-US" altLang="ko-KR" dirty="0">
                <a:sym typeface="Wingdings" panose="05000000000000000000" pitchFamily="2" charset="2"/>
              </a:rPr>
              <a:t>Physical logging: same contents to the final locations</a:t>
            </a:r>
          </a:p>
          <a:p>
            <a:pPr lvl="3">
              <a:defRPr/>
            </a:pPr>
            <a:r>
              <a:rPr lang="en-US" altLang="ko-KR" dirty="0">
                <a:sym typeface="Wingdings" panose="05000000000000000000" pitchFamily="2" charset="2"/>
              </a:rPr>
              <a:t>Logical logging: intent (save space, but more complex)</a:t>
            </a:r>
          </a:p>
          <a:p>
            <a:pPr lvl="2">
              <a:defRPr/>
            </a:pPr>
            <a:r>
              <a:rPr lang="en-US" altLang="ko-KR" dirty="0">
                <a:sym typeface="Wingdings" panose="05000000000000000000" pitchFamily="2" charset="2"/>
              </a:rPr>
              <a:t>TxE: End with Tid</a:t>
            </a:r>
          </a:p>
          <a:p>
            <a:pPr lvl="1">
              <a:defRPr/>
            </a:pPr>
            <a:r>
              <a:rPr lang="en-US" altLang="ko-KR" dirty="0">
                <a:sym typeface="Wingdings" panose="05000000000000000000" pitchFamily="2" charset="2"/>
              </a:rPr>
              <a:t>After making this transaction safe on disk, we are ready to update the original data  </a:t>
            </a:r>
            <a:r>
              <a:rPr lang="en-US" altLang="ko-KR" dirty="0">
                <a:solidFill>
                  <a:srgbClr val="0066FF"/>
                </a:solidFill>
                <a:sym typeface="Wingdings" panose="05000000000000000000" pitchFamily="2" charset="2"/>
              </a:rPr>
              <a:t>step 2: checkpointing </a:t>
            </a:r>
          </a:p>
          <a:p>
            <a:pPr lvl="1">
              <a:defRPr/>
            </a:pPr>
            <a:r>
              <a:rPr lang="en-US" altLang="ko-KR" dirty="0">
                <a:sym typeface="Wingdings" panose="05000000000000000000" pitchFamily="2" charset="2"/>
              </a:rPr>
              <a:t>Recovery (fault handling)</a:t>
            </a:r>
          </a:p>
          <a:p>
            <a:pPr lvl="2">
              <a:defRPr/>
            </a:pPr>
            <a:r>
              <a:rPr lang="en-US" altLang="ko-KR" dirty="0">
                <a:sym typeface="Wingdings" panose="05000000000000000000" pitchFamily="2" charset="2"/>
              </a:rPr>
              <a:t>In the case of failures btw journaling and checkpointing, we can </a:t>
            </a:r>
            <a:r>
              <a:rPr lang="en-US" altLang="ko-KR" dirty="0">
                <a:solidFill>
                  <a:srgbClr val="FF0000"/>
                </a:solidFill>
                <a:sym typeface="Wingdings" panose="05000000000000000000" pitchFamily="2" charset="2"/>
              </a:rPr>
              <a:t>replay </a:t>
            </a:r>
            <a:r>
              <a:rPr lang="en-US" altLang="ko-KR" dirty="0">
                <a:sym typeface="Wingdings" panose="05000000000000000000" pitchFamily="2" charset="2"/>
              </a:rPr>
              <a:t>journal </a:t>
            </a:r>
            <a:r>
              <a:rPr lang="en-US" altLang="ko-KR" dirty="0">
                <a:solidFill>
                  <a:srgbClr val="FF0000"/>
                </a:solidFill>
                <a:sym typeface="Wingdings" panose="05000000000000000000" pitchFamily="2" charset="2"/>
              </a:rPr>
              <a:t>(redo)</a:t>
            </a:r>
            <a:r>
              <a:rPr lang="en-US" altLang="ko-KR" dirty="0">
                <a:sym typeface="Wingdings" panose="05000000000000000000" pitchFamily="2" charset="2"/>
              </a:rPr>
              <a:t>  can go into the next consistent state</a:t>
            </a:r>
          </a:p>
          <a:p>
            <a:pPr lvl="2">
              <a:defRPr/>
            </a:pPr>
            <a:r>
              <a:rPr lang="en-US" altLang="ko-KR" dirty="0">
                <a:sym typeface="Wingdings" panose="05000000000000000000" pitchFamily="2" charset="2"/>
              </a:rPr>
              <a:t>In the case of failures btw TxB and TxE, we can </a:t>
            </a:r>
            <a:r>
              <a:rPr lang="en-US" altLang="ko-KR" dirty="0">
                <a:solidFill>
                  <a:srgbClr val="FF0000"/>
                </a:solidFill>
                <a:sym typeface="Wingdings" panose="05000000000000000000" pitchFamily="2" charset="2"/>
              </a:rPr>
              <a:t>remove </a:t>
            </a:r>
            <a:r>
              <a:rPr lang="en-US" altLang="ko-KR" dirty="0">
                <a:sym typeface="Wingdings" panose="05000000000000000000" pitchFamily="2" charset="2"/>
              </a:rPr>
              <a:t>journal </a:t>
            </a:r>
            <a:r>
              <a:rPr lang="en-US" altLang="ko-KR" dirty="0">
                <a:solidFill>
                  <a:srgbClr val="FF0000"/>
                </a:solidFill>
                <a:sym typeface="Wingdings" panose="05000000000000000000" pitchFamily="2" charset="2"/>
              </a:rPr>
              <a:t>(undo) </a:t>
            </a:r>
            <a:r>
              <a:rPr lang="en-US" altLang="ko-KR" dirty="0">
                <a:sym typeface="Wingdings" panose="05000000000000000000" pitchFamily="2" charset="2"/>
              </a:rPr>
              <a:t> can stay in the previous consistent state</a:t>
            </a:r>
          </a:p>
        </p:txBody>
      </p:sp>
      <p:pic>
        <p:nvPicPr>
          <p:cNvPr id="25604" name="그림 7">
            <a:extLst>
              <a:ext uri="{FF2B5EF4-FFF2-40B4-BE49-F238E27FC236}">
                <a16:creationId xmlns:a16="http://schemas.microsoft.com/office/drawing/2014/main" id="{6CDF0C2B-3ED7-441F-90B6-A16BA29729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276475"/>
            <a:ext cx="8391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슬라이드 번호 개체 틀 3">
            <a:extLst>
              <a:ext uri="{FF2B5EF4-FFF2-40B4-BE49-F238E27FC236}">
                <a16:creationId xmlns:a16="http://schemas.microsoft.com/office/drawing/2014/main" id="{3AEC8FFA-0F69-4CB9-BF8F-E58E1396CDBE}"/>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17</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제목 1">
            <a:extLst>
              <a:ext uri="{FF2B5EF4-FFF2-40B4-BE49-F238E27FC236}">
                <a16:creationId xmlns:a16="http://schemas.microsoft.com/office/drawing/2014/main" id="{EE163F1A-75C2-4879-8579-980F9A1AF1ED}"/>
              </a:ext>
            </a:extLst>
          </p:cNvPr>
          <p:cNvSpPr>
            <a:spLocks noGrp="1" noChangeArrowheads="1"/>
          </p:cNvSpPr>
          <p:nvPr>
            <p:ph type="title"/>
          </p:nvPr>
        </p:nvSpPr>
        <p:spPr/>
        <p:txBody>
          <a:bodyPr/>
          <a:lstStyle/>
          <a:p>
            <a:r>
              <a:rPr lang="en-US" altLang="ko-KR" dirty="0"/>
              <a:t>42.3 Solution #2: Journaling (or WAL)</a:t>
            </a:r>
            <a:endParaRPr lang="ko-KR" altLang="en-US" dirty="0"/>
          </a:p>
        </p:txBody>
      </p:sp>
      <p:sp>
        <p:nvSpPr>
          <p:cNvPr id="3" name="내용 개체 틀 2">
            <a:extLst>
              <a:ext uri="{FF2B5EF4-FFF2-40B4-BE49-F238E27FC236}">
                <a16:creationId xmlns:a16="http://schemas.microsoft.com/office/drawing/2014/main" id="{392BCF4A-0272-439E-9983-621236BDBDBD}"/>
              </a:ext>
            </a:extLst>
          </p:cNvPr>
          <p:cNvSpPr>
            <a:spLocks noGrp="1"/>
          </p:cNvSpPr>
          <p:nvPr>
            <p:ph idx="1"/>
          </p:nvPr>
        </p:nvSpPr>
        <p:spPr>
          <a:xfrm>
            <a:off x="457200" y="838200"/>
            <a:ext cx="8229600" cy="5686425"/>
          </a:xfrm>
        </p:spPr>
        <p:txBody>
          <a:bodyPr>
            <a:normAutofit fontScale="92500" lnSpcReduction="20000"/>
          </a:bodyPr>
          <a:lstStyle/>
          <a:p>
            <a:pPr>
              <a:defRPr/>
            </a:pPr>
            <a:r>
              <a:rPr lang="en-US" altLang="ko-KR" dirty="0">
                <a:sym typeface="Wingdings" panose="05000000000000000000" pitchFamily="2" charset="2"/>
              </a:rPr>
              <a:t>How to reduce journaling overhead?  1. performance </a:t>
            </a:r>
          </a:p>
          <a:p>
            <a:pPr lvl="1">
              <a:defRPr/>
            </a:pPr>
            <a:r>
              <a:rPr lang="en-US" altLang="ko-KR" dirty="0"/>
              <a:t>For journaling, we need to write a set of blocks </a:t>
            </a:r>
          </a:p>
          <a:p>
            <a:pPr lvl="2">
              <a:defRPr/>
            </a:pPr>
            <a:r>
              <a:rPr lang="en-US" altLang="ko-KR" dirty="0"/>
              <a:t>e.g. TxB, i[v2], B[v2], Db, TxE</a:t>
            </a:r>
          </a:p>
          <a:p>
            <a:pPr lvl="1">
              <a:defRPr/>
            </a:pPr>
            <a:r>
              <a:rPr lang="en-US" altLang="ko-KR" dirty="0"/>
              <a:t>Approach 1: issue all writes at once </a:t>
            </a:r>
          </a:p>
          <a:p>
            <a:pPr lvl="2">
              <a:defRPr/>
            </a:pPr>
            <a:r>
              <a:rPr lang="en-US" altLang="ko-KR" dirty="0"/>
              <a:t>Unsafe, might be loss some requests</a:t>
            </a:r>
          </a:p>
          <a:p>
            <a:pPr lvl="2">
              <a:defRPr/>
            </a:pPr>
            <a:endParaRPr lang="en-US" altLang="ko-KR" dirty="0"/>
          </a:p>
          <a:p>
            <a:pPr lvl="3">
              <a:defRPr/>
            </a:pPr>
            <a:endParaRPr lang="en-US" altLang="ko-KR" dirty="0"/>
          </a:p>
          <a:p>
            <a:pPr lvl="3">
              <a:defRPr/>
            </a:pPr>
            <a:endParaRPr lang="en-US" altLang="ko-KR" dirty="0"/>
          </a:p>
          <a:p>
            <a:pPr lvl="2">
              <a:defRPr/>
            </a:pPr>
            <a:r>
              <a:rPr lang="en-US" altLang="ko-KR" dirty="0"/>
              <a:t>Transaction looks valid (it has begin and end). Thus, replaying journal leads wrong data to be updated.</a:t>
            </a:r>
          </a:p>
          <a:p>
            <a:pPr lvl="1">
              <a:defRPr/>
            </a:pPr>
            <a:r>
              <a:rPr lang="en-US" altLang="ko-KR" dirty="0"/>
              <a:t>Approach 2: issue each request at a time, wait for each to complete, then issuing the next (e.g. fsync() at each write)</a:t>
            </a:r>
          </a:p>
          <a:p>
            <a:pPr lvl="2">
              <a:defRPr/>
            </a:pPr>
            <a:r>
              <a:rPr lang="en-US" altLang="ko-KR" dirty="0"/>
              <a:t>Too slow</a:t>
            </a:r>
          </a:p>
          <a:p>
            <a:pPr lvl="1">
              <a:defRPr/>
            </a:pPr>
            <a:r>
              <a:rPr lang="en-US" altLang="ko-KR" dirty="0"/>
              <a:t>Approach 3: employ </a:t>
            </a:r>
            <a:r>
              <a:rPr lang="en-US" altLang="ko-KR" dirty="0">
                <a:solidFill>
                  <a:srgbClr val="FF0000"/>
                </a:solidFill>
              </a:rPr>
              <a:t>commit</a:t>
            </a:r>
          </a:p>
          <a:p>
            <a:pPr lvl="2">
              <a:defRPr/>
            </a:pPr>
            <a:r>
              <a:rPr lang="en-US" altLang="ko-KR" dirty="0"/>
              <a:t>Separate TxE from all other writes (e.g. fsync() before TxE)</a:t>
            </a:r>
          </a:p>
          <a:p>
            <a:pPr lvl="2">
              <a:defRPr/>
            </a:pPr>
            <a:r>
              <a:rPr lang="en-US" altLang="ko-KR" dirty="0"/>
              <a:t>Recovery: 1) </a:t>
            </a:r>
            <a:r>
              <a:rPr lang="en-US" altLang="ko-KR" dirty="0">
                <a:sym typeface="Wingdings" panose="05000000000000000000" pitchFamily="2" charset="2"/>
              </a:rPr>
              <a:t>not committed  undo, 2) committed, but not in the original locations  redo logging</a:t>
            </a:r>
          </a:p>
          <a:p>
            <a:pPr>
              <a:defRPr/>
            </a:pPr>
            <a:endParaRPr lang="en-US" altLang="ko-KR" dirty="0">
              <a:sym typeface="Wingdings" panose="05000000000000000000" pitchFamily="2" charset="2"/>
            </a:endParaRPr>
          </a:p>
          <a:p>
            <a:pPr>
              <a:defRPr/>
            </a:pPr>
            <a:endParaRPr lang="en-US" altLang="ko-KR" dirty="0">
              <a:sym typeface="Wingdings" panose="05000000000000000000" pitchFamily="2" charset="2"/>
            </a:endParaRPr>
          </a:p>
          <a:p>
            <a:pPr lvl="1">
              <a:defRPr/>
            </a:pPr>
            <a:r>
              <a:rPr lang="en-US" altLang="ko-KR" dirty="0"/>
              <a:t>Approach 4: issue all writes at once and apply </a:t>
            </a:r>
            <a:r>
              <a:rPr lang="en-US" altLang="ko-KR" dirty="0">
                <a:solidFill>
                  <a:srgbClr val="FF0000"/>
                </a:solidFill>
              </a:rPr>
              <a:t>checksum</a:t>
            </a:r>
            <a:r>
              <a:rPr lang="en-US" altLang="ko-KR" dirty="0"/>
              <a:t> using all contents in the journal (integrity example)</a:t>
            </a:r>
          </a:p>
          <a:p>
            <a:pPr lvl="2">
              <a:defRPr/>
            </a:pPr>
            <a:endParaRPr lang="en-US" altLang="ko-KR" dirty="0">
              <a:sym typeface="Wingdings" panose="05000000000000000000" pitchFamily="2" charset="2"/>
            </a:endParaRPr>
          </a:p>
          <a:p>
            <a:pPr lvl="2">
              <a:defRPr/>
            </a:pPr>
            <a:endParaRPr lang="en-US" altLang="ko-KR" dirty="0"/>
          </a:p>
          <a:p>
            <a:pPr lvl="2">
              <a:defRPr/>
            </a:pPr>
            <a:endParaRPr lang="en-US" altLang="ko-KR" dirty="0"/>
          </a:p>
          <a:p>
            <a:pPr lvl="2">
              <a:defRPr/>
            </a:pPr>
            <a:endParaRPr lang="ko-KR" altLang="en-US" dirty="0"/>
          </a:p>
        </p:txBody>
      </p:sp>
      <p:pic>
        <p:nvPicPr>
          <p:cNvPr id="27652" name="그림 3">
            <a:extLst>
              <a:ext uri="{FF2B5EF4-FFF2-40B4-BE49-F238E27FC236}">
                <a16:creationId xmlns:a16="http://schemas.microsoft.com/office/drawing/2014/main" id="{32BCF8E8-3839-44E0-84E0-1984615AB6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373313"/>
            <a:ext cx="6877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그림 4">
            <a:extLst>
              <a:ext uri="{FF2B5EF4-FFF2-40B4-BE49-F238E27FC236}">
                <a16:creationId xmlns:a16="http://schemas.microsoft.com/office/drawing/2014/main" id="{D11538E0-D8D2-4067-9004-91E43D12CE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229200"/>
            <a:ext cx="36004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그림 5">
            <a:extLst>
              <a:ext uri="{FF2B5EF4-FFF2-40B4-BE49-F238E27FC236}">
                <a16:creationId xmlns:a16="http://schemas.microsoft.com/office/drawing/2014/main" id="{1BC8220E-43DB-4168-A8DC-7D630F1F49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5229200"/>
            <a:ext cx="43211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슬라이드 번호 개체 틀 3">
            <a:extLst>
              <a:ext uri="{FF2B5EF4-FFF2-40B4-BE49-F238E27FC236}">
                <a16:creationId xmlns:a16="http://schemas.microsoft.com/office/drawing/2014/main" id="{AD32E571-0B77-4CEC-9929-A37208C40F20}"/>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5"/>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18</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제목 1">
            <a:extLst>
              <a:ext uri="{FF2B5EF4-FFF2-40B4-BE49-F238E27FC236}">
                <a16:creationId xmlns:a16="http://schemas.microsoft.com/office/drawing/2014/main" id="{DFCC2311-B585-4F80-BC81-34DA70008FDF}"/>
              </a:ext>
            </a:extLst>
          </p:cNvPr>
          <p:cNvSpPr>
            <a:spLocks noGrp="1" noChangeArrowheads="1"/>
          </p:cNvSpPr>
          <p:nvPr>
            <p:ph type="title"/>
          </p:nvPr>
        </p:nvSpPr>
        <p:spPr/>
        <p:txBody>
          <a:bodyPr/>
          <a:lstStyle/>
          <a:p>
            <a:r>
              <a:rPr lang="en-US" altLang="ko-KR" dirty="0"/>
              <a:t>42.3 Solution #2: Journaling (or WAL)</a:t>
            </a:r>
            <a:endParaRPr lang="ko-KR" altLang="en-US" dirty="0"/>
          </a:p>
        </p:txBody>
      </p:sp>
      <p:sp>
        <p:nvSpPr>
          <p:cNvPr id="3" name="내용 개체 틀 2">
            <a:extLst>
              <a:ext uri="{FF2B5EF4-FFF2-40B4-BE49-F238E27FC236}">
                <a16:creationId xmlns:a16="http://schemas.microsoft.com/office/drawing/2014/main" id="{61EFCC75-ADA7-4EBB-9D41-EB3D9604CFA8}"/>
              </a:ext>
            </a:extLst>
          </p:cNvPr>
          <p:cNvSpPr>
            <a:spLocks noGrp="1"/>
          </p:cNvSpPr>
          <p:nvPr>
            <p:ph idx="1"/>
          </p:nvPr>
        </p:nvSpPr>
        <p:spPr>
          <a:xfrm>
            <a:off x="457200" y="838200"/>
            <a:ext cx="8435975" cy="5759450"/>
          </a:xfrm>
        </p:spPr>
        <p:txBody>
          <a:bodyPr>
            <a:normAutofit fontScale="92500" lnSpcReduction="10000"/>
          </a:bodyPr>
          <a:lstStyle/>
          <a:p>
            <a:pPr>
              <a:defRPr/>
            </a:pPr>
            <a:r>
              <a:rPr lang="en-US" altLang="ko-KR" dirty="0">
                <a:sym typeface="Wingdings" panose="05000000000000000000" pitchFamily="2" charset="2"/>
              </a:rPr>
              <a:t>How to reduce journaling overhead?  2. write volume </a:t>
            </a:r>
          </a:p>
          <a:p>
            <a:pPr lvl="1">
              <a:defRPr/>
            </a:pPr>
            <a:r>
              <a:rPr lang="en-US" altLang="ko-KR" dirty="0">
                <a:sym typeface="Wingdings" panose="05000000000000000000" pitchFamily="2" charset="2"/>
              </a:rPr>
              <a:t>Data journaling writes data </a:t>
            </a:r>
            <a:r>
              <a:rPr lang="en-US" altLang="ko-KR" dirty="0">
                <a:solidFill>
                  <a:srgbClr val="FF0000"/>
                </a:solidFill>
                <a:sym typeface="Wingdings" panose="05000000000000000000" pitchFamily="2" charset="2"/>
              </a:rPr>
              <a:t>twice</a:t>
            </a:r>
            <a:r>
              <a:rPr lang="en-US" altLang="ko-KR" dirty="0">
                <a:sym typeface="Wingdings" panose="05000000000000000000" pitchFamily="2" charset="2"/>
              </a:rPr>
              <a:t>, which increases I/O traffic (reducing performance), </a:t>
            </a:r>
            <a:r>
              <a:rPr lang="en-US" altLang="ko-KR" dirty="0">
                <a:solidFill>
                  <a:srgbClr val="FF0000"/>
                </a:solidFill>
                <a:sym typeface="Wingdings" panose="05000000000000000000" pitchFamily="2" charset="2"/>
              </a:rPr>
              <a:t>especially painful for sequential writes</a:t>
            </a:r>
          </a:p>
          <a:p>
            <a:pPr>
              <a:defRPr/>
            </a:pPr>
            <a:r>
              <a:rPr lang="en-US" altLang="ko-KR" dirty="0">
                <a:sym typeface="Wingdings" panose="05000000000000000000" pitchFamily="2" charset="2"/>
              </a:rPr>
              <a:t>Metadata Journaling</a:t>
            </a:r>
          </a:p>
          <a:p>
            <a:pPr lvl="1">
              <a:defRPr/>
            </a:pPr>
            <a:r>
              <a:rPr lang="en-US" altLang="ko-KR" dirty="0">
                <a:sym typeface="Wingdings" panose="05000000000000000000" pitchFamily="2" charset="2"/>
              </a:rPr>
              <a:t>Journal Metadata Only </a:t>
            </a:r>
          </a:p>
          <a:p>
            <a:pPr lvl="2">
              <a:defRPr/>
            </a:pPr>
            <a:r>
              <a:rPr lang="en-US" altLang="ko-KR" dirty="0">
                <a:sym typeface="Wingdings" panose="05000000000000000000" pitchFamily="2" charset="2"/>
              </a:rPr>
              <a:t>User data is not written to the journal (I and B, except D)</a:t>
            </a:r>
          </a:p>
          <a:p>
            <a:pPr lvl="3">
              <a:defRPr/>
            </a:pPr>
            <a:endParaRPr lang="en-US" altLang="ko-KR" dirty="0">
              <a:sym typeface="Wingdings" panose="05000000000000000000" pitchFamily="2" charset="2"/>
            </a:endParaRPr>
          </a:p>
          <a:p>
            <a:pPr lvl="3">
              <a:defRPr/>
            </a:pPr>
            <a:endParaRPr lang="en-US" altLang="ko-KR" dirty="0">
              <a:sym typeface="Wingdings" panose="05000000000000000000" pitchFamily="2" charset="2"/>
            </a:endParaRPr>
          </a:p>
          <a:p>
            <a:pPr lvl="2">
              <a:defRPr/>
            </a:pPr>
            <a:endParaRPr lang="en-US" altLang="ko-KR" dirty="0">
              <a:sym typeface="Wingdings" panose="05000000000000000000" pitchFamily="2" charset="2"/>
            </a:endParaRPr>
          </a:p>
          <a:p>
            <a:pPr lvl="1">
              <a:defRPr/>
            </a:pPr>
            <a:r>
              <a:rPr lang="en-US" altLang="ko-KR" dirty="0">
                <a:sym typeface="Wingdings" panose="05000000000000000000" pitchFamily="2" charset="2"/>
              </a:rPr>
              <a:t>Question?</a:t>
            </a:r>
          </a:p>
          <a:p>
            <a:pPr lvl="2">
              <a:defRPr/>
            </a:pPr>
            <a:r>
              <a:rPr lang="en-US" altLang="ko-KR" dirty="0">
                <a:solidFill>
                  <a:srgbClr val="0066FF"/>
                </a:solidFill>
                <a:sym typeface="Wingdings" panose="05000000000000000000" pitchFamily="2" charset="2"/>
              </a:rPr>
              <a:t>Does the writing order btw user data and journal become matter? </a:t>
            </a:r>
            <a:r>
              <a:rPr lang="en-US" altLang="ko-KR" dirty="0">
                <a:sym typeface="Wingdings" panose="05000000000000000000" pitchFamily="2" charset="2"/>
              </a:rPr>
              <a:t> Yes, writing journal before user data causes problems (garbage read)</a:t>
            </a:r>
          </a:p>
          <a:p>
            <a:pPr lvl="1">
              <a:defRPr/>
            </a:pPr>
            <a:r>
              <a:rPr lang="en-US" altLang="ko-KR" dirty="0">
                <a:sym typeface="Wingdings" panose="05000000000000000000" pitchFamily="2" charset="2"/>
              </a:rPr>
              <a:t>Conclusion: ordered journaling </a:t>
            </a:r>
          </a:p>
          <a:p>
            <a:pPr lvl="2">
              <a:defRPr/>
            </a:pPr>
            <a:r>
              <a:rPr lang="en-US" altLang="ko-KR" dirty="0">
                <a:sym typeface="Wingdings" panose="05000000000000000000" pitchFamily="2" charset="2"/>
              </a:rPr>
              <a:t>1) Data write  2) Journal metadata write  3) Journal commit  4) Checkpoint  5) Free </a:t>
            </a:r>
          </a:p>
          <a:p>
            <a:pPr lvl="1">
              <a:defRPr/>
            </a:pPr>
            <a:r>
              <a:rPr lang="en-US" altLang="ko-KR" dirty="0">
                <a:sym typeface="Wingdings" panose="05000000000000000000" pitchFamily="2" charset="2"/>
              </a:rPr>
              <a:t>Real world</a:t>
            </a:r>
          </a:p>
          <a:p>
            <a:pPr lvl="2">
              <a:defRPr/>
            </a:pPr>
            <a:r>
              <a:rPr lang="en-US" altLang="ko-KR" dirty="0">
                <a:sym typeface="Wingdings" panose="05000000000000000000" pitchFamily="2" charset="2"/>
              </a:rPr>
              <a:t>Ext3: support both ordered and writeback(non-ordered)</a:t>
            </a:r>
          </a:p>
          <a:p>
            <a:pPr lvl="2">
              <a:defRPr/>
            </a:pPr>
            <a:r>
              <a:rPr lang="en-US" altLang="ko-KR" dirty="0">
                <a:sym typeface="Wingdings" panose="05000000000000000000" pitchFamily="2" charset="2"/>
              </a:rPr>
              <a:t>Windows NTFS and SGI’s XFS use non-ordered metadata journaling </a:t>
            </a:r>
          </a:p>
          <a:p>
            <a:pPr lvl="2">
              <a:defRPr/>
            </a:pPr>
            <a:endParaRPr lang="ko-KR" altLang="en-US" dirty="0"/>
          </a:p>
        </p:txBody>
      </p:sp>
      <p:pic>
        <p:nvPicPr>
          <p:cNvPr id="28676" name="그림 3">
            <a:extLst>
              <a:ext uri="{FF2B5EF4-FFF2-40B4-BE49-F238E27FC236}">
                <a16:creationId xmlns:a16="http://schemas.microsoft.com/office/drawing/2014/main" id="{99565153-9F83-4ABE-AC98-FAFF45BB69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852738"/>
            <a:ext cx="61626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슬라이드 번호 개체 틀 3">
            <a:extLst>
              <a:ext uri="{FF2B5EF4-FFF2-40B4-BE49-F238E27FC236}">
                <a16:creationId xmlns:a16="http://schemas.microsoft.com/office/drawing/2014/main" id="{F782C35B-6363-4BAF-B714-E6BD6F9CF355}"/>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3"/>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19</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a:extLst>
              <a:ext uri="{FF2B5EF4-FFF2-40B4-BE49-F238E27FC236}">
                <a16:creationId xmlns:a16="http://schemas.microsoft.com/office/drawing/2014/main" id="{B4FBD8C0-BBB0-4A9B-9DE5-A740D1347B3C}"/>
              </a:ext>
            </a:extLst>
          </p:cNvPr>
          <p:cNvSpPr>
            <a:spLocks noGrp="1" noChangeArrowheads="1"/>
          </p:cNvSpPr>
          <p:nvPr>
            <p:ph type="title"/>
          </p:nvPr>
        </p:nvSpPr>
        <p:spPr/>
        <p:txBody>
          <a:bodyPr/>
          <a:lstStyle/>
          <a:p>
            <a:r>
              <a:rPr lang="en-US" altLang="ko-KR" dirty="0"/>
              <a:t>Contents</a:t>
            </a:r>
            <a:endParaRPr lang="ko-KR" altLang="en-US" dirty="0"/>
          </a:p>
        </p:txBody>
      </p:sp>
      <p:sp>
        <p:nvSpPr>
          <p:cNvPr id="9219" name="텍스트 개체 틀 2">
            <a:extLst>
              <a:ext uri="{FF2B5EF4-FFF2-40B4-BE49-F238E27FC236}">
                <a16:creationId xmlns:a16="http://schemas.microsoft.com/office/drawing/2014/main" id="{644D4C8B-8B3F-4C8B-95FA-C3BEB3179B1F}"/>
              </a:ext>
            </a:extLst>
          </p:cNvPr>
          <p:cNvSpPr>
            <a:spLocks noGrp="1"/>
          </p:cNvSpPr>
          <p:nvPr>
            <p:ph type="body" sz="half" idx="1"/>
          </p:nvPr>
        </p:nvSpPr>
        <p:spPr>
          <a:xfrm>
            <a:off x="250825" y="838200"/>
            <a:ext cx="8713788" cy="5486400"/>
          </a:xfrm>
        </p:spPr>
        <p:txBody>
          <a:bodyPr/>
          <a:lstStyle/>
          <a:p>
            <a:pPr>
              <a:defRPr/>
            </a:pPr>
            <a:r>
              <a:rPr lang="en-US" altLang="ko-KR" dirty="0"/>
              <a:t>From Chap 41~45 of the OSTEP</a:t>
            </a:r>
          </a:p>
          <a:p>
            <a:pPr>
              <a:defRPr/>
            </a:pPr>
            <a:r>
              <a:rPr lang="en-US" altLang="ko-KR" dirty="0"/>
              <a:t>Chap 41. Locality and the Fast File System</a:t>
            </a:r>
          </a:p>
          <a:p>
            <a:pPr lvl="1">
              <a:defRPr/>
            </a:pPr>
            <a:r>
              <a:rPr lang="en-US" altLang="ko-KR" dirty="0"/>
              <a:t>Performance requirement</a:t>
            </a:r>
          </a:p>
          <a:p>
            <a:pPr lvl="1">
              <a:defRPr/>
            </a:pPr>
            <a:r>
              <a:rPr lang="en-US" altLang="ko-KR" dirty="0"/>
              <a:t>Storage-aware</a:t>
            </a:r>
            <a:r>
              <a:rPr lang="ko-KR" altLang="en-US" dirty="0"/>
              <a:t> </a:t>
            </a:r>
            <a:r>
              <a:rPr lang="en-US" altLang="ko-KR" dirty="0"/>
              <a:t>performance enhancement</a:t>
            </a:r>
          </a:p>
          <a:p>
            <a:pPr>
              <a:defRPr/>
            </a:pPr>
            <a:r>
              <a:rPr lang="en-US" altLang="ko-KR" dirty="0"/>
              <a:t>Chap 42. Crash Consistency: FSCK and Journaling</a:t>
            </a:r>
          </a:p>
          <a:p>
            <a:pPr lvl="1">
              <a:defRPr/>
            </a:pPr>
            <a:r>
              <a:rPr lang="en-US" altLang="ko-KR" dirty="0"/>
              <a:t>Consistency</a:t>
            </a:r>
            <a:r>
              <a:rPr lang="ko-KR" altLang="en-US" dirty="0"/>
              <a:t> </a:t>
            </a:r>
            <a:r>
              <a:rPr lang="en-US" altLang="ko-KR" dirty="0"/>
              <a:t>requirement</a:t>
            </a:r>
          </a:p>
          <a:p>
            <a:pPr lvl="1">
              <a:defRPr/>
            </a:pPr>
            <a:r>
              <a:rPr lang="en-US" altLang="ko-KR" dirty="0"/>
              <a:t>Journaling mechanism </a:t>
            </a:r>
          </a:p>
          <a:p>
            <a:pPr>
              <a:defRPr/>
            </a:pPr>
            <a:r>
              <a:rPr lang="en-US" altLang="ko-KR" dirty="0">
                <a:solidFill>
                  <a:schemeClr val="tx1">
                    <a:lumMod val="50000"/>
                    <a:lumOff val="50000"/>
                  </a:schemeClr>
                </a:solidFill>
              </a:rPr>
              <a:t>Chap 43. Log-structured File Systems</a:t>
            </a:r>
          </a:p>
          <a:p>
            <a:pPr>
              <a:defRPr/>
            </a:pPr>
            <a:r>
              <a:rPr lang="en-US" altLang="ko-KR" dirty="0">
                <a:solidFill>
                  <a:schemeClr val="tx1">
                    <a:lumMod val="50000"/>
                    <a:lumOff val="50000"/>
                  </a:schemeClr>
                </a:solidFill>
              </a:rPr>
              <a:t>Chap 44. Flash-based SSDs</a:t>
            </a:r>
          </a:p>
          <a:p>
            <a:pPr>
              <a:defRPr/>
            </a:pPr>
            <a:r>
              <a:rPr lang="en-US" altLang="ko-KR" dirty="0">
                <a:solidFill>
                  <a:schemeClr val="tx1">
                    <a:lumMod val="50000"/>
                    <a:lumOff val="50000"/>
                  </a:schemeClr>
                </a:solidFill>
              </a:rPr>
              <a:t>Chap 45. Data Integrity and Protection </a:t>
            </a:r>
          </a:p>
          <a:p>
            <a:pPr>
              <a:defRPr/>
            </a:pPr>
            <a:r>
              <a:rPr lang="en-US" altLang="ko-KR" dirty="0">
                <a:solidFill>
                  <a:schemeClr val="tx1">
                    <a:lumMod val="50000"/>
                    <a:lumOff val="50000"/>
                  </a:schemeClr>
                </a:solidFill>
              </a:rPr>
              <a:t>Chap 46. Summary</a:t>
            </a:r>
          </a:p>
          <a:p>
            <a:pPr>
              <a:defRPr/>
            </a:pPr>
            <a:r>
              <a:rPr lang="en-US" altLang="ko-KR" dirty="0"/>
              <a:t>Summary. Features of Various FS: Ext2/3/4, FAT, Flash FS and Lab3</a:t>
            </a:r>
          </a:p>
        </p:txBody>
      </p:sp>
      <p:sp>
        <p:nvSpPr>
          <p:cNvPr id="9220" name="슬라이드 번호 개체 틀 3">
            <a:extLst>
              <a:ext uri="{FF2B5EF4-FFF2-40B4-BE49-F238E27FC236}">
                <a16:creationId xmlns:a16="http://schemas.microsoft.com/office/drawing/2014/main" id="{A5A10E95-1827-41B1-98BA-7F26F2C937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A088926C-2F40-401B-8F56-C7FBD9A0A8E7}" type="slidenum">
              <a:rPr kumimoji="0" lang="en-US" altLang="ko-KR" sz="1400">
                <a:solidFill>
                  <a:schemeClr val="bg2"/>
                </a:solidFill>
                <a:latin typeface="굴림" panose="020B0600000101010101" pitchFamily="50" charset="-127"/>
              </a:rPr>
              <a:pPr>
                <a:spcBef>
                  <a:spcPct val="0"/>
                </a:spcBef>
                <a:buClrTx/>
                <a:buSzTx/>
                <a:buFontTx/>
                <a:buNone/>
              </a:pPr>
              <a:t>2</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제목 1">
            <a:extLst>
              <a:ext uri="{FF2B5EF4-FFF2-40B4-BE49-F238E27FC236}">
                <a16:creationId xmlns:a16="http://schemas.microsoft.com/office/drawing/2014/main" id="{B3DD5BE3-7D5D-4F6B-9CEE-112041090429}"/>
              </a:ext>
            </a:extLst>
          </p:cNvPr>
          <p:cNvSpPr>
            <a:spLocks noGrp="1" noChangeArrowheads="1"/>
          </p:cNvSpPr>
          <p:nvPr>
            <p:ph type="title"/>
          </p:nvPr>
        </p:nvSpPr>
        <p:spPr/>
        <p:txBody>
          <a:bodyPr/>
          <a:lstStyle/>
          <a:p>
            <a:r>
              <a:rPr lang="en-US" altLang="ko-KR" dirty="0"/>
              <a:t>42.3 Solution #2: Journaling (or WAL)</a:t>
            </a:r>
            <a:endParaRPr lang="ko-KR" altLang="en-US" dirty="0"/>
          </a:p>
        </p:txBody>
      </p:sp>
      <p:sp>
        <p:nvSpPr>
          <p:cNvPr id="29699" name="내용 개체 틀 2">
            <a:extLst>
              <a:ext uri="{FF2B5EF4-FFF2-40B4-BE49-F238E27FC236}">
                <a16:creationId xmlns:a16="http://schemas.microsoft.com/office/drawing/2014/main" id="{42605F24-469A-482E-B5A0-1E05E9715E28}"/>
              </a:ext>
            </a:extLst>
          </p:cNvPr>
          <p:cNvSpPr>
            <a:spLocks noGrp="1" noChangeArrowheads="1"/>
          </p:cNvSpPr>
          <p:nvPr>
            <p:ph idx="1"/>
          </p:nvPr>
        </p:nvSpPr>
        <p:spPr/>
        <p:txBody>
          <a:bodyPr/>
          <a:lstStyle/>
          <a:p>
            <a:r>
              <a:rPr lang="en-US" altLang="ko-KR" dirty="0"/>
              <a:t>Timeline</a:t>
            </a:r>
          </a:p>
          <a:p>
            <a:pPr lvl="1"/>
            <a:r>
              <a:rPr lang="en-US" altLang="ko-KR" dirty="0">
                <a:solidFill>
                  <a:srgbClr val="0066FF"/>
                </a:solidFill>
              </a:rPr>
              <a:t>Data journaling </a:t>
            </a:r>
            <a:r>
              <a:rPr lang="en-US" altLang="ko-KR" dirty="0"/>
              <a:t>vs. </a:t>
            </a:r>
            <a:r>
              <a:rPr lang="en-US" altLang="ko-KR" dirty="0">
                <a:solidFill>
                  <a:srgbClr val="0066FF"/>
                </a:solidFill>
              </a:rPr>
              <a:t>Metadata Journaling </a:t>
            </a:r>
          </a:p>
          <a:p>
            <a:pPr lvl="2"/>
            <a:r>
              <a:rPr lang="en-US" altLang="ko-KR" dirty="0"/>
              <a:t>Horizontal dashed line is “write barrier” </a:t>
            </a:r>
          </a:p>
          <a:p>
            <a:pPr lvl="2"/>
            <a:r>
              <a:rPr lang="en-US" altLang="ko-KR" dirty="0"/>
              <a:t>Note that, in this figure, the order btw Data and Journaling is not guaranteed in the metadata journaling timeline (writeback mode in the ext3.) </a:t>
            </a:r>
            <a:endParaRPr lang="ko-KR" altLang="en-US" dirty="0"/>
          </a:p>
        </p:txBody>
      </p:sp>
      <p:pic>
        <p:nvPicPr>
          <p:cNvPr id="29700" name="그림 4">
            <a:extLst>
              <a:ext uri="{FF2B5EF4-FFF2-40B4-BE49-F238E27FC236}">
                <a16:creationId xmlns:a16="http://schemas.microsoft.com/office/drawing/2014/main" id="{30577C62-CBAF-4566-A0A8-63C36887F5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781300"/>
            <a:ext cx="3960813"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그림 5">
            <a:extLst>
              <a:ext uri="{FF2B5EF4-FFF2-40B4-BE49-F238E27FC236}">
                <a16:creationId xmlns:a16="http://schemas.microsoft.com/office/drawing/2014/main" id="{96235304-5543-444B-9EAD-5345704200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781300"/>
            <a:ext cx="39893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슬라이드 번호 개체 틀 3">
            <a:extLst>
              <a:ext uri="{FF2B5EF4-FFF2-40B4-BE49-F238E27FC236}">
                <a16:creationId xmlns:a16="http://schemas.microsoft.com/office/drawing/2014/main" id="{34E4233A-D144-4648-9B89-4253A4E61532}"/>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20</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제목 1">
            <a:extLst>
              <a:ext uri="{FF2B5EF4-FFF2-40B4-BE49-F238E27FC236}">
                <a16:creationId xmlns:a16="http://schemas.microsoft.com/office/drawing/2014/main" id="{2512820F-BA5A-4A5C-9810-BE9FE1F8CF53}"/>
              </a:ext>
            </a:extLst>
          </p:cNvPr>
          <p:cNvSpPr>
            <a:spLocks noGrp="1" noChangeArrowheads="1"/>
          </p:cNvSpPr>
          <p:nvPr>
            <p:ph type="title"/>
          </p:nvPr>
        </p:nvSpPr>
        <p:spPr/>
        <p:txBody>
          <a:bodyPr/>
          <a:lstStyle/>
          <a:p>
            <a:r>
              <a:rPr lang="en-US" altLang="ko-KR" dirty="0"/>
              <a:t>42.4 Solution #3: Other Approaches (Optional)</a:t>
            </a:r>
            <a:endParaRPr lang="ko-KR" altLang="en-US" dirty="0"/>
          </a:p>
        </p:txBody>
      </p:sp>
      <p:sp>
        <p:nvSpPr>
          <p:cNvPr id="3" name="내용 개체 틀 2">
            <a:extLst>
              <a:ext uri="{FF2B5EF4-FFF2-40B4-BE49-F238E27FC236}">
                <a16:creationId xmlns:a16="http://schemas.microsoft.com/office/drawing/2014/main" id="{48B16817-3BAC-4D99-89C5-24024E198FAA}"/>
              </a:ext>
            </a:extLst>
          </p:cNvPr>
          <p:cNvSpPr>
            <a:spLocks noGrp="1"/>
          </p:cNvSpPr>
          <p:nvPr>
            <p:ph idx="1"/>
          </p:nvPr>
        </p:nvSpPr>
        <p:spPr>
          <a:xfrm>
            <a:off x="457200" y="838200"/>
            <a:ext cx="8534400" cy="5399112"/>
          </a:xfrm>
        </p:spPr>
        <p:txBody>
          <a:bodyPr>
            <a:normAutofit lnSpcReduction="10000"/>
          </a:bodyPr>
          <a:lstStyle/>
          <a:p>
            <a:pPr>
              <a:defRPr/>
            </a:pPr>
            <a:r>
              <a:rPr lang="en-US" altLang="ko-KR" dirty="0"/>
              <a:t>Alternatives</a:t>
            </a:r>
          </a:p>
          <a:p>
            <a:pPr lvl="1">
              <a:defRPr/>
            </a:pPr>
            <a:r>
              <a:rPr lang="en-US" altLang="ko-KR" dirty="0"/>
              <a:t>fsck: A lazy approach</a:t>
            </a:r>
          </a:p>
          <a:p>
            <a:pPr lvl="1">
              <a:defRPr/>
            </a:pPr>
            <a:r>
              <a:rPr lang="en-US" altLang="ko-KR" dirty="0"/>
              <a:t>Journaling: An active approach </a:t>
            </a:r>
          </a:p>
          <a:p>
            <a:pPr lvl="2">
              <a:defRPr/>
            </a:pPr>
            <a:r>
              <a:rPr lang="en-US" altLang="ko-KR" dirty="0"/>
              <a:t>Ext3, Reiserfs, IBM’s JFS, …</a:t>
            </a:r>
          </a:p>
          <a:p>
            <a:pPr lvl="1">
              <a:defRPr/>
            </a:pPr>
            <a:r>
              <a:rPr lang="en-US" altLang="ko-KR" dirty="0"/>
              <a:t>Soft update</a:t>
            </a:r>
          </a:p>
          <a:p>
            <a:pPr lvl="2">
              <a:defRPr/>
            </a:pPr>
            <a:r>
              <a:rPr lang="en-US" altLang="ko-KR" dirty="0"/>
              <a:t>Suggested by G. Ganger and Y. Patt</a:t>
            </a:r>
          </a:p>
          <a:p>
            <a:pPr lvl="2">
              <a:defRPr/>
            </a:pPr>
            <a:r>
              <a:rPr lang="en-US" altLang="ko-KR" dirty="0"/>
              <a:t>Carefully order all writes so that on-disk structures are never left in an inconsistent state (e.g. data block is always written before its inode)</a:t>
            </a:r>
          </a:p>
          <a:p>
            <a:pPr lvl="2">
              <a:defRPr/>
            </a:pPr>
            <a:r>
              <a:rPr lang="en-US" altLang="ko-KR" dirty="0"/>
              <a:t>Soft update is not easy to implement since it requires intricate knowledge about file system (On contrary, journaling can be implemented with relatively little knowledge about FS)</a:t>
            </a:r>
          </a:p>
          <a:p>
            <a:pPr lvl="1">
              <a:defRPr/>
            </a:pPr>
            <a:r>
              <a:rPr lang="en-US" altLang="ko-KR" dirty="0"/>
              <a:t>COW (Copy on Write)</a:t>
            </a:r>
          </a:p>
          <a:p>
            <a:pPr lvl="2">
              <a:defRPr/>
            </a:pPr>
            <a:r>
              <a:rPr lang="en-US" altLang="ko-KR" dirty="0"/>
              <a:t>Used in Btrfs and Sun’s ZFS</a:t>
            </a:r>
          </a:p>
          <a:p>
            <a:pPr lvl="1">
              <a:defRPr/>
            </a:pPr>
            <a:r>
              <a:rPr lang="en-US" altLang="ko-KR" dirty="0"/>
              <a:t>Optimistic crash consistency</a:t>
            </a:r>
          </a:p>
          <a:p>
            <a:pPr lvl="2">
              <a:defRPr/>
            </a:pPr>
            <a:r>
              <a:rPr lang="en-US" altLang="ko-KR" dirty="0"/>
              <a:t>Enhance performance by issuing as many writes to disk as possible </a:t>
            </a:r>
          </a:p>
          <a:p>
            <a:pPr lvl="2">
              <a:defRPr/>
            </a:pPr>
            <a:r>
              <a:rPr lang="en-US" altLang="ko-KR" dirty="0"/>
              <a:t>Exploit </a:t>
            </a:r>
            <a:r>
              <a:rPr lang="en-US" altLang="ko-KR" dirty="0">
                <a:solidFill>
                  <a:srgbClr val="0066FF"/>
                </a:solidFill>
              </a:rPr>
              <a:t>checksum</a:t>
            </a:r>
            <a:r>
              <a:rPr lang="en-US" altLang="ko-KR" dirty="0"/>
              <a:t> as well as a few other techniques</a:t>
            </a:r>
            <a:endParaRPr lang="ko-KR" altLang="en-US" dirty="0"/>
          </a:p>
        </p:txBody>
      </p:sp>
      <p:sp>
        <p:nvSpPr>
          <p:cNvPr id="4" name="TextBox 3">
            <a:extLst>
              <a:ext uri="{FF2B5EF4-FFF2-40B4-BE49-F238E27FC236}">
                <a16:creationId xmlns:a16="http://schemas.microsoft.com/office/drawing/2014/main" id="{45D1855A-BFBA-45A4-BC80-3DCCE35387D2}"/>
              </a:ext>
            </a:extLst>
          </p:cNvPr>
          <p:cNvSpPr txBox="1">
            <a:spLocks noChangeArrowheads="1"/>
          </p:cNvSpPr>
          <p:nvPr/>
        </p:nvSpPr>
        <p:spPr bwMode="auto">
          <a:xfrm>
            <a:off x="100980" y="5733256"/>
            <a:ext cx="8942040" cy="1077218"/>
          </a:xfrm>
          <a:prstGeom prst="rect">
            <a:avLst/>
          </a:prstGeom>
          <a:solidFill>
            <a:schemeClr val="bg1"/>
          </a:solidFill>
          <a:ln>
            <a:noFill/>
          </a:ln>
        </p:spPr>
        <p:txBody>
          <a:bodyPr wrap="square">
            <a:spAutoFit/>
          </a:bodyPr>
          <a:lstStyle>
            <a:lvl1pPr marL="285750" indent="-285750"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 typeface="Wingdings 2" panose="05020102010507070707" pitchFamily="18" charset="2"/>
              <a:buChar char="E"/>
            </a:pPr>
            <a:r>
              <a:rPr lang="en-US" altLang="ko-KR" sz="1600" b="0" dirty="0">
                <a:solidFill>
                  <a:srgbClr val="FF0000"/>
                </a:solidFill>
                <a:latin typeface="Tahoma" panose="020B0604030504040204" pitchFamily="34" charset="0"/>
                <a:sym typeface="Wingdings" panose="05000000000000000000" pitchFamily="2" charset="2"/>
              </a:rPr>
              <a:t>Simple question to take attendance: 1) Explain the definition of consistency. 2) Discuss an example that occur inconsistency while you create a new file into a directory (hint: You have already seen one example in page 14, please give me another example using the words “space leak, garbage read, duplicate pointers and dangling reference”. (until 6 PM, May 27th)</a:t>
            </a:r>
          </a:p>
        </p:txBody>
      </p:sp>
      <p:sp>
        <p:nvSpPr>
          <p:cNvPr id="5" name="슬라이드 번호 개체 틀 3">
            <a:extLst>
              <a:ext uri="{FF2B5EF4-FFF2-40B4-BE49-F238E27FC236}">
                <a16:creationId xmlns:a16="http://schemas.microsoft.com/office/drawing/2014/main" id="{C9CC3FEF-9457-4B8A-833D-259E923CAFA0}"/>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3"/>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21</a:t>
            </a:fld>
            <a:endParaRPr kumimoji="0" lang="en-US" altLang="ko-KR" sz="1400" dirty="0">
              <a:solidFill>
                <a:schemeClr val="bg2"/>
              </a:solidFill>
              <a:latin typeface="굴림" panose="020B0600000101010101" pitchFamily="50" charset="-127"/>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FE693A-3418-4874-8266-74A91F3E45DE}"/>
              </a:ext>
            </a:extLst>
          </p:cNvPr>
          <p:cNvSpPr>
            <a:spLocks noGrp="1"/>
          </p:cNvSpPr>
          <p:nvPr>
            <p:ph type="title"/>
          </p:nvPr>
        </p:nvSpPr>
        <p:spPr/>
        <p:txBody>
          <a:bodyPr/>
          <a:lstStyle/>
          <a:p>
            <a:r>
              <a:rPr lang="en-US" altLang="ko-KR" dirty="0"/>
              <a:t>Summary: Ext2/3/4 File System</a:t>
            </a:r>
            <a:endParaRPr lang="ko-KR" altLang="en-US" dirty="0"/>
          </a:p>
        </p:txBody>
      </p:sp>
      <p:sp>
        <p:nvSpPr>
          <p:cNvPr id="3" name="내용 개체 틀 2">
            <a:extLst>
              <a:ext uri="{FF2B5EF4-FFF2-40B4-BE49-F238E27FC236}">
                <a16:creationId xmlns:a16="http://schemas.microsoft.com/office/drawing/2014/main" id="{A49F48E2-2BF0-4626-A114-8CD86D211238}"/>
              </a:ext>
            </a:extLst>
          </p:cNvPr>
          <p:cNvSpPr>
            <a:spLocks noGrp="1"/>
          </p:cNvSpPr>
          <p:nvPr>
            <p:ph idx="1"/>
          </p:nvPr>
        </p:nvSpPr>
        <p:spPr>
          <a:xfrm>
            <a:off x="323850" y="838200"/>
            <a:ext cx="8667750" cy="3454896"/>
          </a:xfrm>
        </p:spPr>
        <p:txBody>
          <a:bodyPr>
            <a:normAutofit lnSpcReduction="10000"/>
          </a:bodyPr>
          <a:lstStyle/>
          <a:p>
            <a:r>
              <a:rPr lang="en-US" altLang="ko-KR" dirty="0"/>
              <a:t>Ext2</a:t>
            </a:r>
          </a:p>
          <a:p>
            <a:pPr lvl="1"/>
            <a:r>
              <a:rPr lang="en-US" altLang="ko-KR" dirty="0"/>
              <a:t>Reference: R. Card, T. Ts’o and S. Tweedie, “Design and Implementation of the second extended FS”, http://e2fsprogs.sourceforge.net/ext2intro.html</a:t>
            </a:r>
          </a:p>
          <a:p>
            <a:pPr lvl="1"/>
            <a:r>
              <a:rPr lang="en-US" altLang="ko-KR" dirty="0"/>
              <a:t>Performance enhancement: 1) cylinder group, 2) pre-allocation: usually 8 adjacent blocks, 3) Read-ahead during sequential reads</a:t>
            </a:r>
          </a:p>
          <a:p>
            <a:r>
              <a:rPr lang="en-US" altLang="ko-KR" dirty="0"/>
              <a:t>Ext3</a:t>
            </a:r>
          </a:p>
          <a:p>
            <a:pPr lvl="1"/>
            <a:r>
              <a:rPr lang="en-US" altLang="ko-KR" dirty="0"/>
              <a:t>Ext2 + Journaling </a:t>
            </a:r>
          </a:p>
          <a:p>
            <a:pPr lvl="1"/>
            <a:r>
              <a:rPr lang="en-US" altLang="ko-KR" dirty="0"/>
              <a:t>Use a block group (or groups) for journaling</a:t>
            </a:r>
          </a:p>
          <a:p>
            <a:pPr lvl="1"/>
            <a:r>
              <a:rPr lang="en-US" altLang="ko-KR" dirty="0"/>
              <a:t>Three types: 1) data journal, 2) ordered, 3) writeback</a:t>
            </a:r>
          </a:p>
        </p:txBody>
      </p:sp>
      <p:pic>
        <p:nvPicPr>
          <p:cNvPr id="4" name="Picture 2" descr="http://i.stack.imgur.com/SedUa.png">
            <a:extLst>
              <a:ext uri="{FF2B5EF4-FFF2-40B4-BE49-F238E27FC236}">
                <a16:creationId xmlns:a16="http://schemas.microsoft.com/office/drawing/2014/main" id="{ADB33911-6C45-4BB4-ACDA-5B17733F3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18" y="4293096"/>
            <a:ext cx="446449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4">
            <a:extLst>
              <a:ext uri="{FF2B5EF4-FFF2-40B4-BE49-F238E27FC236}">
                <a16:creationId xmlns:a16="http://schemas.microsoft.com/office/drawing/2014/main" id="{E2180018-3168-404C-BDAA-D7DB65BA91A4}"/>
              </a:ext>
            </a:extLst>
          </p:cNvPr>
          <p:cNvPicPr>
            <a:picLocks noChangeAspect="1"/>
          </p:cNvPicPr>
          <p:nvPr/>
        </p:nvPicPr>
        <p:blipFill>
          <a:blip r:embed="rId4"/>
          <a:stretch>
            <a:fillRect/>
          </a:stretch>
        </p:blipFill>
        <p:spPr>
          <a:xfrm>
            <a:off x="5076056" y="4293096"/>
            <a:ext cx="3915978" cy="2401166"/>
          </a:xfrm>
          <a:prstGeom prst="rect">
            <a:avLst/>
          </a:prstGeom>
        </p:spPr>
      </p:pic>
      <p:pic>
        <p:nvPicPr>
          <p:cNvPr id="6" name="그림 5">
            <a:extLst>
              <a:ext uri="{FF2B5EF4-FFF2-40B4-BE49-F238E27FC236}">
                <a16:creationId xmlns:a16="http://schemas.microsoft.com/office/drawing/2014/main" id="{2D1AAA3B-30FB-4A96-8389-4BBB7B4C4DAF}"/>
              </a:ext>
            </a:extLst>
          </p:cNvPr>
          <p:cNvPicPr>
            <a:picLocks noChangeAspect="1"/>
          </p:cNvPicPr>
          <p:nvPr/>
        </p:nvPicPr>
        <p:blipFill>
          <a:blip r:embed="rId5"/>
          <a:stretch>
            <a:fillRect/>
          </a:stretch>
        </p:blipFill>
        <p:spPr>
          <a:xfrm>
            <a:off x="152400" y="5589240"/>
            <a:ext cx="4751772" cy="1018758"/>
          </a:xfrm>
          <a:prstGeom prst="rect">
            <a:avLst/>
          </a:prstGeom>
        </p:spPr>
      </p:pic>
      <p:sp>
        <p:nvSpPr>
          <p:cNvPr id="7" name="슬라이드 번호 개체 틀 3">
            <a:extLst>
              <a:ext uri="{FF2B5EF4-FFF2-40B4-BE49-F238E27FC236}">
                <a16:creationId xmlns:a16="http://schemas.microsoft.com/office/drawing/2014/main" id="{B0DA5C84-D70E-42F6-A148-790CFE86FB25}"/>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6"/>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22</a:t>
            </a:fld>
            <a:endParaRPr kumimoji="0" lang="en-US" altLang="ko-KR" sz="1400" dirty="0">
              <a:solidFill>
                <a:schemeClr val="bg2"/>
              </a:solidFill>
              <a:latin typeface="굴림" panose="020B0600000101010101" pitchFamily="50" charset="-127"/>
            </a:endParaRPr>
          </a:p>
        </p:txBody>
      </p:sp>
      <p:sp>
        <p:nvSpPr>
          <p:cNvPr id="8" name="TextBox 7">
            <a:extLst>
              <a:ext uri="{FF2B5EF4-FFF2-40B4-BE49-F238E27FC236}">
                <a16:creationId xmlns:a16="http://schemas.microsoft.com/office/drawing/2014/main" id="{2126CEF0-F7F3-401A-A629-6ED162071AD4}"/>
              </a:ext>
            </a:extLst>
          </p:cNvPr>
          <p:cNvSpPr txBox="1"/>
          <p:nvPr/>
        </p:nvSpPr>
        <p:spPr>
          <a:xfrm>
            <a:off x="1619672" y="5592181"/>
            <a:ext cx="1346844" cy="276999"/>
          </a:xfrm>
          <a:prstGeom prst="rect">
            <a:avLst/>
          </a:prstGeom>
          <a:solidFill>
            <a:schemeClr val="bg1"/>
          </a:solidFill>
        </p:spPr>
        <p:txBody>
          <a:bodyPr wrap="none" rtlCol="0">
            <a:spAutoFit/>
          </a:bodyPr>
          <a:lstStyle/>
          <a:p>
            <a:r>
              <a:rPr lang="en-US" altLang="ko-KR" sz="1200" dirty="0"/>
              <a:t>BGs for journal</a:t>
            </a:r>
            <a:endParaRPr lang="ko-KR" altLang="en-US" sz="1200" dirty="0"/>
          </a:p>
        </p:txBody>
      </p:sp>
      <p:sp>
        <p:nvSpPr>
          <p:cNvPr id="9" name="TextBox 8">
            <a:extLst>
              <a:ext uri="{FF2B5EF4-FFF2-40B4-BE49-F238E27FC236}">
                <a16:creationId xmlns:a16="http://schemas.microsoft.com/office/drawing/2014/main" id="{2E1387E6-7B7F-4747-A17E-40A3C264D91E}"/>
              </a:ext>
            </a:extLst>
          </p:cNvPr>
          <p:cNvSpPr txBox="1"/>
          <p:nvPr/>
        </p:nvSpPr>
        <p:spPr>
          <a:xfrm>
            <a:off x="3203848" y="5592181"/>
            <a:ext cx="1622560" cy="276999"/>
          </a:xfrm>
          <a:prstGeom prst="rect">
            <a:avLst/>
          </a:prstGeom>
          <a:solidFill>
            <a:schemeClr val="bg1"/>
          </a:solidFill>
        </p:spPr>
        <p:txBody>
          <a:bodyPr wrap="none" rtlCol="0">
            <a:spAutoFit/>
          </a:bodyPr>
          <a:lstStyle/>
          <a:p>
            <a:r>
              <a:rPr lang="en-US" altLang="ko-KR" sz="1200" dirty="0"/>
              <a:t>Other BGs for data</a:t>
            </a:r>
            <a:endParaRPr lang="ko-KR" altLang="en-US" sz="1200" dirty="0"/>
          </a:p>
        </p:txBody>
      </p:sp>
      <p:sp>
        <p:nvSpPr>
          <p:cNvPr id="10" name="TextBox 9">
            <a:extLst>
              <a:ext uri="{FF2B5EF4-FFF2-40B4-BE49-F238E27FC236}">
                <a16:creationId xmlns:a16="http://schemas.microsoft.com/office/drawing/2014/main" id="{3A04FBCB-F344-4638-8952-47E292745E1A}"/>
              </a:ext>
            </a:extLst>
          </p:cNvPr>
          <p:cNvSpPr txBox="1"/>
          <p:nvPr/>
        </p:nvSpPr>
        <p:spPr>
          <a:xfrm>
            <a:off x="12089" y="5592181"/>
            <a:ext cx="1622560" cy="276999"/>
          </a:xfrm>
          <a:prstGeom prst="rect">
            <a:avLst/>
          </a:prstGeom>
          <a:solidFill>
            <a:schemeClr val="bg1"/>
          </a:solidFill>
        </p:spPr>
        <p:txBody>
          <a:bodyPr wrap="none" rtlCol="0">
            <a:spAutoFit/>
          </a:bodyPr>
          <a:lstStyle/>
          <a:p>
            <a:r>
              <a:rPr lang="en-US" altLang="ko-KR" sz="1200" dirty="0"/>
              <a:t>Other BGs for data</a:t>
            </a:r>
            <a:endParaRPr lang="ko-KR" altLang="en-US" sz="1200" dirty="0"/>
          </a:p>
        </p:txBody>
      </p:sp>
    </p:spTree>
    <p:extLst>
      <p:ext uri="{BB962C8B-B14F-4D97-AF65-F5344CB8AC3E}">
        <p14:creationId xmlns:p14="http://schemas.microsoft.com/office/powerpoint/2010/main" val="243304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FE693A-3418-4874-8266-74A91F3E45DE}"/>
              </a:ext>
            </a:extLst>
          </p:cNvPr>
          <p:cNvSpPr>
            <a:spLocks noGrp="1"/>
          </p:cNvSpPr>
          <p:nvPr>
            <p:ph type="title"/>
          </p:nvPr>
        </p:nvSpPr>
        <p:spPr/>
        <p:txBody>
          <a:bodyPr/>
          <a:lstStyle/>
          <a:p>
            <a:r>
              <a:rPr lang="en-US" altLang="ko-KR" dirty="0"/>
              <a:t>Summary: Ext2/3/4 File System</a:t>
            </a:r>
            <a:endParaRPr lang="ko-KR" altLang="en-US" dirty="0"/>
          </a:p>
        </p:txBody>
      </p:sp>
      <p:sp>
        <p:nvSpPr>
          <p:cNvPr id="3" name="내용 개체 틀 2">
            <a:extLst>
              <a:ext uri="{FF2B5EF4-FFF2-40B4-BE49-F238E27FC236}">
                <a16:creationId xmlns:a16="http://schemas.microsoft.com/office/drawing/2014/main" id="{A49F48E2-2BF0-4626-A114-8CD86D211238}"/>
              </a:ext>
            </a:extLst>
          </p:cNvPr>
          <p:cNvSpPr>
            <a:spLocks noGrp="1"/>
          </p:cNvSpPr>
          <p:nvPr>
            <p:ph idx="1"/>
          </p:nvPr>
        </p:nvSpPr>
        <p:spPr>
          <a:xfrm>
            <a:off x="323850" y="838200"/>
            <a:ext cx="8496300" cy="3454896"/>
          </a:xfrm>
        </p:spPr>
        <p:txBody>
          <a:bodyPr>
            <a:normAutofit lnSpcReduction="10000"/>
          </a:bodyPr>
          <a:lstStyle/>
          <a:p>
            <a:r>
              <a:rPr lang="en-US" altLang="ko-KR" dirty="0"/>
              <a:t>Ext4</a:t>
            </a:r>
          </a:p>
          <a:p>
            <a:pPr lvl="1">
              <a:defRPr/>
            </a:pPr>
            <a:r>
              <a:rPr lang="en-US" altLang="ko-KR" dirty="0"/>
              <a:t>Ext3 + Larger file system capacity with 64-bit </a:t>
            </a:r>
          </a:p>
          <a:p>
            <a:pPr lvl="2">
              <a:defRPr/>
            </a:pPr>
            <a:r>
              <a:rPr lang="en-US" altLang="ko-KR" dirty="0"/>
              <a:t>Supports huge file size (e.g.</a:t>
            </a:r>
            <a:r>
              <a:rPr lang="ko-KR" altLang="en-US" dirty="0"/>
              <a:t> </a:t>
            </a:r>
            <a:r>
              <a:rPr lang="en-US" altLang="ko-KR" dirty="0"/>
              <a:t>16TB) and file system (e.g. 2^64 blocks)</a:t>
            </a:r>
          </a:p>
          <a:p>
            <a:pPr lvl="2">
              <a:defRPr/>
            </a:pPr>
            <a:r>
              <a:rPr lang="en-US" altLang="ko-KR" dirty="0"/>
              <a:t>Directory can contain up to 64,000 subdirs</a:t>
            </a:r>
          </a:p>
          <a:p>
            <a:pPr lvl="1">
              <a:defRPr/>
            </a:pPr>
            <a:r>
              <a:rPr lang="en-US" altLang="ko-KR" dirty="0">
                <a:solidFill>
                  <a:srgbClr val="0066FF"/>
                </a:solidFill>
              </a:rPr>
              <a:t>Extent-based mapping </a:t>
            </a:r>
          </a:p>
          <a:p>
            <a:pPr lvl="2">
              <a:defRPr/>
            </a:pPr>
            <a:r>
              <a:rPr lang="en-US" altLang="ko-KR" dirty="0"/>
              <a:t>Extent: Variable size (c.f. Inode: fixed size (4KB)) </a:t>
            </a:r>
            <a:endParaRPr lang="en-US" altLang="ko-KR" dirty="0">
              <a:sym typeface="Wingdings" panose="05000000000000000000" pitchFamily="2" charset="2"/>
            </a:endParaRPr>
          </a:p>
          <a:p>
            <a:pPr lvl="3">
              <a:defRPr/>
            </a:pPr>
            <a:r>
              <a:rPr lang="en-US" altLang="ko-KR" dirty="0">
                <a:sym typeface="Wingdings" panose="05000000000000000000" pitchFamily="2" charset="2"/>
              </a:rPr>
              <a:t>E.g. Contiguous 16KB  need one mapping vs need 4 mappings</a:t>
            </a:r>
          </a:p>
          <a:p>
            <a:pPr lvl="3">
              <a:defRPr/>
            </a:pPr>
            <a:r>
              <a:rPr lang="en-US" altLang="ko-KR" dirty="0">
                <a:sym typeface="Wingdings" panose="05000000000000000000" pitchFamily="2" charset="2"/>
              </a:rPr>
              <a:t>Ext4, BtrFS, ZFS, NTFS, XFS, …</a:t>
            </a:r>
          </a:p>
          <a:p>
            <a:pPr lvl="2">
              <a:defRPr/>
            </a:pPr>
            <a:r>
              <a:rPr lang="en-US" altLang="ko-KR" dirty="0">
                <a:sym typeface="Wingdings" panose="05000000000000000000" pitchFamily="2" charset="2"/>
              </a:rPr>
              <a:t>Need split/merge in a tree structure (extent tree)</a:t>
            </a:r>
          </a:p>
          <a:p>
            <a:pPr lvl="1">
              <a:defRPr/>
            </a:pPr>
            <a:r>
              <a:rPr lang="en-US" altLang="ko-KR" dirty="0">
                <a:sym typeface="Wingdings" panose="05000000000000000000" pitchFamily="2" charset="2"/>
              </a:rPr>
              <a:t>Hash based directory entries management </a:t>
            </a:r>
            <a:endParaRPr lang="en-US" altLang="ko-KR" dirty="0"/>
          </a:p>
          <a:p>
            <a:pPr lvl="2"/>
            <a:endParaRPr lang="en-US" altLang="ko-KR" dirty="0"/>
          </a:p>
        </p:txBody>
      </p:sp>
      <p:sp>
        <p:nvSpPr>
          <p:cNvPr id="5" name="TextBox 3">
            <a:extLst>
              <a:ext uri="{FF2B5EF4-FFF2-40B4-BE49-F238E27FC236}">
                <a16:creationId xmlns:a16="http://schemas.microsoft.com/office/drawing/2014/main" id="{C956F6DB-EA98-40F3-A0BB-8650FA711F5E}"/>
              </a:ext>
            </a:extLst>
          </p:cNvPr>
          <p:cNvSpPr txBox="1">
            <a:spLocks noChangeArrowheads="1"/>
          </p:cNvSpPr>
          <p:nvPr/>
        </p:nvSpPr>
        <p:spPr bwMode="auto">
          <a:xfrm>
            <a:off x="1259632" y="6165304"/>
            <a:ext cx="6449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200" dirty="0">
                <a:solidFill>
                  <a:srgbClr val="008000"/>
                </a:solidFill>
                <a:latin typeface="Tahoma" panose="020B0604030504040204" pitchFamily="34" charset="0"/>
                <a:ea typeface="Tahoma" panose="020B0604030504040204" pitchFamily="34" charset="0"/>
                <a:cs typeface="Tahoma" panose="020B0604030504040204" pitchFamily="34" charset="0"/>
              </a:rPr>
              <a:t>(Source: https://www.slideshare.net/relling/s8-filesystemslisa13,  </a:t>
            </a:r>
          </a:p>
          <a:p>
            <a:pPr latinLnBrk="0">
              <a:spcBef>
                <a:spcPct val="0"/>
              </a:spcBef>
              <a:buClrTx/>
              <a:buSzTx/>
              <a:buFontTx/>
              <a:buNone/>
            </a:pPr>
            <a:r>
              <a:rPr lang="en-US" altLang="ko-KR" sz="1200" dirty="0">
                <a:solidFill>
                  <a:srgbClr val="008000"/>
                </a:solidFill>
                <a:latin typeface="Tahoma" panose="020B0604030504040204" pitchFamily="34" charset="0"/>
                <a:ea typeface="Tahoma" panose="020B0604030504040204" pitchFamily="34" charset="0"/>
                <a:cs typeface="Tahoma" panose="020B0604030504040204" pitchFamily="34" charset="0"/>
              </a:rPr>
              <a:t>https://blog.naver.com/PostView.nhn?blogId=jalhaja0&amp;logNo=221536636378)</a:t>
            </a:r>
            <a:endParaRPr lang="ko-KR" altLang="en-US" sz="1200" dirty="0">
              <a:solidFill>
                <a:srgbClr val="008000"/>
              </a:solidFill>
              <a:latin typeface="Tahoma" panose="020B0604030504040204" pitchFamily="34" charset="0"/>
              <a:cs typeface="Tahoma" panose="020B0604030504040204" pitchFamily="34" charset="0"/>
            </a:endParaRPr>
          </a:p>
        </p:txBody>
      </p:sp>
      <p:pic>
        <p:nvPicPr>
          <p:cNvPr id="4" name="그림 3"/>
          <p:cNvPicPr>
            <a:picLocks noChangeAspect="1"/>
          </p:cNvPicPr>
          <p:nvPr/>
        </p:nvPicPr>
        <p:blipFill>
          <a:blip r:embed="rId3"/>
          <a:stretch>
            <a:fillRect/>
          </a:stretch>
        </p:blipFill>
        <p:spPr>
          <a:xfrm>
            <a:off x="4355976" y="4149080"/>
            <a:ext cx="4176464" cy="1985392"/>
          </a:xfrm>
          <a:prstGeom prst="rect">
            <a:avLst/>
          </a:prstGeom>
        </p:spPr>
      </p:pic>
      <p:pic>
        <p:nvPicPr>
          <p:cNvPr id="6" name="그림 5"/>
          <p:cNvPicPr>
            <a:picLocks noChangeAspect="1"/>
          </p:cNvPicPr>
          <p:nvPr/>
        </p:nvPicPr>
        <p:blipFill>
          <a:blip r:embed="rId4"/>
          <a:stretch>
            <a:fillRect/>
          </a:stretch>
        </p:blipFill>
        <p:spPr>
          <a:xfrm>
            <a:off x="467544" y="4077072"/>
            <a:ext cx="3672408" cy="2068463"/>
          </a:xfrm>
          <a:prstGeom prst="rect">
            <a:avLst/>
          </a:prstGeom>
        </p:spPr>
      </p:pic>
      <p:sp>
        <p:nvSpPr>
          <p:cNvPr id="7" name="슬라이드 번호 개체 틀 3">
            <a:extLst>
              <a:ext uri="{FF2B5EF4-FFF2-40B4-BE49-F238E27FC236}">
                <a16:creationId xmlns:a16="http://schemas.microsoft.com/office/drawing/2014/main" id="{C982EA15-96C2-4254-9997-0B17D1FAEE42}"/>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2"/>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23</a:t>
            </a:fld>
            <a:endParaRPr kumimoji="0" lang="en-US" altLang="ko-KR" sz="1400" dirty="0">
              <a:solidFill>
                <a:schemeClr val="bg2"/>
              </a:solidFill>
              <a:latin typeface="굴림" panose="020B0600000101010101" pitchFamily="50" charset="-127"/>
            </a:endParaRPr>
          </a:p>
        </p:txBody>
      </p:sp>
    </p:spTree>
    <p:extLst>
      <p:ext uri="{BB962C8B-B14F-4D97-AF65-F5344CB8AC3E}">
        <p14:creationId xmlns:p14="http://schemas.microsoft.com/office/powerpoint/2010/main" val="208009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제목 1">
            <a:extLst>
              <a:ext uri="{FF2B5EF4-FFF2-40B4-BE49-F238E27FC236}">
                <a16:creationId xmlns:a16="http://schemas.microsoft.com/office/drawing/2014/main" id="{BDFE9562-44BA-468E-96E3-3F9A1C2E6E07}"/>
              </a:ext>
            </a:extLst>
          </p:cNvPr>
          <p:cNvSpPr>
            <a:spLocks noGrp="1" noChangeArrowheads="1"/>
          </p:cNvSpPr>
          <p:nvPr>
            <p:ph type="title"/>
          </p:nvPr>
        </p:nvSpPr>
        <p:spPr/>
        <p:txBody>
          <a:bodyPr/>
          <a:lstStyle/>
          <a:p>
            <a:r>
              <a:rPr lang="en-US" altLang="ko-KR" dirty="0"/>
              <a:t>Summary: FAT File System</a:t>
            </a:r>
            <a:endParaRPr lang="ko-KR" altLang="en-US" dirty="0"/>
          </a:p>
        </p:txBody>
      </p:sp>
      <p:sp>
        <p:nvSpPr>
          <p:cNvPr id="35843" name="내용 개체 틀 2">
            <a:extLst>
              <a:ext uri="{FF2B5EF4-FFF2-40B4-BE49-F238E27FC236}">
                <a16:creationId xmlns:a16="http://schemas.microsoft.com/office/drawing/2014/main" id="{AA2444AA-9F37-44EB-BF83-B5D99F4832E6}"/>
              </a:ext>
            </a:extLst>
          </p:cNvPr>
          <p:cNvSpPr>
            <a:spLocks noGrp="1" noChangeArrowheads="1"/>
          </p:cNvSpPr>
          <p:nvPr>
            <p:ph idx="1"/>
          </p:nvPr>
        </p:nvSpPr>
        <p:spPr/>
        <p:txBody>
          <a:bodyPr/>
          <a:lstStyle/>
          <a:p>
            <a:r>
              <a:rPr lang="en-US" altLang="ko-KR" dirty="0"/>
              <a:t>Why?</a:t>
            </a:r>
          </a:p>
          <a:p>
            <a:pPr lvl="1"/>
            <a:r>
              <a:rPr lang="en-US" altLang="ko-KR" dirty="0"/>
              <a:t>Large vs Small storage (USB, Memory card, IoT device)</a:t>
            </a:r>
          </a:p>
          <a:p>
            <a:pPr lvl="2"/>
            <a:r>
              <a:rPr lang="en-US" altLang="ko-KR" dirty="0"/>
              <a:t>Space for Metadata is quite expensive </a:t>
            </a:r>
          </a:p>
          <a:p>
            <a:r>
              <a:rPr lang="en-US" altLang="ko-KR" dirty="0"/>
              <a:t>Solution: FAT file system</a:t>
            </a:r>
          </a:p>
          <a:p>
            <a:pPr lvl="1"/>
            <a:r>
              <a:rPr lang="en-US" altLang="ko-KR" dirty="0"/>
              <a:t>Originated by Microsoft</a:t>
            </a:r>
          </a:p>
          <a:p>
            <a:pPr lvl="1"/>
            <a:r>
              <a:rPr lang="en-US" altLang="ko-KR" dirty="0"/>
              <a:t>Idea: Bitmap, Inode </a:t>
            </a:r>
            <a:r>
              <a:rPr lang="en-US" altLang="ko-KR" dirty="0">
                <a:sym typeface="Wingdings" panose="05000000000000000000" pitchFamily="2" charset="2"/>
              </a:rPr>
              <a:t></a:t>
            </a:r>
            <a:r>
              <a:rPr lang="en-US" altLang="ko-KR" dirty="0"/>
              <a:t> </a:t>
            </a:r>
            <a:r>
              <a:rPr lang="en-US" altLang="ko-KR" dirty="0">
                <a:solidFill>
                  <a:srgbClr val="0066FF"/>
                </a:solidFill>
                <a:sym typeface="Wingdings" panose="05000000000000000000" pitchFamily="2" charset="2"/>
              </a:rPr>
              <a:t>FAT (File Allocation Table)</a:t>
            </a:r>
            <a:endParaRPr lang="en-US" altLang="ko-KR" dirty="0">
              <a:sym typeface="Wingdings" panose="05000000000000000000" pitchFamily="2" charset="2"/>
            </a:endParaRPr>
          </a:p>
          <a:p>
            <a:pPr lvl="2"/>
            <a:r>
              <a:rPr lang="en-US" altLang="ko-KR" dirty="0"/>
              <a:t>No per file metadata (no inode), FAT for all files (one in a file system)</a:t>
            </a:r>
          </a:p>
          <a:p>
            <a:pPr lvl="2"/>
            <a:r>
              <a:rPr lang="en-US" altLang="ko-KR" dirty="0"/>
              <a:t>1) link for next block, 2) Used for used/free</a:t>
            </a:r>
          </a:p>
          <a:p>
            <a:pPr lvl="2"/>
            <a:r>
              <a:rPr lang="en-US" altLang="ko-KR" dirty="0"/>
              <a:t>Directory entry: point to the first index for FAT</a:t>
            </a:r>
          </a:p>
          <a:p>
            <a:pPr lvl="2"/>
            <a:r>
              <a:rPr lang="en-US" altLang="ko-KR" dirty="0"/>
              <a:t>Metadata (size, time, permission, ..) in directory entry  </a:t>
            </a:r>
          </a:p>
        </p:txBody>
      </p:sp>
      <p:pic>
        <p:nvPicPr>
          <p:cNvPr id="2" name="그림 1">
            <a:extLst>
              <a:ext uri="{FF2B5EF4-FFF2-40B4-BE49-F238E27FC236}">
                <a16:creationId xmlns:a16="http://schemas.microsoft.com/office/drawing/2014/main" id="{83F3A053-25ED-4B82-925A-FA61E1E0DD5B}"/>
              </a:ext>
            </a:extLst>
          </p:cNvPr>
          <p:cNvPicPr>
            <a:picLocks noChangeAspect="1"/>
          </p:cNvPicPr>
          <p:nvPr/>
        </p:nvPicPr>
        <p:blipFill>
          <a:blip r:embed="rId3"/>
          <a:stretch>
            <a:fillRect/>
          </a:stretch>
        </p:blipFill>
        <p:spPr>
          <a:xfrm>
            <a:off x="611560" y="4653136"/>
            <a:ext cx="7272486" cy="1765902"/>
          </a:xfrm>
          <a:prstGeom prst="rect">
            <a:avLst/>
          </a:prstGeom>
        </p:spPr>
      </p:pic>
      <p:sp>
        <p:nvSpPr>
          <p:cNvPr id="5" name="슬라이드 번호 개체 틀 3">
            <a:extLst>
              <a:ext uri="{FF2B5EF4-FFF2-40B4-BE49-F238E27FC236}">
                <a16:creationId xmlns:a16="http://schemas.microsoft.com/office/drawing/2014/main" id="{08993256-4EC6-41A0-8314-172A99264A85}"/>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24</a:t>
            </a:fld>
            <a:endParaRPr kumimoji="0" lang="en-US" altLang="ko-KR" sz="1400" dirty="0">
              <a:solidFill>
                <a:schemeClr val="bg2"/>
              </a:solidFill>
              <a:latin typeface="굴림" panose="020B0600000101010101" pitchFamily="50" charset="-127"/>
            </a:endParaRPr>
          </a:p>
        </p:txBody>
      </p:sp>
    </p:spTree>
    <p:extLst>
      <p:ext uri="{BB962C8B-B14F-4D97-AF65-F5344CB8AC3E}">
        <p14:creationId xmlns:p14="http://schemas.microsoft.com/office/powerpoint/2010/main" val="97757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제목 1">
            <a:extLst>
              <a:ext uri="{FF2B5EF4-FFF2-40B4-BE49-F238E27FC236}">
                <a16:creationId xmlns:a16="http://schemas.microsoft.com/office/drawing/2014/main" id="{43D7E02F-3F32-4E98-A9D5-DCC3889969B3}"/>
              </a:ext>
            </a:extLst>
          </p:cNvPr>
          <p:cNvSpPr>
            <a:spLocks noGrp="1" noChangeArrowheads="1"/>
          </p:cNvSpPr>
          <p:nvPr>
            <p:ph type="title"/>
          </p:nvPr>
        </p:nvSpPr>
        <p:spPr/>
        <p:txBody>
          <a:bodyPr/>
          <a:lstStyle/>
          <a:p>
            <a:r>
              <a:rPr lang="en-US" altLang="ko-KR" dirty="0"/>
              <a:t>Summary: FAT File System</a:t>
            </a:r>
            <a:endParaRPr lang="ko-KR" altLang="en-US" dirty="0"/>
          </a:p>
        </p:txBody>
      </p:sp>
      <p:sp>
        <p:nvSpPr>
          <p:cNvPr id="36867" name="내용 개체 틀 2">
            <a:extLst>
              <a:ext uri="{FF2B5EF4-FFF2-40B4-BE49-F238E27FC236}">
                <a16:creationId xmlns:a16="http://schemas.microsoft.com/office/drawing/2014/main" id="{A51221C9-0F23-4F22-8E16-8C80E36F4D6C}"/>
              </a:ext>
            </a:extLst>
          </p:cNvPr>
          <p:cNvSpPr>
            <a:spLocks noGrp="1" noChangeArrowheads="1"/>
          </p:cNvSpPr>
          <p:nvPr>
            <p:ph idx="1"/>
          </p:nvPr>
        </p:nvSpPr>
        <p:spPr>
          <a:xfrm>
            <a:off x="323850" y="838200"/>
            <a:ext cx="8496300" cy="2590800"/>
          </a:xfrm>
        </p:spPr>
        <p:txBody>
          <a:bodyPr>
            <a:normAutofit/>
          </a:bodyPr>
          <a:lstStyle/>
          <a:p>
            <a:r>
              <a:rPr lang="en-US" altLang="ko-KR" dirty="0"/>
              <a:t>Example</a:t>
            </a:r>
          </a:p>
          <a:p>
            <a:pPr lvl="1"/>
            <a:r>
              <a:rPr lang="en-US" altLang="ko-KR" dirty="0"/>
              <a:t>Layout assumption</a:t>
            </a:r>
          </a:p>
          <a:p>
            <a:pPr lvl="2"/>
            <a:r>
              <a:rPr lang="en-US" altLang="ko-KR" dirty="0"/>
              <a:t>1 block for Boot Sector, 2 blocks FAT, 1 block for root directory</a:t>
            </a:r>
          </a:p>
          <a:p>
            <a:pPr lvl="1"/>
            <a:r>
              <a:rPr lang="en-US" altLang="ko-KR" dirty="0"/>
              <a:t>Working scenario (same as 41 page in LN 6)</a:t>
            </a:r>
          </a:p>
          <a:p>
            <a:pPr lvl="2"/>
            <a:r>
              <a:rPr lang="en-US" altLang="ko-KR" dirty="0"/>
              <a:t>When we create a new file (named hello.c whose size is 7KB) in a root directory?</a:t>
            </a:r>
          </a:p>
          <a:p>
            <a:pPr lvl="2"/>
            <a:r>
              <a:rPr lang="en-US" altLang="ko-KR" dirty="0"/>
              <a:t>Then, we compile it? (a.out whose size is 15KB)</a:t>
            </a:r>
            <a:endParaRPr lang="ko-KR" altLang="en-US" dirty="0"/>
          </a:p>
          <a:p>
            <a:pPr lvl="1"/>
            <a:endParaRPr lang="en-US" altLang="ko-KR" dirty="0"/>
          </a:p>
        </p:txBody>
      </p:sp>
      <p:pic>
        <p:nvPicPr>
          <p:cNvPr id="36868" name="그림 1">
            <a:extLst>
              <a:ext uri="{FF2B5EF4-FFF2-40B4-BE49-F238E27FC236}">
                <a16:creationId xmlns:a16="http://schemas.microsoft.com/office/drawing/2014/main" id="{6DFC21D5-C8F8-44CE-8E59-4B8F757B13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040" y="4535624"/>
            <a:ext cx="852344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98308" y="4653136"/>
            <a:ext cx="229276" cy="144016"/>
          </a:xfrm>
          <a:prstGeom prst="rect">
            <a:avLst/>
          </a:prstGeom>
          <a:solidFill>
            <a:schemeClr val="accent2"/>
          </a:solidFill>
        </p:spPr>
        <p:txBody>
          <a:bodyPr wrap="none" lIns="0" tIns="0" rIns="0" bIns="0" rtlCol="0" anchor="ctr" anchorCtr="0">
            <a:noAutofit/>
          </a:bodyPr>
          <a:lstStyle/>
          <a:p>
            <a:pPr algn="ctr"/>
            <a:r>
              <a:rPr lang="en-US" altLang="ko-KR" sz="1200" dirty="0"/>
              <a:t> B</a:t>
            </a:r>
            <a:endParaRPr lang="ko-KR" altLang="en-US" sz="1200" dirty="0"/>
          </a:p>
        </p:txBody>
      </p:sp>
      <p:sp>
        <p:nvSpPr>
          <p:cNvPr id="18" name="TextBox 17"/>
          <p:cNvSpPr txBox="1"/>
          <p:nvPr/>
        </p:nvSpPr>
        <p:spPr>
          <a:xfrm>
            <a:off x="840836" y="4653136"/>
            <a:ext cx="432048" cy="144016"/>
          </a:xfrm>
          <a:prstGeom prst="rect">
            <a:avLst/>
          </a:prstGeom>
          <a:solidFill>
            <a:schemeClr val="accent2"/>
          </a:solidFill>
        </p:spPr>
        <p:txBody>
          <a:bodyPr wrap="none" lIns="0" tIns="0" rIns="0" bIns="0" rtlCol="0" anchor="ctr" anchorCtr="0">
            <a:noAutofit/>
          </a:bodyPr>
          <a:lstStyle/>
          <a:p>
            <a:pPr algn="ctr"/>
            <a:r>
              <a:rPr lang="en-US" altLang="ko-KR" sz="1200" dirty="0"/>
              <a:t>FAT  </a:t>
            </a:r>
            <a:endParaRPr lang="ko-KR" altLang="en-US" sz="1200" dirty="0"/>
          </a:p>
        </p:txBody>
      </p:sp>
      <p:sp>
        <p:nvSpPr>
          <p:cNvPr id="19" name="TextBox 18"/>
          <p:cNvSpPr txBox="1"/>
          <p:nvPr/>
        </p:nvSpPr>
        <p:spPr>
          <a:xfrm>
            <a:off x="1305136" y="4653136"/>
            <a:ext cx="226640" cy="136512"/>
          </a:xfrm>
          <a:prstGeom prst="rect">
            <a:avLst/>
          </a:prstGeom>
          <a:solidFill>
            <a:schemeClr val="accent2"/>
          </a:solidFill>
        </p:spPr>
        <p:txBody>
          <a:bodyPr wrap="none" lIns="0" tIns="0" rIns="0" bIns="0" rtlCol="0" anchor="ctr" anchorCtr="0">
            <a:noAutofit/>
          </a:bodyPr>
          <a:lstStyle/>
          <a:p>
            <a:pPr algn="ctr"/>
            <a:r>
              <a:rPr lang="en-US" altLang="ko-KR" sz="1200" dirty="0"/>
              <a:t>R</a:t>
            </a:r>
            <a:endParaRPr lang="ko-KR" altLang="en-US" sz="1200" dirty="0"/>
          </a:p>
        </p:txBody>
      </p:sp>
      <p:graphicFrame>
        <p:nvGraphicFramePr>
          <p:cNvPr id="21" name="표 20">
            <a:extLst>
              <a:ext uri="{FF2B5EF4-FFF2-40B4-BE49-F238E27FC236}">
                <a16:creationId xmlns:a16="http://schemas.microsoft.com/office/drawing/2014/main" id="{2696A428-A04F-463E-9541-E5ABA8B5CB78}"/>
              </a:ext>
            </a:extLst>
          </p:cNvPr>
          <p:cNvGraphicFramePr>
            <a:graphicFrameLocks noGrp="1"/>
          </p:cNvGraphicFramePr>
          <p:nvPr>
            <p:extLst>
              <p:ext uri="{D42A27DB-BD31-4B8C-83A1-F6EECF244321}">
                <p14:modId xmlns:p14="http://schemas.microsoft.com/office/powerpoint/2010/main" val="4050614853"/>
              </p:ext>
            </p:extLst>
          </p:nvPr>
        </p:nvGraphicFramePr>
        <p:xfrm>
          <a:off x="683568" y="3429000"/>
          <a:ext cx="3240360" cy="720081"/>
        </p:xfrm>
        <a:graphic>
          <a:graphicData uri="http://schemas.openxmlformats.org/drawingml/2006/table">
            <a:tbl>
              <a:tblPr firstRow="1" bandRow="1">
                <a:tableStyleId>{C4B1156A-380E-4F78-BDF5-A606A8083BF9}</a:tableStyleId>
              </a:tblPr>
              <a:tblGrid>
                <a:gridCol w="405045">
                  <a:extLst>
                    <a:ext uri="{9D8B030D-6E8A-4147-A177-3AD203B41FA5}">
                      <a16:colId xmlns:a16="http://schemas.microsoft.com/office/drawing/2014/main" val="4077086644"/>
                    </a:ext>
                  </a:extLst>
                </a:gridCol>
                <a:gridCol w="405045">
                  <a:extLst>
                    <a:ext uri="{9D8B030D-6E8A-4147-A177-3AD203B41FA5}">
                      <a16:colId xmlns:a16="http://schemas.microsoft.com/office/drawing/2014/main" val="216426394"/>
                    </a:ext>
                  </a:extLst>
                </a:gridCol>
                <a:gridCol w="405045">
                  <a:extLst>
                    <a:ext uri="{9D8B030D-6E8A-4147-A177-3AD203B41FA5}">
                      <a16:colId xmlns:a16="http://schemas.microsoft.com/office/drawing/2014/main" val="320068931"/>
                    </a:ext>
                  </a:extLst>
                </a:gridCol>
                <a:gridCol w="405045">
                  <a:extLst>
                    <a:ext uri="{9D8B030D-6E8A-4147-A177-3AD203B41FA5}">
                      <a16:colId xmlns:a16="http://schemas.microsoft.com/office/drawing/2014/main" val="2605094353"/>
                    </a:ext>
                  </a:extLst>
                </a:gridCol>
                <a:gridCol w="405045">
                  <a:extLst>
                    <a:ext uri="{9D8B030D-6E8A-4147-A177-3AD203B41FA5}">
                      <a16:colId xmlns:a16="http://schemas.microsoft.com/office/drawing/2014/main" val="4015842467"/>
                    </a:ext>
                  </a:extLst>
                </a:gridCol>
                <a:gridCol w="405045">
                  <a:extLst>
                    <a:ext uri="{9D8B030D-6E8A-4147-A177-3AD203B41FA5}">
                      <a16:colId xmlns:a16="http://schemas.microsoft.com/office/drawing/2014/main" val="3521717650"/>
                    </a:ext>
                  </a:extLst>
                </a:gridCol>
                <a:gridCol w="405045">
                  <a:extLst>
                    <a:ext uri="{9D8B030D-6E8A-4147-A177-3AD203B41FA5}">
                      <a16:colId xmlns:a16="http://schemas.microsoft.com/office/drawing/2014/main" val="172315284"/>
                    </a:ext>
                  </a:extLst>
                </a:gridCol>
                <a:gridCol w="405045">
                  <a:extLst>
                    <a:ext uri="{9D8B030D-6E8A-4147-A177-3AD203B41FA5}">
                      <a16:colId xmlns:a16="http://schemas.microsoft.com/office/drawing/2014/main" val="638343391"/>
                    </a:ext>
                  </a:extLst>
                </a:gridCol>
              </a:tblGrid>
              <a:tr h="186600">
                <a:tc>
                  <a:txBody>
                    <a:bodyPr/>
                    <a:lstStyle/>
                    <a:p>
                      <a:pPr algn="ctr" latinLnBrk="1"/>
                      <a:r>
                        <a:rPr lang="en-US" altLang="ko-KR" sz="1000" b="0" dirty="0">
                          <a:solidFill>
                            <a:schemeClr val="dk1"/>
                          </a:solidFill>
                          <a:latin typeface="+mn-lt"/>
                          <a:cs typeface="+mn-cs"/>
                        </a:rPr>
                        <a:t>Res</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solidFill>
                            <a:schemeClr val="tx1"/>
                          </a:solidFill>
                          <a:latin typeface="Tahoma" panose="020B0604030504040204" pitchFamily="34" charset="0"/>
                          <a:cs typeface="Tahoma" panose="020B0604030504040204" pitchFamily="34" charset="0"/>
                        </a:rPr>
                        <a:t>Res</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solidFill>
                            <a:schemeClr val="tx1"/>
                          </a:solidFill>
                          <a:latin typeface="Tahoma" panose="020B0604030504040204" pitchFamily="34" charset="0"/>
                          <a:cs typeface="Tahoma" panose="020B0604030504040204" pitchFamily="34" charset="0"/>
                        </a:rPr>
                        <a:t>Res</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solidFill>
                            <a:schemeClr val="tx1"/>
                          </a:solidFill>
                          <a:latin typeface="Tahoma" panose="020B0604030504040204" pitchFamily="34" charset="0"/>
                          <a:cs typeface="Tahoma" panose="020B0604030504040204" pitchFamily="34" charset="0"/>
                        </a:rPr>
                        <a:t>0xFF</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3090045858"/>
                  </a:ext>
                </a:extLst>
              </a:tr>
              <a:tr h="177827">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45488327"/>
                  </a:ext>
                </a:extLst>
              </a:tr>
              <a:tr h="177827">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3998269876"/>
                  </a:ext>
                </a:extLst>
              </a:tr>
              <a:tr h="177827">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2903331562"/>
                  </a:ext>
                </a:extLst>
              </a:tr>
            </a:tbl>
          </a:graphicData>
        </a:graphic>
      </p:graphicFrame>
      <p:cxnSp>
        <p:nvCxnSpPr>
          <p:cNvPr id="23" name="직선 연결선 22">
            <a:extLst>
              <a:ext uri="{FF2B5EF4-FFF2-40B4-BE49-F238E27FC236}">
                <a16:creationId xmlns:a16="http://schemas.microsoft.com/office/drawing/2014/main" id="{BAAECD58-74C4-49EC-8A3B-C9C941E787A2}"/>
              </a:ext>
            </a:extLst>
          </p:cNvPr>
          <p:cNvCxnSpPr>
            <a:cxnSpLocks noChangeShapeType="1"/>
          </p:cNvCxnSpPr>
          <p:nvPr/>
        </p:nvCxnSpPr>
        <p:spPr bwMode="auto">
          <a:xfrm flipH="1" flipV="1">
            <a:off x="683568" y="4162334"/>
            <a:ext cx="144016" cy="445298"/>
          </a:xfrm>
          <a:prstGeom prst="line">
            <a:avLst/>
          </a:prstGeom>
          <a:noFill/>
          <a:ln w="19050" cap="rnd" algn="ctr">
            <a:solidFill>
              <a:schemeClr val="tx1"/>
            </a:solidFill>
            <a:round/>
            <a:headEnd/>
            <a:tailEnd/>
          </a:ln>
          <a:extLst>
            <a:ext uri="{909E8E84-426E-40DD-AFC4-6F175D3DCCD1}">
              <a14:hiddenFill xmlns:a14="http://schemas.microsoft.com/office/drawing/2010/main">
                <a:noFill/>
              </a14:hiddenFill>
            </a:ext>
          </a:extLst>
        </p:spPr>
      </p:cxnSp>
      <p:cxnSp>
        <p:nvCxnSpPr>
          <p:cNvPr id="24" name="직선 연결선 23">
            <a:extLst>
              <a:ext uri="{FF2B5EF4-FFF2-40B4-BE49-F238E27FC236}">
                <a16:creationId xmlns:a16="http://schemas.microsoft.com/office/drawing/2014/main" id="{BAAECD58-74C4-49EC-8A3B-C9C941E787A2}"/>
              </a:ext>
            </a:extLst>
          </p:cNvPr>
          <p:cNvCxnSpPr>
            <a:cxnSpLocks noChangeShapeType="1"/>
          </p:cNvCxnSpPr>
          <p:nvPr/>
        </p:nvCxnSpPr>
        <p:spPr bwMode="auto">
          <a:xfrm flipV="1">
            <a:off x="1291884" y="4149080"/>
            <a:ext cx="2592288" cy="504056"/>
          </a:xfrm>
          <a:prstGeom prst="line">
            <a:avLst/>
          </a:prstGeom>
          <a:noFill/>
          <a:ln w="19050" cap="rnd" algn="ctr">
            <a:solidFill>
              <a:schemeClr val="tx1"/>
            </a:solidFill>
            <a:round/>
            <a:headEnd/>
            <a:tailEnd/>
          </a:ln>
          <a:extLst>
            <a:ext uri="{909E8E84-426E-40DD-AFC4-6F175D3DCCD1}">
              <a14:hiddenFill xmlns:a14="http://schemas.microsoft.com/office/drawing/2010/main">
                <a:noFill/>
              </a14:hiddenFill>
            </a:ext>
          </a:extLst>
        </p:spPr>
      </p:cxnSp>
      <p:sp>
        <p:nvSpPr>
          <p:cNvPr id="30" name="모서리가 둥근 사각형 설명선 24">
            <a:extLst>
              <a:ext uri="{FF2B5EF4-FFF2-40B4-BE49-F238E27FC236}">
                <a16:creationId xmlns:a16="http://schemas.microsoft.com/office/drawing/2014/main" id="{2E3948B3-F6B7-421C-9EAB-3D4F4BBBAD8E}"/>
              </a:ext>
            </a:extLst>
          </p:cNvPr>
          <p:cNvSpPr>
            <a:spLocks noChangeArrowheads="1"/>
          </p:cNvSpPr>
          <p:nvPr/>
        </p:nvSpPr>
        <p:spPr bwMode="auto">
          <a:xfrm>
            <a:off x="4572000" y="3429000"/>
            <a:ext cx="1812925" cy="882650"/>
          </a:xfrm>
          <a:prstGeom prst="wedgeRoundRectCallout">
            <a:avLst>
              <a:gd name="adj1" fmla="val -222066"/>
              <a:gd name="adj2" fmla="val 91623"/>
              <a:gd name="adj3" fmla="val 16667"/>
            </a:avLst>
          </a:pr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171450" indent="-171450" latinLnBrk="1">
              <a:spcBef>
                <a:spcPct val="20000"/>
              </a:spcBef>
              <a:buClr>
                <a:schemeClr val="tx1"/>
              </a:buClr>
              <a:buSzPct val="70000"/>
              <a:buFont typeface="Wingdings" panose="05000000000000000000" pitchFamily="2" charset="2"/>
              <a:buBlip>
                <a:blip r:embed="rId5"/>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 typeface="Arial" panose="020B0604020202020204" pitchFamily="34" charset="0"/>
              <a:buChar char="•"/>
            </a:pPr>
            <a:r>
              <a:rPr lang="en-US" altLang="ko-KR" sz="1000" b="0" dirty="0">
                <a:latin typeface="Tahoma" panose="020B0604030504040204" pitchFamily="34" charset="0"/>
              </a:rPr>
              <a:t>.: 3</a:t>
            </a:r>
          </a:p>
          <a:p>
            <a:pPr latinLnBrk="0">
              <a:spcBef>
                <a:spcPct val="0"/>
              </a:spcBef>
              <a:buClrTx/>
              <a:buSzTx/>
              <a:buFont typeface="Arial" panose="020B0604020202020204" pitchFamily="34" charset="0"/>
              <a:buChar char="•"/>
            </a:pPr>
            <a:r>
              <a:rPr lang="en-US" altLang="ko-KR" sz="1000" b="0" dirty="0">
                <a:latin typeface="Tahoma" panose="020B0604030504040204" pitchFamily="34" charset="0"/>
              </a:rPr>
              <a:t>..: 3</a:t>
            </a:r>
            <a:endParaRPr lang="ko-KR" altLang="en-US" sz="1000" b="0" dirty="0">
              <a:latin typeface="Tahoma" panose="020B0604030504040204" pitchFamily="34" charset="0"/>
            </a:endParaRPr>
          </a:p>
        </p:txBody>
      </p:sp>
      <p:sp>
        <p:nvSpPr>
          <p:cNvPr id="32" name="모서리가 둥근 사각형 설명선 23">
            <a:extLst>
              <a:ext uri="{FF2B5EF4-FFF2-40B4-BE49-F238E27FC236}">
                <a16:creationId xmlns:a16="http://schemas.microsoft.com/office/drawing/2014/main" id="{3A65812C-8491-467E-B816-B6CD20D8C7D2}"/>
              </a:ext>
            </a:extLst>
          </p:cNvPr>
          <p:cNvSpPr>
            <a:spLocks noChangeArrowheads="1"/>
          </p:cNvSpPr>
          <p:nvPr/>
        </p:nvSpPr>
        <p:spPr bwMode="auto">
          <a:xfrm>
            <a:off x="3491880" y="5949280"/>
            <a:ext cx="1447800" cy="442912"/>
          </a:xfrm>
          <a:prstGeom prst="wedgeRoundRectCallout">
            <a:avLst>
              <a:gd name="adj1" fmla="val -167979"/>
              <a:gd name="adj2" fmla="val -326625"/>
              <a:gd name="adj3" fmla="val 16667"/>
            </a:avLst>
          </a:pr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latinLnBrk="1">
              <a:spcBef>
                <a:spcPct val="20000"/>
              </a:spcBef>
              <a:buClr>
                <a:schemeClr val="tx1"/>
              </a:buClr>
              <a:buSzPct val="70000"/>
              <a:buFont typeface="Wingdings" panose="05000000000000000000" pitchFamily="2" charset="2"/>
              <a:buBlip>
                <a:blip r:embed="rId5"/>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b="0" dirty="0">
                <a:latin typeface="Tahoma" panose="020B0604030504040204" pitchFamily="34" charset="0"/>
              </a:rPr>
              <a:t>#include &lt;stdio.h&gt;</a:t>
            </a:r>
          </a:p>
          <a:p>
            <a:pPr latinLnBrk="0">
              <a:spcBef>
                <a:spcPct val="0"/>
              </a:spcBef>
              <a:buClrTx/>
              <a:buSzTx/>
              <a:buFontTx/>
              <a:buNone/>
            </a:pPr>
            <a:r>
              <a:rPr lang="en-US" altLang="ko-KR" sz="1000" b="0" dirty="0">
                <a:latin typeface="Tahoma" panose="020B0604030504040204" pitchFamily="34" charset="0"/>
              </a:rPr>
              <a:t>int main() … </a:t>
            </a:r>
          </a:p>
        </p:txBody>
      </p:sp>
      <p:sp>
        <p:nvSpPr>
          <p:cNvPr id="33" name="모서리가 둥근 사각형 설명선 25">
            <a:extLst>
              <a:ext uri="{FF2B5EF4-FFF2-40B4-BE49-F238E27FC236}">
                <a16:creationId xmlns:a16="http://schemas.microsoft.com/office/drawing/2014/main" id="{8DD91C9A-75FD-4C1E-9012-2EBF5A7F5AAC}"/>
              </a:ext>
            </a:extLst>
          </p:cNvPr>
          <p:cNvSpPr>
            <a:spLocks noChangeArrowheads="1"/>
          </p:cNvSpPr>
          <p:nvPr/>
        </p:nvSpPr>
        <p:spPr bwMode="auto">
          <a:xfrm>
            <a:off x="5292080" y="5949280"/>
            <a:ext cx="1447800" cy="442913"/>
          </a:xfrm>
          <a:prstGeom prst="wedgeRoundRectCallout">
            <a:avLst>
              <a:gd name="adj1" fmla="val -260848"/>
              <a:gd name="adj2" fmla="val -320891"/>
              <a:gd name="adj3" fmla="val 16667"/>
            </a:avLst>
          </a:pr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latinLnBrk="1">
              <a:spcBef>
                <a:spcPct val="20000"/>
              </a:spcBef>
              <a:buClr>
                <a:schemeClr val="tx1"/>
              </a:buClr>
              <a:buSzPct val="70000"/>
              <a:buFont typeface="Wingdings" panose="05000000000000000000" pitchFamily="2" charset="2"/>
              <a:buBlip>
                <a:blip r:embed="rId5"/>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b="0" dirty="0">
                <a:latin typeface="Tahoma" panose="020B0604030504040204" pitchFamily="34" charset="0"/>
              </a:rPr>
              <a:t>457f 464c 0102 0001</a:t>
            </a:r>
          </a:p>
          <a:p>
            <a:pPr latinLnBrk="0">
              <a:spcBef>
                <a:spcPct val="0"/>
              </a:spcBef>
              <a:buClrTx/>
              <a:buSzTx/>
              <a:buFontTx/>
              <a:buNone/>
            </a:pPr>
            <a:r>
              <a:rPr lang="en-US" altLang="ko-KR" sz="1000" b="0" dirty="0">
                <a:latin typeface="Tahoma" panose="020B0604030504040204" pitchFamily="34" charset="0"/>
              </a:rPr>
              <a:t>0000 …</a:t>
            </a:r>
          </a:p>
        </p:txBody>
      </p:sp>
      <p:graphicFrame>
        <p:nvGraphicFramePr>
          <p:cNvPr id="34" name="표 33">
            <a:extLst>
              <a:ext uri="{FF2B5EF4-FFF2-40B4-BE49-F238E27FC236}">
                <a16:creationId xmlns:a16="http://schemas.microsoft.com/office/drawing/2014/main" id="{2696A428-A04F-463E-9541-E5ABA8B5CB78}"/>
              </a:ext>
            </a:extLst>
          </p:cNvPr>
          <p:cNvGraphicFramePr>
            <a:graphicFrameLocks noGrp="1"/>
          </p:cNvGraphicFramePr>
          <p:nvPr>
            <p:extLst>
              <p:ext uri="{D42A27DB-BD31-4B8C-83A1-F6EECF244321}">
                <p14:modId xmlns:p14="http://schemas.microsoft.com/office/powerpoint/2010/main" val="1058070833"/>
              </p:ext>
            </p:extLst>
          </p:nvPr>
        </p:nvGraphicFramePr>
        <p:xfrm>
          <a:off x="679376" y="3429000"/>
          <a:ext cx="3240360" cy="720081"/>
        </p:xfrm>
        <a:graphic>
          <a:graphicData uri="http://schemas.openxmlformats.org/drawingml/2006/table">
            <a:tbl>
              <a:tblPr firstRow="1" bandRow="1">
                <a:tableStyleId>{C4B1156A-380E-4F78-BDF5-A606A8083BF9}</a:tableStyleId>
              </a:tblPr>
              <a:tblGrid>
                <a:gridCol w="405045">
                  <a:extLst>
                    <a:ext uri="{9D8B030D-6E8A-4147-A177-3AD203B41FA5}">
                      <a16:colId xmlns:a16="http://schemas.microsoft.com/office/drawing/2014/main" val="4077086644"/>
                    </a:ext>
                  </a:extLst>
                </a:gridCol>
                <a:gridCol w="405045">
                  <a:extLst>
                    <a:ext uri="{9D8B030D-6E8A-4147-A177-3AD203B41FA5}">
                      <a16:colId xmlns:a16="http://schemas.microsoft.com/office/drawing/2014/main" val="216426394"/>
                    </a:ext>
                  </a:extLst>
                </a:gridCol>
                <a:gridCol w="405045">
                  <a:extLst>
                    <a:ext uri="{9D8B030D-6E8A-4147-A177-3AD203B41FA5}">
                      <a16:colId xmlns:a16="http://schemas.microsoft.com/office/drawing/2014/main" val="320068931"/>
                    </a:ext>
                  </a:extLst>
                </a:gridCol>
                <a:gridCol w="405045">
                  <a:extLst>
                    <a:ext uri="{9D8B030D-6E8A-4147-A177-3AD203B41FA5}">
                      <a16:colId xmlns:a16="http://schemas.microsoft.com/office/drawing/2014/main" val="2605094353"/>
                    </a:ext>
                  </a:extLst>
                </a:gridCol>
                <a:gridCol w="405045">
                  <a:extLst>
                    <a:ext uri="{9D8B030D-6E8A-4147-A177-3AD203B41FA5}">
                      <a16:colId xmlns:a16="http://schemas.microsoft.com/office/drawing/2014/main" val="4015842467"/>
                    </a:ext>
                  </a:extLst>
                </a:gridCol>
                <a:gridCol w="405045">
                  <a:extLst>
                    <a:ext uri="{9D8B030D-6E8A-4147-A177-3AD203B41FA5}">
                      <a16:colId xmlns:a16="http://schemas.microsoft.com/office/drawing/2014/main" val="3521717650"/>
                    </a:ext>
                  </a:extLst>
                </a:gridCol>
                <a:gridCol w="405045">
                  <a:extLst>
                    <a:ext uri="{9D8B030D-6E8A-4147-A177-3AD203B41FA5}">
                      <a16:colId xmlns:a16="http://schemas.microsoft.com/office/drawing/2014/main" val="172315284"/>
                    </a:ext>
                  </a:extLst>
                </a:gridCol>
                <a:gridCol w="405045">
                  <a:extLst>
                    <a:ext uri="{9D8B030D-6E8A-4147-A177-3AD203B41FA5}">
                      <a16:colId xmlns:a16="http://schemas.microsoft.com/office/drawing/2014/main" val="638343391"/>
                    </a:ext>
                  </a:extLst>
                </a:gridCol>
              </a:tblGrid>
              <a:tr h="186600">
                <a:tc>
                  <a:txBody>
                    <a:bodyPr/>
                    <a:lstStyle/>
                    <a:p>
                      <a:pPr algn="ctr" latinLnBrk="1"/>
                      <a:r>
                        <a:rPr lang="en-US" altLang="ko-KR" sz="1000" b="0" dirty="0">
                          <a:solidFill>
                            <a:schemeClr val="dk1"/>
                          </a:solidFill>
                          <a:latin typeface="+mn-lt"/>
                          <a:cs typeface="+mn-cs"/>
                        </a:rPr>
                        <a:t>Res</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solidFill>
                            <a:schemeClr val="tx1"/>
                          </a:solidFill>
                          <a:latin typeface="+mn-lt"/>
                          <a:cs typeface="Tahoma" panose="020B0604030504040204" pitchFamily="34" charset="0"/>
                        </a:rPr>
                        <a:t>Res</a:t>
                      </a:r>
                      <a:endParaRPr lang="ko-KR" altLang="en-US" sz="1000" b="0" dirty="0">
                        <a:solidFill>
                          <a:schemeClr val="tx1"/>
                        </a:solidFill>
                        <a:latin typeface="+mn-lt"/>
                        <a:cs typeface="Tahoma" panose="020B0604030504040204" pitchFamily="34" charset="0"/>
                      </a:endParaRPr>
                    </a:p>
                  </a:txBody>
                  <a:tcPr marL="0" marR="0" marT="0" marB="0" anchor="ctr"/>
                </a:tc>
                <a:tc>
                  <a:txBody>
                    <a:bodyPr/>
                    <a:lstStyle/>
                    <a:p>
                      <a:pPr algn="ctr" latinLnBrk="1"/>
                      <a:r>
                        <a:rPr lang="en-US" altLang="ko-KR" sz="1000" b="0" dirty="0">
                          <a:solidFill>
                            <a:schemeClr val="tx1"/>
                          </a:solidFill>
                          <a:latin typeface="+mn-lt"/>
                          <a:cs typeface="Tahoma" panose="020B0604030504040204" pitchFamily="34" charset="0"/>
                        </a:rPr>
                        <a:t>Res</a:t>
                      </a:r>
                      <a:endParaRPr lang="ko-KR" altLang="en-US" sz="1000" b="0" dirty="0">
                        <a:solidFill>
                          <a:schemeClr val="tx1"/>
                        </a:solidFill>
                        <a:latin typeface="+mn-lt"/>
                        <a:cs typeface="Tahoma" panose="020B0604030504040204" pitchFamily="34" charset="0"/>
                      </a:endParaRPr>
                    </a:p>
                  </a:txBody>
                  <a:tcPr marL="0" marR="0" marT="0" marB="0" anchor="ctr"/>
                </a:tc>
                <a:tc>
                  <a:txBody>
                    <a:bodyPr/>
                    <a:lstStyle/>
                    <a:p>
                      <a:pPr algn="ctr" latinLnBrk="1"/>
                      <a:r>
                        <a:rPr lang="en-US" altLang="ko-KR" sz="1000" b="0" dirty="0">
                          <a:solidFill>
                            <a:schemeClr val="tx1"/>
                          </a:solidFill>
                          <a:latin typeface="Tahoma" panose="020B0604030504040204" pitchFamily="34" charset="0"/>
                          <a:cs typeface="Tahoma" panose="020B0604030504040204" pitchFamily="34" charset="0"/>
                        </a:rPr>
                        <a:t>0xFF</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0x05</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0xFF</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0x07</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0x08</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3090045858"/>
                  </a:ext>
                </a:extLst>
              </a:tr>
              <a:tr h="177827">
                <a:tc>
                  <a:txBody>
                    <a:bodyPr/>
                    <a:lstStyle/>
                    <a:p>
                      <a:pPr algn="ctr" latinLnBrk="1"/>
                      <a:r>
                        <a:rPr lang="en-US" altLang="ko-KR" sz="1000" b="0" dirty="0"/>
                        <a:t>0x09</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0xFF</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45488327"/>
                  </a:ext>
                </a:extLst>
              </a:tr>
              <a:tr h="177827">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3998269876"/>
                  </a:ext>
                </a:extLst>
              </a:tr>
              <a:tr h="177827">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tc>
                  <a:txBody>
                    <a:bodyPr/>
                    <a:lstStyle/>
                    <a:p>
                      <a:pPr algn="ctr" latinLnBrk="1"/>
                      <a:r>
                        <a:rPr lang="en-US" altLang="ko-KR" sz="1000" b="0" dirty="0"/>
                        <a:t>0x00</a:t>
                      </a:r>
                      <a:endParaRPr lang="ko-KR" altLang="en-US" sz="1000" b="0" dirty="0">
                        <a:solidFill>
                          <a:schemeClr val="tx1"/>
                        </a:solidFill>
                        <a:latin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2903331562"/>
                  </a:ext>
                </a:extLst>
              </a:tr>
            </a:tbl>
          </a:graphicData>
        </a:graphic>
      </p:graphicFrame>
      <p:sp>
        <p:nvSpPr>
          <p:cNvPr id="35" name="모서리가 둥근 사각형 설명선 24">
            <a:extLst>
              <a:ext uri="{FF2B5EF4-FFF2-40B4-BE49-F238E27FC236}">
                <a16:creationId xmlns:a16="http://schemas.microsoft.com/office/drawing/2014/main" id="{2E3948B3-F6B7-421C-9EAB-3D4F4BBBAD8E}"/>
              </a:ext>
            </a:extLst>
          </p:cNvPr>
          <p:cNvSpPr>
            <a:spLocks noChangeArrowheads="1"/>
          </p:cNvSpPr>
          <p:nvPr/>
        </p:nvSpPr>
        <p:spPr bwMode="auto">
          <a:xfrm>
            <a:off x="4572000" y="3423146"/>
            <a:ext cx="1812925" cy="882650"/>
          </a:xfrm>
          <a:prstGeom prst="wedgeRoundRectCallout">
            <a:avLst>
              <a:gd name="adj1" fmla="val -224168"/>
              <a:gd name="adj2" fmla="val 94501"/>
              <a:gd name="adj3" fmla="val 16667"/>
            </a:avLst>
          </a:pr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171450" indent="-171450" latinLnBrk="1">
              <a:spcBef>
                <a:spcPct val="20000"/>
              </a:spcBef>
              <a:buClr>
                <a:schemeClr val="tx1"/>
              </a:buClr>
              <a:buSzPct val="70000"/>
              <a:buFont typeface="Wingdings" panose="05000000000000000000" pitchFamily="2" charset="2"/>
              <a:buBlip>
                <a:blip r:embed="rId5"/>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 typeface="Arial" panose="020B0604020202020204" pitchFamily="34" charset="0"/>
              <a:buChar char="•"/>
            </a:pPr>
            <a:r>
              <a:rPr lang="en-US" altLang="ko-KR" sz="1000" b="0" dirty="0">
                <a:latin typeface="Tahoma" panose="020B0604030504040204" pitchFamily="34" charset="0"/>
              </a:rPr>
              <a:t>.: 3</a:t>
            </a:r>
          </a:p>
          <a:p>
            <a:pPr latinLnBrk="0">
              <a:spcBef>
                <a:spcPct val="0"/>
              </a:spcBef>
              <a:buClrTx/>
              <a:buSzTx/>
              <a:buFont typeface="Arial" panose="020B0604020202020204" pitchFamily="34" charset="0"/>
              <a:buChar char="•"/>
            </a:pPr>
            <a:r>
              <a:rPr lang="en-US" altLang="ko-KR" sz="1000" b="0" dirty="0">
                <a:latin typeface="Tahoma" panose="020B0604030504040204" pitchFamily="34" charset="0"/>
              </a:rPr>
              <a:t>..: 3</a:t>
            </a:r>
          </a:p>
          <a:p>
            <a:pPr latinLnBrk="0">
              <a:spcBef>
                <a:spcPct val="0"/>
              </a:spcBef>
              <a:buClrTx/>
              <a:buSzTx/>
              <a:buFont typeface="Arial" panose="020B0604020202020204" pitchFamily="34" charset="0"/>
              <a:buChar char="•"/>
            </a:pPr>
            <a:r>
              <a:rPr lang="en-US" altLang="ko-KR" sz="1000" b="0" dirty="0">
                <a:latin typeface="Tahoma" panose="020B0604030504040204" pitchFamily="34" charset="0"/>
              </a:rPr>
              <a:t>hello.c:4</a:t>
            </a:r>
          </a:p>
          <a:p>
            <a:pPr latinLnBrk="0">
              <a:spcBef>
                <a:spcPct val="0"/>
              </a:spcBef>
              <a:buClrTx/>
              <a:buSzTx/>
              <a:buFont typeface="Arial" panose="020B0604020202020204" pitchFamily="34" charset="0"/>
              <a:buChar char="•"/>
            </a:pPr>
            <a:r>
              <a:rPr lang="en-US" altLang="ko-KR" sz="1000" b="0" dirty="0">
                <a:latin typeface="Tahoma" panose="020B0604030504040204" pitchFamily="34" charset="0"/>
              </a:rPr>
              <a:t>a.out: 6</a:t>
            </a:r>
            <a:endParaRPr lang="ko-KR" altLang="en-US" sz="1000" b="0" dirty="0">
              <a:latin typeface="Tahoma" panose="020B0604030504040204" pitchFamily="34" charset="0"/>
            </a:endParaRPr>
          </a:p>
        </p:txBody>
      </p:sp>
      <p:sp>
        <p:nvSpPr>
          <p:cNvPr id="16" name="슬라이드 번호 개체 틀 3">
            <a:extLst>
              <a:ext uri="{FF2B5EF4-FFF2-40B4-BE49-F238E27FC236}">
                <a16:creationId xmlns:a16="http://schemas.microsoft.com/office/drawing/2014/main" id="{1195F9E6-6CC1-4AF5-89B2-EBD9F91D51A3}"/>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5"/>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25</a:t>
            </a:fld>
            <a:endParaRPr kumimoji="0" lang="en-US" altLang="ko-KR" sz="1400" dirty="0">
              <a:solidFill>
                <a:schemeClr val="bg2"/>
              </a:solidFill>
              <a:latin typeface="굴림" panose="020B0600000101010101" pitchFamily="50" charset="-127"/>
            </a:endParaRPr>
          </a:p>
        </p:txBody>
      </p:sp>
      <p:sp>
        <p:nvSpPr>
          <p:cNvPr id="20" name="TextBox 19">
            <a:extLst>
              <a:ext uri="{FF2B5EF4-FFF2-40B4-BE49-F238E27FC236}">
                <a16:creationId xmlns:a16="http://schemas.microsoft.com/office/drawing/2014/main" id="{6252D988-2244-4CA3-9B45-DD94010DC2BC}"/>
              </a:ext>
            </a:extLst>
          </p:cNvPr>
          <p:cNvSpPr txBox="1"/>
          <p:nvPr/>
        </p:nvSpPr>
        <p:spPr>
          <a:xfrm>
            <a:off x="1566346" y="4653136"/>
            <a:ext cx="432048" cy="144016"/>
          </a:xfrm>
          <a:prstGeom prst="rect">
            <a:avLst/>
          </a:prstGeom>
          <a:solidFill>
            <a:schemeClr val="accent2"/>
          </a:solidFill>
        </p:spPr>
        <p:txBody>
          <a:bodyPr wrap="none" lIns="0" tIns="0" rIns="0" bIns="0" rtlCol="0" anchor="ctr" anchorCtr="0">
            <a:noAutofit/>
          </a:bodyPr>
          <a:lstStyle/>
          <a:p>
            <a:pPr algn="ctr"/>
            <a:r>
              <a:rPr lang="en-US" altLang="ko-KR" sz="1200" dirty="0"/>
              <a:t>hello.c</a:t>
            </a:r>
            <a:endParaRPr lang="ko-KR" altLang="en-US" sz="1200" dirty="0"/>
          </a:p>
        </p:txBody>
      </p:sp>
      <p:sp>
        <p:nvSpPr>
          <p:cNvPr id="22" name="TextBox 21">
            <a:extLst>
              <a:ext uri="{FF2B5EF4-FFF2-40B4-BE49-F238E27FC236}">
                <a16:creationId xmlns:a16="http://schemas.microsoft.com/office/drawing/2014/main" id="{F5D2C252-6B7E-4FD7-89C1-B521D1D96373}"/>
              </a:ext>
            </a:extLst>
          </p:cNvPr>
          <p:cNvSpPr txBox="1"/>
          <p:nvPr/>
        </p:nvSpPr>
        <p:spPr>
          <a:xfrm>
            <a:off x="2041056" y="4653136"/>
            <a:ext cx="432048" cy="144016"/>
          </a:xfrm>
          <a:prstGeom prst="rect">
            <a:avLst/>
          </a:prstGeom>
          <a:solidFill>
            <a:schemeClr val="accent2"/>
          </a:solidFill>
        </p:spPr>
        <p:txBody>
          <a:bodyPr wrap="none" lIns="0" tIns="0" rIns="0" bIns="0" rtlCol="0" anchor="ctr" anchorCtr="0">
            <a:noAutofit/>
          </a:bodyPr>
          <a:lstStyle/>
          <a:p>
            <a:pPr algn="ctr"/>
            <a:r>
              <a:rPr lang="en-US" altLang="ko-KR" sz="1200" dirty="0" err="1"/>
              <a:t>a.out</a:t>
            </a:r>
            <a:endParaRPr lang="ko-KR" altLang="en-US" sz="1200" dirty="0"/>
          </a:p>
        </p:txBody>
      </p:sp>
      <p:sp>
        <p:nvSpPr>
          <p:cNvPr id="25" name="TextBox 24">
            <a:extLst>
              <a:ext uri="{FF2B5EF4-FFF2-40B4-BE49-F238E27FC236}">
                <a16:creationId xmlns:a16="http://schemas.microsoft.com/office/drawing/2014/main" id="{8C1E962B-C98A-4DD0-9273-4A293304CF4C}"/>
              </a:ext>
            </a:extLst>
          </p:cNvPr>
          <p:cNvSpPr txBox="1"/>
          <p:nvPr/>
        </p:nvSpPr>
        <p:spPr>
          <a:xfrm>
            <a:off x="2651240" y="4653136"/>
            <a:ext cx="432048" cy="144016"/>
          </a:xfrm>
          <a:prstGeom prst="rect">
            <a:avLst/>
          </a:prstGeom>
          <a:solidFill>
            <a:schemeClr val="accent2"/>
          </a:solidFill>
        </p:spPr>
        <p:txBody>
          <a:bodyPr wrap="none" lIns="0" tIns="0" rIns="0" bIns="0" rtlCol="0" anchor="ctr" anchorCtr="0">
            <a:noAutofit/>
          </a:bodyPr>
          <a:lstStyle/>
          <a:p>
            <a:pPr algn="ctr"/>
            <a:r>
              <a:rPr lang="en-US" altLang="ko-KR" sz="1200" dirty="0"/>
              <a:t>a.out</a:t>
            </a:r>
            <a:endParaRPr lang="ko-KR" altLang="en-US" sz="1200" dirty="0"/>
          </a:p>
        </p:txBody>
      </p:sp>
    </p:spTree>
    <p:custDataLst>
      <p:tags r:id="rId1"/>
    </p:custDataLst>
    <p:extLst>
      <p:ext uri="{BB962C8B-B14F-4D97-AF65-F5344CB8AC3E}">
        <p14:creationId xmlns:p14="http://schemas.microsoft.com/office/powerpoint/2010/main" val="13502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30" grpId="0" animBg="1"/>
      <p:bldP spid="32" grpId="0" animBg="1"/>
      <p:bldP spid="33" grpId="0" animBg="1"/>
      <p:bldP spid="35" grpId="0" animBg="1"/>
      <p:bldP spid="20" grpId="0" animBg="1"/>
      <p:bldP spid="22"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Summary: LFS</a:t>
            </a:r>
            <a:endParaRPr lang="ko-KR" altLang="en-US" dirty="0"/>
          </a:p>
        </p:txBody>
      </p:sp>
      <p:sp>
        <p:nvSpPr>
          <p:cNvPr id="3" name="내용 개체 틀 2"/>
          <p:cNvSpPr>
            <a:spLocks noGrp="1"/>
          </p:cNvSpPr>
          <p:nvPr>
            <p:ph idx="1"/>
          </p:nvPr>
        </p:nvSpPr>
        <p:spPr>
          <a:xfrm>
            <a:off x="323850" y="838200"/>
            <a:ext cx="8712646" cy="3814936"/>
          </a:xfrm>
        </p:spPr>
        <p:txBody>
          <a:bodyPr>
            <a:normAutofit fontScale="92500" lnSpcReduction="10000"/>
          </a:bodyPr>
          <a:lstStyle/>
          <a:p>
            <a:r>
              <a:rPr lang="en-US" altLang="ko-KR" dirty="0"/>
              <a:t>Why?</a:t>
            </a:r>
          </a:p>
          <a:p>
            <a:pPr lvl="1"/>
            <a:r>
              <a:rPr lang="en-US" altLang="ko-KR" dirty="0"/>
              <a:t>How to reduce seek distance (or seek distance)?</a:t>
            </a:r>
          </a:p>
          <a:p>
            <a:pPr lvl="2"/>
            <a:r>
              <a:rPr lang="en-US" altLang="ko-KR" dirty="0"/>
              <a:t>Allocate related data as close as possible: FFS, Ext2, …</a:t>
            </a:r>
          </a:p>
          <a:p>
            <a:pPr lvl="2"/>
            <a:r>
              <a:rPr lang="en-US" altLang="ko-KR" dirty="0"/>
              <a:t>But, eventually fragmentation occurs</a:t>
            </a:r>
          </a:p>
          <a:p>
            <a:pPr lvl="3"/>
            <a:r>
              <a:rPr lang="en-US" altLang="ko-KR" dirty="0"/>
              <a:t>E.g.) create a file 1 in a dir1, and a file 2 in a dir 2 </a:t>
            </a:r>
            <a:r>
              <a:rPr lang="en-US" altLang="ko-KR" dirty="0">
                <a:sym typeface="Wingdings" panose="05000000000000000000" pitchFamily="2" charset="2"/>
              </a:rPr>
              <a:t> 8 random writes in FFS</a:t>
            </a:r>
          </a:p>
          <a:p>
            <a:r>
              <a:rPr lang="en-US" altLang="ko-KR" dirty="0">
                <a:sym typeface="Wingdings" panose="05000000000000000000" pitchFamily="2" charset="2"/>
              </a:rPr>
              <a:t>LFS (</a:t>
            </a:r>
            <a:r>
              <a:rPr lang="en-US" altLang="ko-KR" dirty="0"/>
              <a:t>Log-Structured File System)</a:t>
            </a:r>
            <a:endParaRPr lang="en-US" altLang="ko-KR" dirty="0">
              <a:sym typeface="Wingdings" panose="05000000000000000000" pitchFamily="2" charset="2"/>
            </a:endParaRPr>
          </a:p>
          <a:p>
            <a:pPr lvl="1"/>
            <a:r>
              <a:rPr lang="en-US" altLang="ko-KR" dirty="0">
                <a:sym typeface="Wingdings" panose="05000000000000000000" pitchFamily="2" charset="2"/>
              </a:rPr>
              <a:t>write data sequentially in new place (log) instead of original place</a:t>
            </a:r>
            <a:r>
              <a:rPr lang="en-US" altLang="ko-KR" dirty="0"/>
              <a:t> (</a:t>
            </a:r>
            <a:r>
              <a:rPr lang="en-US" altLang="ko-KR" dirty="0">
                <a:solidFill>
                  <a:srgbClr val="0066FF"/>
                </a:solidFill>
              </a:rPr>
              <a:t>out-place update</a:t>
            </a:r>
            <a:r>
              <a:rPr lang="en-US" altLang="ko-KR" dirty="0"/>
              <a:t> vs in-place update)</a:t>
            </a:r>
          </a:p>
          <a:p>
            <a:pPr lvl="2"/>
            <a:r>
              <a:rPr lang="en-US" altLang="ko-KR" dirty="0"/>
              <a:t>Need to add new mapping information (inode map)</a:t>
            </a:r>
          </a:p>
          <a:p>
            <a:pPr lvl="3"/>
            <a:r>
              <a:rPr lang="en-US" altLang="ko-KR" dirty="0"/>
              <a:t>E.g.) create a file 1 in a dir1, and a file 2 in a dir 2 </a:t>
            </a:r>
            <a:r>
              <a:rPr lang="en-US" altLang="ko-KR" dirty="0">
                <a:sym typeface="Wingdings" panose="05000000000000000000" pitchFamily="2" charset="2"/>
              </a:rPr>
              <a:t> 8+1 sequential writes in LFS</a:t>
            </a:r>
          </a:p>
          <a:p>
            <a:pPr lvl="3"/>
            <a:r>
              <a:rPr lang="en-US" altLang="ko-KR" dirty="0">
                <a:sym typeface="Wingdings" panose="05000000000000000000" pitchFamily="2" charset="2"/>
              </a:rPr>
              <a:t>Original data  invalidate</a:t>
            </a:r>
          </a:p>
          <a:p>
            <a:pPr lvl="2"/>
            <a:r>
              <a:rPr lang="en-US" altLang="ko-KR" dirty="0">
                <a:sym typeface="Wingdings" panose="05000000000000000000" pitchFamily="2" charset="2"/>
              </a:rPr>
              <a:t>Need garbage collection for reclaiming invalidated  data</a:t>
            </a:r>
          </a:p>
          <a:p>
            <a:pPr lvl="3"/>
            <a:endParaRPr lang="ko-KR" altLang="en-US" dirty="0"/>
          </a:p>
        </p:txBody>
      </p:sp>
      <p:sp>
        <p:nvSpPr>
          <p:cNvPr id="10" name="직사각형 9"/>
          <p:cNvSpPr/>
          <p:nvPr/>
        </p:nvSpPr>
        <p:spPr>
          <a:xfrm>
            <a:off x="539552" y="6386783"/>
            <a:ext cx="8424936" cy="461665"/>
          </a:xfrm>
          <a:prstGeom prst="rect">
            <a:avLst/>
          </a:prstGeom>
        </p:spPr>
        <p:txBody>
          <a:bodyPr wrap="square">
            <a:spAutoFit/>
          </a:bodyPr>
          <a:lstStyle/>
          <a:p>
            <a:r>
              <a:rPr lang="en-US" altLang="ko-KR" sz="1200" dirty="0">
                <a:solidFill>
                  <a:srgbClr val="008000"/>
                </a:solidFill>
                <a:ea typeface="Tahoma" panose="020B0604030504040204" pitchFamily="34" charset="0"/>
                <a:cs typeface="Tahoma" panose="020B0604030504040204" pitchFamily="34" charset="0"/>
              </a:rPr>
              <a:t>(Source: </a:t>
            </a:r>
            <a:r>
              <a:rPr lang="en-US" altLang="ko-KR" sz="1200" dirty="0">
                <a:solidFill>
                  <a:srgbClr val="008000"/>
                </a:solidFill>
              </a:rPr>
              <a:t>https://work.tinou.com/2012/03/log-structured-file-system-for-dummies.html, </a:t>
            </a:r>
          </a:p>
          <a:p>
            <a:r>
              <a:rPr lang="en-US" altLang="ko-KR" sz="1200" dirty="0">
                <a:solidFill>
                  <a:srgbClr val="008000"/>
                </a:solidFill>
              </a:rPr>
              <a:t>https://deepai.org/publication/ssdfs-towards-lfs-flash-friendly-file-system-without-gc-operation</a:t>
            </a:r>
            <a:r>
              <a:rPr lang="en-US" altLang="ko-KR" sz="1200" dirty="0">
                <a:solidFill>
                  <a:srgbClr val="008000"/>
                </a:solidFill>
                <a:ea typeface="Tahoma" panose="020B0604030504040204" pitchFamily="34" charset="0"/>
                <a:cs typeface="Tahoma" panose="020B0604030504040204" pitchFamily="34" charset="0"/>
              </a:rPr>
              <a:t>)  </a:t>
            </a:r>
          </a:p>
        </p:txBody>
      </p:sp>
      <p:pic>
        <p:nvPicPr>
          <p:cNvPr id="11" name="그림 10"/>
          <p:cNvPicPr>
            <a:picLocks noChangeAspect="1"/>
          </p:cNvPicPr>
          <p:nvPr/>
        </p:nvPicPr>
        <p:blipFill>
          <a:blip r:embed="rId3"/>
          <a:stretch>
            <a:fillRect/>
          </a:stretch>
        </p:blipFill>
        <p:spPr>
          <a:xfrm>
            <a:off x="4572000" y="4509120"/>
            <a:ext cx="4380359" cy="1860426"/>
          </a:xfrm>
          <a:prstGeom prst="rect">
            <a:avLst/>
          </a:prstGeom>
        </p:spPr>
      </p:pic>
      <p:sp>
        <p:nvSpPr>
          <p:cNvPr id="12" name="슬라이드 번호 개체 틀 3">
            <a:extLst>
              <a:ext uri="{FF2B5EF4-FFF2-40B4-BE49-F238E27FC236}">
                <a16:creationId xmlns:a16="http://schemas.microsoft.com/office/drawing/2014/main" id="{ADCB8C83-7A54-47E7-9841-CE5A23AF90F5}"/>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26</a:t>
            </a:fld>
            <a:endParaRPr kumimoji="0" lang="en-US" altLang="ko-KR" sz="1400" dirty="0">
              <a:solidFill>
                <a:schemeClr val="bg2"/>
              </a:solidFill>
              <a:latin typeface="굴림" panose="020B0600000101010101" pitchFamily="50" charset="-127"/>
            </a:endParaRPr>
          </a:p>
        </p:txBody>
      </p:sp>
      <p:grpSp>
        <p:nvGrpSpPr>
          <p:cNvPr id="18" name="그룹 17">
            <a:extLst>
              <a:ext uri="{FF2B5EF4-FFF2-40B4-BE49-F238E27FC236}">
                <a16:creationId xmlns:a16="http://schemas.microsoft.com/office/drawing/2014/main" id="{9CE8FA89-B506-445B-93ED-B142D671617F}"/>
              </a:ext>
            </a:extLst>
          </p:cNvPr>
          <p:cNvGrpSpPr/>
          <p:nvPr/>
        </p:nvGrpSpPr>
        <p:grpSpPr>
          <a:xfrm>
            <a:off x="403765" y="4431629"/>
            <a:ext cx="4032126" cy="750398"/>
            <a:chOff x="403765" y="4431629"/>
            <a:chExt cx="4032126" cy="750398"/>
          </a:xfrm>
        </p:grpSpPr>
        <p:pic>
          <p:nvPicPr>
            <p:cNvPr id="4" name="그림 3">
              <a:extLst>
                <a:ext uri="{FF2B5EF4-FFF2-40B4-BE49-F238E27FC236}">
                  <a16:creationId xmlns:a16="http://schemas.microsoft.com/office/drawing/2014/main" id="{25D04BB0-C9EA-4385-AF50-E1C2684DDA7D}"/>
                </a:ext>
              </a:extLst>
            </p:cNvPr>
            <p:cNvPicPr>
              <a:picLocks noChangeAspect="1"/>
            </p:cNvPicPr>
            <p:nvPr/>
          </p:nvPicPr>
          <p:blipFill>
            <a:blip r:embed="rId5"/>
            <a:stretch>
              <a:fillRect/>
            </a:stretch>
          </p:blipFill>
          <p:spPr>
            <a:xfrm>
              <a:off x="403765" y="4509120"/>
              <a:ext cx="4032126" cy="672907"/>
            </a:xfrm>
            <a:prstGeom prst="rect">
              <a:avLst/>
            </a:prstGeom>
          </p:spPr>
        </p:pic>
        <p:sp>
          <p:nvSpPr>
            <p:cNvPr id="15" name="TextBox 14">
              <a:extLst>
                <a:ext uri="{FF2B5EF4-FFF2-40B4-BE49-F238E27FC236}">
                  <a16:creationId xmlns:a16="http://schemas.microsoft.com/office/drawing/2014/main" id="{BEF00920-AFC9-46A8-BBF8-0542D84EF71D}"/>
                </a:ext>
              </a:extLst>
            </p:cNvPr>
            <p:cNvSpPr txBox="1"/>
            <p:nvPr/>
          </p:nvSpPr>
          <p:spPr>
            <a:xfrm>
              <a:off x="3991209" y="4431629"/>
              <a:ext cx="385270" cy="250623"/>
            </a:xfrm>
            <a:prstGeom prst="rect">
              <a:avLst/>
            </a:prstGeom>
            <a:solidFill>
              <a:schemeClr val="bg1"/>
            </a:solidFill>
          </p:spPr>
          <p:txBody>
            <a:bodyPr wrap="none" rtlCol="0">
              <a:spAutoFit/>
            </a:bodyPr>
            <a:lstStyle/>
            <a:p>
              <a:r>
                <a:rPr lang="en-US" altLang="ko-KR" sz="1200" dirty="0"/>
                <a:t>UFS</a:t>
              </a:r>
              <a:endParaRPr lang="ko-KR" altLang="en-US" sz="1200" dirty="0"/>
            </a:p>
          </p:txBody>
        </p:sp>
      </p:grpSp>
      <p:grpSp>
        <p:nvGrpSpPr>
          <p:cNvPr id="19" name="그룹 18">
            <a:extLst>
              <a:ext uri="{FF2B5EF4-FFF2-40B4-BE49-F238E27FC236}">
                <a16:creationId xmlns:a16="http://schemas.microsoft.com/office/drawing/2014/main" id="{E8E08AB3-FF52-4646-8978-24A1E99B69F7}"/>
              </a:ext>
            </a:extLst>
          </p:cNvPr>
          <p:cNvGrpSpPr/>
          <p:nvPr/>
        </p:nvGrpSpPr>
        <p:grpSpPr>
          <a:xfrm>
            <a:off x="426538" y="5184900"/>
            <a:ext cx="4029780" cy="1272412"/>
            <a:chOff x="426538" y="5184900"/>
            <a:chExt cx="4029780" cy="1272412"/>
          </a:xfrm>
        </p:grpSpPr>
        <p:pic>
          <p:nvPicPr>
            <p:cNvPr id="5" name="그림 4">
              <a:extLst>
                <a:ext uri="{FF2B5EF4-FFF2-40B4-BE49-F238E27FC236}">
                  <a16:creationId xmlns:a16="http://schemas.microsoft.com/office/drawing/2014/main" id="{F243A047-7897-441D-8167-09766D6AC772}"/>
                </a:ext>
              </a:extLst>
            </p:cNvPr>
            <p:cNvPicPr>
              <a:picLocks noChangeAspect="1"/>
            </p:cNvPicPr>
            <p:nvPr/>
          </p:nvPicPr>
          <p:blipFill>
            <a:blip r:embed="rId6"/>
            <a:stretch>
              <a:fillRect/>
            </a:stretch>
          </p:blipFill>
          <p:spPr>
            <a:xfrm>
              <a:off x="426538" y="5439333"/>
              <a:ext cx="3880204" cy="293923"/>
            </a:xfrm>
            <a:prstGeom prst="rect">
              <a:avLst/>
            </a:prstGeom>
          </p:spPr>
        </p:pic>
        <p:pic>
          <p:nvPicPr>
            <p:cNvPr id="13" name="그림 12">
              <a:extLst>
                <a:ext uri="{FF2B5EF4-FFF2-40B4-BE49-F238E27FC236}">
                  <a16:creationId xmlns:a16="http://schemas.microsoft.com/office/drawing/2014/main" id="{6F90877C-BBA2-4FD6-832A-CEF62B46E226}"/>
                </a:ext>
              </a:extLst>
            </p:cNvPr>
            <p:cNvPicPr>
              <a:picLocks noChangeAspect="1"/>
            </p:cNvPicPr>
            <p:nvPr/>
          </p:nvPicPr>
          <p:blipFill>
            <a:blip r:embed="rId7"/>
            <a:stretch>
              <a:fillRect/>
            </a:stretch>
          </p:blipFill>
          <p:spPr>
            <a:xfrm>
              <a:off x="452024" y="5750326"/>
              <a:ext cx="3898304" cy="418559"/>
            </a:xfrm>
            <a:prstGeom prst="rect">
              <a:avLst/>
            </a:prstGeom>
          </p:spPr>
        </p:pic>
        <p:pic>
          <p:nvPicPr>
            <p:cNvPr id="14" name="그림 13">
              <a:extLst>
                <a:ext uri="{FF2B5EF4-FFF2-40B4-BE49-F238E27FC236}">
                  <a16:creationId xmlns:a16="http://schemas.microsoft.com/office/drawing/2014/main" id="{C52F64EA-A678-47AC-BAF4-75AAE6CD086D}"/>
                </a:ext>
              </a:extLst>
            </p:cNvPr>
            <p:cNvPicPr>
              <a:picLocks noChangeAspect="1"/>
            </p:cNvPicPr>
            <p:nvPr/>
          </p:nvPicPr>
          <p:blipFill>
            <a:blip r:embed="rId8"/>
            <a:stretch>
              <a:fillRect/>
            </a:stretch>
          </p:blipFill>
          <p:spPr>
            <a:xfrm>
              <a:off x="3991209" y="5203579"/>
              <a:ext cx="444682" cy="234640"/>
            </a:xfrm>
            <a:prstGeom prst="rect">
              <a:avLst/>
            </a:prstGeom>
          </p:spPr>
        </p:pic>
        <p:sp>
          <p:nvSpPr>
            <p:cNvPr id="16" name="TextBox 15">
              <a:extLst>
                <a:ext uri="{FF2B5EF4-FFF2-40B4-BE49-F238E27FC236}">
                  <a16:creationId xmlns:a16="http://schemas.microsoft.com/office/drawing/2014/main" id="{6692EA51-24CA-4A84-A3B1-0EF4C9E91691}"/>
                </a:ext>
              </a:extLst>
            </p:cNvPr>
            <p:cNvSpPr txBox="1"/>
            <p:nvPr/>
          </p:nvSpPr>
          <p:spPr>
            <a:xfrm>
              <a:off x="3995936" y="5184900"/>
              <a:ext cx="460382" cy="276999"/>
            </a:xfrm>
            <a:prstGeom prst="rect">
              <a:avLst/>
            </a:prstGeom>
            <a:solidFill>
              <a:schemeClr val="bg1"/>
            </a:solidFill>
          </p:spPr>
          <p:txBody>
            <a:bodyPr wrap="none" rtlCol="0">
              <a:spAutoFit/>
            </a:bodyPr>
            <a:lstStyle/>
            <a:p>
              <a:r>
                <a:rPr lang="en-US" altLang="ko-KR" sz="1200" dirty="0"/>
                <a:t>LFS</a:t>
              </a:r>
              <a:endParaRPr lang="ko-KR" altLang="en-US" sz="1200" dirty="0"/>
            </a:p>
          </p:txBody>
        </p:sp>
        <p:pic>
          <p:nvPicPr>
            <p:cNvPr id="17" name="그림 16">
              <a:extLst>
                <a:ext uri="{FF2B5EF4-FFF2-40B4-BE49-F238E27FC236}">
                  <a16:creationId xmlns:a16="http://schemas.microsoft.com/office/drawing/2014/main" id="{DC1908C0-DD3D-423F-B83F-B745504650EB}"/>
                </a:ext>
              </a:extLst>
            </p:cNvPr>
            <p:cNvPicPr>
              <a:picLocks noChangeAspect="1"/>
            </p:cNvPicPr>
            <p:nvPr/>
          </p:nvPicPr>
          <p:blipFill>
            <a:blip r:embed="rId9"/>
            <a:stretch>
              <a:fillRect/>
            </a:stretch>
          </p:blipFill>
          <p:spPr>
            <a:xfrm>
              <a:off x="1137915" y="6168885"/>
              <a:ext cx="2457450" cy="288427"/>
            </a:xfrm>
            <a:prstGeom prst="rect">
              <a:avLst/>
            </a:prstGeom>
          </p:spPr>
        </p:pic>
      </p:grpSp>
      <p:grpSp>
        <p:nvGrpSpPr>
          <p:cNvPr id="29" name="그룹 28">
            <a:extLst>
              <a:ext uri="{FF2B5EF4-FFF2-40B4-BE49-F238E27FC236}">
                <a16:creationId xmlns:a16="http://schemas.microsoft.com/office/drawing/2014/main" id="{AE255D3E-99ED-48BE-8879-BA0CA30AD119}"/>
              </a:ext>
            </a:extLst>
          </p:cNvPr>
          <p:cNvGrpSpPr/>
          <p:nvPr/>
        </p:nvGrpSpPr>
        <p:grpSpPr>
          <a:xfrm>
            <a:off x="1166843" y="5438297"/>
            <a:ext cx="74677" cy="276998"/>
            <a:chOff x="179512" y="5157192"/>
            <a:chExt cx="144016" cy="216024"/>
          </a:xfrm>
        </p:grpSpPr>
        <p:cxnSp>
          <p:nvCxnSpPr>
            <p:cNvPr id="25" name="직선 연결선 24">
              <a:extLst>
                <a:ext uri="{FF2B5EF4-FFF2-40B4-BE49-F238E27FC236}">
                  <a16:creationId xmlns:a16="http://schemas.microsoft.com/office/drawing/2014/main" id="{AE75C2B5-614C-4D60-9D46-59D5BA7E68FC}"/>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26" name="직선 연결선 25">
              <a:extLst>
                <a:ext uri="{FF2B5EF4-FFF2-40B4-BE49-F238E27FC236}">
                  <a16:creationId xmlns:a16="http://schemas.microsoft.com/office/drawing/2014/main" id="{CDD4BB16-6E00-49CE-AA3A-766F4007CA1C}"/>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grpSp>
        <p:nvGrpSpPr>
          <p:cNvPr id="30" name="그룹 29">
            <a:extLst>
              <a:ext uri="{FF2B5EF4-FFF2-40B4-BE49-F238E27FC236}">
                <a16:creationId xmlns:a16="http://schemas.microsoft.com/office/drawing/2014/main" id="{F97076CC-9E8E-46A3-BAC2-B2407691EDF3}"/>
              </a:ext>
            </a:extLst>
          </p:cNvPr>
          <p:cNvGrpSpPr/>
          <p:nvPr/>
        </p:nvGrpSpPr>
        <p:grpSpPr>
          <a:xfrm>
            <a:off x="1352490" y="5438297"/>
            <a:ext cx="74677" cy="276998"/>
            <a:chOff x="179512" y="5157192"/>
            <a:chExt cx="144016" cy="216024"/>
          </a:xfrm>
        </p:grpSpPr>
        <p:cxnSp>
          <p:nvCxnSpPr>
            <p:cNvPr id="31" name="직선 연결선 30">
              <a:extLst>
                <a:ext uri="{FF2B5EF4-FFF2-40B4-BE49-F238E27FC236}">
                  <a16:creationId xmlns:a16="http://schemas.microsoft.com/office/drawing/2014/main" id="{3DB5CAA2-2C4C-4FDC-B89C-273D3E619A6C}"/>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32" name="직선 연결선 31">
              <a:extLst>
                <a:ext uri="{FF2B5EF4-FFF2-40B4-BE49-F238E27FC236}">
                  <a16:creationId xmlns:a16="http://schemas.microsoft.com/office/drawing/2014/main" id="{2923E896-EC7A-4357-89B7-8F4898A39D91}"/>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grpSp>
        <p:nvGrpSpPr>
          <p:cNvPr id="33" name="그룹 32">
            <a:extLst>
              <a:ext uri="{FF2B5EF4-FFF2-40B4-BE49-F238E27FC236}">
                <a16:creationId xmlns:a16="http://schemas.microsoft.com/office/drawing/2014/main" id="{1A664558-AFB1-4212-AB2B-BF7BC4501ABD}"/>
              </a:ext>
            </a:extLst>
          </p:cNvPr>
          <p:cNvGrpSpPr/>
          <p:nvPr/>
        </p:nvGrpSpPr>
        <p:grpSpPr>
          <a:xfrm>
            <a:off x="1726384" y="5438297"/>
            <a:ext cx="74677" cy="276998"/>
            <a:chOff x="179512" y="5157192"/>
            <a:chExt cx="144016" cy="216024"/>
          </a:xfrm>
        </p:grpSpPr>
        <p:cxnSp>
          <p:nvCxnSpPr>
            <p:cNvPr id="34" name="직선 연결선 33">
              <a:extLst>
                <a:ext uri="{FF2B5EF4-FFF2-40B4-BE49-F238E27FC236}">
                  <a16:creationId xmlns:a16="http://schemas.microsoft.com/office/drawing/2014/main" id="{EB6589F1-0B71-4801-8F9E-C19AD8A5C925}"/>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35" name="직선 연결선 34">
              <a:extLst>
                <a:ext uri="{FF2B5EF4-FFF2-40B4-BE49-F238E27FC236}">
                  <a16:creationId xmlns:a16="http://schemas.microsoft.com/office/drawing/2014/main" id="{6B9099E7-99BB-4D7B-BE09-B4AD492E9112}"/>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grpSp>
        <p:nvGrpSpPr>
          <p:cNvPr id="36" name="그룹 35">
            <a:extLst>
              <a:ext uri="{FF2B5EF4-FFF2-40B4-BE49-F238E27FC236}">
                <a16:creationId xmlns:a16="http://schemas.microsoft.com/office/drawing/2014/main" id="{EEAEA666-8369-487A-8A0F-F6943D2F5FA5}"/>
              </a:ext>
            </a:extLst>
          </p:cNvPr>
          <p:cNvGrpSpPr/>
          <p:nvPr/>
        </p:nvGrpSpPr>
        <p:grpSpPr>
          <a:xfrm>
            <a:off x="2021343" y="5438297"/>
            <a:ext cx="74677" cy="276998"/>
            <a:chOff x="179512" y="5157192"/>
            <a:chExt cx="144016" cy="216024"/>
          </a:xfrm>
        </p:grpSpPr>
        <p:cxnSp>
          <p:nvCxnSpPr>
            <p:cNvPr id="37" name="직선 연결선 36">
              <a:extLst>
                <a:ext uri="{FF2B5EF4-FFF2-40B4-BE49-F238E27FC236}">
                  <a16:creationId xmlns:a16="http://schemas.microsoft.com/office/drawing/2014/main" id="{1D778112-F721-453F-B2E4-D2AB79EE95E8}"/>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38" name="직선 연결선 37">
              <a:extLst>
                <a:ext uri="{FF2B5EF4-FFF2-40B4-BE49-F238E27FC236}">
                  <a16:creationId xmlns:a16="http://schemas.microsoft.com/office/drawing/2014/main" id="{1B654934-C447-4584-8507-BCF9BFB13D63}"/>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grpSp>
        <p:nvGrpSpPr>
          <p:cNvPr id="39" name="그룹 38">
            <a:extLst>
              <a:ext uri="{FF2B5EF4-FFF2-40B4-BE49-F238E27FC236}">
                <a16:creationId xmlns:a16="http://schemas.microsoft.com/office/drawing/2014/main" id="{8AB45C29-822C-4B3F-9AA9-2C0D637A3CAA}"/>
              </a:ext>
            </a:extLst>
          </p:cNvPr>
          <p:cNvGrpSpPr/>
          <p:nvPr/>
        </p:nvGrpSpPr>
        <p:grpSpPr>
          <a:xfrm>
            <a:off x="2425614" y="5438297"/>
            <a:ext cx="74677" cy="276998"/>
            <a:chOff x="179512" y="5157192"/>
            <a:chExt cx="144016" cy="216024"/>
          </a:xfrm>
        </p:grpSpPr>
        <p:cxnSp>
          <p:nvCxnSpPr>
            <p:cNvPr id="40" name="직선 연결선 39">
              <a:extLst>
                <a:ext uri="{FF2B5EF4-FFF2-40B4-BE49-F238E27FC236}">
                  <a16:creationId xmlns:a16="http://schemas.microsoft.com/office/drawing/2014/main" id="{63B64909-F2A7-40B3-BA5B-FA642C06F0B8}"/>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41" name="직선 연결선 40">
              <a:extLst>
                <a:ext uri="{FF2B5EF4-FFF2-40B4-BE49-F238E27FC236}">
                  <a16:creationId xmlns:a16="http://schemas.microsoft.com/office/drawing/2014/main" id="{C0302267-2CAB-49CF-8A51-5E9B1AD1EBEA}"/>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grpSp>
        <p:nvGrpSpPr>
          <p:cNvPr id="42" name="그룹 41">
            <a:extLst>
              <a:ext uri="{FF2B5EF4-FFF2-40B4-BE49-F238E27FC236}">
                <a16:creationId xmlns:a16="http://schemas.microsoft.com/office/drawing/2014/main" id="{05127EA3-CB8D-4A8C-A148-8E3474474D47}"/>
              </a:ext>
            </a:extLst>
          </p:cNvPr>
          <p:cNvGrpSpPr/>
          <p:nvPr/>
        </p:nvGrpSpPr>
        <p:grpSpPr>
          <a:xfrm>
            <a:off x="2697123" y="5438297"/>
            <a:ext cx="74677" cy="276998"/>
            <a:chOff x="179512" y="5157192"/>
            <a:chExt cx="144016" cy="216024"/>
          </a:xfrm>
        </p:grpSpPr>
        <p:cxnSp>
          <p:nvCxnSpPr>
            <p:cNvPr id="43" name="직선 연결선 42">
              <a:extLst>
                <a:ext uri="{FF2B5EF4-FFF2-40B4-BE49-F238E27FC236}">
                  <a16:creationId xmlns:a16="http://schemas.microsoft.com/office/drawing/2014/main" id="{4AC67E70-74F8-46BA-863B-0413EEB80A6E}"/>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44" name="직선 연결선 43">
              <a:extLst>
                <a:ext uri="{FF2B5EF4-FFF2-40B4-BE49-F238E27FC236}">
                  <a16:creationId xmlns:a16="http://schemas.microsoft.com/office/drawing/2014/main" id="{53D44492-492B-487A-86AF-28D226D78DFA}"/>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grpSp>
        <p:nvGrpSpPr>
          <p:cNvPr id="45" name="그룹 44">
            <a:extLst>
              <a:ext uri="{FF2B5EF4-FFF2-40B4-BE49-F238E27FC236}">
                <a16:creationId xmlns:a16="http://schemas.microsoft.com/office/drawing/2014/main" id="{0D8D88A5-E7ED-44FB-B5F9-5C01747EF313}"/>
              </a:ext>
            </a:extLst>
          </p:cNvPr>
          <p:cNvGrpSpPr/>
          <p:nvPr/>
        </p:nvGrpSpPr>
        <p:grpSpPr>
          <a:xfrm>
            <a:off x="2933928" y="5438297"/>
            <a:ext cx="74677" cy="276998"/>
            <a:chOff x="179512" y="5157192"/>
            <a:chExt cx="144016" cy="216024"/>
          </a:xfrm>
        </p:grpSpPr>
        <p:cxnSp>
          <p:nvCxnSpPr>
            <p:cNvPr id="46" name="직선 연결선 45">
              <a:extLst>
                <a:ext uri="{FF2B5EF4-FFF2-40B4-BE49-F238E27FC236}">
                  <a16:creationId xmlns:a16="http://schemas.microsoft.com/office/drawing/2014/main" id="{7BF0807C-0967-48D9-A627-26121B9F0B35}"/>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47" name="직선 연결선 46">
              <a:extLst>
                <a:ext uri="{FF2B5EF4-FFF2-40B4-BE49-F238E27FC236}">
                  <a16:creationId xmlns:a16="http://schemas.microsoft.com/office/drawing/2014/main" id="{9C8A5C71-6A34-4E9D-BBE1-B99BBD622962}"/>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grpSp>
        <p:nvGrpSpPr>
          <p:cNvPr id="48" name="그룹 47">
            <a:extLst>
              <a:ext uri="{FF2B5EF4-FFF2-40B4-BE49-F238E27FC236}">
                <a16:creationId xmlns:a16="http://schemas.microsoft.com/office/drawing/2014/main" id="{3F08434B-1D23-4255-B187-19B35E68B305}"/>
              </a:ext>
            </a:extLst>
          </p:cNvPr>
          <p:cNvGrpSpPr/>
          <p:nvPr/>
        </p:nvGrpSpPr>
        <p:grpSpPr>
          <a:xfrm>
            <a:off x="3509992" y="5438297"/>
            <a:ext cx="74677" cy="276998"/>
            <a:chOff x="179512" y="5157192"/>
            <a:chExt cx="144016" cy="216024"/>
          </a:xfrm>
        </p:grpSpPr>
        <p:cxnSp>
          <p:nvCxnSpPr>
            <p:cNvPr id="49" name="직선 연결선 48">
              <a:extLst>
                <a:ext uri="{FF2B5EF4-FFF2-40B4-BE49-F238E27FC236}">
                  <a16:creationId xmlns:a16="http://schemas.microsoft.com/office/drawing/2014/main" id="{3F37401B-D238-4D0E-973A-97748F8E6D68}"/>
                </a:ext>
              </a:extLst>
            </p:cNvPr>
            <p:cNvCxnSpPr>
              <a:cxnSpLocks/>
            </p:cNvCxnSpPr>
            <p:nvPr/>
          </p:nvCxnSpPr>
          <p:spPr bwMode="auto">
            <a:xfrm>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cxnSp>
          <p:nvCxnSpPr>
            <p:cNvPr id="50" name="직선 연결선 49">
              <a:extLst>
                <a:ext uri="{FF2B5EF4-FFF2-40B4-BE49-F238E27FC236}">
                  <a16:creationId xmlns:a16="http://schemas.microsoft.com/office/drawing/2014/main" id="{B9E8D4DA-218C-49E5-910E-F62E863624E1}"/>
                </a:ext>
              </a:extLst>
            </p:cNvPr>
            <p:cNvCxnSpPr>
              <a:cxnSpLocks/>
            </p:cNvCxnSpPr>
            <p:nvPr/>
          </p:nvCxnSpPr>
          <p:spPr bwMode="auto">
            <a:xfrm flipH="1">
              <a:off x="179512" y="5157192"/>
              <a:ext cx="144016" cy="216024"/>
            </a:xfrm>
            <a:prstGeom prst="line">
              <a:avLst/>
            </a:prstGeom>
            <a:noFill/>
            <a:ln w="15875" cap="rnd" cmpd="sng" algn="ctr">
              <a:solidFill>
                <a:srgbClr val="FF0000"/>
              </a:solidFill>
              <a:prstDash val="solid"/>
              <a:round/>
              <a:headEnd type="none" w="med" len="med"/>
              <a:tailEnd type="none" w="med" len="med"/>
            </a:ln>
            <a:effectLst/>
          </p:spPr>
        </p:cxnSp>
      </p:grpSp>
    </p:spTree>
    <p:custDataLst>
      <p:tags r:id="rId1"/>
    </p:custDataLst>
    <p:extLst>
      <p:ext uri="{BB962C8B-B14F-4D97-AF65-F5344CB8AC3E}">
        <p14:creationId xmlns:p14="http://schemas.microsoft.com/office/powerpoint/2010/main" val="411160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제목 1">
            <a:extLst>
              <a:ext uri="{FF2B5EF4-FFF2-40B4-BE49-F238E27FC236}">
                <a16:creationId xmlns:a16="http://schemas.microsoft.com/office/drawing/2014/main" id="{E34424E9-4899-4BC2-8ACD-2CC6AE86372F}"/>
              </a:ext>
            </a:extLst>
          </p:cNvPr>
          <p:cNvSpPr>
            <a:spLocks noGrp="1" noChangeArrowheads="1"/>
          </p:cNvSpPr>
          <p:nvPr>
            <p:ph type="title"/>
          </p:nvPr>
        </p:nvSpPr>
        <p:spPr/>
        <p:txBody>
          <a:bodyPr/>
          <a:lstStyle/>
          <a:p>
            <a:r>
              <a:rPr lang="en-US" altLang="ko-KR" dirty="0"/>
              <a:t>Summary: Flash-aware File System</a:t>
            </a:r>
            <a:endParaRPr lang="ko-KR" altLang="en-US" dirty="0"/>
          </a:p>
        </p:txBody>
      </p:sp>
      <p:sp>
        <p:nvSpPr>
          <p:cNvPr id="31747" name="내용 개체 틀 2">
            <a:extLst>
              <a:ext uri="{FF2B5EF4-FFF2-40B4-BE49-F238E27FC236}">
                <a16:creationId xmlns:a16="http://schemas.microsoft.com/office/drawing/2014/main" id="{6BBF0805-EF4C-42B7-914A-14E444167F1D}"/>
              </a:ext>
            </a:extLst>
          </p:cNvPr>
          <p:cNvSpPr>
            <a:spLocks noGrp="1" noChangeArrowheads="1"/>
          </p:cNvSpPr>
          <p:nvPr>
            <p:ph idx="1"/>
          </p:nvPr>
        </p:nvSpPr>
        <p:spPr/>
        <p:txBody>
          <a:bodyPr/>
          <a:lstStyle/>
          <a:p>
            <a:r>
              <a:rPr lang="en-US" altLang="ko-KR" dirty="0"/>
              <a:t>Why?</a:t>
            </a:r>
          </a:p>
          <a:p>
            <a:pPr lvl="1"/>
            <a:r>
              <a:rPr lang="en-US" altLang="ko-KR" dirty="0"/>
              <a:t>Disk vs. Flash memory </a:t>
            </a:r>
          </a:p>
          <a:p>
            <a:pPr lvl="2"/>
            <a:r>
              <a:rPr lang="en-US" altLang="ko-KR" dirty="0"/>
              <a:t>Same: non-volatile</a:t>
            </a:r>
          </a:p>
          <a:p>
            <a:pPr lvl="2"/>
            <a:r>
              <a:rPr lang="en-US" altLang="ko-KR" dirty="0"/>
              <a:t>Different: 1) need erase operation in flash, 2) </a:t>
            </a:r>
            <a:r>
              <a:rPr lang="en-US" altLang="ko-KR" dirty="0">
                <a:solidFill>
                  <a:srgbClr val="0066FF"/>
                </a:solidFill>
              </a:rPr>
              <a:t>read/write: small unit </a:t>
            </a:r>
            <a:r>
              <a:rPr lang="en-US" altLang="ko-KR" dirty="0"/>
              <a:t>(4/8KB, usually called page), </a:t>
            </a:r>
            <a:r>
              <a:rPr lang="en-US" altLang="ko-KR" dirty="0">
                <a:solidFill>
                  <a:srgbClr val="0066FF"/>
                </a:solidFill>
              </a:rPr>
              <a:t>erase unit: large unit </a:t>
            </a:r>
            <a:r>
              <a:rPr lang="en-US" altLang="ko-KR" dirty="0"/>
              <a:t>(512KB  called block), 3) performance, mechanical, price, shock</a:t>
            </a:r>
            <a:r>
              <a:rPr lang="ko-KR" altLang="en-US" dirty="0"/>
              <a:t> </a:t>
            </a:r>
            <a:r>
              <a:rPr lang="en-US" altLang="ko-KR" dirty="0"/>
              <a:t>resistance,</a:t>
            </a:r>
            <a:r>
              <a:rPr lang="ko-KR" altLang="en-US" dirty="0"/>
              <a:t> </a:t>
            </a:r>
            <a:r>
              <a:rPr lang="en-US" altLang="ko-KR" dirty="0"/>
              <a:t>… </a:t>
            </a:r>
          </a:p>
        </p:txBody>
      </p:sp>
      <p:sp>
        <p:nvSpPr>
          <p:cNvPr id="31748" name="TextBox 4">
            <a:extLst>
              <a:ext uri="{FF2B5EF4-FFF2-40B4-BE49-F238E27FC236}">
                <a16:creationId xmlns:a16="http://schemas.microsoft.com/office/drawing/2014/main" id="{9B850205-60AA-4A78-8AD7-18E44601CE39}"/>
              </a:ext>
            </a:extLst>
          </p:cNvPr>
          <p:cNvSpPr txBox="1">
            <a:spLocks noChangeArrowheads="1"/>
          </p:cNvSpPr>
          <p:nvPr/>
        </p:nvSpPr>
        <p:spPr bwMode="auto">
          <a:xfrm>
            <a:off x="655861" y="3984625"/>
            <a:ext cx="153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&lt;Read/Write&gt;</a:t>
            </a:r>
            <a:endParaRPr lang="ko-KR" altLang="en-US" sz="1400" dirty="0">
              <a:solidFill>
                <a:srgbClr val="0066FF"/>
              </a:solidFill>
              <a:latin typeface="Tahoma" panose="020B0604030504040204" pitchFamily="34" charset="0"/>
            </a:endParaRPr>
          </a:p>
        </p:txBody>
      </p:sp>
      <p:sp>
        <p:nvSpPr>
          <p:cNvPr id="31749" name="TextBox 5">
            <a:extLst>
              <a:ext uri="{FF2B5EF4-FFF2-40B4-BE49-F238E27FC236}">
                <a16:creationId xmlns:a16="http://schemas.microsoft.com/office/drawing/2014/main" id="{FCEA2C62-864A-4002-8A00-294D99292BC8}"/>
              </a:ext>
            </a:extLst>
          </p:cNvPr>
          <p:cNvSpPr txBox="1">
            <a:spLocks noChangeArrowheads="1"/>
          </p:cNvSpPr>
          <p:nvPr/>
        </p:nvSpPr>
        <p:spPr bwMode="auto">
          <a:xfrm>
            <a:off x="2136775" y="3976688"/>
            <a:ext cx="2290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&lt;Read/Write + Erase&gt;</a:t>
            </a:r>
            <a:endParaRPr lang="ko-KR" altLang="en-US" sz="1400" dirty="0">
              <a:solidFill>
                <a:srgbClr val="0066FF"/>
              </a:solidFill>
              <a:latin typeface="Tahoma" panose="020B0604030504040204" pitchFamily="34" charset="0"/>
            </a:endParaRPr>
          </a:p>
        </p:txBody>
      </p:sp>
      <p:pic>
        <p:nvPicPr>
          <p:cNvPr id="31750" name="그림 6">
            <a:extLst>
              <a:ext uri="{FF2B5EF4-FFF2-40B4-BE49-F238E27FC236}">
                <a16:creationId xmlns:a16="http://schemas.microsoft.com/office/drawing/2014/main" id="{308D1107-B5E8-4197-958D-AAA3B7A1DE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889250"/>
            <a:ext cx="37528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8">
            <a:extLst>
              <a:ext uri="{FF2B5EF4-FFF2-40B4-BE49-F238E27FC236}">
                <a16:creationId xmlns:a16="http://schemas.microsoft.com/office/drawing/2014/main" id="{979BCA60-33A5-4C5C-BBA1-A04B4070B212}"/>
              </a:ext>
            </a:extLst>
          </p:cNvPr>
          <p:cNvSpPr txBox="1">
            <a:spLocks noChangeArrowheads="1"/>
          </p:cNvSpPr>
          <p:nvPr/>
        </p:nvSpPr>
        <p:spPr bwMode="auto">
          <a:xfrm>
            <a:off x="5735638" y="6259513"/>
            <a:ext cx="181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&lt;page vs. block &gt;</a:t>
            </a:r>
            <a:endParaRPr lang="ko-KR" altLang="en-US" sz="1400" dirty="0">
              <a:solidFill>
                <a:srgbClr val="0066FF"/>
              </a:solidFill>
              <a:latin typeface="Tahoma" panose="020B0604030504040204" pitchFamily="34" charset="0"/>
            </a:endParaRPr>
          </a:p>
        </p:txBody>
      </p:sp>
      <p:sp>
        <p:nvSpPr>
          <p:cNvPr id="31752" name="TextBox 9">
            <a:extLst>
              <a:ext uri="{FF2B5EF4-FFF2-40B4-BE49-F238E27FC236}">
                <a16:creationId xmlns:a16="http://schemas.microsoft.com/office/drawing/2014/main" id="{0E745E6E-806E-4CCA-8974-DE4B4EF103D7}"/>
              </a:ext>
            </a:extLst>
          </p:cNvPr>
          <p:cNvSpPr txBox="1">
            <a:spLocks noChangeArrowheads="1"/>
          </p:cNvSpPr>
          <p:nvPr/>
        </p:nvSpPr>
        <p:spPr bwMode="auto">
          <a:xfrm>
            <a:off x="1249363" y="6253163"/>
            <a:ext cx="186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&lt;What is erase?&gt;</a:t>
            </a:r>
            <a:endParaRPr lang="ko-KR" altLang="en-US" sz="1400" dirty="0">
              <a:solidFill>
                <a:srgbClr val="0066FF"/>
              </a:solidFill>
              <a:latin typeface="Tahoma" panose="020B0604030504040204" pitchFamily="34" charset="0"/>
            </a:endParaRPr>
          </a:p>
        </p:txBody>
      </p:sp>
      <p:pic>
        <p:nvPicPr>
          <p:cNvPr id="31753" name="그림 1">
            <a:extLst>
              <a:ext uri="{FF2B5EF4-FFF2-40B4-BE49-F238E27FC236}">
                <a16:creationId xmlns:a16="http://schemas.microsoft.com/office/drawing/2014/main" id="{1FA16C83-54A7-4866-AB9E-FB9C503990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2951163"/>
            <a:ext cx="39370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그림 2">
            <a:extLst>
              <a:ext uri="{FF2B5EF4-FFF2-40B4-BE49-F238E27FC236}">
                <a16:creationId xmlns:a16="http://schemas.microsoft.com/office/drawing/2014/main" id="{B9887E55-CF1B-4798-B697-49AD491D72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288" y="4513263"/>
            <a:ext cx="40798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슬라이드 번호 개체 틀 3">
            <a:extLst>
              <a:ext uri="{FF2B5EF4-FFF2-40B4-BE49-F238E27FC236}">
                <a16:creationId xmlns:a16="http://schemas.microsoft.com/office/drawing/2014/main" id="{0C649F14-1176-47A9-89B0-F86258703850}"/>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3"/>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27</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직사각형 75">
            <a:extLst>
              <a:ext uri="{FF2B5EF4-FFF2-40B4-BE49-F238E27FC236}">
                <a16:creationId xmlns:a16="http://schemas.microsoft.com/office/drawing/2014/main" id="{149C1AA1-E020-46F6-8D18-BF94427BFAB5}"/>
              </a:ext>
            </a:extLst>
          </p:cNvPr>
          <p:cNvSpPr>
            <a:spLocks noChangeArrowheads="1"/>
          </p:cNvSpPr>
          <p:nvPr/>
        </p:nvSpPr>
        <p:spPr bwMode="auto">
          <a:xfrm>
            <a:off x="8288338" y="4324350"/>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1</a:t>
            </a:r>
            <a:endParaRPr lang="ko-KR" altLang="en-US" sz="1200" dirty="0">
              <a:latin typeface="Tahoma" panose="020B0604030504040204" pitchFamily="34" charset="0"/>
            </a:endParaRPr>
          </a:p>
        </p:txBody>
      </p:sp>
      <p:sp>
        <p:nvSpPr>
          <p:cNvPr id="33795" name="직사각형 76">
            <a:extLst>
              <a:ext uri="{FF2B5EF4-FFF2-40B4-BE49-F238E27FC236}">
                <a16:creationId xmlns:a16="http://schemas.microsoft.com/office/drawing/2014/main" id="{D080E5F0-4C2B-41E5-966B-22974A865E8D}"/>
              </a:ext>
            </a:extLst>
          </p:cNvPr>
          <p:cNvSpPr>
            <a:spLocks noChangeArrowheads="1"/>
          </p:cNvSpPr>
          <p:nvPr/>
        </p:nvSpPr>
        <p:spPr bwMode="auto">
          <a:xfrm>
            <a:off x="8288338" y="4735513"/>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4</a:t>
            </a:r>
            <a:endParaRPr lang="ko-KR" altLang="en-US" sz="1200" dirty="0">
              <a:latin typeface="Tahoma" panose="020B0604030504040204" pitchFamily="34" charset="0"/>
            </a:endParaRPr>
          </a:p>
        </p:txBody>
      </p:sp>
      <p:sp>
        <p:nvSpPr>
          <p:cNvPr id="33796" name="직사각형 77">
            <a:extLst>
              <a:ext uri="{FF2B5EF4-FFF2-40B4-BE49-F238E27FC236}">
                <a16:creationId xmlns:a16="http://schemas.microsoft.com/office/drawing/2014/main" id="{4338E7F4-42D6-4094-8C6E-D1249BDDB006}"/>
              </a:ext>
            </a:extLst>
          </p:cNvPr>
          <p:cNvSpPr>
            <a:spLocks noChangeArrowheads="1"/>
          </p:cNvSpPr>
          <p:nvPr/>
        </p:nvSpPr>
        <p:spPr bwMode="auto">
          <a:xfrm>
            <a:off x="8288338" y="5168900"/>
            <a:ext cx="288925" cy="306388"/>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7</a:t>
            </a:r>
            <a:endParaRPr lang="ko-KR" altLang="en-US" sz="1200" dirty="0">
              <a:latin typeface="Tahoma" panose="020B0604030504040204" pitchFamily="34" charset="0"/>
            </a:endParaRPr>
          </a:p>
        </p:txBody>
      </p:sp>
      <p:sp>
        <p:nvSpPr>
          <p:cNvPr id="33797" name="제목 1">
            <a:extLst>
              <a:ext uri="{FF2B5EF4-FFF2-40B4-BE49-F238E27FC236}">
                <a16:creationId xmlns:a16="http://schemas.microsoft.com/office/drawing/2014/main" id="{8BB88424-C984-419E-BA7D-8F2551D4606D}"/>
              </a:ext>
            </a:extLst>
          </p:cNvPr>
          <p:cNvSpPr>
            <a:spLocks noGrp="1" noChangeArrowheads="1"/>
          </p:cNvSpPr>
          <p:nvPr>
            <p:ph type="title"/>
          </p:nvPr>
        </p:nvSpPr>
        <p:spPr/>
        <p:txBody>
          <a:bodyPr/>
          <a:lstStyle/>
          <a:p>
            <a:r>
              <a:rPr lang="en-US" altLang="ko-KR" dirty="0"/>
              <a:t>Summary: Flash-aware File System</a:t>
            </a:r>
            <a:endParaRPr lang="ko-KR" altLang="en-US" dirty="0"/>
          </a:p>
        </p:txBody>
      </p:sp>
      <p:sp>
        <p:nvSpPr>
          <p:cNvPr id="33798" name="내용 개체 틀 2">
            <a:extLst>
              <a:ext uri="{FF2B5EF4-FFF2-40B4-BE49-F238E27FC236}">
                <a16:creationId xmlns:a16="http://schemas.microsoft.com/office/drawing/2014/main" id="{CDB5BAE4-71EC-4EA6-80CE-3867FDE51CEA}"/>
              </a:ext>
            </a:extLst>
          </p:cNvPr>
          <p:cNvSpPr>
            <a:spLocks noGrp="1" noChangeArrowheads="1"/>
          </p:cNvSpPr>
          <p:nvPr>
            <p:ph idx="1"/>
          </p:nvPr>
        </p:nvSpPr>
        <p:spPr>
          <a:xfrm>
            <a:off x="323850" y="838200"/>
            <a:ext cx="8496300" cy="3294063"/>
          </a:xfrm>
        </p:spPr>
        <p:txBody>
          <a:bodyPr/>
          <a:lstStyle/>
          <a:p>
            <a:r>
              <a:rPr lang="en-US" altLang="ko-KR" dirty="0"/>
              <a:t>Solution</a:t>
            </a:r>
          </a:p>
          <a:p>
            <a:pPr lvl="1"/>
            <a:r>
              <a:rPr lang="en-US" altLang="ko-KR" dirty="0"/>
              <a:t>Out place update (not in place update)</a:t>
            </a:r>
          </a:p>
          <a:p>
            <a:pPr lvl="2"/>
            <a:r>
              <a:rPr lang="en-US" altLang="ko-KR" dirty="0"/>
              <a:t>Allocate new disk blocks (erased) and write them</a:t>
            </a:r>
          </a:p>
          <a:p>
            <a:pPr lvl="2"/>
            <a:r>
              <a:rPr lang="en-US" altLang="ko-KR" dirty="0"/>
              <a:t>Reclaim the old invalidated disk blocks </a:t>
            </a:r>
          </a:p>
          <a:p>
            <a:pPr lvl="2"/>
            <a:r>
              <a:rPr lang="en-US" altLang="ko-KR" dirty="0"/>
              <a:t>Example</a:t>
            </a:r>
          </a:p>
          <a:p>
            <a:pPr lvl="3"/>
            <a:r>
              <a:rPr lang="en-US" altLang="ko-KR" dirty="0"/>
              <a:t>A file whose size is 15KB </a:t>
            </a:r>
            <a:r>
              <a:rPr lang="en-US" altLang="ko-KR" dirty="0">
                <a:sym typeface="Wingdings" panose="05000000000000000000" pitchFamily="2" charset="2"/>
              </a:rPr>
              <a:t> 4 data blocks</a:t>
            </a:r>
          </a:p>
          <a:p>
            <a:pPr lvl="3"/>
            <a:r>
              <a:rPr lang="en-US" altLang="ko-KR" dirty="0"/>
              <a:t>Assume that disk blocks 1, 4, 7 and 8 are allocated for the file</a:t>
            </a:r>
          </a:p>
          <a:p>
            <a:pPr lvl="3"/>
            <a:r>
              <a:rPr lang="en-US" altLang="ko-KR" dirty="0"/>
              <a:t>A user modify the file ranging from 0 to 10KB</a:t>
            </a:r>
          </a:p>
          <a:p>
            <a:pPr lvl="3"/>
            <a:r>
              <a:rPr lang="en-US" altLang="ko-KR" dirty="0"/>
              <a:t>In place update </a:t>
            </a:r>
            <a:r>
              <a:rPr lang="en-US" altLang="ko-KR" dirty="0">
                <a:sym typeface="Wingdings" panose="05000000000000000000" pitchFamily="2" charset="2"/>
              </a:rPr>
              <a:t> write on the already allocated blocks</a:t>
            </a:r>
            <a:r>
              <a:rPr lang="en-US" altLang="ko-KR" dirty="0"/>
              <a:t> </a:t>
            </a:r>
          </a:p>
          <a:p>
            <a:pPr lvl="3"/>
            <a:r>
              <a:rPr lang="en-US" altLang="ko-KR" dirty="0"/>
              <a:t>Out place update </a:t>
            </a:r>
            <a:r>
              <a:rPr lang="en-US" altLang="ko-KR" dirty="0">
                <a:sym typeface="Wingdings" panose="05000000000000000000" pitchFamily="2" charset="2"/>
              </a:rPr>
              <a:t> allocate new blocks and write on them</a:t>
            </a:r>
            <a:endParaRPr lang="en-US" altLang="ko-KR" dirty="0"/>
          </a:p>
        </p:txBody>
      </p:sp>
      <p:sp>
        <p:nvSpPr>
          <p:cNvPr id="33799" name="TextBox 4">
            <a:extLst>
              <a:ext uri="{FF2B5EF4-FFF2-40B4-BE49-F238E27FC236}">
                <a16:creationId xmlns:a16="http://schemas.microsoft.com/office/drawing/2014/main" id="{81FF17A4-B090-4697-B9DB-A52D5A7C34EE}"/>
              </a:ext>
            </a:extLst>
          </p:cNvPr>
          <p:cNvSpPr txBox="1">
            <a:spLocks noChangeArrowheads="1"/>
          </p:cNvSpPr>
          <p:nvPr/>
        </p:nvSpPr>
        <p:spPr bwMode="auto">
          <a:xfrm>
            <a:off x="5932488" y="6262688"/>
            <a:ext cx="20970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&lt;Out place update&gt; </a:t>
            </a:r>
            <a:endParaRPr lang="ko-KR" altLang="en-US" sz="1400" dirty="0">
              <a:solidFill>
                <a:srgbClr val="0066FF"/>
              </a:solidFill>
              <a:latin typeface="Tahoma" panose="020B0604030504040204" pitchFamily="34" charset="0"/>
            </a:endParaRPr>
          </a:p>
        </p:txBody>
      </p:sp>
      <p:sp>
        <p:nvSpPr>
          <p:cNvPr id="33800" name="TextBox 9">
            <a:extLst>
              <a:ext uri="{FF2B5EF4-FFF2-40B4-BE49-F238E27FC236}">
                <a16:creationId xmlns:a16="http://schemas.microsoft.com/office/drawing/2014/main" id="{3404E4A4-83D9-41CB-ADCF-0C5C5A02EABC}"/>
              </a:ext>
            </a:extLst>
          </p:cNvPr>
          <p:cNvSpPr txBox="1">
            <a:spLocks noChangeArrowheads="1"/>
          </p:cNvSpPr>
          <p:nvPr/>
        </p:nvSpPr>
        <p:spPr bwMode="auto">
          <a:xfrm>
            <a:off x="1360488" y="6264275"/>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&lt;In place update&gt; </a:t>
            </a:r>
            <a:endParaRPr lang="ko-KR" altLang="en-US" sz="1400" dirty="0">
              <a:solidFill>
                <a:srgbClr val="0066FF"/>
              </a:solidFill>
              <a:latin typeface="Tahoma" panose="020B0604030504040204" pitchFamily="34" charset="0"/>
            </a:endParaRPr>
          </a:p>
        </p:txBody>
      </p:sp>
      <p:sp>
        <p:nvSpPr>
          <p:cNvPr id="2" name="직사각형 1">
            <a:extLst>
              <a:ext uri="{FF2B5EF4-FFF2-40B4-BE49-F238E27FC236}">
                <a16:creationId xmlns:a16="http://schemas.microsoft.com/office/drawing/2014/main" id="{DAD4CC41-0A95-4A6F-8A6C-21F2FE42EF16}"/>
              </a:ext>
            </a:extLst>
          </p:cNvPr>
          <p:cNvSpPr/>
          <p:nvPr/>
        </p:nvSpPr>
        <p:spPr bwMode="auto">
          <a:xfrm>
            <a:off x="169863" y="4581525"/>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9" name="직사각형 8">
            <a:extLst>
              <a:ext uri="{FF2B5EF4-FFF2-40B4-BE49-F238E27FC236}">
                <a16:creationId xmlns:a16="http://schemas.microsoft.com/office/drawing/2014/main" id="{5CE221B5-3533-4618-BA3F-3F846F5F5799}"/>
              </a:ext>
            </a:extLst>
          </p:cNvPr>
          <p:cNvSpPr/>
          <p:nvPr/>
        </p:nvSpPr>
        <p:spPr bwMode="auto">
          <a:xfrm>
            <a:off x="169863" y="4652963"/>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10" name="직사각형 9">
            <a:extLst>
              <a:ext uri="{FF2B5EF4-FFF2-40B4-BE49-F238E27FC236}">
                <a16:creationId xmlns:a16="http://schemas.microsoft.com/office/drawing/2014/main" id="{3FF24BE2-7F0B-41B3-8D18-72D6E96DC600}"/>
              </a:ext>
            </a:extLst>
          </p:cNvPr>
          <p:cNvSpPr/>
          <p:nvPr/>
        </p:nvSpPr>
        <p:spPr bwMode="auto">
          <a:xfrm>
            <a:off x="169863" y="4725988"/>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11" name="직사각형 10">
            <a:extLst>
              <a:ext uri="{FF2B5EF4-FFF2-40B4-BE49-F238E27FC236}">
                <a16:creationId xmlns:a16="http://schemas.microsoft.com/office/drawing/2014/main" id="{788A797B-2878-488A-9B91-0FC0F20CF4AB}"/>
              </a:ext>
            </a:extLst>
          </p:cNvPr>
          <p:cNvSpPr/>
          <p:nvPr/>
        </p:nvSpPr>
        <p:spPr bwMode="auto">
          <a:xfrm>
            <a:off x="169863" y="4797425"/>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33805" name="직사각형 2">
            <a:extLst>
              <a:ext uri="{FF2B5EF4-FFF2-40B4-BE49-F238E27FC236}">
                <a16:creationId xmlns:a16="http://schemas.microsoft.com/office/drawing/2014/main" id="{1528040E-19AC-412D-A600-2CF487CCDAF6}"/>
              </a:ext>
            </a:extLst>
          </p:cNvPr>
          <p:cNvSpPr>
            <a:spLocks noChangeArrowheads="1"/>
          </p:cNvSpPr>
          <p:nvPr/>
        </p:nvSpPr>
        <p:spPr bwMode="auto">
          <a:xfrm>
            <a:off x="1104900" y="4292600"/>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1</a:t>
            </a:r>
            <a:endParaRPr lang="ko-KR" altLang="en-US" sz="1200" dirty="0">
              <a:latin typeface="Tahoma" panose="020B0604030504040204" pitchFamily="34" charset="0"/>
            </a:endParaRPr>
          </a:p>
        </p:txBody>
      </p:sp>
      <p:cxnSp>
        <p:nvCxnSpPr>
          <p:cNvPr id="33806" name="구부러진 연결선 4">
            <a:extLst>
              <a:ext uri="{FF2B5EF4-FFF2-40B4-BE49-F238E27FC236}">
                <a16:creationId xmlns:a16="http://schemas.microsoft.com/office/drawing/2014/main" id="{D42477B6-B1F4-43C9-B7AE-22AA06FB25D4}"/>
              </a:ext>
            </a:extLst>
          </p:cNvPr>
          <p:cNvCxnSpPr>
            <a:cxnSpLocks noChangeShapeType="1"/>
            <a:stCxn id="2" idx="3"/>
            <a:endCxn id="33805" idx="1"/>
          </p:cNvCxnSpPr>
          <p:nvPr/>
        </p:nvCxnSpPr>
        <p:spPr bwMode="auto">
          <a:xfrm flipV="1">
            <a:off x="469900" y="4446588"/>
            <a:ext cx="635000" cy="166687"/>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3807" name="직사각형 14">
            <a:extLst>
              <a:ext uri="{FF2B5EF4-FFF2-40B4-BE49-F238E27FC236}">
                <a16:creationId xmlns:a16="http://schemas.microsoft.com/office/drawing/2014/main" id="{9323B037-203A-4695-B6BC-8682ADDC697F}"/>
              </a:ext>
            </a:extLst>
          </p:cNvPr>
          <p:cNvSpPr>
            <a:spLocks noChangeArrowheads="1"/>
          </p:cNvSpPr>
          <p:nvPr/>
        </p:nvSpPr>
        <p:spPr bwMode="auto">
          <a:xfrm>
            <a:off x="1104900" y="4705350"/>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4</a:t>
            </a:r>
            <a:endParaRPr lang="ko-KR" altLang="en-US" sz="1200" dirty="0">
              <a:latin typeface="Tahoma" panose="020B0604030504040204" pitchFamily="34" charset="0"/>
            </a:endParaRPr>
          </a:p>
        </p:txBody>
      </p:sp>
      <p:sp>
        <p:nvSpPr>
          <p:cNvPr id="33808" name="직사각형 15">
            <a:extLst>
              <a:ext uri="{FF2B5EF4-FFF2-40B4-BE49-F238E27FC236}">
                <a16:creationId xmlns:a16="http://schemas.microsoft.com/office/drawing/2014/main" id="{12081524-4384-4AAA-8967-446E4987D1FB}"/>
              </a:ext>
            </a:extLst>
          </p:cNvPr>
          <p:cNvSpPr>
            <a:spLocks noChangeArrowheads="1"/>
          </p:cNvSpPr>
          <p:nvPr/>
        </p:nvSpPr>
        <p:spPr bwMode="auto">
          <a:xfrm>
            <a:off x="1104900" y="5137150"/>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7</a:t>
            </a:r>
            <a:endParaRPr lang="ko-KR" altLang="en-US" sz="1200" dirty="0">
              <a:latin typeface="Tahoma" panose="020B0604030504040204" pitchFamily="34" charset="0"/>
            </a:endParaRPr>
          </a:p>
        </p:txBody>
      </p:sp>
      <p:sp>
        <p:nvSpPr>
          <p:cNvPr id="33809" name="직사각형 16">
            <a:extLst>
              <a:ext uri="{FF2B5EF4-FFF2-40B4-BE49-F238E27FC236}">
                <a16:creationId xmlns:a16="http://schemas.microsoft.com/office/drawing/2014/main" id="{1FFDD0C6-3675-4C62-ABC8-077A07C6D7CC}"/>
              </a:ext>
            </a:extLst>
          </p:cNvPr>
          <p:cNvSpPr>
            <a:spLocks noChangeArrowheads="1"/>
          </p:cNvSpPr>
          <p:nvPr/>
        </p:nvSpPr>
        <p:spPr bwMode="auto">
          <a:xfrm>
            <a:off x="1104900" y="5524500"/>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8</a:t>
            </a:r>
            <a:endParaRPr lang="ko-KR" altLang="en-US" sz="1200" dirty="0">
              <a:latin typeface="Tahoma" panose="020B0604030504040204" pitchFamily="34" charset="0"/>
            </a:endParaRPr>
          </a:p>
        </p:txBody>
      </p:sp>
      <p:cxnSp>
        <p:nvCxnSpPr>
          <p:cNvPr id="33810" name="구부러진 연결선 17">
            <a:extLst>
              <a:ext uri="{FF2B5EF4-FFF2-40B4-BE49-F238E27FC236}">
                <a16:creationId xmlns:a16="http://schemas.microsoft.com/office/drawing/2014/main" id="{E4B04E9A-5F52-481E-85BB-32ABC746FC5C}"/>
              </a:ext>
            </a:extLst>
          </p:cNvPr>
          <p:cNvCxnSpPr>
            <a:cxnSpLocks noChangeShapeType="1"/>
            <a:stCxn id="9" idx="3"/>
            <a:endCxn id="33807" idx="1"/>
          </p:cNvCxnSpPr>
          <p:nvPr/>
        </p:nvCxnSpPr>
        <p:spPr bwMode="auto">
          <a:xfrm>
            <a:off x="469900" y="4684713"/>
            <a:ext cx="635000" cy="174625"/>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11" name="구부러진 연결선 20">
            <a:extLst>
              <a:ext uri="{FF2B5EF4-FFF2-40B4-BE49-F238E27FC236}">
                <a16:creationId xmlns:a16="http://schemas.microsoft.com/office/drawing/2014/main" id="{C5F04547-07DF-4EF2-A471-3838835EA4E9}"/>
              </a:ext>
            </a:extLst>
          </p:cNvPr>
          <p:cNvCxnSpPr>
            <a:cxnSpLocks noChangeShapeType="1"/>
            <a:stCxn id="10" idx="3"/>
            <a:endCxn id="33808" idx="1"/>
          </p:cNvCxnSpPr>
          <p:nvPr/>
        </p:nvCxnSpPr>
        <p:spPr bwMode="auto">
          <a:xfrm>
            <a:off x="469900" y="4757738"/>
            <a:ext cx="635000" cy="533400"/>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12" name="구부러진 연결선 23">
            <a:extLst>
              <a:ext uri="{FF2B5EF4-FFF2-40B4-BE49-F238E27FC236}">
                <a16:creationId xmlns:a16="http://schemas.microsoft.com/office/drawing/2014/main" id="{46F1BCC2-F584-48BB-8534-6BAD606F562C}"/>
              </a:ext>
            </a:extLst>
          </p:cNvPr>
          <p:cNvCxnSpPr>
            <a:cxnSpLocks noChangeShapeType="1"/>
            <a:stCxn id="11" idx="3"/>
            <a:endCxn id="33809" idx="1"/>
          </p:cNvCxnSpPr>
          <p:nvPr/>
        </p:nvCxnSpPr>
        <p:spPr bwMode="auto">
          <a:xfrm>
            <a:off x="469900" y="4829175"/>
            <a:ext cx="635000" cy="849313"/>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3813" name="오른쪽 화살표 18">
            <a:extLst>
              <a:ext uri="{FF2B5EF4-FFF2-40B4-BE49-F238E27FC236}">
                <a16:creationId xmlns:a16="http://schemas.microsoft.com/office/drawing/2014/main" id="{F6E9FD37-4067-4670-B199-CD584D259FD0}"/>
              </a:ext>
            </a:extLst>
          </p:cNvPr>
          <p:cNvSpPr>
            <a:spLocks noChangeArrowheads="1"/>
          </p:cNvSpPr>
          <p:nvPr/>
        </p:nvSpPr>
        <p:spPr bwMode="auto">
          <a:xfrm>
            <a:off x="1909763" y="4953000"/>
            <a:ext cx="722312" cy="347663"/>
          </a:xfrm>
          <a:prstGeom prst="rightArrow">
            <a:avLst>
              <a:gd name="adj1" fmla="val 50000"/>
              <a:gd name="adj2" fmla="val 50123"/>
            </a:avLst>
          </a:pr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eaLnBrk="1" hangingPunct="1">
              <a:spcBef>
                <a:spcPct val="0"/>
              </a:spcBef>
              <a:buClrTx/>
              <a:buSzTx/>
              <a:buFontTx/>
              <a:buNone/>
            </a:pPr>
            <a:endParaRPr lang="ko-KR" altLang="en-US" sz="1800" dirty="0">
              <a:latin typeface="Tahoma" panose="020B0604030504040204" pitchFamily="34" charset="0"/>
            </a:endParaRPr>
          </a:p>
        </p:txBody>
      </p:sp>
      <p:sp>
        <p:nvSpPr>
          <p:cNvPr id="33814" name="TextBox 9">
            <a:extLst>
              <a:ext uri="{FF2B5EF4-FFF2-40B4-BE49-F238E27FC236}">
                <a16:creationId xmlns:a16="http://schemas.microsoft.com/office/drawing/2014/main" id="{51364571-6B0F-45BC-B5EB-3F7B265D37C1}"/>
              </a:ext>
            </a:extLst>
          </p:cNvPr>
          <p:cNvSpPr txBox="1">
            <a:spLocks noChangeArrowheads="1"/>
          </p:cNvSpPr>
          <p:nvPr/>
        </p:nvSpPr>
        <p:spPr bwMode="auto">
          <a:xfrm>
            <a:off x="1558925" y="5530850"/>
            <a:ext cx="1603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solidFill>
                  <a:srgbClr val="0066FF"/>
                </a:solidFill>
                <a:latin typeface="Tahoma" panose="020B0604030504040204" pitchFamily="34" charset="0"/>
              </a:rPr>
              <a:t>&lt;after update 1,4,7&gt; </a:t>
            </a:r>
            <a:endParaRPr lang="ko-KR" altLang="en-US" sz="1000" dirty="0">
              <a:solidFill>
                <a:srgbClr val="0066FF"/>
              </a:solidFill>
              <a:latin typeface="Tahoma" panose="020B0604030504040204" pitchFamily="34" charset="0"/>
            </a:endParaRPr>
          </a:p>
        </p:txBody>
      </p:sp>
      <p:sp>
        <p:nvSpPr>
          <p:cNvPr id="33815" name="TextBox 9">
            <a:extLst>
              <a:ext uri="{FF2B5EF4-FFF2-40B4-BE49-F238E27FC236}">
                <a16:creationId xmlns:a16="http://schemas.microsoft.com/office/drawing/2014/main" id="{676C14E0-2344-4687-8771-18B6B70C3D72}"/>
              </a:ext>
            </a:extLst>
          </p:cNvPr>
          <p:cNvSpPr txBox="1">
            <a:spLocks noChangeArrowheads="1"/>
          </p:cNvSpPr>
          <p:nvPr/>
        </p:nvSpPr>
        <p:spPr bwMode="auto">
          <a:xfrm>
            <a:off x="-77788" y="4964113"/>
            <a:ext cx="785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&lt;inode&gt; </a:t>
            </a:r>
            <a:endParaRPr lang="ko-KR" altLang="en-US" sz="1000" dirty="0">
              <a:latin typeface="Tahoma" panose="020B0604030504040204" pitchFamily="34" charset="0"/>
            </a:endParaRPr>
          </a:p>
        </p:txBody>
      </p:sp>
      <p:sp>
        <p:nvSpPr>
          <p:cNvPr id="33816" name="TextBox 9">
            <a:extLst>
              <a:ext uri="{FF2B5EF4-FFF2-40B4-BE49-F238E27FC236}">
                <a16:creationId xmlns:a16="http://schemas.microsoft.com/office/drawing/2014/main" id="{CC847FF7-8B78-47EB-B937-29DF1BFB6DED}"/>
              </a:ext>
            </a:extLst>
          </p:cNvPr>
          <p:cNvSpPr txBox="1">
            <a:spLocks noChangeArrowheads="1"/>
          </p:cNvSpPr>
          <p:nvPr/>
        </p:nvSpPr>
        <p:spPr bwMode="auto">
          <a:xfrm>
            <a:off x="673100" y="5832475"/>
            <a:ext cx="1162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&lt;data blocks&gt; </a:t>
            </a:r>
            <a:endParaRPr lang="ko-KR" altLang="en-US" sz="1000" dirty="0">
              <a:latin typeface="Tahoma" panose="020B0604030504040204" pitchFamily="34" charset="0"/>
            </a:endParaRPr>
          </a:p>
        </p:txBody>
      </p:sp>
      <p:sp>
        <p:nvSpPr>
          <p:cNvPr id="31" name="직사각형 30">
            <a:extLst>
              <a:ext uri="{FF2B5EF4-FFF2-40B4-BE49-F238E27FC236}">
                <a16:creationId xmlns:a16="http://schemas.microsoft.com/office/drawing/2014/main" id="{9F4F3EC0-792C-4905-ADCC-EFBCE4447D84}"/>
              </a:ext>
            </a:extLst>
          </p:cNvPr>
          <p:cNvSpPr/>
          <p:nvPr/>
        </p:nvSpPr>
        <p:spPr bwMode="auto">
          <a:xfrm>
            <a:off x="2728913" y="4673600"/>
            <a:ext cx="300037" cy="65088"/>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32" name="직사각형 31">
            <a:extLst>
              <a:ext uri="{FF2B5EF4-FFF2-40B4-BE49-F238E27FC236}">
                <a16:creationId xmlns:a16="http://schemas.microsoft.com/office/drawing/2014/main" id="{9739BEE7-5A66-47D8-B58E-C509032511C7}"/>
              </a:ext>
            </a:extLst>
          </p:cNvPr>
          <p:cNvSpPr/>
          <p:nvPr/>
        </p:nvSpPr>
        <p:spPr bwMode="auto">
          <a:xfrm>
            <a:off x="2728913" y="4746625"/>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33" name="직사각형 32">
            <a:extLst>
              <a:ext uri="{FF2B5EF4-FFF2-40B4-BE49-F238E27FC236}">
                <a16:creationId xmlns:a16="http://schemas.microsoft.com/office/drawing/2014/main" id="{B976EF3F-12C6-454A-AC3D-58FE6B621A0C}"/>
              </a:ext>
            </a:extLst>
          </p:cNvPr>
          <p:cNvSpPr/>
          <p:nvPr/>
        </p:nvSpPr>
        <p:spPr bwMode="auto">
          <a:xfrm>
            <a:off x="2728913" y="4818063"/>
            <a:ext cx="300037" cy="65087"/>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34" name="직사각형 33">
            <a:extLst>
              <a:ext uri="{FF2B5EF4-FFF2-40B4-BE49-F238E27FC236}">
                <a16:creationId xmlns:a16="http://schemas.microsoft.com/office/drawing/2014/main" id="{70449BD7-4D01-443A-BEE9-829E80D055D5}"/>
              </a:ext>
            </a:extLst>
          </p:cNvPr>
          <p:cNvSpPr/>
          <p:nvPr/>
        </p:nvSpPr>
        <p:spPr bwMode="auto">
          <a:xfrm>
            <a:off x="2728913" y="4891088"/>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33821" name="직사각형 34">
            <a:extLst>
              <a:ext uri="{FF2B5EF4-FFF2-40B4-BE49-F238E27FC236}">
                <a16:creationId xmlns:a16="http://schemas.microsoft.com/office/drawing/2014/main" id="{1041CA38-FB30-4040-9947-4B4B9C64D4E8}"/>
              </a:ext>
            </a:extLst>
          </p:cNvPr>
          <p:cNvSpPr>
            <a:spLocks noChangeArrowheads="1"/>
          </p:cNvSpPr>
          <p:nvPr/>
        </p:nvSpPr>
        <p:spPr bwMode="auto">
          <a:xfrm>
            <a:off x="3665538" y="4332288"/>
            <a:ext cx="287337" cy="307975"/>
          </a:xfrm>
          <a:prstGeom prst="rect">
            <a:avLst/>
          </a:prstGeom>
          <a:solidFill>
            <a:srgbClr val="00B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1</a:t>
            </a:r>
            <a:endParaRPr lang="ko-KR" altLang="en-US" sz="1200" dirty="0">
              <a:latin typeface="Tahoma" panose="020B0604030504040204" pitchFamily="34" charset="0"/>
            </a:endParaRPr>
          </a:p>
        </p:txBody>
      </p:sp>
      <p:cxnSp>
        <p:nvCxnSpPr>
          <p:cNvPr id="33822" name="구부러진 연결선 35">
            <a:extLst>
              <a:ext uri="{FF2B5EF4-FFF2-40B4-BE49-F238E27FC236}">
                <a16:creationId xmlns:a16="http://schemas.microsoft.com/office/drawing/2014/main" id="{95B31A91-1D58-4A58-AE98-A712C88328B7}"/>
              </a:ext>
            </a:extLst>
          </p:cNvPr>
          <p:cNvCxnSpPr>
            <a:cxnSpLocks noChangeShapeType="1"/>
            <a:stCxn id="31" idx="3"/>
            <a:endCxn id="33821" idx="1"/>
          </p:cNvCxnSpPr>
          <p:nvPr/>
        </p:nvCxnSpPr>
        <p:spPr bwMode="auto">
          <a:xfrm flipV="1">
            <a:off x="3028950" y="4540250"/>
            <a:ext cx="636588" cy="166688"/>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3823" name="직사각형 36">
            <a:extLst>
              <a:ext uri="{FF2B5EF4-FFF2-40B4-BE49-F238E27FC236}">
                <a16:creationId xmlns:a16="http://schemas.microsoft.com/office/drawing/2014/main" id="{BBFA9CA1-EFB6-45A3-86BF-0B80B8BFA5C4}"/>
              </a:ext>
            </a:extLst>
          </p:cNvPr>
          <p:cNvSpPr>
            <a:spLocks noChangeArrowheads="1"/>
          </p:cNvSpPr>
          <p:nvPr/>
        </p:nvSpPr>
        <p:spPr bwMode="auto">
          <a:xfrm>
            <a:off x="3665538" y="4743450"/>
            <a:ext cx="287337" cy="307975"/>
          </a:xfrm>
          <a:prstGeom prst="rect">
            <a:avLst/>
          </a:prstGeom>
          <a:solidFill>
            <a:srgbClr val="00B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4</a:t>
            </a:r>
            <a:endParaRPr lang="ko-KR" altLang="en-US" sz="1200" dirty="0">
              <a:latin typeface="Tahoma" panose="020B0604030504040204" pitchFamily="34" charset="0"/>
            </a:endParaRPr>
          </a:p>
        </p:txBody>
      </p:sp>
      <p:sp>
        <p:nvSpPr>
          <p:cNvPr id="33824" name="직사각형 37">
            <a:extLst>
              <a:ext uri="{FF2B5EF4-FFF2-40B4-BE49-F238E27FC236}">
                <a16:creationId xmlns:a16="http://schemas.microsoft.com/office/drawing/2014/main" id="{A3AD46AC-A86E-4139-A353-FFBBAFA00EA3}"/>
              </a:ext>
            </a:extLst>
          </p:cNvPr>
          <p:cNvSpPr>
            <a:spLocks noChangeArrowheads="1"/>
          </p:cNvSpPr>
          <p:nvPr/>
        </p:nvSpPr>
        <p:spPr bwMode="auto">
          <a:xfrm>
            <a:off x="3665538" y="5176838"/>
            <a:ext cx="287337" cy="306387"/>
          </a:xfrm>
          <a:prstGeom prst="rect">
            <a:avLst/>
          </a:prstGeom>
          <a:solidFill>
            <a:srgbClr val="00B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7</a:t>
            </a:r>
            <a:endParaRPr lang="ko-KR" altLang="en-US" sz="1200" dirty="0">
              <a:latin typeface="Tahoma" panose="020B0604030504040204" pitchFamily="34" charset="0"/>
            </a:endParaRPr>
          </a:p>
        </p:txBody>
      </p:sp>
      <p:sp>
        <p:nvSpPr>
          <p:cNvPr id="33825" name="직사각형 38">
            <a:extLst>
              <a:ext uri="{FF2B5EF4-FFF2-40B4-BE49-F238E27FC236}">
                <a16:creationId xmlns:a16="http://schemas.microsoft.com/office/drawing/2014/main" id="{692E96E2-8832-45C2-B93B-CAA69FFD74E5}"/>
              </a:ext>
            </a:extLst>
          </p:cNvPr>
          <p:cNvSpPr>
            <a:spLocks noChangeArrowheads="1"/>
          </p:cNvSpPr>
          <p:nvPr/>
        </p:nvSpPr>
        <p:spPr bwMode="auto">
          <a:xfrm>
            <a:off x="3665538" y="5564188"/>
            <a:ext cx="287337" cy="306387"/>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8</a:t>
            </a:r>
            <a:endParaRPr lang="ko-KR" altLang="en-US" sz="1200" dirty="0">
              <a:latin typeface="Tahoma" panose="020B0604030504040204" pitchFamily="34" charset="0"/>
            </a:endParaRPr>
          </a:p>
        </p:txBody>
      </p:sp>
      <p:cxnSp>
        <p:nvCxnSpPr>
          <p:cNvPr id="33826" name="구부러진 연결선 39">
            <a:extLst>
              <a:ext uri="{FF2B5EF4-FFF2-40B4-BE49-F238E27FC236}">
                <a16:creationId xmlns:a16="http://schemas.microsoft.com/office/drawing/2014/main" id="{558AA4E8-E80D-4668-A0FD-3062B00EC0B1}"/>
              </a:ext>
            </a:extLst>
          </p:cNvPr>
          <p:cNvCxnSpPr>
            <a:cxnSpLocks noChangeShapeType="1"/>
            <a:stCxn id="32" idx="3"/>
            <a:endCxn id="33823" idx="1"/>
          </p:cNvCxnSpPr>
          <p:nvPr/>
        </p:nvCxnSpPr>
        <p:spPr bwMode="auto">
          <a:xfrm>
            <a:off x="3028950" y="4778375"/>
            <a:ext cx="636588" cy="119063"/>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27" name="구부러진 연결선 40">
            <a:extLst>
              <a:ext uri="{FF2B5EF4-FFF2-40B4-BE49-F238E27FC236}">
                <a16:creationId xmlns:a16="http://schemas.microsoft.com/office/drawing/2014/main" id="{6A8982C1-C00E-4040-9343-3E991A1F5D3D}"/>
              </a:ext>
            </a:extLst>
          </p:cNvPr>
          <p:cNvCxnSpPr>
            <a:cxnSpLocks noChangeShapeType="1"/>
            <a:stCxn id="33" idx="3"/>
            <a:endCxn id="33824" idx="1"/>
          </p:cNvCxnSpPr>
          <p:nvPr/>
        </p:nvCxnSpPr>
        <p:spPr bwMode="auto">
          <a:xfrm>
            <a:off x="3028950" y="4851400"/>
            <a:ext cx="636588" cy="479425"/>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28" name="구부러진 연결선 41">
            <a:extLst>
              <a:ext uri="{FF2B5EF4-FFF2-40B4-BE49-F238E27FC236}">
                <a16:creationId xmlns:a16="http://schemas.microsoft.com/office/drawing/2014/main" id="{0C4CE524-D407-484D-BA7D-66D1F3150F69}"/>
              </a:ext>
            </a:extLst>
          </p:cNvPr>
          <p:cNvCxnSpPr>
            <a:cxnSpLocks noChangeShapeType="1"/>
            <a:stCxn id="34" idx="3"/>
            <a:endCxn id="33825" idx="1"/>
          </p:cNvCxnSpPr>
          <p:nvPr/>
        </p:nvCxnSpPr>
        <p:spPr bwMode="auto">
          <a:xfrm>
            <a:off x="3028950" y="4922838"/>
            <a:ext cx="636588" cy="795337"/>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3829" name="TextBox 9">
            <a:extLst>
              <a:ext uri="{FF2B5EF4-FFF2-40B4-BE49-F238E27FC236}">
                <a16:creationId xmlns:a16="http://schemas.microsoft.com/office/drawing/2014/main" id="{5710D68A-633D-4098-94B1-B547C9985015}"/>
              </a:ext>
            </a:extLst>
          </p:cNvPr>
          <p:cNvSpPr txBox="1">
            <a:spLocks noChangeArrowheads="1"/>
          </p:cNvSpPr>
          <p:nvPr/>
        </p:nvSpPr>
        <p:spPr bwMode="auto">
          <a:xfrm>
            <a:off x="2513013" y="5057775"/>
            <a:ext cx="785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&lt;inode&gt; </a:t>
            </a:r>
            <a:endParaRPr lang="ko-KR" altLang="en-US" sz="1000" dirty="0">
              <a:latin typeface="Tahoma" panose="020B0604030504040204" pitchFamily="34" charset="0"/>
            </a:endParaRPr>
          </a:p>
        </p:txBody>
      </p:sp>
      <p:sp>
        <p:nvSpPr>
          <p:cNvPr id="33830" name="TextBox 9">
            <a:extLst>
              <a:ext uri="{FF2B5EF4-FFF2-40B4-BE49-F238E27FC236}">
                <a16:creationId xmlns:a16="http://schemas.microsoft.com/office/drawing/2014/main" id="{5CF84D1D-CEF3-42B7-A836-BB80800F6AD0}"/>
              </a:ext>
            </a:extLst>
          </p:cNvPr>
          <p:cNvSpPr txBox="1">
            <a:spLocks noChangeArrowheads="1"/>
          </p:cNvSpPr>
          <p:nvPr/>
        </p:nvSpPr>
        <p:spPr bwMode="auto">
          <a:xfrm>
            <a:off x="3236913" y="5888038"/>
            <a:ext cx="1163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&lt;data blocks&gt; </a:t>
            </a:r>
            <a:endParaRPr lang="ko-KR" altLang="en-US" sz="1000" dirty="0">
              <a:latin typeface="Tahoma" panose="020B0604030504040204" pitchFamily="34" charset="0"/>
            </a:endParaRPr>
          </a:p>
        </p:txBody>
      </p:sp>
      <p:sp>
        <p:nvSpPr>
          <p:cNvPr id="46" name="직사각형 45">
            <a:extLst>
              <a:ext uri="{FF2B5EF4-FFF2-40B4-BE49-F238E27FC236}">
                <a16:creationId xmlns:a16="http://schemas.microsoft.com/office/drawing/2014/main" id="{59630BE3-139B-4E65-8A5E-E92EDD742871}"/>
              </a:ext>
            </a:extLst>
          </p:cNvPr>
          <p:cNvSpPr/>
          <p:nvPr/>
        </p:nvSpPr>
        <p:spPr bwMode="auto">
          <a:xfrm>
            <a:off x="4633913" y="4627563"/>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47" name="직사각형 46">
            <a:extLst>
              <a:ext uri="{FF2B5EF4-FFF2-40B4-BE49-F238E27FC236}">
                <a16:creationId xmlns:a16="http://schemas.microsoft.com/office/drawing/2014/main" id="{D0DE7F0A-2A6B-477B-AEA1-3CA852C4D6C0}"/>
              </a:ext>
            </a:extLst>
          </p:cNvPr>
          <p:cNvSpPr/>
          <p:nvPr/>
        </p:nvSpPr>
        <p:spPr bwMode="auto">
          <a:xfrm>
            <a:off x="4633913" y="4692650"/>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48" name="직사각형 47">
            <a:extLst>
              <a:ext uri="{FF2B5EF4-FFF2-40B4-BE49-F238E27FC236}">
                <a16:creationId xmlns:a16="http://schemas.microsoft.com/office/drawing/2014/main" id="{205846C1-9333-4979-81D3-7319CBDA6BC9}"/>
              </a:ext>
            </a:extLst>
          </p:cNvPr>
          <p:cNvSpPr/>
          <p:nvPr/>
        </p:nvSpPr>
        <p:spPr bwMode="auto">
          <a:xfrm>
            <a:off x="4633913" y="4764088"/>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49" name="직사각형 48">
            <a:extLst>
              <a:ext uri="{FF2B5EF4-FFF2-40B4-BE49-F238E27FC236}">
                <a16:creationId xmlns:a16="http://schemas.microsoft.com/office/drawing/2014/main" id="{5F9BBE84-0EB7-4307-B88F-76E73D510BE0}"/>
              </a:ext>
            </a:extLst>
          </p:cNvPr>
          <p:cNvSpPr/>
          <p:nvPr/>
        </p:nvSpPr>
        <p:spPr bwMode="auto">
          <a:xfrm>
            <a:off x="4633913" y="4829175"/>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33835" name="직사각형 49">
            <a:extLst>
              <a:ext uri="{FF2B5EF4-FFF2-40B4-BE49-F238E27FC236}">
                <a16:creationId xmlns:a16="http://schemas.microsoft.com/office/drawing/2014/main" id="{4268DCEF-694A-4B97-8D73-66727079BF30}"/>
              </a:ext>
            </a:extLst>
          </p:cNvPr>
          <p:cNvSpPr>
            <a:spLocks noChangeArrowheads="1"/>
          </p:cNvSpPr>
          <p:nvPr/>
        </p:nvSpPr>
        <p:spPr bwMode="auto">
          <a:xfrm>
            <a:off x="5568950" y="4332288"/>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1</a:t>
            </a:r>
            <a:endParaRPr lang="ko-KR" altLang="en-US" sz="1200" dirty="0">
              <a:latin typeface="Tahoma" panose="020B0604030504040204" pitchFamily="34" charset="0"/>
            </a:endParaRPr>
          </a:p>
        </p:txBody>
      </p:sp>
      <p:cxnSp>
        <p:nvCxnSpPr>
          <p:cNvPr id="33836" name="구부러진 연결선 50">
            <a:extLst>
              <a:ext uri="{FF2B5EF4-FFF2-40B4-BE49-F238E27FC236}">
                <a16:creationId xmlns:a16="http://schemas.microsoft.com/office/drawing/2014/main" id="{C5105E3A-30F9-4AAD-A5B7-71B3462D093A}"/>
              </a:ext>
            </a:extLst>
          </p:cNvPr>
          <p:cNvCxnSpPr>
            <a:cxnSpLocks noChangeShapeType="1"/>
            <a:stCxn id="46" idx="3"/>
            <a:endCxn id="33835" idx="1"/>
          </p:cNvCxnSpPr>
          <p:nvPr/>
        </p:nvCxnSpPr>
        <p:spPr bwMode="auto">
          <a:xfrm flipV="1">
            <a:off x="4933950" y="4486275"/>
            <a:ext cx="635000" cy="173038"/>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3837" name="직사각형 51">
            <a:extLst>
              <a:ext uri="{FF2B5EF4-FFF2-40B4-BE49-F238E27FC236}">
                <a16:creationId xmlns:a16="http://schemas.microsoft.com/office/drawing/2014/main" id="{DC949058-443B-4FA4-881E-F750522B4BF7}"/>
              </a:ext>
            </a:extLst>
          </p:cNvPr>
          <p:cNvSpPr>
            <a:spLocks noChangeArrowheads="1"/>
          </p:cNvSpPr>
          <p:nvPr/>
        </p:nvSpPr>
        <p:spPr bwMode="auto">
          <a:xfrm>
            <a:off x="5568950" y="4743450"/>
            <a:ext cx="288925"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4</a:t>
            </a:r>
            <a:endParaRPr lang="ko-KR" altLang="en-US" sz="1200" dirty="0">
              <a:latin typeface="Tahoma" panose="020B0604030504040204" pitchFamily="34" charset="0"/>
            </a:endParaRPr>
          </a:p>
        </p:txBody>
      </p:sp>
      <p:sp>
        <p:nvSpPr>
          <p:cNvPr id="33838" name="직사각형 52">
            <a:extLst>
              <a:ext uri="{FF2B5EF4-FFF2-40B4-BE49-F238E27FC236}">
                <a16:creationId xmlns:a16="http://schemas.microsoft.com/office/drawing/2014/main" id="{D9962AA8-6070-4BF5-AE31-2F30E4BC33A3}"/>
              </a:ext>
            </a:extLst>
          </p:cNvPr>
          <p:cNvSpPr>
            <a:spLocks noChangeArrowheads="1"/>
          </p:cNvSpPr>
          <p:nvPr/>
        </p:nvSpPr>
        <p:spPr bwMode="auto">
          <a:xfrm>
            <a:off x="5568950" y="5176838"/>
            <a:ext cx="288925" cy="306387"/>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7</a:t>
            </a:r>
            <a:endParaRPr lang="ko-KR" altLang="en-US" sz="1200" dirty="0">
              <a:latin typeface="Tahoma" panose="020B0604030504040204" pitchFamily="34" charset="0"/>
            </a:endParaRPr>
          </a:p>
        </p:txBody>
      </p:sp>
      <p:sp>
        <p:nvSpPr>
          <p:cNvPr id="33839" name="직사각형 53">
            <a:extLst>
              <a:ext uri="{FF2B5EF4-FFF2-40B4-BE49-F238E27FC236}">
                <a16:creationId xmlns:a16="http://schemas.microsoft.com/office/drawing/2014/main" id="{7992C4C7-7995-4C08-8CE3-4703804F66F0}"/>
              </a:ext>
            </a:extLst>
          </p:cNvPr>
          <p:cNvSpPr>
            <a:spLocks noChangeArrowheads="1"/>
          </p:cNvSpPr>
          <p:nvPr/>
        </p:nvSpPr>
        <p:spPr bwMode="auto">
          <a:xfrm>
            <a:off x="5568950" y="5564188"/>
            <a:ext cx="288925" cy="306387"/>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8</a:t>
            </a:r>
            <a:endParaRPr lang="ko-KR" altLang="en-US" sz="1200" dirty="0">
              <a:latin typeface="Tahoma" panose="020B0604030504040204" pitchFamily="34" charset="0"/>
            </a:endParaRPr>
          </a:p>
        </p:txBody>
      </p:sp>
      <p:cxnSp>
        <p:nvCxnSpPr>
          <p:cNvPr id="33840" name="구부러진 연결선 54">
            <a:extLst>
              <a:ext uri="{FF2B5EF4-FFF2-40B4-BE49-F238E27FC236}">
                <a16:creationId xmlns:a16="http://schemas.microsoft.com/office/drawing/2014/main" id="{17C5C6B4-600F-4DD8-903E-5EB0611F81C1}"/>
              </a:ext>
            </a:extLst>
          </p:cNvPr>
          <p:cNvCxnSpPr>
            <a:cxnSpLocks noChangeShapeType="1"/>
            <a:stCxn id="47" idx="3"/>
            <a:endCxn id="33837" idx="1"/>
          </p:cNvCxnSpPr>
          <p:nvPr/>
        </p:nvCxnSpPr>
        <p:spPr bwMode="auto">
          <a:xfrm>
            <a:off x="4933950" y="4724400"/>
            <a:ext cx="635000" cy="173038"/>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41" name="구부러진 연결선 55">
            <a:extLst>
              <a:ext uri="{FF2B5EF4-FFF2-40B4-BE49-F238E27FC236}">
                <a16:creationId xmlns:a16="http://schemas.microsoft.com/office/drawing/2014/main" id="{05529BDF-3B2A-455D-A6CE-85688B55B5A0}"/>
              </a:ext>
            </a:extLst>
          </p:cNvPr>
          <p:cNvCxnSpPr>
            <a:cxnSpLocks noChangeShapeType="1"/>
            <a:stCxn id="48" idx="3"/>
            <a:endCxn id="33838" idx="1"/>
          </p:cNvCxnSpPr>
          <p:nvPr/>
        </p:nvCxnSpPr>
        <p:spPr bwMode="auto">
          <a:xfrm>
            <a:off x="4933950" y="4795838"/>
            <a:ext cx="635000" cy="534987"/>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42" name="구부러진 연결선 56">
            <a:extLst>
              <a:ext uri="{FF2B5EF4-FFF2-40B4-BE49-F238E27FC236}">
                <a16:creationId xmlns:a16="http://schemas.microsoft.com/office/drawing/2014/main" id="{16A4FA1E-D47F-4AAD-B96B-BCCEAC59B114}"/>
              </a:ext>
            </a:extLst>
          </p:cNvPr>
          <p:cNvCxnSpPr>
            <a:cxnSpLocks noChangeShapeType="1"/>
            <a:stCxn id="49" idx="3"/>
            <a:endCxn id="33839" idx="1"/>
          </p:cNvCxnSpPr>
          <p:nvPr/>
        </p:nvCxnSpPr>
        <p:spPr bwMode="auto">
          <a:xfrm>
            <a:off x="4933950" y="4860925"/>
            <a:ext cx="635000" cy="857250"/>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3843" name="오른쪽 화살표 57">
            <a:extLst>
              <a:ext uri="{FF2B5EF4-FFF2-40B4-BE49-F238E27FC236}">
                <a16:creationId xmlns:a16="http://schemas.microsoft.com/office/drawing/2014/main" id="{D339BAE9-94B9-4301-A4AD-C1117B39FC3F}"/>
              </a:ext>
            </a:extLst>
          </p:cNvPr>
          <p:cNvSpPr>
            <a:spLocks noChangeArrowheads="1"/>
          </p:cNvSpPr>
          <p:nvPr/>
        </p:nvSpPr>
        <p:spPr bwMode="auto">
          <a:xfrm>
            <a:off x="6384925" y="4953000"/>
            <a:ext cx="850900" cy="347663"/>
          </a:xfrm>
          <a:prstGeom prst="rightArrow">
            <a:avLst>
              <a:gd name="adj1" fmla="val 50000"/>
              <a:gd name="adj2" fmla="val 50117"/>
            </a:avLst>
          </a:pr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eaLnBrk="1" hangingPunct="1">
              <a:spcBef>
                <a:spcPct val="0"/>
              </a:spcBef>
              <a:buClrTx/>
              <a:buSzTx/>
              <a:buFontTx/>
              <a:buNone/>
            </a:pPr>
            <a:endParaRPr lang="ko-KR" altLang="en-US" sz="1800" dirty="0">
              <a:latin typeface="Tahoma" panose="020B0604030504040204" pitchFamily="34" charset="0"/>
            </a:endParaRPr>
          </a:p>
        </p:txBody>
      </p:sp>
      <p:sp>
        <p:nvSpPr>
          <p:cNvPr id="33844" name="TextBox 9">
            <a:extLst>
              <a:ext uri="{FF2B5EF4-FFF2-40B4-BE49-F238E27FC236}">
                <a16:creationId xmlns:a16="http://schemas.microsoft.com/office/drawing/2014/main" id="{053C7BC4-5A93-4BD7-8262-9E2BBCBF2C6C}"/>
              </a:ext>
            </a:extLst>
          </p:cNvPr>
          <p:cNvSpPr txBox="1">
            <a:spLocks noChangeArrowheads="1"/>
          </p:cNvSpPr>
          <p:nvPr/>
        </p:nvSpPr>
        <p:spPr bwMode="auto">
          <a:xfrm>
            <a:off x="6107113" y="5602288"/>
            <a:ext cx="1603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solidFill>
                  <a:srgbClr val="0066FF"/>
                </a:solidFill>
                <a:latin typeface="Tahoma" panose="020B0604030504040204" pitchFamily="34" charset="0"/>
              </a:rPr>
              <a:t>&lt;after update 1,4,7&gt; </a:t>
            </a:r>
            <a:endParaRPr lang="ko-KR" altLang="en-US" sz="1000" dirty="0">
              <a:solidFill>
                <a:srgbClr val="0066FF"/>
              </a:solidFill>
              <a:latin typeface="Tahoma" panose="020B0604030504040204" pitchFamily="34" charset="0"/>
            </a:endParaRPr>
          </a:p>
        </p:txBody>
      </p:sp>
      <p:sp>
        <p:nvSpPr>
          <p:cNvPr id="33845" name="TextBox 9">
            <a:extLst>
              <a:ext uri="{FF2B5EF4-FFF2-40B4-BE49-F238E27FC236}">
                <a16:creationId xmlns:a16="http://schemas.microsoft.com/office/drawing/2014/main" id="{8F9FBD8B-80FD-47A7-92F5-3F5E96092511}"/>
              </a:ext>
            </a:extLst>
          </p:cNvPr>
          <p:cNvSpPr txBox="1">
            <a:spLocks noChangeArrowheads="1"/>
          </p:cNvSpPr>
          <p:nvPr/>
        </p:nvSpPr>
        <p:spPr bwMode="auto">
          <a:xfrm>
            <a:off x="4437063" y="4989513"/>
            <a:ext cx="785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&lt;inode&gt; </a:t>
            </a:r>
            <a:endParaRPr lang="ko-KR" altLang="en-US" sz="1000" dirty="0">
              <a:latin typeface="Tahoma" panose="020B0604030504040204" pitchFamily="34" charset="0"/>
            </a:endParaRPr>
          </a:p>
        </p:txBody>
      </p:sp>
      <p:sp>
        <p:nvSpPr>
          <p:cNvPr id="33846" name="TextBox 9">
            <a:extLst>
              <a:ext uri="{FF2B5EF4-FFF2-40B4-BE49-F238E27FC236}">
                <a16:creationId xmlns:a16="http://schemas.microsoft.com/office/drawing/2014/main" id="{266E0BFB-5CF4-45C2-9B88-E47BCDE99752}"/>
              </a:ext>
            </a:extLst>
          </p:cNvPr>
          <p:cNvSpPr txBox="1">
            <a:spLocks noChangeArrowheads="1"/>
          </p:cNvSpPr>
          <p:nvPr/>
        </p:nvSpPr>
        <p:spPr bwMode="auto">
          <a:xfrm>
            <a:off x="5137150" y="5870575"/>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&lt;data blocks&gt; </a:t>
            </a:r>
            <a:endParaRPr lang="ko-KR" altLang="en-US" sz="1000" dirty="0">
              <a:latin typeface="Tahoma" panose="020B0604030504040204" pitchFamily="34" charset="0"/>
            </a:endParaRPr>
          </a:p>
        </p:txBody>
      </p:sp>
      <p:sp>
        <p:nvSpPr>
          <p:cNvPr id="62" name="직사각형 61">
            <a:extLst>
              <a:ext uri="{FF2B5EF4-FFF2-40B4-BE49-F238E27FC236}">
                <a16:creationId xmlns:a16="http://schemas.microsoft.com/office/drawing/2014/main" id="{FB9BAC99-77C1-4C55-9FE2-3051B1869968}"/>
              </a:ext>
            </a:extLst>
          </p:cNvPr>
          <p:cNvSpPr/>
          <p:nvPr/>
        </p:nvSpPr>
        <p:spPr bwMode="auto">
          <a:xfrm>
            <a:off x="7361238" y="4687888"/>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63" name="직사각형 62">
            <a:extLst>
              <a:ext uri="{FF2B5EF4-FFF2-40B4-BE49-F238E27FC236}">
                <a16:creationId xmlns:a16="http://schemas.microsoft.com/office/drawing/2014/main" id="{0D8D4088-439F-4C1B-AB56-B3A278FFC08F}"/>
              </a:ext>
            </a:extLst>
          </p:cNvPr>
          <p:cNvSpPr/>
          <p:nvPr/>
        </p:nvSpPr>
        <p:spPr bwMode="auto">
          <a:xfrm>
            <a:off x="7361238" y="4751388"/>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64" name="직사각형 63">
            <a:extLst>
              <a:ext uri="{FF2B5EF4-FFF2-40B4-BE49-F238E27FC236}">
                <a16:creationId xmlns:a16="http://schemas.microsoft.com/office/drawing/2014/main" id="{860B4B8D-CA48-446F-9F85-03C5DA0DE5B0}"/>
              </a:ext>
            </a:extLst>
          </p:cNvPr>
          <p:cNvSpPr/>
          <p:nvPr/>
        </p:nvSpPr>
        <p:spPr bwMode="auto">
          <a:xfrm>
            <a:off x="7361238" y="4824413"/>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65" name="직사각형 64">
            <a:extLst>
              <a:ext uri="{FF2B5EF4-FFF2-40B4-BE49-F238E27FC236}">
                <a16:creationId xmlns:a16="http://schemas.microsoft.com/office/drawing/2014/main" id="{FA5C1E11-54C9-4489-8B88-6921145BAB14}"/>
              </a:ext>
            </a:extLst>
          </p:cNvPr>
          <p:cNvSpPr/>
          <p:nvPr/>
        </p:nvSpPr>
        <p:spPr bwMode="auto">
          <a:xfrm>
            <a:off x="7361238" y="4895850"/>
            <a:ext cx="300037" cy="63500"/>
          </a:xfrm>
          <a:prstGeom prst="rect">
            <a:avLst/>
          </a:prstGeom>
          <a:solidFill>
            <a:schemeClr val="accent1">
              <a:lumMod val="40000"/>
              <a:lumOff val="60000"/>
            </a:schemeClr>
          </a:solidFill>
          <a:ln w="9525" cap="rnd" cmpd="sng" algn="ctr">
            <a:solidFill>
              <a:schemeClr val="tx1"/>
            </a:solidFill>
            <a:prstDash val="sysDot"/>
            <a:round/>
            <a:headEnd type="none" w="med" len="med"/>
            <a:tailEnd type="none" w="med" len="med"/>
          </a:ln>
          <a:effectLst/>
        </p:spPr>
        <p:txBody>
          <a:bodyPr>
            <a:spAutoFit/>
          </a:bodyPr>
          <a:lstStyle/>
          <a:p>
            <a:pPr eaLnBrk="1" latinLnBrk="1" hangingPunct="1">
              <a:defRPr/>
            </a:pPr>
            <a:endParaRPr lang="ko-KR" altLang="en-US" dirty="0">
              <a:ea typeface="굴림" charset="-127"/>
            </a:endParaRPr>
          </a:p>
        </p:txBody>
      </p:sp>
      <p:sp>
        <p:nvSpPr>
          <p:cNvPr id="33851" name="직사각형 65">
            <a:extLst>
              <a:ext uri="{FF2B5EF4-FFF2-40B4-BE49-F238E27FC236}">
                <a16:creationId xmlns:a16="http://schemas.microsoft.com/office/drawing/2014/main" id="{0AAE8D47-F031-458A-B19C-B392772326AE}"/>
              </a:ext>
            </a:extLst>
          </p:cNvPr>
          <p:cNvSpPr>
            <a:spLocks noChangeArrowheads="1"/>
          </p:cNvSpPr>
          <p:nvPr/>
        </p:nvSpPr>
        <p:spPr bwMode="auto">
          <a:xfrm>
            <a:off x="8748713" y="4341813"/>
            <a:ext cx="287337" cy="307975"/>
          </a:xfrm>
          <a:prstGeom prst="rect">
            <a:avLst/>
          </a:prstGeom>
          <a:solidFill>
            <a:srgbClr val="00B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9</a:t>
            </a:r>
            <a:endParaRPr lang="ko-KR" altLang="en-US" sz="1200" dirty="0">
              <a:latin typeface="Tahoma" panose="020B0604030504040204" pitchFamily="34" charset="0"/>
            </a:endParaRPr>
          </a:p>
        </p:txBody>
      </p:sp>
      <p:sp>
        <p:nvSpPr>
          <p:cNvPr id="33852" name="직사각형 67">
            <a:extLst>
              <a:ext uri="{FF2B5EF4-FFF2-40B4-BE49-F238E27FC236}">
                <a16:creationId xmlns:a16="http://schemas.microsoft.com/office/drawing/2014/main" id="{FC34275E-4B9F-4F45-82DE-3A28F91A020A}"/>
              </a:ext>
            </a:extLst>
          </p:cNvPr>
          <p:cNvSpPr>
            <a:spLocks noChangeArrowheads="1"/>
          </p:cNvSpPr>
          <p:nvPr/>
        </p:nvSpPr>
        <p:spPr bwMode="auto">
          <a:xfrm>
            <a:off x="8748713" y="4754563"/>
            <a:ext cx="287337" cy="307975"/>
          </a:xfrm>
          <a:prstGeom prst="rect">
            <a:avLst/>
          </a:prstGeom>
          <a:solidFill>
            <a:srgbClr val="00B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10</a:t>
            </a:r>
            <a:endParaRPr lang="ko-KR" altLang="en-US" sz="1200" dirty="0">
              <a:latin typeface="Tahoma" panose="020B0604030504040204" pitchFamily="34" charset="0"/>
            </a:endParaRPr>
          </a:p>
        </p:txBody>
      </p:sp>
      <p:sp>
        <p:nvSpPr>
          <p:cNvPr id="33853" name="직사각형 68">
            <a:extLst>
              <a:ext uri="{FF2B5EF4-FFF2-40B4-BE49-F238E27FC236}">
                <a16:creationId xmlns:a16="http://schemas.microsoft.com/office/drawing/2014/main" id="{387FC78E-9F51-4AD1-A81B-CBCE5993F369}"/>
              </a:ext>
            </a:extLst>
          </p:cNvPr>
          <p:cNvSpPr>
            <a:spLocks noChangeArrowheads="1"/>
          </p:cNvSpPr>
          <p:nvPr/>
        </p:nvSpPr>
        <p:spPr bwMode="auto">
          <a:xfrm>
            <a:off x="8748713" y="5186363"/>
            <a:ext cx="287337" cy="307975"/>
          </a:xfrm>
          <a:prstGeom prst="rect">
            <a:avLst/>
          </a:prstGeom>
          <a:solidFill>
            <a:srgbClr val="00B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11</a:t>
            </a:r>
            <a:endParaRPr lang="ko-KR" altLang="en-US" sz="1200" dirty="0">
              <a:latin typeface="Tahoma" panose="020B0604030504040204" pitchFamily="34" charset="0"/>
            </a:endParaRPr>
          </a:p>
        </p:txBody>
      </p:sp>
      <p:sp>
        <p:nvSpPr>
          <p:cNvPr id="33854" name="직사각형 69">
            <a:extLst>
              <a:ext uri="{FF2B5EF4-FFF2-40B4-BE49-F238E27FC236}">
                <a16:creationId xmlns:a16="http://schemas.microsoft.com/office/drawing/2014/main" id="{8B9A502A-3C8F-44C5-BDEC-D617929C4B52}"/>
              </a:ext>
            </a:extLst>
          </p:cNvPr>
          <p:cNvSpPr>
            <a:spLocks noChangeArrowheads="1"/>
          </p:cNvSpPr>
          <p:nvPr/>
        </p:nvSpPr>
        <p:spPr bwMode="auto">
          <a:xfrm>
            <a:off x="8281988" y="5573713"/>
            <a:ext cx="287337" cy="307975"/>
          </a:xfrm>
          <a:prstGeom prst="rect">
            <a:avLst/>
          </a:prstGeom>
          <a:solidFill>
            <a:srgbClr val="92D05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8</a:t>
            </a:r>
            <a:endParaRPr lang="ko-KR" altLang="en-US" sz="1200" dirty="0">
              <a:latin typeface="Tahoma" panose="020B0604030504040204" pitchFamily="34" charset="0"/>
            </a:endParaRPr>
          </a:p>
        </p:txBody>
      </p:sp>
      <p:cxnSp>
        <p:nvCxnSpPr>
          <p:cNvPr id="33855" name="구부러진 연결선 72">
            <a:extLst>
              <a:ext uri="{FF2B5EF4-FFF2-40B4-BE49-F238E27FC236}">
                <a16:creationId xmlns:a16="http://schemas.microsoft.com/office/drawing/2014/main" id="{018EBE8D-D642-4C11-B878-D8B741AA7C48}"/>
              </a:ext>
            </a:extLst>
          </p:cNvPr>
          <p:cNvCxnSpPr>
            <a:cxnSpLocks noChangeShapeType="1"/>
            <a:stCxn id="65" idx="3"/>
            <a:endCxn id="33854" idx="1"/>
          </p:cNvCxnSpPr>
          <p:nvPr/>
        </p:nvCxnSpPr>
        <p:spPr bwMode="auto">
          <a:xfrm>
            <a:off x="7661275" y="4927600"/>
            <a:ext cx="620713" cy="800100"/>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3856" name="TextBox 9">
            <a:extLst>
              <a:ext uri="{FF2B5EF4-FFF2-40B4-BE49-F238E27FC236}">
                <a16:creationId xmlns:a16="http://schemas.microsoft.com/office/drawing/2014/main" id="{BFCBCF2F-5DB0-480A-A45A-142B4E38F4FD}"/>
              </a:ext>
            </a:extLst>
          </p:cNvPr>
          <p:cNvSpPr txBox="1">
            <a:spLocks noChangeArrowheads="1"/>
          </p:cNvSpPr>
          <p:nvPr/>
        </p:nvSpPr>
        <p:spPr bwMode="auto">
          <a:xfrm>
            <a:off x="7156450" y="4999038"/>
            <a:ext cx="785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&lt;inode&gt; </a:t>
            </a:r>
            <a:endParaRPr lang="ko-KR" altLang="en-US" sz="1000" dirty="0">
              <a:latin typeface="Tahoma" panose="020B0604030504040204" pitchFamily="34" charset="0"/>
            </a:endParaRPr>
          </a:p>
        </p:txBody>
      </p:sp>
      <p:sp>
        <p:nvSpPr>
          <p:cNvPr id="33857" name="TextBox 9">
            <a:extLst>
              <a:ext uri="{FF2B5EF4-FFF2-40B4-BE49-F238E27FC236}">
                <a16:creationId xmlns:a16="http://schemas.microsoft.com/office/drawing/2014/main" id="{26B85C54-4965-48B3-B51B-F4FD3103916E}"/>
              </a:ext>
            </a:extLst>
          </p:cNvPr>
          <p:cNvSpPr txBox="1">
            <a:spLocks noChangeArrowheads="1"/>
          </p:cNvSpPr>
          <p:nvPr/>
        </p:nvSpPr>
        <p:spPr bwMode="auto">
          <a:xfrm>
            <a:off x="7869238" y="5903913"/>
            <a:ext cx="11636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000" dirty="0">
                <a:latin typeface="Tahoma" panose="020B0604030504040204" pitchFamily="34" charset="0"/>
              </a:rPr>
              <a:t>&lt;data blocks&gt; </a:t>
            </a:r>
            <a:endParaRPr lang="ko-KR" altLang="en-US" sz="1000" dirty="0">
              <a:latin typeface="Tahoma" panose="020B0604030504040204" pitchFamily="34" charset="0"/>
            </a:endParaRPr>
          </a:p>
        </p:txBody>
      </p:sp>
      <p:sp>
        <p:nvSpPr>
          <p:cNvPr id="79" name="직사각형 78">
            <a:extLst>
              <a:ext uri="{FF2B5EF4-FFF2-40B4-BE49-F238E27FC236}">
                <a16:creationId xmlns:a16="http://schemas.microsoft.com/office/drawing/2014/main" id="{E9D783DA-2A48-4E55-B0A5-2C459A4AAC1E}"/>
              </a:ext>
            </a:extLst>
          </p:cNvPr>
          <p:cNvSpPr/>
          <p:nvPr/>
        </p:nvSpPr>
        <p:spPr bwMode="auto">
          <a:xfrm>
            <a:off x="5975350" y="4351338"/>
            <a:ext cx="288925" cy="306387"/>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9</a:t>
            </a:r>
            <a:endParaRPr lang="ko-KR" altLang="en-US" sz="1200" dirty="0">
              <a:ea typeface="굴림" charset="-127"/>
            </a:endParaRPr>
          </a:p>
        </p:txBody>
      </p:sp>
      <p:sp>
        <p:nvSpPr>
          <p:cNvPr id="80" name="직사각형 79">
            <a:extLst>
              <a:ext uri="{FF2B5EF4-FFF2-40B4-BE49-F238E27FC236}">
                <a16:creationId xmlns:a16="http://schemas.microsoft.com/office/drawing/2014/main" id="{DF8B66B8-F751-4FD1-98B7-56F1679512B0}"/>
              </a:ext>
            </a:extLst>
          </p:cNvPr>
          <p:cNvSpPr/>
          <p:nvPr/>
        </p:nvSpPr>
        <p:spPr bwMode="auto">
          <a:xfrm>
            <a:off x="5975350" y="4762500"/>
            <a:ext cx="288925" cy="307975"/>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10</a:t>
            </a:r>
            <a:endParaRPr lang="ko-KR" altLang="en-US" sz="1200" dirty="0">
              <a:ea typeface="굴림" charset="-127"/>
            </a:endParaRPr>
          </a:p>
        </p:txBody>
      </p:sp>
      <p:sp>
        <p:nvSpPr>
          <p:cNvPr id="81" name="직사각형 80">
            <a:extLst>
              <a:ext uri="{FF2B5EF4-FFF2-40B4-BE49-F238E27FC236}">
                <a16:creationId xmlns:a16="http://schemas.microsoft.com/office/drawing/2014/main" id="{C796E785-8142-4F74-8FE4-15A91D305F7B}"/>
              </a:ext>
            </a:extLst>
          </p:cNvPr>
          <p:cNvSpPr/>
          <p:nvPr/>
        </p:nvSpPr>
        <p:spPr bwMode="auto">
          <a:xfrm>
            <a:off x="5975350" y="5194300"/>
            <a:ext cx="288925" cy="307975"/>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11</a:t>
            </a:r>
            <a:endParaRPr lang="ko-KR" altLang="en-US" sz="1200" dirty="0">
              <a:ea typeface="굴림" charset="-127"/>
            </a:endParaRPr>
          </a:p>
        </p:txBody>
      </p:sp>
      <p:sp>
        <p:nvSpPr>
          <p:cNvPr id="82" name="직사각형 81">
            <a:extLst>
              <a:ext uri="{FF2B5EF4-FFF2-40B4-BE49-F238E27FC236}">
                <a16:creationId xmlns:a16="http://schemas.microsoft.com/office/drawing/2014/main" id="{631BDF32-F91C-4171-80DE-BCDAE3733C24}"/>
              </a:ext>
            </a:extLst>
          </p:cNvPr>
          <p:cNvSpPr/>
          <p:nvPr/>
        </p:nvSpPr>
        <p:spPr bwMode="auto">
          <a:xfrm>
            <a:off x="4090988" y="4351338"/>
            <a:ext cx="288925" cy="306387"/>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9</a:t>
            </a:r>
            <a:endParaRPr lang="ko-KR" altLang="en-US" sz="1200" dirty="0">
              <a:ea typeface="굴림" charset="-127"/>
            </a:endParaRPr>
          </a:p>
        </p:txBody>
      </p:sp>
      <p:sp>
        <p:nvSpPr>
          <p:cNvPr id="83" name="직사각형 82">
            <a:extLst>
              <a:ext uri="{FF2B5EF4-FFF2-40B4-BE49-F238E27FC236}">
                <a16:creationId xmlns:a16="http://schemas.microsoft.com/office/drawing/2014/main" id="{1630772E-44FE-4F56-86E1-150ED4836DE6}"/>
              </a:ext>
            </a:extLst>
          </p:cNvPr>
          <p:cNvSpPr/>
          <p:nvPr/>
        </p:nvSpPr>
        <p:spPr bwMode="auto">
          <a:xfrm>
            <a:off x="4090988" y="4762500"/>
            <a:ext cx="288925" cy="307975"/>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10</a:t>
            </a:r>
            <a:endParaRPr lang="ko-KR" altLang="en-US" sz="1200" dirty="0">
              <a:ea typeface="굴림" charset="-127"/>
            </a:endParaRPr>
          </a:p>
        </p:txBody>
      </p:sp>
      <p:sp>
        <p:nvSpPr>
          <p:cNvPr id="84" name="직사각형 83">
            <a:extLst>
              <a:ext uri="{FF2B5EF4-FFF2-40B4-BE49-F238E27FC236}">
                <a16:creationId xmlns:a16="http://schemas.microsoft.com/office/drawing/2014/main" id="{3C1D229C-D483-44C1-9F28-07C9679F51F4}"/>
              </a:ext>
            </a:extLst>
          </p:cNvPr>
          <p:cNvSpPr/>
          <p:nvPr/>
        </p:nvSpPr>
        <p:spPr bwMode="auto">
          <a:xfrm>
            <a:off x="4090988" y="5194300"/>
            <a:ext cx="288925" cy="307975"/>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11</a:t>
            </a:r>
            <a:endParaRPr lang="ko-KR" altLang="en-US" sz="1200" dirty="0">
              <a:ea typeface="굴림" charset="-127"/>
            </a:endParaRPr>
          </a:p>
        </p:txBody>
      </p:sp>
      <p:sp>
        <p:nvSpPr>
          <p:cNvPr id="85" name="직사각형 84">
            <a:extLst>
              <a:ext uri="{FF2B5EF4-FFF2-40B4-BE49-F238E27FC236}">
                <a16:creationId xmlns:a16="http://schemas.microsoft.com/office/drawing/2014/main" id="{2FD0E126-DFAC-4D9E-B747-DAFA0D114C99}"/>
              </a:ext>
            </a:extLst>
          </p:cNvPr>
          <p:cNvSpPr/>
          <p:nvPr/>
        </p:nvSpPr>
        <p:spPr bwMode="auto">
          <a:xfrm>
            <a:off x="1514475" y="4311650"/>
            <a:ext cx="287338" cy="307975"/>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9</a:t>
            </a:r>
            <a:endParaRPr lang="ko-KR" altLang="en-US" sz="1200" dirty="0">
              <a:ea typeface="굴림" charset="-127"/>
            </a:endParaRPr>
          </a:p>
        </p:txBody>
      </p:sp>
      <p:sp>
        <p:nvSpPr>
          <p:cNvPr id="86" name="직사각형 85">
            <a:extLst>
              <a:ext uri="{FF2B5EF4-FFF2-40B4-BE49-F238E27FC236}">
                <a16:creationId xmlns:a16="http://schemas.microsoft.com/office/drawing/2014/main" id="{453543E2-C16F-4564-8EFE-966012AA0D21}"/>
              </a:ext>
            </a:extLst>
          </p:cNvPr>
          <p:cNvSpPr/>
          <p:nvPr/>
        </p:nvSpPr>
        <p:spPr bwMode="auto">
          <a:xfrm>
            <a:off x="1514475" y="4724400"/>
            <a:ext cx="287338" cy="307975"/>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10</a:t>
            </a:r>
            <a:endParaRPr lang="ko-KR" altLang="en-US" sz="1200" dirty="0">
              <a:ea typeface="굴림" charset="-127"/>
            </a:endParaRPr>
          </a:p>
        </p:txBody>
      </p:sp>
      <p:sp>
        <p:nvSpPr>
          <p:cNvPr id="87" name="직사각형 86">
            <a:extLst>
              <a:ext uri="{FF2B5EF4-FFF2-40B4-BE49-F238E27FC236}">
                <a16:creationId xmlns:a16="http://schemas.microsoft.com/office/drawing/2014/main" id="{3EE2A5D3-3586-499A-B4C7-D410C1E463B0}"/>
              </a:ext>
            </a:extLst>
          </p:cNvPr>
          <p:cNvSpPr/>
          <p:nvPr/>
        </p:nvSpPr>
        <p:spPr bwMode="auto">
          <a:xfrm>
            <a:off x="1514475" y="5156200"/>
            <a:ext cx="287338" cy="307975"/>
          </a:xfrm>
          <a:prstGeom prst="rect">
            <a:avLst/>
          </a:prstGeom>
          <a:solidFill>
            <a:schemeClr val="accent3"/>
          </a:solidFill>
          <a:ln w="9525" cap="rnd" cmpd="sng" algn="ctr">
            <a:solidFill>
              <a:schemeClr val="tx1"/>
            </a:solidFill>
            <a:prstDash val="sysDot"/>
            <a:round/>
            <a:headEnd type="none" w="med" len="med"/>
            <a:tailEnd type="none" w="med" len="med"/>
          </a:ln>
          <a:effectLst/>
        </p:spPr>
        <p:txBody>
          <a:bodyPr lIns="36000" rIns="36000" anchor="ctr"/>
          <a:lstStyle/>
          <a:p>
            <a:pPr algn="ctr" eaLnBrk="1" latinLnBrk="1" hangingPunct="1">
              <a:defRPr/>
            </a:pPr>
            <a:r>
              <a:rPr lang="en-US" altLang="ko-KR" sz="1200" dirty="0">
                <a:ea typeface="굴림" charset="-127"/>
              </a:rPr>
              <a:t>11</a:t>
            </a:r>
            <a:endParaRPr lang="ko-KR" altLang="en-US" sz="1200" dirty="0">
              <a:ea typeface="굴림" charset="-127"/>
            </a:endParaRPr>
          </a:p>
        </p:txBody>
      </p:sp>
      <p:sp>
        <p:nvSpPr>
          <p:cNvPr id="78" name="직사각형 75">
            <a:extLst>
              <a:ext uri="{FF2B5EF4-FFF2-40B4-BE49-F238E27FC236}">
                <a16:creationId xmlns:a16="http://schemas.microsoft.com/office/drawing/2014/main" id="{6F5E7F4E-40B3-4A92-9823-35A12AB2345B}"/>
              </a:ext>
            </a:extLst>
          </p:cNvPr>
          <p:cNvSpPr>
            <a:spLocks noChangeArrowheads="1"/>
          </p:cNvSpPr>
          <p:nvPr/>
        </p:nvSpPr>
        <p:spPr bwMode="auto">
          <a:xfrm>
            <a:off x="8299450" y="4337050"/>
            <a:ext cx="288925" cy="307975"/>
          </a:xfrm>
          <a:prstGeom prst="rect">
            <a:avLst/>
          </a:prstGeom>
          <a:solidFill>
            <a:srgbClr val="FF660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1</a:t>
            </a:r>
            <a:endParaRPr lang="ko-KR" altLang="en-US" sz="1200" dirty="0">
              <a:latin typeface="Tahoma" panose="020B0604030504040204" pitchFamily="34" charset="0"/>
            </a:endParaRPr>
          </a:p>
        </p:txBody>
      </p:sp>
      <p:sp>
        <p:nvSpPr>
          <p:cNvPr id="88" name="직사각형 76">
            <a:extLst>
              <a:ext uri="{FF2B5EF4-FFF2-40B4-BE49-F238E27FC236}">
                <a16:creationId xmlns:a16="http://schemas.microsoft.com/office/drawing/2014/main" id="{4D517C59-CB78-4A19-93F6-6E16D5015694}"/>
              </a:ext>
            </a:extLst>
          </p:cNvPr>
          <p:cNvSpPr>
            <a:spLocks noChangeArrowheads="1"/>
          </p:cNvSpPr>
          <p:nvPr/>
        </p:nvSpPr>
        <p:spPr bwMode="auto">
          <a:xfrm>
            <a:off x="8299450" y="4738688"/>
            <a:ext cx="288925" cy="307975"/>
          </a:xfrm>
          <a:prstGeom prst="rect">
            <a:avLst/>
          </a:prstGeom>
          <a:solidFill>
            <a:srgbClr val="FF660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4</a:t>
            </a:r>
            <a:endParaRPr lang="ko-KR" altLang="en-US" sz="1200" dirty="0">
              <a:latin typeface="Tahoma" panose="020B0604030504040204" pitchFamily="34" charset="0"/>
            </a:endParaRPr>
          </a:p>
        </p:txBody>
      </p:sp>
      <p:sp>
        <p:nvSpPr>
          <p:cNvPr id="89" name="직사각형 77">
            <a:extLst>
              <a:ext uri="{FF2B5EF4-FFF2-40B4-BE49-F238E27FC236}">
                <a16:creationId xmlns:a16="http://schemas.microsoft.com/office/drawing/2014/main" id="{4CB8D55C-A1D8-40A7-8C85-813EFF5F939B}"/>
              </a:ext>
            </a:extLst>
          </p:cNvPr>
          <p:cNvSpPr>
            <a:spLocks noChangeArrowheads="1"/>
          </p:cNvSpPr>
          <p:nvPr/>
        </p:nvSpPr>
        <p:spPr bwMode="auto">
          <a:xfrm>
            <a:off x="8299450" y="5180013"/>
            <a:ext cx="288925" cy="306387"/>
          </a:xfrm>
          <a:prstGeom prst="rect">
            <a:avLst/>
          </a:prstGeom>
          <a:solidFill>
            <a:srgbClr val="FF6600"/>
          </a:solidFill>
          <a:ln w="9525" cap="rnd" algn="ctr">
            <a:solidFill>
              <a:schemeClr val="tx1"/>
            </a:solidFill>
            <a:prstDash val="sysDot"/>
            <a:round/>
            <a:headEnd/>
            <a:tailEnd/>
          </a:ln>
        </p:spPr>
        <p:txBody>
          <a:bodyPr lIns="36000" rIns="36000" anchor="ct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lgn="ctr" eaLnBrk="1" hangingPunct="1">
              <a:spcBef>
                <a:spcPct val="0"/>
              </a:spcBef>
              <a:buClrTx/>
              <a:buSzTx/>
              <a:buFontTx/>
              <a:buNone/>
            </a:pPr>
            <a:r>
              <a:rPr lang="en-US" altLang="ko-KR" sz="1200" dirty="0">
                <a:latin typeface="Tahoma" panose="020B0604030504040204" pitchFamily="34" charset="0"/>
              </a:rPr>
              <a:t>7</a:t>
            </a:r>
            <a:endParaRPr lang="ko-KR" altLang="en-US" sz="1200" dirty="0">
              <a:latin typeface="Tahoma" panose="020B0604030504040204" pitchFamily="34" charset="0"/>
            </a:endParaRPr>
          </a:p>
        </p:txBody>
      </p:sp>
      <p:cxnSp>
        <p:nvCxnSpPr>
          <p:cNvPr id="33870" name="구부러진 연결선 70">
            <a:extLst>
              <a:ext uri="{FF2B5EF4-FFF2-40B4-BE49-F238E27FC236}">
                <a16:creationId xmlns:a16="http://schemas.microsoft.com/office/drawing/2014/main" id="{70A54313-8562-462D-8642-D05DDCC1FCFF}"/>
              </a:ext>
            </a:extLst>
          </p:cNvPr>
          <p:cNvCxnSpPr>
            <a:cxnSpLocks noChangeShapeType="1"/>
            <a:stCxn id="63" idx="3"/>
            <a:endCxn id="33852" idx="1"/>
          </p:cNvCxnSpPr>
          <p:nvPr/>
        </p:nvCxnSpPr>
        <p:spPr bwMode="auto">
          <a:xfrm>
            <a:off x="7661275" y="4783138"/>
            <a:ext cx="1103313" cy="166687"/>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71" name="구부러진 연결선 71">
            <a:extLst>
              <a:ext uri="{FF2B5EF4-FFF2-40B4-BE49-F238E27FC236}">
                <a16:creationId xmlns:a16="http://schemas.microsoft.com/office/drawing/2014/main" id="{8E1F81B5-7D5B-4B1B-8233-871FAE32A97B}"/>
              </a:ext>
            </a:extLst>
          </p:cNvPr>
          <p:cNvCxnSpPr>
            <a:cxnSpLocks noChangeShapeType="1"/>
            <a:stCxn id="64" idx="3"/>
            <a:endCxn id="33853" idx="1"/>
          </p:cNvCxnSpPr>
          <p:nvPr/>
        </p:nvCxnSpPr>
        <p:spPr bwMode="auto">
          <a:xfrm>
            <a:off x="7661275" y="4856163"/>
            <a:ext cx="1103313" cy="525462"/>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872" name="구부러진 연결선 66">
            <a:extLst>
              <a:ext uri="{FF2B5EF4-FFF2-40B4-BE49-F238E27FC236}">
                <a16:creationId xmlns:a16="http://schemas.microsoft.com/office/drawing/2014/main" id="{91A07C01-8E0F-4CAA-99F0-EDE41B69105C}"/>
              </a:ext>
            </a:extLst>
          </p:cNvPr>
          <p:cNvCxnSpPr>
            <a:cxnSpLocks noChangeShapeType="1"/>
            <a:stCxn id="62" idx="3"/>
            <a:endCxn id="33851" idx="1"/>
          </p:cNvCxnSpPr>
          <p:nvPr/>
        </p:nvCxnSpPr>
        <p:spPr bwMode="auto">
          <a:xfrm flipV="1">
            <a:off x="7661275" y="4495800"/>
            <a:ext cx="1087438" cy="223838"/>
          </a:xfrm>
          <a:prstGeom prst="curvedConnector3">
            <a:avLst>
              <a:gd name="adj1" fmla="val 50000"/>
            </a:avLst>
          </a:prstGeom>
          <a:noFill/>
          <a:ln w="9525" cap="rnd"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90" name="슬라이드 번호 개체 틀 3">
            <a:extLst>
              <a:ext uri="{FF2B5EF4-FFF2-40B4-BE49-F238E27FC236}">
                <a16:creationId xmlns:a16="http://schemas.microsoft.com/office/drawing/2014/main" id="{2B705159-17ED-479A-B0A9-8C7A9D2383CD}"/>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3"/>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28</a:t>
            </a:fld>
            <a:endParaRPr kumimoji="0" lang="en-US" altLang="ko-KR" sz="1400" dirty="0">
              <a:solidFill>
                <a:schemeClr val="bg2"/>
              </a:solidFill>
              <a:latin typeface="굴림" panose="020B0600000101010101" pitchFamily="50" charset="-127"/>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8" grpId="0" animBg="1"/>
      <p:bldP spid="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제목 1">
            <a:extLst>
              <a:ext uri="{FF2B5EF4-FFF2-40B4-BE49-F238E27FC236}">
                <a16:creationId xmlns:a16="http://schemas.microsoft.com/office/drawing/2014/main" id="{2C5D8D47-1C15-48F8-92D5-7A2E6BDED92D}"/>
              </a:ext>
            </a:extLst>
          </p:cNvPr>
          <p:cNvSpPr>
            <a:spLocks noGrp="1" noChangeArrowheads="1"/>
          </p:cNvSpPr>
          <p:nvPr>
            <p:ph type="title"/>
          </p:nvPr>
        </p:nvSpPr>
        <p:spPr/>
        <p:txBody>
          <a:bodyPr/>
          <a:lstStyle/>
          <a:p>
            <a:r>
              <a:rPr lang="en-US" altLang="ko-KR" dirty="0"/>
              <a:t>Summary: Flash-aware File System</a:t>
            </a:r>
            <a:endParaRPr lang="ko-KR" altLang="en-US" dirty="0"/>
          </a:p>
        </p:txBody>
      </p:sp>
      <p:sp>
        <p:nvSpPr>
          <p:cNvPr id="34819" name="내용 개체 틀 2">
            <a:extLst>
              <a:ext uri="{FF2B5EF4-FFF2-40B4-BE49-F238E27FC236}">
                <a16:creationId xmlns:a16="http://schemas.microsoft.com/office/drawing/2014/main" id="{6785BC8B-4AA6-4E12-A4BD-A9D570092880}"/>
              </a:ext>
            </a:extLst>
          </p:cNvPr>
          <p:cNvSpPr>
            <a:spLocks noGrp="1" noChangeArrowheads="1"/>
          </p:cNvSpPr>
          <p:nvPr>
            <p:ph idx="1"/>
          </p:nvPr>
        </p:nvSpPr>
        <p:spPr>
          <a:xfrm>
            <a:off x="323850" y="838200"/>
            <a:ext cx="8496300" cy="3382888"/>
          </a:xfrm>
        </p:spPr>
        <p:txBody>
          <a:bodyPr>
            <a:normAutofit fontScale="92500"/>
          </a:bodyPr>
          <a:lstStyle/>
          <a:p>
            <a:r>
              <a:rPr lang="en-US" altLang="ko-KR" dirty="0"/>
              <a:t>Example</a:t>
            </a:r>
          </a:p>
          <a:p>
            <a:pPr lvl="1"/>
            <a:r>
              <a:rPr lang="en-US" altLang="ko-KR" dirty="0"/>
              <a:t>F2FS: Flash Friendly FS by Samsung</a:t>
            </a:r>
          </a:p>
          <a:p>
            <a:pPr lvl="2"/>
            <a:r>
              <a:rPr lang="en-US" altLang="ko-KR" dirty="0"/>
              <a:t>Key idea</a:t>
            </a:r>
          </a:p>
          <a:p>
            <a:pPr lvl="3"/>
            <a:r>
              <a:rPr lang="en-US" altLang="ko-KR" dirty="0"/>
              <a:t>Use inode (like FFS) and Out-place update (like LFS) </a:t>
            </a:r>
          </a:p>
          <a:p>
            <a:pPr lvl="3"/>
            <a:r>
              <a:rPr lang="en-US" altLang="ko-KR" dirty="0"/>
              <a:t>Make new mapping in an inode and Invalidate old data (Translation) </a:t>
            </a:r>
          </a:p>
          <a:p>
            <a:pPr lvl="3"/>
            <a:r>
              <a:rPr lang="en-US" altLang="ko-KR" dirty="0"/>
              <a:t>Garbage collection to reclaim invalidated blocks </a:t>
            </a:r>
          </a:p>
          <a:p>
            <a:pPr lvl="2"/>
            <a:r>
              <a:rPr lang="en-US" altLang="ko-KR" dirty="0"/>
              <a:t>New features</a:t>
            </a:r>
          </a:p>
          <a:p>
            <a:pPr lvl="3"/>
            <a:r>
              <a:rPr lang="en-US" altLang="ko-KR" dirty="0"/>
              <a:t>1) Multiple logging: for hot/cold separation, 2) NAT: to prevent wandering tree problem, 3) GC Optimization (</a:t>
            </a:r>
            <a:r>
              <a:rPr lang="en-US" altLang="ko-KR" dirty="0">
                <a:sym typeface="Wingdings" panose="05000000000000000000" pitchFamily="2" charset="2"/>
              </a:rPr>
              <a:t>Fore vs background, greedy vs cost-benefit)</a:t>
            </a:r>
          </a:p>
          <a:p>
            <a:pPr lvl="1"/>
            <a:r>
              <a:rPr lang="en-US" altLang="ko-KR" dirty="0">
                <a:sym typeface="Wingdings" panose="05000000000000000000" pitchFamily="2" charset="2"/>
              </a:rPr>
              <a:t>Note: General FS (e.g. Ext4) + FTL (Flash Translation Layer) </a:t>
            </a:r>
          </a:p>
          <a:p>
            <a:pPr lvl="2"/>
            <a:r>
              <a:rPr lang="en-US" altLang="ko-KR" dirty="0">
                <a:sym typeface="Wingdings" panose="05000000000000000000" pitchFamily="2" charset="2"/>
              </a:rPr>
              <a:t>FTL: Abstract flash memory like disks  See Chapter 44 in OSTEP</a:t>
            </a:r>
          </a:p>
          <a:p>
            <a:pPr lvl="3"/>
            <a:endParaRPr lang="ko-KR" altLang="en-US" dirty="0"/>
          </a:p>
        </p:txBody>
      </p:sp>
      <p:pic>
        <p:nvPicPr>
          <p:cNvPr id="7" name="그림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37112"/>
            <a:ext cx="290162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그림 1"/>
          <p:cNvPicPr>
            <a:picLocks noChangeAspect="1"/>
          </p:cNvPicPr>
          <p:nvPr/>
        </p:nvPicPr>
        <p:blipFill>
          <a:blip r:embed="rId3"/>
          <a:stretch>
            <a:fillRect/>
          </a:stretch>
        </p:blipFill>
        <p:spPr>
          <a:xfrm>
            <a:off x="3275856" y="4437112"/>
            <a:ext cx="5688632" cy="2232248"/>
          </a:xfrm>
          <a:prstGeom prst="rect">
            <a:avLst/>
          </a:prstGeom>
        </p:spPr>
      </p:pic>
      <p:sp>
        <p:nvSpPr>
          <p:cNvPr id="10" name="TextBox 5"/>
          <p:cNvSpPr txBox="1">
            <a:spLocks noChangeArrowheads="1"/>
          </p:cNvSpPr>
          <p:nvPr/>
        </p:nvSpPr>
        <p:spPr bwMode="auto">
          <a:xfrm>
            <a:off x="2771800" y="6309320"/>
            <a:ext cx="210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b="0" dirty="0">
                <a:solidFill>
                  <a:srgbClr val="00B050"/>
                </a:solidFill>
                <a:latin typeface="Tahoma" panose="020B0604030504040204" pitchFamily="34" charset="0"/>
              </a:rPr>
              <a:t>(Source: F2FS, FAST’15)</a:t>
            </a:r>
            <a:endParaRPr lang="ko-KR" altLang="en-US" sz="1400" b="0" dirty="0">
              <a:solidFill>
                <a:srgbClr val="00B050"/>
              </a:solidFill>
              <a:latin typeface="Tahoma" panose="020B0604030504040204" pitchFamily="34" charset="0"/>
            </a:endParaRPr>
          </a:p>
        </p:txBody>
      </p:sp>
      <p:sp>
        <p:nvSpPr>
          <p:cNvPr id="8" name="슬라이드 번호 개체 틀 3">
            <a:extLst>
              <a:ext uri="{FF2B5EF4-FFF2-40B4-BE49-F238E27FC236}">
                <a16:creationId xmlns:a16="http://schemas.microsoft.com/office/drawing/2014/main" id="{0E9A504A-EC2C-4964-B030-B8B93836F2F6}"/>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29</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a:extLst>
              <a:ext uri="{FF2B5EF4-FFF2-40B4-BE49-F238E27FC236}">
                <a16:creationId xmlns:a16="http://schemas.microsoft.com/office/drawing/2014/main" id="{826C02AB-3194-4C04-BB10-A6FEBBDD6972}"/>
              </a:ext>
            </a:extLst>
          </p:cNvPr>
          <p:cNvSpPr>
            <a:spLocks noGrp="1" noChangeArrowheads="1"/>
          </p:cNvSpPr>
          <p:nvPr>
            <p:ph type="title"/>
          </p:nvPr>
        </p:nvSpPr>
        <p:spPr/>
        <p:txBody>
          <a:bodyPr/>
          <a:lstStyle/>
          <a:p>
            <a:r>
              <a:rPr lang="en-US" altLang="ko-KR" dirty="0"/>
              <a:t>Chap. 41 Locality and The Fast File System</a:t>
            </a:r>
            <a:endParaRPr lang="ko-KR" altLang="en-US" dirty="0"/>
          </a:p>
        </p:txBody>
      </p:sp>
      <p:sp>
        <p:nvSpPr>
          <p:cNvPr id="40963" name="텍스트 개체 틀 2">
            <a:extLst>
              <a:ext uri="{FF2B5EF4-FFF2-40B4-BE49-F238E27FC236}">
                <a16:creationId xmlns:a16="http://schemas.microsoft.com/office/drawing/2014/main" id="{5965B541-1701-4A60-9E9E-880BD412EAD4}"/>
              </a:ext>
            </a:extLst>
          </p:cNvPr>
          <p:cNvSpPr>
            <a:spLocks noGrp="1"/>
          </p:cNvSpPr>
          <p:nvPr>
            <p:ph type="body" sz="half" idx="1"/>
          </p:nvPr>
        </p:nvSpPr>
        <p:spPr>
          <a:xfrm>
            <a:off x="250825" y="838200"/>
            <a:ext cx="6265391" cy="5943600"/>
          </a:xfrm>
        </p:spPr>
        <p:txBody>
          <a:bodyPr>
            <a:normAutofit/>
          </a:bodyPr>
          <a:lstStyle/>
          <a:p>
            <a:pPr>
              <a:defRPr/>
            </a:pPr>
            <a:r>
              <a:rPr lang="en-US" altLang="ko-KR" dirty="0"/>
              <a:t>UFS (Unix File System)</a:t>
            </a:r>
          </a:p>
          <a:p>
            <a:pPr lvl="1">
              <a:defRPr/>
            </a:pPr>
            <a:r>
              <a:rPr lang="en-US" altLang="ko-KR" dirty="0"/>
              <a:t>Layout</a:t>
            </a:r>
          </a:p>
          <a:p>
            <a:pPr lvl="2">
              <a:defRPr/>
            </a:pPr>
            <a:r>
              <a:rPr lang="en-US" altLang="ko-KR" dirty="0"/>
              <a:t>Boot sector </a:t>
            </a:r>
          </a:p>
          <a:p>
            <a:pPr lvl="2">
              <a:defRPr/>
            </a:pPr>
            <a:r>
              <a:rPr lang="en-US" altLang="ko-KR" dirty="0"/>
              <a:t>Superblock: how big FS is, how many inodes, where is inode, …</a:t>
            </a:r>
          </a:p>
          <a:p>
            <a:pPr lvl="2">
              <a:defRPr/>
            </a:pPr>
            <a:r>
              <a:rPr lang="en-US" altLang="ko-KR" dirty="0"/>
              <a:t>Bitmap + Inode + User data</a:t>
            </a:r>
          </a:p>
          <a:p>
            <a:pPr lvl="2">
              <a:defRPr/>
            </a:pPr>
            <a:r>
              <a:rPr lang="en-US" altLang="ko-KR" dirty="0">
                <a:sym typeface="Wingdings" panose="05000000000000000000" pitchFamily="2" charset="2"/>
              </a:rPr>
              <a:t> </a:t>
            </a:r>
            <a:r>
              <a:rPr lang="en-US" altLang="ko-KR" dirty="0">
                <a:solidFill>
                  <a:srgbClr val="0066FF"/>
                </a:solidFill>
              </a:rPr>
              <a:t>Simple</a:t>
            </a:r>
            <a:r>
              <a:rPr lang="en-US" altLang="ko-KR" dirty="0"/>
              <a:t> and easy-to-use</a:t>
            </a:r>
          </a:p>
          <a:p>
            <a:pPr lvl="1">
              <a:defRPr/>
            </a:pPr>
            <a:r>
              <a:rPr lang="en-US" altLang="ko-KR" dirty="0"/>
              <a:t>Access method </a:t>
            </a:r>
          </a:p>
          <a:p>
            <a:pPr lvl="2">
              <a:defRPr/>
            </a:pPr>
            <a:r>
              <a:rPr lang="en-US" altLang="ko-KR" dirty="0"/>
              <a:t>Inode access, data access alternately</a:t>
            </a:r>
          </a:p>
          <a:p>
            <a:pPr lvl="3">
              <a:defRPr/>
            </a:pPr>
            <a:r>
              <a:rPr lang="en-US" altLang="ko-KR" dirty="0"/>
              <a:t>Look good, but consider disk geometry (see chapter 37) and multiple I/Os per a write (see chapter 40)</a:t>
            </a:r>
          </a:p>
          <a:p>
            <a:pPr lvl="2">
              <a:defRPr/>
            </a:pPr>
            <a:r>
              <a:rPr lang="en-US" altLang="ko-KR" dirty="0"/>
              <a:t>Concerns: 1) Long seek time, 2) Consistency</a:t>
            </a:r>
          </a:p>
          <a:p>
            <a:pPr lvl="3">
              <a:defRPr/>
            </a:pPr>
            <a:r>
              <a:rPr lang="en-US" altLang="ko-KR" dirty="0">
                <a:solidFill>
                  <a:srgbClr val="0066FF"/>
                </a:solidFill>
              </a:rPr>
              <a:t>Performance issue </a:t>
            </a:r>
            <a:r>
              <a:rPr lang="en-US" altLang="ko-KR" dirty="0">
                <a:sym typeface="Wingdings" panose="05000000000000000000" pitchFamily="2" charset="2"/>
              </a:rPr>
              <a:t> this chapter</a:t>
            </a:r>
          </a:p>
          <a:p>
            <a:pPr lvl="3">
              <a:defRPr/>
            </a:pPr>
            <a:r>
              <a:rPr lang="en-US" altLang="ko-KR" dirty="0">
                <a:solidFill>
                  <a:srgbClr val="0066FF"/>
                </a:solidFill>
                <a:sym typeface="Wingdings" panose="05000000000000000000" pitchFamily="2" charset="2"/>
              </a:rPr>
              <a:t>Consistency issue </a:t>
            </a:r>
            <a:r>
              <a:rPr lang="en-US" altLang="ko-KR" dirty="0">
                <a:sym typeface="Wingdings" panose="05000000000000000000" pitchFamily="2" charset="2"/>
              </a:rPr>
              <a:t> next chapter</a:t>
            </a:r>
            <a:r>
              <a:rPr lang="en-US" altLang="ko-KR" dirty="0"/>
              <a:t>  </a:t>
            </a:r>
          </a:p>
        </p:txBody>
      </p:sp>
      <p:sp>
        <p:nvSpPr>
          <p:cNvPr id="10244" name="슬라이드 번호 개체 틀 3">
            <a:extLst>
              <a:ext uri="{FF2B5EF4-FFF2-40B4-BE49-F238E27FC236}">
                <a16:creationId xmlns:a16="http://schemas.microsoft.com/office/drawing/2014/main" id="{89A68F6C-CC35-4EDC-BAF7-7FAC83321F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1EC4FFF2-EBB0-447E-A204-BD4FE0DCDE0C}" type="slidenum">
              <a:rPr kumimoji="0" lang="en-US" altLang="ko-KR" sz="1400">
                <a:solidFill>
                  <a:schemeClr val="bg2"/>
                </a:solidFill>
                <a:latin typeface="굴림" panose="020B0600000101010101" pitchFamily="50" charset="-127"/>
              </a:rPr>
              <a:pPr>
                <a:spcBef>
                  <a:spcPct val="0"/>
                </a:spcBef>
                <a:buClrTx/>
                <a:buSzTx/>
                <a:buFontTx/>
                <a:buNone/>
              </a:pPr>
              <a:t>3</a:t>
            </a:fld>
            <a:endParaRPr kumimoji="0" lang="en-US" altLang="ko-KR" sz="1400" dirty="0">
              <a:solidFill>
                <a:schemeClr val="bg2"/>
              </a:solidFill>
              <a:latin typeface="굴림" panose="020B0600000101010101" pitchFamily="50" charset="-127"/>
            </a:endParaRPr>
          </a:p>
        </p:txBody>
      </p:sp>
      <p:pic>
        <p:nvPicPr>
          <p:cNvPr id="2" name="그림 1">
            <a:extLst>
              <a:ext uri="{FF2B5EF4-FFF2-40B4-BE49-F238E27FC236}">
                <a16:creationId xmlns:a16="http://schemas.microsoft.com/office/drawing/2014/main" id="{60586D7C-2663-4772-9DA9-B4395B1E76DD}"/>
              </a:ext>
            </a:extLst>
          </p:cNvPr>
          <p:cNvPicPr>
            <a:picLocks noChangeAspect="1"/>
          </p:cNvPicPr>
          <p:nvPr/>
        </p:nvPicPr>
        <p:blipFill>
          <a:blip r:embed="rId3"/>
          <a:stretch>
            <a:fillRect/>
          </a:stretch>
        </p:blipFill>
        <p:spPr>
          <a:xfrm>
            <a:off x="6654520" y="980728"/>
            <a:ext cx="2238655" cy="51571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제목 1">
            <a:extLst>
              <a:ext uri="{FF2B5EF4-FFF2-40B4-BE49-F238E27FC236}">
                <a16:creationId xmlns:a16="http://schemas.microsoft.com/office/drawing/2014/main" id="{048C552B-B14D-424C-8C06-212290D67DF0}"/>
              </a:ext>
            </a:extLst>
          </p:cNvPr>
          <p:cNvSpPr>
            <a:spLocks noGrp="1" noChangeArrowheads="1"/>
          </p:cNvSpPr>
          <p:nvPr>
            <p:ph type="title"/>
          </p:nvPr>
        </p:nvSpPr>
        <p:spPr/>
        <p:txBody>
          <a:bodyPr/>
          <a:lstStyle/>
          <a:p>
            <a:r>
              <a:rPr lang="en-US" altLang="ko-KR" dirty="0"/>
              <a:t>Summary </a:t>
            </a:r>
            <a:endParaRPr lang="ko-KR" altLang="en-US" dirty="0"/>
          </a:p>
        </p:txBody>
      </p:sp>
      <p:sp>
        <p:nvSpPr>
          <p:cNvPr id="52227" name="텍스트 개체 틀 2">
            <a:extLst>
              <a:ext uri="{FF2B5EF4-FFF2-40B4-BE49-F238E27FC236}">
                <a16:creationId xmlns:a16="http://schemas.microsoft.com/office/drawing/2014/main" id="{C7D4C4B3-F110-4C28-A692-4F9C88D1A849}"/>
              </a:ext>
            </a:extLst>
          </p:cNvPr>
          <p:cNvSpPr>
            <a:spLocks noGrp="1"/>
          </p:cNvSpPr>
          <p:nvPr>
            <p:ph type="body" sz="half" idx="1"/>
          </p:nvPr>
        </p:nvSpPr>
        <p:spPr>
          <a:xfrm>
            <a:off x="250825" y="838199"/>
            <a:ext cx="8713788" cy="3814937"/>
          </a:xfrm>
        </p:spPr>
        <p:txBody>
          <a:bodyPr>
            <a:normAutofit fontScale="92500" lnSpcReduction="20000"/>
          </a:bodyPr>
          <a:lstStyle/>
          <a:p>
            <a:pPr>
              <a:defRPr/>
            </a:pPr>
            <a:r>
              <a:rPr lang="en-US" altLang="ko-KR" dirty="0"/>
              <a:t>File basic</a:t>
            </a:r>
          </a:p>
          <a:p>
            <a:pPr lvl="1">
              <a:defRPr/>
            </a:pPr>
            <a:r>
              <a:rPr lang="en-US" altLang="ko-KR" dirty="0"/>
              <a:t>Layout: superblock, bitmap, inode, data blocks </a:t>
            </a:r>
          </a:p>
          <a:p>
            <a:pPr lvl="1">
              <a:defRPr/>
            </a:pPr>
            <a:r>
              <a:rPr lang="en-US" altLang="ko-KR" dirty="0"/>
              <a:t>Access methods: open(), read(), write(), …</a:t>
            </a:r>
          </a:p>
          <a:p>
            <a:pPr>
              <a:defRPr/>
            </a:pPr>
            <a:r>
              <a:rPr lang="en-US" altLang="ko-KR" dirty="0"/>
              <a:t>Optimization</a:t>
            </a:r>
          </a:p>
          <a:p>
            <a:pPr lvl="1">
              <a:defRPr/>
            </a:pPr>
            <a:r>
              <a:rPr lang="en-US" altLang="ko-KR" dirty="0"/>
              <a:t>Performance: FFS, Ext2, …</a:t>
            </a:r>
          </a:p>
          <a:p>
            <a:pPr lvl="2">
              <a:defRPr/>
            </a:pPr>
            <a:r>
              <a:rPr lang="en-US" altLang="ko-KR" dirty="0"/>
              <a:t>A watershed moment in file system research</a:t>
            </a:r>
          </a:p>
          <a:p>
            <a:pPr lvl="2">
              <a:defRPr/>
            </a:pPr>
            <a:r>
              <a:rPr lang="en-US" altLang="ko-KR" dirty="0"/>
              <a:t>Storage-awareness, simple but effective techniques </a:t>
            </a:r>
          </a:p>
          <a:p>
            <a:pPr lvl="1">
              <a:defRPr/>
            </a:pPr>
            <a:r>
              <a:rPr lang="en-US" altLang="ko-KR" dirty="0"/>
              <a:t>Consistency: Ext3/4, JFS, … </a:t>
            </a:r>
          </a:p>
          <a:p>
            <a:pPr lvl="2">
              <a:defRPr/>
            </a:pPr>
            <a:r>
              <a:rPr lang="en-US" altLang="ko-KR" dirty="0"/>
              <a:t>Change from valid state to another valid state </a:t>
            </a:r>
          </a:p>
          <a:p>
            <a:pPr lvl="2">
              <a:defRPr/>
            </a:pPr>
            <a:r>
              <a:rPr lang="en-US" altLang="ko-KR" dirty="0"/>
              <a:t>Journaling: Performance and Reliability tradeoff</a:t>
            </a:r>
          </a:p>
          <a:p>
            <a:pPr>
              <a:defRPr/>
            </a:pPr>
            <a:r>
              <a:rPr lang="en-US" altLang="ko-KR" dirty="0"/>
              <a:t>Others</a:t>
            </a:r>
          </a:p>
          <a:p>
            <a:pPr lvl="1">
              <a:defRPr/>
            </a:pPr>
            <a:r>
              <a:rPr lang="en-US" altLang="ko-KR" dirty="0"/>
              <a:t>LFS, F2FS: for Flash memory (or for sequential access)</a:t>
            </a:r>
          </a:p>
          <a:p>
            <a:pPr lvl="1">
              <a:defRPr/>
            </a:pPr>
            <a:r>
              <a:rPr lang="en-US" altLang="ko-KR" dirty="0"/>
              <a:t>FAT: for small storage  </a:t>
            </a:r>
            <a:endParaRPr lang="ko-KR" altLang="en-US" dirty="0"/>
          </a:p>
        </p:txBody>
      </p:sp>
      <p:pic>
        <p:nvPicPr>
          <p:cNvPr id="40965" name="그림 1">
            <a:extLst>
              <a:ext uri="{FF2B5EF4-FFF2-40B4-BE49-F238E27FC236}">
                <a16:creationId xmlns:a16="http://schemas.microsoft.com/office/drawing/2014/main" id="{653A10EF-4396-4A31-A763-1136D31C61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764261"/>
            <a:ext cx="4608513" cy="138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그림 2">
            <a:extLst>
              <a:ext uri="{FF2B5EF4-FFF2-40B4-BE49-F238E27FC236}">
                <a16:creationId xmlns:a16="http://schemas.microsoft.com/office/drawing/2014/main" id="{3D6F1FB3-2176-4739-A970-0826CF433C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4797152"/>
            <a:ext cx="3660775" cy="135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3">
            <a:extLst>
              <a:ext uri="{FF2B5EF4-FFF2-40B4-BE49-F238E27FC236}">
                <a16:creationId xmlns:a16="http://schemas.microsoft.com/office/drawing/2014/main" id="{C956F6DB-EA98-40F3-A0BB-8650FA711F5E}"/>
              </a:ext>
            </a:extLst>
          </p:cNvPr>
          <p:cNvSpPr txBox="1">
            <a:spLocks noChangeArrowheads="1"/>
          </p:cNvSpPr>
          <p:nvPr/>
        </p:nvSpPr>
        <p:spPr bwMode="auto">
          <a:xfrm>
            <a:off x="1025525" y="6264275"/>
            <a:ext cx="709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b="0" dirty="0">
                <a:solidFill>
                  <a:srgbClr val="008000"/>
                </a:solidFill>
                <a:latin typeface="Tahoma" panose="020B0604030504040204" pitchFamily="34" charset="0"/>
              </a:rPr>
              <a:t>(Source: https://www3.cs.stonybrook.edu/~porter/courses/cse506/f14/slides/ext4.pdf)</a:t>
            </a:r>
            <a:endParaRPr lang="ko-KR" altLang="en-US" sz="1400" b="0" dirty="0">
              <a:solidFill>
                <a:srgbClr val="008000"/>
              </a:solidFill>
              <a:latin typeface="Tahoma" panose="020B0604030504040204" pitchFamily="34" charset="0"/>
            </a:endParaRPr>
          </a:p>
        </p:txBody>
      </p:sp>
      <p:sp>
        <p:nvSpPr>
          <p:cNvPr id="10" name="슬라이드 번호 개체 틀 3">
            <a:extLst>
              <a:ext uri="{FF2B5EF4-FFF2-40B4-BE49-F238E27FC236}">
                <a16:creationId xmlns:a16="http://schemas.microsoft.com/office/drawing/2014/main" id="{1CB096C0-490A-4477-A50C-98BCCC80DC0D}"/>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30</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제목 1">
            <a:extLst>
              <a:ext uri="{FF2B5EF4-FFF2-40B4-BE49-F238E27FC236}">
                <a16:creationId xmlns:a16="http://schemas.microsoft.com/office/drawing/2014/main" id="{7CF86935-03FC-4CA5-A324-7133396C9201}"/>
              </a:ext>
            </a:extLst>
          </p:cNvPr>
          <p:cNvSpPr>
            <a:spLocks noGrp="1" noChangeArrowheads="1"/>
          </p:cNvSpPr>
          <p:nvPr>
            <p:ph type="title"/>
          </p:nvPr>
        </p:nvSpPr>
        <p:spPr/>
        <p:txBody>
          <a:bodyPr/>
          <a:lstStyle/>
          <a:p>
            <a:r>
              <a:rPr lang="en-US" altLang="ko-KR" dirty="0"/>
              <a:t>Lab3 : Ext2 Analysis </a:t>
            </a:r>
            <a:endParaRPr lang="ko-KR" altLang="en-US" dirty="0"/>
          </a:p>
        </p:txBody>
      </p:sp>
      <p:sp>
        <p:nvSpPr>
          <p:cNvPr id="35843" name="내용 개체 틀 2">
            <a:extLst>
              <a:ext uri="{FF2B5EF4-FFF2-40B4-BE49-F238E27FC236}">
                <a16:creationId xmlns:a16="http://schemas.microsoft.com/office/drawing/2014/main" id="{470EE624-2EE8-4B80-89F8-5A0DE61E316C}"/>
              </a:ext>
            </a:extLst>
          </p:cNvPr>
          <p:cNvSpPr>
            <a:spLocks noGrp="1" noChangeArrowheads="1"/>
          </p:cNvSpPr>
          <p:nvPr>
            <p:ph idx="1"/>
          </p:nvPr>
        </p:nvSpPr>
        <p:spPr>
          <a:xfrm>
            <a:off x="323850" y="838200"/>
            <a:ext cx="8640638" cy="4607024"/>
          </a:xfrm>
        </p:spPr>
        <p:txBody>
          <a:bodyPr>
            <a:normAutofit fontScale="85000" lnSpcReduction="20000"/>
          </a:bodyPr>
          <a:lstStyle/>
          <a:p>
            <a:pPr>
              <a:defRPr/>
            </a:pPr>
            <a:r>
              <a:rPr lang="en-US" altLang="ko-KR" dirty="0"/>
              <a:t>Lab3: Analyze Ext2 file system internal (a kind of digital forensic^^)</a:t>
            </a:r>
          </a:p>
          <a:p>
            <a:pPr lvl="1">
              <a:defRPr/>
            </a:pPr>
            <a:r>
              <a:rPr lang="en-US" altLang="ko-KR" dirty="0"/>
              <a:t>What we need to do</a:t>
            </a:r>
          </a:p>
          <a:p>
            <a:pPr lvl="2">
              <a:defRPr/>
            </a:pPr>
            <a:r>
              <a:rPr lang="en-US" altLang="ko-KR" dirty="0"/>
              <a:t>1. create ramdisk</a:t>
            </a:r>
          </a:p>
          <a:p>
            <a:pPr lvl="2">
              <a:defRPr/>
            </a:pPr>
            <a:r>
              <a:rPr lang="en-US" altLang="ko-KR" dirty="0"/>
              <a:t>2. make Ext2</a:t>
            </a:r>
            <a:r>
              <a:rPr lang="ko-KR" altLang="en-US" dirty="0"/>
              <a:t> </a:t>
            </a:r>
            <a:r>
              <a:rPr lang="en-US" altLang="ko-KR" dirty="0"/>
              <a:t>file system on ramdisk </a:t>
            </a:r>
          </a:p>
          <a:p>
            <a:pPr lvl="2">
              <a:defRPr/>
            </a:pPr>
            <a:r>
              <a:rPr lang="en-US" altLang="ko-KR" dirty="0"/>
              <a:t>3. mount the Ext2 file system</a:t>
            </a:r>
          </a:p>
          <a:p>
            <a:pPr lvl="2">
              <a:defRPr/>
            </a:pPr>
            <a:r>
              <a:rPr lang="en-US" altLang="ko-KR" dirty="0"/>
              <a:t>4. run the script on the mount directory </a:t>
            </a:r>
            <a:r>
              <a:rPr lang="en-US" altLang="ko-KR" dirty="0">
                <a:sym typeface="Wingdings" panose="05000000000000000000" pitchFamily="2" charset="2"/>
              </a:rPr>
              <a:t> will generate file hierarchy </a:t>
            </a:r>
            <a:endParaRPr lang="en-US" altLang="ko-KR" dirty="0"/>
          </a:p>
          <a:p>
            <a:pPr lvl="2">
              <a:defRPr/>
            </a:pPr>
            <a:r>
              <a:rPr lang="en-US" altLang="ko-KR" dirty="0"/>
              <a:t>5. find a file assigned to you (or find two files assigned to each team)</a:t>
            </a:r>
          </a:p>
          <a:p>
            <a:pPr lvl="3">
              <a:defRPr/>
            </a:pPr>
            <a:r>
              <a:rPr lang="en-US" altLang="ko-KR" dirty="0"/>
              <a:t>Assigned files: last three digits of a student</a:t>
            </a:r>
            <a:r>
              <a:rPr lang="ko-KR" altLang="en-US" dirty="0"/>
              <a:t> </a:t>
            </a:r>
            <a:r>
              <a:rPr lang="en-US" altLang="ko-KR" dirty="0"/>
              <a:t>number  </a:t>
            </a:r>
            <a:r>
              <a:rPr lang="en-US" altLang="ko-KR" dirty="0">
                <a:sym typeface="Wingdings" panose="05000000000000000000" pitchFamily="2" charset="2"/>
              </a:rPr>
              <a:t> directory + file name </a:t>
            </a:r>
          </a:p>
          <a:p>
            <a:pPr lvl="3">
              <a:defRPr/>
            </a:pPr>
            <a:r>
              <a:rPr lang="en-US" altLang="ko-KR" dirty="0">
                <a:sym typeface="Wingdings" panose="05000000000000000000" pitchFamily="2" charset="2"/>
              </a:rPr>
              <a:t>(e.g. *****236  directory name is 2, file name is 36) </a:t>
            </a:r>
            <a:endParaRPr lang="en-US" altLang="ko-KR" dirty="0"/>
          </a:p>
          <a:p>
            <a:pPr lvl="2">
              <a:defRPr/>
            </a:pPr>
            <a:r>
              <a:rPr lang="en-US" altLang="ko-KR" dirty="0"/>
              <a:t>6. dump ramdisk, examine or make a program that parsing Ext2</a:t>
            </a:r>
          </a:p>
          <a:p>
            <a:pPr lvl="3">
              <a:defRPr/>
            </a:pPr>
            <a:r>
              <a:rPr lang="en-US" altLang="ko-KR" dirty="0"/>
              <a:t>Superblock </a:t>
            </a:r>
            <a:r>
              <a:rPr lang="en-US" altLang="ko-KR" dirty="0">
                <a:sym typeface="Wingdings" panose="05000000000000000000" pitchFamily="2" charset="2"/>
              </a:rPr>
              <a:t> Group descriptor  root inode  root data  dir. inode  dir. data ….</a:t>
            </a:r>
            <a:endParaRPr lang="en-US" altLang="ko-KR" dirty="0"/>
          </a:p>
          <a:p>
            <a:pPr lvl="1">
              <a:defRPr/>
            </a:pPr>
            <a:r>
              <a:rPr lang="en-US" altLang="ko-KR" dirty="0"/>
              <a:t>Requirement: 1</a:t>
            </a:r>
            <a:r>
              <a:rPr lang="en-US" altLang="ko-KR" dirty="0">
                <a:latin typeface="Tahoma" panose="020B0604030504040204" pitchFamily="34" charset="0"/>
                <a:sym typeface="Wingdings" panose="05000000000000000000" pitchFamily="2" charset="2"/>
              </a:rPr>
              <a:t>) report (discussion, analysis results and snapshots)  email to professor and TA </a:t>
            </a:r>
          </a:p>
          <a:p>
            <a:pPr lvl="1">
              <a:defRPr/>
            </a:pPr>
            <a:r>
              <a:rPr lang="en-US" altLang="ko-KR" dirty="0"/>
              <a:t>Environment: See Lab. 3 in the lecture site</a:t>
            </a:r>
          </a:p>
          <a:p>
            <a:pPr lvl="1">
              <a:defRPr/>
            </a:pPr>
            <a:r>
              <a:rPr lang="en-US" altLang="ko-KR" dirty="0"/>
              <a:t>Due: 6pm, June 10</a:t>
            </a:r>
            <a:r>
              <a:rPr lang="en-US" altLang="ko-KR" baseline="30000" dirty="0"/>
              <a:t>th</a:t>
            </a:r>
            <a:r>
              <a:rPr lang="en-US" altLang="ko-KR" dirty="0"/>
              <a:t>, Wednesday (2 weeks later.)</a:t>
            </a:r>
          </a:p>
          <a:p>
            <a:pPr lvl="1">
              <a:defRPr/>
            </a:pPr>
            <a:r>
              <a:rPr lang="en-US" altLang="ko-KR" dirty="0"/>
              <a:t>Bonus</a:t>
            </a:r>
          </a:p>
          <a:p>
            <a:pPr lvl="2">
              <a:defRPr/>
            </a:pPr>
            <a:r>
              <a:rPr lang="en-US" altLang="ko-KR" dirty="0"/>
              <a:t>Print the team members (name and student id) while mounting Ext2</a:t>
            </a:r>
          </a:p>
          <a:p>
            <a:pPr lvl="2">
              <a:defRPr/>
            </a:pPr>
            <a:r>
              <a:rPr lang="en-US" altLang="ko-KR" dirty="0"/>
              <a:t>Ext2 source modification + make + module insert (e.g. insmod) + mkfs + mount</a:t>
            </a:r>
          </a:p>
        </p:txBody>
      </p:sp>
      <p:sp>
        <p:nvSpPr>
          <p:cNvPr id="4" name="TextBox 3">
            <a:extLst>
              <a:ext uri="{FF2B5EF4-FFF2-40B4-BE49-F238E27FC236}">
                <a16:creationId xmlns:a16="http://schemas.microsoft.com/office/drawing/2014/main" id="{45D1855A-BFBA-45A4-BC80-3DCCE35387D2}"/>
              </a:ext>
            </a:extLst>
          </p:cNvPr>
          <p:cNvSpPr txBox="1">
            <a:spLocks noChangeArrowheads="1"/>
          </p:cNvSpPr>
          <p:nvPr/>
        </p:nvSpPr>
        <p:spPr bwMode="auto">
          <a:xfrm>
            <a:off x="179512" y="5157192"/>
            <a:ext cx="8519600" cy="830997"/>
          </a:xfrm>
          <a:prstGeom prst="rect">
            <a:avLst/>
          </a:prstGeom>
          <a:solidFill>
            <a:schemeClr val="bg1"/>
          </a:solidFill>
          <a:ln>
            <a:noFill/>
          </a:ln>
        </p:spPr>
        <p:txBody>
          <a:bodyPr wrap="square">
            <a:spAutoFit/>
          </a:bodyPr>
          <a:lstStyle>
            <a:lvl1pPr marL="285750" indent="-285750"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 typeface="Wingdings 2" panose="05020102010507070707" pitchFamily="18" charset="2"/>
              <a:buChar char="E"/>
            </a:pPr>
            <a:r>
              <a:rPr lang="en-US" altLang="ko-KR" sz="1600" b="0" dirty="0">
                <a:solidFill>
                  <a:srgbClr val="FF0000"/>
                </a:solidFill>
                <a:latin typeface="Tahoma" panose="020B0604030504040204" pitchFamily="34" charset="0"/>
                <a:sym typeface="Wingdings" panose="05000000000000000000" pitchFamily="2" charset="2"/>
              </a:rPr>
              <a:t>Simple question to take attendance: FTL (Flash Translation Layer) is a SW layer that abstracts flash memory like disks. Three key roles of FTL are 1) address translation, 2) garbage collection and 3) wear-leveling. Explain these roles. (until 6 PM, May 28th)</a:t>
            </a:r>
          </a:p>
        </p:txBody>
      </p:sp>
      <p:sp>
        <p:nvSpPr>
          <p:cNvPr id="5" name="TextBox 4">
            <a:extLst>
              <a:ext uri="{FF2B5EF4-FFF2-40B4-BE49-F238E27FC236}">
                <a16:creationId xmlns:a16="http://schemas.microsoft.com/office/drawing/2014/main" id="{6C794BC4-F3EC-4393-96E3-6428CD225F16}"/>
              </a:ext>
            </a:extLst>
          </p:cNvPr>
          <p:cNvSpPr txBox="1">
            <a:spLocks noChangeArrowheads="1"/>
          </p:cNvSpPr>
          <p:nvPr/>
        </p:nvSpPr>
        <p:spPr bwMode="auto">
          <a:xfrm>
            <a:off x="107504" y="6027003"/>
            <a:ext cx="8496944" cy="830997"/>
          </a:xfrm>
          <a:prstGeom prst="rect">
            <a:avLst/>
          </a:prstGeom>
          <a:solidFill>
            <a:schemeClr val="bg1"/>
          </a:solidFill>
          <a:ln>
            <a:noFill/>
          </a:ln>
        </p:spPr>
        <p:txBody>
          <a:bodyPr wrap="square">
            <a:spAutoFit/>
          </a:bodyPr>
          <a:lstStyle>
            <a:lvl1pPr marL="285750" indent="-285750"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 typeface="Wingdings 2" panose="05020102010507070707" pitchFamily="18" charset="2"/>
              <a:buChar char="E"/>
            </a:pPr>
            <a:r>
              <a:rPr lang="en-US" altLang="ko-KR" sz="1600" b="0" dirty="0">
                <a:solidFill>
                  <a:srgbClr val="FF0000"/>
                </a:solidFill>
                <a:latin typeface="Tahoma" panose="020B0604030504040204" pitchFamily="34" charset="0"/>
                <a:sym typeface="Wingdings" panose="05000000000000000000" pitchFamily="2" charset="2"/>
              </a:rPr>
              <a:t>Interactive Q&amp;A announcement</a:t>
            </a:r>
          </a:p>
          <a:p>
            <a:pPr marL="0" indent="0" latinLnBrk="0">
              <a:spcBef>
                <a:spcPct val="0"/>
              </a:spcBef>
              <a:buClrTx/>
              <a:buSzTx/>
              <a:buNone/>
            </a:pPr>
            <a:r>
              <a:rPr lang="en-US" altLang="ko-KR" sz="1600" b="0" dirty="0">
                <a:solidFill>
                  <a:srgbClr val="FF0000"/>
                </a:solidFill>
                <a:latin typeface="Tahoma" panose="020B0604030504040204" pitchFamily="34" charset="0"/>
                <a:sym typeface="Wingdings" panose="05000000000000000000" pitchFamily="2" charset="2"/>
              </a:rPr>
              <a:t>      - June 2</a:t>
            </a:r>
            <a:r>
              <a:rPr lang="en-US" altLang="ko-KR" sz="1600" b="0" baseline="30000" dirty="0">
                <a:solidFill>
                  <a:srgbClr val="FF0000"/>
                </a:solidFill>
                <a:latin typeface="Tahoma" panose="020B0604030504040204" pitchFamily="34" charset="0"/>
                <a:sym typeface="Wingdings" panose="05000000000000000000" pitchFamily="2" charset="2"/>
              </a:rPr>
              <a:t>nd</a:t>
            </a:r>
            <a:r>
              <a:rPr lang="en-US" altLang="ko-KR" sz="1600" b="0" dirty="0">
                <a:solidFill>
                  <a:srgbClr val="FF0000"/>
                </a:solidFill>
                <a:latin typeface="Tahoma" panose="020B0604030504040204" pitchFamily="34" charset="0"/>
                <a:sym typeface="Wingdings" panose="05000000000000000000" pitchFamily="2" charset="2"/>
              </a:rPr>
              <a:t> (Tuesday) at class time (10:30 am for Section 2, 2:30 pm for Section 3)</a:t>
            </a:r>
          </a:p>
          <a:p>
            <a:pPr marL="0" indent="0" latinLnBrk="0">
              <a:spcBef>
                <a:spcPct val="0"/>
              </a:spcBef>
              <a:buClrTx/>
              <a:buSzTx/>
              <a:buNone/>
            </a:pPr>
            <a:r>
              <a:rPr lang="en-US" altLang="ko-KR" sz="1600" b="0" dirty="0">
                <a:solidFill>
                  <a:srgbClr val="FF0000"/>
                </a:solidFill>
                <a:latin typeface="Tahoma" panose="020B0604030504040204" pitchFamily="34" charset="0"/>
                <a:sym typeface="Wingdings" panose="05000000000000000000" pitchFamily="2" charset="2"/>
              </a:rPr>
              <a:t>      - Zoom Meeting</a:t>
            </a:r>
            <a:r>
              <a:rPr lang="ko-KR" altLang="en-US" sz="1600" b="0" dirty="0">
                <a:solidFill>
                  <a:srgbClr val="FF0000"/>
                </a:solidFill>
                <a:latin typeface="Tahoma" panose="020B0604030504040204" pitchFamily="34" charset="0"/>
                <a:sym typeface="Wingdings" panose="05000000000000000000" pitchFamily="2" charset="2"/>
              </a:rPr>
              <a:t> </a:t>
            </a:r>
            <a:r>
              <a:rPr lang="en-US" altLang="ko-KR" sz="1600" b="0" dirty="0">
                <a:solidFill>
                  <a:srgbClr val="FF0000"/>
                </a:solidFill>
                <a:latin typeface="Tahoma" panose="020B0604030504040204" pitchFamily="34" charset="0"/>
                <a:sym typeface="Wingdings" panose="05000000000000000000" pitchFamily="2" charset="2"/>
              </a:rPr>
              <a:t>ID: 375-898-1997 (PW: To be announced)</a:t>
            </a:r>
          </a:p>
        </p:txBody>
      </p:sp>
      <p:sp>
        <p:nvSpPr>
          <p:cNvPr id="6" name="슬라이드 번호 개체 틀 3">
            <a:extLst>
              <a:ext uri="{FF2B5EF4-FFF2-40B4-BE49-F238E27FC236}">
                <a16:creationId xmlns:a16="http://schemas.microsoft.com/office/drawing/2014/main" id="{E65D81F1-FEC2-4447-B662-3591C91FB70D}"/>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31</a:t>
            </a:fld>
            <a:endParaRPr kumimoji="0" lang="en-US" altLang="ko-KR" sz="1400" dirty="0">
              <a:solidFill>
                <a:schemeClr val="bg2"/>
              </a:solidFill>
              <a:latin typeface="굴림" panose="020B0600000101010101" pitchFamily="50" charset="-127"/>
            </a:endParaRPr>
          </a:p>
        </p:txBody>
      </p:sp>
    </p:spTree>
    <p:custDataLst>
      <p:tags r:id="rId1"/>
    </p:custDataLst>
    <p:extLst>
      <p:ext uri="{BB962C8B-B14F-4D97-AF65-F5344CB8AC3E}">
        <p14:creationId xmlns:p14="http://schemas.microsoft.com/office/powerpoint/2010/main" val="28652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730D3C6-901C-4FCD-8406-D949A8DF290A}"/>
              </a:ext>
            </a:extLst>
          </p:cNvPr>
          <p:cNvSpPr>
            <a:spLocks noGrp="1"/>
          </p:cNvSpPr>
          <p:nvPr>
            <p:ph type="title"/>
          </p:nvPr>
        </p:nvSpPr>
        <p:spPr/>
        <p:txBody>
          <a:bodyPr/>
          <a:lstStyle/>
          <a:p>
            <a:r>
              <a:rPr lang="en-US" altLang="ko-KR" dirty="0"/>
              <a:t>Appendix 1: Lab3 details</a:t>
            </a:r>
            <a:endParaRPr lang="ko-KR" altLang="en-US" dirty="0"/>
          </a:p>
        </p:txBody>
      </p:sp>
      <p:sp>
        <p:nvSpPr>
          <p:cNvPr id="3" name="내용 개체 틀 2">
            <a:extLst>
              <a:ext uri="{FF2B5EF4-FFF2-40B4-BE49-F238E27FC236}">
                <a16:creationId xmlns:a16="http://schemas.microsoft.com/office/drawing/2014/main" id="{B38EB93F-22A0-41A8-9057-ECDCE2393F1C}"/>
              </a:ext>
            </a:extLst>
          </p:cNvPr>
          <p:cNvSpPr>
            <a:spLocks noGrp="1"/>
          </p:cNvSpPr>
          <p:nvPr>
            <p:ph idx="1"/>
          </p:nvPr>
        </p:nvSpPr>
        <p:spPr>
          <a:xfrm>
            <a:off x="323850" y="838200"/>
            <a:ext cx="8839200" cy="2878832"/>
          </a:xfrm>
        </p:spPr>
        <p:txBody>
          <a:bodyPr/>
          <a:lstStyle/>
          <a:p>
            <a:r>
              <a:rPr lang="en-US" altLang="ko-KR" dirty="0"/>
              <a:t>Main steps</a:t>
            </a:r>
          </a:p>
          <a:p>
            <a:pPr lvl="1"/>
            <a:r>
              <a:rPr lang="en-US" altLang="ko-KR" dirty="0">
                <a:hlinkClick r:id="rId2"/>
              </a:rPr>
              <a:t>https://drive.google.com/file/d/1Cg9HJNeYNSZOvYaIxqPv4aQOxreu4zA5/view</a:t>
            </a:r>
            <a:r>
              <a:rPr lang="en-US" altLang="ko-KR" dirty="0"/>
              <a:t> in </a:t>
            </a:r>
            <a:r>
              <a:rPr lang="en-US" altLang="ko-KR" dirty="0">
                <a:hlinkClick r:id="rId3"/>
              </a:rPr>
              <a:t>https://github.com/DKU-Embedded-Lab/2020_DKU_OS</a:t>
            </a:r>
            <a:endParaRPr lang="ko-KR" altLang="en-US" dirty="0"/>
          </a:p>
        </p:txBody>
      </p:sp>
      <p:sp>
        <p:nvSpPr>
          <p:cNvPr id="26" name="TextBox 25"/>
          <p:cNvSpPr txBox="1"/>
          <p:nvPr/>
        </p:nvSpPr>
        <p:spPr>
          <a:xfrm>
            <a:off x="1619672" y="3923775"/>
            <a:ext cx="1832553" cy="307777"/>
          </a:xfrm>
          <a:prstGeom prst="rect">
            <a:avLst/>
          </a:prstGeom>
          <a:noFill/>
        </p:spPr>
        <p:txBody>
          <a:bodyPr wrap="none" rtlCol="0">
            <a:spAutoFit/>
          </a:bodyPr>
          <a:lstStyle/>
          <a:p>
            <a:r>
              <a:rPr lang="en-US" altLang="ko-KR" sz="1400" dirty="0">
                <a:solidFill>
                  <a:srgbClr val="0066FF"/>
                </a:solidFill>
              </a:rPr>
              <a:t>(make a ramdisk)</a:t>
            </a:r>
            <a:endParaRPr lang="ko-KR" altLang="en-US" sz="1400" dirty="0">
              <a:solidFill>
                <a:srgbClr val="0066FF"/>
              </a:solidFill>
            </a:endParaRPr>
          </a:p>
        </p:txBody>
      </p:sp>
      <p:sp>
        <p:nvSpPr>
          <p:cNvPr id="32" name="TextBox 31"/>
          <p:cNvSpPr txBox="1"/>
          <p:nvPr/>
        </p:nvSpPr>
        <p:spPr>
          <a:xfrm>
            <a:off x="6075132" y="3945632"/>
            <a:ext cx="1818126" cy="307777"/>
          </a:xfrm>
          <a:prstGeom prst="rect">
            <a:avLst/>
          </a:prstGeom>
          <a:noFill/>
        </p:spPr>
        <p:txBody>
          <a:bodyPr wrap="none" rtlCol="0">
            <a:spAutoFit/>
          </a:bodyPr>
          <a:lstStyle/>
          <a:p>
            <a:r>
              <a:rPr lang="en-US" altLang="ko-KR" sz="1400" dirty="0">
                <a:solidFill>
                  <a:srgbClr val="0066FF"/>
                </a:solidFill>
              </a:rPr>
              <a:t>(mkfs and mount)</a:t>
            </a:r>
            <a:endParaRPr lang="ko-KR" altLang="en-US" sz="1400" dirty="0">
              <a:solidFill>
                <a:srgbClr val="0066FF"/>
              </a:solidFill>
            </a:endParaRPr>
          </a:p>
        </p:txBody>
      </p:sp>
      <p:sp>
        <p:nvSpPr>
          <p:cNvPr id="16" name="슬라이드 번호 개체 틀 3">
            <a:extLst>
              <a:ext uri="{FF2B5EF4-FFF2-40B4-BE49-F238E27FC236}">
                <a16:creationId xmlns:a16="http://schemas.microsoft.com/office/drawing/2014/main" id="{EDA972CA-E6B6-4BF5-8220-7484AF21AA4C}"/>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32</a:t>
            </a:fld>
            <a:endParaRPr kumimoji="0" lang="en-US" altLang="ko-KR" sz="1400" dirty="0">
              <a:solidFill>
                <a:schemeClr val="bg2"/>
              </a:solidFill>
              <a:latin typeface="굴림" panose="020B0600000101010101" pitchFamily="50" charset="-127"/>
            </a:endParaRPr>
          </a:p>
        </p:txBody>
      </p:sp>
      <p:pic>
        <p:nvPicPr>
          <p:cNvPr id="17" name="그림 16">
            <a:extLst>
              <a:ext uri="{FF2B5EF4-FFF2-40B4-BE49-F238E27FC236}">
                <a16:creationId xmlns:a16="http://schemas.microsoft.com/office/drawing/2014/main" id="{C51B7005-BB2F-444A-988C-737E138D755C}"/>
              </a:ext>
            </a:extLst>
          </p:cNvPr>
          <p:cNvPicPr>
            <a:picLocks noChangeAspect="1"/>
          </p:cNvPicPr>
          <p:nvPr/>
        </p:nvPicPr>
        <p:blipFill>
          <a:blip r:embed="rId5"/>
          <a:stretch>
            <a:fillRect/>
          </a:stretch>
        </p:blipFill>
        <p:spPr>
          <a:xfrm>
            <a:off x="487248" y="2073270"/>
            <a:ext cx="4510587" cy="1822060"/>
          </a:xfrm>
          <a:prstGeom prst="rect">
            <a:avLst/>
          </a:prstGeom>
          <a:ln>
            <a:solidFill>
              <a:srgbClr val="FF0000"/>
            </a:solidFill>
          </a:ln>
        </p:spPr>
      </p:pic>
      <p:pic>
        <p:nvPicPr>
          <p:cNvPr id="18" name="그림 17">
            <a:extLst>
              <a:ext uri="{FF2B5EF4-FFF2-40B4-BE49-F238E27FC236}">
                <a16:creationId xmlns:a16="http://schemas.microsoft.com/office/drawing/2014/main" id="{8E47A864-771F-47AC-9828-962EEC0FEDF2}"/>
              </a:ext>
            </a:extLst>
          </p:cNvPr>
          <p:cNvPicPr>
            <a:picLocks noChangeAspect="1"/>
          </p:cNvPicPr>
          <p:nvPr/>
        </p:nvPicPr>
        <p:blipFill>
          <a:blip r:embed="rId6"/>
          <a:stretch>
            <a:fillRect/>
          </a:stretch>
        </p:blipFill>
        <p:spPr>
          <a:xfrm>
            <a:off x="5200658" y="2126461"/>
            <a:ext cx="3730507" cy="1784543"/>
          </a:xfrm>
          <a:prstGeom prst="rect">
            <a:avLst/>
          </a:prstGeom>
          <a:ln>
            <a:solidFill>
              <a:srgbClr val="FF0000"/>
            </a:solidFill>
          </a:ln>
        </p:spPr>
      </p:pic>
      <p:pic>
        <p:nvPicPr>
          <p:cNvPr id="19" name="그림 18">
            <a:extLst>
              <a:ext uri="{FF2B5EF4-FFF2-40B4-BE49-F238E27FC236}">
                <a16:creationId xmlns:a16="http://schemas.microsoft.com/office/drawing/2014/main" id="{79FB1DD0-8832-4EBA-BD98-9C7BD475A713}"/>
              </a:ext>
            </a:extLst>
          </p:cNvPr>
          <p:cNvPicPr>
            <a:picLocks noChangeAspect="1"/>
          </p:cNvPicPr>
          <p:nvPr/>
        </p:nvPicPr>
        <p:blipFill>
          <a:blip r:embed="rId7"/>
          <a:stretch>
            <a:fillRect/>
          </a:stretch>
        </p:blipFill>
        <p:spPr>
          <a:xfrm>
            <a:off x="464035" y="4488126"/>
            <a:ext cx="4510588" cy="723900"/>
          </a:xfrm>
          <a:prstGeom prst="rect">
            <a:avLst/>
          </a:prstGeom>
          <a:ln>
            <a:solidFill>
              <a:srgbClr val="FF0000"/>
            </a:solidFill>
          </a:ln>
        </p:spPr>
      </p:pic>
      <p:pic>
        <p:nvPicPr>
          <p:cNvPr id="23" name="그림 22">
            <a:extLst>
              <a:ext uri="{FF2B5EF4-FFF2-40B4-BE49-F238E27FC236}">
                <a16:creationId xmlns:a16="http://schemas.microsoft.com/office/drawing/2014/main" id="{130C41A3-5228-461D-A902-AF6F1491ECE4}"/>
              </a:ext>
            </a:extLst>
          </p:cNvPr>
          <p:cNvPicPr>
            <a:picLocks noChangeAspect="1"/>
          </p:cNvPicPr>
          <p:nvPr/>
        </p:nvPicPr>
        <p:blipFill>
          <a:blip r:embed="rId8"/>
          <a:stretch>
            <a:fillRect/>
          </a:stretch>
        </p:blipFill>
        <p:spPr>
          <a:xfrm>
            <a:off x="464035" y="5355006"/>
            <a:ext cx="4510587" cy="791300"/>
          </a:xfrm>
          <a:prstGeom prst="rect">
            <a:avLst/>
          </a:prstGeom>
          <a:ln>
            <a:solidFill>
              <a:srgbClr val="FF0000"/>
            </a:solidFill>
          </a:ln>
        </p:spPr>
      </p:pic>
      <p:sp>
        <p:nvSpPr>
          <p:cNvPr id="33" name="TextBox 32">
            <a:extLst>
              <a:ext uri="{FF2B5EF4-FFF2-40B4-BE49-F238E27FC236}">
                <a16:creationId xmlns:a16="http://schemas.microsoft.com/office/drawing/2014/main" id="{49944032-C860-4900-B9CA-2DCB34E67A02}"/>
              </a:ext>
            </a:extLst>
          </p:cNvPr>
          <p:cNvSpPr txBox="1"/>
          <p:nvPr/>
        </p:nvSpPr>
        <p:spPr>
          <a:xfrm>
            <a:off x="806613" y="6177656"/>
            <a:ext cx="3730508" cy="307777"/>
          </a:xfrm>
          <a:prstGeom prst="rect">
            <a:avLst/>
          </a:prstGeom>
          <a:noFill/>
        </p:spPr>
        <p:txBody>
          <a:bodyPr wrap="none" rtlCol="0">
            <a:spAutoFit/>
          </a:bodyPr>
          <a:lstStyle/>
          <a:p>
            <a:r>
              <a:rPr lang="en-US" altLang="ko-KR" sz="1400" dirty="0">
                <a:solidFill>
                  <a:srgbClr val="0066FF"/>
                </a:solidFill>
              </a:rPr>
              <a:t>(make file hierarchy by running script) </a:t>
            </a:r>
            <a:endParaRPr lang="ko-KR" altLang="en-US" sz="1400" dirty="0">
              <a:solidFill>
                <a:srgbClr val="0066FF"/>
              </a:solidFill>
            </a:endParaRPr>
          </a:p>
        </p:txBody>
      </p:sp>
      <p:pic>
        <p:nvPicPr>
          <p:cNvPr id="34" name="그림 33">
            <a:extLst>
              <a:ext uri="{FF2B5EF4-FFF2-40B4-BE49-F238E27FC236}">
                <a16:creationId xmlns:a16="http://schemas.microsoft.com/office/drawing/2014/main" id="{0163BE50-4B5C-4EC2-B03D-BC3CB4EBA953}"/>
              </a:ext>
            </a:extLst>
          </p:cNvPr>
          <p:cNvPicPr>
            <a:picLocks noChangeAspect="1"/>
          </p:cNvPicPr>
          <p:nvPr/>
        </p:nvPicPr>
        <p:blipFill>
          <a:blip r:embed="rId9"/>
          <a:stretch>
            <a:fillRect/>
          </a:stretch>
        </p:blipFill>
        <p:spPr>
          <a:xfrm>
            <a:off x="5200659" y="4461291"/>
            <a:ext cx="3730508" cy="1685015"/>
          </a:xfrm>
          <a:prstGeom prst="rect">
            <a:avLst/>
          </a:prstGeom>
          <a:ln>
            <a:solidFill>
              <a:srgbClr val="FF0000"/>
            </a:solidFill>
          </a:ln>
        </p:spPr>
      </p:pic>
      <p:sp>
        <p:nvSpPr>
          <p:cNvPr id="35" name="TextBox 34">
            <a:extLst>
              <a:ext uri="{FF2B5EF4-FFF2-40B4-BE49-F238E27FC236}">
                <a16:creationId xmlns:a16="http://schemas.microsoft.com/office/drawing/2014/main" id="{049AD338-A3F4-4914-B042-F44F3C3DB9BA}"/>
              </a:ext>
            </a:extLst>
          </p:cNvPr>
          <p:cNvSpPr txBox="1"/>
          <p:nvPr/>
        </p:nvSpPr>
        <p:spPr>
          <a:xfrm>
            <a:off x="5867801" y="6165304"/>
            <a:ext cx="2736647" cy="307777"/>
          </a:xfrm>
          <a:prstGeom prst="rect">
            <a:avLst/>
          </a:prstGeom>
          <a:noFill/>
        </p:spPr>
        <p:txBody>
          <a:bodyPr wrap="none" rtlCol="0">
            <a:spAutoFit/>
          </a:bodyPr>
          <a:lstStyle/>
          <a:p>
            <a:r>
              <a:rPr lang="en-US" altLang="ko-KR" sz="1400" dirty="0">
                <a:solidFill>
                  <a:srgbClr val="0066FF"/>
                </a:solidFill>
              </a:rPr>
              <a:t>(Explore file system layout) </a:t>
            </a:r>
            <a:endParaRPr lang="ko-KR" altLang="en-US" sz="1400" dirty="0">
              <a:solidFill>
                <a:srgbClr val="0066FF"/>
              </a:solidFill>
            </a:endParaRPr>
          </a:p>
        </p:txBody>
      </p:sp>
    </p:spTree>
    <p:extLst>
      <p:ext uri="{BB962C8B-B14F-4D97-AF65-F5344CB8AC3E}">
        <p14:creationId xmlns:p14="http://schemas.microsoft.com/office/powerpoint/2010/main" val="2982767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그림 23"/>
          <p:cNvPicPr>
            <a:picLocks noChangeAspect="1"/>
          </p:cNvPicPr>
          <p:nvPr/>
        </p:nvPicPr>
        <p:blipFill>
          <a:blip r:embed="rId2"/>
          <a:stretch>
            <a:fillRect/>
          </a:stretch>
        </p:blipFill>
        <p:spPr>
          <a:xfrm>
            <a:off x="194111" y="1785033"/>
            <a:ext cx="8932905" cy="1395213"/>
          </a:xfrm>
          <a:prstGeom prst="rect">
            <a:avLst/>
          </a:prstGeom>
        </p:spPr>
      </p:pic>
      <p:sp>
        <p:nvSpPr>
          <p:cNvPr id="2" name="제목 1">
            <a:extLst>
              <a:ext uri="{FF2B5EF4-FFF2-40B4-BE49-F238E27FC236}">
                <a16:creationId xmlns:a16="http://schemas.microsoft.com/office/drawing/2014/main" id="{D730D3C6-901C-4FCD-8406-D949A8DF290A}"/>
              </a:ext>
            </a:extLst>
          </p:cNvPr>
          <p:cNvSpPr>
            <a:spLocks noGrp="1"/>
          </p:cNvSpPr>
          <p:nvPr>
            <p:ph type="title"/>
          </p:nvPr>
        </p:nvSpPr>
        <p:spPr/>
        <p:txBody>
          <a:bodyPr/>
          <a:lstStyle/>
          <a:p>
            <a:r>
              <a:rPr lang="en-US" altLang="ko-KR" dirty="0"/>
              <a:t>Appendix 1: Lab3 details</a:t>
            </a:r>
            <a:endParaRPr lang="ko-KR" altLang="en-US" dirty="0"/>
          </a:p>
        </p:txBody>
      </p:sp>
      <p:sp>
        <p:nvSpPr>
          <p:cNvPr id="3" name="내용 개체 틀 2">
            <a:extLst>
              <a:ext uri="{FF2B5EF4-FFF2-40B4-BE49-F238E27FC236}">
                <a16:creationId xmlns:a16="http://schemas.microsoft.com/office/drawing/2014/main" id="{B38EB93F-22A0-41A8-9057-ECDCE2393F1C}"/>
              </a:ext>
            </a:extLst>
          </p:cNvPr>
          <p:cNvSpPr>
            <a:spLocks noGrp="1"/>
          </p:cNvSpPr>
          <p:nvPr>
            <p:ph idx="1"/>
          </p:nvPr>
        </p:nvSpPr>
        <p:spPr>
          <a:xfrm>
            <a:off x="323850" y="838200"/>
            <a:ext cx="8496300" cy="2878832"/>
          </a:xfrm>
        </p:spPr>
        <p:txBody>
          <a:bodyPr/>
          <a:lstStyle/>
          <a:p>
            <a:r>
              <a:rPr lang="en-US" altLang="ko-KR" dirty="0"/>
              <a:t>Key structures</a:t>
            </a:r>
          </a:p>
          <a:p>
            <a:pPr lvl="1"/>
            <a:r>
              <a:rPr lang="en-US" altLang="ko-KR" dirty="0">
                <a:hlinkClick r:id="rId3"/>
              </a:rPr>
              <a:t>https://drive.google.com/file/d/1Cg9HJNeYNSZOvYaIxqPv4aQOxreu4zA5/view</a:t>
            </a:r>
            <a:r>
              <a:rPr lang="en-US" altLang="ko-KR" dirty="0"/>
              <a:t> </a:t>
            </a:r>
            <a:endParaRPr lang="ko-KR" altLang="en-US" dirty="0"/>
          </a:p>
        </p:txBody>
      </p:sp>
      <p:pic>
        <p:nvPicPr>
          <p:cNvPr id="20" name="그림 1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97730" y="3553271"/>
            <a:ext cx="4308145" cy="467321"/>
          </a:xfrm>
          <a:prstGeom prst="rect">
            <a:avLst/>
          </a:prstGeom>
        </p:spPr>
      </p:pic>
      <p:sp>
        <p:nvSpPr>
          <p:cNvPr id="21" name="TextBox 20"/>
          <p:cNvSpPr txBox="1"/>
          <p:nvPr/>
        </p:nvSpPr>
        <p:spPr>
          <a:xfrm>
            <a:off x="4355976" y="3180246"/>
            <a:ext cx="914033" cy="307777"/>
          </a:xfrm>
          <a:prstGeom prst="rect">
            <a:avLst/>
          </a:prstGeom>
          <a:noFill/>
        </p:spPr>
        <p:txBody>
          <a:bodyPr wrap="none" rtlCol="0">
            <a:spAutoFit/>
          </a:bodyPr>
          <a:lstStyle/>
          <a:p>
            <a:r>
              <a:rPr lang="en-US" altLang="ko-KR" sz="1400" dirty="0">
                <a:solidFill>
                  <a:srgbClr val="0066FF"/>
                </a:solidFill>
              </a:rPr>
              <a:t>(layout)</a:t>
            </a:r>
            <a:endParaRPr lang="ko-KR" altLang="en-US" sz="1400" dirty="0">
              <a:solidFill>
                <a:srgbClr val="0066FF"/>
              </a:solidFill>
            </a:endParaRPr>
          </a:p>
        </p:txBody>
      </p:sp>
      <p:sp>
        <p:nvSpPr>
          <p:cNvPr id="22" name="TextBox 21"/>
          <p:cNvSpPr txBox="1"/>
          <p:nvPr/>
        </p:nvSpPr>
        <p:spPr>
          <a:xfrm>
            <a:off x="5642067" y="3985319"/>
            <a:ext cx="2368391" cy="307777"/>
          </a:xfrm>
          <a:prstGeom prst="rect">
            <a:avLst/>
          </a:prstGeom>
          <a:noFill/>
        </p:spPr>
        <p:txBody>
          <a:bodyPr wrap="square" rtlCol="0">
            <a:spAutoFit/>
          </a:bodyPr>
          <a:lstStyle/>
          <a:p>
            <a:r>
              <a:rPr lang="en-US" altLang="ko-KR" sz="1400" dirty="0">
                <a:solidFill>
                  <a:srgbClr val="0066FF"/>
                </a:solidFill>
              </a:rPr>
              <a:t>(group descriptor table)</a:t>
            </a:r>
            <a:endParaRPr lang="ko-KR" altLang="en-US" sz="1400" dirty="0">
              <a:solidFill>
                <a:srgbClr val="0066FF"/>
              </a:solidFill>
            </a:endParaRPr>
          </a:p>
        </p:txBody>
      </p:sp>
      <p:pic>
        <p:nvPicPr>
          <p:cNvPr id="25" name="그림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553272"/>
            <a:ext cx="4289859" cy="3006576"/>
          </a:xfrm>
          <a:prstGeom prst="rect">
            <a:avLst/>
          </a:prstGeom>
        </p:spPr>
      </p:pic>
      <p:sp>
        <p:nvSpPr>
          <p:cNvPr id="26" name="TextBox 25"/>
          <p:cNvSpPr txBox="1"/>
          <p:nvPr/>
        </p:nvSpPr>
        <p:spPr>
          <a:xfrm>
            <a:off x="1652202" y="6577607"/>
            <a:ext cx="1335622" cy="307777"/>
          </a:xfrm>
          <a:prstGeom prst="rect">
            <a:avLst/>
          </a:prstGeom>
          <a:noFill/>
        </p:spPr>
        <p:txBody>
          <a:bodyPr wrap="none" rtlCol="0">
            <a:spAutoFit/>
          </a:bodyPr>
          <a:lstStyle/>
          <a:p>
            <a:r>
              <a:rPr lang="en-US" altLang="ko-KR" sz="1400" dirty="0">
                <a:solidFill>
                  <a:srgbClr val="0066FF"/>
                </a:solidFill>
              </a:rPr>
              <a:t>(superblock)</a:t>
            </a:r>
            <a:endParaRPr lang="ko-KR" altLang="en-US" sz="1400" dirty="0">
              <a:solidFill>
                <a:srgbClr val="0066FF"/>
              </a:solidFill>
            </a:endParaRPr>
          </a:p>
        </p:txBody>
      </p:sp>
      <p:pic>
        <p:nvPicPr>
          <p:cNvPr id="27" name="그림 2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66609" y="4359533"/>
            <a:ext cx="4308145" cy="1447680"/>
          </a:xfrm>
          <a:prstGeom prst="rect">
            <a:avLst/>
          </a:prstGeom>
        </p:spPr>
      </p:pic>
      <p:sp>
        <p:nvSpPr>
          <p:cNvPr id="28" name="TextBox 27"/>
          <p:cNvSpPr txBox="1"/>
          <p:nvPr/>
        </p:nvSpPr>
        <p:spPr>
          <a:xfrm>
            <a:off x="6368584" y="5785519"/>
            <a:ext cx="851925" cy="307777"/>
          </a:xfrm>
          <a:prstGeom prst="rect">
            <a:avLst/>
          </a:prstGeom>
          <a:noFill/>
        </p:spPr>
        <p:txBody>
          <a:bodyPr wrap="square" rtlCol="0">
            <a:spAutoFit/>
          </a:bodyPr>
          <a:lstStyle/>
          <a:p>
            <a:r>
              <a:rPr lang="en-US" altLang="ko-KR" sz="1400" dirty="0">
                <a:solidFill>
                  <a:srgbClr val="0066FF"/>
                </a:solidFill>
              </a:rPr>
              <a:t>(inode)</a:t>
            </a:r>
            <a:endParaRPr lang="ko-KR" altLang="en-US" sz="1400" dirty="0">
              <a:solidFill>
                <a:srgbClr val="0066FF"/>
              </a:solidFill>
            </a:endParaRPr>
          </a:p>
        </p:txBody>
      </p:sp>
      <p:pic>
        <p:nvPicPr>
          <p:cNvPr id="29" name="그림 2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25726" y="6093296"/>
            <a:ext cx="4307179" cy="399859"/>
          </a:xfrm>
          <a:prstGeom prst="rect">
            <a:avLst/>
          </a:prstGeom>
        </p:spPr>
      </p:pic>
      <p:sp>
        <p:nvSpPr>
          <p:cNvPr id="30" name="TextBox 29"/>
          <p:cNvSpPr txBox="1"/>
          <p:nvPr/>
        </p:nvSpPr>
        <p:spPr>
          <a:xfrm>
            <a:off x="6004936" y="6453336"/>
            <a:ext cx="1701919" cy="307777"/>
          </a:xfrm>
          <a:prstGeom prst="rect">
            <a:avLst/>
          </a:prstGeom>
          <a:noFill/>
        </p:spPr>
        <p:txBody>
          <a:bodyPr wrap="square" rtlCol="0">
            <a:spAutoFit/>
          </a:bodyPr>
          <a:lstStyle/>
          <a:p>
            <a:r>
              <a:rPr lang="en-US" altLang="ko-KR" sz="1400" dirty="0">
                <a:solidFill>
                  <a:srgbClr val="0066FF"/>
                </a:solidFill>
              </a:rPr>
              <a:t>(directory entry)</a:t>
            </a:r>
            <a:endParaRPr lang="ko-KR" altLang="en-US" sz="1400" dirty="0">
              <a:solidFill>
                <a:srgbClr val="0066FF"/>
              </a:solidFill>
            </a:endParaRPr>
          </a:p>
        </p:txBody>
      </p:sp>
      <p:sp>
        <p:nvSpPr>
          <p:cNvPr id="16" name="슬라이드 번호 개체 틀 3">
            <a:extLst>
              <a:ext uri="{FF2B5EF4-FFF2-40B4-BE49-F238E27FC236}">
                <a16:creationId xmlns:a16="http://schemas.microsoft.com/office/drawing/2014/main" id="{EDA972CA-E6B6-4BF5-8220-7484AF21AA4C}"/>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8"/>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33</a:t>
            </a:fld>
            <a:endParaRPr kumimoji="0" lang="en-US" altLang="ko-KR" sz="1400" dirty="0">
              <a:solidFill>
                <a:schemeClr val="bg2"/>
              </a:solidFill>
              <a:latin typeface="굴림" panose="020B0600000101010101" pitchFamily="50" charset="-127"/>
            </a:endParaRPr>
          </a:p>
        </p:txBody>
      </p:sp>
    </p:spTree>
    <p:extLst>
      <p:ext uri="{BB962C8B-B14F-4D97-AF65-F5344CB8AC3E}">
        <p14:creationId xmlns:p14="http://schemas.microsoft.com/office/powerpoint/2010/main" val="1713847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730D3C6-901C-4FCD-8406-D949A8DF290A}"/>
              </a:ext>
            </a:extLst>
          </p:cNvPr>
          <p:cNvSpPr>
            <a:spLocks noGrp="1"/>
          </p:cNvSpPr>
          <p:nvPr>
            <p:ph type="title"/>
          </p:nvPr>
        </p:nvSpPr>
        <p:spPr/>
        <p:txBody>
          <a:bodyPr/>
          <a:lstStyle/>
          <a:p>
            <a:r>
              <a:rPr lang="en-US" altLang="ko-KR" dirty="0"/>
              <a:t>Appendix 1: Lab3 details</a:t>
            </a:r>
            <a:endParaRPr lang="ko-KR" altLang="en-US" dirty="0"/>
          </a:p>
        </p:txBody>
      </p:sp>
      <p:sp>
        <p:nvSpPr>
          <p:cNvPr id="3" name="내용 개체 틀 2">
            <a:extLst>
              <a:ext uri="{FF2B5EF4-FFF2-40B4-BE49-F238E27FC236}">
                <a16:creationId xmlns:a16="http://schemas.microsoft.com/office/drawing/2014/main" id="{B38EB93F-22A0-41A8-9057-ECDCE2393F1C}"/>
              </a:ext>
            </a:extLst>
          </p:cNvPr>
          <p:cNvSpPr>
            <a:spLocks noGrp="1"/>
          </p:cNvSpPr>
          <p:nvPr>
            <p:ph idx="1"/>
          </p:nvPr>
        </p:nvSpPr>
        <p:spPr>
          <a:xfrm>
            <a:off x="323850" y="838200"/>
            <a:ext cx="8496300" cy="2878832"/>
          </a:xfrm>
        </p:spPr>
        <p:txBody>
          <a:bodyPr/>
          <a:lstStyle/>
          <a:p>
            <a:r>
              <a:rPr lang="en-US" altLang="ko-KR"/>
              <a:t>Bonus</a:t>
            </a:r>
            <a:endParaRPr lang="en-US" altLang="ko-KR" dirty="0"/>
          </a:p>
          <a:p>
            <a:pPr lvl="1"/>
            <a:r>
              <a:rPr lang="en-US" altLang="ko-KR" dirty="0">
                <a:hlinkClick r:id="rId2"/>
              </a:rPr>
              <a:t>https://drive.google.com/file/d/1Cg9HJNeYNSZOvYaIxqPv4aQOxreu4zA5/view</a:t>
            </a:r>
            <a:r>
              <a:rPr lang="en-US" altLang="ko-KR" dirty="0"/>
              <a:t> </a:t>
            </a:r>
            <a:endParaRPr lang="ko-KR" altLang="en-US" dirty="0"/>
          </a:p>
        </p:txBody>
      </p:sp>
      <p:sp>
        <p:nvSpPr>
          <p:cNvPr id="26" name="TextBox 25"/>
          <p:cNvSpPr txBox="1"/>
          <p:nvPr/>
        </p:nvSpPr>
        <p:spPr>
          <a:xfrm>
            <a:off x="463646" y="6299859"/>
            <a:ext cx="3801041" cy="307777"/>
          </a:xfrm>
          <a:prstGeom prst="rect">
            <a:avLst/>
          </a:prstGeom>
          <a:noFill/>
        </p:spPr>
        <p:txBody>
          <a:bodyPr wrap="none" rtlCol="0">
            <a:spAutoFit/>
          </a:bodyPr>
          <a:lstStyle/>
          <a:p>
            <a:r>
              <a:rPr lang="en-US" altLang="ko-KR" sz="1400" dirty="0">
                <a:solidFill>
                  <a:srgbClr val="0066FF"/>
                </a:solidFill>
              </a:rPr>
              <a:t>(make module: kernel loadable module)</a:t>
            </a:r>
            <a:endParaRPr lang="ko-KR" altLang="en-US" sz="1400" dirty="0">
              <a:solidFill>
                <a:srgbClr val="0066FF"/>
              </a:solidFill>
            </a:endParaRPr>
          </a:p>
        </p:txBody>
      </p:sp>
      <p:pic>
        <p:nvPicPr>
          <p:cNvPr id="31" name="그림 30"/>
          <p:cNvPicPr>
            <a:picLocks noChangeAspect="1"/>
          </p:cNvPicPr>
          <p:nvPr/>
        </p:nvPicPr>
        <p:blipFill>
          <a:blip r:embed="rId3"/>
          <a:stretch>
            <a:fillRect/>
          </a:stretch>
        </p:blipFill>
        <p:spPr>
          <a:xfrm>
            <a:off x="4797956" y="3428999"/>
            <a:ext cx="4046150" cy="1512169"/>
          </a:xfrm>
          <a:prstGeom prst="rect">
            <a:avLst/>
          </a:prstGeom>
          <a:ln>
            <a:solidFill>
              <a:srgbClr val="FF0000"/>
            </a:solidFill>
          </a:ln>
        </p:spPr>
      </p:pic>
      <p:sp>
        <p:nvSpPr>
          <p:cNvPr id="32" name="TextBox 31"/>
          <p:cNvSpPr txBox="1"/>
          <p:nvPr/>
        </p:nvSpPr>
        <p:spPr>
          <a:xfrm>
            <a:off x="5798568" y="4939639"/>
            <a:ext cx="1818126" cy="307777"/>
          </a:xfrm>
          <a:prstGeom prst="rect">
            <a:avLst/>
          </a:prstGeom>
          <a:noFill/>
        </p:spPr>
        <p:txBody>
          <a:bodyPr wrap="none" rtlCol="0">
            <a:spAutoFit/>
          </a:bodyPr>
          <a:lstStyle/>
          <a:p>
            <a:r>
              <a:rPr lang="en-US" altLang="ko-KR" sz="1400" dirty="0">
                <a:solidFill>
                  <a:srgbClr val="0066FF"/>
                </a:solidFill>
              </a:rPr>
              <a:t>(mkfs and mount)</a:t>
            </a:r>
            <a:endParaRPr lang="ko-KR" altLang="en-US" sz="1400" dirty="0">
              <a:solidFill>
                <a:srgbClr val="0066FF"/>
              </a:solidFill>
            </a:endParaRPr>
          </a:p>
        </p:txBody>
      </p:sp>
      <p:sp>
        <p:nvSpPr>
          <p:cNvPr id="16" name="슬라이드 번호 개체 틀 3">
            <a:extLst>
              <a:ext uri="{FF2B5EF4-FFF2-40B4-BE49-F238E27FC236}">
                <a16:creationId xmlns:a16="http://schemas.microsoft.com/office/drawing/2014/main" id="{EDA972CA-E6B6-4BF5-8220-7484AF21AA4C}"/>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34</a:t>
            </a:fld>
            <a:endParaRPr kumimoji="0" lang="en-US" altLang="ko-KR" sz="1400" dirty="0">
              <a:solidFill>
                <a:schemeClr val="bg2"/>
              </a:solidFill>
              <a:latin typeface="굴림" panose="020B0600000101010101" pitchFamily="50" charset="-127"/>
            </a:endParaRPr>
          </a:p>
        </p:txBody>
      </p:sp>
      <p:pic>
        <p:nvPicPr>
          <p:cNvPr id="17" name="그림 16">
            <a:extLst>
              <a:ext uri="{FF2B5EF4-FFF2-40B4-BE49-F238E27FC236}">
                <a16:creationId xmlns:a16="http://schemas.microsoft.com/office/drawing/2014/main" id="{E1299A19-04BC-479E-BC1D-B1B69159CB9A}"/>
              </a:ext>
            </a:extLst>
          </p:cNvPr>
          <p:cNvPicPr>
            <a:picLocks noChangeAspect="1"/>
          </p:cNvPicPr>
          <p:nvPr/>
        </p:nvPicPr>
        <p:blipFill rotWithShape="1">
          <a:blip r:embed="rId5"/>
          <a:srcRect t="15939"/>
          <a:stretch/>
        </p:blipFill>
        <p:spPr>
          <a:xfrm>
            <a:off x="296436" y="3516218"/>
            <a:ext cx="4248472" cy="2767627"/>
          </a:xfrm>
          <a:prstGeom prst="rect">
            <a:avLst/>
          </a:prstGeom>
          <a:ln>
            <a:solidFill>
              <a:srgbClr val="FF0000"/>
            </a:solidFill>
          </a:ln>
        </p:spPr>
      </p:pic>
      <p:pic>
        <p:nvPicPr>
          <p:cNvPr id="18" name="그림 17">
            <a:extLst>
              <a:ext uri="{FF2B5EF4-FFF2-40B4-BE49-F238E27FC236}">
                <a16:creationId xmlns:a16="http://schemas.microsoft.com/office/drawing/2014/main" id="{0D75B23D-2DE7-4B6C-AFE5-536095F4A9F4}"/>
              </a:ext>
            </a:extLst>
          </p:cNvPr>
          <p:cNvPicPr>
            <a:picLocks noChangeAspect="1"/>
          </p:cNvPicPr>
          <p:nvPr/>
        </p:nvPicPr>
        <p:blipFill>
          <a:blip r:embed="rId6"/>
          <a:stretch>
            <a:fillRect/>
          </a:stretch>
        </p:blipFill>
        <p:spPr>
          <a:xfrm>
            <a:off x="4801414" y="1989259"/>
            <a:ext cx="4046150" cy="898764"/>
          </a:xfrm>
          <a:prstGeom prst="rect">
            <a:avLst/>
          </a:prstGeom>
          <a:ln>
            <a:solidFill>
              <a:srgbClr val="FF0000"/>
            </a:solidFill>
          </a:ln>
        </p:spPr>
      </p:pic>
      <p:sp>
        <p:nvSpPr>
          <p:cNvPr id="19" name="TextBox 18">
            <a:extLst>
              <a:ext uri="{FF2B5EF4-FFF2-40B4-BE49-F238E27FC236}">
                <a16:creationId xmlns:a16="http://schemas.microsoft.com/office/drawing/2014/main" id="{74BC7F3A-E33E-4E52-8819-3202BCDAD1C4}"/>
              </a:ext>
            </a:extLst>
          </p:cNvPr>
          <p:cNvSpPr txBox="1"/>
          <p:nvPr/>
        </p:nvSpPr>
        <p:spPr>
          <a:xfrm>
            <a:off x="5940152" y="2849674"/>
            <a:ext cx="1846980" cy="307777"/>
          </a:xfrm>
          <a:prstGeom prst="rect">
            <a:avLst/>
          </a:prstGeom>
          <a:noFill/>
        </p:spPr>
        <p:txBody>
          <a:bodyPr wrap="none" rtlCol="0">
            <a:spAutoFit/>
          </a:bodyPr>
          <a:lstStyle/>
          <a:p>
            <a:r>
              <a:rPr lang="en-US" altLang="ko-KR" sz="1400" dirty="0">
                <a:solidFill>
                  <a:srgbClr val="0066FF"/>
                </a:solidFill>
              </a:rPr>
              <a:t>(insmod: os_ext2)</a:t>
            </a:r>
            <a:endParaRPr lang="ko-KR" altLang="en-US" sz="1400" dirty="0">
              <a:solidFill>
                <a:srgbClr val="0066FF"/>
              </a:solidFill>
            </a:endParaRPr>
          </a:p>
        </p:txBody>
      </p:sp>
      <p:pic>
        <p:nvPicPr>
          <p:cNvPr id="23" name="그림 22">
            <a:extLst>
              <a:ext uri="{FF2B5EF4-FFF2-40B4-BE49-F238E27FC236}">
                <a16:creationId xmlns:a16="http://schemas.microsoft.com/office/drawing/2014/main" id="{750887EF-F001-456F-ABF7-9193E421DF1E}"/>
              </a:ext>
            </a:extLst>
          </p:cNvPr>
          <p:cNvPicPr>
            <a:picLocks noChangeAspect="1"/>
          </p:cNvPicPr>
          <p:nvPr/>
        </p:nvPicPr>
        <p:blipFill rotWithShape="1">
          <a:blip r:embed="rId7"/>
          <a:srcRect b="29174"/>
          <a:stretch/>
        </p:blipFill>
        <p:spPr>
          <a:xfrm>
            <a:off x="4797956" y="5490575"/>
            <a:ext cx="4022194" cy="307777"/>
          </a:xfrm>
          <a:prstGeom prst="rect">
            <a:avLst/>
          </a:prstGeom>
          <a:ln>
            <a:solidFill>
              <a:srgbClr val="FF0000"/>
            </a:solidFill>
          </a:ln>
        </p:spPr>
      </p:pic>
      <p:sp>
        <p:nvSpPr>
          <p:cNvPr id="33" name="TextBox 32">
            <a:extLst>
              <a:ext uri="{FF2B5EF4-FFF2-40B4-BE49-F238E27FC236}">
                <a16:creationId xmlns:a16="http://schemas.microsoft.com/office/drawing/2014/main" id="{83F6FEA7-1D1E-450D-BCB5-8EB903B95990}"/>
              </a:ext>
            </a:extLst>
          </p:cNvPr>
          <p:cNvSpPr txBox="1"/>
          <p:nvPr/>
        </p:nvSpPr>
        <p:spPr>
          <a:xfrm>
            <a:off x="4863661" y="5869353"/>
            <a:ext cx="4086375" cy="523220"/>
          </a:xfrm>
          <a:prstGeom prst="rect">
            <a:avLst/>
          </a:prstGeom>
          <a:noFill/>
        </p:spPr>
        <p:txBody>
          <a:bodyPr wrap="none" rtlCol="0">
            <a:spAutoFit/>
          </a:bodyPr>
          <a:lstStyle/>
          <a:p>
            <a:r>
              <a:rPr lang="en-US" altLang="ko-KR" sz="1400" dirty="0">
                <a:solidFill>
                  <a:srgbClr val="0066FF"/>
                </a:solidFill>
              </a:rPr>
              <a:t>(confirm your name which is printed out</a:t>
            </a:r>
          </a:p>
          <a:p>
            <a:r>
              <a:rPr lang="en-US" altLang="ko-KR" sz="1400" dirty="0">
                <a:solidFill>
                  <a:srgbClr val="0066FF"/>
                </a:solidFill>
              </a:rPr>
              <a:t> at the kernel level NOT at the user level!!) </a:t>
            </a:r>
            <a:endParaRPr lang="ko-KR" altLang="en-US" sz="1400" dirty="0">
              <a:solidFill>
                <a:srgbClr val="0066FF"/>
              </a:solidFill>
            </a:endParaRPr>
          </a:p>
        </p:txBody>
      </p:sp>
      <p:pic>
        <p:nvPicPr>
          <p:cNvPr id="34" name="그림 33">
            <a:extLst>
              <a:ext uri="{FF2B5EF4-FFF2-40B4-BE49-F238E27FC236}">
                <a16:creationId xmlns:a16="http://schemas.microsoft.com/office/drawing/2014/main" id="{BFF9ECD0-42EB-4B5B-82A9-CA67200CA603}"/>
              </a:ext>
            </a:extLst>
          </p:cNvPr>
          <p:cNvPicPr>
            <a:picLocks noChangeAspect="1"/>
          </p:cNvPicPr>
          <p:nvPr/>
        </p:nvPicPr>
        <p:blipFill>
          <a:blip r:embed="rId8"/>
          <a:stretch>
            <a:fillRect/>
          </a:stretch>
        </p:blipFill>
        <p:spPr>
          <a:xfrm>
            <a:off x="310030" y="1902662"/>
            <a:ext cx="4261970" cy="1186532"/>
          </a:xfrm>
          <a:prstGeom prst="rect">
            <a:avLst/>
          </a:prstGeom>
        </p:spPr>
      </p:pic>
      <p:sp>
        <p:nvSpPr>
          <p:cNvPr id="35" name="TextBox 34">
            <a:extLst>
              <a:ext uri="{FF2B5EF4-FFF2-40B4-BE49-F238E27FC236}">
                <a16:creationId xmlns:a16="http://schemas.microsoft.com/office/drawing/2014/main" id="{1FD148B1-4EFC-4B51-A7A1-8EB7AE51912D}"/>
              </a:ext>
            </a:extLst>
          </p:cNvPr>
          <p:cNvSpPr txBox="1"/>
          <p:nvPr/>
        </p:nvSpPr>
        <p:spPr>
          <a:xfrm>
            <a:off x="474094" y="3093439"/>
            <a:ext cx="3946914" cy="307777"/>
          </a:xfrm>
          <a:prstGeom prst="rect">
            <a:avLst/>
          </a:prstGeom>
          <a:noFill/>
        </p:spPr>
        <p:txBody>
          <a:bodyPr wrap="none" rtlCol="0">
            <a:spAutoFit/>
          </a:bodyPr>
          <a:lstStyle/>
          <a:p>
            <a:r>
              <a:rPr lang="en-US" altLang="ko-KR" sz="1400" dirty="0">
                <a:solidFill>
                  <a:srgbClr val="0066FF"/>
                </a:solidFill>
              </a:rPr>
              <a:t>(modify ext2 source: just add your name)</a:t>
            </a:r>
            <a:endParaRPr lang="ko-KR" altLang="en-US" sz="1400" dirty="0">
              <a:solidFill>
                <a:srgbClr val="0066FF"/>
              </a:solidFill>
            </a:endParaRPr>
          </a:p>
        </p:txBody>
      </p:sp>
    </p:spTree>
    <p:extLst>
      <p:ext uri="{BB962C8B-B14F-4D97-AF65-F5344CB8AC3E}">
        <p14:creationId xmlns:p14="http://schemas.microsoft.com/office/powerpoint/2010/main" val="239316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제목 1">
            <a:extLst>
              <a:ext uri="{FF2B5EF4-FFF2-40B4-BE49-F238E27FC236}">
                <a16:creationId xmlns:a16="http://schemas.microsoft.com/office/drawing/2014/main" id="{C0DDBB70-F871-4646-8361-03EF564D1799}"/>
              </a:ext>
            </a:extLst>
          </p:cNvPr>
          <p:cNvSpPr>
            <a:spLocks noGrp="1" noChangeArrowheads="1"/>
          </p:cNvSpPr>
          <p:nvPr>
            <p:ph type="title"/>
          </p:nvPr>
        </p:nvSpPr>
        <p:spPr/>
        <p:txBody>
          <a:bodyPr/>
          <a:lstStyle/>
          <a:p>
            <a:r>
              <a:rPr lang="en-US" altLang="ko-KR" dirty="0"/>
              <a:t>Appendix 2</a:t>
            </a:r>
            <a:endParaRPr lang="ko-KR" altLang="en-US" dirty="0"/>
          </a:p>
        </p:txBody>
      </p:sp>
      <p:sp>
        <p:nvSpPr>
          <p:cNvPr id="15363" name="텍스트 개체 틀 2">
            <a:extLst>
              <a:ext uri="{FF2B5EF4-FFF2-40B4-BE49-F238E27FC236}">
                <a16:creationId xmlns:a16="http://schemas.microsoft.com/office/drawing/2014/main" id="{66B46938-6A65-43B8-B931-51BCFFE6573A}"/>
              </a:ext>
            </a:extLst>
          </p:cNvPr>
          <p:cNvSpPr>
            <a:spLocks noGrp="1"/>
          </p:cNvSpPr>
          <p:nvPr>
            <p:ph type="body" sz="half" idx="1"/>
          </p:nvPr>
        </p:nvSpPr>
        <p:spPr>
          <a:xfrm>
            <a:off x="250825" y="838200"/>
            <a:ext cx="8713788" cy="3167063"/>
          </a:xfrm>
        </p:spPr>
        <p:txBody>
          <a:bodyPr>
            <a:normAutofit lnSpcReduction="10000"/>
          </a:bodyPr>
          <a:lstStyle/>
          <a:p>
            <a:pPr>
              <a:defRPr/>
            </a:pPr>
            <a:r>
              <a:rPr lang="en-US" altLang="ko-KR" dirty="0"/>
              <a:t>41.5 Measuring File Locality: FFS relies on Common Sense (What CS stands for ^^)</a:t>
            </a:r>
          </a:p>
          <a:p>
            <a:pPr lvl="1">
              <a:defRPr/>
            </a:pPr>
            <a:r>
              <a:rPr lang="en-US" altLang="ko-KR" dirty="0"/>
              <a:t>Files in a directory are often accessed together (namespace locality)</a:t>
            </a:r>
          </a:p>
          <a:p>
            <a:pPr lvl="1">
              <a:defRPr/>
            </a:pPr>
            <a:r>
              <a:rPr lang="en-US" altLang="ko-KR" dirty="0"/>
              <a:t>Measurement</a:t>
            </a:r>
            <a:r>
              <a:rPr lang="en-US" altLang="ko-KR" dirty="0">
                <a:sym typeface="Wingdings" panose="05000000000000000000" pitchFamily="2" charset="2"/>
              </a:rPr>
              <a:t>: Fig. 41.1</a:t>
            </a:r>
          </a:p>
          <a:p>
            <a:pPr lvl="2">
              <a:defRPr/>
            </a:pPr>
            <a:r>
              <a:rPr lang="en-US" altLang="ko-KR" dirty="0">
                <a:sym typeface="Wingdings" panose="05000000000000000000" pitchFamily="2" charset="2"/>
              </a:rPr>
              <a:t>Using real trance called SEER traces</a:t>
            </a:r>
          </a:p>
          <a:p>
            <a:pPr lvl="2">
              <a:defRPr/>
            </a:pPr>
            <a:r>
              <a:rPr lang="en-US" altLang="ko-KR" dirty="0">
                <a:sym typeface="Wingdings" panose="05000000000000000000" pitchFamily="2" charset="2"/>
              </a:rPr>
              <a:t>Path difference: how far up the directory tree you have to travel to find the common ancestor btw the consecutive opens in the trace</a:t>
            </a:r>
          </a:p>
          <a:p>
            <a:pPr lvl="3">
              <a:defRPr/>
            </a:pPr>
            <a:r>
              <a:rPr lang="en-US" altLang="ko-KR" dirty="0">
                <a:sym typeface="Wingdings" panose="05000000000000000000" pitchFamily="2" charset="2"/>
              </a:rPr>
              <a:t>E.g.) same file: 0, /a/b and /a/c: 1, /a/b/e and /a/d/f: 2, …</a:t>
            </a:r>
          </a:p>
          <a:p>
            <a:pPr lvl="2">
              <a:defRPr/>
            </a:pPr>
            <a:r>
              <a:rPr lang="en-US" altLang="ko-KR" dirty="0">
                <a:sym typeface="Wingdings" panose="05000000000000000000" pitchFamily="2" charset="2"/>
              </a:rPr>
              <a:t>Observation: 60% of opens in the trace  less than 2. </a:t>
            </a:r>
          </a:p>
          <a:p>
            <a:pPr lvl="3">
              <a:defRPr/>
            </a:pPr>
            <a:r>
              <a:rPr lang="en-US" altLang="ko-KR" dirty="0">
                <a:sym typeface="Wingdings" panose="05000000000000000000" pitchFamily="2" charset="2"/>
              </a:rPr>
              <a:t>E.g.) OSproject/src/a.c, OSproject/include/a.h, OSproject/obj/a.o, …</a:t>
            </a:r>
            <a:endParaRPr lang="ko-KR" altLang="en-US" dirty="0"/>
          </a:p>
        </p:txBody>
      </p:sp>
      <p:pic>
        <p:nvPicPr>
          <p:cNvPr id="61445" name="그림 1">
            <a:extLst>
              <a:ext uri="{FF2B5EF4-FFF2-40B4-BE49-F238E27FC236}">
                <a16:creationId xmlns:a16="http://schemas.microsoft.com/office/drawing/2014/main" id="{E4725A05-F4AA-424D-85DA-C5EAF0491F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024313"/>
            <a:ext cx="51847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슬라이드 번호 개체 틀 3">
            <a:extLst>
              <a:ext uri="{FF2B5EF4-FFF2-40B4-BE49-F238E27FC236}">
                <a16:creationId xmlns:a16="http://schemas.microsoft.com/office/drawing/2014/main" id="{6A5FC361-3346-406E-9F8D-94A4EF6CD80E}"/>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3"/>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35</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제목 1">
            <a:extLst>
              <a:ext uri="{FF2B5EF4-FFF2-40B4-BE49-F238E27FC236}">
                <a16:creationId xmlns:a16="http://schemas.microsoft.com/office/drawing/2014/main" id="{1A904F84-4516-4347-A640-0CB261F19F8A}"/>
              </a:ext>
            </a:extLst>
          </p:cNvPr>
          <p:cNvSpPr>
            <a:spLocks noGrp="1" noChangeArrowheads="1"/>
          </p:cNvSpPr>
          <p:nvPr>
            <p:ph type="title"/>
          </p:nvPr>
        </p:nvSpPr>
        <p:spPr/>
        <p:txBody>
          <a:bodyPr/>
          <a:lstStyle/>
          <a:p>
            <a:r>
              <a:rPr lang="en-US" altLang="ko-KR" dirty="0"/>
              <a:t>Appendix 2</a:t>
            </a:r>
            <a:endParaRPr lang="ko-KR" altLang="en-US" dirty="0"/>
          </a:p>
        </p:txBody>
      </p:sp>
      <p:sp>
        <p:nvSpPr>
          <p:cNvPr id="3" name="내용 개체 틀 2">
            <a:extLst>
              <a:ext uri="{FF2B5EF4-FFF2-40B4-BE49-F238E27FC236}">
                <a16:creationId xmlns:a16="http://schemas.microsoft.com/office/drawing/2014/main" id="{156E957A-AF91-45C6-9322-CC47B76D9E89}"/>
              </a:ext>
            </a:extLst>
          </p:cNvPr>
          <p:cNvSpPr>
            <a:spLocks noGrp="1"/>
          </p:cNvSpPr>
          <p:nvPr>
            <p:ph idx="1"/>
          </p:nvPr>
        </p:nvSpPr>
        <p:spPr>
          <a:xfrm>
            <a:off x="457200" y="838200"/>
            <a:ext cx="8229600" cy="6019800"/>
          </a:xfrm>
        </p:spPr>
        <p:txBody>
          <a:bodyPr>
            <a:normAutofit fontScale="92500" lnSpcReduction="10000"/>
          </a:bodyPr>
          <a:lstStyle/>
          <a:p>
            <a:pPr>
              <a:defRPr/>
            </a:pPr>
            <a:r>
              <a:rPr lang="en-US" altLang="ko-KR" dirty="0"/>
              <a:t>42.3 Solution #2: Journaling (or WAL): Revoke record in journal: for block reuse handling </a:t>
            </a:r>
          </a:p>
          <a:p>
            <a:pPr lvl="1">
              <a:defRPr/>
            </a:pPr>
            <a:r>
              <a:rPr lang="en-US" altLang="ko-KR" dirty="0"/>
              <a:t>Scenario: 1) there is a directory called foo, 2) a user adds an entry to foo (create a file), 3) foo’s contents are written to block 1000, 4) log are like the following figure (note that directory is metadata, which is also logged)</a:t>
            </a:r>
          </a:p>
          <a:p>
            <a:pPr lvl="1">
              <a:defRPr/>
            </a:pPr>
            <a:endParaRPr lang="en-US" altLang="ko-KR" dirty="0"/>
          </a:p>
          <a:p>
            <a:pPr lvl="1">
              <a:defRPr/>
            </a:pPr>
            <a:endParaRPr lang="en-US" altLang="ko-KR" dirty="0"/>
          </a:p>
          <a:p>
            <a:pPr lvl="1">
              <a:defRPr/>
            </a:pPr>
            <a:r>
              <a:rPr lang="en-US" altLang="ko-KR" dirty="0"/>
              <a:t>5) The user deletes the foo (and its subfiles), 6) The user creates another file (say foobar), which uses the block 1000, 7) Writes for foobar are logged (note that file contents themselves are not logged)</a:t>
            </a:r>
          </a:p>
          <a:p>
            <a:pPr lvl="1">
              <a:defRPr/>
            </a:pPr>
            <a:endParaRPr lang="en-US" altLang="ko-KR" dirty="0"/>
          </a:p>
          <a:p>
            <a:pPr lvl="1">
              <a:defRPr/>
            </a:pPr>
            <a:endParaRPr lang="en-US" altLang="ko-KR" dirty="0"/>
          </a:p>
          <a:p>
            <a:pPr lvl="1">
              <a:defRPr/>
            </a:pPr>
            <a:r>
              <a:rPr lang="en-US" altLang="ko-KR" dirty="0"/>
              <a:t>8) At this point, a crash occurs. 9) recovery performs “redo” from the beginning of the log. 10) </a:t>
            </a:r>
            <a:r>
              <a:rPr lang="en-US" altLang="ko-KR" dirty="0">
                <a:solidFill>
                  <a:srgbClr val="FF0000"/>
                </a:solidFill>
              </a:rPr>
              <a:t>overwrites the user data of the file foobar with the old directory contents</a:t>
            </a:r>
            <a:r>
              <a:rPr lang="en-US" altLang="ko-KR" dirty="0"/>
              <a:t>. </a:t>
            </a:r>
          </a:p>
          <a:p>
            <a:pPr lvl="1">
              <a:defRPr/>
            </a:pPr>
            <a:r>
              <a:rPr lang="en-US" altLang="ko-KR" dirty="0"/>
              <a:t>Solution</a:t>
            </a:r>
          </a:p>
          <a:p>
            <a:pPr lvl="2">
              <a:defRPr/>
            </a:pPr>
            <a:r>
              <a:rPr lang="en-US" altLang="ko-KR" dirty="0"/>
              <a:t>Ext3 adds a new type of record, a revoke record, for the deleted file or directory. When do replaying, any revoked records are not redo</a:t>
            </a:r>
          </a:p>
        </p:txBody>
      </p:sp>
      <p:pic>
        <p:nvPicPr>
          <p:cNvPr id="62468" name="그림 3">
            <a:extLst>
              <a:ext uri="{FF2B5EF4-FFF2-40B4-BE49-F238E27FC236}">
                <a16:creationId xmlns:a16="http://schemas.microsoft.com/office/drawing/2014/main" id="{97F3A131-BF20-4249-97A5-F7DF935AC8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636838"/>
            <a:ext cx="68770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그림 4">
            <a:extLst>
              <a:ext uri="{FF2B5EF4-FFF2-40B4-BE49-F238E27FC236}">
                <a16:creationId xmlns:a16="http://schemas.microsoft.com/office/drawing/2014/main" id="{69583D1B-CB21-4EC3-9CF3-F79EE6260B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4454525"/>
            <a:ext cx="7416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슬라이드 번호 개체 틀 3">
            <a:extLst>
              <a:ext uri="{FF2B5EF4-FFF2-40B4-BE49-F238E27FC236}">
                <a16:creationId xmlns:a16="http://schemas.microsoft.com/office/drawing/2014/main" id="{589349FD-474A-43EF-82BF-3CC1702BDFEC}"/>
              </a:ext>
            </a:extLst>
          </p:cNvPr>
          <p:cNvSpPr txBox="1">
            <a:spLocks/>
          </p:cNvSpPr>
          <p:nvPr/>
        </p:nvSpPr>
        <p:spPr>
          <a:xfrm>
            <a:off x="3779912" y="6623651"/>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defPPr>
              <a:defRPr lang="ko-KR"/>
            </a:defPPr>
            <a:lvl1pPr algn="l" rtl="0" eaLnBrk="0" fontAlgn="base" latinLnBrk="1" hangingPunct="0">
              <a:spcBef>
                <a:spcPct val="20000"/>
              </a:spcBef>
              <a:spcAft>
                <a:spcPct val="0"/>
              </a:spcAft>
              <a:buClr>
                <a:schemeClr val="tx1"/>
              </a:buClr>
              <a:buSzPct val="70000"/>
              <a:buFont typeface="Wingdings" panose="05000000000000000000" pitchFamily="2" charset="2"/>
              <a:buBlip>
                <a:blip r:embed="rId4"/>
              </a:buBlip>
              <a:defRPr kumimoji="1" sz="2400" b="1" kern="1200">
                <a:solidFill>
                  <a:schemeClr val="tx1"/>
                </a:solidFill>
                <a:latin typeface="Arial" panose="020B0604020202020204" pitchFamily="34" charset="0"/>
                <a:ea typeface="굴림" panose="020B0600000101010101" pitchFamily="50" charset="-127"/>
                <a:cs typeface="+mn-cs"/>
              </a:defRPr>
            </a:lvl1pPr>
            <a:lvl2pPr marL="742950" indent="-285750" algn="l" rtl="0" eaLnBrk="0" fontAlgn="base" latinLnBrk="1" hangingPunct="0">
              <a:spcBef>
                <a:spcPct val="20000"/>
              </a:spcBef>
              <a:spcAft>
                <a:spcPct val="0"/>
              </a:spcAft>
              <a:buClr>
                <a:schemeClr val="tx1"/>
              </a:buClr>
              <a:buSzPct val="70000"/>
              <a:buFont typeface="Wingdings" panose="05000000000000000000" pitchFamily="2" charset="2"/>
              <a:buChar char="ü"/>
              <a:defRPr kumimoji="1" sz="2000" b="1" kern="1200">
                <a:solidFill>
                  <a:schemeClr val="tx1"/>
                </a:solidFill>
                <a:latin typeface="Arial" panose="020B0604020202020204" pitchFamily="34" charset="0"/>
                <a:ea typeface="굴림" panose="020B0600000101010101" pitchFamily="50" charset="-127"/>
                <a:cs typeface="+mn-cs"/>
              </a:defRPr>
            </a:lvl2pPr>
            <a:lvl3pPr marL="1143000" indent="-228600" algn="l" rtl="0" eaLnBrk="0" fontAlgn="base" latinLnBrk="1" hangingPunct="0">
              <a:spcBef>
                <a:spcPct val="20000"/>
              </a:spcBef>
              <a:spcAft>
                <a:spcPct val="0"/>
              </a:spcAft>
              <a:buClr>
                <a:schemeClr val="tx1"/>
              </a:buClr>
              <a:buFont typeface="Wingdings" panose="05000000000000000000" pitchFamily="2" charset="2"/>
              <a:buChar char="§"/>
              <a:defRPr kumimoji="1" b="1" kern="1200">
                <a:solidFill>
                  <a:schemeClr val="tx1"/>
                </a:solidFill>
                <a:latin typeface="Arial" panose="020B0604020202020204" pitchFamily="34" charset="0"/>
                <a:ea typeface="굴림" panose="020B0600000101010101" pitchFamily="50" charset="-127"/>
                <a:cs typeface="+mn-cs"/>
              </a:defRPr>
            </a:lvl3pPr>
            <a:lvl4pPr marL="1600200" indent="-228600" algn="l" rtl="0" eaLnBrk="0" fontAlgn="base" latinLnBrk="1" hangingPunct="0">
              <a:spcBef>
                <a:spcPct val="20000"/>
              </a:spcBef>
              <a:spcAft>
                <a:spcPct val="0"/>
              </a:spcAft>
              <a:buClr>
                <a:schemeClr val="tx1"/>
              </a:buClr>
              <a:buSzPct val="55000"/>
              <a:buChar char="•"/>
              <a:defRPr kumimoji="1" sz="1600" b="1" kern="1200">
                <a:solidFill>
                  <a:schemeClr val="tx1"/>
                </a:solidFill>
                <a:latin typeface="Arial" panose="020B0604020202020204" pitchFamily="34" charset="0"/>
                <a:ea typeface="굴림" panose="020B0600000101010101" pitchFamily="50" charset="-127"/>
                <a:cs typeface="+mn-cs"/>
              </a:defRPr>
            </a:lvl4pPr>
            <a:lvl5pPr marL="2057400" indent="-228600" algn="l"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5pPr>
            <a:lvl6pPr marL="25146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6pPr>
            <a:lvl7pPr marL="29718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7pPr>
            <a:lvl8pPr marL="34290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8pPr>
            <a:lvl9pPr marL="3886200" indent="-228600" algn="l" defTabSz="914400" rtl="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b="1" kern="1200">
                <a:solidFill>
                  <a:schemeClr val="tx1"/>
                </a:solidFill>
                <a:latin typeface="Arial" panose="020B0604020202020204" pitchFamily="34" charset="0"/>
                <a:ea typeface="굴림" panose="020B0600000101010101" pitchFamily="50" charset="-127"/>
                <a:cs typeface="+mn-cs"/>
              </a:defRPr>
            </a:lvl9pPr>
          </a:lstStyle>
          <a:p>
            <a:pPr algn="ctr">
              <a:spcBef>
                <a:spcPct val="0"/>
              </a:spcBef>
              <a:buClrTx/>
              <a:buSzTx/>
              <a:buFontTx/>
              <a:buNone/>
            </a:pPr>
            <a:fld id="{48E08299-635F-4401-A6C3-05D2B5184D96}" type="slidenum">
              <a:rPr kumimoji="0" lang="en-US" altLang="ko-KR" sz="1400" smtClean="0">
                <a:solidFill>
                  <a:schemeClr val="bg2"/>
                </a:solidFill>
                <a:latin typeface="굴림" panose="020B0600000101010101" pitchFamily="50" charset="-127"/>
              </a:rPr>
              <a:pPr algn="ctr">
                <a:spcBef>
                  <a:spcPct val="0"/>
                </a:spcBef>
                <a:buClrTx/>
                <a:buSzTx/>
                <a:buFontTx/>
                <a:buNone/>
              </a:pPr>
              <a:t>36</a:t>
            </a:fld>
            <a:endParaRPr kumimoji="0" lang="en-US" altLang="ko-KR" sz="1400" dirty="0">
              <a:solidFill>
                <a:schemeClr val="bg2"/>
              </a:solidFill>
              <a:latin typeface="굴림" panose="020B0600000101010101" pitchFamily="50" charset="-12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a:extLst>
              <a:ext uri="{FF2B5EF4-FFF2-40B4-BE49-F238E27FC236}">
                <a16:creationId xmlns:a16="http://schemas.microsoft.com/office/drawing/2014/main" id="{50F24757-9AAC-4743-A2EE-AD47EB5A81B7}"/>
              </a:ext>
            </a:extLst>
          </p:cNvPr>
          <p:cNvSpPr>
            <a:spLocks noGrp="1" noChangeArrowheads="1"/>
          </p:cNvSpPr>
          <p:nvPr>
            <p:ph type="title"/>
          </p:nvPr>
        </p:nvSpPr>
        <p:spPr/>
        <p:txBody>
          <a:bodyPr/>
          <a:lstStyle/>
          <a:p>
            <a:r>
              <a:rPr lang="en-US" altLang="ko-KR" dirty="0"/>
              <a:t>  41.1 Poor Performance</a:t>
            </a:r>
            <a:endParaRPr lang="ko-KR" altLang="en-US" dirty="0"/>
          </a:p>
        </p:txBody>
      </p:sp>
      <p:sp>
        <p:nvSpPr>
          <p:cNvPr id="11267" name="텍스트 개체 틀 2">
            <a:extLst>
              <a:ext uri="{FF2B5EF4-FFF2-40B4-BE49-F238E27FC236}">
                <a16:creationId xmlns:a16="http://schemas.microsoft.com/office/drawing/2014/main" id="{AE45FC2C-026A-4B44-9004-2D4836CB9C52}"/>
              </a:ext>
            </a:extLst>
          </p:cNvPr>
          <p:cNvSpPr>
            <a:spLocks noGrp="1" noChangeArrowheads="1"/>
          </p:cNvSpPr>
          <p:nvPr>
            <p:ph type="body" sz="half" idx="1"/>
          </p:nvPr>
        </p:nvSpPr>
        <p:spPr>
          <a:xfrm>
            <a:off x="250825" y="838200"/>
            <a:ext cx="8713788" cy="4030663"/>
          </a:xfrm>
        </p:spPr>
        <p:txBody>
          <a:bodyPr/>
          <a:lstStyle/>
          <a:p>
            <a:r>
              <a:rPr lang="en-US" altLang="ko-KR" dirty="0"/>
              <a:t>UFS (also our VSFS)</a:t>
            </a:r>
          </a:p>
          <a:p>
            <a:pPr lvl="1"/>
            <a:r>
              <a:rPr lang="en-US" altLang="ko-KR" dirty="0"/>
              <a:t>Poor performance </a:t>
            </a:r>
          </a:p>
          <a:p>
            <a:pPr lvl="1"/>
            <a:r>
              <a:rPr lang="en-US" altLang="ko-KR" dirty="0">
                <a:sym typeface="Wingdings" panose="05000000000000000000" pitchFamily="2" charset="2"/>
              </a:rPr>
              <a:t>1) Inode and User data are located in different tracks 2) A file is fragmented as time goes (external </a:t>
            </a:r>
            <a:r>
              <a:rPr lang="en-US" altLang="ko-KR" dirty="0">
                <a:solidFill>
                  <a:srgbClr val="0066FF"/>
                </a:solidFill>
                <a:sym typeface="Wingdings" panose="05000000000000000000" pitchFamily="2" charset="2"/>
              </a:rPr>
              <a:t>fragmentation</a:t>
            </a:r>
            <a:r>
              <a:rPr lang="en-US" altLang="ko-KR" dirty="0">
                <a:sym typeface="Wingdings" panose="05000000000000000000" pitchFamily="2" charset="2"/>
              </a:rPr>
              <a:t>)</a:t>
            </a:r>
            <a:r>
              <a:rPr lang="en-US" altLang="ko-KR" dirty="0"/>
              <a:t> </a:t>
            </a:r>
            <a:r>
              <a:rPr lang="en-US" altLang="ko-KR" dirty="0">
                <a:sym typeface="Wingdings" panose="05000000000000000000" pitchFamily="2" charset="2"/>
              </a:rPr>
              <a:t> long seek</a:t>
            </a:r>
            <a:endParaRPr lang="en-US" altLang="ko-KR" dirty="0"/>
          </a:p>
          <a:p>
            <a:pPr lvl="3"/>
            <a:endParaRPr lang="ko-KR" altLang="en-US" dirty="0"/>
          </a:p>
        </p:txBody>
      </p:sp>
      <p:sp>
        <p:nvSpPr>
          <p:cNvPr id="11268" name="슬라이드 번호 개체 틀 3">
            <a:extLst>
              <a:ext uri="{FF2B5EF4-FFF2-40B4-BE49-F238E27FC236}">
                <a16:creationId xmlns:a16="http://schemas.microsoft.com/office/drawing/2014/main" id="{8E36A9E9-D0D9-446A-9AF1-6FD7231724D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839687E4-C5F9-41B3-95F5-26D5C45E200D}" type="slidenum">
              <a:rPr kumimoji="0" lang="en-US" altLang="ko-KR" sz="1400">
                <a:solidFill>
                  <a:schemeClr val="bg2"/>
                </a:solidFill>
                <a:latin typeface="굴림" panose="020B0600000101010101" pitchFamily="50" charset="-127"/>
              </a:rPr>
              <a:pPr>
                <a:spcBef>
                  <a:spcPct val="0"/>
                </a:spcBef>
                <a:buClrTx/>
                <a:buSzTx/>
                <a:buFontTx/>
                <a:buNone/>
              </a:pPr>
              <a:t>4</a:t>
            </a:fld>
            <a:endParaRPr kumimoji="0" lang="en-US" altLang="ko-KR" sz="1400" dirty="0">
              <a:solidFill>
                <a:schemeClr val="bg2"/>
              </a:solidFill>
              <a:latin typeface="굴림" panose="020B0600000101010101" pitchFamily="50" charset="-127"/>
            </a:endParaRPr>
          </a:p>
        </p:txBody>
      </p:sp>
      <p:pic>
        <p:nvPicPr>
          <p:cNvPr id="8" name="그림 1">
            <a:extLst>
              <a:ext uri="{FF2B5EF4-FFF2-40B4-BE49-F238E27FC236}">
                <a16:creationId xmlns:a16="http://schemas.microsoft.com/office/drawing/2014/main" id="{99DEA2C9-08C8-4492-972D-E575EE38AE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55149"/>
            <a:ext cx="4027239" cy="352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
            <a:extLst>
              <a:ext uri="{FF2B5EF4-FFF2-40B4-BE49-F238E27FC236}">
                <a16:creationId xmlns:a16="http://schemas.microsoft.com/office/drawing/2014/main" id="{9CD151BE-F82C-462A-8568-C591339D12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3899" y="2435527"/>
            <a:ext cx="4378356" cy="46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1">
            <a:extLst>
              <a:ext uri="{FF2B5EF4-FFF2-40B4-BE49-F238E27FC236}">
                <a16:creationId xmlns:a16="http://schemas.microsoft.com/office/drawing/2014/main" id="{D5033A2F-FECC-44DA-ABC5-7D307009A9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79029"/>
            <a:ext cx="3887664" cy="26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직선 연결선 2">
            <a:extLst>
              <a:ext uri="{FF2B5EF4-FFF2-40B4-BE49-F238E27FC236}">
                <a16:creationId xmlns:a16="http://schemas.microsoft.com/office/drawing/2014/main" id="{CE7C14B4-24DE-47A6-BB76-9A0E326DB4FF}"/>
              </a:ext>
            </a:extLst>
          </p:cNvPr>
          <p:cNvCxnSpPr>
            <a:cxnSpLocks/>
          </p:cNvCxnSpPr>
          <p:nvPr/>
        </p:nvCxnSpPr>
        <p:spPr bwMode="auto">
          <a:xfrm>
            <a:off x="4711700" y="2843181"/>
            <a:ext cx="796404" cy="2087935"/>
          </a:xfrm>
          <a:prstGeom prst="line">
            <a:avLst/>
          </a:prstGeom>
          <a:ln w="22225">
            <a:solidFill>
              <a:srgbClr val="0066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직선 연결선 12">
            <a:extLst>
              <a:ext uri="{FF2B5EF4-FFF2-40B4-BE49-F238E27FC236}">
                <a16:creationId xmlns:a16="http://schemas.microsoft.com/office/drawing/2014/main" id="{BC815A0C-4665-40C7-9BAD-82102BE67818}"/>
              </a:ext>
            </a:extLst>
          </p:cNvPr>
          <p:cNvCxnSpPr>
            <a:cxnSpLocks/>
          </p:cNvCxnSpPr>
          <p:nvPr/>
        </p:nvCxnSpPr>
        <p:spPr bwMode="auto">
          <a:xfrm flipH="1">
            <a:off x="5647805" y="2843181"/>
            <a:ext cx="128101" cy="2087935"/>
          </a:xfrm>
          <a:prstGeom prst="line">
            <a:avLst/>
          </a:prstGeom>
          <a:ln w="22225">
            <a:solidFill>
              <a:srgbClr val="0066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직선 연결선 18">
            <a:extLst>
              <a:ext uri="{FF2B5EF4-FFF2-40B4-BE49-F238E27FC236}">
                <a16:creationId xmlns:a16="http://schemas.microsoft.com/office/drawing/2014/main" id="{19841F65-8C87-4D84-8DD7-BE8ABAB5731F}"/>
              </a:ext>
            </a:extLst>
          </p:cNvPr>
          <p:cNvCxnSpPr>
            <a:cxnSpLocks/>
          </p:cNvCxnSpPr>
          <p:nvPr/>
        </p:nvCxnSpPr>
        <p:spPr bwMode="auto">
          <a:xfrm flipH="1">
            <a:off x="6300193" y="2843181"/>
            <a:ext cx="2427273" cy="2087935"/>
          </a:xfrm>
          <a:prstGeom prst="line">
            <a:avLst/>
          </a:prstGeom>
          <a:ln w="22225">
            <a:solidFill>
              <a:srgbClr val="0066FF"/>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Text Box 4">
            <a:extLst>
              <a:ext uri="{FF2B5EF4-FFF2-40B4-BE49-F238E27FC236}">
                <a16:creationId xmlns:a16="http://schemas.microsoft.com/office/drawing/2014/main" id="{572EE0B1-8C05-41A0-9168-8A51CB5639C2}"/>
              </a:ext>
            </a:extLst>
          </p:cNvPr>
          <p:cNvSpPr txBox="1">
            <a:spLocks noChangeArrowheads="1"/>
          </p:cNvSpPr>
          <p:nvPr/>
        </p:nvSpPr>
        <p:spPr bwMode="auto">
          <a:xfrm>
            <a:off x="2771800" y="6258798"/>
            <a:ext cx="4150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eaLnBrk="1" hangingPunct="1">
              <a:spcBef>
                <a:spcPct val="0"/>
              </a:spcBef>
              <a:buClrTx/>
              <a:buSzTx/>
              <a:buFont typeface="Wingdings" panose="05000000000000000000" pitchFamily="2" charset="2"/>
              <a:buChar char="F"/>
            </a:pPr>
            <a:r>
              <a:rPr lang="en-US" altLang="ko-KR" sz="1600" dirty="0">
                <a:solidFill>
                  <a:srgbClr val="FF0000"/>
                </a:solidFill>
              </a:rPr>
              <a:t> How to overcome this problem? </a:t>
            </a:r>
          </a:p>
        </p:txBody>
      </p:sp>
    </p:spTree>
    <p:custDataLst>
      <p:tags r:id="rId1"/>
    </p:custDataLst>
    <p:extLst>
      <p:ext uri="{BB962C8B-B14F-4D97-AF65-F5344CB8AC3E}">
        <p14:creationId xmlns:p14="http://schemas.microsoft.com/office/powerpoint/2010/main" val="17494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a:extLst>
              <a:ext uri="{FF2B5EF4-FFF2-40B4-BE49-F238E27FC236}">
                <a16:creationId xmlns:a16="http://schemas.microsoft.com/office/drawing/2014/main" id="{50F24757-9AAC-4743-A2EE-AD47EB5A81B7}"/>
              </a:ext>
            </a:extLst>
          </p:cNvPr>
          <p:cNvSpPr>
            <a:spLocks noGrp="1" noChangeArrowheads="1"/>
          </p:cNvSpPr>
          <p:nvPr>
            <p:ph type="title"/>
          </p:nvPr>
        </p:nvSpPr>
        <p:spPr/>
        <p:txBody>
          <a:bodyPr/>
          <a:lstStyle/>
          <a:p>
            <a:r>
              <a:rPr lang="en-US" altLang="ko-KR" dirty="0"/>
              <a:t>41.2 FFS: Disk Awareness</a:t>
            </a:r>
            <a:endParaRPr lang="ko-KR" altLang="en-US" dirty="0"/>
          </a:p>
        </p:txBody>
      </p:sp>
      <p:sp>
        <p:nvSpPr>
          <p:cNvPr id="11267" name="텍스트 개체 틀 2">
            <a:extLst>
              <a:ext uri="{FF2B5EF4-FFF2-40B4-BE49-F238E27FC236}">
                <a16:creationId xmlns:a16="http://schemas.microsoft.com/office/drawing/2014/main" id="{AE45FC2C-026A-4B44-9004-2D4836CB9C52}"/>
              </a:ext>
            </a:extLst>
          </p:cNvPr>
          <p:cNvSpPr>
            <a:spLocks noGrp="1" noChangeArrowheads="1"/>
          </p:cNvSpPr>
          <p:nvPr>
            <p:ph type="body" sz="half" idx="1"/>
          </p:nvPr>
        </p:nvSpPr>
        <p:spPr>
          <a:xfrm>
            <a:off x="250825" y="838200"/>
            <a:ext cx="8713788" cy="4030663"/>
          </a:xfrm>
        </p:spPr>
        <p:txBody>
          <a:bodyPr/>
          <a:lstStyle/>
          <a:p>
            <a:r>
              <a:rPr lang="en-US" altLang="ko-KR" dirty="0"/>
              <a:t>New proposal: FFS (Fast File System from BSD OS) </a:t>
            </a:r>
          </a:p>
          <a:p>
            <a:pPr lvl="1"/>
            <a:r>
              <a:rPr lang="en-US" altLang="ko-KR" dirty="0"/>
              <a:t>Place inodes and user data blocks as close as possible</a:t>
            </a:r>
          </a:p>
          <a:p>
            <a:pPr lvl="1"/>
            <a:r>
              <a:rPr lang="en-US" altLang="ko-KR" dirty="0"/>
              <a:t>Disk-awareness</a:t>
            </a:r>
          </a:p>
          <a:p>
            <a:pPr lvl="2"/>
            <a:r>
              <a:rPr lang="en-US" altLang="ko-KR" dirty="0">
                <a:solidFill>
                  <a:srgbClr val="0066FF"/>
                </a:solidFill>
                <a:sym typeface="Wingdings" panose="05000000000000000000" pitchFamily="2" charset="2"/>
              </a:rPr>
              <a:t>Data in the same cylinder  no seek distance </a:t>
            </a:r>
            <a:r>
              <a:rPr lang="en-US" altLang="ko-KR" dirty="0">
                <a:sym typeface="Wingdings" panose="05000000000000000000" pitchFamily="2" charset="2"/>
              </a:rPr>
              <a:t>(or closer cylinder  less seek distance)</a:t>
            </a:r>
          </a:p>
          <a:p>
            <a:pPr lvl="3"/>
            <a:r>
              <a:rPr lang="en-US" altLang="ko-KR" dirty="0"/>
              <a:t>Cylinder group is defined as a set of cylinders where a file’s content (both inode and data blocks) can be allocated together</a:t>
            </a:r>
          </a:p>
          <a:p>
            <a:pPr lvl="1"/>
            <a:r>
              <a:rPr lang="en-US" altLang="ko-KR" dirty="0"/>
              <a:t>This idea is also used in </a:t>
            </a:r>
            <a:r>
              <a:rPr lang="en-US" altLang="ko-KR" dirty="0">
                <a:solidFill>
                  <a:srgbClr val="0066FF"/>
                </a:solidFill>
              </a:rPr>
              <a:t>Ext2/3/4</a:t>
            </a:r>
            <a:r>
              <a:rPr lang="en-US" altLang="ko-KR" dirty="0"/>
              <a:t> File system </a:t>
            </a:r>
          </a:p>
          <a:p>
            <a:pPr lvl="1"/>
            <a:endParaRPr lang="en-US" altLang="ko-KR" dirty="0">
              <a:sym typeface="Wingdings" panose="05000000000000000000" pitchFamily="2" charset="2"/>
            </a:endParaRPr>
          </a:p>
          <a:p>
            <a:pPr lvl="3"/>
            <a:endParaRPr lang="ko-KR" altLang="en-US" dirty="0"/>
          </a:p>
        </p:txBody>
      </p:sp>
      <p:sp>
        <p:nvSpPr>
          <p:cNvPr id="11268" name="슬라이드 번호 개체 틀 3">
            <a:extLst>
              <a:ext uri="{FF2B5EF4-FFF2-40B4-BE49-F238E27FC236}">
                <a16:creationId xmlns:a16="http://schemas.microsoft.com/office/drawing/2014/main" id="{8E36A9E9-D0D9-446A-9AF1-6FD7231724D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839687E4-C5F9-41B3-95F5-26D5C45E200D}" type="slidenum">
              <a:rPr kumimoji="0" lang="en-US" altLang="ko-KR" sz="1400">
                <a:solidFill>
                  <a:schemeClr val="bg2"/>
                </a:solidFill>
                <a:latin typeface="굴림" panose="020B0600000101010101" pitchFamily="50" charset="-127"/>
              </a:rPr>
              <a:pPr>
                <a:spcBef>
                  <a:spcPct val="0"/>
                </a:spcBef>
                <a:buClrTx/>
                <a:buSzTx/>
                <a:buFontTx/>
                <a:buNone/>
              </a:pPr>
              <a:t>5</a:t>
            </a:fld>
            <a:endParaRPr kumimoji="0" lang="en-US" altLang="ko-KR" sz="1400" dirty="0">
              <a:solidFill>
                <a:schemeClr val="bg2"/>
              </a:solidFill>
              <a:latin typeface="굴림" panose="020B0600000101010101" pitchFamily="50" charset="-127"/>
            </a:endParaRPr>
          </a:p>
        </p:txBody>
      </p:sp>
      <p:sp>
        <p:nvSpPr>
          <p:cNvPr id="11271" name="TextBox 2">
            <a:extLst>
              <a:ext uri="{FF2B5EF4-FFF2-40B4-BE49-F238E27FC236}">
                <a16:creationId xmlns:a16="http://schemas.microsoft.com/office/drawing/2014/main" id="{FA6C9428-164D-49C2-BC70-871FFED47EFC}"/>
              </a:ext>
            </a:extLst>
          </p:cNvPr>
          <p:cNvSpPr txBox="1">
            <a:spLocks noChangeArrowheads="1"/>
          </p:cNvSpPr>
          <p:nvPr/>
        </p:nvSpPr>
        <p:spPr bwMode="auto">
          <a:xfrm>
            <a:off x="3851920" y="6305661"/>
            <a:ext cx="4769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8000"/>
                </a:solidFill>
                <a:latin typeface="Tahoma" panose="020B0604030504040204" pitchFamily="34" charset="0"/>
              </a:rPr>
              <a:t>(</a:t>
            </a:r>
            <a:r>
              <a:rPr lang="en-US" altLang="ko-KR" sz="1400" dirty="0">
                <a:solidFill>
                  <a:srgbClr val="008000"/>
                </a:solidFill>
                <a:latin typeface="Tahoma" panose="020B0604030504040204" pitchFamily="34" charset="0"/>
                <a:ea typeface="Tahoma" panose="020B0604030504040204" pitchFamily="34" charset="0"/>
                <a:cs typeface="Tahoma" panose="020B0604030504040204" pitchFamily="34" charset="0"/>
              </a:rPr>
              <a:t>Source: </a:t>
            </a:r>
            <a:r>
              <a:rPr lang="en-US" altLang="ko-KR" sz="1400" dirty="0">
                <a:solidFill>
                  <a:srgbClr val="008000"/>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https://slideplayer.com/slide/8117044/</a:t>
            </a:r>
            <a:r>
              <a:rPr lang="en-US" altLang="ko-KR" sz="1400" dirty="0">
                <a:solidFill>
                  <a:srgbClr val="008000"/>
                </a:solidFill>
                <a:latin typeface="Tahoma" panose="020B0604030504040204" pitchFamily="34" charset="0"/>
                <a:ea typeface="Tahoma" panose="020B0604030504040204" pitchFamily="34" charset="0"/>
                <a:cs typeface="Tahoma" panose="020B0604030504040204" pitchFamily="34" charset="0"/>
              </a:rPr>
              <a:t>)</a:t>
            </a:r>
            <a:endParaRPr lang="ko-KR" altLang="en-US" sz="1400" dirty="0">
              <a:solidFill>
                <a:srgbClr val="008000"/>
              </a:solidFill>
              <a:latin typeface="Tahoma" panose="020B0604030504040204" pitchFamily="34" charset="0"/>
              <a:cs typeface="Tahoma" panose="020B0604030504040204" pitchFamily="34" charset="0"/>
            </a:endParaRPr>
          </a:p>
        </p:txBody>
      </p:sp>
      <p:pic>
        <p:nvPicPr>
          <p:cNvPr id="2" name="그림 1">
            <a:extLst>
              <a:ext uri="{FF2B5EF4-FFF2-40B4-BE49-F238E27FC236}">
                <a16:creationId xmlns:a16="http://schemas.microsoft.com/office/drawing/2014/main" id="{C521BF31-4D12-45C7-BEC8-1AB2082BACB8}"/>
              </a:ext>
            </a:extLst>
          </p:cNvPr>
          <p:cNvPicPr>
            <a:picLocks noChangeAspect="1"/>
          </p:cNvPicPr>
          <p:nvPr/>
        </p:nvPicPr>
        <p:blipFill>
          <a:blip r:embed="rId4"/>
          <a:stretch>
            <a:fillRect/>
          </a:stretch>
        </p:blipFill>
        <p:spPr>
          <a:xfrm>
            <a:off x="3815185" y="3569061"/>
            <a:ext cx="4896543" cy="2736304"/>
          </a:xfrm>
          <a:prstGeom prst="rect">
            <a:avLst/>
          </a:prstGeom>
        </p:spPr>
      </p:pic>
      <p:pic>
        <p:nvPicPr>
          <p:cNvPr id="3" name="그림 2">
            <a:extLst>
              <a:ext uri="{FF2B5EF4-FFF2-40B4-BE49-F238E27FC236}">
                <a16:creationId xmlns:a16="http://schemas.microsoft.com/office/drawing/2014/main" id="{2C8F29C6-2148-4A52-B520-301E8AC013D4}"/>
              </a:ext>
            </a:extLst>
          </p:cNvPr>
          <p:cNvPicPr>
            <a:picLocks noChangeAspect="1"/>
          </p:cNvPicPr>
          <p:nvPr/>
        </p:nvPicPr>
        <p:blipFill>
          <a:blip r:embed="rId5"/>
          <a:stretch>
            <a:fillRect/>
          </a:stretch>
        </p:blipFill>
        <p:spPr>
          <a:xfrm>
            <a:off x="323528" y="3533615"/>
            <a:ext cx="3207073" cy="29523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a:extLst>
              <a:ext uri="{FF2B5EF4-FFF2-40B4-BE49-F238E27FC236}">
                <a16:creationId xmlns:a16="http://schemas.microsoft.com/office/drawing/2014/main" id="{C4FF3AAC-19B0-46AF-BC11-C03219BD24F9}"/>
              </a:ext>
            </a:extLst>
          </p:cNvPr>
          <p:cNvSpPr>
            <a:spLocks noGrp="1" noChangeArrowheads="1"/>
          </p:cNvSpPr>
          <p:nvPr>
            <p:ph type="title"/>
          </p:nvPr>
        </p:nvSpPr>
        <p:spPr/>
        <p:txBody>
          <a:bodyPr/>
          <a:lstStyle/>
          <a:p>
            <a:r>
              <a:rPr lang="en-US" altLang="ko-KR" dirty="0"/>
              <a:t>41.3 Organizing Structure: The Cylinder Group  </a:t>
            </a:r>
            <a:endParaRPr lang="ko-KR" altLang="en-US" dirty="0"/>
          </a:p>
        </p:txBody>
      </p:sp>
      <p:sp>
        <p:nvSpPr>
          <p:cNvPr id="12291" name="텍스트 개체 틀 2">
            <a:extLst>
              <a:ext uri="{FF2B5EF4-FFF2-40B4-BE49-F238E27FC236}">
                <a16:creationId xmlns:a16="http://schemas.microsoft.com/office/drawing/2014/main" id="{C9DEDC49-D0E3-4DEF-B262-F2A881484983}"/>
              </a:ext>
            </a:extLst>
          </p:cNvPr>
          <p:cNvSpPr>
            <a:spLocks noGrp="1" noChangeArrowheads="1"/>
          </p:cNvSpPr>
          <p:nvPr>
            <p:ph type="body" sz="half" idx="1"/>
          </p:nvPr>
        </p:nvSpPr>
        <p:spPr>
          <a:xfrm>
            <a:off x="277813" y="838200"/>
            <a:ext cx="8713787" cy="4246984"/>
          </a:xfrm>
        </p:spPr>
        <p:txBody>
          <a:bodyPr>
            <a:normAutofit lnSpcReduction="10000"/>
          </a:bodyPr>
          <a:lstStyle/>
          <a:p>
            <a:r>
              <a:rPr lang="en-US" altLang="ko-KR" dirty="0"/>
              <a:t>FFS in detail</a:t>
            </a:r>
          </a:p>
          <a:p>
            <a:pPr lvl="1"/>
            <a:r>
              <a:rPr lang="en-US" altLang="ko-KR" dirty="0"/>
              <a:t>Partition(or a disk): divided into a number of cylinder groups</a:t>
            </a:r>
          </a:p>
          <a:p>
            <a:pPr lvl="1"/>
            <a:r>
              <a:rPr lang="en-US" altLang="ko-KR" dirty="0"/>
              <a:t>Cylinder group</a:t>
            </a:r>
          </a:p>
          <a:p>
            <a:pPr lvl="2"/>
            <a:r>
              <a:rPr lang="en-US" altLang="ko-KR" dirty="0"/>
              <a:t>N consecutive cylinders</a:t>
            </a:r>
          </a:p>
          <a:p>
            <a:pPr lvl="2"/>
            <a:r>
              <a:rPr lang="en-US" altLang="ko-KR" dirty="0"/>
              <a:t>Structure of each </a:t>
            </a:r>
            <a:r>
              <a:rPr lang="en-US" altLang="ko-KR" dirty="0">
                <a:solidFill>
                  <a:srgbClr val="0066FF"/>
                </a:solidFill>
              </a:rPr>
              <a:t>cylinder group</a:t>
            </a:r>
          </a:p>
          <a:p>
            <a:pPr lvl="3"/>
            <a:r>
              <a:rPr lang="en-US" altLang="ko-KR" dirty="0"/>
              <a:t>Superblock (duplication for reliability)</a:t>
            </a:r>
          </a:p>
          <a:p>
            <a:pPr lvl="3"/>
            <a:r>
              <a:rPr lang="en-US" altLang="ko-KR" dirty="0"/>
              <a:t>Per-group bitmap, inode and data blocks  </a:t>
            </a:r>
            <a:endParaRPr lang="ko-KR" altLang="en-US" dirty="0"/>
          </a:p>
          <a:p>
            <a:pPr lvl="2"/>
            <a:r>
              <a:rPr lang="en-US" altLang="ko-KR" dirty="0"/>
              <a:t>Management </a:t>
            </a:r>
          </a:p>
          <a:p>
            <a:pPr lvl="3"/>
            <a:r>
              <a:rPr lang="en-US" altLang="ko-KR" dirty="0"/>
              <a:t>Allocate an inode and data at the same group: e.g. Inode and data blocks for file A in Group 0, those for file B in group 1, … </a:t>
            </a:r>
            <a:r>
              <a:rPr lang="en-US" altLang="ko-KR" dirty="0">
                <a:sym typeface="Wingdings" panose="05000000000000000000" pitchFamily="2" charset="2"/>
              </a:rPr>
              <a:t> S</a:t>
            </a:r>
            <a:r>
              <a:rPr lang="en-US" altLang="ko-KR" dirty="0"/>
              <a:t>mall seek distance </a:t>
            </a:r>
          </a:p>
          <a:p>
            <a:pPr lvl="3"/>
            <a:r>
              <a:rPr lang="en-US" altLang="ko-KR" dirty="0">
                <a:solidFill>
                  <a:srgbClr val="0066FF"/>
                </a:solidFill>
              </a:rPr>
              <a:t>Ext2</a:t>
            </a:r>
            <a:r>
              <a:rPr lang="en-US" altLang="ko-KR" dirty="0"/>
              <a:t>: similar approach called </a:t>
            </a:r>
            <a:r>
              <a:rPr lang="en-US" altLang="ko-KR" dirty="0">
                <a:solidFill>
                  <a:srgbClr val="0066FF"/>
                </a:solidFill>
              </a:rPr>
              <a:t>block group</a:t>
            </a:r>
          </a:p>
          <a:p>
            <a:pPr lvl="1"/>
            <a:r>
              <a:rPr lang="en-US" altLang="ko-KR" dirty="0"/>
              <a:t>Feature of FFS: Different internal implementation, but same external interfaces</a:t>
            </a:r>
          </a:p>
          <a:p>
            <a:pPr lvl="2"/>
            <a:endParaRPr lang="en-US" altLang="ko-KR" dirty="0"/>
          </a:p>
          <a:p>
            <a:pPr lvl="2"/>
            <a:endParaRPr lang="en-US" altLang="ko-KR" dirty="0"/>
          </a:p>
          <a:p>
            <a:pPr lvl="2"/>
            <a:endParaRPr lang="en-US" altLang="ko-KR" dirty="0"/>
          </a:p>
          <a:p>
            <a:pPr lvl="2"/>
            <a:endParaRPr lang="en-US" altLang="ko-KR" dirty="0"/>
          </a:p>
          <a:p>
            <a:pPr lvl="2"/>
            <a:endParaRPr lang="en-US" altLang="ko-KR" dirty="0"/>
          </a:p>
          <a:p>
            <a:pPr lvl="2"/>
            <a:endParaRPr lang="en-US" altLang="ko-KR" dirty="0"/>
          </a:p>
          <a:p>
            <a:pPr lvl="1"/>
            <a:endParaRPr lang="en-US" altLang="ko-KR" dirty="0"/>
          </a:p>
        </p:txBody>
      </p:sp>
      <p:sp>
        <p:nvSpPr>
          <p:cNvPr id="12292" name="슬라이드 번호 개체 틀 3">
            <a:extLst>
              <a:ext uri="{FF2B5EF4-FFF2-40B4-BE49-F238E27FC236}">
                <a16:creationId xmlns:a16="http://schemas.microsoft.com/office/drawing/2014/main" id="{5F660DAF-B457-442B-9AA8-08C64368F4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2"/>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947C8FF3-3252-47C9-A9E5-80FA2C9CC410}" type="slidenum">
              <a:rPr kumimoji="0" lang="en-US" altLang="ko-KR" sz="1400">
                <a:solidFill>
                  <a:schemeClr val="bg2"/>
                </a:solidFill>
                <a:latin typeface="굴림" panose="020B0600000101010101" pitchFamily="50" charset="-127"/>
              </a:rPr>
              <a:pPr>
                <a:spcBef>
                  <a:spcPct val="0"/>
                </a:spcBef>
                <a:buClrTx/>
                <a:buSzTx/>
                <a:buFontTx/>
                <a:buNone/>
              </a:pPr>
              <a:t>6</a:t>
            </a:fld>
            <a:endParaRPr kumimoji="0" lang="en-US" altLang="ko-KR" sz="1400" dirty="0">
              <a:solidFill>
                <a:schemeClr val="bg2"/>
              </a:solidFill>
              <a:latin typeface="굴림" panose="020B0600000101010101" pitchFamily="50" charset="-127"/>
            </a:endParaRPr>
          </a:p>
        </p:txBody>
      </p:sp>
      <p:grpSp>
        <p:nvGrpSpPr>
          <p:cNvPr id="2" name="그룹 1">
            <a:extLst>
              <a:ext uri="{FF2B5EF4-FFF2-40B4-BE49-F238E27FC236}">
                <a16:creationId xmlns:a16="http://schemas.microsoft.com/office/drawing/2014/main" id="{E23CA3A9-A813-4ED9-89E6-9FCBB696580B}"/>
              </a:ext>
            </a:extLst>
          </p:cNvPr>
          <p:cNvGrpSpPr/>
          <p:nvPr/>
        </p:nvGrpSpPr>
        <p:grpSpPr>
          <a:xfrm>
            <a:off x="827584" y="4797152"/>
            <a:ext cx="7560840" cy="1584176"/>
            <a:chOff x="1763688" y="4869369"/>
            <a:chExt cx="5020072" cy="1151919"/>
          </a:xfrm>
        </p:grpSpPr>
        <p:pic>
          <p:nvPicPr>
            <p:cNvPr id="11" name="그림 1">
              <a:extLst>
                <a:ext uri="{FF2B5EF4-FFF2-40B4-BE49-F238E27FC236}">
                  <a16:creationId xmlns:a16="http://schemas.microsoft.com/office/drawing/2014/main" id="{BB548FDC-9DCB-416E-9DE2-AA4C3EBEE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869369"/>
              <a:ext cx="3867944" cy="3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그림 2">
              <a:extLst>
                <a:ext uri="{FF2B5EF4-FFF2-40B4-BE49-F238E27FC236}">
                  <a16:creationId xmlns:a16="http://schemas.microsoft.com/office/drawing/2014/main" id="{B7552EF3-BA45-439E-850B-E12CBEE1A3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4460" y="5748620"/>
              <a:ext cx="3730656" cy="27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직선 연결선 9">
              <a:extLst>
                <a:ext uri="{FF2B5EF4-FFF2-40B4-BE49-F238E27FC236}">
                  <a16:creationId xmlns:a16="http://schemas.microsoft.com/office/drawing/2014/main" id="{265293F7-A7F1-4B25-BC0B-26744AAB753B}"/>
                </a:ext>
              </a:extLst>
            </p:cNvPr>
            <p:cNvCxnSpPr>
              <a:cxnSpLocks noChangeShapeType="1"/>
            </p:cNvCxnSpPr>
            <p:nvPr/>
          </p:nvCxnSpPr>
          <p:spPr bwMode="auto">
            <a:xfrm flipH="1" flipV="1">
              <a:off x="5372081" y="5182415"/>
              <a:ext cx="1248525" cy="565696"/>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4" name="직선 연결선 13">
              <a:extLst>
                <a:ext uri="{FF2B5EF4-FFF2-40B4-BE49-F238E27FC236}">
                  <a16:creationId xmlns:a16="http://schemas.microsoft.com/office/drawing/2014/main" id="{0757FEFF-8C90-4D1E-B09C-23FCD479A786}"/>
                </a:ext>
              </a:extLst>
            </p:cNvPr>
            <p:cNvCxnSpPr>
              <a:cxnSpLocks noChangeShapeType="1"/>
            </p:cNvCxnSpPr>
            <p:nvPr/>
          </p:nvCxnSpPr>
          <p:spPr bwMode="auto">
            <a:xfrm flipH="1">
              <a:off x="3004255" y="5182415"/>
              <a:ext cx="1194907" cy="565696"/>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pic>
          <p:nvPicPr>
            <p:cNvPr id="15" name="그림 2">
              <a:extLst>
                <a:ext uri="{FF2B5EF4-FFF2-40B4-BE49-F238E27FC236}">
                  <a16:creationId xmlns:a16="http://schemas.microsoft.com/office/drawing/2014/main" id="{72D9B6AF-3C99-4839-B96C-06A31BCFE5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367643"/>
              <a:ext cx="3730656" cy="272668"/>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pic>
        <p:cxnSp>
          <p:nvCxnSpPr>
            <p:cNvPr id="16" name="직선 연결선 9">
              <a:extLst>
                <a:ext uri="{FF2B5EF4-FFF2-40B4-BE49-F238E27FC236}">
                  <a16:creationId xmlns:a16="http://schemas.microsoft.com/office/drawing/2014/main" id="{ACCB78D9-B546-427B-BAF6-053420530558}"/>
                </a:ext>
              </a:extLst>
            </p:cNvPr>
            <p:cNvCxnSpPr>
              <a:cxnSpLocks noChangeShapeType="1"/>
            </p:cNvCxnSpPr>
            <p:nvPr/>
          </p:nvCxnSpPr>
          <p:spPr bwMode="auto">
            <a:xfrm flipH="1" flipV="1">
              <a:off x="4151308" y="5181906"/>
              <a:ext cx="1238577" cy="205692"/>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7" name="직선 연결선 16">
              <a:extLst>
                <a:ext uri="{FF2B5EF4-FFF2-40B4-BE49-F238E27FC236}">
                  <a16:creationId xmlns:a16="http://schemas.microsoft.com/office/drawing/2014/main" id="{497DFF9F-06BE-49C4-B383-B0131733F419}"/>
                </a:ext>
              </a:extLst>
            </p:cNvPr>
            <p:cNvCxnSpPr>
              <a:cxnSpLocks noChangeShapeType="1"/>
            </p:cNvCxnSpPr>
            <p:nvPr/>
          </p:nvCxnSpPr>
          <p:spPr bwMode="auto">
            <a:xfrm flipH="1">
              <a:off x="1789554" y="5181906"/>
              <a:ext cx="1188835" cy="205692"/>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a:extLst>
              <a:ext uri="{FF2B5EF4-FFF2-40B4-BE49-F238E27FC236}">
                <a16:creationId xmlns:a16="http://schemas.microsoft.com/office/drawing/2014/main" id="{8058D13C-0B3F-4A79-847A-415BFA416CF7}"/>
              </a:ext>
            </a:extLst>
          </p:cNvPr>
          <p:cNvSpPr>
            <a:spLocks noGrp="1" noChangeArrowheads="1"/>
          </p:cNvSpPr>
          <p:nvPr>
            <p:ph type="title"/>
          </p:nvPr>
        </p:nvSpPr>
        <p:spPr/>
        <p:txBody>
          <a:bodyPr/>
          <a:lstStyle/>
          <a:p>
            <a:r>
              <a:rPr lang="en-US" altLang="ko-KR" dirty="0"/>
              <a:t>41.4 Policies: How to Allocate Files and Directories </a:t>
            </a:r>
            <a:endParaRPr lang="ko-KR" altLang="en-US" dirty="0"/>
          </a:p>
        </p:txBody>
      </p:sp>
      <p:sp>
        <p:nvSpPr>
          <p:cNvPr id="13315" name="텍스트 개체 틀 2">
            <a:extLst>
              <a:ext uri="{FF2B5EF4-FFF2-40B4-BE49-F238E27FC236}">
                <a16:creationId xmlns:a16="http://schemas.microsoft.com/office/drawing/2014/main" id="{3798FCD6-3480-4762-8BBB-CD425517CB29}"/>
              </a:ext>
            </a:extLst>
          </p:cNvPr>
          <p:cNvSpPr>
            <a:spLocks noGrp="1" noChangeArrowheads="1"/>
          </p:cNvSpPr>
          <p:nvPr>
            <p:ph type="body" sz="half" idx="1"/>
          </p:nvPr>
        </p:nvSpPr>
        <p:spPr>
          <a:xfrm>
            <a:off x="250825" y="838200"/>
            <a:ext cx="8713788" cy="5687144"/>
          </a:xfrm>
        </p:spPr>
        <p:txBody>
          <a:bodyPr>
            <a:normAutofit lnSpcReduction="10000"/>
          </a:bodyPr>
          <a:lstStyle/>
          <a:p>
            <a:r>
              <a:rPr lang="en-US" altLang="ko-KR" dirty="0"/>
              <a:t>Allocation in FFS</a:t>
            </a:r>
          </a:p>
          <a:p>
            <a:pPr lvl="1"/>
            <a:r>
              <a:rPr lang="en-US" altLang="ko-KR" dirty="0"/>
              <a:t>Idea: keep related stuff together</a:t>
            </a:r>
          </a:p>
          <a:p>
            <a:pPr lvl="2"/>
            <a:r>
              <a:rPr lang="en-US" altLang="ko-KR" dirty="0"/>
              <a:t>Data and related inode, file and its related directory, …</a:t>
            </a:r>
          </a:p>
          <a:p>
            <a:pPr lvl="1"/>
            <a:r>
              <a:rPr lang="en-US" altLang="ko-KR" dirty="0"/>
              <a:t>Allocation issue</a:t>
            </a:r>
          </a:p>
          <a:p>
            <a:pPr lvl="2"/>
            <a:r>
              <a:rPr lang="en-US" altLang="ko-KR" dirty="0"/>
              <a:t>E.g.) Create a file A, which group does it allocate?</a:t>
            </a:r>
          </a:p>
          <a:p>
            <a:pPr lvl="2"/>
            <a:r>
              <a:rPr lang="en-US" altLang="ko-KR" dirty="0"/>
              <a:t>E.g.) Create a directory B, which group does it allocate? </a:t>
            </a:r>
          </a:p>
          <a:p>
            <a:pPr lvl="2"/>
            <a:endParaRPr lang="en-US" altLang="ko-KR" dirty="0"/>
          </a:p>
          <a:p>
            <a:pPr lvl="1"/>
            <a:endParaRPr lang="en-US" altLang="ko-KR" dirty="0"/>
          </a:p>
          <a:p>
            <a:pPr lvl="1"/>
            <a:endParaRPr lang="en-US" altLang="ko-KR" dirty="0"/>
          </a:p>
          <a:p>
            <a:pPr lvl="1"/>
            <a:endParaRPr lang="en-US" altLang="ko-KR" dirty="0"/>
          </a:p>
          <a:p>
            <a:pPr lvl="1"/>
            <a:r>
              <a:rPr lang="en-US" altLang="ko-KR" dirty="0"/>
              <a:t>Allocation rules </a:t>
            </a:r>
          </a:p>
          <a:p>
            <a:pPr lvl="2"/>
            <a:r>
              <a:rPr lang="en-US" altLang="ko-KR" dirty="0"/>
              <a:t>Rule 1. Directory: place it into a cylinder group with a high number of free inodes (a low number of allocated directories)</a:t>
            </a:r>
          </a:p>
          <a:p>
            <a:pPr lvl="3"/>
            <a:r>
              <a:rPr lang="en-US" altLang="ko-KR" dirty="0">
                <a:solidFill>
                  <a:srgbClr val="0066FF"/>
                </a:solidFill>
              </a:rPr>
              <a:t>To balance directories across groups</a:t>
            </a:r>
          </a:p>
          <a:p>
            <a:pPr lvl="2"/>
            <a:r>
              <a:rPr lang="en-US" altLang="ko-KR" dirty="0"/>
              <a:t>Rule 2. File: 1) put files in the cylinder group of the directory they are in, 2) allocate data blocks of a file in the same group as its inode</a:t>
            </a:r>
          </a:p>
          <a:p>
            <a:pPr lvl="3"/>
            <a:r>
              <a:rPr lang="en-US" altLang="ko-KR" dirty="0">
                <a:solidFill>
                  <a:srgbClr val="0066FF"/>
                </a:solidFill>
              </a:rPr>
              <a:t>To allocate inode, data blocks and directory as close as possible </a:t>
            </a:r>
            <a:r>
              <a:rPr lang="en-US" altLang="ko-KR" dirty="0">
                <a:solidFill>
                  <a:srgbClr val="0066FF"/>
                </a:solidFill>
                <a:sym typeface="Wingdings" panose="05000000000000000000" pitchFamily="2" charset="2"/>
              </a:rPr>
              <a:t> </a:t>
            </a:r>
            <a:r>
              <a:rPr lang="en-US" altLang="ko-KR" dirty="0">
                <a:solidFill>
                  <a:srgbClr val="0066FF"/>
                </a:solidFill>
              </a:rPr>
              <a:t>name space locality</a:t>
            </a:r>
          </a:p>
        </p:txBody>
      </p:sp>
      <p:sp>
        <p:nvSpPr>
          <p:cNvPr id="13316" name="슬라이드 번호 개체 틀 3">
            <a:extLst>
              <a:ext uri="{FF2B5EF4-FFF2-40B4-BE49-F238E27FC236}">
                <a16:creationId xmlns:a16="http://schemas.microsoft.com/office/drawing/2014/main" id="{E8C4E47A-66D9-4BC0-B9AE-F284EA77E9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A1D36AB2-7332-45E8-BF4F-E0739E3E5E08}" type="slidenum">
              <a:rPr kumimoji="0" lang="en-US" altLang="ko-KR" sz="1400">
                <a:solidFill>
                  <a:schemeClr val="bg2"/>
                </a:solidFill>
                <a:latin typeface="굴림" panose="020B0600000101010101" pitchFamily="50" charset="-127"/>
              </a:rPr>
              <a:pPr>
                <a:spcBef>
                  <a:spcPct val="0"/>
                </a:spcBef>
                <a:buClrTx/>
                <a:buSzTx/>
                <a:buFontTx/>
                <a:buNone/>
              </a:pPr>
              <a:t>7</a:t>
            </a:fld>
            <a:endParaRPr kumimoji="0" lang="en-US" altLang="ko-KR" sz="1400" dirty="0">
              <a:solidFill>
                <a:schemeClr val="bg2"/>
              </a:solidFill>
              <a:latin typeface="굴림" panose="020B0600000101010101" pitchFamily="50" charset="-127"/>
            </a:endParaRPr>
          </a:p>
        </p:txBody>
      </p:sp>
      <p:pic>
        <p:nvPicPr>
          <p:cNvPr id="10" name="그림 1">
            <a:extLst>
              <a:ext uri="{FF2B5EF4-FFF2-40B4-BE49-F238E27FC236}">
                <a16:creationId xmlns:a16="http://schemas.microsoft.com/office/drawing/2014/main" id="{94017016-7EBB-4B2B-A6FC-D16C0E354F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069169"/>
            <a:ext cx="3867944" cy="3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그림 2">
            <a:extLst>
              <a:ext uri="{FF2B5EF4-FFF2-40B4-BE49-F238E27FC236}">
                <a16:creationId xmlns:a16="http://schemas.microsoft.com/office/drawing/2014/main" id="{B214B815-635D-4608-B71D-34004ACEA3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8676" y="3948420"/>
            <a:ext cx="3730656" cy="27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직선 연결선 9">
            <a:extLst>
              <a:ext uri="{FF2B5EF4-FFF2-40B4-BE49-F238E27FC236}">
                <a16:creationId xmlns:a16="http://schemas.microsoft.com/office/drawing/2014/main" id="{9124C76E-83CF-4362-A79B-3D8726990A3F}"/>
              </a:ext>
            </a:extLst>
          </p:cNvPr>
          <p:cNvCxnSpPr>
            <a:cxnSpLocks noChangeShapeType="1"/>
          </p:cNvCxnSpPr>
          <p:nvPr/>
        </p:nvCxnSpPr>
        <p:spPr bwMode="auto">
          <a:xfrm flipH="1" flipV="1">
            <a:off x="7316297" y="3382215"/>
            <a:ext cx="1248525" cy="565696"/>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3" name="직선 연결선 12">
            <a:extLst>
              <a:ext uri="{FF2B5EF4-FFF2-40B4-BE49-F238E27FC236}">
                <a16:creationId xmlns:a16="http://schemas.microsoft.com/office/drawing/2014/main" id="{F68DFE4B-3B64-48CC-8347-49F4478B72F9}"/>
              </a:ext>
            </a:extLst>
          </p:cNvPr>
          <p:cNvCxnSpPr>
            <a:cxnSpLocks noChangeShapeType="1"/>
          </p:cNvCxnSpPr>
          <p:nvPr/>
        </p:nvCxnSpPr>
        <p:spPr bwMode="auto">
          <a:xfrm flipH="1">
            <a:off x="4948471" y="3382215"/>
            <a:ext cx="1194907" cy="565696"/>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pic>
        <p:nvPicPr>
          <p:cNvPr id="14" name="그림 1">
            <a:extLst>
              <a:ext uri="{FF2B5EF4-FFF2-40B4-BE49-F238E27FC236}">
                <a16:creationId xmlns:a16="http://schemas.microsoft.com/office/drawing/2014/main" id="{38D6202C-14F5-49CA-9415-BE3CA666F1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7" y="3069169"/>
            <a:ext cx="3481410" cy="46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2">
            <a:extLst>
              <a:ext uri="{FF2B5EF4-FFF2-40B4-BE49-F238E27FC236}">
                <a16:creationId xmlns:a16="http://schemas.microsoft.com/office/drawing/2014/main" id="{31DFF680-D847-4509-B7CC-EC608EB522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567443"/>
            <a:ext cx="3730656" cy="272668"/>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pic>
      <p:cxnSp>
        <p:nvCxnSpPr>
          <p:cNvPr id="16" name="직선 연결선 9">
            <a:extLst>
              <a:ext uri="{FF2B5EF4-FFF2-40B4-BE49-F238E27FC236}">
                <a16:creationId xmlns:a16="http://schemas.microsoft.com/office/drawing/2014/main" id="{521B953B-B46C-4050-B063-44F15692D514}"/>
              </a:ext>
            </a:extLst>
          </p:cNvPr>
          <p:cNvCxnSpPr>
            <a:cxnSpLocks noChangeShapeType="1"/>
          </p:cNvCxnSpPr>
          <p:nvPr/>
        </p:nvCxnSpPr>
        <p:spPr bwMode="auto">
          <a:xfrm flipH="1" flipV="1">
            <a:off x="6095524" y="3381706"/>
            <a:ext cx="1238577" cy="205692"/>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7" name="직선 연결선 16">
            <a:extLst>
              <a:ext uri="{FF2B5EF4-FFF2-40B4-BE49-F238E27FC236}">
                <a16:creationId xmlns:a16="http://schemas.microsoft.com/office/drawing/2014/main" id="{C1167326-8B84-457B-9474-88E26FDA2DA6}"/>
              </a:ext>
            </a:extLst>
          </p:cNvPr>
          <p:cNvCxnSpPr>
            <a:cxnSpLocks noChangeShapeType="1"/>
          </p:cNvCxnSpPr>
          <p:nvPr/>
        </p:nvCxnSpPr>
        <p:spPr bwMode="auto">
          <a:xfrm flipH="1">
            <a:off x="3733770" y="3381706"/>
            <a:ext cx="1188835" cy="205692"/>
          </a:xfrm>
          <a:prstGeom prst="line">
            <a:avLst/>
          </a:prstGeom>
          <a:noFill/>
          <a:ln w="12700" cap="rnd" algn="ctr">
            <a:solidFill>
              <a:schemeClr val="tx1"/>
            </a:solidFill>
            <a:prstDash val="sys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6029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a:extLst>
              <a:ext uri="{FF2B5EF4-FFF2-40B4-BE49-F238E27FC236}">
                <a16:creationId xmlns:a16="http://schemas.microsoft.com/office/drawing/2014/main" id="{8058D13C-0B3F-4A79-847A-415BFA416CF7}"/>
              </a:ext>
            </a:extLst>
          </p:cNvPr>
          <p:cNvSpPr>
            <a:spLocks noGrp="1" noChangeArrowheads="1"/>
          </p:cNvSpPr>
          <p:nvPr>
            <p:ph type="title"/>
          </p:nvPr>
        </p:nvSpPr>
        <p:spPr/>
        <p:txBody>
          <a:bodyPr/>
          <a:lstStyle/>
          <a:p>
            <a:r>
              <a:rPr lang="en-US" altLang="ko-KR" dirty="0"/>
              <a:t>41.4 Policies: How to Allocate Files and Directories </a:t>
            </a:r>
            <a:endParaRPr lang="ko-KR" altLang="en-US" dirty="0"/>
          </a:p>
        </p:txBody>
      </p:sp>
      <p:sp>
        <p:nvSpPr>
          <p:cNvPr id="13315" name="텍스트 개체 틀 2">
            <a:extLst>
              <a:ext uri="{FF2B5EF4-FFF2-40B4-BE49-F238E27FC236}">
                <a16:creationId xmlns:a16="http://schemas.microsoft.com/office/drawing/2014/main" id="{3798FCD6-3480-4762-8BBB-CD425517CB29}"/>
              </a:ext>
            </a:extLst>
          </p:cNvPr>
          <p:cNvSpPr>
            <a:spLocks noGrp="1" noChangeArrowheads="1"/>
          </p:cNvSpPr>
          <p:nvPr>
            <p:ph type="body" sz="half" idx="1"/>
          </p:nvPr>
        </p:nvSpPr>
        <p:spPr>
          <a:xfrm>
            <a:off x="250825" y="838200"/>
            <a:ext cx="8713788" cy="5151414"/>
          </a:xfrm>
        </p:spPr>
        <p:txBody>
          <a:bodyPr>
            <a:normAutofit lnSpcReduction="10000"/>
          </a:bodyPr>
          <a:lstStyle/>
          <a:p>
            <a:r>
              <a:rPr lang="en-US" altLang="ko-KR" dirty="0"/>
              <a:t>Allocation in FFS</a:t>
            </a:r>
          </a:p>
          <a:p>
            <a:pPr lvl="1"/>
            <a:r>
              <a:rPr lang="en-US" altLang="ko-KR" dirty="0"/>
              <a:t>Allocation rules (cont’)</a:t>
            </a:r>
          </a:p>
          <a:p>
            <a:pPr lvl="2"/>
            <a:r>
              <a:rPr lang="en-US" altLang="ko-KR" dirty="0"/>
              <a:t>E.g.) create three directories (/, /a, /b) and four files (/a/c /a/d, /a/e, /b/f) </a:t>
            </a:r>
          </a:p>
          <a:p>
            <a:pPr lvl="2"/>
            <a:r>
              <a:rPr lang="en-US" altLang="ko-KR" dirty="0">
                <a:sym typeface="Wingdings" panose="05000000000000000000" pitchFamily="2" charset="2"/>
              </a:rPr>
              <a:t>Assumption: 1) Directory: 1 block for data, 2) file: 2 blocks for data </a:t>
            </a:r>
            <a:endParaRPr lang="en-US" altLang="ko-KR" dirty="0"/>
          </a:p>
          <a:p>
            <a:pPr lvl="2"/>
            <a:r>
              <a:rPr lang="en-US" altLang="ko-KR" dirty="0">
                <a:sym typeface="Wingdings" panose="05000000000000000000" pitchFamily="2" charset="2"/>
              </a:rPr>
              <a:t> FFS allocates three directories at different group (rule 1, load balancing), allocate files in the same directory (rule 2, namespace locality)</a:t>
            </a: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2"/>
            <a:endParaRPr lang="en-US" altLang="ko-KR" dirty="0">
              <a:sym typeface="Wingdings" panose="05000000000000000000" pitchFamily="2" charset="2"/>
            </a:endParaRPr>
          </a:p>
          <a:p>
            <a:pPr lvl="2"/>
            <a:endParaRPr lang="en-US" altLang="ko-KR" dirty="0">
              <a:sym typeface="Wingdings" panose="05000000000000000000" pitchFamily="2" charset="2"/>
            </a:endParaRPr>
          </a:p>
          <a:p>
            <a:pPr lvl="2"/>
            <a:endParaRPr lang="en-US" altLang="ko-KR" dirty="0">
              <a:sym typeface="Wingdings" panose="05000000000000000000" pitchFamily="2" charset="2"/>
            </a:endParaRPr>
          </a:p>
          <a:p>
            <a:pPr lvl="1"/>
            <a:r>
              <a:rPr lang="en-US" altLang="ko-KR" dirty="0">
                <a:sym typeface="Wingdings" panose="05000000000000000000" pitchFamily="2" charset="2"/>
              </a:rPr>
              <a:t>Analysis </a:t>
            </a:r>
          </a:p>
          <a:p>
            <a:pPr lvl="2"/>
            <a:r>
              <a:rPr lang="en-US" altLang="ko-KR" dirty="0">
                <a:sym typeface="Wingdings" panose="05000000000000000000" pitchFamily="2" charset="2"/>
              </a:rPr>
              <a:t>“ls –l” in the “a” directory</a:t>
            </a:r>
          </a:p>
          <a:p>
            <a:pPr lvl="3"/>
            <a:r>
              <a:rPr lang="en-US" altLang="ko-KR" dirty="0">
                <a:sym typeface="Wingdings" panose="05000000000000000000" pitchFamily="2" charset="2"/>
              </a:rPr>
              <a:t>Within one group in FFS allocation vs Access 4 groups in even allocation</a:t>
            </a:r>
          </a:p>
          <a:p>
            <a:pPr lvl="2"/>
            <a:r>
              <a:rPr lang="en-US" altLang="ko-KR" dirty="0">
                <a:sym typeface="Wingdings" panose="05000000000000000000" pitchFamily="2" charset="2"/>
              </a:rPr>
              <a:t>User usage pattern: </a:t>
            </a:r>
            <a:r>
              <a:rPr lang="en-US" altLang="ko-KR" dirty="0">
                <a:solidFill>
                  <a:srgbClr val="0066FF"/>
                </a:solidFill>
                <a:sym typeface="Wingdings" panose="05000000000000000000" pitchFamily="2" charset="2"/>
              </a:rPr>
              <a:t>strong namespace locality </a:t>
            </a:r>
          </a:p>
        </p:txBody>
      </p:sp>
      <p:sp>
        <p:nvSpPr>
          <p:cNvPr id="13316" name="슬라이드 번호 개체 틀 3">
            <a:extLst>
              <a:ext uri="{FF2B5EF4-FFF2-40B4-BE49-F238E27FC236}">
                <a16:creationId xmlns:a16="http://schemas.microsoft.com/office/drawing/2014/main" id="{E8C4E47A-66D9-4BC0-B9AE-F284EA77E9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A1D36AB2-7332-45E8-BF4F-E0739E3E5E08}" type="slidenum">
              <a:rPr kumimoji="0" lang="en-US" altLang="ko-KR" sz="1400">
                <a:solidFill>
                  <a:schemeClr val="bg2"/>
                </a:solidFill>
                <a:latin typeface="굴림" panose="020B0600000101010101" pitchFamily="50" charset="-127"/>
              </a:rPr>
              <a:pPr>
                <a:spcBef>
                  <a:spcPct val="0"/>
                </a:spcBef>
                <a:buClrTx/>
                <a:buSzTx/>
                <a:buFontTx/>
                <a:buNone/>
              </a:pPr>
              <a:t>8</a:t>
            </a:fld>
            <a:endParaRPr kumimoji="0" lang="en-US" altLang="ko-KR" sz="1400" dirty="0">
              <a:solidFill>
                <a:schemeClr val="bg2"/>
              </a:solidFill>
              <a:latin typeface="굴림" panose="020B0600000101010101" pitchFamily="50" charset="-127"/>
            </a:endParaRPr>
          </a:p>
        </p:txBody>
      </p:sp>
      <p:pic>
        <p:nvPicPr>
          <p:cNvPr id="13317" name="그림 1">
            <a:extLst>
              <a:ext uri="{FF2B5EF4-FFF2-40B4-BE49-F238E27FC236}">
                <a16:creationId xmlns:a16="http://schemas.microsoft.com/office/drawing/2014/main" id="{0EB2264C-8C1E-4A54-8B27-F0F48FA188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3438" y="3002343"/>
            <a:ext cx="3128962" cy="15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그림 2">
            <a:extLst>
              <a:ext uri="{FF2B5EF4-FFF2-40B4-BE49-F238E27FC236}">
                <a16:creationId xmlns:a16="http://schemas.microsoft.com/office/drawing/2014/main" id="{CDEBE43C-703D-4BEB-9094-20002EDF7E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1550" y="2973768"/>
            <a:ext cx="3457575" cy="15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3">
            <a:extLst>
              <a:ext uri="{FF2B5EF4-FFF2-40B4-BE49-F238E27FC236}">
                <a16:creationId xmlns:a16="http://schemas.microsoft.com/office/drawing/2014/main" id="{535BBDE3-A1B4-4428-9977-A9E0B8353BAC}"/>
              </a:ext>
            </a:extLst>
          </p:cNvPr>
          <p:cNvSpPr txBox="1">
            <a:spLocks noChangeArrowheads="1"/>
          </p:cNvSpPr>
          <p:nvPr/>
        </p:nvSpPr>
        <p:spPr bwMode="auto">
          <a:xfrm>
            <a:off x="5935613" y="4297867"/>
            <a:ext cx="1608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(FFS allocation)</a:t>
            </a:r>
            <a:endParaRPr lang="ko-KR" altLang="en-US" sz="1400" dirty="0">
              <a:solidFill>
                <a:srgbClr val="0066FF"/>
              </a:solidFill>
              <a:latin typeface="Tahoma" panose="020B0604030504040204" pitchFamily="34" charset="0"/>
            </a:endParaRPr>
          </a:p>
        </p:txBody>
      </p:sp>
      <p:sp>
        <p:nvSpPr>
          <p:cNvPr id="13320" name="TextBox 7">
            <a:extLst>
              <a:ext uri="{FF2B5EF4-FFF2-40B4-BE49-F238E27FC236}">
                <a16:creationId xmlns:a16="http://schemas.microsoft.com/office/drawing/2014/main" id="{BF833202-355F-47B3-BEC7-8E5E519E94D3}"/>
              </a:ext>
            </a:extLst>
          </p:cNvPr>
          <p:cNvSpPr txBox="1">
            <a:spLocks noChangeArrowheads="1"/>
          </p:cNvSpPr>
          <p:nvPr/>
        </p:nvSpPr>
        <p:spPr bwMode="auto">
          <a:xfrm>
            <a:off x="2368500" y="4269292"/>
            <a:ext cx="172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(Even allocation)</a:t>
            </a:r>
            <a:endParaRPr lang="ko-KR" altLang="en-US" sz="1400" dirty="0">
              <a:solidFill>
                <a:srgbClr val="0066FF"/>
              </a:solidFill>
              <a:latin typeface="Tahoma" panose="020B0604030504040204" pitchFamily="34" charset="0"/>
            </a:endParaRPr>
          </a:p>
        </p:txBody>
      </p:sp>
      <p:sp>
        <p:nvSpPr>
          <p:cNvPr id="9" name="TextBox 8">
            <a:extLst>
              <a:ext uri="{FF2B5EF4-FFF2-40B4-BE49-F238E27FC236}">
                <a16:creationId xmlns:a16="http://schemas.microsoft.com/office/drawing/2014/main" id="{45D1855A-BFBA-45A4-BC80-3DCCE35387D2}"/>
              </a:ext>
            </a:extLst>
          </p:cNvPr>
          <p:cNvSpPr txBox="1">
            <a:spLocks noChangeArrowheads="1"/>
          </p:cNvSpPr>
          <p:nvPr/>
        </p:nvSpPr>
        <p:spPr bwMode="auto">
          <a:xfrm>
            <a:off x="228864" y="5780782"/>
            <a:ext cx="8776494" cy="1077218"/>
          </a:xfrm>
          <a:prstGeom prst="rect">
            <a:avLst/>
          </a:prstGeom>
          <a:solidFill>
            <a:schemeClr val="bg1"/>
          </a:solidFill>
          <a:ln>
            <a:noFill/>
          </a:ln>
        </p:spPr>
        <p:txBody>
          <a:bodyPr wrap="square">
            <a:spAutoFit/>
          </a:bodyPr>
          <a:lstStyle>
            <a:lvl1pPr marL="285750" indent="-285750" latinLnBrk="1">
              <a:spcBef>
                <a:spcPct val="20000"/>
              </a:spcBef>
              <a:buClr>
                <a:schemeClr val="tx1"/>
              </a:buClr>
              <a:buSzPct val="70000"/>
              <a:buFont typeface="Wingdings" panose="05000000000000000000" pitchFamily="2" charset="2"/>
              <a:buBlip>
                <a:blip r:embed="rId4"/>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 typeface="Wingdings 2" panose="05020102010507070707" pitchFamily="18" charset="2"/>
              <a:buChar char="E"/>
            </a:pPr>
            <a:r>
              <a:rPr lang="en-US" altLang="ko-KR" sz="1600" b="0" dirty="0">
                <a:solidFill>
                  <a:srgbClr val="FF0000"/>
                </a:solidFill>
                <a:latin typeface="Tahoma" panose="020B0604030504040204" pitchFamily="34" charset="0"/>
                <a:sym typeface="Wingdings" panose="05000000000000000000" pitchFamily="2" charset="2"/>
              </a:rPr>
              <a:t>Simple question to take attendance: 1) Read page 2 in Chap. 41 of OSTEP and explain why fragmentation (external fragmentation) happens and what is the benefit of defragmentation tool? 2) What is the merit and demerit when we set the disk block size as 4KB instead 512B? (see page 2 and 10 in Chap. 41) (until 6 PM, May 21th)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a:extLst>
              <a:ext uri="{FF2B5EF4-FFF2-40B4-BE49-F238E27FC236}">
                <a16:creationId xmlns:a16="http://schemas.microsoft.com/office/drawing/2014/main" id="{3295169A-7F43-4F39-BF86-DFC9CD2391D4}"/>
              </a:ext>
            </a:extLst>
          </p:cNvPr>
          <p:cNvSpPr>
            <a:spLocks noGrp="1" noChangeArrowheads="1"/>
          </p:cNvSpPr>
          <p:nvPr>
            <p:ph type="title"/>
          </p:nvPr>
        </p:nvSpPr>
        <p:spPr/>
        <p:txBody>
          <a:bodyPr/>
          <a:lstStyle/>
          <a:p>
            <a:r>
              <a:rPr lang="en-US" altLang="ko-KR" dirty="0"/>
              <a:t>41.6 The Large-File Exception </a:t>
            </a:r>
            <a:endParaRPr lang="ko-KR" altLang="en-US" dirty="0"/>
          </a:p>
        </p:txBody>
      </p:sp>
      <p:sp>
        <p:nvSpPr>
          <p:cNvPr id="51203" name="텍스트 개체 틀 2">
            <a:extLst>
              <a:ext uri="{FF2B5EF4-FFF2-40B4-BE49-F238E27FC236}">
                <a16:creationId xmlns:a16="http://schemas.microsoft.com/office/drawing/2014/main" id="{BBAA6457-E29B-4018-A347-353E70FC9DC3}"/>
              </a:ext>
            </a:extLst>
          </p:cNvPr>
          <p:cNvSpPr>
            <a:spLocks noGrp="1"/>
          </p:cNvSpPr>
          <p:nvPr>
            <p:ph type="body" sz="half" idx="1"/>
          </p:nvPr>
        </p:nvSpPr>
        <p:spPr>
          <a:xfrm>
            <a:off x="250825" y="838200"/>
            <a:ext cx="8713788" cy="3743325"/>
          </a:xfrm>
        </p:spPr>
        <p:txBody>
          <a:bodyPr>
            <a:normAutofit/>
          </a:bodyPr>
          <a:lstStyle/>
          <a:p>
            <a:pPr>
              <a:defRPr/>
            </a:pPr>
            <a:r>
              <a:rPr lang="en-US" altLang="ko-KR" dirty="0"/>
              <a:t>How to handle a large file for allocation in FFS?</a:t>
            </a:r>
          </a:p>
          <a:p>
            <a:pPr lvl="1">
              <a:defRPr/>
            </a:pPr>
            <a:r>
              <a:rPr lang="en-US" altLang="ko-KR" dirty="0"/>
              <a:t>Large file </a:t>
            </a:r>
            <a:r>
              <a:rPr lang="en-US" altLang="ko-KR" dirty="0">
                <a:sym typeface="Wingdings" panose="05000000000000000000" pitchFamily="2" charset="2"/>
              </a:rPr>
              <a:t> fill up a cylinder group with its own data  undesirable with the consideration of the namespace locality </a:t>
            </a:r>
          </a:p>
          <a:p>
            <a:pPr lvl="1">
              <a:defRPr/>
            </a:pPr>
            <a:r>
              <a:rPr lang="en-US" altLang="ko-KR" dirty="0">
                <a:sym typeface="Wingdings" panose="05000000000000000000" pitchFamily="2" charset="2"/>
              </a:rPr>
              <a:t>Rule 3. For a large file</a:t>
            </a:r>
          </a:p>
          <a:p>
            <a:pPr lvl="2">
              <a:defRPr/>
            </a:pPr>
            <a:r>
              <a:rPr lang="en-US" altLang="ko-KR" dirty="0">
                <a:sym typeface="Wingdings" panose="05000000000000000000" pitchFamily="2" charset="2"/>
              </a:rPr>
              <a:t>Allocate a limited number of blocks (called as chunks) in a group. Then, go to another group and allocate a limited number of blocks there. Then, move another one. …</a:t>
            </a:r>
          </a:p>
          <a:p>
            <a:pPr lvl="2">
              <a:defRPr/>
            </a:pPr>
            <a:r>
              <a:rPr lang="en-US" altLang="ko-KR" dirty="0">
                <a:sym typeface="Wingdings" panose="05000000000000000000" pitchFamily="2" charset="2"/>
              </a:rPr>
              <a:t>Pros) locality among files, Cons) locality in a file </a:t>
            </a:r>
          </a:p>
          <a:p>
            <a:pPr lvl="3">
              <a:defRPr/>
            </a:pPr>
            <a:endParaRPr lang="en-US" altLang="ko-KR" dirty="0">
              <a:sym typeface="Wingdings" panose="05000000000000000000" pitchFamily="2" charset="2"/>
            </a:endParaRPr>
          </a:p>
          <a:p>
            <a:pPr lvl="1">
              <a:defRPr/>
            </a:pPr>
            <a:r>
              <a:rPr lang="en-US" altLang="ko-KR" dirty="0">
                <a:sym typeface="Wingdings" panose="05000000000000000000" pitchFamily="2" charset="2"/>
              </a:rPr>
              <a:t>E.g.): 1) file /a: 30 blocks, 2) limited number of blocks in a group: 5</a:t>
            </a:r>
          </a:p>
          <a:p>
            <a:pPr>
              <a:defRPr/>
            </a:pPr>
            <a:endParaRPr lang="ko-KR" altLang="en-US" dirty="0"/>
          </a:p>
        </p:txBody>
      </p:sp>
      <p:sp>
        <p:nvSpPr>
          <p:cNvPr id="15364" name="슬라이드 번호 개체 틀 3">
            <a:extLst>
              <a:ext uri="{FF2B5EF4-FFF2-40B4-BE49-F238E27FC236}">
                <a16:creationId xmlns:a16="http://schemas.microsoft.com/office/drawing/2014/main" id="{20ABF51F-5738-4F4F-880F-694F0B8CFD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a:spcBef>
                <a:spcPct val="0"/>
              </a:spcBef>
              <a:buClrTx/>
              <a:buSzTx/>
              <a:buFontTx/>
              <a:buNone/>
            </a:pPr>
            <a:fld id="{BFC8FCBD-05F0-4BF3-A8CF-3D0E7C094DCC}" type="slidenum">
              <a:rPr kumimoji="0" lang="en-US" altLang="ko-KR" sz="1400">
                <a:solidFill>
                  <a:schemeClr val="bg2"/>
                </a:solidFill>
                <a:latin typeface="굴림" panose="020B0600000101010101" pitchFamily="50" charset="-127"/>
              </a:rPr>
              <a:pPr>
                <a:spcBef>
                  <a:spcPct val="0"/>
                </a:spcBef>
                <a:buClrTx/>
                <a:buSzTx/>
                <a:buFontTx/>
                <a:buNone/>
              </a:pPr>
              <a:t>9</a:t>
            </a:fld>
            <a:endParaRPr kumimoji="0" lang="en-US" altLang="ko-KR" sz="1400" dirty="0">
              <a:solidFill>
                <a:schemeClr val="bg2"/>
              </a:solidFill>
              <a:latin typeface="굴림" panose="020B0600000101010101" pitchFamily="50" charset="-127"/>
            </a:endParaRPr>
          </a:p>
        </p:txBody>
      </p:sp>
      <p:pic>
        <p:nvPicPr>
          <p:cNvPr id="15365" name="그림 2">
            <a:extLst>
              <a:ext uri="{FF2B5EF4-FFF2-40B4-BE49-F238E27FC236}">
                <a16:creationId xmlns:a16="http://schemas.microsoft.com/office/drawing/2014/main" id="{CB593B8F-2C0E-4E74-BBDA-1123C6FA42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5661248"/>
            <a:ext cx="4896544"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그림 3">
            <a:extLst>
              <a:ext uri="{FF2B5EF4-FFF2-40B4-BE49-F238E27FC236}">
                <a16:creationId xmlns:a16="http://schemas.microsoft.com/office/drawing/2014/main" id="{7DC3B6A9-7215-41A4-98A7-E689B4D119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2834" y="4200007"/>
            <a:ext cx="48974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7">
            <a:extLst>
              <a:ext uri="{FF2B5EF4-FFF2-40B4-BE49-F238E27FC236}">
                <a16:creationId xmlns:a16="http://schemas.microsoft.com/office/drawing/2014/main" id="{B71971A0-AA3E-4C0D-B79C-A2DA6B891C44}"/>
              </a:ext>
            </a:extLst>
          </p:cNvPr>
          <p:cNvSpPr txBox="1">
            <a:spLocks noChangeArrowheads="1"/>
          </p:cNvSpPr>
          <p:nvPr/>
        </p:nvSpPr>
        <p:spPr bwMode="auto">
          <a:xfrm>
            <a:off x="3767484" y="5293997"/>
            <a:ext cx="1608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(FFS allocation)</a:t>
            </a:r>
            <a:endParaRPr lang="ko-KR" altLang="en-US" sz="1400" dirty="0">
              <a:solidFill>
                <a:srgbClr val="0066FF"/>
              </a:solidFill>
              <a:latin typeface="Tahoma" panose="020B0604030504040204" pitchFamily="34" charset="0"/>
            </a:endParaRPr>
          </a:p>
        </p:txBody>
      </p:sp>
      <p:sp>
        <p:nvSpPr>
          <p:cNvPr id="15368" name="TextBox 8">
            <a:extLst>
              <a:ext uri="{FF2B5EF4-FFF2-40B4-BE49-F238E27FC236}">
                <a16:creationId xmlns:a16="http://schemas.microsoft.com/office/drawing/2014/main" id="{C472E5A0-DBEA-482B-BB09-5B344C0250ED}"/>
              </a:ext>
            </a:extLst>
          </p:cNvPr>
          <p:cNvSpPr txBox="1">
            <a:spLocks noChangeArrowheads="1"/>
          </p:cNvSpPr>
          <p:nvPr/>
        </p:nvSpPr>
        <p:spPr bwMode="auto">
          <a:xfrm>
            <a:off x="3759200" y="6314444"/>
            <a:ext cx="175354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lr>
                <a:schemeClr val="tx1"/>
              </a:buClr>
              <a:buSzPct val="70000"/>
              <a:buFont typeface="Wingdings" panose="05000000000000000000" pitchFamily="2" charset="2"/>
              <a:buBlip>
                <a:blip r:embed="rId3"/>
              </a:buBlip>
              <a:defRPr kumimoji="1" sz="2400">
                <a:solidFill>
                  <a:schemeClr val="tx1"/>
                </a:solidFill>
                <a:latin typeface="Arial" panose="020B0604020202020204" pitchFamily="34" charset="0"/>
                <a:ea typeface="굴림" panose="020B0600000101010101" pitchFamily="50" charset="-127"/>
              </a:defRPr>
            </a:lvl1pPr>
            <a:lvl2pPr marL="742950" indent="-285750" latinLnBrk="1">
              <a:spcBef>
                <a:spcPct val="20000"/>
              </a:spcBef>
              <a:buClr>
                <a:schemeClr val="tx1"/>
              </a:buClr>
              <a:buSzPct val="70000"/>
              <a:buFont typeface="Wingdings" panose="05000000000000000000" pitchFamily="2" charset="2"/>
              <a:buChar char="ü"/>
              <a:defRPr kumimoji="1" sz="2000">
                <a:solidFill>
                  <a:schemeClr val="tx1"/>
                </a:solidFill>
                <a:latin typeface="Arial" panose="020B0604020202020204" pitchFamily="34" charset="0"/>
                <a:ea typeface="굴림" panose="020B0600000101010101" pitchFamily="50" charset="-127"/>
              </a:defRPr>
            </a:lvl2pPr>
            <a:lvl3pPr marL="1143000" indent="-228600" latinLnBrk="1">
              <a:spcBef>
                <a:spcPct val="20000"/>
              </a:spcBef>
              <a:buClr>
                <a:schemeClr val="tx1"/>
              </a:buClr>
              <a:buFont typeface="Wingdings" panose="05000000000000000000" pitchFamily="2" charset="2"/>
              <a:buChar char="§"/>
              <a:defRPr kumimoji="1">
                <a:solidFill>
                  <a:schemeClr val="tx1"/>
                </a:solidFill>
                <a:latin typeface="Arial" panose="020B0604020202020204" pitchFamily="34" charset="0"/>
                <a:ea typeface="굴림" panose="020B0600000101010101" pitchFamily="50" charset="-127"/>
              </a:defRPr>
            </a:lvl3pPr>
            <a:lvl4pPr marL="1600200" indent="-228600" latinLnBrk="1">
              <a:spcBef>
                <a:spcPct val="20000"/>
              </a:spcBef>
              <a:buClr>
                <a:schemeClr val="tx1"/>
              </a:buClr>
              <a:buSzPct val="55000"/>
              <a:buChar char="•"/>
              <a:defRPr kumimoji="1" sz="1600">
                <a:solidFill>
                  <a:schemeClr val="tx1"/>
                </a:solidFill>
                <a:latin typeface="Arial" panose="020B0604020202020204" pitchFamily="34" charset="0"/>
                <a:ea typeface="굴림" panose="020B0600000101010101" pitchFamily="50" charset="-127"/>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ea typeface="굴림" panose="020B0600000101010101" pitchFamily="50" charset="-127"/>
              </a:defRPr>
            </a:lvl9pPr>
          </a:lstStyle>
          <a:p>
            <a:pPr latinLnBrk="0">
              <a:spcBef>
                <a:spcPct val="0"/>
              </a:spcBef>
              <a:buClrTx/>
              <a:buSzTx/>
              <a:buFontTx/>
              <a:buNone/>
            </a:pPr>
            <a:r>
              <a:rPr lang="en-US" altLang="ko-KR" sz="1400" dirty="0">
                <a:solidFill>
                  <a:srgbClr val="0066FF"/>
                </a:solidFill>
                <a:latin typeface="Tahoma" panose="020B0604030504040204" pitchFamily="34" charset="0"/>
              </a:rPr>
              <a:t>(Without Rule 3)</a:t>
            </a:r>
            <a:endParaRPr lang="ko-KR" altLang="en-US" sz="1400" dirty="0">
              <a:solidFill>
                <a:srgbClr val="0066FF"/>
              </a:solidFill>
              <a:latin typeface="Tahoma" panose="020B060403050404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8.9"/>
</p:tagLst>
</file>

<file path=ppt/tags/tag2.xml><?xml version="1.0" encoding="utf-8"?>
<p:tagLst xmlns:a="http://schemas.openxmlformats.org/drawingml/2006/main" xmlns:r="http://schemas.openxmlformats.org/officeDocument/2006/relationships" xmlns:p="http://schemas.openxmlformats.org/presentationml/2006/main">
  <p:tag name="TIMING" val="|482.4"/>
</p:tagLst>
</file>

<file path=ppt/tags/tag3.xml><?xml version="1.0" encoding="utf-8"?>
<p:tagLst xmlns:a="http://schemas.openxmlformats.org/drawingml/2006/main" xmlns:r="http://schemas.openxmlformats.org/officeDocument/2006/relationships" xmlns:p="http://schemas.openxmlformats.org/presentationml/2006/main">
  <p:tag name="TIMING" val="|165.9"/>
</p:tagLst>
</file>

<file path=ppt/tags/tag4.xml><?xml version="1.0" encoding="utf-8"?>
<p:tagLst xmlns:a="http://schemas.openxmlformats.org/drawingml/2006/main" xmlns:r="http://schemas.openxmlformats.org/officeDocument/2006/relationships" xmlns:p="http://schemas.openxmlformats.org/presentationml/2006/main">
  <p:tag name="TIMING" val="|62.1|146.6"/>
</p:tagLst>
</file>

<file path=ppt/tags/tag5.xml><?xml version="1.0" encoding="utf-8"?>
<p:tagLst xmlns:a="http://schemas.openxmlformats.org/drawingml/2006/main" xmlns:r="http://schemas.openxmlformats.org/officeDocument/2006/relationships" xmlns:p="http://schemas.openxmlformats.org/presentationml/2006/main">
  <p:tag name="TIMING" val="|351.9"/>
</p:tagLst>
</file>

<file path=ppt/tags/tag6.xml><?xml version="1.0" encoding="utf-8"?>
<p:tagLst xmlns:a="http://schemas.openxmlformats.org/drawingml/2006/main" xmlns:r="http://schemas.openxmlformats.org/officeDocument/2006/relationships" xmlns:p="http://schemas.openxmlformats.org/presentationml/2006/main">
  <p:tag name="TIMING" val="|247.3"/>
</p:tagLst>
</file>

<file path=ppt/tags/tag7.xml><?xml version="1.0" encoding="utf-8"?>
<p:tagLst xmlns:a="http://schemas.openxmlformats.org/drawingml/2006/main" xmlns:r="http://schemas.openxmlformats.org/officeDocument/2006/relationships" xmlns:p="http://schemas.openxmlformats.org/presentationml/2006/main">
  <p:tag name="TIMING" val="|512.5|73.4"/>
</p:tagLst>
</file>

<file path=ppt/theme/theme1.xml><?xml version="1.0" encoding="utf-8"?>
<a:theme xmlns:a="http://schemas.openxmlformats.org/drawingml/2006/main" name="파일캐쉬서식">
  <a:themeElements>
    <a:clrScheme name="파일캐쉬서식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파일캐쉬서식">
      <a:majorFont>
        <a:latin typeface="Arial"/>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rnd"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Tahoma" pitchFamily="34" charset="0"/>
            <a:ea typeface="굴림" charset="-127"/>
          </a:defRPr>
        </a:defPPr>
      </a:lstStyle>
    </a:spDef>
    <a:lnDef>
      <a:spPr bwMode="auto">
        <a:xfrm>
          <a:off x="0" y="0"/>
          <a:ext cx="1" cy="1"/>
        </a:xfrm>
        <a:custGeom>
          <a:avLst/>
          <a:gdLst/>
          <a:ahLst/>
          <a:cxnLst/>
          <a:rect l="0" t="0" r="0" b="0"/>
          <a:pathLst/>
        </a:custGeom>
        <a:noFill/>
        <a:ln w="9525" cap="rnd"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Tahoma" pitchFamily="34" charset="0"/>
            <a:ea typeface="굴림" charset="-127"/>
          </a:defRPr>
        </a:defPPr>
      </a:lstStyle>
    </a:lnDef>
  </a:objectDefaults>
  <a:extraClrSchemeLst>
    <a:extraClrScheme>
      <a:clrScheme name="파일캐쉬서식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파일캐쉬서식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파일캐쉬서식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파일캐쉬서식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파일캐쉬서식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파일캐쉬서식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파일캐쉬서식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D:\users\powerppt서식\파일캐쉬서식.pot</Template>
  <TotalTime>32275</TotalTime>
  <Words>5005</Words>
  <Application>Microsoft Office PowerPoint</Application>
  <PresentationFormat>화면 슬라이드 쇼(4:3)</PresentationFormat>
  <Paragraphs>640</Paragraphs>
  <Slides>36</Slides>
  <Notes>14</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36</vt:i4>
      </vt:variant>
    </vt:vector>
  </HeadingPairs>
  <TitlesOfParts>
    <vt:vector size="42" baseType="lpstr">
      <vt:lpstr>굴림</vt:lpstr>
      <vt:lpstr>Arial</vt:lpstr>
      <vt:lpstr>Tahoma</vt:lpstr>
      <vt:lpstr>Wingdings</vt:lpstr>
      <vt:lpstr>Wingdings 2</vt:lpstr>
      <vt:lpstr>파일캐쉬서식</vt:lpstr>
      <vt:lpstr>Lecture Note 7. Advanced  File System  </vt:lpstr>
      <vt:lpstr>Contents</vt:lpstr>
      <vt:lpstr>Chap. 41 Locality and The Fast File System</vt:lpstr>
      <vt:lpstr>  41.1 Poor Performance</vt:lpstr>
      <vt:lpstr>41.2 FFS: Disk Awareness</vt:lpstr>
      <vt:lpstr>41.3 Organizing Structure: The Cylinder Group  </vt:lpstr>
      <vt:lpstr>41.4 Policies: How to Allocate Files and Directories </vt:lpstr>
      <vt:lpstr>41.4 Policies: How to Allocate Files and Directories </vt:lpstr>
      <vt:lpstr>41.6 The Large-File Exception </vt:lpstr>
      <vt:lpstr>41.6 The Large-File Exception </vt:lpstr>
      <vt:lpstr>41.7 A Few Other Things about FFS </vt:lpstr>
      <vt:lpstr>Chap. 42 Crash Consistency: FSCK and Journaling </vt:lpstr>
      <vt:lpstr>42.1 A Detailed Example</vt:lpstr>
      <vt:lpstr>42.1 A Detailed Example</vt:lpstr>
      <vt:lpstr>42.2 Solution #1: The File System Checker</vt:lpstr>
      <vt:lpstr>42.3 Solution #2: Journaling (or WAL)</vt:lpstr>
      <vt:lpstr>42.3 Solution #2: Journaling (or WAL)</vt:lpstr>
      <vt:lpstr>42.3 Solution #2: Journaling (or WAL)</vt:lpstr>
      <vt:lpstr>42.3 Solution #2: Journaling (or WAL)</vt:lpstr>
      <vt:lpstr>42.3 Solution #2: Journaling (or WAL)</vt:lpstr>
      <vt:lpstr>42.4 Solution #3: Other Approaches (Optional)</vt:lpstr>
      <vt:lpstr>Summary: Ext2/3/4 File System</vt:lpstr>
      <vt:lpstr>Summary: Ext2/3/4 File System</vt:lpstr>
      <vt:lpstr>Summary: FAT File System</vt:lpstr>
      <vt:lpstr>Summary: FAT File System</vt:lpstr>
      <vt:lpstr>Summary: LFS</vt:lpstr>
      <vt:lpstr>Summary: Flash-aware File System</vt:lpstr>
      <vt:lpstr>Summary: Flash-aware File System</vt:lpstr>
      <vt:lpstr>Summary: Flash-aware File System</vt:lpstr>
      <vt:lpstr>Summary </vt:lpstr>
      <vt:lpstr>Lab3 : Ext2 Analysis </vt:lpstr>
      <vt:lpstr>Appendix 1: Lab3 details</vt:lpstr>
      <vt:lpstr>Appendix 1: Lab3 details</vt:lpstr>
      <vt:lpstr>Appendix 1: Lab3 details</vt:lpstr>
      <vt:lpstr>Appendix 2</vt:lpstr>
      <vt:lpstr>Appendix 2</vt:lpstr>
    </vt:vector>
  </TitlesOfParts>
  <Manager>최종무</Manager>
  <Company>단국대학교</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강의 자료</dc:title>
  <dc:creator>최종무</dc:creator>
  <cp:lastModifiedBy>Choi Jongmoo</cp:lastModifiedBy>
  <cp:revision>1180</cp:revision>
  <cp:lastPrinted>2000-10-17T04:49:16Z</cp:lastPrinted>
  <dcterms:created xsi:type="dcterms:W3CDTF">2000-07-27T08:49:33Z</dcterms:created>
  <dcterms:modified xsi:type="dcterms:W3CDTF">2020-05-26T03:47:24Z</dcterms:modified>
</cp:coreProperties>
</file>