
<file path=[Content_Types].xml><?xml version="1.0" encoding="utf-8"?>
<Types xmlns="http://schemas.openxmlformats.org/package/2006/content-types">
  <Default Extension="gif" ContentType="vide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96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287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11A"/>
    <a:srgbClr val="083486"/>
    <a:srgbClr val="2054A8"/>
    <a:srgbClr val="F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2" autoAdjust="0"/>
    <p:restoredTop sz="83947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555" y="69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2021-03-09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2021-03-09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7826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4405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78453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69286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48895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84617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4474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1542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4667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90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0411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6508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4108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4811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9537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2569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9A489C0-FB85-4CF0-A779-325F82979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39" y="39747"/>
            <a:ext cx="395681" cy="394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547A83-E4B0-466D-9C54-B0149552D413}"/>
              </a:ext>
            </a:extLst>
          </p:cNvPr>
          <p:cNvSpPr txBox="1"/>
          <p:nvPr userDrawn="1"/>
        </p:nvSpPr>
        <p:spPr>
          <a:xfrm>
            <a:off x="448020" y="77781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D19E56AF-7EBD-4ED9-8693-22F065A6B7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078" y="6518745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88F95ED-5F71-0D4E-A4D1-48CDEA150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21" y="114036"/>
            <a:ext cx="395681" cy="39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68FF0-CBC5-6948-B371-BDA4F3D610B4}"/>
              </a:ext>
            </a:extLst>
          </p:cNvPr>
          <p:cNvSpPr txBox="1"/>
          <p:nvPr userDrawn="1"/>
        </p:nvSpPr>
        <p:spPr>
          <a:xfrm>
            <a:off x="486602" y="152070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13" y="3900361"/>
            <a:ext cx="5938687" cy="710250"/>
          </a:xfrm>
        </p:spPr>
        <p:txBody>
          <a:bodyPr anchor="ctr"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B4E6FD6-7E7A-4B4B-8E81-B52B53609CDD}"/>
              </a:ext>
            </a:extLst>
          </p:cNvPr>
          <p:cNvSpPr/>
          <p:nvPr userDrawn="1"/>
        </p:nvSpPr>
        <p:spPr>
          <a:xfrm>
            <a:off x="157313" y="4610611"/>
            <a:ext cx="11005448" cy="7418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28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2833FE7-2A16-43AB-BB29-D4B495999D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763" y="88822"/>
            <a:ext cx="395681" cy="394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213010-B1BF-4AA0-9FFE-2F92F8902A93}"/>
              </a:ext>
            </a:extLst>
          </p:cNvPr>
          <p:cNvSpPr txBox="1"/>
          <p:nvPr userDrawn="1"/>
        </p:nvSpPr>
        <p:spPr>
          <a:xfrm>
            <a:off x="6591444" y="126856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AF463A55-AB47-4C53-BACD-E80E1938EC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72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61" r:id="rId4"/>
    <p:sldLayoutId id="2147483654" r:id="rId5"/>
    <p:sldLayoutId id="2147483650" r:id="rId6"/>
    <p:sldLayoutId id="2147483651" r:id="rId7"/>
    <p:sldLayoutId id="2147483652" r:id="rId8"/>
    <p:sldLayoutId id="2147483653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784020"/>
            <a:ext cx="11554232" cy="639243"/>
          </a:xfrm>
        </p:spPr>
        <p:txBody>
          <a:bodyPr anchor="t"/>
          <a:lstStyle/>
          <a:p>
            <a:r>
              <a:rPr lang="en-US" altLang="ko-KR" sz="3600" dirty="0" err="1"/>
              <a:t>PebblesDB</a:t>
            </a:r>
            <a:r>
              <a:rPr lang="en-US" altLang="ko-KR" sz="3600" dirty="0"/>
              <a:t>: Building Key-Value Stores using Fragmented Log-Structured Merge Trees</a:t>
            </a:r>
            <a:endParaRPr kumimoji="1" lang="ko-KR" altLang="en-US" sz="3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>
            <a:normAutofit/>
          </a:bodyPr>
          <a:lstStyle/>
          <a:p>
            <a:r>
              <a:rPr kumimoji="1" lang="en-US" altLang="ko-KR" sz="2000" dirty="0"/>
              <a:t>2021. 03. 10</a:t>
            </a:r>
          </a:p>
          <a:p>
            <a:r>
              <a:rPr kumimoji="1" lang="ko-KR" altLang="en-US" sz="2000" dirty="0"/>
              <a:t>이 광 희</a:t>
            </a:r>
            <a:endParaRPr kumimoji="1" lang="en-US" altLang="ko-KR" sz="2000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148071" y="3934978"/>
            <a:ext cx="8863022" cy="973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000" b="1" dirty="0">
                <a:solidFill>
                  <a:schemeClr val="bg1"/>
                </a:solidFill>
              </a:rPr>
              <a:t>Raju, P., </a:t>
            </a:r>
            <a:r>
              <a:rPr lang="en-US" altLang="ko-KR" sz="2000" b="1" dirty="0" err="1">
                <a:solidFill>
                  <a:schemeClr val="bg1"/>
                </a:solidFill>
              </a:rPr>
              <a:t>Kadekodi</a:t>
            </a:r>
            <a:r>
              <a:rPr lang="en-US" altLang="ko-KR" sz="2000" b="1" dirty="0">
                <a:solidFill>
                  <a:schemeClr val="bg1"/>
                </a:solidFill>
              </a:rPr>
              <a:t>, R., Chidambaram, V., &amp; Abraham, I.</a:t>
            </a:r>
            <a:r>
              <a:rPr lang="en-US" altLang="ko-KR" sz="2000" dirty="0">
                <a:solidFill>
                  <a:schemeClr val="bg1"/>
                </a:solidFill>
              </a:rPr>
              <a:t> (2017, October). In </a:t>
            </a:r>
            <a:r>
              <a:rPr lang="en-US" altLang="ko-KR" sz="2000" i="1" dirty="0">
                <a:solidFill>
                  <a:schemeClr val="bg1"/>
                </a:solidFill>
              </a:rPr>
              <a:t>Proceedings of the 26th Symposium on Operating Systems Principles</a:t>
            </a:r>
            <a:r>
              <a:rPr lang="en-US" altLang="ko-KR" sz="2000" dirty="0">
                <a:solidFill>
                  <a:schemeClr val="bg1"/>
                </a:solidFill>
              </a:rPr>
              <a:t> (pp. 497-514). ACM.</a:t>
            </a:r>
            <a:endParaRPr kumimoji="1" lang="ko-KR" alt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2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FLSM(Fragmented Log-Structured Merge Trees)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3F754-C3B7-4306-B5E9-CE403F0013EF}"/>
              </a:ext>
            </a:extLst>
          </p:cNvPr>
          <p:cNvSpPr txBox="1"/>
          <p:nvPr/>
        </p:nvSpPr>
        <p:spPr>
          <a:xfrm>
            <a:off x="434915" y="810314"/>
            <a:ext cx="6455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</a:t>
            </a:r>
            <a:r>
              <a:rPr lang="ko-KR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중복을 통해 </a:t>
            </a: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</a:t>
            </a:r>
            <a:r>
              <a:rPr lang="ko-KR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을 지연</a:t>
            </a:r>
            <a:endParaRPr lang="en-US" altLang="ko-K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Guards </a:t>
            </a:r>
            <a:r>
              <a:rPr lang="ko-KR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도입</a:t>
            </a:r>
            <a:endParaRPr lang="en-US" altLang="ko-K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Skiplist</a:t>
            </a:r>
            <a:endParaRPr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guardì ëí ì´ë¯¸ì§ ê²ìê²°ê³¼">
            <a:extLst>
              <a:ext uri="{FF2B5EF4-FFF2-40B4-BE49-F238E27FC236}">
                <a16:creationId xmlns:a16="http://schemas.microsoft.com/office/drawing/2014/main" id="{6AD4F671-85E2-4A8D-9D1E-832DE9CA4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46" y="2780145"/>
            <a:ext cx="2101744" cy="33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ê´ë ¨ ì´ë¯¸ì§">
            <a:extLst>
              <a:ext uri="{FF2B5EF4-FFF2-40B4-BE49-F238E27FC236}">
                <a16:creationId xmlns:a16="http://schemas.microsoft.com/office/drawing/2014/main" id="{FC7160C9-F0C3-4C5A-BA1C-081507C23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54" y="1523999"/>
            <a:ext cx="3460173" cy="46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ìê¸° ì¬ì§ì ëí ì´ë¯¸ì§ ê²ìê²°ê³¼">
            <a:extLst>
              <a:ext uri="{FF2B5EF4-FFF2-40B4-BE49-F238E27FC236}">
                <a16:creationId xmlns:a16="http://schemas.microsoft.com/office/drawing/2014/main" id="{2FAB1002-A12C-4239-8F90-3B865C94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5" y="3392488"/>
            <a:ext cx="960727" cy="9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ìê¸° ì¬ì§ì ëí ì´ë¯¸ì§ ê²ìê²°ê³¼">
            <a:extLst>
              <a:ext uri="{FF2B5EF4-FFF2-40B4-BE49-F238E27FC236}">
                <a16:creationId xmlns:a16="http://schemas.microsoft.com/office/drawing/2014/main" id="{7F30E419-6C24-4ED0-ADC8-86FB6219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85" y="3392488"/>
            <a:ext cx="960727" cy="9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ìê¸° ì¬ì§ì ëí ì´ë¯¸ì§ ê²ìê²°ê³¼">
            <a:extLst>
              <a:ext uri="{FF2B5EF4-FFF2-40B4-BE49-F238E27FC236}">
                <a16:creationId xmlns:a16="http://schemas.microsoft.com/office/drawing/2014/main" id="{A9439D1F-4A31-4773-8FCC-4E8ED99F0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7" y="3748160"/>
            <a:ext cx="960727" cy="9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ìê¸° ì¬ì§ì ëí ì´ë¯¸ì§ ê²ìê²°ê³¼">
            <a:extLst>
              <a:ext uri="{FF2B5EF4-FFF2-40B4-BE49-F238E27FC236}">
                <a16:creationId xmlns:a16="http://schemas.microsoft.com/office/drawing/2014/main" id="{58496965-1C89-4AE6-8CBF-7385B0A4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82" y="3715760"/>
            <a:ext cx="960727" cy="9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ìê¸° ì¬ì§ì ëí ì´ë¯¸ì§ ê²ìê²°ê³¼">
            <a:extLst>
              <a:ext uri="{FF2B5EF4-FFF2-40B4-BE49-F238E27FC236}">
                <a16:creationId xmlns:a16="http://schemas.microsoft.com/office/drawing/2014/main" id="{EA6C2AEE-0673-43FE-B16B-16723FE70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54" y="4858106"/>
            <a:ext cx="1255409" cy="9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ìê¸° ì¬ì§ì ëí ì´ë¯¸ì§ ê²ìê²°ê³¼">
            <a:extLst>
              <a:ext uri="{FF2B5EF4-FFF2-40B4-BE49-F238E27FC236}">
                <a16:creationId xmlns:a16="http://schemas.microsoft.com/office/drawing/2014/main" id="{F0D456DE-2CB1-4012-B137-017A2E03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18" y="5032159"/>
            <a:ext cx="1255409" cy="9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ì°ìì¸ ìê¸° ì¼êµ´ì ëí ì´ë¯¸ì§ ê²ìê²°ê³¼">
            <a:extLst>
              <a:ext uri="{FF2B5EF4-FFF2-40B4-BE49-F238E27FC236}">
                <a16:creationId xmlns:a16="http://schemas.microsoft.com/office/drawing/2014/main" id="{41E50A1C-0259-4C21-8AC8-4C1753EF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02" y="2495281"/>
            <a:ext cx="1814371" cy="138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ì°ìì¸ ìê¸° ì¼êµ´ì ëí ì´ë¯¸ì§ ê²ìê²°ê³¼">
            <a:extLst>
              <a:ext uri="{FF2B5EF4-FFF2-40B4-BE49-F238E27FC236}">
                <a16:creationId xmlns:a16="http://schemas.microsoft.com/office/drawing/2014/main" id="{BB8A6651-B884-472E-B431-96EC1A0C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47" y="2780145"/>
            <a:ext cx="1814371" cy="138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ì°ìì¸ ìê¸° ì¼êµ´ì ëí ì´ë¯¸ì§ ê²ìê²°ê³¼">
            <a:extLst>
              <a:ext uri="{FF2B5EF4-FFF2-40B4-BE49-F238E27FC236}">
                <a16:creationId xmlns:a16="http://schemas.microsoft.com/office/drawing/2014/main" id="{F60F1E1D-B27C-4DFA-9943-A3F1CAE7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73" y="4346701"/>
            <a:ext cx="2269782" cy="125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ì°ìì¸ ìê¸° ì¼êµ´ì ëí ì´ë¯¸ì§ ê²ìê²°ê³¼">
            <a:extLst>
              <a:ext uri="{FF2B5EF4-FFF2-40B4-BE49-F238E27FC236}">
                <a16:creationId xmlns:a16="http://schemas.microsoft.com/office/drawing/2014/main" id="{204866FE-8DC7-4438-A049-6F47A37E9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34" y="4558025"/>
            <a:ext cx="2269782" cy="125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ë§ëìì ëí ì´ë¯¸ì§ ê²ìê²°ê³¼">
            <a:extLst>
              <a:ext uri="{FF2B5EF4-FFF2-40B4-BE49-F238E27FC236}">
                <a16:creationId xmlns:a16="http://schemas.microsoft.com/office/drawing/2014/main" id="{46E1F5C2-0148-45B3-9E8F-E1FF67BB6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89" y="2049318"/>
            <a:ext cx="2018425" cy="134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ë§ëìì ëí ì´ë¯¸ì§ ê²ìê²°ê³¼">
            <a:extLst>
              <a:ext uri="{FF2B5EF4-FFF2-40B4-BE49-F238E27FC236}">
                <a16:creationId xmlns:a16="http://schemas.microsoft.com/office/drawing/2014/main" id="{9D1D75C2-BF7C-4BB0-A6D0-C3FC47616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202" y="2260642"/>
            <a:ext cx="2018425" cy="134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ë°±ì¢ìì ëí ì´ë¯¸ì§ ê²ìê²°ê³¼">
            <a:extLst>
              <a:ext uri="{FF2B5EF4-FFF2-40B4-BE49-F238E27FC236}">
                <a16:creationId xmlns:a16="http://schemas.microsoft.com/office/drawing/2014/main" id="{5915B96F-5D17-410F-B5E1-69B3913C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48" y="4113917"/>
            <a:ext cx="2377626" cy="123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ë°±ì¢ìì ëí ì´ë¯¸ì§ ê²ìê²°ê³¼">
            <a:extLst>
              <a:ext uri="{FF2B5EF4-FFF2-40B4-BE49-F238E27FC236}">
                <a16:creationId xmlns:a16="http://schemas.microsoft.com/office/drawing/2014/main" id="{142710C1-211B-4E60-9BDC-DD743AFEE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49" y="4491128"/>
            <a:ext cx="2377626" cy="123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2BE62-6DF5-43FD-BB86-C584C77CDD7D}"/>
              </a:ext>
            </a:extLst>
          </p:cNvPr>
          <p:cNvSpPr txBox="1"/>
          <p:nvPr/>
        </p:nvSpPr>
        <p:spPr>
          <a:xfrm>
            <a:off x="3583653" y="2410813"/>
            <a:ext cx="64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[40]</a:t>
            </a:r>
            <a:endParaRPr lang="ko-KR" altLang="en-US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EA2DE-7DC9-40CE-A2A5-AFCA4E19190D}"/>
              </a:ext>
            </a:extLst>
          </p:cNvPr>
          <p:cNvSpPr txBox="1"/>
          <p:nvPr/>
        </p:nvSpPr>
        <p:spPr>
          <a:xfrm>
            <a:off x="8172307" y="1199302"/>
            <a:ext cx="7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[150]</a:t>
            </a:r>
            <a:endParaRPr lang="ko-KR" altLang="en-US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0EE55-ED0F-4304-9EF9-A1178802142D}"/>
              </a:ext>
            </a:extLst>
          </p:cNvPr>
          <p:cNvSpPr txBox="1"/>
          <p:nvPr/>
        </p:nvSpPr>
        <p:spPr>
          <a:xfrm>
            <a:off x="730100" y="2970616"/>
            <a:ext cx="2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055EEA-2C6C-42B7-AEF4-EE7E3BD819FC}"/>
              </a:ext>
            </a:extLst>
          </p:cNvPr>
          <p:cNvSpPr txBox="1"/>
          <p:nvPr/>
        </p:nvSpPr>
        <p:spPr>
          <a:xfrm>
            <a:off x="1794636" y="2970616"/>
            <a:ext cx="45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9E8CB-9FB7-492C-8D8D-2EB716EDA968}"/>
              </a:ext>
            </a:extLst>
          </p:cNvPr>
          <p:cNvSpPr txBox="1"/>
          <p:nvPr/>
        </p:nvSpPr>
        <p:spPr>
          <a:xfrm>
            <a:off x="1753510" y="5980070"/>
            <a:ext cx="45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B19E44-A98D-43A7-87FE-5E6BEC5684C7}"/>
              </a:ext>
            </a:extLst>
          </p:cNvPr>
          <p:cNvSpPr txBox="1"/>
          <p:nvPr/>
        </p:nvSpPr>
        <p:spPr>
          <a:xfrm>
            <a:off x="5634641" y="2077753"/>
            <a:ext cx="46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4AE2BE-BECF-449F-909B-31B1AD3AD1A5}"/>
              </a:ext>
            </a:extLst>
          </p:cNvPr>
          <p:cNvSpPr txBox="1"/>
          <p:nvPr/>
        </p:nvSpPr>
        <p:spPr>
          <a:xfrm>
            <a:off x="6161263" y="5811336"/>
            <a:ext cx="60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81FD0D-C228-49F5-B27E-A59D4F17F067}"/>
              </a:ext>
            </a:extLst>
          </p:cNvPr>
          <p:cNvSpPr txBox="1"/>
          <p:nvPr/>
        </p:nvSpPr>
        <p:spPr>
          <a:xfrm>
            <a:off x="10224175" y="1644398"/>
            <a:ext cx="57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222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8EB6BD-FDCD-4418-B5DD-37CA277078A8}"/>
              </a:ext>
            </a:extLst>
          </p:cNvPr>
          <p:cNvSpPr txBox="1"/>
          <p:nvPr/>
        </p:nvSpPr>
        <p:spPr>
          <a:xfrm>
            <a:off x="10548955" y="5748932"/>
            <a:ext cx="57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315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3" grpId="0"/>
      <p:bldP spid="25" grpId="0"/>
      <p:bldP spid="27" grpId="0"/>
      <p:bldP spid="28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FLSM(Fragmented Log-Structured Merge Trees)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3F754-C3B7-4306-B5E9-CE403F0013EF}"/>
              </a:ext>
            </a:extLst>
          </p:cNvPr>
          <p:cNvSpPr txBox="1"/>
          <p:nvPr/>
        </p:nvSpPr>
        <p:spPr>
          <a:xfrm>
            <a:off x="434915" y="810314"/>
            <a:ext cx="6455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Skiplist</a:t>
            </a: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계층의 개수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P – ½, ¼ / </a:t>
            </a:r>
            <a:r>
              <a:rPr lang="ko-KR" alt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시간복잡도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ko-KR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O(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logN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5" name="Skip_list_add_element-en">
            <a:hlinkClick r:id="" action="ppaction://media"/>
            <a:extLst>
              <a:ext uri="{FF2B5EF4-FFF2-40B4-BE49-F238E27FC236}">
                <a16:creationId xmlns:a16="http://schemas.microsoft.com/office/drawing/2014/main" id="{25115DAB-207F-4B12-831F-23F7D440EC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879" y="2128351"/>
            <a:ext cx="10172241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FLSM(Fragmented Log-Structured Merge Trees)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E6D561D-7E8A-453C-8A08-D2D93C10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5" y="1349806"/>
            <a:ext cx="5599241" cy="4787757"/>
          </a:xfrm>
          <a:prstGeom prst="rect">
            <a:avLst/>
          </a:prstGeom>
        </p:spPr>
      </p:pic>
      <p:pic>
        <p:nvPicPr>
          <p:cNvPr id="3074" name="Picture 2" descr="skiplistì ëí ì´ë¯¸ì§ ê²ìê²°ê³¼">
            <a:extLst>
              <a:ext uri="{FF2B5EF4-FFF2-40B4-BE49-F238E27FC236}">
                <a16:creationId xmlns:a16="http://schemas.microsoft.com/office/drawing/2014/main" id="{03A161CA-ACF0-4812-B220-327E4F94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63" y="957992"/>
            <a:ext cx="5461202" cy="18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3B1407-7122-4D3A-9D43-3104BA573005}"/>
              </a:ext>
            </a:extLst>
          </p:cNvPr>
          <p:cNvSpPr txBox="1"/>
          <p:nvPr/>
        </p:nvSpPr>
        <p:spPr>
          <a:xfrm>
            <a:off x="434915" y="810314"/>
            <a:ext cx="6455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FLSM – Guards Selecting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55A42-5547-4700-BA90-07B3190A0A10}"/>
              </a:ext>
            </a:extLst>
          </p:cNvPr>
          <p:cNvSpPr txBox="1"/>
          <p:nvPr/>
        </p:nvSpPr>
        <p:spPr>
          <a:xfrm>
            <a:off x="6641393" y="3081644"/>
            <a:ext cx="53612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Worstfit</a:t>
            </a: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Guard – All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SSTable</a:t>
            </a: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 Probability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 / Guard = Probability 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 Maximum Number </a:t>
            </a:r>
            <a:r>
              <a:rPr lang="en-US" altLang="ko-K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SSTable</a:t>
            </a: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max_sstables_per_guard</a:t>
            </a: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 ( LSM-tree )</a:t>
            </a:r>
          </a:p>
        </p:txBody>
      </p:sp>
    </p:spTree>
    <p:extLst>
      <p:ext uri="{BB962C8B-B14F-4D97-AF65-F5344CB8AC3E}">
        <p14:creationId xmlns:p14="http://schemas.microsoft.com/office/powerpoint/2010/main" val="180675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Evaluation</a:t>
            </a:r>
            <a:endParaRPr kumimoji="1"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EB567F1-8209-4F52-83EC-22AA6942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190" y="686915"/>
            <a:ext cx="6989619" cy="60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0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Evaluation</a:t>
            </a:r>
            <a:endParaRPr kumimoji="1"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65C1DF5-5077-45B5-B24A-C3FA1583E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3" y="1243819"/>
            <a:ext cx="4969164" cy="471849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A68A1E9-489D-4D2E-A1DE-7F95E45FB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983" y="1143000"/>
            <a:ext cx="5412187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Conclusion</a:t>
            </a:r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8B10D-C3F6-49B2-8084-CCCD4BB4BF88}"/>
              </a:ext>
            </a:extLst>
          </p:cNvPr>
          <p:cNvSpPr txBox="1"/>
          <p:nvPr/>
        </p:nvSpPr>
        <p:spPr>
          <a:xfrm>
            <a:off x="2868293" y="4428483"/>
            <a:ext cx="6455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</a:t>
            </a:r>
            <a:r>
              <a:rPr lang="ko-KR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중복을 통해 </a:t>
            </a: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</a:t>
            </a:r>
            <a:r>
              <a:rPr lang="ko-KR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을 지연</a:t>
            </a:r>
            <a:endParaRPr lang="en-US" altLang="ko-K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Guards </a:t>
            </a:r>
            <a:r>
              <a:rPr lang="ko-KR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도입</a:t>
            </a:r>
            <a:endParaRPr lang="en-US" altLang="ko-K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Skiplist</a:t>
            </a:r>
            <a:endParaRPr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0917F-A01C-4DF3-BC45-D31C1B800461}"/>
              </a:ext>
            </a:extLst>
          </p:cNvPr>
          <p:cNvSpPr txBox="1"/>
          <p:nvPr/>
        </p:nvSpPr>
        <p:spPr>
          <a:xfrm>
            <a:off x="3265457" y="936922"/>
            <a:ext cx="56610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회의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이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발생할 때 추가적인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Read/Write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횟수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</a:t>
            </a:r>
            <a:r>
              <a:rPr lang="ko-KR" alt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ko-KR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를 찾기 위해 모든 </a:t>
            </a:r>
            <a:r>
              <a:rPr lang="en-US" altLang="ko-KR" sz="1400" dirty="0">
                <a:latin typeface="Tahoma" panose="020B0604030504040204" pitchFamily="34" charset="0"/>
                <a:cs typeface="Tahoma" panose="020B0604030504040204" pitchFamily="34" charset="0"/>
              </a:rPr>
              <a:t>Level Scan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A84E188C-8302-4DED-94EC-4FF137FE9986}"/>
              </a:ext>
            </a:extLst>
          </p:cNvPr>
          <p:cNvSpPr/>
          <p:nvPr/>
        </p:nvSpPr>
        <p:spPr>
          <a:xfrm>
            <a:off x="5306290" y="3581330"/>
            <a:ext cx="1579419" cy="75738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7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B3390181-4B94-C74E-A063-940E7182605E}"/>
              </a:ext>
            </a:extLst>
          </p:cNvPr>
          <p:cNvSpPr txBox="1">
            <a:spLocks/>
          </p:cNvSpPr>
          <p:nvPr/>
        </p:nvSpPr>
        <p:spPr>
          <a:xfrm>
            <a:off x="4314583" y="3072866"/>
            <a:ext cx="3562834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ko-KR" dirty="0">
                <a:ea typeface="GungSeo" pitchFamily="2" charset="-127"/>
              </a:rPr>
              <a:t>Thank You!</a:t>
            </a:r>
            <a:endParaRPr kumimoji="1" lang="ko-KR" altLang="en-US" dirty="0"/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D7B1613C-34EE-4F5D-AEFA-D6E64D7B8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>
            <a:normAutofit/>
          </a:bodyPr>
          <a:lstStyle/>
          <a:p>
            <a:r>
              <a:rPr kumimoji="1" lang="en-US" altLang="ko-KR" sz="2000" dirty="0"/>
              <a:t>2021. 03. 10</a:t>
            </a:r>
          </a:p>
          <a:p>
            <a:r>
              <a:rPr kumimoji="1" lang="ko-KR" altLang="en-US" sz="2000" dirty="0"/>
              <a:t>이 광 희</a:t>
            </a:r>
            <a:endParaRPr kumimoji="1"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40660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2FE9B9C-BDDC-1E43-B29E-4A00D478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8007" y="1451969"/>
            <a:ext cx="4983994" cy="390050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</a:pPr>
            <a:r>
              <a:rPr kumimoji="1"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  <a:p>
            <a:pPr marL="742950" lvl="1" indent="-342900">
              <a:lnSpc>
                <a:spcPct val="150000"/>
              </a:lnSpc>
            </a:pPr>
            <a:r>
              <a:rPr kumimoji="1"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Key-Value Store</a:t>
            </a:r>
          </a:p>
          <a:p>
            <a:pPr marL="742950" lvl="1" indent="-342900">
              <a:lnSpc>
                <a:spcPct val="150000"/>
              </a:lnSpc>
            </a:pPr>
            <a:r>
              <a:rPr kumimoji="1"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LSM-tree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FLSM(Fragmented LSM)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/>
          </a:p>
        </p:txBody>
      </p:sp>
      <p:pic>
        <p:nvPicPr>
          <p:cNvPr id="10" name="Picture 2" descr="ë¹ë°ì´í°ì ëí ì´ë¯¸ì§ ê²ìê²°ê³¼">
            <a:extLst>
              <a:ext uri="{FF2B5EF4-FFF2-40B4-BE49-F238E27FC236}">
                <a16:creationId xmlns:a16="http://schemas.microsoft.com/office/drawing/2014/main" id="{52D58B15-55E6-4223-8C32-A72991C01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38" y="376357"/>
            <a:ext cx="3085983" cy="185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oSQLì ëí ì´ë¯¸ì§ ê²ìê²°ê³¼">
            <a:extLst>
              <a:ext uri="{FF2B5EF4-FFF2-40B4-BE49-F238E27FC236}">
                <a16:creationId xmlns:a16="http://schemas.microsoft.com/office/drawing/2014/main" id="{B277A2A5-F0DC-4239-B630-36DCCA82C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28" y="2848132"/>
            <a:ext cx="4665892" cy="31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114621A-7854-44B0-833C-024CAD249008}"/>
              </a:ext>
            </a:extLst>
          </p:cNvPr>
          <p:cNvSpPr/>
          <p:nvPr/>
        </p:nvSpPr>
        <p:spPr>
          <a:xfrm>
            <a:off x="8982159" y="3275657"/>
            <a:ext cx="1256371" cy="12415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한국IDC, 국내 빅데이터 및 분석 시장 연평균 11.2% 성장해 2023년 2조 5,692억원 규모 전망">
            <a:extLst>
              <a:ext uri="{FF2B5EF4-FFF2-40B4-BE49-F238E27FC236}">
                <a16:creationId xmlns:a16="http://schemas.microsoft.com/office/drawing/2014/main" id="{1940FA35-5126-4487-921A-D52053BE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0" y="559826"/>
            <a:ext cx="5775960" cy="33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FA06796-7334-49C8-9509-84BA9E738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58" y="4036318"/>
            <a:ext cx="5990804" cy="27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2. Background – Key-Value Store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  <p:pic>
        <p:nvPicPr>
          <p:cNvPr id="4" name="Picture 2" descr="key value storeì ëí ì´ë¯¸ì§ ê²ìê²°ê³¼">
            <a:extLst>
              <a:ext uri="{FF2B5EF4-FFF2-40B4-BE49-F238E27FC236}">
                <a16:creationId xmlns:a16="http://schemas.microsoft.com/office/drawing/2014/main" id="{B254683B-D48B-4036-BC9F-A7BA641D3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9" y="967897"/>
            <a:ext cx="4393996" cy="29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dis data structures">
            <a:extLst>
              <a:ext uri="{FF2B5EF4-FFF2-40B4-BE49-F238E27FC236}">
                <a16:creationId xmlns:a16="http://schemas.microsoft.com/office/drawing/2014/main" id="{D0D7CEAC-931D-4479-9ECF-7D35045E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96" y="1390010"/>
            <a:ext cx="6391141" cy="4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ê´ë ¨ ì´ë¯¸ì§">
            <a:extLst>
              <a:ext uri="{FF2B5EF4-FFF2-40B4-BE49-F238E27FC236}">
                <a16:creationId xmlns:a16="http://schemas.microsoft.com/office/drawing/2014/main" id="{103830BD-1B27-4CC3-A829-59A95F09D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24" y="4180548"/>
            <a:ext cx="2964131" cy="7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leveldbì ëí ì´ë¯¸ì§ ê²ìê²°ê³¼">
            <a:extLst>
              <a:ext uri="{FF2B5EF4-FFF2-40B4-BE49-F238E27FC236}">
                <a16:creationId xmlns:a16="http://schemas.microsoft.com/office/drawing/2014/main" id="{A23A6CB2-9E50-4755-8F43-CA69C5F9E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62" y="5427654"/>
            <a:ext cx="2848446" cy="10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0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2. Background – LSM-tree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/>
          </a:p>
        </p:txBody>
      </p:sp>
      <p:pic>
        <p:nvPicPr>
          <p:cNvPr id="8" name="Picture 2" descr="Diagram illustrating compaction of data in a log-structured merge tree">
            <a:extLst>
              <a:ext uri="{FF2B5EF4-FFF2-40B4-BE49-F238E27FC236}">
                <a16:creationId xmlns:a16="http://schemas.microsoft.com/office/drawing/2014/main" id="{0D461050-1ECD-4275-99FC-E8D21B902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2" y="1162184"/>
            <a:ext cx="5477335" cy="274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그림1">
            <a:extLst>
              <a:ext uri="{FF2B5EF4-FFF2-40B4-BE49-F238E27FC236}">
                <a16:creationId xmlns:a16="http://schemas.microsoft.com/office/drawing/2014/main" id="{97D7BF5E-5D69-4872-8465-E7623DD8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22" y="1006067"/>
            <a:ext cx="5683298" cy="307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lsm treeì ëí ì´ë¯¸ì§ ê²ìê²°ê³¼">
            <a:extLst>
              <a:ext uri="{FF2B5EF4-FFF2-40B4-BE49-F238E27FC236}">
                <a16:creationId xmlns:a16="http://schemas.microsoft.com/office/drawing/2014/main" id="{658E5B85-175F-474B-A099-7532FF02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985158"/>
            <a:ext cx="5238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00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2. Background – LSM-tree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/>
          </a:p>
        </p:txBody>
      </p:sp>
      <p:pic>
        <p:nvPicPr>
          <p:cNvPr id="9" name="Picture 3" descr="그림1">
            <a:extLst>
              <a:ext uri="{FF2B5EF4-FFF2-40B4-BE49-F238E27FC236}">
                <a16:creationId xmlns:a16="http://schemas.microsoft.com/office/drawing/2014/main" id="{97D7BF5E-5D69-4872-8465-E7623DD8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22" y="1006067"/>
            <a:ext cx="5683298" cy="307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3440772-3339-42C2-8E7A-3FB1524C4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80" y="1006067"/>
            <a:ext cx="5697690" cy="511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9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2. Background – LSM-tree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3440772-3339-42C2-8E7A-3FB1524C4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80" y="1006067"/>
            <a:ext cx="5697690" cy="511941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2C69A0D-4344-4E16-87B2-FB9835C0F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12" y="465236"/>
            <a:ext cx="5020254" cy="59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1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870B8D6-94AD-418F-90B3-676CF5B3517F}"/>
              </a:ext>
            </a:extLst>
          </p:cNvPr>
          <p:cNvSpPr txBox="1"/>
          <p:nvPr/>
        </p:nvSpPr>
        <p:spPr>
          <a:xfrm>
            <a:off x="6300006" y="2156337"/>
            <a:ext cx="56610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회의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이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발생할 때 추가적인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Read/Write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횟수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</a:t>
            </a:r>
            <a:r>
              <a:rPr lang="ko-KR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ko-KR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를 찾기 위해 모든 </a:t>
            </a:r>
            <a:r>
              <a:rPr lang="en-US" altLang="ko-KR" sz="1400" dirty="0">
                <a:latin typeface="Tahoma" panose="020B0604030504040204" pitchFamily="34" charset="0"/>
                <a:cs typeface="Tahoma" panose="020B0604030504040204" pitchFamily="34" charset="0"/>
              </a:rPr>
              <a:t>Level Scan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Issue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6E8110A-4386-40D4-8E6D-B142788A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31" y="1800080"/>
            <a:ext cx="5492181" cy="3184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17D32-9154-482A-8EE1-2E5B33108413}"/>
              </a:ext>
            </a:extLst>
          </p:cNvPr>
          <p:cNvSpPr txBox="1"/>
          <p:nvPr/>
        </p:nvSpPr>
        <p:spPr>
          <a:xfrm>
            <a:off x="6300006" y="2158823"/>
            <a:ext cx="56610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회의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이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발생할 때 추가적인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Read/Write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횟수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</a:t>
            </a:r>
            <a:r>
              <a:rPr lang="ko-KR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ko-KR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를 찾기 위해 모든 </a:t>
            </a:r>
            <a:r>
              <a:rPr lang="en-US" altLang="ko-KR" sz="1400" dirty="0">
                <a:latin typeface="Tahoma" panose="020B0604030504040204" pitchFamily="34" charset="0"/>
                <a:cs typeface="Tahoma" panose="020B0604030504040204" pitchFamily="34" charset="0"/>
              </a:rPr>
              <a:t>Level Scan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4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C0CAFA9-B42F-4643-BAEF-1542C0E17034}"/>
              </a:ext>
            </a:extLst>
          </p:cNvPr>
          <p:cNvSpPr txBox="1"/>
          <p:nvPr/>
        </p:nvSpPr>
        <p:spPr>
          <a:xfrm>
            <a:off x="6300006" y="2158823"/>
            <a:ext cx="56610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회의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이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발생할 때 추가적인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Read/Write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횟수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</a:t>
            </a:r>
            <a:r>
              <a:rPr lang="ko-KR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ko-KR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를 찾기 위해 모든 </a:t>
            </a:r>
            <a:r>
              <a:rPr lang="en-US" altLang="ko-KR" sz="1400" dirty="0">
                <a:latin typeface="Tahoma" panose="020B0604030504040204" pitchFamily="34" charset="0"/>
                <a:cs typeface="Tahoma" panose="020B0604030504040204" pitchFamily="34" charset="0"/>
              </a:rPr>
              <a:t>Level Scan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Issue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/>
          </a:p>
        </p:txBody>
      </p:sp>
      <p:pic>
        <p:nvPicPr>
          <p:cNvPr id="7" name="Picture 3" descr="그림1">
            <a:extLst>
              <a:ext uri="{FF2B5EF4-FFF2-40B4-BE49-F238E27FC236}">
                <a16:creationId xmlns:a16="http://schemas.microsoft.com/office/drawing/2014/main" id="{43899BFB-B3B9-4D65-B18B-19B6DE7A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7" y="1636968"/>
            <a:ext cx="5683298" cy="307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FF371BE0-96AF-44D5-9594-2178BF412671}"/>
              </a:ext>
            </a:extLst>
          </p:cNvPr>
          <p:cNvCxnSpPr>
            <a:cxnSpLocks/>
          </p:cNvCxnSpPr>
          <p:nvPr/>
        </p:nvCxnSpPr>
        <p:spPr>
          <a:xfrm flipH="1">
            <a:off x="1810328" y="1907309"/>
            <a:ext cx="326967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E2E840DA-3269-4873-B5F5-5BCA2BDA13FB}"/>
              </a:ext>
            </a:extLst>
          </p:cNvPr>
          <p:cNvCxnSpPr>
            <a:cxnSpLocks/>
          </p:cNvCxnSpPr>
          <p:nvPr/>
        </p:nvCxnSpPr>
        <p:spPr>
          <a:xfrm>
            <a:off x="1810328" y="1907309"/>
            <a:ext cx="0" cy="11129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8E67FDF-857D-4257-952A-EDD498D4FA07}"/>
              </a:ext>
            </a:extLst>
          </p:cNvPr>
          <p:cNvCxnSpPr>
            <a:cxnSpLocks/>
          </p:cNvCxnSpPr>
          <p:nvPr/>
        </p:nvCxnSpPr>
        <p:spPr>
          <a:xfrm>
            <a:off x="1810328" y="2987964"/>
            <a:ext cx="110836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AB97484C-BB0E-41EA-BE19-AD774B37ED6E}"/>
              </a:ext>
            </a:extLst>
          </p:cNvPr>
          <p:cNvCxnSpPr>
            <a:cxnSpLocks/>
          </p:cNvCxnSpPr>
          <p:nvPr/>
        </p:nvCxnSpPr>
        <p:spPr>
          <a:xfrm flipH="1">
            <a:off x="1810327" y="2987964"/>
            <a:ext cx="1108365" cy="7204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5E93C341-EA0D-49AC-B28F-1D596087D32B}"/>
              </a:ext>
            </a:extLst>
          </p:cNvPr>
          <p:cNvCxnSpPr>
            <a:cxnSpLocks/>
          </p:cNvCxnSpPr>
          <p:nvPr/>
        </p:nvCxnSpPr>
        <p:spPr>
          <a:xfrm flipV="1">
            <a:off x="1810327" y="3703781"/>
            <a:ext cx="2276764" cy="46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086175D9-0B99-443B-91B5-C6FC923C3B81}"/>
              </a:ext>
            </a:extLst>
          </p:cNvPr>
          <p:cNvCxnSpPr>
            <a:cxnSpLocks/>
          </p:cNvCxnSpPr>
          <p:nvPr/>
        </p:nvCxnSpPr>
        <p:spPr>
          <a:xfrm flipH="1">
            <a:off x="1851891" y="3703781"/>
            <a:ext cx="2205184" cy="7204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AA365F68-FC62-47F1-8FFE-285481F6B62A}"/>
              </a:ext>
            </a:extLst>
          </p:cNvPr>
          <p:cNvCxnSpPr>
            <a:cxnSpLocks/>
          </p:cNvCxnSpPr>
          <p:nvPr/>
        </p:nvCxnSpPr>
        <p:spPr>
          <a:xfrm flipV="1">
            <a:off x="1934008" y="4428836"/>
            <a:ext cx="3270683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5380053-AB10-4771-BF4B-44986E97124F}"/>
              </a:ext>
            </a:extLst>
          </p:cNvPr>
          <p:cNvSpPr txBox="1"/>
          <p:nvPr/>
        </p:nvSpPr>
        <p:spPr>
          <a:xfrm>
            <a:off x="6300006" y="2158823"/>
            <a:ext cx="56610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회의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이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발생할 때 추가적인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Read/Write </a:t>
            </a:r>
            <a:r>
              <a:rPr lang="ko-KR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횟수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</a:t>
            </a:r>
            <a:r>
              <a:rPr lang="ko-KR" alt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ko-KR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를 찾기 위해 모든 </a:t>
            </a:r>
            <a:r>
              <a:rPr lang="en-US" altLang="ko-KR" sz="1400" dirty="0">
                <a:latin typeface="Tahoma" panose="020B0604030504040204" pitchFamily="34" charset="0"/>
                <a:cs typeface="Tahoma" panose="020B0604030504040204" pitchFamily="34" charset="0"/>
              </a:rPr>
              <a:t>Level Scan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16858</TotalTime>
  <Words>371</Words>
  <Application>Microsoft Office PowerPoint</Application>
  <PresentationFormat>와이드스크린</PresentationFormat>
  <Paragraphs>129</Paragraphs>
  <Slides>16</Slides>
  <Notes>16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Tahoma</vt:lpstr>
      <vt:lpstr>Wingdings</vt:lpstr>
      <vt:lpstr>Office 테마</vt:lpstr>
      <vt:lpstr>PebblesDB: Building Key-Value Stores using Fragmented Log-Structured Merge Trees</vt:lpstr>
      <vt:lpstr>PowerPoint 프레젠테이션</vt:lpstr>
      <vt:lpstr>1. Introduction</vt:lpstr>
      <vt:lpstr>2. Background – Key-Value Store</vt:lpstr>
      <vt:lpstr>2. Background – LSM-tree</vt:lpstr>
      <vt:lpstr>2. Background – LSM-tree</vt:lpstr>
      <vt:lpstr>2. Background – LSM-tree</vt:lpstr>
      <vt:lpstr>3. Issue</vt:lpstr>
      <vt:lpstr>3. Issue</vt:lpstr>
      <vt:lpstr>4. FLSM(Fragmented Log-Structured Merge Trees)</vt:lpstr>
      <vt:lpstr>4. FLSM(Fragmented Log-Structured Merge Trees)</vt:lpstr>
      <vt:lpstr>4. FLSM(Fragmented Log-Structured Merge Trees)</vt:lpstr>
      <vt:lpstr>4. Evaluation</vt:lpstr>
      <vt:lpstr>4. Evaluation</vt:lpstr>
      <vt:lpstr>4. Conclusion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이 광희</cp:lastModifiedBy>
  <cp:revision>276</cp:revision>
  <cp:lastPrinted>2019-07-28T10:54:24Z</cp:lastPrinted>
  <dcterms:created xsi:type="dcterms:W3CDTF">2019-06-24T08:20:15Z</dcterms:created>
  <dcterms:modified xsi:type="dcterms:W3CDTF">2021-03-09T03:48:36Z</dcterms:modified>
</cp:coreProperties>
</file>