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2" r:id="rId2"/>
    <p:sldId id="260" r:id="rId3"/>
    <p:sldId id="339" r:id="rId4"/>
    <p:sldId id="338" r:id="rId5"/>
    <p:sldId id="316" r:id="rId6"/>
    <p:sldId id="313" r:id="rId7"/>
    <p:sldId id="315" r:id="rId8"/>
    <p:sldId id="317" r:id="rId9"/>
    <p:sldId id="318" r:id="rId10"/>
    <p:sldId id="340" r:id="rId11"/>
    <p:sldId id="319" r:id="rId12"/>
    <p:sldId id="321" r:id="rId13"/>
    <p:sldId id="320" r:id="rId14"/>
    <p:sldId id="322" r:id="rId15"/>
    <p:sldId id="323" r:id="rId16"/>
    <p:sldId id="324" r:id="rId17"/>
    <p:sldId id="325" r:id="rId18"/>
    <p:sldId id="326" r:id="rId19"/>
    <p:sldId id="336" r:id="rId20"/>
    <p:sldId id="341" r:id="rId21"/>
    <p:sldId id="327" r:id="rId22"/>
    <p:sldId id="342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7" r:id="rId32"/>
    <p:sldId id="343" r:id="rId33"/>
    <p:sldId id="346" r:id="rId34"/>
    <p:sldId id="345" r:id="rId35"/>
    <p:sldId id="348" r:id="rId36"/>
    <p:sldId id="347" r:id="rId37"/>
    <p:sldId id="344" r:id="rId38"/>
    <p:sldId id="349" r:id="rId39"/>
    <p:sldId id="311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EB6E19"/>
    <a:srgbClr val="E59797"/>
    <a:srgbClr val="FAD6D6"/>
    <a:srgbClr val="EEBCBC"/>
    <a:srgbClr val="FF8F8F"/>
    <a:srgbClr val="FFCDCD"/>
    <a:srgbClr val="FB93B3"/>
    <a:srgbClr val="FFC1C1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0" autoAdjust="0"/>
    <p:restoredTop sz="9577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7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25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2021-03-09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2021-03-09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4683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83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484964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골든블루 위스키 [가격, 종류] 소개 : 네이버 블로그">
            <a:extLst>
              <a:ext uri="{FF2B5EF4-FFF2-40B4-BE49-F238E27FC236}">
                <a16:creationId xmlns:a16="http://schemas.microsoft.com/office/drawing/2014/main" id="{55E05F1B-5CC3-46BD-B464-57899056EC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75" y="542925"/>
            <a:ext cx="34004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14633CC-92B5-4D78-A612-A6902938A08A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1102008" cy="5352015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100000"/>
              </a:lnSpc>
              <a:buFontTx/>
              <a:buChar char="-"/>
              <a:defRPr sz="22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261506"/>
            <a:ext cx="11554232" cy="639243"/>
          </a:xfrm>
        </p:spPr>
        <p:txBody>
          <a:bodyPr anchor="t"/>
          <a:lstStyle/>
          <a:p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Separating Keys from Values in SSD-conscious Storage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2021. 03. 10</a:t>
            </a: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Shin </a:t>
            </a:r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ghwls03s@gmail.com or hj03s@naver.com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473814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Lanyue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Lu,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Thanumalayan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Sankaranarayana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Pillai et al.</a:t>
            </a:r>
          </a:p>
          <a:p>
            <a:pPr algn="l"/>
            <a:r>
              <a:rPr lang="en-US" altLang="ko-KR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Usenix</a:t>
            </a:r>
            <a:r>
              <a:rPr lang="en-US" altLang="ko-KR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’16, FAST, 2016</a:t>
            </a:r>
            <a:endParaRPr lang="ko-KR" altLang="en-US" sz="14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983056-A493-463E-99B7-742A673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928570-C522-470B-AFBC-5BEBB5F0E29A}"/>
              </a:ext>
            </a:extLst>
          </p:cNvPr>
          <p:cNvSpPr/>
          <p:nvPr/>
        </p:nvSpPr>
        <p:spPr>
          <a:xfrm>
            <a:off x="5931017" y="6283354"/>
            <a:ext cx="1887522" cy="57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98DCB24C-479D-42C7-894E-A48EC0CE103D}"/>
              </a:ext>
            </a:extLst>
          </p:cNvPr>
          <p:cNvSpPr txBox="1">
            <a:spLocks/>
          </p:cNvSpPr>
          <p:nvPr/>
        </p:nvSpPr>
        <p:spPr>
          <a:xfrm>
            <a:off x="1166275" y="2567449"/>
            <a:ext cx="5595252" cy="63924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46" name="Picture 2" descr="마요네즈 사진, 이미지, 일러스트, 캘리그라피 - 크라우드픽">
            <a:extLst>
              <a:ext uri="{FF2B5EF4-FFF2-40B4-BE49-F238E27FC236}">
                <a16:creationId xmlns:a16="http://schemas.microsoft.com/office/drawing/2014/main" id="{36066ACC-3149-467F-9A7A-B4B7E1CAF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21" y="1784321"/>
            <a:ext cx="3818570" cy="24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0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159947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LSM-tree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structured merge tree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efficient indexing for a key-value store with a high rate of inserts and deletes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better write performance than traditional B-tree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31" y="2424419"/>
            <a:ext cx="69627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159947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 - write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0BF4F36-5E1F-4169-AB2A-5427954F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45891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write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C6D7CCB-6028-49C1-B065-FD4137B84DDA}"/>
              </a:ext>
            </a:extLst>
          </p:cNvPr>
          <p:cNvGrpSpPr/>
          <p:nvPr/>
        </p:nvGrpSpPr>
        <p:grpSpPr>
          <a:xfrm>
            <a:off x="7888448" y="1102135"/>
            <a:ext cx="1560352" cy="713064"/>
            <a:chOff x="8665828" y="1040235"/>
            <a:chExt cx="1560352" cy="71306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815E2E3-4079-4878-9F81-0E214B9DB0CC}"/>
                </a:ext>
              </a:extLst>
            </p:cNvPr>
            <p:cNvGrpSpPr/>
            <p:nvPr/>
          </p:nvGrpSpPr>
          <p:grpSpPr>
            <a:xfrm>
              <a:off x="8784649" y="1154900"/>
              <a:ext cx="1328301" cy="469784"/>
              <a:chOff x="9334106" y="1954635"/>
              <a:chExt cx="1328301" cy="469784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49181DE9-3037-4DF8-B4CB-8D004CDFAC15}"/>
                  </a:ext>
                </a:extLst>
              </p:cNvPr>
              <p:cNvSpPr/>
              <p:nvPr/>
            </p:nvSpPr>
            <p:spPr>
              <a:xfrm>
                <a:off x="9334106" y="1954635"/>
                <a:ext cx="581681" cy="46978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Key</a:t>
                </a:r>
                <a:endParaRPr lang="ko-KR" altLang="en-US" sz="1600" dirty="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4A147AA0-CE67-42F6-9FCF-49B198099B46}"/>
                  </a:ext>
                </a:extLst>
              </p:cNvPr>
              <p:cNvSpPr/>
              <p:nvPr/>
            </p:nvSpPr>
            <p:spPr>
              <a:xfrm>
                <a:off x="9942202" y="1954635"/>
                <a:ext cx="720205" cy="4697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Value</a:t>
                </a:r>
                <a:endParaRPr lang="ko-KR" altLang="en-US" sz="1400" dirty="0"/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D76242B-F140-4375-B176-2684E3954F0D}"/>
                </a:ext>
              </a:extLst>
            </p:cNvPr>
            <p:cNvSpPr/>
            <p:nvPr/>
          </p:nvSpPr>
          <p:spPr>
            <a:xfrm>
              <a:off x="8665828" y="1040235"/>
              <a:ext cx="1560352" cy="713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90620B4E-301F-436C-AC9A-C995807FC9E8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8668624" y="671119"/>
            <a:ext cx="1540778" cy="43101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A489A7-4363-4A56-9625-74E725F599D7}"/>
              </a:ext>
            </a:extLst>
          </p:cNvPr>
          <p:cNvSpPr txBox="1"/>
          <p:nvPr/>
        </p:nvSpPr>
        <p:spPr>
          <a:xfrm>
            <a:off x="10102411" y="501842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2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45891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write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C6D7CCB-6028-49C1-B065-FD4137B84DDA}"/>
              </a:ext>
            </a:extLst>
          </p:cNvPr>
          <p:cNvGrpSpPr/>
          <p:nvPr/>
        </p:nvGrpSpPr>
        <p:grpSpPr>
          <a:xfrm>
            <a:off x="7888448" y="1102135"/>
            <a:ext cx="1560352" cy="713064"/>
            <a:chOff x="8665828" y="1040235"/>
            <a:chExt cx="1560352" cy="71306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815E2E3-4079-4878-9F81-0E214B9DB0CC}"/>
                </a:ext>
              </a:extLst>
            </p:cNvPr>
            <p:cNvGrpSpPr/>
            <p:nvPr/>
          </p:nvGrpSpPr>
          <p:grpSpPr>
            <a:xfrm>
              <a:off x="8784649" y="1154900"/>
              <a:ext cx="1328301" cy="469784"/>
              <a:chOff x="9334106" y="1954635"/>
              <a:chExt cx="1328301" cy="469784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49181DE9-3037-4DF8-B4CB-8D004CDFAC15}"/>
                  </a:ext>
                </a:extLst>
              </p:cNvPr>
              <p:cNvSpPr/>
              <p:nvPr/>
            </p:nvSpPr>
            <p:spPr>
              <a:xfrm>
                <a:off x="9334106" y="1954635"/>
                <a:ext cx="581681" cy="46978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Key</a:t>
                </a:r>
                <a:endParaRPr lang="ko-KR" altLang="en-US" sz="1600" dirty="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4A147AA0-CE67-42F6-9FCF-49B198099B46}"/>
                  </a:ext>
                </a:extLst>
              </p:cNvPr>
              <p:cNvSpPr/>
              <p:nvPr/>
            </p:nvSpPr>
            <p:spPr>
              <a:xfrm>
                <a:off x="9942202" y="1954635"/>
                <a:ext cx="720205" cy="4697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Value</a:t>
                </a:r>
                <a:endParaRPr lang="ko-KR" altLang="en-US" sz="1400" dirty="0"/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D76242B-F140-4375-B176-2684E3954F0D}"/>
                </a:ext>
              </a:extLst>
            </p:cNvPr>
            <p:cNvSpPr/>
            <p:nvPr/>
          </p:nvSpPr>
          <p:spPr>
            <a:xfrm>
              <a:off x="8665828" y="1040235"/>
              <a:ext cx="1560352" cy="713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90620B4E-301F-436C-AC9A-C995807FC9E8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8668624" y="671119"/>
            <a:ext cx="1540778" cy="43101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A489A7-4363-4A56-9625-74E725F599D7}"/>
              </a:ext>
            </a:extLst>
          </p:cNvPr>
          <p:cNvSpPr txBox="1"/>
          <p:nvPr/>
        </p:nvSpPr>
        <p:spPr>
          <a:xfrm>
            <a:off x="10102411" y="501842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0D3E123-6B9C-4029-934F-4FD34B1F82DE}"/>
              </a:ext>
            </a:extLst>
          </p:cNvPr>
          <p:cNvSpPr/>
          <p:nvPr/>
        </p:nvSpPr>
        <p:spPr>
          <a:xfrm>
            <a:off x="7155809" y="2558641"/>
            <a:ext cx="732639" cy="12247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27892-E2DA-4E9C-A161-18D132E9DC0E}"/>
              </a:ext>
            </a:extLst>
          </p:cNvPr>
          <p:cNvSpPr txBox="1"/>
          <p:nvPr/>
        </p:nvSpPr>
        <p:spPr>
          <a:xfrm>
            <a:off x="7655623" y="2878649"/>
            <a:ext cx="101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 Flush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5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45891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write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C6D7CCB-6028-49C1-B065-FD4137B84DDA}"/>
              </a:ext>
            </a:extLst>
          </p:cNvPr>
          <p:cNvGrpSpPr/>
          <p:nvPr/>
        </p:nvGrpSpPr>
        <p:grpSpPr>
          <a:xfrm>
            <a:off x="7888448" y="1102135"/>
            <a:ext cx="1560352" cy="713064"/>
            <a:chOff x="8665828" y="1040235"/>
            <a:chExt cx="1560352" cy="71306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815E2E3-4079-4878-9F81-0E214B9DB0CC}"/>
                </a:ext>
              </a:extLst>
            </p:cNvPr>
            <p:cNvGrpSpPr/>
            <p:nvPr/>
          </p:nvGrpSpPr>
          <p:grpSpPr>
            <a:xfrm>
              <a:off x="8784649" y="1154900"/>
              <a:ext cx="1328301" cy="469784"/>
              <a:chOff x="9334106" y="1954635"/>
              <a:chExt cx="1328301" cy="469784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49181DE9-3037-4DF8-B4CB-8D004CDFAC15}"/>
                  </a:ext>
                </a:extLst>
              </p:cNvPr>
              <p:cNvSpPr/>
              <p:nvPr/>
            </p:nvSpPr>
            <p:spPr>
              <a:xfrm>
                <a:off x="9334106" y="1954635"/>
                <a:ext cx="581681" cy="46978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Key</a:t>
                </a:r>
                <a:endParaRPr lang="ko-KR" altLang="en-US" sz="1600" dirty="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4A147AA0-CE67-42F6-9FCF-49B198099B46}"/>
                  </a:ext>
                </a:extLst>
              </p:cNvPr>
              <p:cNvSpPr/>
              <p:nvPr/>
            </p:nvSpPr>
            <p:spPr>
              <a:xfrm>
                <a:off x="9942202" y="1954635"/>
                <a:ext cx="720205" cy="4697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Value</a:t>
                </a:r>
                <a:endParaRPr lang="ko-KR" altLang="en-US" sz="1400" dirty="0"/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D76242B-F140-4375-B176-2684E3954F0D}"/>
                </a:ext>
              </a:extLst>
            </p:cNvPr>
            <p:cNvSpPr/>
            <p:nvPr/>
          </p:nvSpPr>
          <p:spPr>
            <a:xfrm>
              <a:off x="8665828" y="1040235"/>
              <a:ext cx="1560352" cy="713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90620B4E-301F-436C-AC9A-C995807FC9E8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8668624" y="671119"/>
            <a:ext cx="1540778" cy="43101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A489A7-4363-4A56-9625-74E725F599D7}"/>
              </a:ext>
            </a:extLst>
          </p:cNvPr>
          <p:cNvSpPr txBox="1"/>
          <p:nvPr/>
        </p:nvSpPr>
        <p:spPr>
          <a:xfrm>
            <a:off x="10102411" y="501842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5309CC7-12E3-41B9-89F0-B0480B9E883C}"/>
              </a:ext>
            </a:extLst>
          </p:cNvPr>
          <p:cNvGrpSpPr/>
          <p:nvPr/>
        </p:nvGrpSpPr>
        <p:grpSpPr>
          <a:xfrm>
            <a:off x="6278278" y="2180113"/>
            <a:ext cx="720207" cy="298507"/>
            <a:chOff x="9382204" y="2842844"/>
            <a:chExt cx="720207" cy="298507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B215A0C-D3A8-46D2-BC3E-DA6DE31A7759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D1B95365-775C-4E64-93D0-2750CF16A776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54A17B-D38E-4597-867D-7A4D75C75932}"/>
              </a:ext>
            </a:extLst>
          </p:cNvPr>
          <p:cNvGrpSpPr/>
          <p:nvPr/>
        </p:nvGrpSpPr>
        <p:grpSpPr>
          <a:xfrm>
            <a:off x="6278278" y="2482086"/>
            <a:ext cx="720207" cy="298507"/>
            <a:chOff x="9382204" y="2842844"/>
            <a:chExt cx="720207" cy="298507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5553A99-F83E-4BDD-A86D-4B096FB45811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2700D4F8-E60C-47E7-ADAF-AD6639D79941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1B0028C-9C15-44FA-BFC1-CE5CC44F4D11}"/>
              </a:ext>
            </a:extLst>
          </p:cNvPr>
          <p:cNvSpPr txBox="1"/>
          <p:nvPr/>
        </p:nvSpPr>
        <p:spPr>
          <a:xfrm>
            <a:off x="6108477" y="1762653"/>
            <a:ext cx="105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Memtable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9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45891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write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C6D7CCB-6028-49C1-B065-FD4137B84DDA}"/>
              </a:ext>
            </a:extLst>
          </p:cNvPr>
          <p:cNvGrpSpPr/>
          <p:nvPr/>
        </p:nvGrpSpPr>
        <p:grpSpPr>
          <a:xfrm>
            <a:off x="7888448" y="1102135"/>
            <a:ext cx="1560352" cy="713064"/>
            <a:chOff x="8665828" y="1040235"/>
            <a:chExt cx="1560352" cy="71306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815E2E3-4079-4878-9F81-0E214B9DB0CC}"/>
                </a:ext>
              </a:extLst>
            </p:cNvPr>
            <p:cNvGrpSpPr/>
            <p:nvPr/>
          </p:nvGrpSpPr>
          <p:grpSpPr>
            <a:xfrm>
              <a:off x="8784649" y="1154900"/>
              <a:ext cx="1328301" cy="469784"/>
              <a:chOff x="9334106" y="1954635"/>
              <a:chExt cx="1328301" cy="469784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49181DE9-3037-4DF8-B4CB-8D004CDFAC15}"/>
                  </a:ext>
                </a:extLst>
              </p:cNvPr>
              <p:cNvSpPr/>
              <p:nvPr/>
            </p:nvSpPr>
            <p:spPr>
              <a:xfrm>
                <a:off x="9334106" y="1954635"/>
                <a:ext cx="581681" cy="46978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Key</a:t>
                </a:r>
                <a:endParaRPr lang="ko-KR" altLang="en-US" sz="1600" dirty="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4A147AA0-CE67-42F6-9FCF-49B198099B46}"/>
                  </a:ext>
                </a:extLst>
              </p:cNvPr>
              <p:cNvSpPr/>
              <p:nvPr/>
            </p:nvSpPr>
            <p:spPr>
              <a:xfrm>
                <a:off x="9942202" y="1954635"/>
                <a:ext cx="720205" cy="4697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Value</a:t>
                </a:r>
                <a:endParaRPr lang="ko-KR" altLang="en-US" sz="1400" dirty="0"/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D76242B-F140-4375-B176-2684E3954F0D}"/>
                </a:ext>
              </a:extLst>
            </p:cNvPr>
            <p:cNvSpPr/>
            <p:nvPr/>
          </p:nvSpPr>
          <p:spPr>
            <a:xfrm>
              <a:off x="8665828" y="1040235"/>
              <a:ext cx="1560352" cy="713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90620B4E-301F-436C-AC9A-C995807FC9E8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8668624" y="671119"/>
            <a:ext cx="1540778" cy="43101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A489A7-4363-4A56-9625-74E725F599D7}"/>
              </a:ext>
            </a:extLst>
          </p:cNvPr>
          <p:cNvSpPr txBox="1"/>
          <p:nvPr/>
        </p:nvSpPr>
        <p:spPr>
          <a:xfrm>
            <a:off x="10102411" y="501842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5309CC7-12E3-41B9-89F0-B0480B9E883C}"/>
              </a:ext>
            </a:extLst>
          </p:cNvPr>
          <p:cNvGrpSpPr/>
          <p:nvPr/>
        </p:nvGrpSpPr>
        <p:grpSpPr>
          <a:xfrm>
            <a:off x="5112209" y="2138646"/>
            <a:ext cx="720207" cy="298507"/>
            <a:chOff x="9382204" y="2842844"/>
            <a:chExt cx="720207" cy="298507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B215A0C-D3A8-46D2-BC3E-DA6DE31A7759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D1B95365-775C-4E64-93D0-2750CF16A776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54A17B-D38E-4597-867D-7A4D75C75932}"/>
              </a:ext>
            </a:extLst>
          </p:cNvPr>
          <p:cNvGrpSpPr/>
          <p:nvPr/>
        </p:nvGrpSpPr>
        <p:grpSpPr>
          <a:xfrm>
            <a:off x="5112209" y="2483422"/>
            <a:ext cx="720207" cy="298507"/>
            <a:chOff x="9382204" y="2842844"/>
            <a:chExt cx="720207" cy="298507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5553A99-F83E-4BDD-A86D-4B096FB45811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2700D4F8-E60C-47E7-ADAF-AD6639D79941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6147B67-EC0C-4DAE-A23E-5E2B94570C5F}"/>
              </a:ext>
            </a:extLst>
          </p:cNvPr>
          <p:cNvSpPr txBox="1"/>
          <p:nvPr/>
        </p:nvSpPr>
        <p:spPr>
          <a:xfrm>
            <a:off x="4906208" y="1547234"/>
            <a:ext cx="116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Immutable</a:t>
            </a:r>
          </a:p>
          <a:p>
            <a:pPr algn="ctr"/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Memtable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3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45891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C6D7CCB-6028-49C1-B065-FD4137B84DDA}"/>
              </a:ext>
            </a:extLst>
          </p:cNvPr>
          <p:cNvGrpSpPr/>
          <p:nvPr/>
        </p:nvGrpSpPr>
        <p:grpSpPr>
          <a:xfrm>
            <a:off x="7888448" y="1102135"/>
            <a:ext cx="1560352" cy="713064"/>
            <a:chOff x="8665828" y="1040235"/>
            <a:chExt cx="1560352" cy="71306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815E2E3-4079-4878-9F81-0E214B9DB0CC}"/>
                </a:ext>
              </a:extLst>
            </p:cNvPr>
            <p:cNvGrpSpPr/>
            <p:nvPr/>
          </p:nvGrpSpPr>
          <p:grpSpPr>
            <a:xfrm>
              <a:off x="8784649" y="1154900"/>
              <a:ext cx="1328301" cy="469784"/>
              <a:chOff x="9334106" y="1954635"/>
              <a:chExt cx="1328301" cy="469784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49181DE9-3037-4DF8-B4CB-8D004CDFAC15}"/>
                  </a:ext>
                </a:extLst>
              </p:cNvPr>
              <p:cNvSpPr/>
              <p:nvPr/>
            </p:nvSpPr>
            <p:spPr>
              <a:xfrm>
                <a:off x="9334106" y="1954635"/>
                <a:ext cx="581681" cy="46978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Key</a:t>
                </a:r>
                <a:endParaRPr lang="ko-KR" altLang="en-US" sz="1600" dirty="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4A147AA0-CE67-42F6-9FCF-49B198099B46}"/>
                  </a:ext>
                </a:extLst>
              </p:cNvPr>
              <p:cNvSpPr/>
              <p:nvPr/>
            </p:nvSpPr>
            <p:spPr>
              <a:xfrm>
                <a:off x="9942202" y="1954635"/>
                <a:ext cx="720205" cy="4697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Value</a:t>
                </a:r>
                <a:endParaRPr lang="ko-KR" altLang="en-US" sz="1400" dirty="0"/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D76242B-F140-4375-B176-2684E3954F0D}"/>
                </a:ext>
              </a:extLst>
            </p:cNvPr>
            <p:cNvSpPr/>
            <p:nvPr/>
          </p:nvSpPr>
          <p:spPr>
            <a:xfrm>
              <a:off x="8665828" y="1040235"/>
              <a:ext cx="1560352" cy="713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90620B4E-301F-436C-AC9A-C995807FC9E8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8668624" y="671119"/>
            <a:ext cx="1540778" cy="43101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A489A7-4363-4A56-9625-74E725F599D7}"/>
              </a:ext>
            </a:extLst>
          </p:cNvPr>
          <p:cNvSpPr txBox="1"/>
          <p:nvPr/>
        </p:nvSpPr>
        <p:spPr>
          <a:xfrm>
            <a:off x="10102411" y="501842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5309CC7-12E3-41B9-89F0-B0480B9E883C}"/>
              </a:ext>
            </a:extLst>
          </p:cNvPr>
          <p:cNvGrpSpPr/>
          <p:nvPr/>
        </p:nvGrpSpPr>
        <p:grpSpPr>
          <a:xfrm>
            <a:off x="5112209" y="2964948"/>
            <a:ext cx="720207" cy="298507"/>
            <a:chOff x="9382204" y="2842844"/>
            <a:chExt cx="720207" cy="298507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B215A0C-D3A8-46D2-BC3E-DA6DE31A7759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D1B95365-775C-4E64-93D0-2750CF16A776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54A17B-D38E-4597-867D-7A4D75C75932}"/>
              </a:ext>
            </a:extLst>
          </p:cNvPr>
          <p:cNvGrpSpPr/>
          <p:nvPr/>
        </p:nvGrpSpPr>
        <p:grpSpPr>
          <a:xfrm>
            <a:off x="5112209" y="3300103"/>
            <a:ext cx="720207" cy="298507"/>
            <a:chOff x="9382204" y="2842844"/>
            <a:chExt cx="720207" cy="298507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5553A99-F83E-4BDD-A86D-4B096FB45811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2700D4F8-E60C-47E7-ADAF-AD6639D79941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6147B67-EC0C-4DAE-A23E-5E2B94570C5F}"/>
              </a:ext>
            </a:extLst>
          </p:cNvPr>
          <p:cNvSpPr txBox="1"/>
          <p:nvPr/>
        </p:nvSpPr>
        <p:spPr>
          <a:xfrm>
            <a:off x="5764114" y="2947017"/>
            <a:ext cx="1164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 Flush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0F1F142-9835-4905-99ED-2A92778F446C}"/>
              </a:ext>
            </a:extLst>
          </p:cNvPr>
          <p:cNvSpPr/>
          <p:nvPr/>
        </p:nvSpPr>
        <p:spPr>
          <a:xfrm>
            <a:off x="5031475" y="2810312"/>
            <a:ext cx="1897264" cy="8556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구부러짐 24">
            <a:extLst>
              <a:ext uri="{FF2B5EF4-FFF2-40B4-BE49-F238E27FC236}">
                <a16:creationId xmlns:a16="http://schemas.microsoft.com/office/drawing/2014/main" id="{7501BE7F-8B6E-4C80-8059-E860FDED3FC5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928739" y="3238151"/>
            <a:ext cx="1388126" cy="101104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7044C9-6187-407D-8870-258FE9C733B2}"/>
              </a:ext>
            </a:extLst>
          </p:cNvPr>
          <p:cNvSpPr txBox="1"/>
          <p:nvPr/>
        </p:nvSpPr>
        <p:spPr>
          <a:xfrm>
            <a:off x="8208778" y="3846134"/>
            <a:ext cx="113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Sorted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Key-value Pair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4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45891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write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C6D7CCB-6028-49C1-B065-FD4137B84DDA}"/>
              </a:ext>
            </a:extLst>
          </p:cNvPr>
          <p:cNvGrpSpPr/>
          <p:nvPr/>
        </p:nvGrpSpPr>
        <p:grpSpPr>
          <a:xfrm>
            <a:off x="7888448" y="1102135"/>
            <a:ext cx="1560352" cy="713064"/>
            <a:chOff x="8665828" y="1040235"/>
            <a:chExt cx="1560352" cy="71306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815E2E3-4079-4878-9F81-0E214B9DB0CC}"/>
                </a:ext>
              </a:extLst>
            </p:cNvPr>
            <p:cNvGrpSpPr/>
            <p:nvPr/>
          </p:nvGrpSpPr>
          <p:grpSpPr>
            <a:xfrm>
              <a:off x="8784649" y="1154900"/>
              <a:ext cx="1328301" cy="469784"/>
              <a:chOff x="9334106" y="1954635"/>
              <a:chExt cx="1328301" cy="469784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49181DE9-3037-4DF8-B4CB-8D004CDFAC15}"/>
                  </a:ext>
                </a:extLst>
              </p:cNvPr>
              <p:cNvSpPr/>
              <p:nvPr/>
            </p:nvSpPr>
            <p:spPr>
              <a:xfrm>
                <a:off x="9334106" y="1954635"/>
                <a:ext cx="581681" cy="46978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/>
                  <a:t>Key</a:t>
                </a:r>
                <a:endParaRPr lang="ko-KR" altLang="en-US" sz="1600" dirty="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4A147AA0-CE67-42F6-9FCF-49B198099B46}"/>
                  </a:ext>
                </a:extLst>
              </p:cNvPr>
              <p:cNvSpPr/>
              <p:nvPr/>
            </p:nvSpPr>
            <p:spPr>
              <a:xfrm>
                <a:off x="9942202" y="1954635"/>
                <a:ext cx="720205" cy="46978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Value</a:t>
                </a:r>
                <a:endParaRPr lang="ko-KR" altLang="en-US" sz="1400" dirty="0"/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D76242B-F140-4375-B176-2684E3954F0D}"/>
                </a:ext>
              </a:extLst>
            </p:cNvPr>
            <p:cNvSpPr/>
            <p:nvPr/>
          </p:nvSpPr>
          <p:spPr>
            <a:xfrm>
              <a:off x="8665828" y="1040235"/>
              <a:ext cx="1560352" cy="713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90620B4E-301F-436C-AC9A-C995807FC9E8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8668624" y="671119"/>
            <a:ext cx="1540778" cy="43101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A489A7-4363-4A56-9625-74E725F599D7}"/>
              </a:ext>
            </a:extLst>
          </p:cNvPr>
          <p:cNvSpPr txBox="1"/>
          <p:nvPr/>
        </p:nvSpPr>
        <p:spPr>
          <a:xfrm>
            <a:off x="10102411" y="497612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5309CC7-12E3-41B9-89F0-B0480B9E883C}"/>
              </a:ext>
            </a:extLst>
          </p:cNvPr>
          <p:cNvGrpSpPr/>
          <p:nvPr/>
        </p:nvGrpSpPr>
        <p:grpSpPr>
          <a:xfrm>
            <a:off x="5112209" y="3756006"/>
            <a:ext cx="720207" cy="298507"/>
            <a:chOff x="9382204" y="2842844"/>
            <a:chExt cx="720207" cy="298507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B215A0C-D3A8-46D2-BC3E-DA6DE31A7759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D1B95365-775C-4E64-93D0-2750CF16A776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54A17B-D38E-4597-867D-7A4D75C75932}"/>
              </a:ext>
            </a:extLst>
          </p:cNvPr>
          <p:cNvGrpSpPr/>
          <p:nvPr/>
        </p:nvGrpSpPr>
        <p:grpSpPr>
          <a:xfrm>
            <a:off x="5909163" y="3761250"/>
            <a:ext cx="720207" cy="298507"/>
            <a:chOff x="9382204" y="2842844"/>
            <a:chExt cx="720207" cy="298507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5553A99-F83E-4BDD-A86D-4B096FB45811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2700D4F8-E60C-47E7-ADAF-AD6639D79941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0F1F142-9835-4905-99ED-2A92778F446C}"/>
              </a:ext>
            </a:extLst>
          </p:cNvPr>
          <p:cNvSpPr/>
          <p:nvPr/>
        </p:nvSpPr>
        <p:spPr>
          <a:xfrm>
            <a:off x="5024579" y="3330429"/>
            <a:ext cx="1669835" cy="7880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57213EA-DBC5-4341-97D5-90FF6301A02F}"/>
              </a:ext>
            </a:extLst>
          </p:cNvPr>
          <p:cNvGrpSpPr/>
          <p:nvPr/>
        </p:nvGrpSpPr>
        <p:grpSpPr>
          <a:xfrm>
            <a:off x="5107133" y="3417317"/>
            <a:ext cx="720207" cy="298507"/>
            <a:chOff x="9382204" y="2842844"/>
            <a:chExt cx="720207" cy="298507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30D5E409-BC11-45C1-A6DC-76DAC442E3E6}"/>
                </a:ext>
              </a:extLst>
            </p:cNvPr>
            <p:cNvSpPr/>
            <p:nvPr/>
          </p:nvSpPr>
          <p:spPr>
            <a:xfrm>
              <a:off x="9382204" y="2842844"/>
              <a:ext cx="360104" cy="2958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</a:t>
              </a:r>
              <a:endParaRPr lang="ko-KR" altLang="en-US" sz="1600" dirty="0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C9629A89-7FBA-4B24-8E37-E1AE617614ED}"/>
                </a:ext>
              </a:extLst>
            </p:cNvPr>
            <p:cNvSpPr/>
            <p:nvPr/>
          </p:nvSpPr>
          <p:spPr>
            <a:xfrm>
              <a:off x="9742308" y="2845490"/>
              <a:ext cx="360103" cy="2958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V</a:t>
              </a:r>
              <a:endParaRPr lang="ko-KR" altLang="en-US" sz="1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9AC79B-F158-4A68-AE0C-4D9A6B48894D}"/>
              </a:ext>
            </a:extLst>
          </p:cNvPr>
          <p:cNvSpPr txBox="1"/>
          <p:nvPr/>
        </p:nvSpPr>
        <p:spPr>
          <a:xfrm>
            <a:off x="5859496" y="2930506"/>
            <a:ext cx="141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6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458916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works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read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DB2405-DC4B-406A-9963-4DEF7CF6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89" y="2112288"/>
            <a:ext cx="6962775" cy="36195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C6D7CCB-6028-49C1-B065-FD4137B84DDA}"/>
              </a:ext>
            </a:extLst>
          </p:cNvPr>
          <p:cNvGrpSpPr/>
          <p:nvPr/>
        </p:nvGrpSpPr>
        <p:grpSpPr>
          <a:xfrm>
            <a:off x="7888448" y="1102135"/>
            <a:ext cx="852880" cy="713064"/>
            <a:chOff x="8665828" y="1040235"/>
            <a:chExt cx="852880" cy="71306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49181DE9-3037-4DF8-B4CB-8D004CDFAC15}"/>
                </a:ext>
              </a:extLst>
            </p:cNvPr>
            <p:cNvSpPr/>
            <p:nvPr/>
          </p:nvSpPr>
          <p:spPr>
            <a:xfrm>
              <a:off x="8784649" y="1154900"/>
              <a:ext cx="581681" cy="4697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Key</a:t>
              </a:r>
              <a:endParaRPr lang="ko-KR" altLang="en-US" sz="1600" dirty="0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D76242B-F140-4375-B176-2684E3954F0D}"/>
                </a:ext>
              </a:extLst>
            </p:cNvPr>
            <p:cNvSpPr/>
            <p:nvPr/>
          </p:nvSpPr>
          <p:spPr>
            <a:xfrm>
              <a:off x="8665828" y="1040235"/>
              <a:ext cx="852880" cy="713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90620B4E-301F-436C-AC9A-C995807FC9E8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8314888" y="671119"/>
            <a:ext cx="1894514" cy="43101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A489A7-4363-4A56-9625-74E725F599D7}"/>
              </a:ext>
            </a:extLst>
          </p:cNvPr>
          <p:cNvSpPr txBox="1"/>
          <p:nvPr/>
        </p:nvSpPr>
        <p:spPr>
          <a:xfrm>
            <a:off x="10102411" y="497612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9AC79B-F158-4A68-AE0C-4D9A6B48894D}"/>
              </a:ext>
            </a:extLst>
          </p:cNvPr>
          <p:cNvSpPr txBox="1"/>
          <p:nvPr/>
        </p:nvSpPr>
        <p:spPr>
          <a:xfrm>
            <a:off x="5859496" y="2930506"/>
            <a:ext cx="141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CB19361-F5AB-4234-927A-1B339D9652C7}"/>
              </a:ext>
            </a:extLst>
          </p:cNvPr>
          <p:cNvCxnSpPr>
            <a:stCxn id="9" idx="2"/>
          </p:cNvCxnSpPr>
          <p:nvPr/>
        </p:nvCxnSpPr>
        <p:spPr>
          <a:xfrm flipH="1">
            <a:off x="6686026" y="1815199"/>
            <a:ext cx="1628862" cy="634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967D2C29-5148-4F32-B301-73DDDD98DA5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251508" y="1815199"/>
            <a:ext cx="3063380" cy="1389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EA4B03B-A3E4-4B01-A9BD-06056351AF4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251508" y="1815199"/>
            <a:ext cx="3063380" cy="1758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7A46F4EA-BA85-4236-9E93-95450EB9764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251508" y="1815199"/>
            <a:ext cx="3063380" cy="3008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9ABF772-925A-40B4-A390-A1C5F24FCA57}"/>
              </a:ext>
            </a:extLst>
          </p:cNvPr>
          <p:cNvSpPr txBox="1"/>
          <p:nvPr/>
        </p:nvSpPr>
        <p:spPr>
          <a:xfrm>
            <a:off x="5102540" y="3751202"/>
            <a:ext cx="615553" cy="894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b="1" dirty="0">
                <a:solidFill>
                  <a:srgbClr val="FF0000"/>
                </a:solidFill>
              </a:rPr>
              <a:t>… …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골든블루 위스키 [가격, 종류] 소개 : 네이버 블로그">
            <a:extLst>
              <a:ext uri="{FF2B5EF4-FFF2-40B4-BE49-F238E27FC236}">
                <a16:creationId xmlns:a16="http://schemas.microsoft.com/office/drawing/2014/main" id="{4D608AEE-5735-4576-A359-A35744B9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49" y="239051"/>
            <a:ext cx="3656475" cy="62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0B2CB9-27F0-4A2A-89AD-B86E4C685303}"/>
              </a:ext>
            </a:extLst>
          </p:cNvPr>
          <p:cNvSpPr txBox="1"/>
          <p:nvPr/>
        </p:nvSpPr>
        <p:spPr>
          <a:xfrm>
            <a:off x="6702804" y="931178"/>
            <a:ext cx="139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  <a:endParaRPr lang="ko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983056-A493-463E-99B7-742A673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928570-C522-470B-AFBC-5BEBB5F0E29A}"/>
              </a:ext>
            </a:extLst>
          </p:cNvPr>
          <p:cNvSpPr/>
          <p:nvPr/>
        </p:nvSpPr>
        <p:spPr>
          <a:xfrm>
            <a:off x="5931017" y="6283354"/>
            <a:ext cx="1887522" cy="57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6" name="Picture 2" descr="qp on Twitter: &quot;친구가 보낸 광기어린 리퀘… &quot;">
            <a:extLst>
              <a:ext uri="{FF2B5EF4-FFF2-40B4-BE49-F238E27FC236}">
                <a16:creationId xmlns:a16="http://schemas.microsoft.com/office/drawing/2014/main" id="{2DF8F3AE-766B-4C38-9A4A-3B858166B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17002" r="53793" b="43610"/>
          <a:stretch/>
        </p:blipFill>
        <p:spPr bwMode="auto">
          <a:xfrm>
            <a:off x="5544523" y="1082180"/>
            <a:ext cx="4115401" cy="36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954A1CC5-063C-4343-ACA6-01A951C0FFDB}"/>
              </a:ext>
            </a:extLst>
          </p:cNvPr>
          <p:cNvSpPr txBox="1">
            <a:spLocks/>
          </p:cNvSpPr>
          <p:nvPr/>
        </p:nvSpPr>
        <p:spPr>
          <a:xfrm>
            <a:off x="1166275" y="2567449"/>
            <a:ext cx="5595252" cy="63924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Motivation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3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Motivation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5977794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Problem for LSM-tree(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and read amplification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of compaction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compaction doing, read SST file from multiple level and write back these files to high level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caused high write amplification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of multiple metadata blocks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(index block + bloom filter block + data block)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cause high read amplification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more data is written, the higher amplification through more compaction and reads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65A5002-D561-4FBD-A5A5-6AFF067B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71" y="1566644"/>
            <a:ext cx="4347627" cy="3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9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983056-A493-463E-99B7-742A673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928570-C522-470B-AFBC-5BEBB5F0E29A}"/>
              </a:ext>
            </a:extLst>
          </p:cNvPr>
          <p:cNvSpPr/>
          <p:nvPr/>
        </p:nvSpPr>
        <p:spPr>
          <a:xfrm>
            <a:off x="5931017" y="6283354"/>
            <a:ext cx="1887522" cy="57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CF62B2E2-8547-473D-AEDE-88765061DBA2}"/>
              </a:ext>
            </a:extLst>
          </p:cNvPr>
          <p:cNvSpPr txBox="1">
            <a:spLocks/>
          </p:cNvSpPr>
          <p:nvPr/>
        </p:nvSpPr>
        <p:spPr>
          <a:xfrm>
            <a:off x="1166275" y="2567449"/>
            <a:ext cx="5595252" cy="63924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qp on Twitter: &quot;친구가 보낸 광기어린 리퀘… &quot;">
            <a:extLst>
              <a:ext uri="{FF2B5EF4-FFF2-40B4-BE49-F238E27FC236}">
                <a16:creationId xmlns:a16="http://schemas.microsoft.com/office/drawing/2014/main" id="{2CFDE5A7-8817-4C5D-821F-25BCA97A3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6" t="16881" r="10007" b="43119"/>
          <a:stretch/>
        </p:blipFill>
        <p:spPr bwMode="auto">
          <a:xfrm>
            <a:off x="5931017" y="946208"/>
            <a:ext cx="4439647" cy="38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1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critical ideas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Separates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keys from values – key to LSM-tree, value to log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</a:t>
            </a:r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random-read characteristic of SSD dev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Utilizes unique crash-consistency and garbage collection techniques to efficiently </a:t>
            </a:r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 the value log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Optimizes performance by </a:t>
            </a:r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removing the LSM-tree log 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sacrificing consistency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Businessman thinking a new idea Royalty Free Vector Image">
            <a:extLst>
              <a:ext uri="{FF2B5EF4-FFF2-40B4-BE49-F238E27FC236}">
                <a16:creationId xmlns:a16="http://schemas.microsoft.com/office/drawing/2014/main" id="{494A84EC-6F0B-48EA-8C94-19F64A7F0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"/>
          <a:stretch/>
        </p:blipFill>
        <p:spPr bwMode="auto">
          <a:xfrm>
            <a:off x="8078598" y="3791844"/>
            <a:ext cx="3263317" cy="2768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8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Separates keys from values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is the main factor of high amplification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only needs to sort keys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LSM-tree = key (sorted)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value (append)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of LSM-tree of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much smaller than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reduce write amplification, because size of written back is small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reduce read amplification, because size of LSM-tree is small -&gt; improve lookup performance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45A538C-DE79-4AB1-8EF5-0B9CC8846E1D}"/>
              </a:ext>
            </a:extLst>
          </p:cNvPr>
          <p:cNvSpPr/>
          <p:nvPr/>
        </p:nvSpPr>
        <p:spPr>
          <a:xfrm>
            <a:off x="8552553" y="1921476"/>
            <a:ext cx="581681" cy="4697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Key</a:t>
            </a:r>
            <a:endParaRPr lang="ko-KR" altLang="en-US" sz="16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3DBE2DC-90BA-4E62-87B1-BB1865AC2283}"/>
              </a:ext>
            </a:extLst>
          </p:cNvPr>
          <p:cNvSpPr/>
          <p:nvPr/>
        </p:nvSpPr>
        <p:spPr>
          <a:xfrm>
            <a:off x="9160649" y="1921476"/>
            <a:ext cx="720205" cy="4697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Value</a:t>
            </a:r>
            <a:endParaRPr lang="ko-KR" altLang="en-US" sz="1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1E516D5-2016-43C1-A33C-B2940D7CAC8B}"/>
              </a:ext>
            </a:extLst>
          </p:cNvPr>
          <p:cNvSpPr/>
          <p:nvPr/>
        </p:nvSpPr>
        <p:spPr>
          <a:xfrm>
            <a:off x="7368975" y="2990676"/>
            <a:ext cx="3766657" cy="813732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1E4AF8C-0F10-40E6-AA9E-DDF29021B73E}"/>
              </a:ext>
            </a:extLst>
          </p:cNvPr>
          <p:cNvCxnSpPr>
            <a:stCxn id="6" idx="2"/>
          </p:cNvCxnSpPr>
          <p:nvPr/>
        </p:nvCxnSpPr>
        <p:spPr>
          <a:xfrm flipH="1">
            <a:off x="8078598" y="2391260"/>
            <a:ext cx="764796" cy="59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33F1131-05C1-4296-AA3F-A88C041786A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520752" y="2391260"/>
            <a:ext cx="731992" cy="59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6256EEA-64ED-4CD6-8964-37547E639533}"/>
              </a:ext>
            </a:extLst>
          </p:cNvPr>
          <p:cNvSpPr/>
          <p:nvPr/>
        </p:nvSpPr>
        <p:spPr>
          <a:xfrm>
            <a:off x="7541703" y="3152165"/>
            <a:ext cx="536895" cy="478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443EBC-0A93-49EB-B2E0-BCF0E29BC755}"/>
              </a:ext>
            </a:extLst>
          </p:cNvPr>
          <p:cNvSpPr/>
          <p:nvPr/>
        </p:nvSpPr>
        <p:spPr>
          <a:xfrm>
            <a:off x="8078598" y="3152165"/>
            <a:ext cx="565504" cy="4781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/>
              <a:t>addr</a:t>
            </a:r>
            <a:endParaRPr lang="ko-KR" altLang="en-US" sz="1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68D2606-95E1-48B6-8986-BF11F4CAB416}"/>
              </a:ext>
            </a:extLst>
          </p:cNvPr>
          <p:cNvSpPr/>
          <p:nvPr/>
        </p:nvSpPr>
        <p:spPr>
          <a:xfrm>
            <a:off x="9134235" y="3161556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3376BE0-19C6-418A-ABA7-B56084294E1F}"/>
              </a:ext>
            </a:extLst>
          </p:cNvPr>
          <p:cNvSpPr/>
          <p:nvPr/>
        </p:nvSpPr>
        <p:spPr>
          <a:xfrm>
            <a:off x="9716387" y="3161556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5EFA4D8-8683-4D98-80A8-AF3DC19ABE45}"/>
              </a:ext>
            </a:extLst>
          </p:cNvPr>
          <p:cNvSpPr/>
          <p:nvPr/>
        </p:nvSpPr>
        <p:spPr>
          <a:xfrm>
            <a:off x="10298539" y="3161556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CEA69E-B919-4047-8D03-E7E37F033109}"/>
              </a:ext>
            </a:extLst>
          </p:cNvPr>
          <p:cNvSpPr txBox="1"/>
          <p:nvPr/>
        </p:nvSpPr>
        <p:spPr>
          <a:xfrm>
            <a:off x="7631101" y="3954775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LSM-tree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F121BF-56CB-4C26-8DDD-94A5C28A24B9}"/>
              </a:ext>
            </a:extLst>
          </p:cNvPr>
          <p:cNvSpPr txBox="1"/>
          <p:nvPr/>
        </p:nvSpPr>
        <p:spPr>
          <a:xfrm>
            <a:off x="9520751" y="3952941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39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Separates keys from values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is the main factor of high amplification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only needs to sort keys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LSM-tree = key (sorted)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value (append)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of LSM-tree of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much smaller than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reduce write amplification, because size of written back is small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reduce read amplification, because size of LSM-tree is small -&gt; improve lookup performance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45A538C-DE79-4AB1-8EF5-0B9CC8846E1D}"/>
              </a:ext>
            </a:extLst>
          </p:cNvPr>
          <p:cNvSpPr/>
          <p:nvPr/>
        </p:nvSpPr>
        <p:spPr>
          <a:xfrm>
            <a:off x="8552553" y="1921476"/>
            <a:ext cx="581681" cy="4697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Key</a:t>
            </a:r>
            <a:endParaRPr lang="ko-KR" altLang="en-US" sz="16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3DBE2DC-90BA-4E62-87B1-BB1865AC2283}"/>
              </a:ext>
            </a:extLst>
          </p:cNvPr>
          <p:cNvSpPr/>
          <p:nvPr/>
        </p:nvSpPr>
        <p:spPr>
          <a:xfrm>
            <a:off x="9160649" y="1921476"/>
            <a:ext cx="720205" cy="4697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Value</a:t>
            </a:r>
            <a:endParaRPr lang="ko-KR" altLang="en-US" sz="14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1E516D5-2016-43C1-A33C-B2940D7CAC8B}"/>
              </a:ext>
            </a:extLst>
          </p:cNvPr>
          <p:cNvSpPr/>
          <p:nvPr/>
        </p:nvSpPr>
        <p:spPr>
          <a:xfrm>
            <a:off x="7368975" y="2990676"/>
            <a:ext cx="3766657" cy="813732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1E4AF8C-0F10-40E6-AA9E-DDF29021B73E}"/>
              </a:ext>
            </a:extLst>
          </p:cNvPr>
          <p:cNvCxnSpPr>
            <a:stCxn id="6" idx="2"/>
          </p:cNvCxnSpPr>
          <p:nvPr/>
        </p:nvCxnSpPr>
        <p:spPr>
          <a:xfrm flipH="1">
            <a:off x="8078598" y="2391260"/>
            <a:ext cx="764796" cy="59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33F1131-05C1-4296-AA3F-A88C041786A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520752" y="2391260"/>
            <a:ext cx="731992" cy="59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6256EEA-64ED-4CD6-8964-37547E639533}"/>
              </a:ext>
            </a:extLst>
          </p:cNvPr>
          <p:cNvSpPr/>
          <p:nvPr/>
        </p:nvSpPr>
        <p:spPr>
          <a:xfrm>
            <a:off x="7541703" y="3152165"/>
            <a:ext cx="536895" cy="478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443EBC-0A93-49EB-B2E0-BCF0E29BC755}"/>
              </a:ext>
            </a:extLst>
          </p:cNvPr>
          <p:cNvSpPr/>
          <p:nvPr/>
        </p:nvSpPr>
        <p:spPr>
          <a:xfrm>
            <a:off x="8078598" y="3152165"/>
            <a:ext cx="565504" cy="4781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/>
              <a:t>addr</a:t>
            </a:r>
            <a:endParaRPr lang="ko-KR" altLang="en-US" sz="1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68D2606-95E1-48B6-8986-BF11F4CAB416}"/>
              </a:ext>
            </a:extLst>
          </p:cNvPr>
          <p:cNvSpPr/>
          <p:nvPr/>
        </p:nvSpPr>
        <p:spPr>
          <a:xfrm>
            <a:off x="9134235" y="3161556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3376BE0-19C6-418A-ABA7-B56084294E1F}"/>
              </a:ext>
            </a:extLst>
          </p:cNvPr>
          <p:cNvSpPr/>
          <p:nvPr/>
        </p:nvSpPr>
        <p:spPr>
          <a:xfrm>
            <a:off x="9716387" y="3161556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5EFA4D8-8683-4D98-80A8-AF3DC19ABE45}"/>
              </a:ext>
            </a:extLst>
          </p:cNvPr>
          <p:cNvSpPr/>
          <p:nvPr/>
        </p:nvSpPr>
        <p:spPr>
          <a:xfrm>
            <a:off x="10298539" y="3161556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CEA69E-B919-4047-8D03-E7E37F033109}"/>
              </a:ext>
            </a:extLst>
          </p:cNvPr>
          <p:cNvSpPr txBox="1"/>
          <p:nvPr/>
        </p:nvSpPr>
        <p:spPr>
          <a:xfrm>
            <a:off x="7631101" y="3954775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LSM-tree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F121BF-56CB-4C26-8DDD-94A5C28A24B9}"/>
              </a:ext>
            </a:extLst>
          </p:cNvPr>
          <p:cNvSpPr txBox="1"/>
          <p:nvPr/>
        </p:nvSpPr>
        <p:spPr>
          <a:xfrm>
            <a:off x="9520751" y="3952941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4" name="Picture 2" descr="뉴스픽 : [카드뉴스] '브이로그·ASMR·하울' 등 유명 유튜버들이 사용하는 용어5">
            <a:extLst>
              <a:ext uri="{FF2B5EF4-FFF2-40B4-BE49-F238E27FC236}">
                <a16:creationId xmlns:a16="http://schemas.microsoft.com/office/drawing/2014/main" id="{3BF0FCDB-6B07-4B93-B7CD-FA1C240E0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26697" r="5414" b="46313"/>
          <a:stretch/>
        </p:blipFill>
        <p:spPr bwMode="auto">
          <a:xfrm>
            <a:off x="9022037" y="3864525"/>
            <a:ext cx="2215016" cy="113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18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 Range Query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 query = allowing user to </a:t>
            </a:r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range of key-value pairs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separate key-value, require random reads -&gt; not efficient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SSD character = parallel random reads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 key and corresponding address into a queue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threads will fetch addresses(from the queue) from the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concurrently in the background</a:t>
            </a:r>
          </a:p>
        </p:txBody>
      </p:sp>
      <p:pic>
        <p:nvPicPr>
          <p:cNvPr id="20482" name="Picture 2" descr="17대 1">
            <a:extLst>
              <a:ext uri="{FF2B5EF4-FFF2-40B4-BE49-F238E27FC236}">
                <a16:creationId xmlns:a16="http://schemas.microsoft.com/office/drawing/2014/main" id="{B4B84093-B06C-4687-BD4D-1BBE98204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4"/>
          <a:stretch/>
        </p:blipFill>
        <p:spPr bwMode="auto">
          <a:xfrm>
            <a:off x="7398854" y="3871705"/>
            <a:ext cx="4286250" cy="28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DECE9D-9B73-44D0-9994-E731F77B05E8}"/>
              </a:ext>
            </a:extLst>
          </p:cNvPr>
          <p:cNvSpPr txBox="1"/>
          <p:nvPr/>
        </p:nvSpPr>
        <p:spPr>
          <a:xfrm>
            <a:off x="8775420" y="3920484"/>
            <a:ext cx="138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Multi-thread</a:t>
            </a:r>
            <a:endParaRPr lang="ko-KR" altLang="en-US" sz="1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D1B022-0FC7-453E-B6DD-6B33A4B8CADB}"/>
              </a:ext>
            </a:extLst>
          </p:cNvPr>
          <p:cNvSpPr txBox="1"/>
          <p:nvPr/>
        </p:nvSpPr>
        <p:spPr>
          <a:xfrm>
            <a:off x="8508199" y="5817794"/>
            <a:ext cx="149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Single-thread</a:t>
            </a:r>
            <a:endParaRPr lang="ko-KR" altLang="en-US" sz="1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4B309C-EB41-4BC6-B9FB-982F711A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183" y="671631"/>
            <a:ext cx="4551592" cy="30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Garbage Collection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LSM-tree reclaim key-value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reclaim only key by the compaction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garbage collector to reclaim free space in the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data layout = (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ksize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vsize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key, value)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7D0626D-03AC-43EA-8389-8E496D60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424" y="3288484"/>
            <a:ext cx="5161152" cy="2870957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C0319240-30AE-4932-B6E3-49BEF5CB7A9F}"/>
              </a:ext>
            </a:extLst>
          </p:cNvPr>
          <p:cNvSpPr/>
          <p:nvPr/>
        </p:nvSpPr>
        <p:spPr>
          <a:xfrm>
            <a:off x="7541703" y="3204594"/>
            <a:ext cx="645952" cy="494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95AF9-7E8A-45EB-8CDD-380DCA9DB433}"/>
              </a:ext>
            </a:extLst>
          </p:cNvPr>
          <p:cNvSpPr txBox="1"/>
          <p:nvPr/>
        </p:nvSpPr>
        <p:spPr>
          <a:xfrm>
            <a:off x="8187655" y="3114237"/>
            <a:ext cx="202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New values appended</a:t>
            </a:r>
          </a:p>
          <a:p>
            <a:r>
              <a:rPr lang="en-US" altLang="ko-KR" sz="1400" dirty="0"/>
              <a:t>End of the </a:t>
            </a:r>
            <a:r>
              <a:rPr lang="en-US" altLang="ko-KR" sz="1400" dirty="0" err="1"/>
              <a:t>vLog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869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Garbage Collection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LSM-tree reclaim key-value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reclaim only key by the compaction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garbage collector to reclaim free space in the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data layout = (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ksize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vsize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key, value)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7D0626D-03AC-43EA-8389-8E496D60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424" y="3288484"/>
            <a:ext cx="5161152" cy="2870957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C0319240-30AE-4932-B6E3-49BEF5CB7A9F}"/>
              </a:ext>
            </a:extLst>
          </p:cNvPr>
          <p:cNvSpPr/>
          <p:nvPr/>
        </p:nvSpPr>
        <p:spPr>
          <a:xfrm>
            <a:off x="7541703" y="3204594"/>
            <a:ext cx="645952" cy="494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95AF9-7E8A-45EB-8CDD-380DCA9DB433}"/>
              </a:ext>
            </a:extLst>
          </p:cNvPr>
          <p:cNvSpPr txBox="1"/>
          <p:nvPr/>
        </p:nvSpPr>
        <p:spPr>
          <a:xfrm>
            <a:off x="8187655" y="3114237"/>
            <a:ext cx="202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New values appended</a:t>
            </a:r>
          </a:p>
          <a:p>
            <a:r>
              <a:rPr lang="en-US" altLang="ko-KR" sz="1400" dirty="0"/>
              <a:t>End of the </a:t>
            </a:r>
            <a:r>
              <a:rPr lang="en-US" altLang="ko-KR" sz="1400" dirty="0" err="1"/>
              <a:t>vLog</a:t>
            </a:r>
            <a:endParaRPr lang="ko-KR" altLang="en-US" sz="14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E28C399-9F4C-4FB4-9544-58A2CEC34136}"/>
              </a:ext>
            </a:extLst>
          </p:cNvPr>
          <p:cNvSpPr/>
          <p:nvPr/>
        </p:nvSpPr>
        <p:spPr>
          <a:xfrm>
            <a:off x="3717722" y="3204594"/>
            <a:ext cx="645952" cy="494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3FC9A-86E4-4BCD-8E6B-5BD78566FEC1}"/>
              </a:ext>
            </a:extLst>
          </p:cNvPr>
          <p:cNvSpPr txBox="1"/>
          <p:nvPr/>
        </p:nvSpPr>
        <p:spPr>
          <a:xfrm>
            <a:off x="1375795" y="3288484"/>
            <a:ext cx="234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/>
              <a:t>Garbage collection start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6091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Garbage Collection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LSM-tree reclaim key-value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reclaim only key by the compaction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garbage collector to reclaim free space in the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data layout = (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ksize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vsize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key, value)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7D0626D-03AC-43EA-8389-8E496D60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424" y="3288484"/>
            <a:ext cx="5161152" cy="2870957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469B290-62FB-4762-B45C-2BD4E8311912}"/>
              </a:ext>
            </a:extLst>
          </p:cNvPr>
          <p:cNvSpPr/>
          <p:nvPr/>
        </p:nvSpPr>
        <p:spPr>
          <a:xfrm>
            <a:off x="3917659" y="3800213"/>
            <a:ext cx="4035104" cy="6795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DC18B-DBC6-4E6B-AD6B-F9E92F185CF8}"/>
              </a:ext>
            </a:extLst>
          </p:cNvPr>
          <p:cNvSpPr txBox="1"/>
          <p:nvPr/>
        </p:nvSpPr>
        <p:spPr>
          <a:xfrm>
            <a:off x="7952763" y="3878357"/>
            <a:ext cx="230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Contains valid value</a:t>
            </a:r>
          </a:p>
          <a:p>
            <a:r>
              <a:rPr lang="en-US" altLang="ko-KR" sz="1400" dirty="0"/>
              <a:t>Searched during lookup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549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983056-A493-463E-99B7-742A673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928570-C522-470B-AFBC-5BEBB5F0E29A}"/>
              </a:ext>
            </a:extLst>
          </p:cNvPr>
          <p:cNvSpPr/>
          <p:nvPr/>
        </p:nvSpPr>
        <p:spPr>
          <a:xfrm>
            <a:off x="5931017" y="6283354"/>
            <a:ext cx="1887522" cy="57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22" name="Picture 2" descr="Nada no Twitter: &quot;술과함께 하는 고기파티를 끝낸 후 #삼겹살 #소주 #술먹방 #친구 #일상 #선그림 #일러 #일러스트  #그림 #선그림일러스트… &quot;">
            <a:extLst>
              <a:ext uri="{FF2B5EF4-FFF2-40B4-BE49-F238E27FC236}">
                <a16:creationId xmlns:a16="http://schemas.microsoft.com/office/drawing/2014/main" id="{967AC2EF-274B-4EA0-BD10-A8007D7D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31" y="1367406"/>
            <a:ext cx="3678572" cy="36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A1490582-196F-4E15-868A-5AD4F8044F8E}"/>
              </a:ext>
            </a:extLst>
          </p:cNvPr>
          <p:cNvSpPr txBox="1">
            <a:spLocks/>
          </p:cNvSpPr>
          <p:nvPr/>
        </p:nvSpPr>
        <p:spPr>
          <a:xfrm>
            <a:off x="1166275" y="2567449"/>
            <a:ext cx="5595252" cy="63924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2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 Consistency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a property of modern file systems - prefix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3230D8F-2890-4B40-88D1-06E6C3828D7E}"/>
              </a:ext>
            </a:extLst>
          </p:cNvPr>
          <p:cNvSpPr/>
          <p:nvPr/>
        </p:nvSpPr>
        <p:spPr>
          <a:xfrm>
            <a:off x="1152733" y="2338433"/>
            <a:ext cx="3766657" cy="813732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0B153D4-7DFF-4B26-A7BA-7F0DC761ABE4}"/>
              </a:ext>
            </a:extLst>
          </p:cNvPr>
          <p:cNvSpPr/>
          <p:nvPr/>
        </p:nvSpPr>
        <p:spPr>
          <a:xfrm>
            <a:off x="1325461" y="2499922"/>
            <a:ext cx="536895" cy="478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C1A85BD-0D24-4A21-B7EA-E17701D0EA99}"/>
              </a:ext>
            </a:extLst>
          </p:cNvPr>
          <p:cNvSpPr/>
          <p:nvPr/>
        </p:nvSpPr>
        <p:spPr>
          <a:xfrm>
            <a:off x="1862356" y="2499922"/>
            <a:ext cx="565504" cy="4781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/>
              <a:t>addr</a:t>
            </a:r>
            <a:endParaRPr lang="ko-KR" altLang="en-US" sz="1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5ACDB78-16BB-4511-B2B0-F73CA924B853}"/>
              </a:ext>
            </a:extLst>
          </p:cNvPr>
          <p:cNvSpPr/>
          <p:nvPr/>
        </p:nvSpPr>
        <p:spPr>
          <a:xfrm>
            <a:off x="2917993" y="2509313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387A170-665A-41CD-AB11-5C061E0F69AC}"/>
              </a:ext>
            </a:extLst>
          </p:cNvPr>
          <p:cNvSpPr/>
          <p:nvPr/>
        </p:nvSpPr>
        <p:spPr>
          <a:xfrm>
            <a:off x="3500145" y="2509313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D12E4DF-9EB8-4EB3-BE91-BEE66E7095A6}"/>
              </a:ext>
            </a:extLst>
          </p:cNvPr>
          <p:cNvSpPr/>
          <p:nvPr/>
        </p:nvSpPr>
        <p:spPr>
          <a:xfrm>
            <a:off x="4082297" y="2509313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cxnSp>
        <p:nvCxnSpPr>
          <p:cNvPr id="16" name="연결선: 구부러짐 15">
            <a:extLst>
              <a:ext uri="{FF2B5EF4-FFF2-40B4-BE49-F238E27FC236}">
                <a16:creationId xmlns:a16="http://schemas.microsoft.com/office/drawing/2014/main" id="{E321B8B2-C971-4E27-B359-A179A7CD176A}"/>
              </a:ext>
            </a:extLst>
          </p:cNvPr>
          <p:cNvCxnSpPr>
            <a:cxnSpLocks/>
            <a:stCxn id="17" idx="3"/>
            <a:endCxn id="8" idx="0"/>
          </p:cNvCxnSpPr>
          <p:nvPr/>
        </p:nvCxnSpPr>
        <p:spPr>
          <a:xfrm>
            <a:off x="1152733" y="1860915"/>
            <a:ext cx="1883329" cy="477518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2423C2-D07F-4ED2-83E1-F71F1767A4A3}"/>
              </a:ext>
            </a:extLst>
          </p:cNvPr>
          <p:cNvSpPr txBox="1"/>
          <p:nvPr/>
        </p:nvSpPr>
        <p:spPr>
          <a:xfrm>
            <a:off x="139732" y="1691638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Lookup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곱하기 기호 17">
            <a:extLst>
              <a:ext uri="{FF2B5EF4-FFF2-40B4-BE49-F238E27FC236}">
                <a16:creationId xmlns:a16="http://schemas.microsoft.com/office/drawing/2014/main" id="{C55E8B5C-302C-4FC9-AE9C-AD55BC443F7C}"/>
              </a:ext>
            </a:extLst>
          </p:cNvPr>
          <p:cNvSpPr/>
          <p:nvPr/>
        </p:nvSpPr>
        <p:spPr>
          <a:xfrm>
            <a:off x="1083813" y="2139195"/>
            <a:ext cx="1045267" cy="1199626"/>
          </a:xfrm>
          <a:prstGeom prst="mathMultiply">
            <a:avLst>
              <a:gd name="adj1" fmla="val 6048"/>
            </a:avLst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FA74B52-B16F-4E55-840C-23D41CC05A6C}"/>
              </a:ext>
            </a:extLst>
          </p:cNvPr>
          <p:cNvCxnSpPr/>
          <p:nvPr/>
        </p:nvCxnSpPr>
        <p:spPr>
          <a:xfrm>
            <a:off x="5368954" y="2752596"/>
            <a:ext cx="97312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6694A2-46BC-47C6-8FED-96CD596F2E64}"/>
              </a:ext>
            </a:extLst>
          </p:cNvPr>
          <p:cNvSpPr txBox="1"/>
          <p:nvPr/>
        </p:nvSpPr>
        <p:spPr>
          <a:xfrm>
            <a:off x="6768422" y="2446620"/>
            <a:ext cx="229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will be garbage collected after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76CBCFC-32B1-48C2-B284-41A0C912FDD1}"/>
              </a:ext>
            </a:extLst>
          </p:cNvPr>
          <p:cNvSpPr/>
          <p:nvPr/>
        </p:nvSpPr>
        <p:spPr>
          <a:xfrm>
            <a:off x="1187064" y="4338780"/>
            <a:ext cx="3766657" cy="813732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0DD0A41-ACC2-49F2-BA7B-BF3AA778BDE3}"/>
              </a:ext>
            </a:extLst>
          </p:cNvPr>
          <p:cNvSpPr/>
          <p:nvPr/>
        </p:nvSpPr>
        <p:spPr>
          <a:xfrm>
            <a:off x="1359792" y="4500269"/>
            <a:ext cx="536895" cy="478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4FF887-6C07-45D1-894C-92A1431F0FC7}"/>
              </a:ext>
            </a:extLst>
          </p:cNvPr>
          <p:cNvSpPr/>
          <p:nvPr/>
        </p:nvSpPr>
        <p:spPr>
          <a:xfrm>
            <a:off x="1896687" y="4500269"/>
            <a:ext cx="565504" cy="4781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/>
              <a:t>addr</a:t>
            </a:r>
            <a:endParaRPr lang="ko-KR" altLang="en-US" sz="14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992ED7B-54DC-4E86-8BD9-AEC7ACF5070D}"/>
              </a:ext>
            </a:extLst>
          </p:cNvPr>
          <p:cNvSpPr/>
          <p:nvPr/>
        </p:nvSpPr>
        <p:spPr>
          <a:xfrm>
            <a:off x="2952324" y="4509660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AE531C8-4F8E-4697-9433-4F9761E9BB74}"/>
              </a:ext>
            </a:extLst>
          </p:cNvPr>
          <p:cNvSpPr/>
          <p:nvPr/>
        </p:nvSpPr>
        <p:spPr>
          <a:xfrm>
            <a:off x="3534476" y="4509660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6FAB4F5-A3FA-4C40-AF59-B9FD71C7BB2E}"/>
              </a:ext>
            </a:extLst>
          </p:cNvPr>
          <p:cNvSpPr/>
          <p:nvPr/>
        </p:nvSpPr>
        <p:spPr>
          <a:xfrm>
            <a:off x="4116628" y="4509660"/>
            <a:ext cx="581184" cy="478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Value</a:t>
            </a:r>
            <a:endParaRPr lang="ko-KR" altLang="en-US" sz="1200" dirty="0"/>
          </a:p>
        </p:txBody>
      </p: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DDD457EE-A47B-46FB-A256-3A37E1A5289F}"/>
              </a:ext>
            </a:extLst>
          </p:cNvPr>
          <p:cNvCxnSpPr>
            <a:cxnSpLocks/>
            <a:stCxn id="29" idx="3"/>
            <a:endCxn id="22" idx="0"/>
          </p:cNvCxnSpPr>
          <p:nvPr/>
        </p:nvCxnSpPr>
        <p:spPr>
          <a:xfrm>
            <a:off x="1187064" y="3861262"/>
            <a:ext cx="1883329" cy="477518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4F0990-6D2E-4B7B-9DFC-36973546CFAC}"/>
              </a:ext>
            </a:extLst>
          </p:cNvPr>
          <p:cNvSpPr txBox="1"/>
          <p:nvPr/>
        </p:nvSpPr>
        <p:spPr>
          <a:xfrm>
            <a:off x="174063" y="3691985"/>
            <a:ext cx="101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Lookup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곱하기 기호 29">
            <a:extLst>
              <a:ext uri="{FF2B5EF4-FFF2-40B4-BE49-F238E27FC236}">
                <a16:creationId xmlns:a16="http://schemas.microsoft.com/office/drawing/2014/main" id="{E5AD809A-D915-4B14-BF0C-AB6EFD7C9810}"/>
              </a:ext>
            </a:extLst>
          </p:cNvPr>
          <p:cNvSpPr/>
          <p:nvPr/>
        </p:nvSpPr>
        <p:spPr>
          <a:xfrm>
            <a:off x="2720282" y="4139542"/>
            <a:ext cx="1045267" cy="1199626"/>
          </a:xfrm>
          <a:prstGeom prst="mathMultiply">
            <a:avLst>
              <a:gd name="adj1" fmla="val 6048"/>
            </a:avLst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21DEE1A7-F1AC-4EDE-9CE7-53C099C8DA19}"/>
              </a:ext>
            </a:extLst>
          </p:cNvPr>
          <p:cNvCxnSpPr/>
          <p:nvPr/>
        </p:nvCxnSpPr>
        <p:spPr>
          <a:xfrm>
            <a:off x="5442508" y="4806245"/>
            <a:ext cx="97312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18BEA4-D1DA-4C5F-976A-57AB7DD8D1AE}"/>
              </a:ext>
            </a:extLst>
          </p:cNvPr>
          <p:cNvSpPr txBox="1"/>
          <p:nvPr/>
        </p:nvSpPr>
        <p:spPr>
          <a:xfrm>
            <a:off x="6786693" y="4479874"/>
            <a:ext cx="338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 value corresponding key</a:t>
            </a:r>
          </a:p>
          <a:p>
            <a:pPr algn="ctr"/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Deletes the key from the LSM-tree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58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Value-Log Write Buffer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Buffers values in a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userspace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buffer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flushes the buffer only when the buffer size exceeds a threshold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user requests a synchronous insertion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Optimizing the LSM-tree Log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recovered by scanning the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vLog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remove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-tree log for key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160641-A8CB-4800-ABBE-AB2846B1B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16" y="824948"/>
            <a:ext cx="4827284" cy="38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35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983056-A493-463E-99B7-742A673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32</a:t>
            </a:fld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928570-C522-470B-AFBC-5BEBB5F0E29A}"/>
              </a:ext>
            </a:extLst>
          </p:cNvPr>
          <p:cNvSpPr/>
          <p:nvPr/>
        </p:nvSpPr>
        <p:spPr>
          <a:xfrm>
            <a:off x="5931017" y="6283354"/>
            <a:ext cx="1887522" cy="57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DCA72E42-39ED-4E85-84FB-CAC8ED46458B}"/>
              </a:ext>
            </a:extLst>
          </p:cNvPr>
          <p:cNvSpPr txBox="1">
            <a:spLocks/>
          </p:cNvSpPr>
          <p:nvPr/>
        </p:nvSpPr>
        <p:spPr>
          <a:xfrm>
            <a:off x="1166275" y="2567449"/>
            <a:ext cx="5595252" cy="63924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qp on Twitter: &quot;친구가 보낸 광기어린 리퀘… &quot;">
            <a:extLst>
              <a:ext uri="{FF2B5EF4-FFF2-40B4-BE49-F238E27FC236}">
                <a16:creationId xmlns:a16="http://schemas.microsoft.com/office/drawing/2014/main" id="{9DB2B579-BF7D-4DD0-A832-DF74119B8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56740" r="48067" b="3260"/>
          <a:stretch/>
        </p:blipFill>
        <p:spPr bwMode="auto">
          <a:xfrm>
            <a:off x="5931017" y="1206266"/>
            <a:ext cx="4439647" cy="38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6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33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Enviornment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ECE09DF5-89B8-474F-8FDA-45648379C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67102"/>
              </p:ext>
            </p:extLst>
          </p:nvPr>
        </p:nvGraphicFramePr>
        <p:xfrm>
          <a:off x="506896" y="1437826"/>
          <a:ext cx="8128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78">
                  <a:extLst>
                    <a:ext uri="{9D8B030D-6E8A-4147-A177-3AD203B41FA5}">
                      <a16:colId xmlns:a16="http://schemas.microsoft.com/office/drawing/2014/main" val="3776281665"/>
                    </a:ext>
                  </a:extLst>
                </a:gridCol>
                <a:gridCol w="5495722">
                  <a:extLst>
                    <a:ext uri="{9D8B030D-6E8A-4147-A177-3AD203B41FA5}">
                      <a16:colId xmlns:a16="http://schemas.microsoft.com/office/drawing/2014/main" val="3185658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CPU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Intel Xeon CPU E5-2667 v2 @ 3.30GHz </a:t>
                      </a:r>
                      <a:r>
                        <a:rPr lang="en-US" altLang="ko-K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processros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1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Memory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GB memory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69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64-bit Linux 3.14</a:t>
                      </a:r>
                      <a:endParaRPr lang="ko-KR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7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Filesystem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Ext4 filesystem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56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500GB Samsung 840 EVO SSD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7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Device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500MB/s seq-read, 400MB/s seq-write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0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29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34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Performance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11085FE-0A90-4208-A863-789CA4A1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46" y="1661020"/>
            <a:ext cx="4976142" cy="41148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D6B9480-7C0B-40B4-8CD9-37B6BC3A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15" y="1661020"/>
            <a:ext cx="4976140" cy="4114887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3E13ED6-FE46-4283-85D2-2B343D413BBA}"/>
              </a:ext>
            </a:extLst>
          </p:cNvPr>
          <p:cNvCxnSpPr/>
          <p:nvPr/>
        </p:nvCxnSpPr>
        <p:spPr>
          <a:xfrm flipV="1">
            <a:off x="1845578" y="3718463"/>
            <a:ext cx="1504739" cy="3837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20ECFFD-A0B5-41A8-AEBF-23D79223C9EF}"/>
              </a:ext>
            </a:extLst>
          </p:cNvPr>
          <p:cNvCxnSpPr>
            <a:cxnSpLocks/>
          </p:cNvCxnSpPr>
          <p:nvPr/>
        </p:nvCxnSpPr>
        <p:spPr>
          <a:xfrm flipV="1">
            <a:off x="1845578" y="2306972"/>
            <a:ext cx="1657139" cy="1669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77D8898-FD48-4440-AA9A-CB1755FCAAC4}"/>
              </a:ext>
            </a:extLst>
          </p:cNvPr>
          <p:cNvCxnSpPr/>
          <p:nvPr/>
        </p:nvCxnSpPr>
        <p:spPr>
          <a:xfrm>
            <a:off x="8472881" y="3579318"/>
            <a:ext cx="0" cy="5228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66EC004-9F70-4085-B01D-7744D9F971FF}"/>
              </a:ext>
            </a:extLst>
          </p:cNvPr>
          <p:cNvCxnSpPr>
            <a:cxnSpLocks/>
          </p:cNvCxnSpPr>
          <p:nvPr/>
        </p:nvCxnSpPr>
        <p:spPr>
          <a:xfrm>
            <a:off x="9044730" y="2667699"/>
            <a:ext cx="0" cy="142127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CB58528-8744-4251-97D6-38A8FF29D907}"/>
              </a:ext>
            </a:extLst>
          </p:cNvPr>
          <p:cNvCxnSpPr>
            <a:cxnSpLocks/>
          </p:cNvCxnSpPr>
          <p:nvPr/>
        </p:nvCxnSpPr>
        <p:spPr>
          <a:xfrm>
            <a:off x="9616579" y="2449585"/>
            <a:ext cx="0" cy="162615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66AC952-FF7F-467E-9E1F-11899551D2CB}"/>
              </a:ext>
            </a:extLst>
          </p:cNvPr>
          <p:cNvCxnSpPr>
            <a:cxnSpLocks/>
          </p:cNvCxnSpPr>
          <p:nvPr/>
        </p:nvCxnSpPr>
        <p:spPr>
          <a:xfrm>
            <a:off x="10247151" y="2449585"/>
            <a:ext cx="0" cy="162615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6CB72B8-7537-452B-9BDD-56A80B452A70}"/>
              </a:ext>
            </a:extLst>
          </p:cNvPr>
          <p:cNvCxnSpPr>
            <a:cxnSpLocks/>
          </p:cNvCxnSpPr>
          <p:nvPr/>
        </p:nvCxnSpPr>
        <p:spPr>
          <a:xfrm>
            <a:off x="10820400" y="2449585"/>
            <a:ext cx="0" cy="165263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75F073-F62C-438C-8ADD-46D7192B6D29}"/>
              </a:ext>
            </a:extLst>
          </p:cNvPr>
          <p:cNvSpPr txBox="1"/>
          <p:nvPr/>
        </p:nvSpPr>
        <p:spPr>
          <a:xfrm>
            <a:off x="9806557" y="1593908"/>
            <a:ext cx="202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 </a:t>
            </a:r>
            <a:r>
              <a:rPr lang="en-US" altLang="ko-KR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</a:t>
            </a:r>
            <a:endParaRPr lang="ko-KR" altLang="en-US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60B38E-655D-43A8-9493-6575F0A3EE1C}"/>
              </a:ext>
            </a:extLst>
          </p:cNvPr>
          <p:cNvSpPr txBox="1"/>
          <p:nvPr/>
        </p:nvSpPr>
        <p:spPr>
          <a:xfrm>
            <a:off x="4166052" y="1679196"/>
            <a:ext cx="202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WAF </a:t>
            </a:r>
            <a:r>
              <a:rPr lang="en-US" altLang="ko-KR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</a:t>
            </a:r>
            <a:endParaRPr lang="ko-KR" altLang="en-US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45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35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 Performance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A55DF0B-BC95-4BF4-ABF8-34A18E54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7" y="1976736"/>
            <a:ext cx="4667250" cy="32051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898A48F-F7ED-4BFA-A522-8928E650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804" y="1976736"/>
            <a:ext cx="5641300" cy="3205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05A20-D421-448E-A31F-4CCBE27655F4}"/>
              </a:ext>
            </a:extLst>
          </p:cNvPr>
          <p:cNvSpPr txBox="1"/>
          <p:nvPr/>
        </p:nvSpPr>
        <p:spPr>
          <a:xfrm>
            <a:off x="3529834" y="869007"/>
            <a:ext cx="302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 Parallel Random Read</a:t>
            </a:r>
            <a:endParaRPr lang="ko-KR" altLang="en-US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66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36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YCSB Benchmarks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D1410DD-F85B-4C6A-9EA0-B583D35B1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705" y="582953"/>
            <a:ext cx="3388439" cy="120390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17F22BB-4444-40B8-8344-C9F1FD75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0717"/>
            <a:ext cx="12192000" cy="35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8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983056-A493-463E-99B7-742A673A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37</a:t>
            </a:fld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B928570-C522-470B-AFBC-5BEBB5F0E29A}"/>
              </a:ext>
            </a:extLst>
          </p:cNvPr>
          <p:cNvSpPr/>
          <p:nvPr/>
        </p:nvSpPr>
        <p:spPr>
          <a:xfrm>
            <a:off x="5931017" y="6283354"/>
            <a:ext cx="1887522" cy="57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DCA72E42-39ED-4E85-84FB-CAC8ED46458B}"/>
              </a:ext>
            </a:extLst>
          </p:cNvPr>
          <p:cNvSpPr txBox="1">
            <a:spLocks/>
          </p:cNvSpPr>
          <p:nvPr/>
        </p:nvSpPr>
        <p:spPr>
          <a:xfrm>
            <a:off x="1166275" y="2567449"/>
            <a:ext cx="5595252" cy="63924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Conclusion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qp on Twitter: &quot;친구가 보낸 광기어린 리퀘… &quot;">
            <a:extLst>
              <a:ext uri="{FF2B5EF4-FFF2-40B4-BE49-F238E27FC236}">
                <a16:creationId xmlns:a16="http://schemas.microsoft.com/office/drawing/2014/main" id="{9DB2B579-BF7D-4DD0-A832-DF74119B8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5" t="58664" r="7428" b="1336"/>
          <a:stretch/>
        </p:blipFill>
        <p:spPr bwMode="auto">
          <a:xfrm>
            <a:off x="5931017" y="1206266"/>
            <a:ext cx="4439647" cy="38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2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Conclusion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38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8"/>
            <a:ext cx="6162352" cy="5508740"/>
          </a:xfrm>
        </p:spPr>
        <p:txBody>
          <a:bodyPr>
            <a:normAutofit/>
          </a:bodyPr>
          <a:lstStyle/>
          <a:p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LSM-tree based key value store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Decouple sorting and garbage collection by separating keys from values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SSD-conscious designs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performance gain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 to new storage hardware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and leverage existing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 new designs to utilize the new hardware</a:t>
            </a:r>
          </a:p>
        </p:txBody>
      </p:sp>
      <p:pic>
        <p:nvPicPr>
          <p:cNvPr id="32770" name="Picture 2" descr="숙취'때문에 고생하는 우리들, 올바른 숙취예방 방법을 알아보자.">
            <a:extLst>
              <a:ext uri="{FF2B5EF4-FFF2-40B4-BE49-F238E27FC236}">
                <a16:creationId xmlns:a16="http://schemas.microsoft.com/office/drawing/2014/main" id="{66B6A21A-7F8F-4598-BAE4-BA3703E2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89" y="4403114"/>
            <a:ext cx="4183834" cy="234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51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261506"/>
            <a:ext cx="11554232" cy="639243"/>
          </a:xfrm>
        </p:spPr>
        <p:txBody>
          <a:bodyPr anchor="t"/>
          <a:lstStyle/>
          <a:p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WiscKey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Separating Keys from Values in SSD-conscious Storage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2021. 03. 10</a:t>
            </a: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Shin </a:t>
            </a:r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ghwls03s@gmail.com or hj03s@naver.com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473814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Lanyue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Lu,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Thanumalayan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Sankaranarayana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Pillai et al.</a:t>
            </a:r>
          </a:p>
          <a:p>
            <a:pPr algn="l"/>
            <a:r>
              <a:rPr lang="en-US" altLang="ko-KR" sz="1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Usenix</a:t>
            </a:r>
            <a:r>
              <a:rPr lang="en-US" altLang="ko-KR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’16, FAST, 2016</a:t>
            </a:r>
            <a:endParaRPr lang="ko-KR" altLang="en-US" sz="14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3390181-4B94-C74E-A063-940E7182605E}"/>
              </a:ext>
            </a:extLst>
          </p:cNvPr>
          <p:cNvSpPr txBox="1">
            <a:spLocks/>
          </p:cNvSpPr>
          <p:nvPr/>
        </p:nvSpPr>
        <p:spPr>
          <a:xfrm>
            <a:off x="4388860" y="4858514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use for Data Management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RDBMS vs NoSQL | Top Key Differences between RDBMS vs NoSQL">
            <a:extLst>
              <a:ext uri="{FF2B5EF4-FFF2-40B4-BE49-F238E27FC236}">
                <a16:creationId xmlns:a16="http://schemas.microsoft.com/office/drawing/2014/main" id="{E74D3A73-EEB3-477F-A38E-C94EFF537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 bwMode="auto">
          <a:xfrm>
            <a:off x="2619287" y="1326422"/>
            <a:ext cx="5829300" cy="25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0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use for Data Management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RDBMS vs NoSQL | Top Key Differences between RDBMS vs NoSQL">
            <a:extLst>
              <a:ext uri="{FF2B5EF4-FFF2-40B4-BE49-F238E27FC236}">
                <a16:creationId xmlns:a16="http://schemas.microsoft.com/office/drawing/2014/main" id="{E74D3A73-EEB3-477F-A38E-C94EFF537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 bwMode="auto">
          <a:xfrm>
            <a:off x="2619287" y="1326422"/>
            <a:ext cx="5829300" cy="25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0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use for Data Management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RDBMS vs NoSQL | Top Key Differences between RDBMS vs NoSQL">
            <a:extLst>
              <a:ext uri="{FF2B5EF4-FFF2-40B4-BE49-F238E27FC236}">
                <a16:creationId xmlns:a16="http://schemas.microsoft.com/office/drawing/2014/main" id="{E74D3A73-EEB3-477F-A38E-C94EFF537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 bwMode="auto">
          <a:xfrm>
            <a:off x="2619287" y="1326422"/>
            <a:ext cx="5829300" cy="25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hat is RDBMS? - Computer Business Review">
            <a:extLst>
              <a:ext uri="{FF2B5EF4-FFF2-40B4-BE49-F238E27FC236}">
                <a16:creationId xmlns:a16="http://schemas.microsoft.com/office/drawing/2014/main" id="{31F98F82-074C-4EC1-87A3-AA819807F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53" y="4271962"/>
            <a:ext cx="3551577" cy="2480075"/>
          </a:xfrm>
          <a:prstGeom prst="rect">
            <a:avLst/>
          </a:prstGeom>
          <a:solidFill>
            <a:schemeClr val="accent2"/>
          </a:solidFill>
          <a:ln>
            <a:solidFill>
              <a:srgbClr val="EB6E19"/>
            </a:solidFill>
          </a:ln>
        </p:spPr>
      </p:pic>
    </p:spTree>
    <p:extLst>
      <p:ext uri="{BB962C8B-B14F-4D97-AF65-F5344CB8AC3E}">
        <p14:creationId xmlns:p14="http://schemas.microsoft.com/office/powerpoint/2010/main" val="272646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use for Data Management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RDBMS vs NoSQL | Top Key Differences between RDBMS vs NoSQL">
            <a:extLst>
              <a:ext uri="{FF2B5EF4-FFF2-40B4-BE49-F238E27FC236}">
                <a16:creationId xmlns:a16="http://schemas.microsoft.com/office/drawing/2014/main" id="{E74D3A73-EEB3-477F-A38E-C94EFF537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 bwMode="auto">
          <a:xfrm>
            <a:off x="2619287" y="1326422"/>
            <a:ext cx="5829300" cy="25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데이터베이스(Database) &amp; SQL &amp; NoSQL 개념정리">
            <a:extLst>
              <a:ext uri="{FF2B5EF4-FFF2-40B4-BE49-F238E27FC236}">
                <a16:creationId xmlns:a16="http://schemas.microsoft.com/office/drawing/2014/main" id="{6226C63A-B206-440A-9C15-470FD277D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9" r="2690"/>
          <a:stretch/>
        </p:blipFill>
        <p:spPr bwMode="auto">
          <a:xfrm>
            <a:off x="5874037" y="4271963"/>
            <a:ext cx="5081985" cy="19050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hat is RDBMS? - Computer Business Review">
            <a:extLst>
              <a:ext uri="{FF2B5EF4-FFF2-40B4-BE49-F238E27FC236}">
                <a16:creationId xmlns:a16="http://schemas.microsoft.com/office/drawing/2014/main" id="{D26F5760-FABD-4CEE-9BAC-6CAFAF88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53" y="4271962"/>
            <a:ext cx="3551577" cy="2480075"/>
          </a:xfrm>
          <a:prstGeom prst="rect">
            <a:avLst/>
          </a:prstGeom>
          <a:solidFill>
            <a:schemeClr val="accent2"/>
          </a:solidFill>
          <a:ln>
            <a:solidFill>
              <a:srgbClr val="EB6E19"/>
            </a:solidFill>
          </a:ln>
        </p:spPr>
      </p:pic>
    </p:spTree>
    <p:extLst>
      <p:ext uri="{BB962C8B-B14F-4D97-AF65-F5344CB8AC3E}">
        <p14:creationId xmlns:p14="http://schemas.microsoft.com/office/powerpoint/2010/main" val="136025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use for Data Management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RDBMS vs NoSQL | Top Key Differences between RDBMS vs NoSQL">
            <a:extLst>
              <a:ext uri="{FF2B5EF4-FFF2-40B4-BE49-F238E27FC236}">
                <a16:creationId xmlns:a16="http://schemas.microsoft.com/office/drawing/2014/main" id="{E74D3A73-EEB3-477F-A38E-C94EFF537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 bwMode="auto">
          <a:xfrm>
            <a:off x="2619287" y="1326422"/>
            <a:ext cx="5829300" cy="25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데이터베이스(Database) &amp; SQL &amp; NoSQL 개념정리">
            <a:extLst>
              <a:ext uri="{FF2B5EF4-FFF2-40B4-BE49-F238E27FC236}">
                <a16:creationId xmlns:a16="http://schemas.microsoft.com/office/drawing/2014/main" id="{6226C63A-B206-440A-9C15-470FD277D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9" r="2690"/>
          <a:stretch/>
        </p:blipFill>
        <p:spPr bwMode="auto">
          <a:xfrm>
            <a:off x="5874037" y="4271963"/>
            <a:ext cx="5081985" cy="19050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hat is RDBMS? - Computer Business Review">
            <a:extLst>
              <a:ext uri="{FF2B5EF4-FFF2-40B4-BE49-F238E27FC236}">
                <a16:creationId xmlns:a16="http://schemas.microsoft.com/office/drawing/2014/main" id="{D26F5760-FABD-4CEE-9BAC-6CAFAF88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53" y="4271962"/>
            <a:ext cx="3551577" cy="2480075"/>
          </a:xfrm>
          <a:prstGeom prst="rect">
            <a:avLst/>
          </a:prstGeom>
          <a:solidFill>
            <a:schemeClr val="accent2"/>
          </a:solidFill>
          <a:ln>
            <a:solidFill>
              <a:srgbClr val="EB6E19"/>
            </a:solidFill>
          </a:ln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B802BD38-B932-4811-94FA-031B4ADB51A7}"/>
              </a:ext>
            </a:extLst>
          </p:cNvPr>
          <p:cNvSpPr/>
          <p:nvPr/>
        </p:nvSpPr>
        <p:spPr>
          <a:xfrm>
            <a:off x="9515912" y="4297130"/>
            <a:ext cx="1607890" cy="1809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159947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Key-Value Stores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Web indexing, e-commerce, social networks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Various key-values stores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Tahoma" panose="020B0604030504040204" pitchFamily="34" charset="0"/>
                <a:cs typeface="Tahoma" panose="020B0604030504040204" pitchFamily="34" charset="0"/>
              </a:rPr>
              <a:t>Hash table, b-tree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Log-structured merge trees (LSM-trees)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Key–value database - Wikipedia">
            <a:extLst>
              <a:ext uri="{FF2B5EF4-FFF2-40B4-BE49-F238E27FC236}">
                <a16:creationId xmlns:a16="http://schemas.microsoft.com/office/drawing/2014/main" id="{F390D569-4761-4893-80CC-9191251C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2" y="3333616"/>
            <a:ext cx="2924787" cy="19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각자 다른 데이터베이스 DB 종류 특징 정리!!">
            <a:extLst>
              <a:ext uri="{FF2B5EF4-FFF2-40B4-BE49-F238E27FC236}">
                <a16:creationId xmlns:a16="http://schemas.microsoft.com/office/drawing/2014/main" id="{14C3FD04-3620-40DC-80FE-11C09256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71" y="4606879"/>
            <a:ext cx="2029307" cy="13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itHub - zeke/learning-leveldb: @zeke and @juliangruber talk about LevelDBzeke/learning-leveldb">
            <a:extLst>
              <a:ext uri="{FF2B5EF4-FFF2-40B4-BE49-F238E27FC236}">
                <a16:creationId xmlns:a16="http://schemas.microsoft.com/office/drawing/2014/main" id="{0203D4F8-4C1B-4293-AACB-945C11DA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97" y="3404514"/>
            <a:ext cx="3276648" cy="13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yRocks Troubleshooting">
            <a:extLst>
              <a:ext uri="{FF2B5EF4-FFF2-40B4-BE49-F238E27FC236}">
                <a16:creationId xmlns:a16="http://schemas.microsoft.com/office/drawing/2014/main" id="{D6576F7A-AC0A-4AB2-927B-3F3DCB8F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30583" r="13532" b="28723"/>
          <a:stretch/>
        </p:blipFill>
        <p:spPr bwMode="auto">
          <a:xfrm>
            <a:off x="8435550" y="3061226"/>
            <a:ext cx="2998471" cy="9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9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1085</Words>
  <Application>Microsoft Office PowerPoint</Application>
  <PresentationFormat>와이드스크린</PresentationFormat>
  <Paragraphs>313</Paragraphs>
  <Slides>39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4" baseType="lpstr">
      <vt:lpstr>맑은 고딕</vt:lpstr>
      <vt:lpstr>Arial</vt:lpstr>
      <vt:lpstr>Tahoma</vt:lpstr>
      <vt:lpstr>Wingdings</vt:lpstr>
      <vt:lpstr>Office 테마</vt:lpstr>
      <vt:lpstr>WiscKey Separating Keys from Values in SSD-conscious Storage</vt:lpstr>
      <vt:lpstr>PowerPoint 프레젠테이션</vt:lpstr>
      <vt:lpstr>PowerPoint 프레젠테이션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PowerPoint 프레젠테이션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PowerPoint 프레젠테이션</vt:lpstr>
      <vt:lpstr>3. Motivation</vt:lpstr>
      <vt:lpstr>PowerPoint 프레젠테이션</vt:lpstr>
      <vt:lpstr>4. Wisckey</vt:lpstr>
      <vt:lpstr>4. Wisckey</vt:lpstr>
      <vt:lpstr>4. Wisckey</vt:lpstr>
      <vt:lpstr>4. Wisckey</vt:lpstr>
      <vt:lpstr>4. Wisckey</vt:lpstr>
      <vt:lpstr>4. Wisckey</vt:lpstr>
      <vt:lpstr>4. Wisckey</vt:lpstr>
      <vt:lpstr>4. Wisckey</vt:lpstr>
      <vt:lpstr>4. Wisckey</vt:lpstr>
      <vt:lpstr>PowerPoint 프레젠테이션</vt:lpstr>
      <vt:lpstr>5. Evaluation</vt:lpstr>
      <vt:lpstr>5. Evaluation</vt:lpstr>
      <vt:lpstr>5. Evaluation</vt:lpstr>
      <vt:lpstr>5. Evaluation</vt:lpstr>
      <vt:lpstr>PowerPoint 프레젠테이션</vt:lpstr>
      <vt:lpstr>6. Conclusion</vt:lpstr>
      <vt:lpstr>WiscKey Separating Keys from Values in SSD-conscious Storage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신호진</cp:lastModifiedBy>
  <cp:revision>417</cp:revision>
  <cp:lastPrinted>2019-08-20T01:06:00Z</cp:lastPrinted>
  <dcterms:created xsi:type="dcterms:W3CDTF">2019-06-24T08:20:15Z</dcterms:created>
  <dcterms:modified xsi:type="dcterms:W3CDTF">2021-03-09T08:09:38Z</dcterms:modified>
</cp:coreProperties>
</file>