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8" r:id="rId5"/>
    <p:sldId id="260" r:id="rId6"/>
    <p:sldId id="426" r:id="rId7"/>
    <p:sldId id="370" r:id="rId8"/>
    <p:sldId id="425" r:id="rId9"/>
    <p:sldId id="349" r:id="rId10"/>
    <p:sldId id="410" r:id="rId11"/>
    <p:sldId id="430" r:id="rId12"/>
    <p:sldId id="411" r:id="rId13"/>
    <p:sldId id="431" r:id="rId14"/>
    <p:sldId id="432" r:id="rId15"/>
    <p:sldId id="356" r:id="rId16"/>
    <p:sldId id="437" r:id="rId17"/>
    <p:sldId id="435" r:id="rId18"/>
    <p:sldId id="436" r:id="rId19"/>
    <p:sldId id="439" r:id="rId20"/>
    <p:sldId id="441" r:id="rId21"/>
    <p:sldId id="442" r:id="rId22"/>
    <p:sldId id="440" r:id="rId23"/>
    <p:sldId id="443" r:id="rId24"/>
    <p:sldId id="444" r:id="rId25"/>
    <p:sldId id="446" r:id="rId26"/>
    <p:sldId id="438" r:id="rId27"/>
    <p:sldId id="433" r:id="rId28"/>
    <p:sldId id="386" r:id="rId29"/>
    <p:sldId id="453" r:id="rId30"/>
    <p:sldId id="447" r:id="rId31"/>
    <p:sldId id="450" r:id="rId32"/>
    <p:sldId id="451" r:id="rId33"/>
    <p:sldId id="452" r:id="rId34"/>
    <p:sldId id="300" r:id="rId35"/>
    <p:sldId id="454" r:id="rId36"/>
    <p:sldId id="428" r:id="rId37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2D050"/>
    <a:srgbClr val="BBE5EA"/>
    <a:srgbClr val="FFFFFF"/>
    <a:srgbClr val="DDF1E4"/>
    <a:srgbClr val="FFFFED"/>
    <a:srgbClr val="41B6C4"/>
    <a:srgbClr val="A1DAB4"/>
    <a:srgbClr val="FFFFCC"/>
    <a:srgbClr val="C3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79978" autoAdjust="0"/>
  </p:normalViewPr>
  <p:slideViewPr>
    <p:cSldViewPr snapToGrid="0" snapToObjects="1" showGuides="1">
      <p:cViewPr>
        <p:scale>
          <a:sx n="66" d="100"/>
          <a:sy n="66" d="100"/>
        </p:scale>
        <p:origin x="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E1D02ED-AB60-1146-B810-37D04719C00C}" type="datetimeFigureOut">
              <a:rPr kumimoji="1" lang="ko-KR" altLang="en-US" smtClean="0"/>
              <a:t>2021-03-14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8BBFCC2-75FE-9347-A155-69776C04C6EA}" type="datetimeFigureOut">
              <a:rPr kumimoji="1" lang="ko-KR" altLang="en-US" smtClean="0"/>
              <a:t>2021-03-14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994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417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606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8298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71918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3774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4023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4159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792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83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1587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the outline</a:t>
            </a:r>
            <a:r>
              <a:rPr lang="en-US" altLang="ko-KR" baseline="0" dirty="0"/>
              <a:t> on my talk.</a:t>
            </a:r>
          </a:p>
          <a:p>
            <a:r>
              <a:rPr lang="en-US" altLang="ko-KR" baseline="0" dirty="0"/>
              <a:t>First, I will describe garbage Collection overhead in SSDs and Multi-Streamed SSD</a:t>
            </a:r>
          </a:p>
          <a:p>
            <a:r>
              <a:rPr lang="en-US" altLang="ko-KR" baseline="0" dirty="0"/>
              <a:t>Then, the details of </a:t>
            </a:r>
            <a:r>
              <a:rPr lang="en-US" altLang="ko-KR" baseline="0" dirty="0" err="1"/>
              <a:t>PCStream</a:t>
            </a:r>
            <a:r>
              <a:rPr lang="en-US" altLang="ko-KR" baseline="0" dirty="0"/>
              <a:t> design and analysis results are presented. </a:t>
            </a:r>
          </a:p>
          <a:p>
            <a:r>
              <a:rPr lang="en-US" altLang="ko-KR" baseline="0" dirty="0"/>
              <a:t>Finally, I will conclude my talk.</a:t>
            </a:r>
            <a:endParaRPr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799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취사선택 해서 발표</a:t>
            </a:r>
            <a:r>
              <a:rPr kumimoji="1" lang="en-US" altLang="ko-KR" dirty="0"/>
              <a:t>?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0023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먼저</a:t>
            </a:r>
            <a:endParaRPr kumimoji="1" lang="en-US" altLang="ko-KR" dirty="0"/>
          </a:p>
          <a:p>
            <a:r>
              <a:rPr kumimoji="1" lang="en-US" altLang="ko-KR" dirty="0" err="1"/>
              <a:t>CrossFS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ioctl</a:t>
            </a:r>
            <a:r>
              <a:rPr kumimoji="1" lang="ko-KR" altLang="en-US" dirty="0"/>
              <a:t>인데</a:t>
            </a:r>
            <a:r>
              <a:rPr kumimoji="1" lang="en-US" altLang="ko-KR" dirty="0"/>
              <a:t>, </a:t>
            </a:r>
          </a:p>
          <a:p>
            <a:r>
              <a:rPr kumimoji="1" lang="ko-KR" altLang="en-US" dirty="0"/>
              <a:t>자신들이 말한 </a:t>
            </a:r>
            <a:r>
              <a:rPr kumimoji="1" lang="en-US" altLang="ko-KR" dirty="0"/>
              <a:t>3</a:t>
            </a:r>
            <a:r>
              <a:rPr kumimoji="1" lang="ko-KR" altLang="en-US" dirty="0"/>
              <a:t>메인 </a:t>
            </a:r>
            <a:r>
              <a:rPr kumimoji="1" lang="en-US" altLang="ko-KR" dirty="0"/>
              <a:t>Bottleneck</a:t>
            </a:r>
            <a:r>
              <a:rPr kumimoji="1" lang="ko-KR" altLang="en-US" dirty="0"/>
              <a:t>을 피하고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disjoint</a:t>
            </a:r>
            <a:r>
              <a:rPr kumimoji="1" lang="ko-KR" altLang="en-US" dirty="0"/>
              <a:t>블록에 대해서 접근을 허용해주었더니 </a:t>
            </a:r>
            <a:endParaRPr kumimoji="1" lang="en-US" altLang="ko-KR" dirty="0"/>
          </a:p>
          <a:p>
            <a:r>
              <a:rPr kumimoji="1" lang="en-US" altLang="ko-KR" dirty="0"/>
              <a:t>12GB</a:t>
            </a:r>
            <a:r>
              <a:rPr kumimoji="1" lang="ko-KR" altLang="en-US" dirty="0"/>
              <a:t>파일에 대해서 </a:t>
            </a:r>
            <a:r>
              <a:rPr kumimoji="1" lang="en-US" altLang="ko-KR" dirty="0"/>
              <a:t>4</a:t>
            </a:r>
            <a:r>
              <a:rPr kumimoji="1" lang="ko-KR" altLang="en-US" dirty="0"/>
              <a:t>개의 </a:t>
            </a:r>
            <a:r>
              <a:rPr kumimoji="1" lang="en-US" altLang="ko-KR" dirty="0"/>
              <a:t>writer</a:t>
            </a:r>
            <a:r>
              <a:rPr kumimoji="1" lang="ko-KR" altLang="en-US" dirty="0"/>
              <a:t>가 존재할 때 </a:t>
            </a:r>
            <a:r>
              <a:rPr kumimoji="1" lang="en-US" altLang="ko-KR" dirty="0"/>
              <a:t>Reader </a:t>
            </a:r>
            <a:r>
              <a:rPr kumimoji="1" lang="ko-KR" altLang="en-US" dirty="0"/>
              <a:t>의 읽기 </a:t>
            </a:r>
            <a:r>
              <a:rPr kumimoji="1" lang="en-US" altLang="ko-KR" dirty="0" err="1"/>
              <a:t>througput</a:t>
            </a:r>
            <a:r>
              <a:rPr kumimoji="1" lang="ko-KR" altLang="en-US" dirty="0"/>
              <a:t>을 살펴보았더니</a:t>
            </a:r>
            <a:endParaRPr kumimoji="1" lang="en-US" altLang="ko-KR" dirty="0"/>
          </a:p>
          <a:p>
            <a:r>
              <a:rPr kumimoji="1" lang="ko-KR" altLang="en-US" dirty="0"/>
              <a:t>혼자 더 많이 좋아지는</a:t>
            </a:r>
            <a:r>
              <a:rPr kumimoji="1" lang="en-US" altLang="ko-KR" dirty="0"/>
              <a:t>, </a:t>
            </a:r>
            <a:r>
              <a:rPr kumimoji="1" lang="ko-KR" altLang="en-US" dirty="0"/>
              <a:t>마치 </a:t>
            </a:r>
            <a:r>
              <a:rPr kumimoji="1" lang="ko-KR" altLang="en-US" dirty="0" err="1"/>
              <a:t>사기치는것</a:t>
            </a:r>
            <a:r>
              <a:rPr kumimoji="1" lang="en-US" altLang="ko-KR" dirty="0"/>
              <a:t>(?)</a:t>
            </a:r>
            <a:r>
              <a:rPr kumimoji="1" lang="ko-KR" altLang="en-US" dirty="0"/>
              <a:t>과 같은 그래프를 보였습니다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1776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6506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먼저</a:t>
            </a:r>
            <a:endParaRPr kumimoji="1" lang="en-US" altLang="ko-KR" dirty="0"/>
          </a:p>
          <a:p>
            <a:r>
              <a:rPr kumimoji="1" lang="en-US" altLang="ko-KR" dirty="0" err="1"/>
              <a:t>CrossFS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ioctl</a:t>
            </a:r>
            <a:r>
              <a:rPr kumimoji="1" lang="ko-KR" altLang="en-US" dirty="0"/>
              <a:t>인데</a:t>
            </a:r>
            <a:r>
              <a:rPr kumimoji="1" lang="en-US" altLang="ko-KR" dirty="0"/>
              <a:t>, </a:t>
            </a:r>
          </a:p>
          <a:p>
            <a:r>
              <a:rPr kumimoji="1" lang="ko-KR" altLang="en-US" dirty="0"/>
              <a:t>자신들이 말한 </a:t>
            </a:r>
            <a:r>
              <a:rPr kumimoji="1" lang="en-US" altLang="ko-KR" dirty="0"/>
              <a:t>3</a:t>
            </a:r>
            <a:r>
              <a:rPr kumimoji="1" lang="ko-KR" altLang="en-US" dirty="0"/>
              <a:t>메인 </a:t>
            </a:r>
            <a:r>
              <a:rPr kumimoji="1" lang="en-US" altLang="ko-KR" dirty="0"/>
              <a:t>Bottleneck</a:t>
            </a:r>
            <a:r>
              <a:rPr kumimoji="1" lang="ko-KR" altLang="en-US" dirty="0"/>
              <a:t>을 피하고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disjoint</a:t>
            </a:r>
            <a:r>
              <a:rPr kumimoji="1" lang="ko-KR" altLang="en-US" dirty="0"/>
              <a:t>블록에 대해서 접근을 허용해주었더니 </a:t>
            </a:r>
            <a:endParaRPr kumimoji="1" lang="en-US" altLang="ko-KR" dirty="0"/>
          </a:p>
          <a:p>
            <a:r>
              <a:rPr kumimoji="1" lang="en-US" altLang="ko-KR" dirty="0"/>
              <a:t>12GB</a:t>
            </a:r>
            <a:r>
              <a:rPr kumimoji="1" lang="ko-KR" altLang="en-US" dirty="0"/>
              <a:t>파일에 대해서 </a:t>
            </a:r>
            <a:r>
              <a:rPr kumimoji="1" lang="en-US" altLang="ko-KR" dirty="0"/>
              <a:t>4</a:t>
            </a:r>
            <a:r>
              <a:rPr kumimoji="1" lang="ko-KR" altLang="en-US" dirty="0"/>
              <a:t>개의 </a:t>
            </a:r>
            <a:r>
              <a:rPr kumimoji="1" lang="en-US" altLang="ko-KR" dirty="0"/>
              <a:t>writer</a:t>
            </a:r>
            <a:r>
              <a:rPr kumimoji="1" lang="ko-KR" altLang="en-US" dirty="0"/>
              <a:t>가 존재할 때 </a:t>
            </a:r>
            <a:r>
              <a:rPr kumimoji="1" lang="en-US" altLang="ko-KR" dirty="0"/>
              <a:t>Reader </a:t>
            </a:r>
            <a:r>
              <a:rPr kumimoji="1" lang="ko-KR" altLang="en-US" dirty="0"/>
              <a:t>의 읽기 </a:t>
            </a:r>
            <a:r>
              <a:rPr kumimoji="1" lang="en-US" altLang="ko-KR" dirty="0" err="1"/>
              <a:t>througput</a:t>
            </a:r>
            <a:r>
              <a:rPr kumimoji="1" lang="ko-KR" altLang="en-US" dirty="0"/>
              <a:t>을 살펴보았더니</a:t>
            </a:r>
            <a:endParaRPr kumimoji="1" lang="en-US" altLang="ko-KR" dirty="0"/>
          </a:p>
          <a:p>
            <a:r>
              <a:rPr kumimoji="1" lang="ko-KR" altLang="en-US" dirty="0"/>
              <a:t>혼자 더 많이 좋아지는</a:t>
            </a:r>
            <a:r>
              <a:rPr kumimoji="1" lang="en-US" altLang="ko-KR" dirty="0"/>
              <a:t>, </a:t>
            </a:r>
            <a:r>
              <a:rPr kumimoji="1" lang="ko-KR" altLang="en-US" dirty="0"/>
              <a:t>마치 </a:t>
            </a:r>
            <a:r>
              <a:rPr kumimoji="1" lang="ko-KR" altLang="en-US" dirty="0" err="1"/>
              <a:t>사기치는것</a:t>
            </a:r>
            <a:r>
              <a:rPr kumimoji="1" lang="en-US" altLang="ko-KR" dirty="0"/>
              <a:t>(?)</a:t>
            </a:r>
            <a:r>
              <a:rPr kumimoji="1" lang="ko-KR" altLang="en-US" dirty="0"/>
              <a:t>과 같은 그래프를 보였습니다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8907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81230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09564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66998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13334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902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노트 개체 틀 1">
            <a:extLst>
              <a:ext uri="{FF2B5EF4-FFF2-40B4-BE49-F238E27FC236}">
                <a16:creationId xmlns:a16="http://schemas.microsoft.com/office/drawing/2014/main" id="{7C9E7241-099D-4F77-97B8-4D6690C95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결국 커널에서 개발을  할 수 밖에 없습니다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88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노트 개체 틀 1">
            <a:extLst>
              <a:ext uri="{FF2B5EF4-FFF2-40B4-BE49-F238E27FC236}">
                <a16:creationId xmlns:a16="http://schemas.microsoft.com/office/drawing/2014/main" id="{7C9E7241-099D-4F77-97B8-4D6690C95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노트 개체 틀 1">
            <a:extLst>
              <a:ext uri="{FF2B5EF4-FFF2-40B4-BE49-F238E27FC236}">
                <a16:creationId xmlns:a16="http://schemas.microsoft.com/office/drawing/2014/main" id="{7C9E7241-099D-4F77-97B8-4D6690C95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왼쪽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9916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1)</a:t>
            </a:r>
          </a:p>
          <a:p>
            <a:r>
              <a:rPr kumimoji="1" lang="en-US" altLang="ko-KR" dirty="0"/>
              <a:t>FUSE : </a:t>
            </a:r>
            <a:r>
              <a:rPr kumimoji="1" lang="ko-KR" altLang="en-US" dirty="0"/>
              <a:t>앞서 발표했듯</a:t>
            </a:r>
            <a:r>
              <a:rPr kumimoji="1" lang="en-US" altLang="ko-KR" dirty="0"/>
              <a:t>, File system</a:t>
            </a:r>
            <a:r>
              <a:rPr kumimoji="1" lang="ko-KR" altLang="en-US" dirty="0"/>
              <a:t>을 </a:t>
            </a:r>
            <a:r>
              <a:rPr kumimoji="1" lang="en-US" altLang="ko-KR" dirty="0"/>
              <a:t>user level</a:t>
            </a:r>
            <a:r>
              <a:rPr kumimoji="1" lang="ko-KR" altLang="en-US" dirty="0"/>
              <a:t>로 끌어 올려 개발을 쉽고 빠르게</a:t>
            </a:r>
            <a:r>
              <a:rPr kumimoji="1" lang="en-US" altLang="ko-KR" dirty="0"/>
              <a:t>, </a:t>
            </a:r>
            <a:r>
              <a:rPr kumimoji="1" lang="ko-KR" altLang="en-US" dirty="0"/>
              <a:t>특히 디버그를 쉽게 할 수 있는 장점이 있는가 하면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결국 </a:t>
            </a:r>
            <a:r>
              <a:rPr kumimoji="1" lang="en-US" altLang="ko-KR" dirty="0"/>
              <a:t>Kernel FS</a:t>
            </a:r>
            <a:r>
              <a:rPr kumimoji="1" lang="ko-KR" altLang="en-US" dirty="0"/>
              <a:t>로 </a:t>
            </a:r>
            <a:r>
              <a:rPr kumimoji="1" lang="ko-KR" altLang="en-US" dirty="0" err="1"/>
              <a:t>가기위한</a:t>
            </a:r>
            <a:r>
              <a:rPr kumimoji="1" lang="ko-KR" altLang="en-US" dirty="0"/>
              <a:t> 일종의 </a:t>
            </a:r>
            <a:r>
              <a:rPr kumimoji="1" lang="en-US" altLang="ko-KR" dirty="0"/>
              <a:t>stub</a:t>
            </a:r>
            <a:r>
              <a:rPr kumimoji="1" lang="ko-KR" altLang="en-US" dirty="0"/>
              <a:t>일 뿐이라서 성능적으로 </a:t>
            </a:r>
            <a:r>
              <a:rPr kumimoji="1" lang="en-US" altLang="ko-KR" dirty="0" err="1"/>
              <a:t>inferio</a:t>
            </a:r>
            <a:r>
              <a:rPr kumimoji="1" lang="ko-KR" altLang="en-US" dirty="0"/>
              <a:t>합니다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R" dirty="0"/>
              <a:t>2) </a:t>
            </a:r>
          </a:p>
          <a:p>
            <a:r>
              <a:rPr kumimoji="1" lang="en-US" altLang="ko-KR" dirty="0" err="1"/>
              <a:t>eBPF</a:t>
            </a:r>
            <a:r>
              <a:rPr kumimoji="1" lang="en-US" altLang="ko-KR" dirty="0"/>
              <a:t>, extended </a:t>
            </a:r>
            <a:r>
              <a:rPr kumimoji="1" lang="en-US" altLang="ko-KR" dirty="0" err="1"/>
              <a:t>BerKely</a:t>
            </a:r>
            <a:r>
              <a:rPr kumimoji="1" lang="en-US" altLang="ko-KR" dirty="0"/>
              <a:t> Packed Filter, an in-kernel virtual machine </a:t>
            </a:r>
          </a:p>
          <a:p>
            <a:r>
              <a:rPr kumimoji="1" lang="en-US" altLang="ko-KR" dirty="0"/>
              <a:t>that allows code to be dynamically loaded and executed in the kernel at </a:t>
            </a:r>
            <a:r>
              <a:rPr kumimoji="1" lang="en-US" altLang="ko-KR" dirty="0" err="1"/>
              <a:t>predefinded</a:t>
            </a:r>
            <a:r>
              <a:rPr kumimoji="1" lang="en-US" altLang="ko-KR" dirty="0"/>
              <a:t> points defined by the kernel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623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227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취사선택 해서 발표</a:t>
            </a:r>
            <a:r>
              <a:rPr kumimoji="1" lang="en-US" altLang="ko-KR" dirty="0"/>
              <a:t>?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525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이쯤되면</a:t>
            </a:r>
            <a:r>
              <a:rPr kumimoji="1" lang="ko-KR" altLang="en-US" dirty="0"/>
              <a:t> 이런 생각이 듭니다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R" dirty="0"/>
              <a:t>??? : “</a:t>
            </a:r>
            <a:r>
              <a:rPr kumimoji="1" lang="ko-KR" altLang="en-US" dirty="0"/>
              <a:t>참 건방지네</a:t>
            </a:r>
            <a:r>
              <a:rPr kumimoji="1" lang="en-US" altLang="ko-KR" dirty="0"/>
              <a:t>? </a:t>
            </a:r>
            <a:r>
              <a:rPr kumimoji="1" lang="ko-KR" altLang="en-US" dirty="0"/>
              <a:t>그래서 얼마나 좋아졌는데</a:t>
            </a:r>
            <a:r>
              <a:rPr kumimoji="1" lang="en-US" altLang="ko-KR" dirty="0"/>
              <a:t>? </a:t>
            </a:r>
            <a:r>
              <a:rPr kumimoji="1" lang="ko-KR" altLang="en-US" dirty="0"/>
              <a:t>또</a:t>
            </a:r>
            <a:r>
              <a:rPr kumimoji="1" lang="en-US" altLang="ko-KR" dirty="0"/>
              <a:t> </a:t>
            </a:r>
            <a:r>
              <a:rPr kumimoji="1" lang="ko-KR" altLang="en-US" dirty="0"/>
              <a:t>어떻게 설계를 했는데</a:t>
            </a:r>
            <a:r>
              <a:rPr kumimoji="1" lang="en-US" altLang="ko-KR" dirty="0"/>
              <a:t>?”</a:t>
            </a:r>
          </a:p>
          <a:p>
            <a:r>
              <a:rPr kumimoji="1" lang="ko-KR" altLang="en-US" dirty="0"/>
              <a:t>라는 생각이 드는데요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간단하게 얼마나 좋아졌고</a:t>
            </a:r>
            <a:r>
              <a:rPr kumimoji="1" lang="en-US" altLang="ko-KR" dirty="0"/>
              <a:t>, </a:t>
            </a:r>
            <a:r>
              <a:rPr kumimoji="1" lang="ko-KR" altLang="en-US" dirty="0" err="1"/>
              <a:t>그뒤에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이사람들이</a:t>
            </a:r>
            <a:r>
              <a:rPr kumimoji="1" lang="ko-KR" altLang="en-US" dirty="0"/>
              <a:t> 어떻게 설계했는지 알아보겠습니다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0828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Contents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2101079" cy="639243"/>
          </a:xfrm>
        </p:spPr>
        <p:txBody>
          <a:bodyPr anchor="t"/>
          <a:lstStyle/>
          <a:p>
            <a:r>
              <a:rPr kumimoji="1" lang="en-US" altLang="ko-KR" sz="3600" dirty="0"/>
              <a:t>High Velocity Kernel File System with Bento</a:t>
            </a:r>
            <a:endParaRPr kumimoji="1"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2021. 03. 16</a:t>
            </a:r>
          </a:p>
          <a:p>
            <a:r>
              <a:rPr kumimoji="1" lang="en-US" altLang="ko-KR" dirty="0"/>
              <a:t>Presentation by </a:t>
            </a:r>
            <a:r>
              <a:rPr kumimoji="1" lang="en-US" altLang="ko-KR" dirty="0" err="1"/>
              <a:t>Inho</a:t>
            </a:r>
            <a:r>
              <a:rPr kumimoji="1" lang="en-US" altLang="ko-KR" dirty="0"/>
              <a:t>, Song</a:t>
            </a:r>
          </a:p>
          <a:p>
            <a:r>
              <a:rPr kumimoji="1" lang="en-US" altLang="ko-KR" dirty="0"/>
              <a:t>inhoinno@dankook.ac.kr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748002"/>
            <a:ext cx="8595880" cy="148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Samantha Miller, Kaiyuan Zhang, Mengqi Chen, Ryan Jennings, Ang Chen**, Danyang Zhuo*, Thomas Anderson</a:t>
            </a:r>
          </a:p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University of Washington, *Duke University, **Rice University</a:t>
            </a:r>
          </a:p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In 2020 USENIX</a:t>
            </a:r>
            <a:r>
              <a:rPr lang="ko-KR" altLang="en-US" sz="1400" i="1" dirty="0">
                <a:solidFill>
                  <a:schemeClr val="bg1"/>
                </a:solidFill>
              </a:rPr>
              <a:t> </a:t>
            </a:r>
            <a:r>
              <a:rPr lang="en-US" altLang="ko-KR" sz="1400" i="1" dirty="0">
                <a:solidFill>
                  <a:schemeClr val="bg1"/>
                </a:solidFill>
              </a:rPr>
              <a:t>Symposium on Operating Systems Design and Implementation</a:t>
            </a:r>
            <a:endParaRPr kumimoji="1" lang="ko-KR" altLang="en-US" sz="9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CF5E8E86-9F12-4D7F-B439-DF01BFDB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1" y="959176"/>
            <a:ext cx="5578299" cy="333576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321D5B2-3271-42F5-83D4-995325B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88C4F7-D208-497B-B177-0D385CEC838D}"/>
              </a:ext>
            </a:extLst>
          </p:cNvPr>
          <p:cNvSpPr txBox="1"/>
          <p:nvPr/>
        </p:nvSpPr>
        <p:spPr>
          <a:xfrm>
            <a:off x="420914" y="4479704"/>
            <a:ext cx="5675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Standalone C kernel module that hooks into VFS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Maintains an active list of file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Translates VFS calls to </a:t>
            </a:r>
            <a:r>
              <a:rPr lang="en-US" altLang="ko-K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FUSE low-level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Forwards calls to the correct file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F37C308-B4E1-4922-AC6C-36CB2FCB04B0}"/>
              </a:ext>
            </a:extLst>
          </p:cNvPr>
          <p:cNvGrpSpPr/>
          <p:nvPr/>
        </p:nvGrpSpPr>
        <p:grpSpPr>
          <a:xfrm>
            <a:off x="6199708" y="941207"/>
            <a:ext cx="5564902" cy="3093776"/>
            <a:chOff x="370208" y="1381123"/>
            <a:chExt cx="6257886" cy="3479037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DDDAFB3-A883-44EC-AC96-BFCEC2E09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882" r="68426" b="54998"/>
            <a:stretch/>
          </p:blipFill>
          <p:spPr>
            <a:xfrm>
              <a:off x="370208" y="1381123"/>
              <a:ext cx="2673907" cy="704663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9D4174C2-2073-496E-A1F3-4A85EEF71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489"/>
            <a:stretch/>
          </p:blipFill>
          <p:spPr>
            <a:xfrm>
              <a:off x="420913" y="1921857"/>
              <a:ext cx="6207181" cy="29383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E8BDBB7-04C4-4754-97DB-E4C1ACFD18F3}"/>
              </a:ext>
            </a:extLst>
          </p:cNvPr>
          <p:cNvSpPr txBox="1"/>
          <p:nvPr/>
        </p:nvSpPr>
        <p:spPr>
          <a:xfrm>
            <a:off x="6357256" y="4505104"/>
            <a:ext cx="567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the file system and two Rust libraries: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libBentoFS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8E47DFB2-A336-4E4C-8389-1C4B938D10AE}"/>
              </a:ext>
            </a:extLst>
          </p:cNvPr>
          <p:cNvGrpSpPr/>
          <p:nvPr/>
        </p:nvGrpSpPr>
        <p:grpSpPr>
          <a:xfrm>
            <a:off x="1657518" y="906079"/>
            <a:ext cx="8876964" cy="5118865"/>
            <a:chOff x="268513" y="876830"/>
            <a:chExt cx="10551887" cy="608470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F2587FC-5DB0-4D75-84A5-EE3FE1E31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426" b="54998"/>
            <a:stretch/>
          </p:blipFill>
          <p:spPr>
            <a:xfrm>
              <a:off x="370208" y="876830"/>
              <a:ext cx="2866478" cy="1208956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6762771-4F04-4F22-B2FA-534BB6835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489"/>
            <a:stretch/>
          </p:blipFill>
          <p:spPr>
            <a:xfrm>
              <a:off x="268513" y="1966570"/>
              <a:ext cx="10551887" cy="4994963"/>
            </a:xfrm>
            <a:prstGeom prst="rect">
              <a:avLst/>
            </a:prstGeom>
          </p:spPr>
        </p:pic>
      </p:grp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0369D4C4-8FD6-431C-99FB-05AF4A9F7567}"/>
              </a:ext>
            </a:extLst>
          </p:cNvPr>
          <p:cNvSpPr/>
          <p:nvPr/>
        </p:nvSpPr>
        <p:spPr>
          <a:xfrm>
            <a:off x="4557995" y="911630"/>
            <a:ext cx="2592474" cy="1135000"/>
          </a:xfrm>
          <a:prstGeom prst="wedgeRectCallout">
            <a:avLst>
              <a:gd name="adj1" fmla="val 25881"/>
              <a:gd name="adj2" fmla="val 135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321D5B2-3271-42F5-83D4-995325B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1A6CAE-1650-4967-8614-9B21CB69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36" y="961695"/>
            <a:ext cx="714272" cy="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D871524-1F41-4255-9E25-EABF9BB5B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62" y="951822"/>
            <a:ext cx="714273" cy="714273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5963BB5-EA9C-45B2-BD08-970657008DE8}"/>
              </a:ext>
            </a:extLst>
          </p:cNvPr>
          <p:cNvCxnSpPr/>
          <p:nvPr/>
        </p:nvCxnSpPr>
        <p:spPr>
          <a:xfrm>
            <a:off x="5621908" y="1176947"/>
            <a:ext cx="337454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FDB3B56-10DF-484C-AF83-A667FA65D411}"/>
              </a:ext>
            </a:extLst>
          </p:cNvPr>
          <p:cNvCxnSpPr>
            <a:cxnSpLocks/>
          </p:cNvCxnSpPr>
          <p:nvPr/>
        </p:nvCxnSpPr>
        <p:spPr>
          <a:xfrm flipH="1">
            <a:off x="5621908" y="1422461"/>
            <a:ext cx="316635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2CA0A7-3228-4984-986A-116530A0C51D}"/>
              </a:ext>
            </a:extLst>
          </p:cNvPr>
          <p:cNvSpPr txBox="1"/>
          <p:nvPr/>
        </p:nvSpPr>
        <p:spPr>
          <a:xfrm>
            <a:off x="4863440" y="1654743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translate unsafe calls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67259749-26CC-4706-B536-AC3B8B73B389}"/>
              </a:ext>
            </a:extLst>
          </p:cNvPr>
          <p:cNvSpPr/>
          <p:nvPr/>
        </p:nvSpPr>
        <p:spPr>
          <a:xfrm flipH="1">
            <a:off x="8264560" y="906079"/>
            <a:ext cx="2647460" cy="1135000"/>
          </a:xfrm>
          <a:prstGeom prst="wedgeRectCallout">
            <a:avLst>
              <a:gd name="adj1" fmla="val 25881"/>
              <a:gd name="adj2" fmla="val 135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38749-B809-4835-9CDC-137E542F446B}"/>
              </a:ext>
            </a:extLst>
          </p:cNvPr>
          <p:cNvSpPr txBox="1"/>
          <p:nvPr/>
        </p:nvSpPr>
        <p:spPr>
          <a:xfrm>
            <a:off x="8420349" y="1031012"/>
            <a:ext cx="233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safe API for FS to access kernel service</a:t>
            </a:r>
          </a:p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such as Block IO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BE5B1B68-0BEF-46FE-B336-8C6B03650289}"/>
              </a:ext>
            </a:extLst>
          </p:cNvPr>
          <p:cNvSpPr/>
          <p:nvPr/>
        </p:nvSpPr>
        <p:spPr>
          <a:xfrm>
            <a:off x="6781461" y="4739496"/>
            <a:ext cx="2200698" cy="1820716"/>
          </a:xfrm>
          <a:prstGeom prst="wedgeRectCallout">
            <a:avLst>
              <a:gd name="adj1" fmla="val 10374"/>
              <a:gd name="adj2" fmla="val -700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AFD935-9F97-49FF-9AF3-B7E85EE35334}"/>
              </a:ext>
            </a:extLst>
          </p:cNvPr>
          <p:cNvSpPr txBox="1"/>
          <p:nvPr/>
        </p:nvSpPr>
        <p:spPr>
          <a:xfrm>
            <a:off x="6781461" y="4857068"/>
            <a:ext cx="2335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Complied as a Rust static library includes</a:t>
            </a:r>
          </a:p>
          <a:p>
            <a:r>
              <a:rPr lang="en-US" altLang="ko-KR" sz="1600" dirty="0" err="1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600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0ECF8DC-6EF6-4972-859C-BE70585F7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73" y="4857068"/>
            <a:ext cx="714273" cy="7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53F400-1117-4EF1-B57F-20617A32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23" y="1872634"/>
            <a:ext cx="8459101" cy="3552823"/>
          </a:xfrm>
          <a:prstGeom prst="rect">
            <a:avLst/>
          </a:prstGeom>
        </p:spPr>
      </p:pic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48F0F5D-6B21-40BD-BA5D-A3F105E0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5E8ACFE-1BF9-4796-8FA7-2F0323C3D5CB}"/>
              </a:ext>
            </a:extLst>
          </p:cNvPr>
          <p:cNvSpPr/>
          <p:nvPr/>
        </p:nvSpPr>
        <p:spPr>
          <a:xfrm>
            <a:off x="316806" y="1160974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Rust : a multi-paradigm programming language design for performance, and safety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994977F-18CC-4B2F-AD88-6E1736F21E8B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1. How to develop a “Safe” Linux file system?</a:t>
            </a:r>
            <a:endParaRPr lang="en-US" altLang="ko-KR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A0F889-9DD4-476C-B58D-F5291957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08" y="2084018"/>
            <a:ext cx="982991" cy="98299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DF245EB-466E-4E35-ACFA-E1B9BFD32470}"/>
              </a:ext>
            </a:extLst>
          </p:cNvPr>
          <p:cNvSpPr/>
          <p:nvPr/>
        </p:nvSpPr>
        <p:spPr>
          <a:xfrm>
            <a:off x="-112992" y="3103169"/>
            <a:ext cx="3797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Rust Logo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BEF3EC7-2DEA-4378-B5CB-D179AAC33F4C}"/>
              </a:ext>
            </a:extLst>
          </p:cNvPr>
          <p:cNvSpPr/>
          <p:nvPr/>
        </p:nvSpPr>
        <p:spPr>
          <a:xfrm>
            <a:off x="1813408" y="5800070"/>
            <a:ext cx="8705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Syntactically similar to C++, but Rust guarantee memory safety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runtime Garbage Collector(GC in Compile time)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E4D8DA-FE45-4A6A-85F9-51BFF71EE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889" b="64335"/>
          <a:stretch/>
        </p:blipFill>
        <p:spPr>
          <a:xfrm>
            <a:off x="8406085" y="3332399"/>
            <a:ext cx="3582917" cy="223160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BA6D5E0-C34D-4199-8C02-8D6AFFB104AB}"/>
              </a:ext>
            </a:extLst>
          </p:cNvPr>
          <p:cNvSpPr/>
          <p:nvPr/>
        </p:nvSpPr>
        <p:spPr>
          <a:xfrm>
            <a:off x="7789162" y="5381747"/>
            <a:ext cx="4504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bento/bento/rust/src/fuse/rely.rs</a:t>
            </a:r>
          </a:p>
        </p:txBody>
      </p:sp>
    </p:spTree>
    <p:extLst>
      <p:ext uri="{BB962C8B-B14F-4D97-AF65-F5344CB8AC3E}">
        <p14:creationId xmlns:p14="http://schemas.microsoft.com/office/powerpoint/2010/main" val="389135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1. How to develop a “Safe” Linux file system?</a:t>
            </a:r>
            <a:endParaRPr lang="en-US" altLang="ko-KR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B9DF18C-950E-46CF-90D4-0253D4807E2F}"/>
              </a:ext>
            </a:extLst>
          </p:cNvPr>
          <p:cNvSpPr/>
          <p:nvPr/>
        </p:nvSpPr>
        <p:spPr>
          <a:xfrm>
            <a:off x="105196" y="1734419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2. How to make Bento with “Generality”?</a:t>
            </a:r>
            <a:endParaRPr lang="en-US" altLang="ko-KR" sz="20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26ED350-6C69-4714-8C5C-C70429B94EDF}"/>
              </a:ext>
            </a:extLst>
          </p:cNvPr>
          <p:cNvSpPr/>
          <p:nvPr/>
        </p:nvSpPr>
        <p:spPr>
          <a:xfrm>
            <a:off x="316806" y="2191406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Generality : Bento should not limit the types of file systems that can be developed.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D94A095-E56B-41A6-8B62-0CC667CFBF63}"/>
              </a:ext>
            </a:extLst>
          </p:cNvPr>
          <p:cNvSpPr/>
          <p:nvPr/>
        </p:nvSpPr>
        <p:spPr>
          <a:xfrm>
            <a:off x="316806" y="1160974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Rust : a multi-paradigm programming language design for performance, and safety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ECA1905-F162-4A07-82F3-5C2134A607D5}"/>
              </a:ext>
            </a:extLst>
          </p:cNvPr>
          <p:cNvSpPr/>
          <p:nvPr/>
        </p:nvSpPr>
        <p:spPr>
          <a:xfrm>
            <a:off x="127000" y="274016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3. How to make Bento with “Performance”?</a:t>
            </a:r>
            <a:endParaRPr lang="en-US" altLang="ko-KR" sz="20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58E17D0-6F39-4C4B-91A9-BD007C54F19E}"/>
              </a:ext>
            </a:extLst>
          </p:cNvPr>
          <p:cNvSpPr/>
          <p:nvPr/>
        </p:nvSpPr>
        <p:spPr>
          <a:xfrm>
            <a:off x="338610" y="3197154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of Bento should be similar to that of the same functionality implemented using VFS. 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6305FEA-E614-4F36-9C3B-4898B3F9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0" y="4615289"/>
            <a:ext cx="908490" cy="90849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907BA7F1-2766-4C9C-9A00-7D94A06DC45E}"/>
              </a:ext>
            </a:extLst>
          </p:cNvPr>
          <p:cNvSpPr/>
          <p:nvPr/>
        </p:nvSpPr>
        <p:spPr>
          <a:xfrm>
            <a:off x="8536445" y="4800743"/>
            <a:ext cx="2644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Bento-fs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B35ABED-C8C3-4A6B-B825-18AD92812CB8}"/>
              </a:ext>
            </a:extLst>
          </p:cNvPr>
          <p:cNvSpPr/>
          <p:nvPr/>
        </p:nvSpPr>
        <p:spPr>
          <a:xfrm>
            <a:off x="5793570" y="5462224"/>
            <a:ext cx="1494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Rust</a:t>
            </a:r>
          </a:p>
        </p:txBody>
      </p:sp>
      <p:sp>
        <p:nvSpPr>
          <p:cNvPr id="15" name="생각 풍선: 구름 모양 14">
            <a:extLst>
              <a:ext uri="{FF2B5EF4-FFF2-40B4-BE49-F238E27FC236}">
                <a16:creationId xmlns:a16="http://schemas.microsoft.com/office/drawing/2014/main" id="{24FE2B59-5660-48F3-9049-672BA1A33A76}"/>
              </a:ext>
            </a:extLst>
          </p:cNvPr>
          <p:cNvSpPr/>
          <p:nvPr/>
        </p:nvSpPr>
        <p:spPr>
          <a:xfrm>
            <a:off x="954664" y="4093952"/>
            <a:ext cx="2187890" cy="1429827"/>
          </a:xfrm>
          <a:prstGeom prst="cloudCallout">
            <a:avLst>
              <a:gd name="adj1" fmla="val 24829"/>
              <a:gd name="adj2" fmla="val 552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Recover Data on an Ext4 File System -- How Gillware Can Help">
            <a:extLst>
              <a:ext uri="{FF2B5EF4-FFF2-40B4-BE49-F238E27FC236}">
                <a16:creationId xmlns:a16="http://schemas.microsoft.com/office/drawing/2014/main" id="{C86FA7F7-544D-40E7-AB9E-82A10B867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19864" r="14326" b="19411"/>
          <a:stretch/>
        </p:blipFill>
        <p:spPr bwMode="auto">
          <a:xfrm>
            <a:off x="1457403" y="4304296"/>
            <a:ext cx="1342960" cy="828537"/>
          </a:xfrm>
          <a:prstGeom prst="rect">
            <a:avLst/>
          </a:prstGeom>
          <a:noFill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D1B9D7E-46D9-49D8-B83B-1AE38566C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37" t="16684" r="36981" b="53216"/>
          <a:stretch/>
        </p:blipFill>
        <p:spPr>
          <a:xfrm>
            <a:off x="4070878" y="4627618"/>
            <a:ext cx="1267549" cy="841614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E7AEFC48-DA80-490F-A894-456C80D37942}"/>
              </a:ext>
            </a:extLst>
          </p:cNvPr>
          <p:cNvSpPr/>
          <p:nvPr/>
        </p:nvSpPr>
        <p:spPr>
          <a:xfrm>
            <a:off x="1482680" y="5644249"/>
            <a:ext cx="2187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Performance</a:t>
            </a:r>
            <a:endParaRPr lang="en-US" altLang="ko-KR" sz="20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4456C33-E02D-495A-BBC9-5F694AE81A47}"/>
              </a:ext>
            </a:extLst>
          </p:cNvPr>
          <p:cNvSpPr/>
          <p:nvPr/>
        </p:nvSpPr>
        <p:spPr>
          <a:xfrm>
            <a:off x="3511147" y="4965820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>
                <a:solidFill>
                  <a:srgbClr val="083486"/>
                </a:solidFill>
              </a:rPr>
              <a:t>+</a:t>
            </a:r>
            <a:endParaRPr lang="en-US" altLang="ko-KR" sz="20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CCA1842-20EB-4B22-BB7B-5CEF875FF34C}"/>
              </a:ext>
            </a:extLst>
          </p:cNvPr>
          <p:cNvSpPr/>
          <p:nvPr/>
        </p:nvSpPr>
        <p:spPr>
          <a:xfrm>
            <a:off x="5567913" y="4916959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>
                <a:solidFill>
                  <a:srgbClr val="083486"/>
                </a:solidFill>
              </a:rPr>
              <a:t>+</a:t>
            </a:r>
            <a:endParaRPr lang="en-US" altLang="ko-KR" sz="2000" dirty="0"/>
          </a:p>
        </p:txBody>
      </p:sp>
      <p:sp>
        <p:nvSpPr>
          <p:cNvPr id="18" name="왼쪽 중괄호 17">
            <a:extLst>
              <a:ext uri="{FF2B5EF4-FFF2-40B4-BE49-F238E27FC236}">
                <a16:creationId xmlns:a16="http://schemas.microsoft.com/office/drawing/2014/main" id="{B0ACD78C-37AE-44DD-9914-1E7821097E4A}"/>
              </a:ext>
            </a:extLst>
          </p:cNvPr>
          <p:cNvSpPr/>
          <p:nvPr/>
        </p:nvSpPr>
        <p:spPr>
          <a:xfrm>
            <a:off x="452979" y="4093952"/>
            <a:ext cx="510701" cy="18766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중괄호 18">
            <a:extLst>
              <a:ext uri="{FF2B5EF4-FFF2-40B4-BE49-F238E27FC236}">
                <a16:creationId xmlns:a16="http://schemas.microsoft.com/office/drawing/2014/main" id="{7FA2A7EA-46F1-4CDA-88D8-CD1C6814E378}"/>
              </a:ext>
            </a:extLst>
          </p:cNvPr>
          <p:cNvSpPr/>
          <p:nvPr/>
        </p:nvSpPr>
        <p:spPr>
          <a:xfrm>
            <a:off x="7022370" y="3948797"/>
            <a:ext cx="1047597" cy="2270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6C41006-0B8C-4DD7-A190-888A19766ACF}"/>
              </a:ext>
            </a:extLst>
          </p:cNvPr>
          <p:cNvSpPr/>
          <p:nvPr/>
        </p:nvSpPr>
        <p:spPr>
          <a:xfrm>
            <a:off x="8377710" y="4817592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=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00208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4. How to make Bento with “Compatibility”?</a:t>
            </a:r>
            <a:endParaRPr lang="en-US" altLang="ko-KR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CD11357-2CA5-4382-8A57-36F0BCCFFAE3}"/>
              </a:ext>
            </a:extLst>
          </p:cNvPr>
          <p:cNvSpPr/>
          <p:nvPr/>
        </p:nvSpPr>
        <p:spPr>
          <a:xfrm>
            <a:off x="316806" y="1160974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Generality : Bento should not limit the types of file systems that can be developed.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7E76E00-5F2A-49B4-B976-78B1E863FE61}"/>
              </a:ext>
            </a:extLst>
          </p:cNvPr>
          <p:cNvSpPr/>
          <p:nvPr/>
        </p:nvSpPr>
        <p:spPr>
          <a:xfrm>
            <a:off x="7489155" y="2195425"/>
            <a:ext cx="4573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Bento avoids directly using the Linux VFS interfaces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Instead, Bento introduces a message-passing based API for file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Also, Bento introduces a different API to enable safe access to C-language kernel services (C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Rust)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FF1D470-9CEC-496E-A432-DA3EF7AD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6" y="2114550"/>
            <a:ext cx="7646148" cy="3525326"/>
          </a:xfrm>
          <a:prstGeom prst="rect">
            <a:avLst/>
          </a:prstGeom>
        </p:spPr>
      </p:pic>
      <p:sp>
        <p:nvSpPr>
          <p:cNvPr id="34" name="말풍선: 사각형 33">
            <a:extLst>
              <a:ext uri="{FF2B5EF4-FFF2-40B4-BE49-F238E27FC236}">
                <a16:creationId xmlns:a16="http://schemas.microsoft.com/office/drawing/2014/main" id="{47FADCA9-9DF1-467F-B7D5-469CDBDC5C8E}"/>
              </a:ext>
            </a:extLst>
          </p:cNvPr>
          <p:cNvSpPr/>
          <p:nvPr/>
        </p:nvSpPr>
        <p:spPr>
          <a:xfrm>
            <a:off x="386045" y="5111675"/>
            <a:ext cx="2592474" cy="1135000"/>
          </a:xfrm>
          <a:prstGeom prst="wedgeRectCallout">
            <a:avLst>
              <a:gd name="adj1" fmla="val 25514"/>
              <a:gd name="adj2" fmla="val -1419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43F99AF8-7635-4334-9308-ABA8F985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6" y="5161740"/>
            <a:ext cx="714272" cy="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0E66363-0F11-495B-AD76-233EC1A3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412" y="5151867"/>
            <a:ext cx="714273" cy="714273"/>
          </a:xfrm>
          <a:prstGeom prst="rect">
            <a:avLst/>
          </a:prstGeom>
        </p:spPr>
      </p:pic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7CEB136D-27A2-40C1-A67D-1716C6A32C93}"/>
              </a:ext>
            </a:extLst>
          </p:cNvPr>
          <p:cNvCxnSpPr/>
          <p:nvPr/>
        </p:nvCxnSpPr>
        <p:spPr>
          <a:xfrm>
            <a:off x="1449958" y="5376992"/>
            <a:ext cx="337454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6E6FB9E3-3FFD-4D79-B2D2-77DF6D3E0B9F}"/>
              </a:ext>
            </a:extLst>
          </p:cNvPr>
          <p:cNvCxnSpPr>
            <a:cxnSpLocks/>
          </p:cNvCxnSpPr>
          <p:nvPr/>
        </p:nvCxnSpPr>
        <p:spPr>
          <a:xfrm flipH="1">
            <a:off x="1449958" y="5622506"/>
            <a:ext cx="316635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E5936E-DD90-4132-B495-889D18296131}"/>
              </a:ext>
            </a:extLst>
          </p:cNvPr>
          <p:cNvSpPr txBox="1"/>
          <p:nvPr/>
        </p:nvSpPr>
        <p:spPr>
          <a:xfrm>
            <a:off x="691490" y="5854788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translate unsafe calls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말풍선: 사각형 40">
            <a:extLst>
              <a:ext uri="{FF2B5EF4-FFF2-40B4-BE49-F238E27FC236}">
                <a16:creationId xmlns:a16="http://schemas.microsoft.com/office/drawing/2014/main" id="{10D27D22-3037-440B-8C6D-762A9AB76888}"/>
              </a:ext>
            </a:extLst>
          </p:cNvPr>
          <p:cNvSpPr/>
          <p:nvPr/>
        </p:nvSpPr>
        <p:spPr>
          <a:xfrm>
            <a:off x="3047758" y="5129526"/>
            <a:ext cx="2592474" cy="1135000"/>
          </a:xfrm>
          <a:prstGeom prst="wedgeRectCallout">
            <a:avLst>
              <a:gd name="adj1" fmla="val 25514"/>
              <a:gd name="adj2" fmla="val -1419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F949573-31E8-4573-86E0-79268F55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102" y="5161740"/>
            <a:ext cx="714273" cy="7142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45D94E-D54F-49DC-981E-94817855CCBB}"/>
              </a:ext>
            </a:extLst>
          </p:cNvPr>
          <p:cNvSpPr txBox="1"/>
          <p:nvPr/>
        </p:nvSpPr>
        <p:spPr>
          <a:xfrm>
            <a:off x="3322832" y="5864660"/>
            <a:ext cx="2079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translate unsafe calls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F21AF180-E9BC-4AD5-B27F-BA448519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70" y="5172256"/>
            <a:ext cx="714272" cy="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631DA2C-0F30-4704-B033-D2EE6BA56111}"/>
              </a:ext>
            </a:extLst>
          </p:cNvPr>
          <p:cNvCxnSpPr/>
          <p:nvPr/>
        </p:nvCxnSpPr>
        <p:spPr>
          <a:xfrm>
            <a:off x="4106716" y="5501808"/>
            <a:ext cx="337454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0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C2A4F0F-77A4-4E29-8E00-477441E44E40}"/>
              </a:ext>
            </a:extLst>
          </p:cNvPr>
          <p:cNvGrpSpPr/>
          <p:nvPr/>
        </p:nvGrpSpPr>
        <p:grpSpPr>
          <a:xfrm>
            <a:off x="1900916" y="1901064"/>
            <a:ext cx="8390168" cy="4641569"/>
            <a:chOff x="107887" y="1420653"/>
            <a:chExt cx="9217673" cy="488648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1DEAFD9-0E01-479F-906A-B73408DD2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87" y="1420653"/>
              <a:ext cx="9217673" cy="488648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BE71762-6EA0-4CFF-84A9-017BB91E8107}"/>
                </a:ext>
              </a:extLst>
            </p:cNvPr>
            <p:cNvSpPr/>
            <p:nvPr/>
          </p:nvSpPr>
          <p:spPr>
            <a:xfrm>
              <a:off x="4965046" y="5687847"/>
              <a:ext cx="485947" cy="194041"/>
            </a:xfrm>
            <a:prstGeom prst="rect">
              <a:avLst/>
            </a:prstGeom>
            <a:solidFill>
              <a:srgbClr val="A1DAB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BBD31F3-807D-4AD2-890B-BA8353C975D2}"/>
                </a:ext>
              </a:extLst>
            </p:cNvPr>
            <p:cNvSpPr/>
            <p:nvPr/>
          </p:nvSpPr>
          <p:spPr>
            <a:xfrm>
              <a:off x="4969863" y="6008782"/>
              <a:ext cx="485947" cy="194041"/>
            </a:xfrm>
            <a:prstGeom prst="rect">
              <a:avLst/>
            </a:prstGeom>
            <a:solidFill>
              <a:srgbClr val="41B6C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FF26F5-8015-4719-9692-DA6AC41A5019}"/>
                </a:ext>
              </a:extLst>
            </p:cNvPr>
            <p:cNvSpPr txBox="1"/>
            <p:nvPr/>
          </p:nvSpPr>
          <p:spPr>
            <a:xfrm>
              <a:off x="5445650" y="5629183"/>
              <a:ext cx="1173543" cy="29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Language : C</a:t>
              </a:r>
              <a:endParaRPr lang="ko-KR" altLang="en-US" sz="1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6B52CA-2B1E-4686-8696-4F244CE261AE}"/>
                </a:ext>
              </a:extLst>
            </p:cNvPr>
            <p:cNvSpPr txBox="1"/>
            <p:nvPr/>
          </p:nvSpPr>
          <p:spPr>
            <a:xfrm>
              <a:off x="5429174" y="5937974"/>
              <a:ext cx="1422828" cy="30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Language : Rust</a:t>
              </a:r>
              <a:endParaRPr lang="ko-KR" altLang="en-US" sz="1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F9D1E04-79E3-4980-A823-CFDB9F0C3A4C}"/>
                </a:ext>
              </a:extLst>
            </p:cNvPr>
            <p:cNvSpPr/>
            <p:nvPr/>
          </p:nvSpPr>
          <p:spPr>
            <a:xfrm>
              <a:off x="4857024" y="5611894"/>
              <a:ext cx="2037308" cy="64702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CD11357-2CA5-4382-8A57-36F0BCCFFAE3}"/>
              </a:ext>
            </a:extLst>
          </p:cNvPr>
          <p:cNvSpPr/>
          <p:nvPr/>
        </p:nvSpPr>
        <p:spPr>
          <a:xfrm>
            <a:off x="316806" y="1160974"/>
            <a:ext cx="11976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framework should support dynamic upgrades to running file system code, except for a small delay.</a:t>
            </a:r>
          </a:p>
        </p:txBody>
      </p:sp>
    </p:spTree>
    <p:extLst>
      <p:ext uri="{BB962C8B-B14F-4D97-AF65-F5344CB8AC3E}">
        <p14:creationId xmlns:p14="http://schemas.microsoft.com/office/powerpoint/2010/main" val="183919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3147E-7EAE-4B4B-8B35-8A45114D4B43}"/>
              </a:ext>
            </a:extLst>
          </p:cNvPr>
          <p:cNvSpPr/>
          <p:nvPr/>
        </p:nvSpPr>
        <p:spPr>
          <a:xfrm>
            <a:off x="2411348" y="1480611"/>
            <a:ext cx="2759870" cy="3831558"/>
          </a:xfrm>
          <a:prstGeom prst="rect">
            <a:avLst/>
          </a:prstGeom>
          <a:solidFill>
            <a:srgbClr val="41B6C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C40F4-95D4-42AF-A7B5-7F3A3487D384}"/>
              </a:ext>
            </a:extLst>
          </p:cNvPr>
          <p:cNvSpPr txBox="1"/>
          <p:nvPr/>
        </p:nvSpPr>
        <p:spPr>
          <a:xfrm>
            <a:off x="3112300" y="1536066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Long-lived</a:t>
            </a:r>
          </a:p>
          <a:p>
            <a:pPr algn="ctr"/>
            <a:r>
              <a:rPr lang="en-US" altLang="ko-KR" dirty="0"/>
              <a:t>File System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342E6-D6A9-49DA-AAAC-B7E3806C5FC3}"/>
              </a:ext>
            </a:extLst>
          </p:cNvPr>
          <p:cNvSpPr txBox="1"/>
          <p:nvPr/>
        </p:nvSpPr>
        <p:spPr>
          <a:xfrm>
            <a:off x="3026728" y="3701912"/>
            <a:ext cx="148143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Disk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7AA15-A1B9-4944-8571-571A079B3344}"/>
              </a:ext>
            </a:extLst>
          </p:cNvPr>
          <p:cNvSpPr txBox="1"/>
          <p:nvPr/>
        </p:nvSpPr>
        <p:spPr>
          <a:xfrm>
            <a:off x="2636942" y="4198400"/>
            <a:ext cx="223413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File system journals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0CFC2-4D60-4F1D-8847-91EA4818F5FC}"/>
              </a:ext>
            </a:extLst>
          </p:cNvPr>
          <p:cNvSpPr txBox="1"/>
          <p:nvPr/>
        </p:nvSpPr>
        <p:spPr>
          <a:xfrm>
            <a:off x="2849725" y="4738841"/>
            <a:ext cx="180857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TCP connection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EF31C3F-625C-444D-9A41-7CA1CA553678}"/>
              </a:ext>
            </a:extLst>
          </p:cNvPr>
          <p:cNvSpPr/>
          <p:nvPr/>
        </p:nvSpPr>
        <p:spPr>
          <a:xfrm>
            <a:off x="6681897" y="1480611"/>
            <a:ext cx="2759870" cy="2631352"/>
          </a:xfrm>
          <a:prstGeom prst="rect">
            <a:avLst/>
          </a:prstGeom>
          <a:solidFill>
            <a:srgbClr val="41B6C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8E79BD-BA02-4C9A-A9A3-00F6B2EB3DD0}"/>
              </a:ext>
            </a:extLst>
          </p:cNvPr>
          <p:cNvSpPr txBox="1"/>
          <p:nvPr/>
        </p:nvSpPr>
        <p:spPr>
          <a:xfrm>
            <a:off x="7382849" y="1536066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Updated</a:t>
            </a:r>
          </a:p>
          <a:p>
            <a:pPr algn="ctr"/>
            <a:r>
              <a:rPr lang="en-US" altLang="ko-KR" dirty="0"/>
              <a:t>File System</a:t>
            </a:r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ED99471-64EB-4FD5-824B-AD2B8F060E27}"/>
              </a:ext>
            </a:extLst>
          </p:cNvPr>
          <p:cNvSpPr/>
          <p:nvPr/>
        </p:nvSpPr>
        <p:spPr>
          <a:xfrm>
            <a:off x="5557618" y="2545168"/>
            <a:ext cx="846588" cy="59285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4D3FF-04AE-4DE1-ABCB-EDC7D78D2A6F}"/>
              </a:ext>
            </a:extLst>
          </p:cNvPr>
          <p:cNvSpPr txBox="1"/>
          <p:nvPr/>
        </p:nvSpPr>
        <p:spPr>
          <a:xfrm>
            <a:off x="5507262" y="2096392"/>
            <a:ext cx="94577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/>
              <a:t>Update</a:t>
            </a:r>
            <a:endParaRPr lang="en-US" altLang="ko-K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0E2E3-CDE3-4ED0-99D8-5C61280D56C8}"/>
              </a:ext>
            </a:extLst>
          </p:cNvPr>
          <p:cNvSpPr txBox="1"/>
          <p:nvPr/>
        </p:nvSpPr>
        <p:spPr>
          <a:xfrm>
            <a:off x="5658450" y="4361897"/>
            <a:ext cx="615915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Bento quiesces the file system by pausing new calls into long-lived file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constraints on the old file system is that it must be able to transfer its semantic state to the new file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F90EB46-347C-4F5C-8E2C-4D118E79EF40}"/>
              </a:ext>
            </a:extLst>
          </p:cNvPr>
          <p:cNvSpPr/>
          <p:nvPr/>
        </p:nvSpPr>
        <p:spPr>
          <a:xfrm>
            <a:off x="2964295" y="3086823"/>
            <a:ext cx="1749595" cy="37434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Semantics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966411BF-6D47-4FD2-AE93-087AB669B5B3}"/>
              </a:ext>
            </a:extLst>
          </p:cNvPr>
          <p:cNvSpPr/>
          <p:nvPr/>
        </p:nvSpPr>
        <p:spPr>
          <a:xfrm>
            <a:off x="7185640" y="2950849"/>
            <a:ext cx="1749595" cy="37434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Semantics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6F371D8-1153-4A1C-80AC-46A1569F7D3D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8E6E85E-C95C-4C29-8E62-435C3D66C61F}"/>
              </a:ext>
            </a:extLst>
          </p:cNvPr>
          <p:cNvSpPr/>
          <p:nvPr/>
        </p:nvSpPr>
        <p:spPr>
          <a:xfrm>
            <a:off x="2786701" y="2624308"/>
            <a:ext cx="2084379" cy="37434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Constraints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61CEE24-F62E-4481-B7F2-9D9D438F9BF3}"/>
              </a:ext>
            </a:extLst>
          </p:cNvPr>
          <p:cNvSpPr/>
          <p:nvPr/>
        </p:nvSpPr>
        <p:spPr>
          <a:xfrm>
            <a:off x="7018247" y="2548554"/>
            <a:ext cx="2084379" cy="374344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Constraints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3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3147E-7EAE-4B4B-8B35-8A45114D4B43}"/>
              </a:ext>
            </a:extLst>
          </p:cNvPr>
          <p:cNvSpPr/>
          <p:nvPr/>
        </p:nvSpPr>
        <p:spPr>
          <a:xfrm>
            <a:off x="1300811" y="1398552"/>
            <a:ext cx="2759870" cy="3831558"/>
          </a:xfrm>
          <a:prstGeom prst="rect">
            <a:avLst/>
          </a:prstGeom>
          <a:solidFill>
            <a:srgbClr val="A1DAB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C40F4-95D4-42AF-A7B5-7F3A3487D384}"/>
              </a:ext>
            </a:extLst>
          </p:cNvPr>
          <p:cNvSpPr txBox="1"/>
          <p:nvPr/>
        </p:nvSpPr>
        <p:spPr>
          <a:xfrm>
            <a:off x="2166214" y="1494868"/>
            <a:ext cx="102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/>
              <a:t>BentoFS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342E6-D6A9-49DA-AAAC-B7E3806C5FC3}"/>
              </a:ext>
            </a:extLst>
          </p:cNvPr>
          <p:cNvSpPr txBox="1"/>
          <p:nvPr/>
        </p:nvSpPr>
        <p:spPr>
          <a:xfrm>
            <a:off x="2632435" y="2198520"/>
            <a:ext cx="7518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FS1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7AA15-A1B9-4944-8571-571A079B3344}"/>
              </a:ext>
            </a:extLst>
          </p:cNvPr>
          <p:cNvSpPr txBox="1"/>
          <p:nvPr/>
        </p:nvSpPr>
        <p:spPr>
          <a:xfrm>
            <a:off x="2632435" y="3147619"/>
            <a:ext cx="7518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FS2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0E2E3-CDE3-4ED0-99D8-5C61280D56C8}"/>
              </a:ext>
            </a:extLst>
          </p:cNvPr>
          <p:cNvSpPr txBox="1"/>
          <p:nvPr/>
        </p:nvSpPr>
        <p:spPr>
          <a:xfrm>
            <a:off x="6032844" y="5087930"/>
            <a:ext cx="615915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constraints on the old file system is that it must be able to transfer its semantic state to the new file system 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Each FS defines two data structure</a:t>
            </a:r>
            <a:endParaRPr lang="en-US" altLang="ko-KR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6F371D8-1153-4A1C-80AC-46A1569F7D3D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64534A-B939-426B-8A47-77AE1A030FA8}"/>
              </a:ext>
            </a:extLst>
          </p:cNvPr>
          <p:cNvSpPr txBox="1"/>
          <p:nvPr/>
        </p:nvSpPr>
        <p:spPr>
          <a:xfrm>
            <a:off x="2206039" y="4229313"/>
            <a:ext cx="15905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Upgrade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5898054-6F34-4CF3-968D-8A09CD65C674}"/>
              </a:ext>
            </a:extLst>
          </p:cNvPr>
          <p:cNvCxnSpPr>
            <a:cxnSpLocks/>
          </p:cNvCxnSpPr>
          <p:nvPr/>
        </p:nvCxnSpPr>
        <p:spPr>
          <a:xfrm flipV="1">
            <a:off x="3008371" y="3670839"/>
            <a:ext cx="0" cy="545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C19D3E4-DB7B-4B2C-896B-81222918376A}"/>
              </a:ext>
            </a:extLst>
          </p:cNvPr>
          <p:cNvCxnSpPr/>
          <p:nvPr/>
        </p:nvCxnSpPr>
        <p:spPr>
          <a:xfrm>
            <a:off x="826676" y="3413326"/>
            <a:ext cx="704538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0E25E32-C837-45BF-9D31-B4DE10036D03}"/>
              </a:ext>
            </a:extLst>
          </p:cNvPr>
          <p:cNvSpPr txBox="1"/>
          <p:nvPr/>
        </p:nvSpPr>
        <p:spPr>
          <a:xfrm>
            <a:off x="357328" y="2960388"/>
            <a:ext cx="15905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그래픽 7" descr="자물쇠">
            <a:extLst>
              <a:ext uri="{FF2B5EF4-FFF2-40B4-BE49-F238E27FC236}">
                <a16:creationId xmlns:a16="http://schemas.microsoft.com/office/drawing/2014/main" id="{8B8C3673-3EA8-446A-A751-67228ABD1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0345" y="2960388"/>
            <a:ext cx="849450" cy="8494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DE3CC86-0B70-49F3-85B2-44DF3B75EDA2}"/>
              </a:ext>
            </a:extLst>
          </p:cNvPr>
          <p:cNvSpPr txBox="1"/>
          <p:nvPr/>
        </p:nvSpPr>
        <p:spPr>
          <a:xfrm>
            <a:off x="1635708" y="3694043"/>
            <a:ext cx="9485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RWLock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431A68-B4D1-451B-BB41-25A1A4801423}"/>
              </a:ext>
            </a:extLst>
          </p:cNvPr>
          <p:cNvSpPr txBox="1"/>
          <p:nvPr/>
        </p:nvSpPr>
        <p:spPr>
          <a:xfrm>
            <a:off x="320887" y="5395707"/>
            <a:ext cx="53608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Bento quiesces the file system by pausing new calls into long-lived file system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Read Lock on operations</a:t>
            </a:r>
            <a:endParaRPr lang="en-US" altLang="ko-KR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B26603E-3E82-47ED-8EA1-31147C602900}"/>
              </a:ext>
            </a:extLst>
          </p:cNvPr>
          <p:cNvSpPr/>
          <p:nvPr/>
        </p:nvSpPr>
        <p:spPr>
          <a:xfrm>
            <a:off x="6375400" y="1284657"/>
            <a:ext cx="5245100" cy="3630243"/>
          </a:xfrm>
          <a:prstGeom prst="rect">
            <a:avLst/>
          </a:prstGeom>
          <a:solidFill>
            <a:srgbClr val="41B6C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E40367-8DEA-48BA-9D35-1D4F8730BBD6}"/>
              </a:ext>
            </a:extLst>
          </p:cNvPr>
          <p:cNvSpPr txBox="1"/>
          <p:nvPr/>
        </p:nvSpPr>
        <p:spPr>
          <a:xfrm>
            <a:off x="8324858" y="1409775"/>
            <a:ext cx="135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File System</a:t>
            </a:r>
            <a:endParaRPr lang="ko-KR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B7B4FB-7D7B-4D21-A2AB-F032DDFFA9CC}"/>
              </a:ext>
            </a:extLst>
          </p:cNvPr>
          <p:cNvSpPr txBox="1"/>
          <p:nvPr/>
        </p:nvSpPr>
        <p:spPr>
          <a:xfrm>
            <a:off x="9258179" y="3694043"/>
            <a:ext cx="197650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returned</a:t>
            </a:r>
          </a:p>
          <a:p>
            <a:pPr algn="ctr"/>
            <a:r>
              <a:rPr lang="en-US" altLang="ko-KR" dirty="0"/>
              <a:t>when File system</a:t>
            </a:r>
          </a:p>
          <a:p>
            <a:pPr algn="ctr"/>
            <a:r>
              <a:rPr lang="en-US" altLang="ko-KR" dirty="0"/>
              <a:t>removed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D8928-8E11-411A-B630-A3F10AC3441F}"/>
              </a:ext>
            </a:extLst>
          </p:cNvPr>
          <p:cNvSpPr txBox="1"/>
          <p:nvPr/>
        </p:nvSpPr>
        <p:spPr>
          <a:xfrm>
            <a:off x="6936171" y="3622612"/>
            <a:ext cx="192161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passed </a:t>
            </a:r>
          </a:p>
          <a:p>
            <a:pPr algn="ctr"/>
            <a:r>
              <a:rPr lang="en-US" altLang="ko-KR" dirty="0"/>
              <a:t>by old file system</a:t>
            </a:r>
          </a:p>
        </p:txBody>
      </p:sp>
      <p:sp>
        <p:nvSpPr>
          <p:cNvPr id="10" name="화살표: 왼쪽으로 구부러짐 9">
            <a:extLst>
              <a:ext uri="{FF2B5EF4-FFF2-40B4-BE49-F238E27FC236}">
                <a16:creationId xmlns:a16="http://schemas.microsoft.com/office/drawing/2014/main" id="{2447E083-F248-4414-AAA6-2AC5ABE126DE}"/>
              </a:ext>
            </a:extLst>
          </p:cNvPr>
          <p:cNvSpPr/>
          <p:nvPr/>
        </p:nvSpPr>
        <p:spPr>
          <a:xfrm rot="17386025">
            <a:off x="6257611" y="1418766"/>
            <a:ext cx="700941" cy="13251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화살표: 왼쪽으로 구부러짐 53">
            <a:extLst>
              <a:ext uri="{FF2B5EF4-FFF2-40B4-BE49-F238E27FC236}">
                <a16:creationId xmlns:a16="http://schemas.microsoft.com/office/drawing/2014/main" id="{EC14A38E-1BB7-4AD0-8341-F6330C1D3AD5}"/>
              </a:ext>
            </a:extLst>
          </p:cNvPr>
          <p:cNvSpPr/>
          <p:nvPr/>
        </p:nvSpPr>
        <p:spPr>
          <a:xfrm rot="13982629">
            <a:off x="10855201" y="1339557"/>
            <a:ext cx="700941" cy="13251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정육면체 11">
            <a:extLst>
              <a:ext uri="{FF2B5EF4-FFF2-40B4-BE49-F238E27FC236}">
                <a16:creationId xmlns:a16="http://schemas.microsoft.com/office/drawing/2014/main" id="{B112C9D3-435A-458B-885A-39DDF7883067}"/>
              </a:ext>
            </a:extLst>
          </p:cNvPr>
          <p:cNvSpPr/>
          <p:nvPr/>
        </p:nvSpPr>
        <p:spPr>
          <a:xfrm>
            <a:off x="7350131" y="2644495"/>
            <a:ext cx="952500" cy="9525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정육면체 54">
            <a:extLst>
              <a:ext uri="{FF2B5EF4-FFF2-40B4-BE49-F238E27FC236}">
                <a16:creationId xmlns:a16="http://schemas.microsoft.com/office/drawing/2014/main" id="{EDED6BFF-E260-4CB6-BF29-DFB0383C353E}"/>
              </a:ext>
            </a:extLst>
          </p:cNvPr>
          <p:cNvSpPr/>
          <p:nvPr/>
        </p:nvSpPr>
        <p:spPr>
          <a:xfrm>
            <a:off x="9806042" y="2670112"/>
            <a:ext cx="952500" cy="9525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11573380-7ADF-4499-AD02-4CF1D9C2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504" y="3047866"/>
            <a:ext cx="1073060" cy="461665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BAAA4658-5A99-46C7-A82D-058F56B40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042" y="3059348"/>
            <a:ext cx="107306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DEF8F9-33BC-4753-B518-3C7A4805F0A8}"/>
              </a:ext>
            </a:extLst>
          </p:cNvPr>
          <p:cNvSpPr/>
          <p:nvPr/>
        </p:nvSpPr>
        <p:spPr>
          <a:xfrm>
            <a:off x="5358864" y="1726103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EC6576-0A66-4F8A-8317-11EC98E1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5" y="8147913"/>
            <a:ext cx="9065181" cy="480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CB30D-B293-4235-B5C8-423ABDA250B5}"/>
              </a:ext>
            </a:extLst>
          </p:cNvPr>
          <p:cNvSpPr txBox="1"/>
          <p:nvPr/>
        </p:nvSpPr>
        <p:spPr>
          <a:xfrm>
            <a:off x="5409092" y="1319336"/>
            <a:ext cx="556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an old file system need to be upgraded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23614A-677E-473C-9D43-2F74E67C9F2A}"/>
              </a:ext>
            </a:extLst>
          </p:cNvPr>
          <p:cNvSpPr/>
          <p:nvPr/>
        </p:nvSpPr>
        <p:spPr>
          <a:xfrm>
            <a:off x="5339189" y="1703162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816DA7-249F-46A7-A841-CB3598783A63}"/>
              </a:ext>
            </a:extLst>
          </p:cNvPr>
          <p:cNvSpPr/>
          <p:nvPr/>
        </p:nvSpPr>
        <p:spPr>
          <a:xfrm>
            <a:off x="1376171" y="1740597"/>
            <a:ext cx="1977773" cy="303976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C4C666-1DF5-4780-BFA3-95B26573F5F6}"/>
              </a:ext>
            </a:extLst>
          </p:cNvPr>
          <p:cNvSpPr/>
          <p:nvPr/>
        </p:nvSpPr>
        <p:spPr>
          <a:xfrm>
            <a:off x="3643121" y="1740597"/>
            <a:ext cx="1387223" cy="2903320"/>
          </a:xfrm>
          <a:prstGeom prst="rect">
            <a:avLst/>
          </a:prstGeom>
          <a:solidFill>
            <a:srgbClr val="A1DAB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552FB3-3CA9-4BC9-982D-D3EC2B8A023F}"/>
              </a:ext>
            </a:extLst>
          </p:cNvPr>
          <p:cNvSpPr/>
          <p:nvPr/>
        </p:nvSpPr>
        <p:spPr>
          <a:xfrm>
            <a:off x="5533455" y="2118838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56D3DD-5E98-4133-83EE-E3CE9FBDFE9B}"/>
              </a:ext>
            </a:extLst>
          </p:cNvPr>
          <p:cNvSpPr/>
          <p:nvPr/>
        </p:nvSpPr>
        <p:spPr>
          <a:xfrm>
            <a:off x="7229523" y="2097402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1D8673-4A80-4D69-86E7-74110F67EAC1}"/>
              </a:ext>
            </a:extLst>
          </p:cNvPr>
          <p:cNvSpPr/>
          <p:nvPr/>
        </p:nvSpPr>
        <p:spPr>
          <a:xfrm>
            <a:off x="8925591" y="2115753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0B3BB-105B-47DD-8EBA-7E63DA76B192}"/>
              </a:ext>
            </a:extLst>
          </p:cNvPr>
          <p:cNvSpPr txBox="1"/>
          <p:nvPr/>
        </p:nvSpPr>
        <p:spPr>
          <a:xfrm>
            <a:off x="1953726" y="183454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Kernel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30D63-5A14-4E01-B4E4-AFCC0B7E4838}"/>
              </a:ext>
            </a:extLst>
          </p:cNvPr>
          <p:cNvSpPr txBox="1"/>
          <p:nvPr/>
        </p:nvSpPr>
        <p:spPr>
          <a:xfrm>
            <a:off x="3833165" y="1834549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2DB96-FEA7-4FC3-ADDE-552D72309ADB}"/>
              </a:ext>
            </a:extLst>
          </p:cNvPr>
          <p:cNvSpPr txBox="1"/>
          <p:nvPr/>
        </p:nvSpPr>
        <p:spPr>
          <a:xfrm>
            <a:off x="5589392" y="2186974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BA12-16AB-4355-8C31-F7CD5E703534}"/>
              </a:ext>
            </a:extLst>
          </p:cNvPr>
          <p:cNvSpPr txBox="1"/>
          <p:nvPr/>
        </p:nvSpPr>
        <p:spPr>
          <a:xfrm>
            <a:off x="8996251" y="2205939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9AF7E-9FD7-4DCC-B8A7-591DAE20A53D}"/>
              </a:ext>
            </a:extLst>
          </p:cNvPr>
          <p:cNvSpPr txBox="1"/>
          <p:nvPr/>
        </p:nvSpPr>
        <p:spPr>
          <a:xfrm>
            <a:off x="7286678" y="218697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8A85-B369-440E-997E-FE4354CBDAF2}"/>
              </a:ext>
            </a:extLst>
          </p:cNvPr>
          <p:cNvSpPr txBox="1"/>
          <p:nvPr/>
        </p:nvSpPr>
        <p:spPr>
          <a:xfrm>
            <a:off x="5409092" y="1746421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CFDCF7-3B35-4EBE-B47B-93AAB0A00412}"/>
              </a:ext>
            </a:extLst>
          </p:cNvPr>
          <p:cNvSpPr/>
          <p:nvPr/>
        </p:nvSpPr>
        <p:spPr>
          <a:xfrm>
            <a:off x="1719024" y="2330416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F9E45-C6B7-4CCF-8024-AD5FF463F053}"/>
              </a:ext>
            </a:extLst>
          </p:cNvPr>
          <p:cNvSpPr txBox="1"/>
          <p:nvPr/>
        </p:nvSpPr>
        <p:spPr>
          <a:xfrm>
            <a:off x="2129984" y="25271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VFS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230068-E8E5-4137-A9C5-ACD6324DCFF0}"/>
              </a:ext>
            </a:extLst>
          </p:cNvPr>
          <p:cNvSpPr/>
          <p:nvPr/>
        </p:nvSpPr>
        <p:spPr>
          <a:xfrm>
            <a:off x="3809696" y="2349901"/>
            <a:ext cx="1046058" cy="493513"/>
          </a:xfrm>
          <a:prstGeom prst="rect">
            <a:avLst/>
          </a:prstGeom>
          <a:solidFill>
            <a:srgbClr val="DDF1E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31697-4B29-4D00-ACB6-89123522359C}"/>
              </a:ext>
            </a:extLst>
          </p:cNvPr>
          <p:cNvSpPr txBox="1"/>
          <p:nvPr/>
        </p:nvSpPr>
        <p:spPr>
          <a:xfrm>
            <a:off x="4077604" y="2417529"/>
            <a:ext cx="5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fs 1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B32C29-8EA4-408D-9A8D-8605C3541A98}"/>
              </a:ext>
            </a:extLst>
          </p:cNvPr>
          <p:cNvCxnSpPr>
            <a:endCxn id="31" idx="1"/>
          </p:cNvCxnSpPr>
          <p:nvPr/>
        </p:nvCxnSpPr>
        <p:spPr>
          <a:xfrm>
            <a:off x="3106247" y="2527127"/>
            <a:ext cx="703449" cy="695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34519D7-85A8-40B0-8E17-0E5A183FF5BC}"/>
              </a:ext>
            </a:extLst>
          </p:cNvPr>
          <p:cNvSpPr/>
          <p:nvPr/>
        </p:nvSpPr>
        <p:spPr>
          <a:xfrm>
            <a:off x="11300501" y="8127595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0DEAE-472C-4418-861F-94BB0F7BE1D7}"/>
              </a:ext>
            </a:extLst>
          </p:cNvPr>
          <p:cNvSpPr txBox="1"/>
          <p:nvPr/>
        </p:nvSpPr>
        <p:spPr>
          <a:xfrm>
            <a:off x="11350729" y="7720828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0768EB-15B8-4E66-883D-31BEB59EDDD2}"/>
              </a:ext>
            </a:extLst>
          </p:cNvPr>
          <p:cNvSpPr/>
          <p:nvPr/>
        </p:nvSpPr>
        <p:spPr>
          <a:xfrm>
            <a:off x="11280826" y="8104654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E94C73F-62F6-4CAD-9142-ED6C71DA123D}"/>
              </a:ext>
            </a:extLst>
          </p:cNvPr>
          <p:cNvSpPr/>
          <p:nvPr/>
        </p:nvSpPr>
        <p:spPr>
          <a:xfrm>
            <a:off x="11475092" y="8520330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7156389-4608-4FF4-B306-8736D342AFB0}"/>
              </a:ext>
            </a:extLst>
          </p:cNvPr>
          <p:cNvSpPr/>
          <p:nvPr/>
        </p:nvSpPr>
        <p:spPr>
          <a:xfrm>
            <a:off x="13171160" y="8498894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C8B6FC3-6443-4B30-A83C-8068A25E588C}"/>
              </a:ext>
            </a:extLst>
          </p:cNvPr>
          <p:cNvSpPr/>
          <p:nvPr/>
        </p:nvSpPr>
        <p:spPr>
          <a:xfrm>
            <a:off x="14867228" y="8517245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96A2B-B11A-41B0-A19C-822CB93D7352}"/>
              </a:ext>
            </a:extLst>
          </p:cNvPr>
          <p:cNvSpPr txBox="1"/>
          <p:nvPr/>
        </p:nvSpPr>
        <p:spPr>
          <a:xfrm>
            <a:off x="11531029" y="858846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B3A0-4458-449B-8280-D4CAA55FE01F}"/>
              </a:ext>
            </a:extLst>
          </p:cNvPr>
          <p:cNvSpPr txBox="1"/>
          <p:nvPr/>
        </p:nvSpPr>
        <p:spPr>
          <a:xfrm>
            <a:off x="14937888" y="860743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D74E7-6324-44D2-93C0-0DE42167BD7D}"/>
              </a:ext>
            </a:extLst>
          </p:cNvPr>
          <p:cNvSpPr txBox="1"/>
          <p:nvPr/>
        </p:nvSpPr>
        <p:spPr>
          <a:xfrm>
            <a:off x="13228315" y="858846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7610-A00E-4C29-87F4-BFBD48C99D5C}"/>
              </a:ext>
            </a:extLst>
          </p:cNvPr>
          <p:cNvSpPr txBox="1"/>
          <p:nvPr/>
        </p:nvSpPr>
        <p:spPr>
          <a:xfrm>
            <a:off x="11350729" y="8147913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050226D-4F3C-4EC6-81DA-BEF15970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847" y="4506260"/>
            <a:ext cx="3393740" cy="1937560"/>
          </a:xfrm>
          <a:prstGeom prst="rect">
            <a:avLst/>
          </a:prstGeom>
        </p:spPr>
      </p:pic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5C86846-C5C4-4984-AE0F-246C0CC85926}"/>
              </a:ext>
            </a:extLst>
          </p:cNvPr>
          <p:cNvCxnSpPr>
            <a:cxnSpLocks/>
          </p:cNvCxnSpPr>
          <p:nvPr/>
        </p:nvCxnSpPr>
        <p:spPr>
          <a:xfrm flipV="1">
            <a:off x="4305704" y="4780362"/>
            <a:ext cx="0" cy="922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53F8E8C-00F1-45E9-8F38-0FC2992F2108}"/>
              </a:ext>
            </a:extLst>
          </p:cNvPr>
          <p:cNvCxnSpPr>
            <a:cxnSpLocks/>
          </p:cNvCxnSpPr>
          <p:nvPr/>
        </p:nvCxnSpPr>
        <p:spPr>
          <a:xfrm flipH="1" flipV="1">
            <a:off x="7050595" y="5634932"/>
            <a:ext cx="126925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2EB1A919-ACDD-41B8-911D-E6B638D9FFCC}"/>
              </a:ext>
            </a:extLst>
          </p:cNvPr>
          <p:cNvCxnSpPr/>
          <p:nvPr/>
        </p:nvCxnSpPr>
        <p:spPr>
          <a:xfrm>
            <a:off x="4297978" y="5703077"/>
            <a:ext cx="1256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36E843A-0BB5-49FF-80B0-DF0661F792D7}"/>
              </a:ext>
            </a:extLst>
          </p:cNvPr>
          <p:cNvSpPr/>
          <p:nvPr/>
        </p:nvSpPr>
        <p:spPr>
          <a:xfrm>
            <a:off x="5627261" y="5473715"/>
            <a:ext cx="1370432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36AE8-DD25-4642-87F1-655C7B4D4DF3}"/>
              </a:ext>
            </a:extLst>
          </p:cNvPr>
          <p:cNvSpPr txBox="1"/>
          <p:nvPr/>
        </p:nvSpPr>
        <p:spPr>
          <a:xfrm>
            <a:off x="5809362" y="556808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Module</a:t>
            </a:r>
          </a:p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Manager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17ABFD5-B9D7-434E-9B92-AFA4CBB65D5A}"/>
              </a:ext>
            </a:extLst>
          </p:cNvPr>
          <p:cNvSpPr/>
          <p:nvPr/>
        </p:nvSpPr>
        <p:spPr>
          <a:xfrm>
            <a:off x="3718234" y="3613497"/>
            <a:ext cx="1256666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0D38D-3F86-44BF-97C9-F323DE45252E}"/>
              </a:ext>
            </a:extLst>
          </p:cNvPr>
          <p:cNvSpPr txBox="1"/>
          <p:nvPr/>
        </p:nvSpPr>
        <p:spPr>
          <a:xfrm>
            <a:off x="3699969" y="3766129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Upgrade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7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DEF8F9-33BC-4753-B518-3C7A4805F0A8}"/>
              </a:ext>
            </a:extLst>
          </p:cNvPr>
          <p:cNvSpPr/>
          <p:nvPr/>
        </p:nvSpPr>
        <p:spPr>
          <a:xfrm>
            <a:off x="5358864" y="1726103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EC6576-0A66-4F8A-8317-11EC98E1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5" y="8147913"/>
            <a:ext cx="9065181" cy="480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CB30D-B293-4235-B5C8-423ABDA250B5}"/>
              </a:ext>
            </a:extLst>
          </p:cNvPr>
          <p:cNvSpPr txBox="1"/>
          <p:nvPr/>
        </p:nvSpPr>
        <p:spPr>
          <a:xfrm>
            <a:off x="5409092" y="1319336"/>
            <a:ext cx="556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an old file system need to be upgraded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23614A-677E-473C-9D43-2F74E67C9F2A}"/>
              </a:ext>
            </a:extLst>
          </p:cNvPr>
          <p:cNvSpPr/>
          <p:nvPr/>
        </p:nvSpPr>
        <p:spPr>
          <a:xfrm>
            <a:off x="5339189" y="1703162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816DA7-249F-46A7-A841-CB3598783A63}"/>
              </a:ext>
            </a:extLst>
          </p:cNvPr>
          <p:cNvSpPr/>
          <p:nvPr/>
        </p:nvSpPr>
        <p:spPr>
          <a:xfrm>
            <a:off x="1376171" y="1740597"/>
            <a:ext cx="1977773" cy="303976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C4C666-1DF5-4780-BFA3-95B26573F5F6}"/>
              </a:ext>
            </a:extLst>
          </p:cNvPr>
          <p:cNvSpPr/>
          <p:nvPr/>
        </p:nvSpPr>
        <p:spPr>
          <a:xfrm>
            <a:off x="3643121" y="1740597"/>
            <a:ext cx="1387223" cy="2461051"/>
          </a:xfrm>
          <a:prstGeom prst="rect">
            <a:avLst/>
          </a:prstGeom>
          <a:solidFill>
            <a:srgbClr val="A1DAB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552FB3-3CA9-4BC9-982D-D3EC2B8A023F}"/>
              </a:ext>
            </a:extLst>
          </p:cNvPr>
          <p:cNvSpPr/>
          <p:nvPr/>
        </p:nvSpPr>
        <p:spPr>
          <a:xfrm>
            <a:off x="5533455" y="2118838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56D3DD-5E98-4133-83EE-E3CE9FBDFE9B}"/>
              </a:ext>
            </a:extLst>
          </p:cNvPr>
          <p:cNvSpPr/>
          <p:nvPr/>
        </p:nvSpPr>
        <p:spPr>
          <a:xfrm>
            <a:off x="7229523" y="2097402"/>
            <a:ext cx="1473015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1D8673-4A80-4D69-86E7-74110F67EAC1}"/>
              </a:ext>
            </a:extLst>
          </p:cNvPr>
          <p:cNvSpPr/>
          <p:nvPr/>
        </p:nvSpPr>
        <p:spPr>
          <a:xfrm>
            <a:off x="8925591" y="2115753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0B3BB-105B-47DD-8EBA-7E63DA76B192}"/>
              </a:ext>
            </a:extLst>
          </p:cNvPr>
          <p:cNvSpPr txBox="1"/>
          <p:nvPr/>
        </p:nvSpPr>
        <p:spPr>
          <a:xfrm>
            <a:off x="1953726" y="183454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Kernel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30D63-5A14-4E01-B4E4-AFCC0B7E4838}"/>
              </a:ext>
            </a:extLst>
          </p:cNvPr>
          <p:cNvSpPr txBox="1"/>
          <p:nvPr/>
        </p:nvSpPr>
        <p:spPr>
          <a:xfrm>
            <a:off x="3833165" y="1834549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2DB96-FEA7-4FC3-ADDE-552D72309ADB}"/>
              </a:ext>
            </a:extLst>
          </p:cNvPr>
          <p:cNvSpPr txBox="1"/>
          <p:nvPr/>
        </p:nvSpPr>
        <p:spPr>
          <a:xfrm>
            <a:off x="5589392" y="2186974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BA12-16AB-4355-8C31-F7CD5E703534}"/>
              </a:ext>
            </a:extLst>
          </p:cNvPr>
          <p:cNvSpPr txBox="1"/>
          <p:nvPr/>
        </p:nvSpPr>
        <p:spPr>
          <a:xfrm>
            <a:off x="8996251" y="2205939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9AF7E-9FD7-4DCC-B8A7-591DAE20A53D}"/>
              </a:ext>
            </a:extLst>
          </p:cNvPr>
          <p:cNvSpPr txBox="1"/>
          <p:nvPr/>
        </p:nvSpPr>
        <p:spPr>
          <a:xfrm>
            <a:off x="7286678" y="218697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8A85-B369-440E-997E-FE4354CBDAF2}"/>
              </a:ext>
            </a:extLst>
          </p:cNvPr>
          <p:cNvSpPr txBox="1"/>
          <p:nvPr/>
        </p:nvSpPr>
        <p:spPr>
          <a:xfrm>
            <a:off x="5409092" y="1746421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CFDCF7-3B35-4EBE-B47B-93AAB0A00412}"/>
              </a:ext>
            </a:extLst>
          </p:cNvPr>
          <p:cNvSpPr/>
          <p:nvPr/>
        </p:nvSpPr>
        <p:spPr>
          <a:xfrm>
            <a:off x="1719024" y="2330416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F9E45-C6B7-4CCF-8024-AD5FF463F053}"/>
              </a:ext>
            </a:extLst>
          </p:cNvPr>
          <p:cNvSpPr txBox="1"/>
          <p:nvPr/>
        </p:nvSpPr>
        <p:spPr>
          <a:xfrm>
            <a:off x="2129984" y="25271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VFS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230068-E8E5-4137-A9C5-ACD6324DCFF0}"/>
              </a:ext>
            </a:extLst>
          </p:cNvPr>
          <p:cNvSpPr/>
          <p:nvPr/>
        </p:nvSpPr>
        <p:spPr>
          <a:xfrm>
            <a:off x="3809696" y="2349901"/>
            <a:ext cx="1046058" cy="493513"/>
          </a:xfrm>
          <a:prstGeom prst="rect">
            <a:avLst/>
          </a:prstGeom>
          <a:solidFill>
            <a:srgbClr val="DDF1E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31697-4B29-4D00-ACB6-89123522359C}"/>
              </a:ext>
            </a:extLst>
          </p:cNvPr>
          <p:cNvSpPr txBox="1"/>
          <p:nvPr/>
        </p:nvSpPr>
        <p:spPr>
          <a:xfrm>
            <a:off x="4077604" y="2417529"/>
            <a:ext cx="5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fs 1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B32C29-8EA4-408D-9A8D-8605C3541A98}"/>
              </a:ext>
            </a:extLst>
          </p:cNvPr>
          <p:cNvCxnSpPr>
            <a:endCxn id="31" idx="1"/>
          </p:cNvCxnSpPr>
          <p:nvPr/>
        </p:nvCxnSpPr>
        <p:spPr>
          <a:xfrm>
            <a:off x="3106247" y="2527127"/>
            <a:ext cx="703449" cy="695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34519D7-85A8-40B0-8E17-0E5A183FF5BC}"/>
              </a:ext>
            </a:extLst>
          </p:cNvPr>
          <p:cNvSpPr/>
          <p:nvPr/>
        </p:nvSpPr>
        <p:spPr>
          <a:xfrm>
            <a:off x="11300501" y="8127595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0DEAE-472C-4418-861F-94BB0F7BE1D7}"/>
              </a:ext>
            </a:extLst>
          </p:cNvPr>
          <p:cNvSpPr txBox="1"/>
          <p:nvPr/>
        </p:nvSpPr>
        <p:spPr>
          <a:xfrm>
            <a:off x="11350729" y="7720828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0768EB-15B8-4E66-883D-31BEB59EDDD2}"/>
              </a:ext>
            </a:extLst>
          </p:cNvPr>
          <p:cNvSpPr/>
          <p:nvPr/>
        </p:nvSpPr>
        <p:spPr>
          <a:xfrm>
            <a:off x="11280826" y="8104654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E94C73F-62F6-4CAD-9142-ED6C71DA123D}"/>
              </a:ext>
            </a:extLst>
          </p:cNvPr>
          <p:cNvSpPr/>
          <p:nvPr/>
        </p:nvSpPr>
        <p:spPr>
          <a:xfrm>
            <a:off x="11475092" y="8520330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7156389-4608-4FF4-B306-8736D342AFB0}"/>
              </a:ext>
            </a:extLst>
          </p:cNvPr>
          <p:cNvSpPr/>
          <p:nvPr/>
        </p:nvSpPr>
        <p:spPr>
          <a:xfrm>
            <a:off x="13171160" y="8498894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C8B6FC3-6443-4B30-A83C-8068A25E588C}"/>
              </a:ext>
            </a:extLst>
          </p:cNvPr>
          <p:cNvSpPr/>
          <p:nvPr/>
        </p:nvSpPr>
        <p:spPr>
          <a:xfrm>
            <a:off x="14867228" y="8517245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96A2B-B11A-41B0-A19C-822CB93D7352}"/>
              </a:ext>
            </a:extLst>
          </p:cNvPr>
          <p:cNvSpPr txBox="1"/>
          <p:nvPr/>
        </p:nvSpPr>
        <p:spPr>
          <a:xfrm>
            <a:off x="11531029" y="858846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B3A0-4458-449B-8280-D4CAA55FE01F}"/>
              </a:ext>
            </a:extLst>
          </p:cNvPr>
          <p:cNvSpPr txBox="1"/>
          <p:nvPr/>
        </p:nvSpPr>
        <p:spPr>
          <a:xfrm>
            <a:off x="14937888" y="860743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D74E7-6324-44D2-93C0-0DE42167BD7D}"/>
              </a:ext>
            </a:extLst>
          </p:cNvPr>
          <p:cNvSpPr txBox="1"/>
          <p:nvPr/>
        </p:nvSpPr>
        <p:spPr>
          <a:xfrm>
            <a:off x="13228315" y="858846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7610-A00E-4C29-87F4-BFBD48C99D5C}"/>
              </a:ext>
            </a:extLst>
          </p:cNvPr>
          <p:cNvSpPr txBox="1"/>
          <p:nvPr/>
        </p:nvSpPr>
        <p:spPr>
          <a:xfrm>
            <a:off x="11350729" y="8147913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050226D-4F3C-4EC6-81DA-BEF15970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847" y="4506260"/>
            <a:ext cx="3393740" cy="19375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33CCD93-98EC-4810-9428-55FA87F2F339}"/>
              </a:ext>
            </a:extLst>
          </p:cNvPr>
          <p:cNvSpPr txBox="1"/>
          <p:nvPr/>
        </p:nvSpPr>
        <p:spPr>
          <a:xfrm>
            <a:off x="3227607" y="2227325"/>
            <a:ext cx="125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Read Lock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5C86846-C5C4-4984-AE0F-246C0CC85926}"/>
              </a:ext>
            </a:extLst>
          </p:cNvPr>
          <p:cNvCxnSpPr>
            <a:cxnSpLocks/>
          </p:cNvCxnSpPr>
          <p:nvPr/>
        </p:nvCxnSpPr>
        <p:spPr>
          <a:xfrm flipH="1" flipV="1">
            <a:off x="4297978" y="4201648"/>
            <a:ext cx="7726" cy="150142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53F8E8C-00F1-45E9-8F38-0FC2992F2108}"/>
              </a:ext>
            </a:extLst>
          </p:cNvPr>
          <p:cNvCxnSpPr>
            <a:cxnSpLocks/>
          </p:cNvCxnSpPr>
          <p:nvPr/>
        </p:nvCxnSpPr>
        <p:spPr>
          <a:xfrm flipH="1" flipV="1">
            <a:off x="7050595" y="5634932"/>
            <a:ext cx="1269252" cy="1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2EB1A919-ACDD-41B8-911D-E6B638D9FFCC}"/>
              </a:ext>
            </a:extLst>
          </p:cNvPr>
          <p:cNvCxnSpPr/>
          <p:nvPr/>
        </p:nvCxnSpPr>
        <p:spPr>
          <a:xfrm>
            <a:off x="4297978" y="5703077"/>
            <a:ext cx="12566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36E843A-0BB5-49FF-80B0-DF0661F792D7}"/>
              </a:ext>
            </a:extLst>
          </p:cNvPr>
          <p:cNvSpPr/>
          <p:nvPr/>
        </p:nvSpPr>
        <p:spPr>
          <a:xfrm>
            <a:off x="5627261" y="5473715"/>
            <a:ext cx="1370432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36AE8-DD25-4642-87F1-655C7B4D4DF3}"/>
              </a:ext>
            </a:extLst>
          </p:cNvPr>
          <p:cNvSpPr txBox="1"/>
          <p:nvPr/>
        </p:nvSpPr>
        <p:spPr>
          <a:xfrm>
            <a:off x="5809362" y="556808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Module</a:t>
            </a:r>
          </a:p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Manager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17ABFD5-B9D7-434E-9B92-AFA4CBB65D5A}"/>
              </a:ext>
            </a:extLst>
          </p:cNvPr>
          <p:cNvSpPr/>
          <p:nvPr/>
        </p:nvSpPr>
        <p:spPr>
          <a:xfrm>
            <a:off x="3699969" y="3243672"/>
            <a:ext cx="1256666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0D38D-3F86-44BF-97C9-F323DE45252E}"/>
              </a:ext>
            </a:extLst>
          </p:cNvPr>
          <p:cNvSpPr txBox="1"/>
          <p:nvPr/>
        </p:nvSpPr>
        <p:spPr>
          <a:xfrm>
            <a:off x="3680294" y="3327254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Upgrade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476E4579-EA31-4D10-86AF-E28ABCC40A24}"/>
              </a:ext>
            </a:extLst>
          </p:cNvPr>
          <p:cNvCxnSpPr>
            <a:cxnSpLocks/>
            <a:stCxn id="56" idx="0"/>
            <a:endCxn id="31" idx="2"/>
          </p:cNvCxnSpPr>
          <p:nvPr/>
        </p:nvCxnSpPr>
        <p:spPr>
          <a:xfrm flipV="1">
            <a:off x="4328302" y="2843414"/>
            <a:ext cx="4423" cy="400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FC14C25-37A0-4A00-B9E0-FB2094737250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4855754" y="2596658"/>
            <a:ext cx="771507" cy="299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A4415C9-BA3F-463D-B692-C4F6502A4D53}"/>
              </a:ext>
            </a:extLst>
          </p:cNvPr>
          <p:cNvSpPr/>
          <p:nvPr/>
        </p:nvSpPr>
        <p:spPr>
          <a:xfrm>
            <a:off x="5639695" y="2720377"/>
            <a:ext cx="1201304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780291-A9B8-4D07-ABE2-BD6E3275FDE5}"/>
              </a:ext>
            </a:extLst>
          </p:cNvPr>
          <p:cNvSpPr txBox="1"/>
          <p:nvPr/>
        </p:nvSpPr>
        <p:spPr>
          <a:xfrm>
            <a:off x="5714544" y="272037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Dispatch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19AEC3F2-1B86-47D6-9D37-C741427D211F}"/>
              </a:ext>
            </a:extLst>
          </p:cNvPr>
          <p:cNvCxnSpPr>
            <a:cxnSpLocks/>
            <a:stCxn id="66" idx="3"/>
            <a:endCxn id="20" idx="1"/>
          </p:cNvCxnSpPr>
          <p:nvPr/>
        </p:nvCxnSpPr>
        <p:spPr>
          <a:xfrm>
            <a:off x="6840999" y="2905043"/>
            <a:ext cx="388524" cy="87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53205DE-F64E-45C8-B415-5474007F9BD5}"/>
              </a:ext>
            </a:extLst>
          </p:cNvPr>
          <p:cNvSpPr/>
          <p:nvPr/>
        </p:nvSpPr>
        <p:spPr>
          <a:xfrm>
            <a:off x="7280020" y="2872777"/>
            <a:ext cx="1367548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59A787-D122-40B8-BB4E-3E300C5690E8}"/>
              </a:ext>
            </a:extLst>
          </p:cNvPr>
          <p:cNvSpPr txBox="1"/>
          <p:nvPr/>
        </p:nvSpPr>
        <p:spPr>
          <a:xfrm>
            <a:off x="7194221" y="2923618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>
                <a:latin typeface="Tahoma" panose="020B0604030504040204" pitchFamily="34" charset="0"/>
                <a:cs typeface="Tahoma" panose="020B0604030504040204" pitchFamily="34" charset="0"/>
              </a:rPr>
              <a:t>upgrade_prepare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3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Motivation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Architecture of Bento</a:t>
            </a:r>
          </a:p>
          <a:p>
            <a:pPr marL="7429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400" dirty="0"/>
              <a:t>Design Goal</a:t>
            </a:r>
          </a:p>
          <a:p>
            <a:pPr marL="7429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400" dirty="0"/>
              <a:t>“Rust”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Conclusion</a:t>
            </a: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DEF8F9-33BC-4753-B518-3C7A4805F0A8}"/>
              </a:ext>
            </a:extLst>
          </p:cNvPr>
          <p:cNvSpPr/>
          <p:nvPr/>
        </p:nvSpPr>
        <p:spPr>
          <a:xfrm>
            <a:off x="5358864" y="1726103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EC6576-0A66-4F8A-8317-11EC98E1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5" y="8147913"/>
            <a:ext cx="9065181" cy="480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CB30D-B293-4235-B5C8-423ABDA250B5}"/>
              </a:ext>
            </a:extLst>
          </p:cNvPr>
          <p:cNvSpPr txBox="1"/>
          <p:nvPr/>
        </p:nvSpPr>
        <p:spPr>
          <a:xfrm>
            <a:off x="5409092" y="1319336"/>
            <a:ext cx="556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an old file system need to be upgraded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23614A-677E-473C-9D43-2F74E67C9F2A}"/>
              </a:ext>
            </a:extLst>
          </p:cNvPr>
          <p:cNvSpPr/>
          <p:nvPr/>
        </p:nvSpPr>
        <p:spPr>
          <a:xfrm>
            <a:off x="5339189" y="1703162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816DA7-249F-46A7-A841-CB3598783A63}"/>
              </a:ext>
            </a:extLst>
          </p:cNvPr>
          <p:cNvSpPr/>
          <p:nvPr/>
        </p:nvSpPr>
        <p:spPr>
          <a:xfrm>
            <a:off x="1376171" y="1740597"/>
            <a:ext cx="1977773" cy="303976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C4C666-1DF5-4780-BFA3-95B26573F5F6}"/>
              </a:ext>
            </a:extLst>
          </p:cNvPr>
          <p:cNvSpPr/>
          <p:nvPr/>
        </p:nvSpPr>
        <p:spPr>
          <a:xfrm>
            <a:off x="3643121" y="1740597"/>
            <a:ext cx="1387223" cy="2461051"/>
          </a:xfrm>
          <a:prstGeom prst="rect">
            <a:avLst/>
          </a:prstGeom>
          <a:solidFill>
            <a:srgbClr val="A1DAB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552FB3-3CA9-4BC9-982D-D3EC2B8A023F}"/>
              </a:ext>
            </a:extLst>
          </p:cNvPr>
          <p:cNvSpPr/>
          <p:nvPr/>
        </p:nvSpPr>
        <p:spPr>
          <a:xfrm>
            <a:off x="5533455" y="2118838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56D3DD-5E98-4133-83EE-E3CE9FBDFE9B}"/>
              </a:ext>
            </a:extLst>
          </p:cNvPr>
          <p:cNvSpPr/>
          <p:nvPr/>
        </p:nvSpPr>
        <p:spPr>
          <a:xfrm>
            <a:off x="7229523" y="2097402"/>
            <a:ext cx="1473015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1D8673-4A80-4D69-86E7-74110F67EAC1}"/>
              </a:ext>
            </a:extLst>
          </p:cNvPr>
          <p:cNvSpPr/>
          <p:nvPr/>
        </p:nvSpPr>
        <p:spPr>
          <a:xfrm>
            <a:off x="8925591" y="2115753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0B3BB-105B-47DD-8EBA-7E63DA76B192}"/>
              </a:ext>
            </a:extLst>
          </p:cNvPr>
          <p:cNvSpPr txBox="1"/>
          <p:nvPr/>
        </p:nvSpPr>
        <p:spPr>
          <a:xfrm>
            <a:off x="1953726" y="183454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Kernel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30D63-5A14-4E01-B4E4-AFCC0B7E4838}"/>
              </a:ext>
            </a:extLst>
          </p:cNvPr>
          <p:cNvSpPr txBox="1"/>
          <p:nvPr/>
        </p:nvSpPr>
        <p:spPr>
          <a:xfrm>
            <a:off x="3833165" y="1834549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2DB96-FEA7-4FC3-ADDE-552D72309ADB}"/>
              </a:ext>
            </a:extLst>
          </p:cNvPr>
          <p:cNvSpPr txBox="1"/>
          <p:nvPr/>
        </p:nvSpPr>
        <p:spPr>
          <a:xfrm>
            <a:off x="5589392" y="2186974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BA12-16AB-4355-8C31-F7CD5E703534}"/>
              </a:ext>
            </a:extLst>
          </p:cNvPr>
          <p:cNvSpPr txBox="1"/>
          <p:nvPr/>
        </p:nvSpPr>
        <p:spPr>
          <a:xfrm>
            <a:off x="8996251" y="2205939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9AF7E-9FD7-4DCC-B8A7-591DAE20A53D}"/>
              </a:ext>
            </a:extLst>
          </p:cNvPr>
          <p:cNvSpPr txBox="1"/>
          <p:nvPr/>
        </p:nvSpPr>
        <p:spPr>
          <a:xfrm>
            <a:off x="7286678" y="218697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8A85-B369-440E-997E-FE4354CBDAF2}"/>
              </a:ext>
            </a:extLst>
          </p:cNvPr>
          <p:cNvSpPr txBox="1"/>
          <p:nvPr/>
        </p:nvSpPr>
        <p:spPr>
          <a:xfrm>
            <a:off x="5409092" y="1746421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CFDCF7-3B35-4EBE-B47B-93AAB0A00412}"/>
              </a:ext>
            </a:extLst>
          </p:cNvPr>
          <p:cNvSpPr/>
          <p:nvPr/>
        </p:nvSpPr>
        <p:spPr>
          <a:xfrm>
            <a:off x="1719024" y="2330416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F9E45-C6B7-4CCF-8024-AD5FF463F053}"/>
              </a:ext>
            </a:extLst>
          </p:cNvPr>
          <p:cNvSpPr txBox="1"/>
          <p:nvPr/>
        </p:nvSpPr>
        <p:spPr>
          <a:xfrm>
            <a:off x="2129984" y="25271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VFS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230068-E8E5-4137-A9C5-ACD6324DCFF0}"/>
              </a:ext>
            </a:extLst>
          </p:cNvPr>
          <p:cNvSpPr/>
          <p:nvPr/>
        </p:nvSpPr>
        <p:spPr>
          <a:xfrm>
            <a:off x="3809696" y="2349901"/>
            <a:ext cx="1046058" cy="493513"/>
          </a:xfrm>
          <a:prstGeom prst="rect">
            <a:avLst/>
          </a:prstGeom>
          <a:solidFill>
            <a:srgbClr val="DDF1E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31697-4B29-4D00-ACB6-89123522359C}"/>
              </a:ext>
            </a:extLst>
          </p:cNvPr>
          <p:cNvSpPr txBox="1"/>
          <p:nvPr/>
        </p:nvSpPr>
        <p:spPr>
          <a:xfrm>
            <a:off x="4077604" y="2417529"/>
            <a:ext cx="5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fs 1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B32C29-8EA4-408D-9A8D-8605C3541A98}"/>
              </a:ext>
            </a:extLst>
          </p:cNvPr>
          <p:cNvCxnSpPr>
            <a:endCxn id="31" idx="1"/>
          </p:cNvCxnSpPr>
          <p:nvPr/>
        </p:nvCxnSpPr>
        <p:spPr>
          <a:xfrm>
            <a:off x="3106247" y="2527127"/>
            <a:ext cx="703449" cy="695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34519D7-85A8-40B0-8E17-0E5A183FF5BC}"/>
              </a:ext>
            </a:extLst>
          </p:cNvPr>
          <p:cNvSpPr/>
          <p:nvPr/>
        </p:nvSpPr>
        <p:spPr>
          <a:xfrm>
            <a:off x="11300501" y="8127595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0DEAE-472C-4418-861F-94BB0F7BE1D7}"/>
              </a:ext>
            </a:extLst>
          </p:cNvPr>
          <p:cNvSpPr txBox="1"/>
          <p:nvPr/>
        </p:nvSpPr>
        <p:spPr>
          <a:xfrm>
            <a:off x="11350729" y="7720828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0768EB-15B8-4E66-883D-31BEB59EDDD2}"/>
              </a:ext>
            </a:extLst>
          </p:cNvPr>
          <p:cNvSpPr/>
          <p:nvPr/>
        </p:nvSpPr>
        <p:spPr>
          <a:xfrm>
            <a:off x="11280826" y="8104654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E94C73F-62F6-4CAD-9142-ED6C71DA123D}"/>
              </a:ext>
            </a:extLst>
          </p:cNvPr>
          <p:cNvSpPr/>
          <p:nvPr/>
        </p:nvSpPr>
        <p:spPr>
          <a:xfrm>
            <a:off x="11475092" y="8520330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7156389-4608-4FF4-B306-8736D342AFB0}"/>
              </a:ext>
            </a:extLst>
          </p:cNvPr>
          <p:cNvSpPr/>
          <p:nvPr/>
        </p:nvSpPr>
        <p:spPr>
          <a:xfrm>
            <a:off x="13171160" y="8498894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C8B6FC3-6443-4B30-A83C-8068A25E588C}"/>
              </a:ext>
            </a:extLst>
          </p:cNvPr>
          <p:cNvSpPr/>
          <p:nvPr/>
        </p:nvSpPr>
        <p:spPr>
          <a:xfrm>
            <a:off x="14867228" y="8517245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96A2B-B11A-41B0-A19C-822CB93D7352}"/>
              </a:ext>
            </a:extLst>
          </p:cNvPr>
          <p:cNvSpPr txBox="1"/>
          <p:nvPr/>
        </p:nvSpPr>
        <p:spPr>
          <a:xfrm>
            <a:off x="11531029" y="858846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B3A0-4458-449B-8280-D4CAA55FE01F}"/>
              </a:ext>
            </a:extLst>
          </p:cNvPr>
          <p:cNvSpPr txBox="1"/>
          <p:nvPr/>
        </p:nvSpPr>
        <p:spPr>
          <a:xfrm>
            <a:off x="14937888" y="860743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D74E7-6324-44D2-93C0-0DE42167BD7D}"/>
              </a:ext>
            </a:extLst>
          </p:cNvPr>
          <p:cNvSpPr txBox="1"/>
          <p:nvPr/>
        </p:nvSpPr>
        <p:spPr>
          <a:xfrm>
            <a:off x="13228315" y="858846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7610-A00E-4C29-87F4-BFBD48C99D5C}"/>
              </a:ext>
            </a:extLst>
          </p:cNvPr>
          <p:cNvSpPr txBox="1"/>
          <p:nvPr/>
        </p:nvSpPr>
        <p:spPr>
          <a:xfrm>
            <a:off x="11350729" y="8147913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050226D-4F3C-4EC6-81DA-BEF15970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847" y="4506260"/>
            <a:ext cx="3393740" cy="19375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33CCD93-98EC-4810-9428-55FA87F2F339}"/>
              </a:ext>
            </a:extLst>
          </p:cNvPr>
          <p:cNvSpPr txBox="1"/>
          <p:nvPr/>
        </p:nvSpPr>
        <p:spPr>
          <a:xfrm>
            <a:off x="3227607" y="2227325"/>
            <a:ext cx="125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Read Lock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5C86846-C5C4-4984-AE0F-246C0CC85926}"/>
              </a:ext>
            </a:extLst>
          </p:cNvPr>
          <p:cNvCxnSpPr>
            <a:cxnSpLocks/>
          </p:cNvCxnSpPr>
          <p:nvPr/>
        </p:nvCxnSpPr>
        <p:spPr>
          <a:xfrm flipH="1" flipV="1">
            <a:off x="4297978" y="4201648"/>
            <a:ext cx="7726" cy="150142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53F8E8C-00F1-45E9-8F38-0FC2992F2108}"/>
              </a:ext>
            </a:extLst>
          </p:cNvPr>
          <p:cNvCxnSpPr>
            <a:cxnSpLocks/>
          </p:cNvCxnSpPr>
          <p:nvPr/>
        </p:nvCxnSpPr>
        <p:spPr>
          <a:xfrm flipH="1" flipV="1">
            <a:off x="7050595" y="5634932"/>
            <a:ext cx="1269252" cy="1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2EB1A919-ACDD-41B8-911D-E6B638D9FFCC}"/>
              </a:ext>
            </a:extLst>
          </p:cNvPr>
          <p:cNvCxnSpPr/>
          <p:nvPr/>
        </p:nvCxnSpPr>
        <p:spPr>
          <a:xfrm>
            <a:off x="4297978" y="5703077"/>
            <a:ext cx="12566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36E843A-0BB5-49FF-80B0-DF0661F792D7}"/>
              </a:ext>
            </a:extLst>
          </p:cNvPr>
          <p:cNvSpPr/>
          <p:nvPr/>
        </p:nvSpPr>
        <p:spPr>
          <a:xfrm>
            <a:off x="5627261" y="5473715"/>
            <a:ext cx="1370432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36AE8-DD25-4642-87F1-655C7B4D4DF3}"/>
              </a:ext>
            </a:extLst>
          </p:cNvPr>
          <p:cNvSpPr txBox="1"/>
          <p:nvPr/>
        </p:nvSpPr>
        <p:spPr>
          <a:xfrm>
            <a:off x="5809362" y="556808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Module</a:t>
            </a:r>
          </a:p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Manager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17ABFD5-B9D7-434E-9B92-AFA4CBB65D5A}"/>
              </a:ext>
            </a:extLst>
          </p:cNvPr>
          <p:cNvSpPr/>
          <p:nvPr/>
        </p:nvSpPr>
        <p:spPr>
          <a:xfrm>
            <a:off x="3699969" y="3243672"/>
            <a:ext cx="1256666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0D38D-3F86-44BF-97C9-F323DE45252E}"/>
              </a:ext>
            </a:extLst>
          </p:cNvPr>
          <p:cNvSpPr txBox="1"/>
          <p:nvPr/>
        </p:nvSpPr>
        <p:spPr>
          <a:xfrm>
            <a:off x="3680294" y="3327254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Upgrade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FC14C25-37A0-4A00-B9E0-FB2094737250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5030344" y="3650420"/>
            <a:ext cx="12133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A4415C9-BA3F-463D-B692-C4F6502A4D53}"/>
              </a:ext>
            </a:extLst>
          </p:cNvPr>
          <p:cNvSpPr/>
          <p:nvPr/>
        </p:nvSpPr>
        <p:spPr>
          <a:xfrm>
            <a:off x="5639695" y="2720377"/>
            <a:ext cx="1201304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780291-A9B8-4D07-ABE2-BD6E3275FDE5}"/>
              </a:ext>
            </a:extLst>
          </p:cNvPr>
          <p:cNvSpPr txBox="1"/>
          <p:nvPr/>
        </p:nvSpPr>
        <p:spPr>
          <a:xfrm>
            <a:off x="5714544" y="272037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Dispatch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19AEC3F2-1B86-47D6-9D37-C741427D211F}"/>
              </a:ext>
            </a:extLst>
          </p:cNvPr>
          <p:cNvCxnSpPr>
            <a:cxnSpLocks/>
            <a:stCxn id="73" idx="1"/>
            <a:endCxn id="19" idx="3"/>
          </p:cNvCxnSpPr>
          <p:nvPr/>
        </p:nvCxnSpPr>
        <p:spPr>
          <a:xfrm flipH="1" flipV="1">
            <a:off x="6920678" y="3013500"/>
            <a:ext cx="273543" cy="64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53205DE-F64E-45C8-B415-5474007F9BD5}"/>
              </a:ext>
            </a:extLst>
          </p:cNvPr>
          <p:cNvSpPr/>
          <p:nvPr/>
        </p:nvSpPr>
        <p:spPr>
          <a:xfrm>
            <a:off x="7280020" y="2872777"/>
            <a:ext cx="1367548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59A787-D122-40B8-BB4E-3E300C5690E8}"/>
              </a:ext>
            </a:extLst>
          </p:cNvPr>
          <p:cNvSpPr txBox="1"/>
          <p:nvPr/>
        </p:nvSpPr>
        <p:spPr>
          <a:xfrm>
            <a:off x="7194221" y="2923618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>
                <a:latin typeface="Tahoma" panose="020B0604030504040204" pitchFamily="34" charset="0"/>
                <a:cs typeface="Tahoma" panose="020B0604030504040204" pitchFamily="34" charset="0"/>
              </a:rPr>
              <a:t>upgrade_prepare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588FFC9-42FD-4245-8C48-70A83A10F333}"/>
              </a:ext>
            </a:extLst>
          </p:cNvPr>
          <p:cNvCxnSpPr>
            <a:stCxn id="65" idx="2"/>
          </p:cNvCxnSpPr>
          <p:nvPr/>
        </p:nvCxnSpPr>
        <p:spPr>
          <a:xfrm>
            <a:off x="6243696" y="3089709"/>
            <a:ext cx="0" cy="56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8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DEF8F9-33BC-4753-B518-3C7A4805F0A8}"/>
              </a:ext>
            </a:extLst>
          </p:cNvPr>
          <p:cNvSpPr/>
          <p:nvPr/>
        </p:nvSpPr>
        <p:spPr>
          <a:xfrm>
            <a:off x="5358864" y="1726103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EC6576-0A66-4F8A-8317-11EC98E1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5" y="8147913"/>
            <a:ext cx="9065181" cy="480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CB30D-B293-4235-B5C8-423ABDA250B5}"/>
              </a:ext>
            </a:extLst>
          </p:cNvPr>
          <p:cNvSpPr txBox="1"/>
          <p:nvPr/>
        </p:nvSpPr>
        <p:spPr>
          <a:xfrm>
            <a:off x="5409092" y="1319336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23614A-677E-473C-9D43-2F74E67C9F2A}"/>
              </a:ext>
            </a:extLst>
          </p:cNvPr>
          <p:cNvSpPr/>
          <p:nvPr/>
        </p:nvSpPr>
        <p:spPr>
          <a:xfrm>
            <a:off x="5339189" y="1703162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816DA7-249F-46A7-A841-CB3598783A63}"/>
              </a:ext>
            </a:extLst>
          </p:cNvPr>
          <p:cNvSpPr/>
          <p:nvPr/>
        </p:nvSpPr>
        <p:spPr>
          <a:xfrm>
            <a:off x="1376171" y="1740597"/>
            <a:ext cx="1977773" cy="303976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C4C666-1DF5-4780-BFA3-95B26573F5F6}"/>
              </a:ext>
            </a:extLst>
          </p:cNvPr>
          <p:cNvSpPr/>
          <p:nvPr/>
        </p:nvSpPr>
        <p:spPr>
          <a:xfrm>
            <a:off x="3643121" y="1740597"/>
            <a:ext cx="1387223" cy="2461051"/>
          </a:xfrm>
          <a:prstGeom prst="rect">
            <a:avLst/>
          </a:prstGeom>
          <a:solidFill>
            <a:srgbClr val="A1DAB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552FB3-3CA9-4BC9-982D-D3EC2B8A023F}"/>
              </a:ext>
            </a:extLst>
          </p:cNvPr>
          <p:cNvSpPr/>
          <p:nvPr/>
        </p:nvSpPr>
        <p:spPr>
          <a:xfrm>
            <a:off x="5533455" y="2118838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56D3DD-5E98-4133-83EE-E3CE9FBDFE9B}"/>
              </a:ext>
            </a:extLst>
          </p:cNvPr>
          <p:cNvSpPr/>
          <p:nvPr/>
        </p:nvSpPr>
        <p:spPr>
          <a:xfrm>
            <a:off x="7229523" y="2097402"/>
            <a:ext cx="1473015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1D8673-4A80-4D69-86E7-74110F67EAC1}"/>
              </a:ext>
            </a:extLst>
          </p:cNvPr>
          <p:cNvSpPr/>
          <p:nvPr/>
        </p:nvSpPr>
        <p:spPr>
          <a:xfrm>
            <a:off x="8925591" y="2115753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0B3BB-105B-47DD-8EBA-7E63DA76B192}"/>
              </a:ext>
            </a:extLst>
          </p:cNvPr>
          <p:cNvSpPr txBox="1"/>
          <p:nvPr/>
        </p:nvSpPr>
        <p:spPr>
          <a:xfrm>
            <a:off x="1953726" y="183454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Kernel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30D63-5A14-4E01-B4E4-AFCC0B7E4838}"/>
              </a:ext>
            </a:extLst>
          </p:cNvPr>
          <p:cNvSpPr txBox="1"/>
          <p:nvPr/>
        </p:nvSpPr>
        <p:spPr>
          <a:xfrm>
            <a:off x="3833165" y="1834549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2DB96-FEA7-4FC3-ADDE-552D72309ADB}"/>
              </a:ext>
            </a:extLst>
          </p:cNvPr>
          <p:cNvSpPr txBox="1"/>
          <p:nvPr/>
        </p:nvSpPr>
        <p:spPr>
          <a:xfrm>
            <a:off x="5589392" y="2186974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BA12-16AB-4355-8C31-F7CD5E703534}"/>
              </a:ext>
            </a:extLst>
          </p:cNvPr>
          <p:cNvSpPr txBox="1"/>
          <p:nvPr/>
        </p:nvSpPr>
        <p:spPr>
          <a:xfrm>
            <a:off x="8996251" y="2205939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9AF7E-9FD7-4DCC-B8A7-591DAE20A53D}"/>
              </a:ext>
            </a:extLst>
          </p:cNvPr>
          <p:cNvSpPr txBox="1"/>
          <p:nvPr/>
        </p:nvSpPr>
        <p:spPr>
          <a:xfrm>
            <a:off x="7286678" y="218697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8A85-B369-440E-997E-FE4354CBDAF2}"/>
              </a:ext>
            </a:extLst>
          </p:cNvPr>
          <p:cNvSpPr txBox="1"/>
          <p:nvPr/>
        </p:nvSpPr>
        <p:spPr>
          <a:xfrm>
            <a:off x="5409092" y="1746421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CFDCF7-3B35-4EBE-B47B-93AAB0A00412}"/>
              </a:ext>
            </a:extLst>
          </p:cNvPr>
          <p:cNvSpPr/>
          <p:nvPr/>
        </p:nvSpPr>
        <p:spPr>
          <a:xfrm>
            <a:off x="1719024" y="2330416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F9E45-C6B7-4CCF-8024-AD5FF463F053}"/>
              </a:ext>
            </a:extLst>
          </p:cNvPr>
          <p:cNvSpPr txBox="1"/>
          <p:nvPr/>
        </p:nvSpPr>
        <p:spPr>
          <a:xfrm>
            <a:off x="2129984" y="25271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VFS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230068-E8E5-4137-A9C5-ACD6324DCFF0}"/>
              </a:ext>
            </a:extLst>
          </p:cNvPr>
          <p:cNvSpPr/>
          <p:nvPr/>
        </p:nvSpPr>
        <p:spPr>
          <a:xfrm>
            <a:off x="3809696" y="2349901"/>
            <a:ext cx="1046058" cy="493513"/>
          </a:xfrm>
          <a:prstGeom prst="rect">
            <a:avLst/>
          </a:prstGeom>
          <a:solidFill>
            <a:srgbClr val="DDF1E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31697-4B29-4D00-ACB6-89123522359C}"/>
              </a:ext>
            </a:extLst>
          </p:cNvPr>
          <p:cNvSpPr txBox="1"/>
          <p:nvPr/>
        </p:nvSpPr>
        <p:spPr>
          <a:xfrm>
            <a:off x="4077604" y="2417529"/>
            <a:ext cx="5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fs 1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B32C29-8EA4-408D-9A8D-8605C3541A98}"/>
              </a:ext>
            </a:extLst>
          </p:cNvPr>
          <p:cNvCxnSpPr>
            <a:endCxn id="31" idx="1"/>
          </p:cNvCxnSpPr>
          <p:nvPr/>
        </p:nvCxnSpPr>
        <p:spPr>
          <a:xfrm>
            <a:off x="3106247" y="2527127"/>
            <a:ext cx="703449" cy="695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34519D7-85A8-40B0-8E17-0E5A183FF5BC}"/>
              </a:ext>
            </a:extLst>
          </p:cNvPr>
          <p:cNvSpPr/>
          <p:nvPr/>
        </p:nvSpPr>
        <p:spPr>
          <a:xfrm>
            <a:off x="11300501" y="8127595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0DEAE-472C-4418-861F-94BB0F7BE1D7}"/>
              </a:ext>
            </a:extLst>
          </p:cNvPr>
          <p:cNvSpPr txBox="1"/>
          <p:nvPr/>
        </p:nvSpPr>
        <p:spPr>
          <a:xfrm>
            <a:off x="11350729" y="7720828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0768EB-15B8-4E66-883D-31BEB59EDDD2}"/>
              </a:ext>
            </a:extLst>
          </p:cNvPr>
          <p:cNvSpPr/>
          <p:nvPr/>
        </p:nvSpPr>
        <p:spPr>
          <a:xfrm>
            <a:off x="11280826" y="8104654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E94C73F-62F6-4CAD-9142-ED6C71DA123D}"/>
              </a:ext>
            </a:extLst>
          </p:cNvPr>
          <p:cNvSpPr/>
          <p:nvPr/>
        </p:nvSpPr>
        <p:spPr>
          <a:xfrm>
            <a:off x="11475092" y="8520330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7156389-4608-4FF4-B306-8736D342AFB0}"/>
              </a:ext>
            </a:extLst>
          </p:cNvPr>
          <p:cNvSpPr/>
          <p:nvPr/>
        </p:nvSpPr>
        <p:spPr>
          <a:xfrm>
            <a:off x="13171160" y="8498894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C8B6FC3-6443-4B30-A83C-8068A25E588C}"/>
              </a:ext>
            </a:extLst>
          </p:cNvPr>
          <p:cNvSpPr/>
          <p:nvPr/>
        </p:nvSpPr>
        <p:spPr>
          <a:xfrm>
            <a:off x="14867228" y="8517245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96A2B-B11A-41B0-A19C-822CB93D7352}"/>
              </a:ext>
            </a:extLst>
          </p:cNvPr>
          <p:cNvSpPr txBox="1"/>
          <p:nvPr/>
        </p:nvSpPr>
        <p:spPr>
          <a:xfrm>
            <a:off x="11531029" y="858846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B3A0-4458-449B-8280-D4CAA55FE01F}"/>
              </a:ext>
            </a:extLst>
          </p:cNvPr>
          <p:cNvSpPr txBox="1"/>
          <p:nvPr/>
        </p:nvSpPr>
        <p:spPr>
          <a:xfrm>
            <a:off x="14937888" y="860743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D74E7-6324-44D2-93C0-0DE42167BD7D}"/>
              </a:ext>
            </a:extLst>
          </p:cNvPr>
          <p:cNvSpPr txBox="1"/>
          <p:nvPr/>
        </p:nvSpPr>
        <p:spPr>
          <a:xfrm>
            <a:off x="13228315" y="858846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7610-A00E-4C29-87F4-BFBD48C99D5C}"/>
              </a:ext>
            </a:extLst>
          </p:cNvPr>
          <p:cNvSpPr txBox="1"/>
          <p:nvPr/>
        </p:nvSpPr>
        <p:spPr>
          <a:xfrm>
            <a:off x="11350729" y="8147913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3CCD93-98EC-4810-9428-55FA87F2F339}"/>
              </a:ext>
            </a:extLst>
          </p:cNvPr>
          <p:cNvSpPr txBox="1"/>
          <p:nvPr/>
        </p:nvSpPr>
        <p:spPr>
          <a:xfrm>
            <a:off x="3227607" y="2227325"/>
            <a:ext cx="125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Read Lock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17ABFD5-B9D7-434E-9B92-AFA4CBB65D5A}"/>
              </a:ext>
            </a:extLst>
          </p:cNvPr>
          <p:cNvSpPr/>
          <p:nvPr/>
        </p:nvSpPr>
        <p:spPr>
          <a:xfrm>
            <a:off x="3699969" y="3243672"/>
            <a:ext cx="1256666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0D38D-3F86-44BF-97C9-F323DE45252E}"/>
              </a:ext>
            </a:extLst>
          </p:cNvPr>
          <p:cNvSpPr txBox="1"/>
          <p:nvPr/>
        </p:nvSpPr>
        <p:spPr>
          <a:xfrm>
            <a:off x="3680294" y="3327254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Upgrade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FC14C25-37A0-4A00-B9E0-FB2094737250}"/>
              </a:ext>
            </a:extLst>
          </p:cNvPr>
          <p:cNvCxnSpPr>
            <a:cxnSpLocks/>
            <a:stCxn id="18" idx="3"/>
            <a:endCxn id="66" idx="1"/>
          </p:cNvCxnSpPr>
          <p:nvPr/>
        </p:nvCxnSpPr>
        <p:spPr>
          <a:xfrm flipV="1">
            <a:off x="5030344" y="2905043"/>
            <a:ext cx="609351" cy="66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A4415C9-BA3F-463D-B692-C4F6502A4D53}"/>
              </a:ext>
            </a:extLst>
          </p:cNvPr>
          <p:cNvSpPr/>
          <p:nvPr/>
        </p:nvSpPr>
        <p:spPr>
          <a:xfrm>
            <a:off x="5639695" y="2720377"/>
            <a:ext cx="1201304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780291-A9B8-4D07-ABE2-BD6E3275FDE5}"/>
              </a:ext>
            </a:extLst>
          </p:cNvPr>
          <p:cNvSpPr txBox="1"/>
          <p:nvPr/>
        </p:nvSpPr>
        <p:spPr>
          <a:xfrm>
            <a:off x="5714544" y="272037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Dispatch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19AEC3F2-1B86-47D6-9D37-C741427D211F}"/>
              </a:ext>
            </a:extLst>
          </p:cNvPr>
          <p:cNvCxnSpPr>
            <a:cxnSpLocks/>
            <a:stCxn id="19" idx="3"/>
            <a:endCxn id="59" idx="1"/>
          </p:cNvCxnSpPr>
          <p:nvPr/>
        </p:nvCxnSpPr>
        <p:spPr>
          <a:xfrm>
            <a:off x="6920678" y="3013500"/>
            <a:ext cx="298178" cy="336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53205DE-F64E-45C8-B415-5474007F9BD5}"/>
              </a:ext>
            </a:extLst>
          </p:cNvPr>
          <p:cNvSpPr/>
          <p:nvPr/>
        </p:nvSpPr>
        <p:spPr>
          <a:xfrm>
            <a:off x="7304752" y="2617353"/>
            <a:ext cx="1367548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59A787-D122-40B8-BB4E-3E300C5690E8}"/>
              </a:ext>
            </a:extLst>
          </p:cNvPr>
          <p:cNvSpPr txBox="1"/>
          <p:nvPr/>
        </p:nvSpPr>
        <p:spPr>
          <a:xfrm>
            <a:off x="7218953" y="2668194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>
                <a:latin typeface="Tahoma" panose="020B0604030504040204" pitchFamily="34" charset="0"/>
                <a:cs typeface="Tahoma" panose="020B0604030504040204" pitchFamily="34" charset="0"/>
              </a:rPr>
              <a:t>upgrade_prepare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04ED48C6-8367-4571-B9FC-915E8D7F0FF6}"/>
              </a:ext>
            </a:extLst>
          </p:cNvPr>
          <p:cNvSpPr/>
          <p:nvPr/>
        </p:nvSpPr>
        <p:spPr>
          <a:xfrm>
            <a:off x="7304752" y="3144907"/>
            <a:ext cx="1367548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726657-43E4-4BE5-85B9-E5621B57D81A}"/>
              </a:ext>
            </a:extLst>
          </p:cNvPr>
          <p:cNvSpPr txBox="1"/>
          <p:nvPr/>
        </p:nvSpPr>
        <p:spPr>
          <a:xfrm>
            <a:off x="7218856" y="3195748"/>
            <a:ext cx="1539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>
                <a:latin typeface="Tahoma" panose="020B0604030504040204" pitchFamily="34" charset="0"/>
                <a:cs typeface="Tahoma" panose="020B0604030504040204" pitchFamily="34" charset="0"/>
              </a:rPr>
              <a:t>upgrade_transfer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460741-249B-4FC5-A5D1-10FB77BB3C0A}"/>
              </a:ext>
            </a:extLst>
          </p:cNvPr>
          <p:cNvSpPr txBox="1"/>
          <p:nvPr/>
        </p:nvSpPr>
        <p:spPr>
          <a:xfrm>
            <a:off x="5413602" y="4355677"/>
            <a:ext cx="48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Now, the new file system instance initialized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DEF8F9-33BC-4753-B518-3C7A4805F0A8}"/>
              </a:ext>
            </a:extLst>
          </p:cNvPr>
          <p:cNvSpPr/>
          <p:nvPr/>
        </p:nvSpPr>
        <p:spPr>
          <a:xfrm>
            <a:off x="5465104" y="2039217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5. Bento framework should support “Live upgrades”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EC6576-0A66-4F8A-8317-11EC98E1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5" y="8147913"/>
            <a:ext cx="9065181" cy="4806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CB30D-B293-4235-B5C8-423ABDA250B5}"/>
              </a:ext>
            </a:extLst>
          </p:cNvPr>
          <p:cNvSpPr txBox="1"/>
          <p:nvPr/>
        </p:nvSpPr>
        <p:spPr>
          <a:xfrm>
            <a:off x="5515332" y="1632450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23614A-677E-473C-9D43-2F74E67C9F2A}"/>
              </a:ext>
            </a:extLst>
          </p:cNvPr>
          <p:cNvSpPr/>
          <p:nvPr/>
        </p:nvSpPr>
        <p:spPr>
          <a:xfrm>
            <a:off x="5445429" y="2016276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816DA7-249F-46A7-A841-CB3598783A63}"/>
              </a:ext>
            </a:extLst>
          </p:cNvPr>
          <p:cNvSpPr/>
          <p:nvPr/>
        </p:nvSpPr>
        <p:spPr>
          <a:xfrm>
            <a:off x="1482411" y="2053711"/>
            <a:ext cx="1977773" cy="303976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C4C666-1DF5-4780-BFA3-95B26573F5F6}"/>
              </a:ext>
            </a:extLst>
          </p:cNvPr>
          <p:cNvSpPr/>
          <p:nvPr/>
        </p:nvSpPr>
        <p:spPr>
          <a:xfrm>
            <a:off x="3749361" y="2053711"/>
            <a:ext cx="1387223" cy="2461051"/>
          </a:xfrm>
          <a:prstGeom prst="rect">
            <a:avLst/>
          </a:prstGeom>
          <a:solidFill>
            <a:srgbClr val="A1DAB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E552FB3-3CA9-4BC9-982D-D3EC2B8A023F}"/>
              </a:ext>
            </a:extLst>
          </p:cNvPr>
          <p:cNvSpPr/>
          <p:nvPr/>
        </p:nvSpPr>
        <p:spPr>
          <a:xfrm>
            <a:off x="5639695" y="2431952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56D3DD-5E98-4133-83EE-E3CE9FBDFE9B}"/>
              </a:ext>
            </a:extLst>
          </p:cNvPr>
          <p:cNvSpPr/>
          <p:nvPr/>
        </p:nvSpPr>
        <p:spPr>
          <a:xfrm>
            <a:off x="7335763" y="2410516"/>
            <a:ext cx="1473015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1D8673-4A80-4D69-86E7-74110F67EAC1}"/>
              </a:ext>
            </a:extLst>
          </p:cNvPr>
          <p:cNvSpPr/>
          <p:nvPr/>
        </p:nvSpPr>
        <p:spPr>
          <a:xfrm>
            <a:off x="9031831" y="2428867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0B3BB-105B-47DD-8EBA-7E63DA76B192}"/>
              </a:ext>
            </a:extLst>
          </p:cNvPr>
          <p:cNvSpPr txBox="1"/>
          <p:nvPr/>
        </p:nvSpPr>
        <p:spPr>
          <a:xfrm>
            <a:off x="2059966" y="214766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Kernel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30D63-5A14-4E01-B4E4-AFCC0B7E4838}"/>
              </a:ext>
            </a:extLst>
          </p:cNvPr>
          <p:cNvSpPr txBox="1"/>
          <p:nvPr/>
        </p:nvSpPr>
        <p:spPr>
          <a:xfrm>
            <a:off x="3939405" y="214766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2DB96-FEA7-4FC3-ADDE-552D72309ADB}"/>
              </a:ext>
            </a:extLst>
          </p:cNvPr>
          <p:cNvSpPr txBox="1"/>
          <p:nvPr/>
        </p:nvSpPr>
        <p:spPr>
          <a:xfrm>
            <a:off x="5695632" y="2500088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BA12-16AB-4355-8C31-F7CD5E703534}"/>
              </a:ext>
            </a:extLst>
          </p:cNvPr>
          <p:cNvSpPr txBox="1"/>
          <p:nvPr/>
        </p:nvSpPr>
        <p:spPr>
          <a:xfrm>
            <a:off x="9102491" y="2519053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9AF7E-9FD7-4DCC-B8A7-591DAE20A53D}"/>
              </a:ext>
            </a:extLst>
          </p:cNvPr>
          <p:cNvSpPr txBox="1"/>
          <p:nvPr/>
        </p:nvSpPr>
        <p:spPr>
          <a:xfrm>
            <a:off x="7392918" y="2500088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8A85-B369-440E-997E-FE4354CBDAF2}"/>
              </a:ext>
            </a:extLst>
          </p:cNvPr>
          <p:cNvSpPr txBox="1"/>
          <p:nvPr/>
        </p:nvSpPr>
        <p:spPr>
          <a:xfrm>
            <a:off x="5515332" y="2059535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CFDCF7-3B35-4EBE-B47B-93AAB0A00412}"/>
              </a:ext>
            </a:extLst>
          </p:cNvPr>
          <p:cNvSpPr/>
          <p:nvPr/>
        </p:nvSpPr>
        <p:spPr>
          <a:xfrm>
            <a:off x="1825264" y="2643530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F9E45-C6B7-4CCF-8024-AD5FF463F053}"/>
              </a:ext>
            </a:extLst>
          </p:cNvPr>
          <p:cNvSpPr txBox="1"/>
          <p:nvPr/>
        </p:nvSpPr>
        <p:spPr>
          <a:xfrm>
            <a:off x="2236224" y="284024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VFS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230068-E8E5-4137-A9C5-ACD6324DCFF0}"/>
              </a:ext>
            </a:extLst>
          </p:cNvPr>
          <p:cNvSpPr/>
          <p:nvPr/>
        </p:nvSpPr>
        <p:spPr>
          <a:xfrm>
            <a:off x="3915936" y="2663015"/>
            <a:ext cx="1046058" cy="493513"/>
          </a:xfrm>
          <a:prstGeom prst="rect">
            <a:avLst/>
          </a:prstGeom>
          <a:solidFill>
            <a:srgbClr val="DDF1E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31697-4B29-4D00-ACB6-89123522359C}"/>
              </a:ext>
            </a:extLst>
          </p:cNvPr>
          <p:cNvSpPr txBox="1"/>
          <p:nvPr/>
        </p:nvSpPr>
        <p:spPr>
          <a:xfrm>
            <a:off x="4183844" y="2730643"/>
            <a:ext cx="5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fs 2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B32C29-8EA4-408D-9A8D-8605C3541A98}"/>
              </a:ext>
            </a:extLst>
          </p:cNvPr>
          <p:cNvCxnSpPr>
            <a:endCxn id="31" idx="1"/>
          </p:cNvCxnSpPr>
          <p:nvPr/>
        </p:nvCxnSpPr>
        <p:spPr>
          <a:xfrm>
            <a:off x="3212487" y="2840241"/>
            <a:ext cx="703449" cy="695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34519D7-85A8-40B0-8E17-0E5A183FF5BC}"/>
              </a:ext>
            </a:extLst>
          </p:cNvPr>
          <p:cNvSpPr/>
          <p:nvPr/>
        </p:nvSpPr>
        <p:spPr>
          <a:xfrm>
            <a:off x="11300501" y="8127595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0DEAE-472C-4418-861F-94BB0F7BE1D7}"/>
              </a:ext>
            </a:extLst>
          </p:cNvPr>
          <p:cNvSpPr txBox="1"/>
          <p:nvPr/>
        </p:nvSpPr>
        <p:spPr>
          <a:xfrm>
            <a:off x="11350729" y="7720828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Let this is a new file system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0768EB-15B8-4E66-883D-31BEB59EDDD2}"/>
              </a:ext>
            </a:extLst>
          </p:cNvPr>
          <p:cNvSpPr/>
          <p:nvPr/>
        </p:nvSpPr>
        <p:spPr>
          <a:xfrm>
            <a:off x="11280826" y="8104654"/>
            <a:ext cx="5097988" cy="2498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E94C73F-62F6-4CAD-9142-ED6C71DA123D}"/>
              </a:ext>
            </a:extLst>
          </p:cNvPr>
          <p:cNvSpPr/>
          <p:nvPr/>
        </p:nvSpPr>
        <p:spPr>
          <a:xfrm>
            <a:off x="11475092" y="8520330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7156389-4608-4FF4-B306-8736D342AFB0}"/>
              </a:ext>
            </a:extLst>
          </p:cNvPr>
          <p:cNvSpPr/>
          <p:nvPr/>
        </p:nvSpPr>
        <p:spPr>
          <a:xfrm>
            <a:off x="13171160" y="8498894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C8B6FC3-6443-4B30-A83C-8068A25E588C}"/>
              </a:ext>
            </a:extLst>
          </p:cNvPr>
          <p:cNvSpPr/>
          <p:nvPr/>
        </p:nvSpPr>
        <p:spPr>
          <a:xfrm>
            <a:off x="14867228" y="8517245"/>
            <a:ext cx="1387223" cy="1789324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96A2B-B11A-41B0-A19C-822CB93D7352}"/>
              </a:ext>
            </a:extLst>
          </p:cNvPr>
          <p:cNvSpPr txBox="1"/>
          <p:nvPr/>
        </p:nvSpPr>
        <p:spPr>
          <a:xfrm>
            <a:off x="11531029" y="858846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B3A0-4458-449B-8280-D4CAA55FE01F}"/>
              </a:ext>
            </a:extLst>
          </p:cNvPr>
          <p:cNvSpPr txBox="1"/>
          <p:nvPr/>
        </p:nvSpPr>
        <p:spPr>
          <a:xfrm>
            <a:off x="14937888" y="860743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D74E7-6324-44D2-93C0-0DE42167BD7D}"/>
              </a:ext>
            </a:extLst>
          </p:cNvPr>
          <p:cNvSpPr txBox="1"/>
          <p:nvPr/>
        </p:nvSpPr>
        <p:spPr>
          <a:xfrm>
            <a:off x="13228315" y="858846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7610-A00E-4C29-87F4-BFBD48C99D5C}"/>
              </a:ext>
            </a:extLst>
          </p:cNvPr>
          <p:cNvSpPr txBox="1"/>
          <p:nvPr/>
        </p:nvSpPr>
        <p:spPr>
          <a:xfrm>
            <a:off x="11350729" y="8147913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17ABFD5-B9D7-434E-9B92-AFA4CBB65D5A}"/>
              </a:ext>
            </a:extLst>
          </p:cNvPr>
          <p:cNvSpPr/>
          <p:nvPr/>
        </p:nvSpPr>
        <p:spPr>
          <a:xfrm>
            <a:off x="3806209" y="3556786"/>
            <a:ext cx="1256666" cy="8792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0D38D-3F86-44BF-97C9-F323DE45252E}"/>
              </a:ext>
            </a:extLst>
          </p:cNvPr>
          <p:cNvSpPr txBox="1"/>
          <p:nvPr/>
        </p:nvSpPr>
        <p:spPr>
          <a:xfrm>
            <a:off x="3786534" y="3640368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Upgrade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A4415C9-BA3F-463D-B692-C4F6502A4D53}"/>
              </a:ext>
            </a:extLst>
          </p:cNvPr>
          <p:cNvSpPr/>
          <p:nvPr/>
        </p:nvSpPr>
        <p:spPr>
          <a:xfrm>
            <a:off x="5745935" y="3033491"/>
            <a:ext cx="1201304" cy="369332"/>
          </a:xfrm>
          <a:prstGeom prst="rect">
            <a:avLst/>
          </a:prstGeom>
          <a:solidFill>
            <a:srgbClr val="BBE5EA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780291-A9B8-4D07-ABE2-BD6E3275FDE5}"/>
              </a:ext>
            </a:extLst>
          </p:cNvPr>
          <p:cNvSpPr txBox="1"/>
          <p:nvPr/>
        </p:nvSpPr>
        <p:spPr>
          <a:xfrm>
            <a:off x="5820784" y="303349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Dispatch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460741-249B-4FC5-A5D1-10FB77BB3C0A}"/>
              </a:ext>
            </a:extLst>
          </p:cNvPr>
          <p:cNvSpPr txBox="1"/>
          <p:nvPr/>
        </p:nvSpPr>
        <p:spPr>
          <a:xfrm>
            <a:off x="5519842" y="4668791"/>
            <a:ext cx="48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Now, the new file system instance initialized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9CFA9CE-BE76-479D-AA45-61E09AC7210A}"/>
              </a:ext>
            </a:extLst>
          </p:cNvPr>
          <p:cNvCxnSpPr>
            <a:cxnSpLocks/>
          </p:cNvCxnSpPr>
          <p:nvPr/>
        </p:nvCxnSpPr>
        <p:spPr>
          <a:xfrm>
            <a:off x="4958957" y="2896846"/>
            <a:ext cx="693222" cy="29959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4061E75B-14D8-45AC-B5CC-935EC25711F1}"/>
              </a:ext>
            </a:extLst>
          </p:cNvPr>
          <p:cNvCxnSpPr>
            <a:cxnSpLocks/>
          </p:cNvCxnSpPr>
          <p:nvPr/>
        </p:nvCxnSpPr>
        <p:spPr>
          <a:xfrm>
            <a:off x="6989541" y="3214602"/>
            <a:ext cx="297088" cy="11628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6906E8F-C65D-48CC-BF07-868869C3FEE4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8808778" y="3305178"/>
            <a:ext cx="223053" cy="1835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FA196D9-BB57-45F7-A7BC-A3FDB65B2A43}"/>
              </a:ext>
            </a:extLst>
          </p:cNvPr>
          <p:cNvCxnSpPr>
            <a:stCxn id="11" idx="3"/>
          </p:cNvCxnSpPr>
          <p:nvPr/>
        </p:nvCxnSpPr>
        <p:spPr>
          <a:xfrm>
            <a:off x="10543417" y="3265519"/>
            <a:ext cx="843649" cy="72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B50D29C2-1C1F-4541-8FE7-AA7CBD40D894}"/>
              </a:ext>
            </a:extLst>
          </p:cNvPr>
          <p:cNvCxnSpPr>
            <a:cxnSpLocks/>
          </p:cNvCxnSpPr>
          <p:nvPr/>
        </p:nvCxnSpPr>
        <p:spPr>
          <a:xfrm flipV="1">
            <a:off x="11387066" y="3272745"/>
            <a:ext cx="0" cy="234006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AE980AFE-FA5A-4860-81EF-5C7E6AD76C88}"/>
              </a:ext>
            </a:extLst>
          </p:cNvPr>
          <p:cNvCxnSpPr>
            <a:cxnSpLocks/>
          </p:cNvCxnSpPr>
          <p:nvPr/>
        </p:nvCxnSpPr>
        <p:spPr>
          <a:xfrm flipH="1" flipV="1">
            <a:off x="2471296" y="5603533"/>
            <a:ext cx="8915770" cy="2377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E3AEFE96-90FC-48ED-8665-3F913A9304D7}"/>
              </a:ext>
            </a:extLst>
          </p:cNvPr>
          <p:cNvCxnSpPr>
            <a:cxnSpLocks/>
          </p:cNvCxnSpPr>
          <p:nvPr/>
        </p:nvCxnSpPr>
        <p:spPr>
          <a:xfrm flipV="1">
            <a:off x="2478954" y="4656324"/>
            <a:ext cx="8467" cy="94721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DD5B1DF-27CB-4474-B873-31EC3F650FF9}"/>
              </a:ext>
            </a:extLst>
          </p:cNvPr>
          <p:cNvSpPr/>
          <p:nvPr/>
        </p:nvSpPr>
        <p:spPr>
          <a:xfrm>
            <a:off x="1825264" y="3873740"/>
            <a:ext cx="1387223" cy="697308"/>
          </a:xfrm>
          <a:prstGeom prst="rect">
            <a:avLst/>
          </a:prstGeom>
          <a:solidFill>
            <a:srgbClr val="FFFFE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0E50B5-1C87-4DA0-B523-7E6EF3C8BF78}"/>
              </a:ext>
            </a:extLst>
          </p:cNvPr>
          <p:cNvSpPr txBox="1"/>
          <p:nvPr/>
        </p:nvSpPr>
        <p:spPr>
          <a:xfrm>
            <a:off x="1796969" y="4070451"/>
            <a:ext cx="14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Block Device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6. File system code should be easily migrated. “User-level debugging”</a:t>
            </a:r>
            <a:endParaRPr lang="en-US" altLang="ko-KR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CD11357-2CA5-4382-8A57-36F0BCCFFAE3}"/>
              </a:ext>
            </a:extLst>
          </p:cNvPr>
          <p:cNvSpPr/>
          <p:nvPr/>
        </p:nvSpPr>
        <p:spPr>
          <a:xfrm>
            <a:off x="316806" y="1160974"/>
            <a:ext cx="11976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Userspace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Execution : File system can be compiled to run in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userspace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a build flag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286A84C-0CA5-47A5-9EC9-78E5F11D8494}"/>
              </a:ext>
            </a:extLst>
          </p:cNvPr>
          <p:cNvSpPr/>
          <p:nvPr/>
        </p:nvSpPr>
        <p:spPr>
          <a:xfrm>
            <a:off x="1066914" y="5316028"/>
            <a:ext cx="9587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Debugged code can be dropped back into kernel without any modification.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5CDDB6-4F03-462B-89BC-B0129B3D35ED}"/>
              </a:ext>
            </a:extLst>
          </p:cNvPr>
          <p:cNvSpPr/>
          <p:nvPr/>
        </p:nvSpPr>
        <p:spPr>
          <a:xfrm>
            <a:off x="2954260" y="2931177"/>
            <a:ext cx="5078313" cy="24610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995765-5B3D-4943-A630-03BEF0475AE3}"/>
              </a:ext>
            </a:extLst>
          </p:cNvPr>
          <p:cNvSpPr/>
          <p:nvPr/>
        </p:nvSpPr>
        <p:spPr>
          <a:xfrm>
            <a:off x="3128850" y="3309970"/>
            <a:ext cx="1437451" cy="1859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6A533CA-87CD-4522-B419-B2287C4D0A49}"/>
              </a:ext>
            </a:extLst>
          </p:cNvPr>
          <p:cNvSpPr/>
          <p:nvPr/>
        </p:nvSpPr>
        <p:spPr>
          <a:xfrm>
            <a:off x="3184788" y="3323912"/>
            <a:ext cx="1331286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C3D8225-1C72-452E-B467-F196AD104899}"/>
              </a:ext>
            </a:extLst>
          </p:cNvPr>
          <p:cNvSpPr/>
          <p:nvPr/>
        </p:nvSpPr>
        <p:spPr>
          <a:xfrm>
            <a:off x="4824919" y="3302476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67A60FB-5063-4295-9715-D16C2275DB80}"/>
              </a:ext>
            </a:extLst>
          </p:cNvPr>
          <p:cNvSpPr/>
          <p:nvPr/>
        </p:nvSpPr>
        <p:spPr>
          <a:xfrm>
            <a:off x="6520987" y="3320827"/>
            <a:ext cx="1387223" cy="1789324"/>
          </a:xfrm>
          <a:prstGeom prst="rect">
            <a:avLst/>
          </a:prstGeom>
          <a:solidFill>
            <a:srgbClr val="41B6C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4408AD-D613-4E3D-A7D4-BDC4E15F2CE4}"/>
              </a:ext>
            </a:extLst>
          </p:cNvPr>
          <p:cNvSpPr txBox="1"/>
          <p:nvPr/>
        </p:nvSpPr>
        <p:spPr>
          <a:xfrm>
            <a:off x="3184788" y="3392048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libBentoFS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EAC0B-05CE-4D26-AA63-695F730F5368}"/>
              </a:ext>
            </a:extLst>
          </p:cNvPr>
          <p:cNvSpPr txBox="1"/>
          <p:nvPr/>
        </p:nvSpPr>
        <p:spPr>
          <a:xfrm>
            <a:off x="6591647" y="3411013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libBentoKS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F547A-02A9-4A12-A1A8-BB1CE5F8FE53}"/>
              </a:ext>
            </a:extLst>
          </p:cNvPr>
          <p:cNvSpPr txBox="1"/>
          <p:nvPr/>
        </p:nvSpPr>
        <p:spPr>
          <a:xfrm>
            <a:off x="4882074" y="3392048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163E68-E895-4B57-B473-C0290B2C678E}"/>
              </a:ext>
            </a:extLst>
          </p:cNvPr>
          <p:cNvSpPr txBox="1"/>
          <p:nvPr/>
        </p:nvSpPr>
        <p:spPr>
          <a:xfrm>
            <a:off x="3004488" y="2951495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File System Module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988B608-B0F7-449F-815A-9DC57852E2A1}"/>
              </a:ext>
            </a:extLst>
          </p:cNvPr>
          <p:cNvSpPr/>
          <p:nvPr/>
        </p:nvSpPr>
        <p:spPr>
          <a:xfrm>
            <a:off x="6509377" y="3285524"/>
            <a:ext cx="1437451" cy="1859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ECC512-A473-4BFB-8892-8DB246CCEF74}"/>
              </a:ext>
            </a:extLst>
          </p:cNvPr>
          <p:cNvSpPr txBox="1"/>
          <p:nvPr/>
        </p:nvSpPr>
        <p:spPr>
          <a:xfrm>
            <a:off x="3316632" y="4722468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User ver.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9F3B7-945B-46C1-B158-B9305893E148}"/>
              </a:ext>
            </a:extLst>
          </p:cNvPr>
          <p:cNvSpPr txBox="1"/>
          <p:nvPr/>
        </p:nvSpPr>
        <p:spPr>
          <a:xfrm>
            <a:off x="6691352" y="4707356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cs typeface="Tahoma" panose="020B0604030504040204" pitchFamily="34" charset="0"/>
              </a:rPr>
              <a:t>User </a:t>
            </a:r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ver.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3FF09A-D3EA-403F-8C75-E87EAB584BCE}"/>
              </a:ext>
            </a:extLst>
          </p:cNvPr>
          <p:cNvSpPr/>
          <p:nvPr/>
        </p:nvSpPr>
        <p:spPr>
          <a:xfrm>
            <a:off x="2122908" y="1883069"/>
            <a:ext cx="9587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system can be compiled to run in user space using a build flags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C9F6C66-A230-4FAC-9B72-9D8E05176443}"/>
              </a:ext>
            </a:extLst>
          </p:cNvPr>
          <p:cNvCxnSpPr>
            <a:endCxn id="19" idx="0"/>
          </p:cNvCxnSpPr>
          <p:nvPr/>
        </p:nvCxnSpPr>
        <p:spPr>
          <a:xfrm>
            <a:off x="5518530" y="2590955"/>
            <a:ext cx="1" cy="71152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6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4624A8-2F78-4D91-B8A0-DE2C5AF0EBA5}"/>
              </a:ext>
            </a:extLst>
          </p:cNvPr>
          <p:cNvSpPr/>
          <p:nvPr/>
        </p:nvSpPr>
        <p:spPr>
          <a:xfrm>
            <a:off x="2907918" y="2274044"/>
            <a:ext cx="2193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Safety!</a:t>
            </a:r>
          </a:p>
          <a:p>
            <a:pPr lvl="1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4A0639F-E2A3-4BDE-A8C9-D84D32BD659D}"/>
              </a:ext>
            </a:extLst>
          </p:cNvPr>
          <p:cNvSpPr/>
          <p:nvPr/>
        </p:nvSpPr>
        <p:spPr>
          <a:xfrm>
            <a:off x="7152792" y="2257410"/>
            <a:ext cx="2787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Performance?</a:t>
            </a:r>
          </a:p>
          <a:p>
            <a:pPr lvl="1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3EEE765-BBE3-4172-B5E9-6E7BA675783D}"/>
              </a:ext>
            </a:extLst>
          </p:cNvPr>
          <p:cNvSpPr/>
          <p:nvPr/>
        </p:nvSpPr>
        <p:spPr>
          <a:xfrm>
            <a:off x="787167" y="5334535"/>
            <a:ext cx="271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Comaptibility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796323E-A708-413B-8656-16A69D23B08F}"/>
              </a:ext>
            </a:extLst>
          </p:cNvPr>
          <p:cNvSpPr/>
          <p:nvPr/>
        </p:nvSpPr>
        <p:spPr>
          <a:xfrm>
            <a:off x="4634639" y="5366719"/>
            <a:ext cx="2844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upgrades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E875B74-CD2F-4DEF-9DD9-39F61F0B265A}"/>
              </a:ext>
            </a:extLst>
          </p:cNvPr>
          <p:cNvSpPr/>
          <p:nvPr/>
        </p:nvSpPr>
        <p:spPr>
          <a:xfrm>
            <a:off x="7906220" y="5361623"/>
            <a:ext cx="359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User-level debugging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B419580-3B83-413A-A078-1CB1D2308C34}"/>
              </a:ext>
            </a:extLst>
          </p:cNvPr>
          <p:cNvSpPr/>
          <p:nvPr/>
        </p:nvSpPr>
        <p:spPr>
          <a:xfrm>
            <a:off x="4895672" y="2284201"/>
            <a:ext cx="2624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Generality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5B72FCD-2CFE-4D9D-87F0-FC5595DA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4" b="1648"/>
          <a:stretch/>
        </p:blipFill>
        <p:spPr>
          <a:xfrm>
            <a:off x="691755" y="3765385"/>
            <a:ext cx="3255563" cy="161878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7A64EE7-22B3-4D46-B767-73885A02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10" y="1244042"/>
            <a:ext cx="908490" cy="90849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816C9A3-3C4D-44D8-B3B9-10DC89EB2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466" y="1149282"/>
            <a:ext cx="908490" cy="90849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262D54A-4BE8-48F5-923F-2779602E6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69" y="1158319"/>
            <a:ext cx="908490" cy="9084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D721449-343B-4C43-B8A7-2E3B776B8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829" y="3763773"/>
            <a:ext cx="4064970" cy="1620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5824005-91F6-47EB-8D98-B7E0E4F35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146" y="3841868"/>
            <a:ext cx="3058714" cy="152485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8DDC81D-09F7-40F8-9E31-F085B8CC3B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6973794" y="6006235"/>
            <a:ext cx="733250" cy="73873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3F8A118-B766-4E04-AD4C-8D35BF7018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7707044" y="6006235"/>
            <a:ext cx="733250" cy="73873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0910440-C773-4354-BA12-2585BC888F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8440294" y="5999164"/>
            <a:ext cx="733250" cy="73873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B0005F0-3B0E-47B0-B776-5E3B394F8A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9173544" y="5999164"/>
            <a:ext cx="733250" cy="73873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4D3CAAA-D3AA-458A-94B9-27B828FFD4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9906794" y="5999164"/>
            <a:ext cx="733250" cy="73873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126BF31-3039-46C2-B74E-795BDA0BAC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0" t="6008" r="6108"/>
          <a:stretch/>
        </p:blipFill>
        <p:spPr>
          <a:xfrm>
            <a:off x="10640044" y="5999164"/>
            <a:ext cx="733250" cy="7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299162" y="1334472"/>
            <a:ext cx="57968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Bento-fs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optimized xv6 written in Rust. Implement similar to ext4 behavior &amp; performance (4. Implementation)</a:t>
            </a:r>
          </a:p>
          <a:p>
            <a:pPr lvl="1"/>
            <a:endParaRPr lang="en-US" altLang="ko-KR" sz="24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C54E590-64A1-46B0-BCF5-26F65C9EB5F6}"/>
              </a:ext>
            </a:extLst>
          </p:cNvPr>
          <p:cNvSpPr/>
          <p:nvPr/>
        </p:nvSpPr>
        <p:spPr>
          <a:xfrm>
            <a:off x="299162" y="3105834"/>
            <a:ext cx="57968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Bento-prov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Bento-fs + provenance feature  </a:t>
            </a:r>
            <a:endParaRPr lang="en-US" altLang="ko-KR" sz="24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7ED704-91ED-4B5C-8177-801FA066260E}"/>
              </a:ext>
            </a:extLst>
          </p:cNvPr>
          <p:cNvSpPr/>
          <p:nvPr/>
        </p:nvSpPr>
        <p:spPr>
          <a:xfrm>
            <a:off x="411367" y="3829109"/>
            <a:ext cx="5796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provenance : ability to record the history of data and its place of origin </a:t>
            </a:r>
            <a:endParaRPr lang="en-US" altLang="ko-KR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8D843D3-23A3-424E-9043-07BC5E3C1C3D}"/>
              </a:ext>
            </a:extLst>
          </p:cNvPr>
          <p:cNvSpPr/>
          <p:nvPr/>
        </p:nvSpPr>
        <p:spPr>
          <a:xfrm>
            <a:off x="299162" y="4762634"/>
            <a:ext cx="57968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Bento-user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Bento-fs running in user space</a:t>
            </a:r>
            <a:endParaRPr lang="en-US" altLang="ko-KR" sz="2400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6A6B3F-6C1A-45C4-87A8-CB16DDCAC502}"/>
              </a:ext>
            </a:extLst>
          </p:cNvPr>
          <p:cNvSpPr/>
          <p:nvPr/>
        </p:nvSpPr>
        <p:spPr>
          <a:xfrm>
            <a:off x="6674562" y="1334472"/>
            <a:ext cx="5796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Environment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setup</a:t>
            </a:r>
          </a:p>
          <a:p>
            <a:pPr marL="285750" indent="-285750">
              <a:buFont typeface="맑은 고딕" panose="020B0503020000020004" pitchFamily="50" charset="-127"/>
              <a:buChar char="º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 Xeon Gold 6138 CPU using 40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hyperthreads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맑은 고딕" panose="020B0503020000020004" pitchFamily="50" charset="-127"/>
              <a:buChar char="º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 GB DDR4 RAM</a:t>
            </a:r>
          </a:p>
          <a:p>
            <a:pPr marL="285750" indent="-285750">
              <a:buFont typeface="맑은 고딕" panose="020B0503020000020004" pitchFamily="50" charset="-127"/>
              <a:buChar char="º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 Optane 900P Series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SSD with 2.5 GB/s read speed and 2 GB/s write speed</a:t>
            </a:r>
          </a:p>
          <a:p>
            <a:pPr marL="285750" indent="-285750">
              <a:buFont typeface="맑은 고딕" panose="020B0503020000020004" pitchFamily="50" charset="-127"/>
              <a:buChar char="º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dirty="0"/>
              <a:t>Baselines </a:t>
            </a:r>
          </a:p>
          <a:p>
            <a:pPr marL="285750" indent="-285750">
              <a:buFont typeface="맑은 고딕" panose="020B0503020000020004" pitchFamily="50" charset="-127"/>
              <a:buChar char="º"/>
            </a:pPr>
            <a:r>
              <a:rPr lang="en-US" altLang="ko-KR" dirty="0"/>
              <a:t>Ext4 with data journaling (data=journal) </a:t>
            </a:r>
          </a:p>
          <a:p>
            <a:pPr marL="285750" indent="-285750">
              <a:buFont typeface="맑은 고딕" panose="020B0503020000020004" pitchFamily="50" charset="-127"/>
              <a:buChar char="º"/>
            </a:pPr>
            <a:r>
              <a:rPr lang="en-US" altLang="ko-KR" dirty="0"/>
              <a:t>Ext4 with default metadata journaling (data=ordered</a:t>
            </a: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6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151414" y="637015"/>
            <a:ext cx="7836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Live upgrade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How does live upgrade impact availability?</a:t>
            </a:r>
            <a:endParaRPr lang="en-US" altLang="ko-KR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D708C67-F8CB-4216-A05A-02645263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9" y="3044700"/>
            <a:ext cx="11592382" cy="258904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BD4FFE1-217D-42AB-A58E-FC645CD5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83" y="1740402"/>
            <a:ext cx="10334836" cy="305347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E434BC4-4B83-4215-8D9E-E59E1E7FF913}"/>
              </a:ext>
            </a:extLst>
          </p:cNvPr>
          <p:cNvSpPr/>
          <p:nvPr/>
        </p:nvSpPr>
        <p:spPr>
          <a:xfrm>
            <a:off x="-886036" y="1440746"/>
            <a:ext cx="1033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dirty="0"/>
              <a:t>Benchmarks: Pairs of creates and deletes and synced writes with 10 threads </a:t>
            </a:r>
            <a:endParaRPr lang="en-US" altLang="ko-KR" sz="2400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F7F86F8-51F8-467B-8272-346711B74D02}"/>
              </a:ext>
            </a:extLst>
          </p:cNvPr>
          <p:cNvSpPr/>
          <p:nvPr/>
        </p:nvSpPr>
        <p:spPr>
          <a:xfrm>
            <a:off x="438610" y="5697691"/>
            <a:ext cx="910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number of operations / 5ms </a:t>
            </a:r>
            <a:r>
              <a:rPr lang="en-US" altLang="ko-KR" sz="1600"/>
              <a:t>interval = </a:t>
            </a:r>
            <a:r>
              <a:rPr lang="en-US" altLang="ko-KR" sz="1600" dirty="0" err="1"/>
              <a:t>Througput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112892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151414" y="637015"/>
            <a:ext cx="7286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Microbenchmarks 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Bento support competitive performance?(compare to ext4)</a:t>
            </a:r>
            <a:endParaRPr lang="en-US" altLang="ko-KR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E9CF775-CD13-4909-AF49-44BC4FCC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46" y="47153"/>
            <a:ext cx="9192908" cy="676369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313A35C-AD3E-46E7-ABD0-71CD96029A26}"/>
              </a:ext>
            </a:extLst>
          </p:cNvPr>
          <p:cNvSpPr/>
          <p:nvPr/>
        </p:nvSpPr>
        <p:spPr>
          <a:xfrm>
            <a:off x="7118977" y="3536174"/>
            <a:ext cx="1313823" cy="2420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FE3791-5D12-4909-A725-F88991FB66D2}"/>
              </a:ext>
            </a:extLst>
          </p:cNvPr>
          <p:cNvSpPr/>
          <p:nvPr/>
        </p:nvSpPr>
        <p:spPr>
          <a:xfrm>
            <a:off x="7118977" y="105962"/>
            <a:ext cx="1313823" cy="3430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5375A-D409-42FE-8807-2E676B4B0822}"/>
              </a:ext>
            </a:extLst>
          </p:cNvPr>
          <p:cNvSpPr txBox="1"/>
          <p:nvPr/>
        </p:nvSpPr>
        <p:spPr>
          <a:xfrm>
            <a:off x="151414" y="308385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MB/s</a:t>
            </a:r>
            <a:endParaRPr lang="ko-KR" altLang="en-US" sz="2400" dirty="0"/>
          </a:p>
        </p:txBody>
      </p:sp>
      <p:sp>
        <p:nvSpPr>
          <p:cNvPr id="4" name="왼쪽 중괄호 3">
            <a:extLst>
              <a:ext uri="{FF2B5EF4-FFF2-40B4-BE49-F238E27FC236}">
                <a16:creationId xmlns:a16="http://schemas.microsoft.com/office/drawing/2014/main" id="{8E1E7FA4-61E8-4F68-93A0-99AE3B6DE852}"/>
              </a:ext>
            </a:extLst>
          </p:cNvPr>
          <p:cNvSpPr/>
          <p:nvPr/>
        </p:nvSpPr>
        <p:spPr>
          <a:xfrm>
            <a:off x="904875" y="288524"/>
            <a:ext cx="742950" cy="5667775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2D939D8-9EC2-4B3C-BA8B-37C30E649A38}"/>
              </a:ext>
            </a:extLst>
          </p:cNvPr>
          <p:cNvCxnSpPr>
            <a:cxnSpLocks/>
          </p:cNvCxnSpPr>
          <p:nvPr/>
        </p:nvCxnSpPr>
        <p:spPr>
          <a:xfrm flipH="1">
            <a:off x="8432800" y="3060899"/>
            <a:ext cx="2259654" cy="1018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A12FDA-83AD-4114-BEA2-5D573E9BCA97}"/>
              </a:ext>
            </a:extLst>
          </p:cNvPr>
          <p:cNvSpPr txBox="1"/>
          <p:nvPr/>
        </p:nvSpPr>
        <p:spPr>
          <a:xfrm>
            <a:off x="10579666" y="2472685"/>
            <a:ext cx="1731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Due to </a:t>
            </a:r>
          </a:p>
          <a:p>
            <a:pPr algn="ctr"/>
            <a:r>
              <a:rPr lang="en-US" altLang="ko-KR" sz="1600" dirty="0"/>
              <a:t>Implementation </a:t>
            </a:r>
          </a:p>
          <a:p>
            <a:pPr algn="ctr"/>
            <a:r>
              <a:rPr lang="en-US" altLang="ko-KR" sz="1600" dirty="0"/>
              <a:t>difference</a:t>
            </a:r>
            <a:endParaRPr lang="ko-KR" alt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20D42-24B2-4C91-B941-E530E1EB22FC}"/>
              </a:ext>
            </a:extLst>
          </p:cNvPr>
          <p:cNvSpPr txBox="1"/>
          <p:nvPr/>
        </p:nvSpPr>
        <p:spPr>
          <a:xfrm>
            <a:off x="10542865" y="3466754"/>
            <a:ext cx="173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/>
              <a:t>ext</a:t>
            </a:r>
            <a:r>
              <a:rPr lang="en-US" altLang="ko-KR" sz="1600" dirty="0"/>
              <a:t>-j : </a:t>
            </a:r>
          </a:p>
          <a:p>
            <a:r>
              <a:rPr lang="en-US" altLang="ko-KR" sz="1600" dirty="0"/>
              <a:t>logs blocks to the journal on the </a:t>
            </a:r>
            <a:r>
              <a:rPr lang="en-US" altLang="ko-KR" sz="1600" dirty="0">
                <a:latin typeface="Consolas" panose="020B0609020204030204" pitchFamily="49" charset="0"/>
              </a:rPr>
              <a:t>write() </a:t>
            </a:r>
            <a:r>
              <a:rPr lang="en-US" altLang="ko-KR" sz="1600" dirty="0" err="1"/>
              <a:t>syscall</a:t>
            </a:r>
            <a:r>
              <a:rPr lang="en-US" altLang="ko-KR" sz="1600" dirty="0"/>
              <a:t> path</a:t>
            </a:r>
            <a:endParaRPr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6E8E48-A3B3-4CE9-A8CA-02962D037E88}"/>
              </a:ext>
            </a:extLst>
          </p:cNvPr>
          <p:cNvSpPr txBox="1"/>
          <p:nvPr/>
        </p:nvSpPr>
        <p:spPr>
          <a:xfrm>
            <a:off x="10579666" y="4844204"/>
            <a:ext cx="17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Bento-fs : </a:t>
            </a:r>
          </a:p>
          <a:p>
            <a:r>
              <a:rPr lang="en-US" altLang="ko-KR" sz="1600" dirty="0"/>
              <a:t>use writeback </a:t>
            </a:r>
            <a:r>
              <a:rPr lang="en-US" altLang="ko-KR" sz="1600" dirty="0" err="1"/>
              <a:t>cahce</a:t>
            </a:r>
            <a:r>
              <a:rPr lang="en-US" altLang="ko-KR" sz="1600" dirty="0"/>
              <a:t>(async)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44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/>
      <p:bldP spid="4" grpId="0" animBg="1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151414" y="637015"/>
            <a:ext cx="7286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Application : </a:t>
            </a:r>
            <a:r>
              <a:rPr lang="en-US" altLang="ko-KR" sz="2800" b="1" dirty="0" err="1">
                <a:solidFill>
                  <a:srgbClr val="083486"/>
                </a:solidFill>
              </a:rPr>
              <a:t>Filebench</a:t>
            </a:r>
            <a:endParaRPr lang="en-US" altLang="ko-KR" sz="2800" b="1" dirty="0">
              <a:solidFill>
                <a:srgbClr val="083486"/>
              </a:solidFill>
            </a:endParaRP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Bento support competitive performance?(compare to ext4)</a:t>
            </a:r>
            <a:endParaRPr lang="en-US" altLang="ko-KR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29A079-7DF3-4DA8-9D05-5D3FCB94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88" y="1603162"/>
            <a:ext cx="9712950" cy="3311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60F30-4B6C-44E4-A37D-CAC834BB59D9}"/>
              </a:ext>
            </a:extLst>
          </p:cNvPr>
          <p:cNvSpPr txBox="1"/>
          <p:nvPr/>
        </p:nvSpPr>
        <p:spPr>
          <a:xfrm flipH="1">
            <a:off x="1997529" y="5594289"/>
            <a:ext cx="882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Filebench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‘fileserver’ executes many sequences of create-write-delete operations, 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but it does not sync the file before the file is deleted.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33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151414" y="637015"/>
            <a:ext cx="7836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Application : ‘tar’, ‘</a:t>
            </a:r>
            <a:r>
              <a:rPr lang="en-US" altLang="ko-KR" sz="2800" b="1" dirty="0" err="1">
                <a:solidFill>
                  <a:srgbClr val="083486"/>
                </a:solidFill>
              </a:rPr>
              <a:t>untar</a:t>
            </a:r>
            <a:r>
              <a:rPr lang="en-US" altLang="ko-KR" sz="2800" b="1" dirty="0">
                <a:solidFill>
                  <a:srgbClr val="083486"/>
                </a:solidFill>
              </a:rPr>
              <a:t>’, ‘grep’, ‘git clone’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Bento support competitive performance?(compare to ext4)</a:t>
            </a:r>
            <a:endParaRPr lang="en-US" altLang="ko-KR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A72FAC-1B74-4C8F-8E4E-5C0B5C105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4" y="1822254"/>
            <a:ext cx="11936761" cy="3547768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8467BCA-C3AE-490D-99F2-E9F6E051073B}"/>
              </a:ext>
            </a:extLst>
          </p:cNvPr>
          <p:cNvCxnSpPr>
            <a:cxnSpLocks/>
          </p:cNvCxnSpPr>
          <p:nvPr/>
        </p:nvCxnSpPr>
        <p:spPr>
          <a:xfrm flipV="1">
            <a:off x="3429000" y="50673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39923C-20CB-4167-B3E5-1C7E830F8697}"/>
              </a:ext>
            </a:extLst>
          </p:cNvPr>
          <p:cNvSpPr txBox="1"/>
          <p:nvPr/>
        </p:nvSpPr>
        <p:spPr>
          <a:xfrm>
            <a:off x="2621745" y="5805486"/>
            <a:ext cx="2712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Too many Kernel Crossing!</a:t>
            </a:r>
          </a:p>
          <a:p>
            <a:pPr algn="ctr"/>
            <a:r>
              <a:rPr lang="en-US" altLang="ko-KR" sz="1600" dirty="0"/>
              <a:t>Too many Block I/O issues!</a:t>
            </a:r>
          </a:p>
        </p:txBody>
      </p:sp>
    </p:spTree>
    <p:extLst>
      <p:ext uri="{BB962C8B-B14F-4D97-AF65-F5344CB8AC3E}">
        <p14:creationId xmlns:p14="http://schemas.microsoft.com/office/powerpoint/2010/main" val="37143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7990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DE816E-ACBA-4A70-8167-06C02CE52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0" t="17326" r="7753" b="23208"/>
          <a:stretch/>
        </p:blipFill>
        <p:spPr>
          <a:xfrm>
            <a:off x="219496" y="2493273"/>
            <a:ext cx="2681438" cy="192495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3C4F7B-C396-457E-9C26-DAF742B8F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961" y="2976465"/>
            <a:ext cx="4800567" cy="1323488"/>
          </a:xfrm>
          <a:prstGeom prst="rect">
            <a:avLst/>
          </a:prstGeom>
        </p:spPr>
      </p:pic>
      <p:pic>
        <p:nvPicPr>
          <p:cNvPr id="6" name="그림 5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E6239A05-A5CE-4DAD-A62F-FAEC5CFF0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761" y="2272556"/>
            <a:ext cx="4855653" cy="2731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411981-21F8-4790-A032-9BB04B94E662}"/>
              </a:ext>
            </a:extLst>
          </p:cNvPr>
          <p:cNvSpPr txBox="1"/>
          <p:nvPr/>
        </p:nvSpPr>
        <p:spPr>
          <a:xfrm>
            <a:off x="2723739" y="923613"/>
            <a:ext cx="5949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, Smart Storage</a:t>
            </a:r>
          </a:p>
          <a:p>
            <a:pPr algn="ctr"/>
            <a:r>
              <a:rPr lang="en-US" altLang="ko-KR" sz="3200" dirty="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</a:p>
          <a:p>
            <a:pPr algn="ctr"/>
            <a:r>
              <a:rPr lang="en-US" altLang="ko-KR" sz="3200" dirty="0">
                <a:latin typeface="Tahoma" panose="020B0604030504040204" pitchFamily="34" charset="0"/>
                <a:cs typeface="Tahoma" panose="020B0604030504040204" pitchFamily="34" charset="0"/>
              </a:rPr>
              <a:t>Traditional File System?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54EB2-7563-47BC-BF04-44A04857F1B0}"/>
              </a:ext>
            </a:extLst>
          </p:cNvPr>
          <p:cNvSpPr txBox="1"/>
          <p:nvPr/>
        </p:nvSpPr>
        <p:spPr>
          <a:xfrm>
            <a:off x="-1414648" y="4509517"/>
            <a:ext cx="5949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FAA9A-549F-43F3-BE8D-BC1770D3781E}"/>
              </a:ext>
            </a:extLst>
          </p:cNvPr>
          <p:cNvSpPr txBox="1"/>
          <p:nvPr/>
        </p:nvSpPr>
        <p:spPr>
          <a:xfrm>
            <a:off x="2422998" y="4496044"/>
            <a:ext cx="5949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NVMe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47E34-2324-4510-85E1-E09221391B88}"/>
              </a:ext>
            </a:extLst>
          </p:cNvPr>
          <p:cNvSpPr txBox="1"/>
          <p:nvPr/>
        </p:nvSpPr>
        <p:spPr>
          <a:xfrm>
            <a:off x="6969424" y="4496818"/>
            <a:ext cx="5949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Optane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5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151414" y="637015"/>
            <a:ext cx="7836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83486"/>
                </a:solidFill>
              </a:rPr>
              <a:t>Key-Value Store</a:t>
            </a:r>
          </a:p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Bento support competitive performance?(compare to ext4)</a:t>
            </a:r>
            <a:endParaRPr lang="en-US" altLang="ko-KR" sz="2400" b="1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8467BCA-C3AE-490D-99F2-E9F6E051073B}"/>
              </a:ext>
            </a:extLst>
          </p:cNvPr>
          <p:cNvCxnSpPr>
            <a:cxnSpLocks/>
          </p:cNvCxnSpPr>
          <p:nvPr/>
        </p:nvCxnSpPr>
        <p:spPr>
          <a:xfrm flipV="1">
            <a:off x="2273300" y="5305840"/>
            <a:ext cx="482600" cy="888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39923C-20CB-4167-B3E5-1C7E830F8697}"/>
              </a:ext>
            </a:extLst>
          </p:cNvPr>
          <p:cNvSpPr txBox="1"/>
          <p:nvPr/>
        </p:nvSpPr>
        <p:spPr>
          <a:xfrm>
            <a:off x="1596319" y="5294726"/>
            <a:ext cx="676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Redis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009E1E-6333-4645-BFA6-7C1A84CA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7" y="1603102"/>
            <a:ext cx="11136126" cy="3464198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81847D2-79AE-4025-B29A-E3E1200D77B2}"/>
              </a:ext>
            </a:extLst>
          </p:cNvPr>
          <p:cNvCxnSpPr>
            <a:cxnSpLocks/>
          </p:cNvCxnSpPr>
          <p:nvPr/>
        </p:nvCxnSpPr>
        <p:spPr>
          <a:xfrm flipH="1" flipV="1">
            <a:off x="9664700" y="5233169"/>
            <a:ext cx="377119" cy="1517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A19884-A7B6-453B-A8C5-32F795686339}"/>
              </a:ext>
            </a:extLst>
          </p:cNvPr>
          <p:cNvSpPr txBox="1"/>
          <p:nvPr/>
        </p:nvSpPr>
        <p:spPr>
          <a:xfrm>
            <a:off x="10041819" y="5285029"/>
            <a:ext cx="1235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/>
              <a:t>RocksDB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69089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5. Conclusion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9697DA5-B5B0-064C-91E2-FF17911A4665}"/>
              </a:ext>
            </a:extLst>
          </p:cNvPr>
          <p:cNvSpPr/>
          <p:nvPr/>
        </p:nvSpPr>
        <p:spPr>
          <a:xfrm>
            <a:off x="1139272" y="1737430"/>
            <a:ext cx="10443127" cy="4187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Safety, Performance, Generality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- FS implementation by Rust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ore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Live update supports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- Using Bento, FS upgrade can be complete with 15ms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/>
              <a:t>Easy Debugging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- Expose identical interface to kernel and </a:t>
            </a:r>
            <a:r>
              <a:rPr lang="en-US" altLang="ko-KR" sz="2000" dirty="0" err="1"/>
              <a:t>userspace</a:t>
            </a:r>
            <a:endParaRPr lang="en-US" altLang="ko-Kore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ore-KR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D41808-3E78-4EAE-9DDB-0CB41AF19284}"/>
              </a:ext>
            </a:extLst>
          </p:cNvPr>
          <p:cNvSpPr/>
          <p:nvPr/>
        </p:nvSpPr>
        <p:spPr>
          <a:xfrm>
            <a:off x="887392" y="869950"/>
            <a:ext cx="10847408" cy="5516958"/>
          </a:xfrm>
          <a:prstGeom prst="rect">
            <a:avLst/>
          </a:prstGeom>
          <a:noFill/>
          <a:ln w="666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B92157F-2B65-4B64-ACE4-DC11D41126C6}"/>
              </a:ext>
            </a:extLst>
          </p:cNvPr>
          <p:cNvSpPr/>
          <p:nvPr/>
        </p:nvSpPr>
        <p:spPr>
          <a:xfrm>
            <a:off x="4546873" y="983322"/>
            <a:ext cx="3098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u="sng" dirty="0">
                <a:solidFill>
                  <a:srgbClr val="FFC000"/>
                </a:solidFill>
              </a:rPr>
              <a:t>Bento</a:t>
            </a:r>
            <a:endParaRPr lang="en" altLang="ko-Kore-KR" sz="2800" b="1" i="1" u="sng" dirty="0">
              <a:solidFill>
                <a:srgbClr val="FFC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EF5217-669B-4622-A629-3C2081E3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66" y="2257870"/>
            <a:ext cx="487514" cy="4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6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2101079" cy="639243"/>
          </a:xfrm>
        </p:spPr>
        <p:txBody>
          <a:bodyPr anchor="t"/>
          <a:lstStyle/>
          <a:p>
            <a:r>
              <a:rPr kumimoji="1" lang="en-US" altLang="ko-KR" sz="3600" dirty="0"/>
              <a:t>High Velocity Kernel File System with Bento</a:t>
            </a:r>
            <a:endParaRPr kumimoji="1"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2021. 03. 16</a:t>
            </a:r>
          </a:p>
          <a:p>
            <a:r>
              <a:rPr kumimoji="1" lang="en-US" altLang="ko-KR" dirty="0"/>
              <a:t>Presentation by </a:t>
            </a:r>
            <a:r>
              <a:rPr kumimoji="1" lang="en-US" altLang="ko-KR" dirty="0" err="1"/>
              <a:t>Inho</a:t>
            </a:r>
            <a:r>
              <a:rPr kumimoji="1" lang="en-US" altLang="ko-KR" dirty="0"/>
              <a:t>, Song</a:t>
            </a:r>
          </a:p>
          <a:p>
            <a:r>
              <a:rPr kumimoji="1" lang="en-US" altLang="ko-KR" dirty="0"/>
              <a:t>inhoinno@dankook.ac.kr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748002"/>
            <a:ext cx="8595880" cy="148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Samantha Miller, Kaiyuan Zhang, Mengqi Chen, Ryan Jennings, Ang Chen**, Danyang Zhuo*, Thomas Anderson</a:t>
            </a:r>
          </a:p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University of Washington, *Duke University, **Rice University</a:t>
            </a:r>
          </a:p>
          <a:p>
            <a:pPr algn="l">
              <a:lnSpc>
                <a:spcPct val="100000"/>
              </a:lnSpc>
            </a:pPr>
            <a:r>
              <a:rPr lang="en" altLang="ko-Kore-KR" sz="1400" i="1" dirty="0">
                <a:solidFill>
                  <a:schemeClr val="bg1"/>
                </a:solidFill>
              </a:rPr>
              <a:t>In 2020 USENIX</a:t>
            </a:r>
            <a:r>
              <a:rPr lang="ko-KR" altLang="en-US" sz="1400" i="1" dirty="0">
                <a:solidFill>
                  <a:schemeClr val="bg1"/>
                </a:solidFill>
              </a:rPr>
              <a:t> </a:t>
            </a:r>
            <a:r>
              <a:rPr lang="en-US" altLang="ko-KR" sz="1400" i="1" dirty="0">
                <a:solidFill>
                  <a:schemeClr val="bg1"/>
                </a:solidFill>
              </a:rPr>
              <a:t>Symposium on Operating Systems Design and Implementation</a:t>
            </a:r>
            <a:endParaRPr kumimoji="1" lang="ko-KR" altLang="en-US" sz="9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89D1EBE-B5BE-406F-87ED-B28DA8143D19}"/>
              </a:ext>
            </a:extLst>
          </p:cNvPr>
          <p:cNvSpPr txBox="1">
            <a:spLocks/>
          </p:cNvSpPr>
          <p:nvPr/>
        </p:nvSpPr>
        <p:spPr>
          <a:xfrm>
            <a:off x="4388860" y="5234498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213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321D5B2-3271-42F5-83D4-995325B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2139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C2A4F0F-77A4-4E29-8E00-477441E44E40}"/>
              </a:ext>
            </a:extLst>
          </p:cNvPr>
          <p:cNvGrpSpPr/>
          <p:nvPr/>
        </p:nvGrpSpPr>
        <p:grpSpPr>
          <a:xfrm>
            <a:off x="227176" y="1721271"/>
            <a:ext cx="7448937" cy="4065141"/>
            <a:chOff x="107887" y="1420653"/>
            <a:chExt cx="9217673" cy="488648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1DEAFD9-0E01-479F-906A-B73408DD2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87" y="1420653"/>
              <a:ext cx="9217673" cy="488648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BE71762-6EA0-4CFF-84A9-017BB91E8107}"/>
                </a:ext>
              </a:extLst>
            </p:cNvPr>
            <p:cNvSpPr/>
            <p:nvPr/>
          </p:nvSpPr>
          <p:spPr>
            <a:xfrm>
              <a:off x="4965046" y="5687847"/>
              <a:ext cx="485947" cy="194041"/>
            </a:xfrm>
            <a:prstGeom prst="rect">
              <a:avLst/>
            </a:prstGeom>
            <a:solidFill>
              <a:srgbClr val="A1DAB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BBD31F3-807D-4AD2-890B-BA8353C975D2}"/>
                </a:ext>
              </a:extLst>
            </p:cNvPr>
            <p:cNvSpPr/>
            <p:nvPr/>
          </p:nvSpPr>
          <p:spPr>
            <a:xfrm>
              <a:off x="4969863" y="6008782"/>
              <a:ext cx="485947" cy="194041"/>
            </a:xfrm>
            <a:prstGeom prst="rect">
              <a:avLst/>
            </a:prstGeom>
            <a:solidFill>
              <a:srgbClr val="41B6C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FF26F5-8015-4719-9692-DA6AC41A5019}"/>
                </a:ext>
              </a:extLst>
            </p:cNvPr>
            <p:cNvSpPr txBox="1"/>
            <p:nvPr/>
          </p:nvSpPr>
          <p:spPr>
            <a:xfrm>
              <a:off x="5445650" y="5629183"/>
              <a:ext cx="1173543" cy="29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Language : C</a:t>
              </a:r>
              <a:endParaRPr lang="ko-KR" altLang="en-US" sz="1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6B52CA-2B1E-4686-8696-4F244CE261AE}"/>
                </a:ext>
              </a:extLst>
            </p:cNvPr>
            <p:cNvSpPr txBox="1"/>
            <p:nvPr/>
          </p:nvSpPr>
          <p:spPr>
            <a:xfrm>
              <a:off x="5429174" y="5937974"/>
              <a:ext cx="1422828" cy="30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Language : Rust</a:t>
              </a:r>
              <a:endParaRPr lang="ko-KR" altLang="en-US" sz="1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F9D1E04-79E3-4980-A823-CFDB9F0C3A4C}"/>
                </a:ext>
              </a:extLst>
            </p:cNvPr>
            <p:cNvSpPr/>
            <p:nvPr/>
          </p:nvSpPr>
          <p:spPr>
            <a:xfrm>
              <a:off x="4857024" y="5611894"/>
              <a:ext cx="2037308" cy="64702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A9BA98-B99E-41E1-8BE2-3C3F759EC000}"/>
                </a:ext>
              </a:extLst>
            </p:cNvPr>
            <p:cNvSpPr/>
            <p:nvPr/>
          </p:nvSpPr>
          <p:spPr>
            <a:xfrm>
              <a:off x="4101409" y="2270007"/>
              <a:ext cx="1559772" cy="2421768"/>
            </a:xfrm>
            <a:prstGeom prst="rect">
              <a:avLst/>
            </a:prstGeom>
            <a:solidFill>
              <a:srgbClr val="C31E3C">
                <a:alpha val="1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0194A80-E624-49D7-A1DD-045D2852975C}"/>
              </a:ext>
            </a:extLst>
          </p:cNvPr>
          <p:cNvSpPr/>
          <p:nvPr/>
        </p:nvSpPr>
        <p:spPr>
          <a:xfrm>
            <a:off x="105196" y="703987"/>
            <a:ext cx="1231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83486"/>
                </a:solidFill>
              </a:rPr>
              <a:t>1. How to develop a “Safe” Linux file system?</a:t>
            </a:r>
            <a:endParaRPr lang="en-US" altLang="ko-KR" sz="2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FD92C8-5E6F-47CD-B65E-821231468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192"/>
          <a:stretch/>
        </p:blipFill>
        <p:spPr>
          <a:xfrm>
            <a:off x="7554133" y="1520428"/>
            <a:ext cx="4410691" cy="1511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BE314A-F473-4B94-B57B-1EA7CE30DD34}"/>
              </a:ext>
            </a:extLst>
          </p:cNvPr>
          <p:cNvSpPr txBox="1"/>
          <p:nvPr/>
        </p:nvSpPr>
        <p:spPr>
          <a:xfrm>
            <a:off x="8329574" y="3054698"/>
            <a:ext cx="2962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 subset of Bento File Operations</a:t>
            </a:r>
            <a:endParaRPr lang="ko-KR" altLang="en-US" sz="1400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800116-00FA-482A-9443-74F8057EF922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065023" y="1285083"/>
            <a:ext cx="19615" cy="1142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5803C54-46BC-4B48-AB85-7A9A7D1C330F}"/>
              </a:ext>
            </a:extLst>
          </p:cNvPr>
          <p:cNvCxnSpPr>
            <a:cxnSpLocks/>
          </p:cNvCxnSpPr>
          <p:nvPr/>
        </p:nvCxnSpPr>
        <p:spPr>
          <a:xfrm flipH="1" flipV="1">
            <a:off x="8324594" y="1285083"/>
            <a:ext cx="3" cy="316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9B0F6CC-85F7-4C02-8821-BB4A1E540584}"/>
              </a:ext>
            </a:extLst>
          </p:cNvPr>
          <p:cNvCxnSpPr>
            <a:cxnSpLocks/>
          </p:cNvCxnSpPr>
          <p:nvPr/>
        </p:nvCxnSpPr>
        <p:spPr>
          <a:xfrm>
            <a:off x="4065023" y="1285083"/>
            <a:ext cx="4245410" cy="24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55DB3047-4495-45EB-87C1-69D6A3F04311}"/>
              </a:ext>
            </a:extLst>
          </p:cNvPr>
          <p:cNvSpPr/>
          <p:nvPr/>
        </p:nvSpPr>
        <p:spPr>
          <a:xfrm>
            <a:off x="5943066" y="2460300"/>
            <a:ext cx="1260475" cy="2014706"/>
          </a:xfrm>
          <a:prstGeom prst="rect">
            <a:avLst/>
          </a:prstGeom>
          <a:solidFill>
            <a:srgbClr val="C31E3C">
              <a:alpha val="1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76CDDD1E-BD8E-44CA-9F95-8AAE9A4A2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897"/>
          <a:stretch/>
        </p:blipFill>
        <p:spPr>
          <a:xfrm>
            <a:off x="7889354" y="3507729"/>
            <a:ext cx="3740245" cy="237568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383B0BD-6A83-46F9-A953-3D187BDBE85A}"/>
              </a:ext>
            </a:extLst>
          </p:cNvPr>
          <p:cNvSpPr txBox="1"/>
          <p:nvPr/>
        </p:nvSpPr>
        <p:spPr>
          <a:xfrm>
            <a:off x="7818120" y="5884223"/>
            <a:ext cx="3811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Kernel Services API</a:t>
            </a:r>
            <a:endParaRPr lang="ko-KR" altLang="en-US" sz="1400" dirty="0"/>
          </a:p>
          <a:p>
            <a:pPr algn="ctr"/>
            <a:r>
              <a:rPr lang="en-US" altLang="ko-KR" sz="1400" dirty="0"/>
              <a:t>Data Structures and methods provided to the file system. </a:t>
            </a: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EB256B5-C5FC-496A-90DF-0C299602592B}"/>
              </a:ext>
            </a:extLst>
          </p:cNvPr>
          <p:cNvCxnSpPr>
            <a:cxnSpLocks/>
          </p:cNvCxnSpPr>
          <p:nvPr/>
        </p:nvCxnSpPr>
        <p:spPr>
          <a:xfrm>
            <a:off x="7203541" y="3617018"/>
            <a:ext cx="350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23EFBF4-B908-4DA1-A9C6-344E9C71CA48}"/>
              </a:ext>
            </a:extLst>
          </p:cNvPr>
          <p:cNvCxnSpPr>
            <a:cxnSpLocks/>
          </p:cNvCxnSpPr>
          <p:nvPr/>
        </p:nvCxnSpPr>
        <p:spPr>
          <a:xfrm flipV="1">
            <a:off x="7554133" y="3611309"/>
            <a:ext cx="0" cy="1084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40D76F94-6DBD-486B-9A29-D9272DA2302C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7554133" y="4695572"/>
            <a:ext cx="33522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1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7990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D37CFC-E8D7-4B7A-95DF-E2CF5C68021D}"/>
              </a:ext>
            </a:extLst>
          </p:cNvPr>
          <p:cNvSpPr txBox="1"/>
          <p:nvPr/>
        </p:nvSpPr>
        <p:spPr>
          <a:xfrm>
            <a:off x="2253318" y="1049895"/>
            <a:ext cx="7429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develop in “Kernel” space?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kernel developer? I prefer Rock Star - Brogrammerguy | Meme Generator">
            <a:extLst>
              <a:ext uri="{FF2B5EF4-FFF2-40B4-BE49-F238E27FC236}">
                <a16:creationId xmlns:a16="http://schemas.microsoft.com/office/drawing/2014/main" id="{01074CAF-4E28-4423-887D-27C989F9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33" y="2065861"/>
            <a:ext cx="5870862" cy="39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0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ux Kernel You Can't Defeat Me L Know but He Can My New Kernel Module |  Definitely Meme on ME.ME">
            <a:extLst>
              <a:ext uri="{FF2B5EF4-FFF2-40B4-BE49-F238E27FC236}">
                <a16:creationId xmlns:a16="http://schemas.microsoft.com/office/drawing/2014/main" id="{63DFEAF6-A701-4026-89C8-9A744E70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687824"/>
            <a:ext cx="4575464" cy="61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7990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D37CFC-E8D7-4B7A-95DF-E2CF5C68021D}"/>
              </a:ext>
            </a:extLst>
          </p:cNvPr>
          <p:cNvSpPr txBox="1"/>
          <p:nvPr/>
        </p:nvSpPr>
        <p:spPr>
          <a:xfrm>
            <a:off x="5931646" y="1235105"/>
            <a:ext cx="5949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Kernel modifications are notoriously difficult to get right.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26CF3-AF27-472A-970A-B4858EE2C1A3}"/>
              </a:ext>
            </a:extLst>
          </p:cNvPr>
          <p:cNvSpPr txBox="1"/>
          <p:nvPr/>
        </p:nvSpPr>
        <p:spPr>
          <a:xfrm>
            <a:off x="5931646" y="6033192"/>
            <a:ext cx="5611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Low-level bugs in released versions of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OverlayFS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AppArmor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Open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vSwitch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Datapath between 2014-2018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4A2B5E9-47F1-41C8-9C35-660AAD763219}"/>
              </a:ext>
            </a:extLst>
          </p:cNvPr>
          <p:cNvGrpSpPr/>
          <p:nvPr/>
        </p:nvGrpSpPr>
        <p:grpSpPr>
          <a:xfrm>
            <a:off x="6028183" y="2582389"/>
            <a:ext cx="5437817" cy="3431730"/>
            <a:chOff x="6028183" y="2582389"/>
            <a:chExt cx="5437817" cy="343173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76BD805F-A4D6-49FB-92B7-9CBE57C9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5170" y="2582389"/>
              <a:ext cx="4125189" cy="340060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DC93B7-EC06-41E8-93F6-8D8800EDC536}"/>
                </a:ext>
              </a:extLst>
            </p:cNvPr>
            <p:cNvSpPr txBox="1"/>
            <p:nvPr/>
          </p:nvSpPr>
          <p:spPr>
            <a:xfrm>
              <a:off x="6028183" y="2967921"/>
              <a:ext cx="1332753" cy="2105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ko-KR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ctr"/>
              <a:endParaRPr lang="en-US" altLang="ko-KR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16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Memory bugs</a:t>
              </a:r>
              <a:endParaRPr lang="ko-KR" altLang="en-US" sz="16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183237-4401-48A4-868D-5C8D4F751CA2}"/>
                </a:ext>
              </a:extLst>
            </p:cNvPr>
            <p:cNvSpPr txBox="1"/>
            <p:nvPr/>
          </p:nvSpPr>
          <p:spPr>
            <a:xfrm>
              <a:off x="6079974" y="4880519"/>
              <a:ext cx="1332753" cy="701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16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Concurrency bugs</a:t>
              </a:r>
              <a:endParaRPr lang="ko-KR" altLang="en-US" sz="16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A1211D-0C04-4505-8849-7ED8F7BEE821}"/>
                </a:ext>
              </a:extLst>
            </p:cNvPr>
            <p:cNvSpPr txBox="1"/>
            <p:nvPr/>
          </p:nvSpPr>
          <p:spPr>
            <a:xfrm>
              <a:off x="6096000" y="5561758"/>
              <a:ext cx="1332753" cy="4523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16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Type errors</a:t>
              </a:r>
              <a:endParaRPr lang="ko-KR" altLang="en-US" sz="16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176040C5-716F-4323-954D-BDBC0BAE11F1}"/>
                </a:ext>
              </a:extLst>
            </p:cNvPr>
            <p:cNvCxnSpPr/>
            <p:nvPr/>
          </p:nvCxnSpPr>
          <p:spPr>
            <a:xfrm flipH="1">
              <a:off x="6066000" y="2831410"/>
              <a:ext cx="5328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E3CCC5A7-D39D-40D7-86FA-8633F080F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5521" y="2597309"/>
              <a:ext cx="540000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126019E0-0713-495A-8E5C-4BCE1940B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6000" y="5956618"/>
              <a:ext cx="540000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DC0B6627-40FD-4062-9E2B-2D1CFD317B8C}"/>
                </a:ext>
              </a:extLst>
            </p:cNvPr>
            <p:cNvCxnSpPr/>
            <p:nvPr/>
          </p:nvCxnSpPr>
          <p:spPr>
            <a:xfrm flipH="1">
              <a:off x="6066000" y="4904050"/>
              <a:ext cx="5328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00BFF8BD-86FD-4BE4-8201-6777931574FE}"/>
                </a:ext>
              </a:extLst>
            </p:cNvPr>
            <p:cNvCxnSpPr/>
            <p:nvPr/>
          </p:nvCxnSpPr>
          <p:spPr>
            <a:xfrm flipH="1">
              <a:off x="6066000" y="5528890"/>
              <a:ext cx="5328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9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AAADC-709D-4E9A-A858-BCABB5C7A9EA}"/>
              </a:ext>
            </a:extLst>
          </p:cNvPr>
          <p:cNvSpPr txBox="1"/>
          <p:nvPr/>
        </p:nvSpPr>
        <p:spPr>
          <a:xfrm>
            <a:off x="2578846" y="796193"/>
            <a:ext cx="5949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alternatives for higher velocity file systems </a:t>
            </a:r>
          </a:p>
          <a:p>
            <a:pPr algn="ctr"/>
            <a:r>
              <a:rPr lang="en-US" altLang="ko-KR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sacrificing</a:t>
            </a:r>
            <a:r>
              <a:rPr lang="en-US" altLang="ko-KR" sz="3200" dirty="0">
                <a:latin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A3A0D-9FDC-4942-AF3A-0FA8B7A8D34E}"/>
              </a:ext>
            </a:extLst>
          </p:cNvPr>
          <p:cNvSpPr txBox="1"/>
          <p:nvPr/>
        </p:nvSpPr>
        <p:spPr>
          <a:xfrm>
            <a:off x="12222" y="2551837"/>
            <a:ext cx="5949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Performance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22BC9-A120-4C08-832D-435B0C90BA27}"/>
              </a:ext>
            </a:extLst>
          </p:cNvPr>
          <p:cNvSpPr txBox="1"/>
          <p:nvPr/>
        </p:nvSpPr>
        <p:spPr>
          <a:xfrm>
            <a:off x="5852160" y="2551837"/>
            <a:ext cx="5949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Generality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3FD81-FE99-44FA-995C-318CAB1C2339}"/>
              </a:ext>
            </a:extLst>
          </p:cNvPr>
          <p:cNvSpPr txBox="1"/>
          <p:nvPr/>
        </p:nvSpPr>
        <p:spPr>
          <a:xfrm>
            <a:off x="6096000" y="5617472"/>
            <a:ext cx="5949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 restrictions placed on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eBPF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it very difficult to implement larger or more complex pieces of functionality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0C7455F-EF87-4D3C-8108-D002B71FCB0A}"/>
              </a:ext>
            </a:extLst>
          </p:cNvPr>
          <p:cNvGrpSpPr/>
          <p:nvPr/>
        </p:nvGrpSpPr>
        <p:grpSpPr>
          <a:xfrm>
            <a:off x="455019" y="4330756"/>
            <a:ext cx="5463573" cy="863268"/>
            <a:chOff x="0" y="4013532"/>
            <a:chExt cx="3777070" cy="60413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A0F3EEC-5865-43C5-9317-61F37C3F6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438"/>
            <a:stretch/>
          </p:blipFill>
          <p:spPr>
            <a:xfrm>
              <a:off x="0" y="4084603"/>
              <a:ext cx="1524000" cy="533068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729975C4-715D-4A56-AC90-7896509D8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09" t="-13332"/>
            <a:stretch/>
          </p:blipFill>
          <p:spPr>
            <a:xfrm>
              <a:off x="1524000" y="4013532"/>
              <a:ext cx="2253070" cy="604139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003F250D-0938-4C95-A663-E4F9E396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46" y="3709497"/>
            <a:ext cx="3273314" cy="7228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9CD6C3A-D904-447F-B038-7732E5F0C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19" y="3721389"/>
            <a:ext cx="2155953" cy="70523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12DD60F-1EC5-43EB-8828-C208DD35E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820" y="3136612"/>
            <a:ext cx="3747959" cy="22149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502BF-31A5-4F08-B596-3A93CC609FC4}"/>
              </a:ext>
            </a:extLst>
          </p:cNvPr>
          <p:cNvSpPr txBox="1"/>
          <p:nvPr/>
        </p:nvSpPr>
        <p:spPr>
          <a:xfrm>
            <a:off x="6169137" y="5262994"/>
            <a:ext cx="5949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eBPF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Type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68DB6A-B7B2-4FDC-A822-9F2943ABA8D0}"/>
              </a:ext>
            </a:extLst>
          </p:cNvPr>
          <p:cNvSpPr txBox="1"/>
          <p:nvPr/>
        </p:nvSpPr>
        <p:spPr>
          <a:xfrm>
            <a:off x="219411" y="5216072"/>
            <a:ext cx="5949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between FUSE and EXT4 on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Filebench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Motivation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99C572-3664-4961-822D-0316F2DB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85" y="3178382"/>
            <a:ext cx="3381829" cy="33818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15768-9A5D-46C0-84A7-93F59B25F08B}"/>
              </a:ext>
            </a:extLst>
          </p:cNvPr>
          <p:cNvSpPr txBox="1"/>
          <p:nvPr/>
        </p:nvSpPr>
        <p:spPr>
          <a:xfrm>
            <a:off x="3121136" y="1012093"/>
            <a:ext cx="5949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velocity file systems </a:t>
            </a:r>
          </a:p>
          <a:p>
            <a:pPr algn="ctr"/>
            <a:r>
              <a:rPr lang="en-US" altLang="ko-KR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“without” sacrificing</a:t>
            </a:r>
            <a:r>
              <a:rPr lang="en-US" altLang="ko-KR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altLang="ko-KR" sz="3200" dirty="0">
                <a:latin typeface="Tahoma" panose="020B0604030504040204" pitchFamily="34" charset="0"/>
                <a:cs typeface="Tahoma" panose="020B0604030504040204" pitchFamily="34" charset="0"/>
              </a:rPr>
              <a:t>Performance and Generality</a:t>
            </a:r>
            <a:endParaRPr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5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DCF40-5A45-422E-A80B-662D8B8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321D5B2-3271-42F5-83D4-995325B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BBB2CEA-2745-4631-B4F5-74B29095F629}"/>
              </a:ext>
            </a:extLst>
          </p:cNvPr>
          <p:cNvGrpSpPr/>
          <p:nvPr/>
        </p:nvGrpSpPr>
        <p:grpSpPr>
          <a:xfrm>
            <a:off x="1147570" y="907522"/>
            <a:ext cx="9896860" cy="5246535"/>
            <a:chOff x="1390066" y="1152074"/>
            <a:chExt cx="9016631" cy="477990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1DEAFD9-0E01-479F-906A-B73408DD2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066" y="1152074"/>
              <a:ext cx="9016631" cy="4779907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6F32D68-AFAC-44A0-9BC8-0060F0FBD1EE}"/>
                </a:ext>
              </a:extLst>
            </p:cNvPr>
            <p:cNvGrpSpPr/>
            <p:nvPr/>
          </p:nvGrpSpPr>
          <p:grpSpPr>
            <a:xfrm>
              <a:off x="6096000" y="5280388"/>
              <a:ext cx="1921643" cy="599064"/>
              <a:chOff x="8641582" y="575711"/>
              <a:chExt cx="3084844" cy="961687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BE71762-6EA0-4CFF-84A9-017BB91E8107}"/>
                  </a:ext>
                </a:extLst>
              </p:cNvPr>
              <p:cNvSpPr/>
              <p:nvPr/>
            </p:nvSpPr>
            <p:spPr>
              <a:xfrm>
                <a:off x="8776628" y="672434"/>
                <a:ext cx="672172" cy="268402"/>
              </a:xfrm>
              <a:prstGeom prst="rect">
                <a:avLst/>
              </a:prstGeom>
              <a:solidFill>
                <a:srgbClr val="A1DAB4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6BBD31F3-807D-4AD2-890B-BA8353C975D2}"/>
                  </a:ext>
                </a:extLst>
              </p:cNvPr>
              <p:cNvSpPr/>
              <p:nvPr/>
            </p:nvSpPr>
            <p:spPr>
              <a:xfrm>
                <a:off x="8776628" y="1142183"/>
                <a:ext cx="672172" cy="268402"/>
              </a:xfrm>
              <a:prstGeom prst="rect">
                <a:avLst/>
              </a:prstGeom>
              <a:solidFill>
                <a:srgbClr val="41B6C4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F26F5-8015-4719-9692-DA6AC41A5019}"/>
                  </a:ext>
                </a:extLst>
              </p:cNvPr>
              <p:cNvSpPr txBox="1"/>
              <p:nvPr/>
            </p:nvSpPr>
            <p:spPr>
              <a:xfrm>
                <a:off x="9502465" y="638357"/>
                <a:ext cx="1226159" cy="311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Language : C</a:t>
                </a:r>
                <a:endParaRPr lang="ko-KR" altLang="en-US" sz="12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6B52CA-2B1E-4686-8696-4F244CE261AE}"/>
                  </a:ext>
                </a:extLst>
              </p:cNvPr>
              <p:cNvSpPr txBox="1"/>
              <p:nvPr/>
            </p:nvSpPr>
            <p:spPr>
              <a:xfrm>
                <a:off x="9502465" y="1095962"/>
                <a:ext cx="1461295" cy="311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Language : Rust</a:t>
                </a:r>
                <a:endParaRPr lang="ko-KR" altLang="en-US" sz="12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AF9D1E04-79E3-4980-A823-CFDB9F0C3A4C}"/>
                  </a:ext>
                </a:extLst>
              </p:cNvPr>
              <p:cNvSpPr/>
              <p:nvPr/>
            </p:nvSpPr>
            <p:spPr>
              <a:xfrm>
                <a:off x="8641582" y="575711"/>
                <a:ext cx="3084844" cy="96168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958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Architecture of Bento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0F28FD1-FA70-4D54-8C76-F5DC6B4392D1}"/>
              </a:ext>
            </a:extLst>
          </p:cNvPr>
          <p:cNvSpPr/>
          <p:nvPr/>
        </p:nvSpPr>
        <p:spPr>
          <a:xfrm>
            <a:off x="-122852" y="4127715"/>
            <a:ext cx="599654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4624A8-2F78-4D91-B8A0-DE2C5AF0EBA5}"/>
              </a:ext>
            </a:extLst>
          </p:cNvPr>
          <p:cNvSpPr/>
          <p:nvPr/>
        </p:nvSpPr>
        <p:spPr>
          <a:xfrm>
            <a:off x="1883529" y="4644365"/>
            <a:ext cx="2193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</a:t>
            </a:r>
          </a:p>
          <a:p>
            <a:pPr lvl="1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4A0639F-E2A3-4BDE-A8C9-D84D32BD659D}"/>
              </a:ext>
            </a:extLst>
          </p:cNvPr>
          <p:cNvSpPr/>
          <p:nvPr/>
        </p:nvSpPr>
        <p:spPr>
          <a:xfrm>
            <a:off x="7423278" y="4662056"/>
            <a:ext cx="2787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lvl="1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3EEE765-BBE3-4172-B5E9-6E7BA675783D}"/>
              </a:ext>
            </a:extLst>
          </p:cNvPr>
          <p:cNvSpPr/>
          <p:nvPr/>
        </p:nvSpPr>
        <p:spPr>
          <a:xfrm>
            <a:off x="1661550" y="5440163"/>
            <a:ext cx="2718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Comaptibility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796323E-A708-413B-8656-16A69D23B08F}"/>
              </a:ext>
            </a:extLst>
          </p:cNvPr>
          <p:cNvSpPr/>
          <p:nvPr/>
        </p:nvSpPr>
        <p:spPr>
          <a:xfrm>
            <a:off x="4334799" y="5449242"/>
            <a:ext cx="2844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upgrades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E875B74-CD2F-4DEF-9DD9-39F61F0B265A}"/>
              </a:ext>
            </a:extLst>
          </p:cNvPr>
          <p:cNvSpPr/>
          <p:nvPr/>
        </p:nvSpPr>
        <p:spPr>
          <a:xfrm>
            <a:off x="7514237" y="5430547"/>
            <a:ext cx="359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User-level debugging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B419580-3B83-413A-A078-1CB1D2308C34}"/>
              </a:ext>
            </a:extLst>
          </p:cNvPr>
          <p:cNvSpPr/>
          <p:nvPr/>
        </p:nvSpPr>
        <p:spPr>
          <a:xfrm>
            <a:off x="4334799" y="4645883"/>
            <a:ext cx="2624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Generality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85763E-DBDF-4868-8DD2-05B4CB151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2" y="1420173"/>
            <a:ext cx="5179246" cy="27281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DBA39C-1046-4C15-8578-D77A79384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07" y="1353556"/>
            <a:ext cx="5569772" cy="28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0C69931858F8C4396FB78763B0315F2" ma:contentTypeVersion="2" ma:contentTypeDescription="새 문서를 만듭니다." ma:contentTypeScope="" ma:versionID="94bc139aba876dd35c55247a99b9080c">
  <xsd:schema xmlns:xsd="http://www.w3.org/2001/XMLSchema" xmlns:xs="http://www.w3.org/2001/XMLSchema" xmlns:p="http://schemas.microsoft.com/office/2006/metadata/properties" xmlns:ns3="66be011d-2328-4583-a291-349f9c82bad5" targetNamespace="http://schemas.microsoft.com/office/2006/metadata/properties" ma:root="true" ma:fieldsID="1546cc82adf5f0107f9fc06e4ef10fde" ns3:_="">
    <xsd:import namespace="66be011d-2328-4583-a291-349f9c82ba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e011d-2328-4583-a291-349f9c82b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267D4-6D22-4FCC-8DCA-682BD5B7E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e011d-2328-4583-a291-349f9c82b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62CBA2-CB75-4903-97D0-B55D3308622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66be011d-2328-4583-a291-349f9c82bad5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81267D-22AC-4ACE-B3FB-D9A6355E64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15676</TotalTime>
  <Words>1866</Words>
  <Application>Microsoft Office PowerPoint</Application>
  <PresentationFormat>와이드스크린</PresentationFormat>
  <Paragraphs>416</Paragraphs>
  <Slides>33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맑은 고딕</vt:lpstr>
      <vt:lpstr>Arial</vt:lpstr>
      <vt:lpstr>Cambria</vt:lpstr>
      <vt:lpstr>Consolas</vt:lpstr>
      <vt:lpstr>Tahoma</vt:lpstr>
      <vt:lpstr>Office 테마</vt:lpstr>
      <vt:lpstr>High Velocity Kernel File System with Bento</vt:lpstr>
      <vt:lpstr>PowerPoint 프레젠테이션</vt:lpstr>
      <vt:lpstr>1. Introduction</vt:lpstr>
      <vt:lpstr>1. Introduction</vt:lpstr>
      <vt:lpstr>1. Introduction</vt:lpstr>
      <vt:lpstr>1. Introduction</vt:lpstr>
      <vt:lpstr>2. Motivation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3. Architecture of Bento</vt:lpstr>
      <vt:lpstr>4. Evaluation</vt:lpstr>
      <vt:lpstr>4. Evaluation</vt:lpstr>
      <vt:lpstr>4. Evaluation</vt:lpstr>
      <vt:lpstr>4. Evaluation</vt:lpstr>
      <vt:lpstr>4. Evaluation</vt:lpstr>
      <vt:lpstr>4. Evaluation</vt:lpstr>
      <vt:lpstr>5. Conclusion</vt:lpstr>
      <vt:lpstr>High Velocity Kernel File System with Bento</vt:lpstr>
      <vt:lpstr>3. Architecture of Bento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송인호</dc:creator>
  <cp:lastModifiedBy>송 인호</cp:lastModifiedBy>
  <cp:revision>617</cp:revision>
  <cp:lastPrinted>2020-08-08T02:56:56Z</cp:lastPrinted>
  <dcterms:created xsi:type="dcterms:W3CDTF">2019-06-24T08:20:15Z</dcterms:created>
  <dcterms:modified xsi:type="dcterms:W3CDTF">2021-03-16T14:16:59Z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0x010100D0C69931858F8C4396FB78763B0315F2</vt:lpwstr>
  </property>
</Properties>
</file>