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0" r:id="rId3"/>
    <p:sldId id="387" r:id="rId4"/>
    <p:sldId id="388" r:id="rId5"/>
    <p:sldId id="386" r:id="rId6"/>
    <p:sldId id="341" r:id="rId7"/>
    <p:sldId id="343" r:id="rId8"/>
    <p:sldId id="389" r:id="rId9"/>
    <p:sldId id="391" r:id="rId10"/>
    <p:sldId id="392" r:id="rId11"/>
    <p:sldId id="390" r:id="rId12"/>
    <p:sldId id="393" r:id="rId13"/>
    <p:sldId id="394" r:id="rId14"/>
    <p:sldId id="395" r:id="rId15"/>
    <p:sldId id="396" r:id="rId16"/>
    <p:sldId id="398" r:id="rId17"/>
    <p:sldId id="397" r:id="rId18"/>
    <p:sldId id="399" r:id="rId19"/>
    <p:sldId id="400" r:id="rId20"/>
    <p:sldId id="401" r:id="rId21"/>
    <p:sldId id="339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67"/>
    <a:srgbClr val="FD0000"/>
    <a:srgbClr val="FE0000"/>
    <a:srgbClr val="CC9900"/>
    <a:srgbClr val="FFB11A"/>
    <a:srgbClr val="083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8" autoAdjust="0"/>
    <p:restoredTop sz="88503" autoAdjust="0"/>
  </p:normalViewPr>
  <p:slideViewPr>
    <p:cSldViewPr snapToGrid="0" snapToObjects="1" showGuides="1">
      <p:cViewPr varScale="1">
        <p:scale>
          <a:sx n="67" d="100"/>
          <a:sy n="67" d="100"/>
        </p:scale>
        <p:origin x="3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2021-03-23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2021-03-23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39952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26031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91921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22048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47996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58563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97690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69308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43578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98169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204416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2462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7491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5535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64119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9054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61359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3574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65985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3857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921" y="5323438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1A6465-DD89-2D41-B90C-863A5ACA2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88F95ED-5F71-0D4E-A4D1-48CDEA1509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921" y="114036"/>
            <a:ext cx="395681" cy="394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468FF0-CBC5-6948-B371-BDA4F3D610B4}"/>
              </a:ext>
            </a:extLst>
          </p:cNvPr>
          <p:cNvSpPr txBox="1"/>
          <p:nvPr userDrawn="1"/>
        </p:nvSpPr>
        <p:spPr>
          <a:xfrm>
            <a:off x="486602" y="152070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1A51A631-FD00-7049-AFDF-E517723325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0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70C5C4E-FB45-1C47-AE72-F4E8831C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CD1508-6B5A-FD4C-A8EC-0C37C0B5A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3A3D7BD-DBE7-3241-83A9-4F7BB0D0D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9BA6B7-CF46-BF4E-942F-F3E00B67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5724B8-0670-A347-A2D7-06DFF4C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E6C045-BB16-A146-9A21-096B823E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30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871114-3FAD-6E4F-9C06-A89B39CB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7B3350-9826-5543-AD5E-FAB9D3348F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BE7E009-7174-264B-B5F2-9CE5108B5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D543B9-73E6-C940-A143-E781FBFF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5ABB49D-01D4-4C43-B3A4-6316BDE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6C22DEE-1338-DD48-8D70-408CC0AD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79620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0CF540-462D-DF49-BC9A-36922D9B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A64CA8D-3DCD-D941-A11C-9E10F0439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5F2192-8AA0-7740-8002-0C7984A7A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28029D-90FF-0042-9A75-AD5073B3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A81F19-5A72-384F-B476-AD06F0CCA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687222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EF0A3E-46FF-414E-BEBE-E70E32ABB7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CE98D69-70F2-8947-BBF7-BC8FA774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2AF917-E762-7B4A-AE5D-EA64E2DEE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1F184D-6B98-4D44-87DD-445E9AEB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BB8CE-F318-BE47-818F-DF07E53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7389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8387D7DE-1B89-9D4D-B194-AC3EE165D4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078"/>
            <a:ext cx="12191999" cy="5999222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477078"/>
            <a:ext cx="12192000" cy="5999222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589290"/>
            <a:ext cx="5938687" cy="1185039"/>
          </a:xfrm>
        </p:spPr>
        <p:txBody>
          <a:bodyPr anchor="ctr"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B13EB84C-38B6-324A-899E-C84C00B6A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11560" y="47129"/>
            <a:ext cx="395681" cy="3948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F677ED-D2EC-BB49-B0E9-72F06CCF80F6}"/>
              </a:ext>
            </a:extLst>
          </p:cNvPr>
          <p:cNvSpPr txBox="1"/>
          <p:nvPr userDrawn="1"/>
        </p:nvSpPr>
        <p:spPr>
          <a:xfrm>
            <a:off x="9907241" y="8516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A29191C-E9FA-6345-95AF-4D270BD000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1" y="651876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99843C-A0EB-874A-B691-669214E3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97D6D-B766-F449-836E-C4201A0B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D9B6C4-1533-4341-9AA3-74880C65E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1D0CF3-FB10-BA48-ADC7-D5A6C77E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5383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A95408-4534-524A-8CB2-0CA31B55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22D8AB-3529-C84E-AF22-91E51F2F4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6A966D-B895-2A4F-BB7F-324F45F9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91B9CE-4A21-E04E-BD7E-312D8618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FC42DD-FF4F-BB47-9339-F67CCC93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6871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838AC9-D777-FE4B-8B5D-6EBA34FC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E285DE1-7A1F-8D42-AB87-4161E2F28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B24C6AB-E1C7-5045-B728-3B4E80BD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266976-95A6-AB45-92F2-45A2BB96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313CAA0-2E0C-0740-9812-8EAD4A80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8EBDE8C-60B5-694C-8BB9-5639DE63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8702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53743-C736-C04B-AD86-AFA339EFB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A95CE9-0443-B74D-AA39-60110E0F9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EF5381-B4FF-7944-AE94-F4406ACA4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0C37236-4106-8E43-9A0F-BE15AD761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A2C244D-DF9E-3541-93DA-5C2C195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576D6F8-E7D0-2A45-841E-CFBEFD36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25AEE90-EE56-1C46-AC00-A585C24F3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EDE480-0C13-DB4B-91E5-C4C3568B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08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96" y="105962"/>
            <a:ext cx="8876963" cy="365125"/>
          </a:xfrm>
        </p:spPr>
        <p:txBody>
          <a:bodyPr anchor="ctr">
            <a:normAutofit/>
          </a:bodyPr>
          <a:lstStyle>
            <a:lvl1pPr>
              <a:defRPr sz="2000" b="1"/>
            </a:lvl1pPr>
          </a:lstStyle>
          <a:p>
            <a:r>
              <a:rPr kumimoji="1" lang="ko-KR" altLang="en-US" dirty="0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60211"/>
            <a:ext cx="2743200" cy="295861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538843"/>
            <a:ext cx="451485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F31237ED-2E43-E247-870D-A9BD16A03A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2686" y="96603"/>
            <a:ext cx="395681" cy="3948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317CD0-29D3-514E-8DDF-4AFA937C4732}"/>
              </a:ext>
            </a:extLst>
          </p:cNvPr>
          <p:cNvSpPr txBox="1"/>
          <p:nvPr userDrawn="1"/>
        </p:nvSpPr>
        <p:spPr>
          <a:xfrm>
            <a:off x="9928367" y="134637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FB0CFBD1-9027-854A-97B6-2125F783E1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0211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62AEC8-454F-A54A-A400-44751CB7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5A667E6-5B21-FA40-B6EC-563CB8C57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9837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B80DFD-D787-514D-94BA-295AD54B8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C4DF94C-45EA-5948-8AA6-73836A826F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32686" y="39455"/>
            <a:ext cx="395681" cy="394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474C2-40AE-F74C-830F-BEE8D5A9F447}"/>
              </a:ext>
            </a:extLst>
          </p:cNvPr>
          <p:cNvSpPr txBox="1"/>
          <p:nvPr userDrawn="1"/>
        </p:nvSpPr>
        <p:spPr>
          <a:xfrm>
            <a:off x="9928367" y="77489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Embedded System Lab.</a:t>
            </a:r>
            <a:endParaRPr lang="ko-KR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ë¨êµ­ë ê³ íì§ ë¡ê³ ì ëí ì´ë¯¸ì§ ê²ìê²°ê³¼">
            <a:extLst>
              <a:ext uri="{FF2B5EF4-FFF2-40B4-BE49-F238E27FC236}">
                <a16:creationId xmlns:a16="http://schemas.microsoft.com/office/drawing/2014/main" id="{33C817AD-2FEF-BE41-B460-CDDB2BF657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106" y="6562139"/>
            <a:ext cx="1319130" cy="2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5446568-00BF-B648-904D-6DD7AB632C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A2FFFE-8A52-E048-8502-A7B994EC867A}"/>
              </a:ext>
            </a:extLst>
          </p:cNvPr>
          <p:cNvSpPr txBox="1"/>
          <p:nvPr userDrawn="1"/>
        </p:nvSpPr>
        <p:spPr>
          <a:xfrm>
            <a:off x="6591444" y="724277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800" b="1" dirty="0"/>
              <a:t>Content</a:t>
            </a:r>
            <a:endParaRPr kumimoji="1" lang="ko-KR" altLang="en-US" sz="2800" b="1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A3993C93-8954-6944-9C05-C1210655B9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83262" y="1359602"/>
            <a:ext cx="4508500" cy="4449763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42620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953044"/>
            <a:ext cx="11554232" cy="639243"/>
          </a:xfrm>
        </p:spPr>
        <p:txBody>
          <a:bodyPr anchor="t"/>
          <a:lstStyle/>
          <a:p>
            <a:r>
              <a:rPr lang="en-US" altLang="ko-KR" sz="1800" dirty="0"/>
              <a:t>A Reconfigurable FTL (Flash Translation Layer) Architecture for NAND Flash-Based Applications</a:t>
            </a:r>
            <a:endParaRPr lang="it-IT" altLang="ko-KR" sz="18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2021. 03. </a:t>
            </a:r>
            <a:r>
              <a:rPr kumimoji="1" lang="en-US" altLang="ko-KR"/>
              <a:t>24</a:t>
            </a:r>
            <a:endParaRPr kumimoji="1" lang="en-US" altLang="ko-KR" dirty="0"/>
          </a:p>
          <a:p>
            <a:r>
              <a:rPr kumimoji="1" lang="en-US" altLang="ko-KR" dirty="0"/>
              <a:t>Presentation by Lee, </a:t>
            </a:r>
            <a:r>
              <a:rPr kumimoji="1" lang="en-US" altLang="ko-KR" dirty="0" err="1"/>
              <a:t>Sounghyoun</a:t>
            </a:r>
            <a:endParaRPr kumimoji="1" lang="en-US" altLang="ko-KR" dirty="0"/>
          </a:p>
          <a:p>
            <a:r>
              <a:rPr kumimoji="1" lang="en-US" altLang="ko-KR" dirty="0"/>
              <a:t>leesh812@dankook.ac.kr</a:t>
            </a:r>
            <a:endParaRPr kumimoji="1" lang="ko-KR" altLang="en-US" dirty="0"/>
          </a:p>
        </p:txBody>
      </p:sp>
      <p:sp>
        <p:nvSpPr>
          <p:cNvPr id="4" name="부제목 2">
            <a:extLst>
              <a:ext uri="{FF2B5EF4-FFF2-40B4-BE49-F238E27FC236}">
                <a16:creationId xmlns:a16="http://schemas.microsoft.com/office/drawing/2014/main" id="{39429C1C-87C0-3B47-91E7-E27A021261E3}"/>
              </a:ext>
            </a:extLst>
          </p:cNvPr>
          <p:cNvSpPr txBox="1">
            <a:spLocks/>
          </p:cNvSpPr>
          <p:nvPr/>
        </p:nvSpPr>
        <p:spPr>
          <a:xfrm>
            <a:off x="111241" y="3194767"/>
            <a:ext cx="6750751" cy="39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b="0" i="0" dirty="0">
                <a:solidFill>
                  <a:schemeClr val="bg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C. Park et al.</a:t>
            </a:r>
            <a:endParaRPr kumimoji="1" lang="ko-KR" alt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2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Flexible Group Mapping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10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435947" y="825650"/>
            <a:ext cx="10527327" cy="4378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Flexible Group Mapping</a:t>
            </a:r>
          </a:p>
          <a:p>
            <a:endParaRPr lang="en-US" altLang="ko-K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Based on the log block scheme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Configures the degree of sharing of log blocks among data blocks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Manages the degree of the allocation of log blocks for the frequently updated data blocks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>
              <a:lnSpc>
                <a:spcPct val="150000"/>
              </a:lnSpc>
            </a:pPr>
            <a:endParaRPr kumimoji="1" lang="en-US" altLang="ko-KR" b="1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F1176F3-C11D-4FA1-B667-DA28BA5DE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2606694"/>
            <a:ext cx="5476875" cy="408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6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Flexible Group Mapping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435948" y="825650"/>
            <a:ext cx="9012852" cy="4747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Flexible Group Mapping – Write Scheme</a:t>
            </a:r>
          </a:p>
          <a:p>
            <a:endParaRPr lang="en-US" altLang="ko-K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DBMT : the data-block-mapping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LBMT : the log-block-mapping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LPMT : the log-page-mapping 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DGN : the data-block-group number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>
              <a:lnSpc>
                <a:spcPct val="150000"/>
              </a:lnSpc>
            </a:pPr>
            <a:endParaRPr kumimoji="1" lang="en-US" altLang="ko-KR" b="1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CD3F530-3B8B-4128-99C8-CFC0A6272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648" y="2813699"/>
            <a:ext cx="6768100" cy="346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6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Flexible Group Mapping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12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435948" y="825650"/>
            <a:ext cx="9012852" cy="447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Flexible Group Mapping – Merge Scheme</a:t>
            </a:r>
          </a:p>
          <a:p>
            <a:endParaRPr lang="en-US" altLang="ko-K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Simple merge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Swap merge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Copy merge operation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>
              <a:lnSpc>
                <a:spcPct val="150000"/>
              </a:lnSpc>
            </a:pPr>
            <a:endParaRPr kumimoji="1" lang="en-US" altLang="ko-KR" b="1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C9E5E17-50E2-4441-AB93-2BD653431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649" y="1543481"/>
            <a:ext cx="5806254" cy="448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6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Flexible Group Mapping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435948" y="825650"/>
            <a:ext cx="9012852" cy="447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Flexible Group Mapping – Merge Scheme</a:t>
            </a:r>
          </a:p>
          <a:p>
            <a:endParaRPr lang="en-US" altLang="ko-K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Simple merge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Swap merge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Copy merge operation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>
              <a:lnSpc>
                <a:spcPct val="150000"/>
              </a:lnSpc>
            </a:pPr>
            <a:endParaRPr kumimoji="1" lang="en-US" altLang="ko-KR" b="1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C9E5E17-50E2-4441-AB93-2BD653431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649" y="1543481"/>
            <a:ext cx="5806254" cy="448886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884632A-8DE2-4590-B2C4-4DAD164D3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649" y="1543481"/>
            <a:ext cx="5806254" cy="44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4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4. Flexible Group Mapping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435948" y="825650"/>
            <a:ext cx="9012852" cy="447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Flexible Group Mapping – Merge Scheme</a:t>
            </a:r>
          </a:p>
          <a:p>
            <a:endParaRPr lang="en-US" altLang="ko-K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Simple merge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Swap merge operation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Copy merge operation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>
              <a:lnSpc>
                <a:spcPct val="150000"/>
              </a:lnSpc>
            </a:pPr>
            <a:endParaRPr kumimoji="1" lang="en-US" altLang="ko-KR" b="1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C9E5E17-50E2-4441-AB93-2BD653431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649" y="1543481"/>
            <a:ext cx="5806254" cy="448886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884632A-8DE2-4590-B2C4-4DAD164D3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649" y="1543481"/>
            <a:ext cx="5806254" cy="448887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66F9CE-EB02-49E1-8D16-0052FCDB5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6649" y="1561575"/>
            <a:ext cx="5806254" cy="44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58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5. Performance Model and Analysis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D32869-6BD0-4338-B4F2-498EE477E4CF}"/>
                  </a:ext>
                </a:extLst>
              </p:cNvPr>
              <p:cNvSpPr txBox="1"/>
              <p:nvPr/>
            </p:nvSpPr>
            <p:spPr>
              <a:xfrm>
                <a:off x="435948" y="825650"/>
                <a:ext cx="9012852" cy="4770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/>
                  <a:t>Workload Analysis</a:t>
                </a:r>
              </a:p>
              <a:p>
                <a:endParaRPr lang="en-US" altLang="ko-KR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dirty="0"/>
                  <a:t> denotes the </a:t>
                </a:r>
                <a14:m>
                  <m:oMath xmlns:m="http://schemas.openxmlformats.org/officeDocument/2006/math">
                    <m:r>
                      <a:rPr lang="en-US" altLang="ko-KR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ko-KR" dirty="0"/>
                  <a:t>th write request </a:t>
                </a:r>
                <a:endParaRPr lang="en-US" altLang="ko-KR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,       (0≤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ko-K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ko-KR" dirty="0"/>
              </a:p>
              <a:p>
                <a:pPr lvl="2"/>
                <a:endParaRPr lang="en-US" altLang="ko-KR" dirty="0"/>
              </a:p>
              <a:p>
                <a:pPr lvl="1"/>
                <a:r>
                  <a:rPr lang="en-US" altLang="ko-KR" dirty="0"/>
                  <a:t>The request density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endParaRPr kumimoji="1" lang="en-US" altLang="ko-KR" b="1" dirty="0"/>
              </a:p>
              <a:p>
                <a:pPr>
                  <a:lnSpc>
                    <a:spcPct val="150000"/>
                  </a:lnSpc>
                </a:pPr>
                <a:endParaRPr kumimoji="1" lang="en-US" altLang="ko-KR" dirty="0"/>
              </a:p>
              <a:p>
                <a:pPr>
                  <a:lnSpc>
                    <a:spcPct val="150000"/>
                  </a:lnSpc>
                </a:pPr>
                <a:endParaRPr kumimoji="1" lang="en-US" altLang="ko-KR" dirty="0"/>
              </a:p>
              <a:p>
                <a:pPr>
                  <a:lnSpc>
                    <a:spcPct val="150000"/>
                  </a:lnSpc>
                </a:pPr>
                <a:endParaRPr kumimoji="1"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D32869-6BD0-4338-B4F2-498EE477E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48" y="825650"/>
                <a:ext cx="9012852" cy="4770088"/>
              </a:xfrm>
              <a:prstGeom prst="rect">
                <a:avLst/>
              </a:prstGeom>
              <a:blipFill>
                <a:blip r:embed="rId3"/>
                <a:stretch>
                  <a:fillRect l="-609" t="-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>
            <a:extLst>
              <a:ext uri="{FF2B5EF4-FFF2-40B4-BE49-F238E27FC236}">
                <a16:creationId xmlns:a16="http://schemas.microsoft.com/office/drawing/2014/main" id="{1A7266B5-4AD3-453A-B1B1-DD211EB21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64" y="3076575"/>
            <a:ext cx="7743825" cy="7048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E7ABBEE6-02E9-4207-B17F-E0B693158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747" y="3926609"/>
            <a:ext cx="4872955" cy="872933"/>
          </a:xfrm>
          <a:prstGeom prst="rect">
            <a:avLst/>
          </a:prstGeom>
        </p:spPr>
      </p:pic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01DD5699-7C77-4A47-90FA-E76E39E248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247" y="4800289"/>
            <a:ext cx="7049484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6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5. Performance Model and Analysis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435948" y="825650"/>
            <a:ext cx="9012852" cy="3639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Workload Analysis</a:t>
            </a:r>
          </a:p>
          <a:p>
            <a:endParaRPr lang="en-US" altLang="ko-KR" b="1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>
              <a:lnSpc>
                <a:spcPct val="150000"/>
              </a:lnSpc>
            </a:pPr>
            <a:endParaRPr kumimoji="1" lang="en-US" altLang="ko-KR" b="1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  <p:pic>
        <p:nvPicPr>
          <p:cNvPr id="4" name="그림 3" descr="테이블이(가) 표시된 사진&#10;&#10;자동 생성된 설명">
            <a:extLst>
              <a:ext uri="{FF2B5EF4-FFF2-40B4-BE49-F238E27FC236}">
                <a16:creationId xmlns:a16="http://schemas.microsoft.com/office/drawing/2014/main" id="{23C0C78C-020B-47C8-81D6-4794615E7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488" y="415295"/>
            <a:ext cx="7108112" cy="599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82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5. Performance Model and Analysis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D32869-6BD0-4338-B4F2-498EE477E4CF}"/>
                  </a:ext>
                </a:extLst>
              </p:cNvPr>
              <p:cNvSpPr txBox="1"/>
              <p:nvPr/>
            </p:nvSpPr>
            <p:spPr>
              <a:xfrm>
                <a:off x="435948" y="825650"/>
                <a:ext cx="9012852" cy="546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/>
                  <a:t>Performance Analysis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dirty="0"/>
                  <a:t> : the active data block accessed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ko-KR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ko-KR" dirty="0"/>
                  <a:t> : the active data block group accessed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and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𝑆𝐴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: the set of active blocks and the set of active block groups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/>
                  <a:t> : the number of log blocks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𝐴𝐺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 lvl="1"/>
                <a:endParaRPr lang="en-US" altLang="ko-KR" dirty="0"/>
              </a:p>
              <a:p>
                <a:pPr>
                  <a:lnSpc>
                    <a:spcPct val="150000"/>
                  </a:lnSpc>
                </a:pPr>
                <a:endParaRPr kumimoji="1" lang="en-US" altLang="ko-KR" b="1" dirty="0"/>
              </a:p>
              <a:p>
                <a:pPr>
                  <a:lnSpc>
                    <a:spcPct val="150000"/>
                  </a:lnSpc>
                </a:pPr>
                <a:endParaRPr kumimoji="1" lang="en-US" altLang="ko-KR" b="1" dirty="0"/>
              </a:p>
              <a:p>
                <a:r>
                  <a:rPr lang="en-US" altLang="ko-KR" b="1" dirty="0"/>
                  <a:t>Memory Requirement Analysis</a:t>
                </a:r>
              </a:p>
              <a:p>
                <a:pPr>
                  <a:lnSpc>
                    <a:spcPct val="150000"/>
                  </a:lnSpc>
                </a:pPr>
                <a:endParaRPr kumimoji="1" lang="en-US" altLang="ko-KR" dirty="0"/>
              </a:p>
              <a:p>
                <a:pPr>
                  <a:lnSpc>
                    <a:spcPct val="150000"/>
                  </a:lnSpc>
                </a:pPr>
                <a:endParaRPr kumimoji="1" lang="en-US" altLang="ko-KR" dirty="0"/>
              </a:p>
              <a:p>
                <a:pPr>
                  <a:lnSpc>
                    <a:spcPct val="150000"/>
                  </a:lnSpc>
                </a:pPr>
                <a:endParaRPr kumimoji="1" lang="ko-KR" alt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D32869-6BD0-4338-B4F2-498EE477E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48" y="825650"/>
                <a:ext cx="9012852" cy="5462586"/>
              </a:xfrm>
              <a:prstGeom prst="rect">
                <a:avLst/>
              </a:prstGeom>
              <a:blipFill>
                <a:blip r:embed="rId3"/>
                <a:stretch>
                  <a:fillRect l="-609" t="-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>
            <a:extLst>
              <a:ext uri="{FF2B5EF4-FFF2-40B4-BE49-F238E27FC236}">
                <a16:creationId xmlns:a16="http://schemas.microsoft.com/office/drawing/2014/main" id="{65ED8E9C-8990-481D-A4E9-325B9322E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537" y="2819090"/>
            <a:ext cx="2326371" cy="60991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3733227-EAE7-4159-8E78-6AD41AC9B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758" y="3695700"/>
            <a:ext cx="4686300" cy="4191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2C8E5FF-3851-4125-89D4-6AF4C258D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2341" y="3429000"/>
            <a:ext cx="3771900" cy="6858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7133154-8509-4A30-8AB9-AC46C5F86F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341" y="2671200"/>
            <a:ext cx="2997525" cy="53879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5B52B88-1C81-4DB6-832C-F74C501783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6403" y="5302281"/>
            <a:ext cx="627697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52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6. Experimental Results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435948" y="825650"/>
            <a:ext cx="9012852" cy="156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Experiment</a:t>
            </a:r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857FA2BB-55C8-4214-AD4C-7AA04CD8E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20" y="2036849"/>
            <a:ext cx="6003034" cy="3566226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256A53B6-8519-4119-AD8A-CB5FA5BEC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940" y="1882375"/>
            <a:ext cx="4724240" cy="37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49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6. Experimental Results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435948" y="825650"/>
            <a:ext cx="9012852" cy="156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Experiment</a:t>
            </a:r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  <p:pic>
        <p:nvPicPr>
          <p:cNvPr id="8" name="내용 개체 틀 6">
            <a:extLst>
              <a:ext uri="{FF2B5EF4-FFF2-40B4-BE49-F238E27FC236}">
                <a16:creationId xmlns:a16="http://schemas.microsoft.com/office/drawing/2014/main" id="{43872D34-E5DB-475B-87BE-63AADF502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382" y="1049671"/>
            <a:ext cx="4362511" cy="551054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973B128-AD33-49AE-A871-7CAFFE780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7886" y="896600"/>
            <a:ext cx="4285975" cy="56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2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02FE9B9C-BDDC-1E43-B29E-4A00D478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</a:t>
            </a:fld>
            <a:endParaRPr kumimoji="1"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52DD63C-DA25-764F-9C33-B39580A37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48626" y="1359602"/>
            <a:ext cx="4924312" cy="444976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</a:pPr>
            <a:r>
              <a:rPr kumimoji="1" lang="en-US" altLang="ko-KR" b="1" dirty="0"/>
              <a:t>Introduction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b="1" dirty="0"/>
              <a:t>Background</a:t>
            </a:r>
            <a:r>
              <a:rPr kumimoji="1" lang="en-US" altLang="ko-KR" dirty="0"/>
              <a:t> 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b="1" dirty="0"/>
              <a:t>Related Work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b="1" dirty="0"/>
              <a:t>Flexible Group Mapping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b="1" dirty="0"/>
              <a:t>Performance Model and Analysis</a:t>
            </a:r>
          </a:p>
          <a:p>
            <a:pPr marL="342900" indent="-342900">
              <a:lnSpc>
                <a:spcPct val="150000"/>
              </a:lnSpc>
            </a:pPr>
            <a:r>
              <a:rPr kumimoji="1" lang="en-US" altLang="ko-KR" b="1"/>
              <a:t>Conclusion</a:t>
            </a:r>
            <a:endParaRPr kumimoji="1" lang="en-US" altLang="ko-KR" b="1" dirty="0"/>
          </a:p>
        </p:txBody>
      </p:sp>
    </p:spTree>
    <p:extLst>
      <p:ext uri="{BB962C8B-B14F-4D97-AF65-F5344CB8AC3E}">
        <p14:creationId xmlns:p14="http://schemas.microsoft.com/office/powerpoint/2010/main" val="3956538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6. Conclusion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20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514606" y="923972"/>
            <a:ext cx="9996078" cy="4886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b="1" dirty="0"/>
              <a:t>Conclusion</a:t>
            </a:r>
          </a:p>
          <a:p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proposed reconfigurable </a:t>
            </a:r>
            <a:r>
              <a:rPr lang="en-US" altLang="ko-KR" b="1" dirty="0"/>
              <a:t>FTL architecture efficiently handles diverse NAND flash applications</a:t>
            </a:r>
            <a:r>
              <a:rPr lang="en-US" altLang="ko-KR" dirty="0"/>
              <a:t> ranging from MP3 to SSD for a 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In order to efficiently explore the design space, a </a:t>
            </a:r>
            <a:r>
              <a:rPr lang="en-US" altLang="ko-KR" b="1" dirty="0"/>
              <a:t>workload analysis method based on the density distribution of given requests and the update frequency </a:t>
            </a:r>
            <a:r>
              <a:rPr lang="en-US" altLang="ko-KR" dirty="0"/>
              <a:t>is proposed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The experimental results show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the proposed architecture can be reconfigured to a given workload ranging from MP3 to PC applications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the proposed analysis method can efficiently find the </a:t>
            </a:r>
            <a:r>
              <a:rPr lang="en-US" altLang="ko-KR" b="1" dirty="0"/>
              <a:t>optimal N and K values </a:t>
            </a:r>
            <a:r>
              <a:rPr lang="en-US" altLang="ko-KR" dirty="0"/>
              <a:t>within a reasonable amount of time</a:t>
            </a:r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5654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2021. 03. 24</a:t>
            </a:r>
          </a:p>
          <a:p>
            <a:r>
              <a:rPr kumimoji="1" lang="en-US" altLang="ko-KR" dirty="0"/>
              <a:t>Presentation by Lee, </a:t>
            </a:r>
            <a:r>
              <a:rPr kumimoji="1" lang="en-US" altLang="ko-KR" dirty="0" err="1"/>
              <a:t>Sounghyoun</a:t>
            </a:r>
            <a:endParaRPr kumimoji="1" lang="en-US" altLang="ko-KR" dirty="0"/>
          </a:p>
          <a:p>
            <a:r>
              <a:rPr kumimoji="1" lang="en-US" altLang="ko-KR" dirty="0"/>
              <a:t>leesh812@dankook.ac.kr</a:t>
            </a:r>
            <a:endParaRPr kumimoji="1"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93292B08-0AD8-4F87-B3F6-69DE22FD1F91}"/>
              </a:ext>
            </a:extLst>
          </p:cNvPr>
          <p:cNvSpPr txBox="1">
            <a:spLocks/>
          </p:cNvSpPr>
          <p:nvPr/>
        </p:nvSpPr>
        <p:spPr>
          <a:xfrm>
            <a:off x="4242045" y="3924747"/>
            <a:ext cx="3707910" cy="6392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/>
              <a:t>Thank you!</a:t>
            </a:r>
            <a:endParaRPr kumimoji="1" lang="ko-KR" altLang="en-US" sz="3600" dirty="0"/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DDE42902-0912-4CCE-9E1C-0F748CED0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21" y="2953044"/>
            <a:ext cx="11554232" cy="639243"/>
          </a:xfrm>
        </p:spPr>
        <p:txBody>
          <a:bodyPr anchor="t"/>
          <a:lstStyle/>
          <a:p>
            <a:r>
              <a:rPr lang="en-US" altLang="ko-KR" sz="1800" dirty="0"/>
              <a:t>A Reconfigurable FTL (Flash Translation Layer) Architecture for NAND Flash-Based Applications</a:t>
            </a:r>
            <a:endParaRPr lang="it-IT" altLang="ko-KR" sz="1800" dirty="0"/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7C749943-C939-4FF6-9C4B-BFA81F55B1DA}"/>
              </a:ext>
            </a:extLst>
          </p:cNvPr>
          <p:cNvSpPr txBox="1">
            <a:spLocks/>
          </p:cNvSpPr>
          <p:nvPr/>
        </p:nvSpPr>
        <p:spPr>
          <a:xfrm>
            <a:off x="111241" y="3194767"/>
            <a:ext cx="6750751" cy="39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1400" b="0" i="0" dirty="0">
                <a:solidFill>
                  <a:schemeClr val="bg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C. Park et al.</a:t>
            </a:r>
            <a:endParaRPr kumimoji="1" lang="ko-KR" alt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3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1. Introduction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435948" y="825650"/>
            <a:ext cx="10222527" cy="280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b="1" dirty="0"/>
              <a:t>NAND Flash memory become more common in many mobile devices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It is nonvolatile, reliable, more resistant to physical shocks and uses less power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NAND flash memory is characterized by its erase-before-write operation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This necessitates FTL(Flash Translation Layer)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ex) MP3 players, MMC cards, cellular phones, and PDAs</a:t>
            </a:r>
          </a:p>
          <a:p>
            <a:pPr>
              <a:lnSpc>
                <a:spcPct val="150000"/>
              </a:lnSpc>
            </a:pPr>
            <a:endParaRPr kumimoji="1" lang="en-US" altLang="ko-KR" b="1" dirty="0"/>
          </a:p>
          <a:p>
            <a:endParaRPr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73311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1. Introduction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435948" y="825650"/>
            <a:ext cx="10222527" cy="280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b="1" dirty="0"/>
              <a:t>NAND Flash memory become more common in many mobile devices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It is nonvolatile, reliable, more resistant to physical shocks and uses less power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NAND flash memory is characterized by its erase-before-write operation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dirty="0"/>
              <a:t>This necessitates FTL(Flash Translation Layer)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ex) MP3 players, MMC cards, cellular phones, and PDAs</a:t>
            </a:r>
          </a:p>
          <a:p>
            <a:pPr>
              <a:lnSpc>
                <a:spcPct val="150000"/>
              </a:lnSpc>
            </a:pPr>
            <a:endParaRPr kumimoji="1" lang="en-US" altLang="ko-KR" b="1" dirty="0"/>
          </a:p>
          <a:p>
            <a:endParaRPr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  <p:pic>
        <p:nvPicPr>
          <p:cNvPr id="3" name="그림 2" descr="텍스트, 신문, 영수증이(가) 표시된 사진&#10;&#10;자동 생성된 설명">
            <a:extLst>
              <a:ext uri="{FF2B5EF4-FFF2-40B4-BE49-F238E27FC236}">
                <a16:creationId xmlns:a16="http://schemas.microsoft.com/office/drawing/2014/main" id="{0BA664D0-7B7B-4F01-99A2-3D83FC2A4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64" y="3783716"/>
            <a:ext cx="3639976" cy="29244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8F9620A-99AD-4996-B744-CE5747774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764" y="3318489"/>
            <a:ext cx="3219899" cy="28579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7159123-4A98-4FC8-83FC-A3CAFCDBB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5479" y="3318489"/>
            <a:ext cx="3381847" cy="447737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10E38048-5FD4-4900-AECA-4636B36B300A}"/>
              </a:ext>
            </a:extLst>
          </p:cNvPr>
          <p:cNvSpPr/>
          <p:nvPr/>
        </p:nvSpPr>
        <p:spPr>
          <a:xfrm>
            <a:off x="6696075" y="3379468"/>
            <a:ext cx="323850" cy="17527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597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1. Introduction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435948" y="825650"/>
            <a:ext cx="10222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Important Factors that affects FTL design</a:t>
            </a:r>
          </a:p>
          <a:p>
            <a:endParaRPr lang="en-US" altLang="ko-K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Hiding the technological detail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Maximizing the performance and lifetime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Access patterns of applications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E2BB1BB-FC4E-4413-BEB7-453DCE0D1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750" y="3039217"/>
            <a:ext cx="4248493" cy="291168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F9C7680-C7DD-49D6-B7C7-90215F645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756" y="3039217"/>
            <a:ext cx="5696380" cy="291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4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2. Background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239304" y="825650"/>
            <a:ext cx="6279484" cy="2393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ko-KR" b="1" dirty="0"/>
              <a:t>Page-write requests</a:t>
            </a:r>
            <a:endParaRPr lang="en-US" altLang="ko-KR" dirty="0"/>
          </a:p>
          <a:p>
            <a:pPr lvl="1"/>
            <a:endParaRPr lang="en-US" altLang="ko-KR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/>
              <a:t>four page-read operations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/>
              <a:t>four page program operations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two block-erase operations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1BDC40C-4F88-4C83-9C1F-0C4462FFA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846" y="1427612"/>
            <a:ext cx="5748626" cy="39808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61B951-34E7-4ECD-B027-2D333CEA7097}"/>
              </a:ext>
            </a:extLst>
          </p:cNvPr>
          <p:cNvSpPr txBox="1"/>
          <p:nvPr/>
        </p:nvSpPr>
        <p:spPr>
          <a:xfrm>
            <a:off x="390331" y="4369356"/>
            <a:ext cx="8078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ko-KR" dirty="0"/>
              <a:t>Reducing the numbers of merge operations </a:t>
            </a:r>
          </a:p>
        </p:txBody>
      </p:sp>
      <p:sp>
        <p:nvSpPr>
          <p:cNvPr id="4" name="화살표: 아래쪽 3">
            <a:extLst>
              <a:ext uri="{FF2B5EF4-FFF2-40B4-BE49-F238E27FC236}">
                <a16:creationId xmlns:a16="http://schemas.microsoft.com/office/drawing/2014/main" id="{DE1BE2E7-72B2-4415-8239-FE0E9B13490D}"/>
              </a:ext>
            </a:extLst>
          </p:cNvPr>
          <p:cNvSpPr/>
          <p:nvPr/>
        </p:nvSpPr>
        <p:spPr>
          <a:xfrm>
            <a:off x="2653081" y="3013851"/>
            <a:ext cx="688258" cy="83029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97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Related Work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435948" y="825650"/>
            <a:ext cx="5866529" cy="5578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b="1" dirty="0"/>
              <a:t>Page Mapping</a:t>
            </a:r>
          </a:p>
          <a:p>
            <a:pPr>
              <a:lnSpc>
                <a:spcPct val="150000"/>
              </a:lnSpc>
            </a:pPr>
            <a:endParaRPr kumimoji="1" lang="en-US" altLang="ko-K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LPN : Logical Page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PPN : Physical Page Number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>
                <a:solidFill>
                  <a:srgbClr val="FF0000"/>
                </a:solidFill>
              </a:rPr>
              <a:t>An efficient “garbage collection”</a:t>
            </a:r>
          </a:p>
          <a:p>
            <a:endParaRPr lang="en-US" altLang="ko-KR" dirty="0">
              <a:solidFill>
                <a:srgbClr val="FF0000"/>
              </a:solidFill>
            </a:endParaRPr>
          </a:p>
          <a:p>
            <a:r>
              <a:rPr lang="en-US" altLang="ko-KR" dirty="0">
                <a:solidFill>
                  <a:srgbClr val="FF0000"/>
                </a:solidFill>
              </a:rPr>
              <a:t>It requires a very large amount of memory space for the map table</a:t>
            </a:r>
          </a:p>
          <a:p>
            <a:pPr>
              <a:lnSpc>
                <a:spcPct val="150000"/>
              </a:lnSpc>
            </a:pPr>
            <a:endParaRPr kumimoji="1" lang="en-US" altLang="ko-KR" b="1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E461414-D45D-4C33-9D2C-07FF869A9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303" y="1635509"/>
            <a:ext cx="5218749" cy="39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0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0FA7086-1B52-4CCF-9E1C-5FB1085B7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303" y="1635509"/>
            <a:ext cx="5218749" cy="3959052"/>
          </a:xfrm>
          <a:prstGeom prst="rect">
            <a:avLst/>
          </a:prstGeom>
        </p:spPr>
      </p:pic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Related Work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435948" y="825650"/>
            <a:ext cx="5866529" cy="5024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b="1" dirty="0"/>
              <a:t>Block Mapping</a:t>
            </a:r>
          </a:p>
          <a:p>
            <a:pPr>
              <a:lnSpc>
                <a:spcPct val="150000"/>
              </a:lnSpc>
            </a:pPr>
            <a:endParaRPr kumimoji="1" lang="en-US" altLang="ko-K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LBN : Logical Block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PBN : Physical Block Number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en-US" altLang="ko-KR" dirty="0">
                <a:solidFill>
                  <a:srgbClr val="FF0000"/>
                </a:solidFill>
              </a:rPr>
              <a:t>Considerable performance degradation over random-access patterns</a:t>
            </a:r>
          </a:p>
          <a:p>
            <a:pPr>
              <a:lnSpc>
                <a:spcPct val="150000"/>
              </a:lnSpc>
            </a:pPr>
            <a:endParaRPr kumimoji="1" lang="en-US" altLang="ko-KR" b="1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911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0FA7086-1B52-4CCF-9E1C-5FB1085B7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303" y="1635509"/>
            <a:ext cx="5218749" cy="3959052"/>
          </a:xfrm>
          <a:prstGeom prst="rect">
            <a:avLst/>
          </a:prstGeom>
        </p:spPr>
      </p:pic>
      <p:sp>
        <p:nvSpPr>
          <p:cNvPr id="15" name="제목 14">
            <a:extLst>
              <a:ext uri="{FF2B5EF4-FFF2-40B4-BE49-F238E27FC236}">
                <a16:creationId xmlns:a16="http://schemas.microsoft.com/office/drawing/2014/main" id="{8B6F35FB-CC88-F841-B24E-1DA42009D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ko-KR" dirty="0"/>
              <a:t>3. Related Work</a:t>
            </a:r>
            <a:endParaRPr kumimoji="1" lang="ko-KR" altLang="en-US" dirty="0"/>
          </a:p>
        </p:txBody>
      </p:sp>
      <p:sp>
        <p:nvSpPr>
          <p:cNvPr id="16" name="슬라이드 번호 개체 틀 15">
            <a:extLst>
              <a:ext uri="{FF2B5EF4-FFF2-40B4-BE49-F238E27FC236}">
                <a16:creationId xmlns:a16="http://schemas.microsoft.com/office/drawing/2014/main" id="{B762ADDB-2946-8140-B384-A574364C3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A91FD4C-69F8-4F46-8991-5E72AC7F529D}"/>
              </a:ext>
            </a:extLst>
          </p:cNvPr>
          <p:cNvSpPr/>
          <p:nvPr/>
        </p:nvSpPr>
        <p:spPr>
          <a:xfrm>
            <a:off x="1447389" y="2036849"/>
            <a:ext cx="245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Google Finance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32869-6BD0-4338-B4F2-498EE477E4CF}"/>
              </a:ext>
            </a:extLst>
          </p:cNvPr>
          <p:cNvSpPr txBox="1"/>
          <p:nvPr/>
        </p:nvSpPr>
        <p:spPr>
          <a:xfrm>
            <a:off x="435948" y="825650"/>
            <a:ext cx="5866529" cy="5178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b="1" dirty="0"/>
              <a:t>Hybrid Mapping</a:t>
            </a:r>
          </a:p>
          <a:p>
            <a:pPr>
              <a:lnSpc>
                <a:spcPct val="150000"/>
              </a:lnSpc>
            </a:pPr>
            <a:endParaRPr kumimoji="1" lang="en-US" altLang="ko-K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dirty="0"/>
              <a:t>Compromises between page mapping and block mapping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en-US" altLang="ko-KR" sz="1400" dirty="0"/>
              <a:t>many hybrid mapping schemes reduce the mapping table size and the block copy overhead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>
              <a:lnSpc>
                <a:spcPct val="150000"/>
              </a:lnSpc>
            </a:pPr>
            <a:endParaRPr kumimoji="1" lang="en-US" altLang="ko-KR" b="1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en-US" altLang="ko-KR" dirty="0"/>
          </a:p>
          <a:p>
            <a:pPr>
              <a:lnSpc>
                <a:spcPct val="150000"/>
              </a:lnSpc>
            </a:pPr>
            <a:endParaRPr kumimoji="1"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06DF306-CB36-47BD-A90F-5B43D74CA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302" y="1635509"/>
            <a:ext cx="5218749" cy="395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74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12779</TotalTime>
  <Words>741</Words>
  <Application>Microsoft Office PowerPoint</Application>
  <PresentationFormat>와이드스크린</PresentationFormat>
  <Paragraphs>265</Paragraphs>
  <Slides>21</Slides>
  <Notes>20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Malgun Gothic</vt:lpstr>
      <vt:lpstr>Malgun Gothic</vt:lpstr>
      <vt:lpstr>Arial</vt:lpstr>
      <vt:lpstr>Cambria Math</vt:lpstr>
      <vt:lpstr>Tahoma</vt:lpstr>
      <vt:lpstr>Wingdings</vt:lpstr>
      <vt:lpstr>Office 테마</vt:lpstr>
      <vt:lpstr>A Reconfigurable FTL (Flash Translation Layer) Architecture for NAND Flash-Based Applications</vt:lpstr>
      <vt:lpstr>PowerPoint 프레젠테이션</vt:lpstr>
      <vt:lpstr>1. Introduction</vt:lpstr>
      <vt:lpstr>1. Introduction</vt:lpstr>
      <vt:lpstr>1. Introduction</vt:lpstr>
      <vt:lpstr>2. Background</vt:lpstr>
      <vt:lpstr>3. Related Work</vt:lpstr>
      <vt:lpstr>3. Related Work</vt:lpstr>
      <vt:lpstr>3. Related Work</vt:lpstr>
      <vt:lpstr>4. Flexible Group Mapping</vt:lpstr>
      <vt:lpstr>4. Flexible Group Mapping</vt:lpstr>
      <vt:lpstr>4. Flexible Group Mapping</vt:lpstr>
      <vt:lpstr>4. Flexible Group Mapping</vt:lpstr>
      <vt:lpstr>4. Flexible Group Mapping</vt:lpstr>
      <vt:lpstr>5. Performance Model and Analysis</vt:lpstr>
      <vt:lpstr>5. Performance Model and Analysis</vt:lpstr>
      <vt:lpstr>5. Performance Model and Analysis</vt:lpstr>
      <vt:lpstr>6. Experimental Results</vt:lpstr>
      <vt:lpstr>6. Experimental Results</vt:lpstr>
      <vt:lpstr>6. Conclusion</vt:lpstr>
      <vt:lpstr>A Reconfigurable FTL (Flash Translation Layer) Architecture for NAND Flash-Based 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이성현</cp:lastModifiedBy>
  <cp:revision>229</cp:revision>
  <dcterms:created xsi:type="dcterms:W3CDTF">2019-06-24T08:20:15Z</dcterms:created>
  <dcterms:modified xsi:type="dcterms:W3CDTF">2021-03-23T11:58:56Z</dcterms:modified>
</cp:coreProperties>
</file>