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8" r:id="rId3"/>
    <p:sldId id="257" r:id="rId4"/>
    <p:sldId id="279" r:id="rId5"/>
    <p:sldId id="280" r:id="rId6"/>
    <p:sldId id="281" r:id="rId7"/>
    <p:sldId id="282" r:id="rId8"/>
    <p:sldId id="283" r:id="rId9"/>
    <p:sldId id="284" r:id="rId10"/>
    <p:sldId id="285" r:id="rId11"/>
    <p:sldId id="286" r:id="rId12"/>
    <p:sldId id="287" r:id="rId13"/>
    <p:sldId id="296" r:id="rId14"/>
    <p:sldId id="288" r:id="rId15"/>
    <p:sldId id="258" r:id="rId16"/>
    <p:sldId id="289" r:id="rId17"/>
    <p:sldId id="291" r:id="rId18"/>
    <p:sldId id="260" r:id="rId19"/>
    <p:sldId id="261" r:id="rId20"/>
    <p:sldId id="263" r:id="rId21"/>
    <p:sldId id="265" r:id="rId22"/>
    <p:sldId id="266" r:id="rId23"/>
    <p:sldId id="292" r:id="rId24"/>
    <p:sldId id="293" r:id="rId25"/>
    <p:sldId id="294" r:id="rId26"/>
    <p:sldId id="268" r:id="rId27"/>
    <p:sldId id="270" r:id="rId28"/>
    <p:sldId id="272" r:id="rId29"/>
    <p:sldId id="273" r:id="rId30"/>
    <p:sldId id="274" r:id="rId31"/>
    <p:sldId id="275" r:id="rId32"/>
    <p:sldId id="297" r:id="rId33"/>
    <p:sldId id="298" r:id="rId34"/>
    <p:sldId id="299" r:id="rId35"/>
    <p:sldId id="295" r:id="rId3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18" autoAdjust="0"/>
  </p:normalViewPr>
  <p:slideViewPr>
    <p:cSldViewPr snapToGrid="0">
      <p:cViewPr>
        <p:scale>
          <a:sx n="75" d="100"/>
          <a:sy n="75" d="100"/>
        </p:scale>
        <p:origin x="1170"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CD7C3-F24A-4D79-B306-50D67EA705AF}" type="datetimeFigureOut">
              <a:rPr lang="ko-KR" altLang="en-US" smtClean="0"/>
              <a:t>2021-04-06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DCD2E-1144-4B57-AC17-6A5A69EC08A9}" type="slidenum">
              <a:rPr lang="ko-KR" altLang="en-US" smtClean="0"/>
              <a:t>‹#›</a:t>
            </a:fld>
            <a:endParaRPr lang="ko-KR" altLang="en-US"/>
          </a:p>
        </p:txBody>
      </p:sp>
    </p:spTree>
    <p:extLst>
      <p:ext uri="{BB962C8B-B14F-4D97-AF65-F5344CB8AC3E}">
        <p14:creationId xmlns:p14="http://schemas.microsoft.com/office/powerpoint/2010/main" val="381086154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lcommons.org/en/inference-datacenter-0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 but it lacks use-case scenarios.</a:t>
            </a:r>
            <a:endParaRPr lang="ko-KR" altLang="en-US"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8</a:t>
            </a:fld>
            <a:endParaRPr lang="ko-KR" altLang="en-US"/>
          </a:p>
        </p:txBody>
      </p:sp>
    </p:spTree>
    <p:extLst>
      <p:ext uri="{BB962C8B-B14F-4D97-AF65-F5344CB8AC3E}">
        <p14:creationId xmlns:p14="http://schemas.microsoft.com/office/powerpoint/2010/main" val="210257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Tensorflow</a:t>
            </a:r>
            <a:r>
              <a:rPr lang="en-US" altLang="ko-KR" dirty="0"/>
              <a:t> </a:t>
            </a:r>
            <a:r>
              <a:rPr lang="ko-KR" altLang="en-US" dirty="0"/>
              <a:t>만 지원</a:t>
            </a:r>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9</a:t>
            </a:fld>
            <a:endParaRPr lang="ko-KR" altLang="en-US"/>
          </a:p>
        </p:txBody>
      </p:sp>
    </p:spTree>
    <p:extLst>
      <p:ext uri="{BB962C8B-B14F-4D97-AF65-F5344CB8AC3E}">
        <p14:creationId xmlns:p14="http://schemas.microsoft.com/office/powerpoint/2010/main" val="320104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It uses microbenchmarks to cover basic operators such as matrix multiplication and convolution, it measures performance for fully connected and other common layers, it includes full models that closely track internal applications, and it offers a synthetic benchmark to match the characteristics of real workloads. </a:t>
            </a:r>
            <a:r>
              <a:rPr lang="en-US" altLang="ko-KR" dirty="0" err="1"/>
              <a:t>MLPerf</a:t>
            </a:r>
            <a:r>
              <a:rPr lang="en-US" altLang="ko-KR" dirty="0"/>
              <a:t> has a smaller model collection and focuses on simulating scenarios using the </a:t>
            </a:r>
            <a:r>
              <a:rPr lang="en-US" altLang="ko-KR" dirty="0" err="1"/>
              <a:t>LoadGen</a:t>
            </a:r>
            <a:r>
              <a:rPr lang="en-US" altLang="ko-KR" dirty="0"/>
              <a:t>.</a:t>
            </a:r>
            <a:endParaRPr lang="ko-KR" altLang="en-US" b="1"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10</a:t>
            </a:fld>
            <a:endParaRPr lang="ko-KR" altLang="en-US"/>
          </a:p>
        </p:txBody>
      </p:sp>
    </p:spTree>
    <p:extLst>
      <p:ext uri="{BB962C8B-B14F-4D97-AF65-F5344CB8AC3E}">
        <p14:creationId xmlns:p14="http://schemas.microsoft.com/office/powerpoint/2010/main" val="173818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measure the library implementation of kernel-level operations (e.g., 5,124×700×2,048 GEMM) that are important for performance in production models. They are useful for efficient development but fail to address the complexity of full models. </a:t>
            </a:r>
            <a:endParaRPr lang="ko-KR" altLang="en-US"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11</a:t>
            </a:fld>
            <a:endParaRPr lang="ko-KR" altLang="en-US"/>
          </a:p>
        </p:txBody>
      </p:sp>
    </p:spTree>
    <p:extLst>
      <p:ext uri="{BB962C8B-B14F-4D97-AF65-F5344CB8AC3E}">
        <p14:creationId xmlns:p14="http://schemas.microsoft.com/office/powerpoint/2010/main" val="294825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It focuses on evaluating GPU performance</a:t>
            </a:r>
            <a:endParaRPr lang="ko-KR" altLang="en-US"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12</a:t>
            </a:fld>
            <a:endParaRPr lang="ko-KR" altLang="en-US"/>
          </a:p>
        </p:txBody>
      </p:sp>
    </p:spTree>
    <p:extLst>
      <p:ext uri="{BB962C8B-B14F-4D97-AF65-F5344CB8AC3E}">
        <p14:creationId xmlns:p14="http://schemas.microsoft.com/office/powerpoint/2010/main" val="98969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It focuses on evaluating GPU performance</a:t>
            </a:r>
            <a:endParaRPr lang="ko-KR" altLang="en-US"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13</a:t>
            </a:fld>
            <a:endParaRPr lang="ko-KR" altLang="en-US"/>
          </a:p>
        </p:txBody>
      </p:sp>
    </p:spTree>
    <p:extLst>
      <p:ext uri="{BB962C8B-B14F-4D97-AF65-F5344CB8AC3E}">
        <p14:creationId xmlns:p14="http://schemas.microsoft.com/office/powerpoint/2010/main" val="266147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but we offer more tasks, models, and scenarios.</a:t>
            </a:r>
            <a:endParaRPr lang="ko-KR" altLang="en-US"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14</a:t>
            </a:fld>
            <a:endParaRPr lang="ko-KR" altLang="en-US"/>
          </a:p>
        </p:txBody>
      </p:sp>
    </p:spTree>
    <p:extLst>
      <p:ext uri="{BB962C8B-B14F-4D97-AF65-F5344CB8AC3E}">
        <p14:creationId xmlns:p14="http://schemas.microsoft.com/office/powerpoint/2010/main" val="35222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hlinkClick r:id="rId3"/>
              </a:rPr>
              <a:t>v0.5 Results | </a:t>
            </a:r>
            <a:r>
              <a:rPr lang="en-US" altLang="ko-KR" dirty="0" err="1">
                <a:hlinkClick r:id="rId3"/>
              </a:rPr>
              <a:t>MLCommons</a:t>
            </a:r>
            <a:endParaRPr lang="ko-KR" altLang="en-US" dirty="0"/>
          </a:p>
        </p:txBody>
      </p:sp>
      <p:sp>
        <p:nvSpPr>
          <p:cNvPr id="4" name="슬라이드 번호 개체 틀 3"/>
          <p:cNvSpPr>
            <a:spLocks noGrp="1"/>
          </p:cNvSpPr>
          <p:nvPr>
            <p:ph type="sldNum" sz="quarter" idx="5"/>
          </p:nvPr>
        </p:nvSpPr>
        <p:spPr/>
        <p:txBody>
          <a:bodyPr/>
          <a:lstStyle/>
          <a:p>
            <a:fld id="{780DCD2E-1144-4B57-AC17-6A5A69EC08A9}" type="slidenum">
              <a:rPr lang="ko-KR" altLang="en-US" smtClean="0"/>
              <a:t>29</a:t>
            </a:fld>
            <a:endParaRPr lang="ko-KR" altLang="en-US"/>
          </a:p>
        </p:txBody>
      </p:sp>
    </p:spTree>
    <p:extLst>
      <p:ext uri="{BB962C8B-B14F-4D97-AF65-F5344CB8AC3E}">
        <p14:creationId xmlns:p14="http://schemas.microsoft.com/office/powerpoint/2010/main" val="143703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973D07-299E-4900-BC72-C4F2FD60AF5A}"/>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00DDC7E3-2DF0-417F-8A2A-21283A634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B5CF2BB4-3448-4F85-9802-BC0FB00F9E72}"/>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5" name="바닥글 개체 틀 4">
            <a:extLst>
              <a:ext uri="{FF2B5EF4-FFF2-40B4-BE49-F238E27FC236}">
                <a16:creationId xmlns:a16="http://schemas.microsoft.com/office/drawing/2014/main" id="{7F68BBE2-D4F4-4606-918B-9EA9AC0E6BC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94AE8B9-8C59-4C25-8C2D-9FCDEBE31D65}"/>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428302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E995F0-BD82-47E5-828D-049575BE131C}"/>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F164972C-684D-41A4-9D6F-DADF682C565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3C5E3B1-6759-4184-98F2-6FAAB0DA9ADA}"/>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5" name="바닥글 개체 틀 4">
            <a:extLst>
              <a:ext uri="{FF2B5EF4-FFF2-40B4-BE49-F238E27FC236}">
                <a16:creationId xmlns:a16="http://schemas.microsoft.com/office/drawing/2014/main" id="{CF4D3888-25F7-496D-BA59-943111C88EA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BC6983A-729F-46E2-99B2-288A8DA7AF02}"/>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138936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E6FF95-02FE-4EC9-ACA6-CD97DFBAAC21}"/>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FB53DF8-053F-465E-9F1F-736ED8638805}"/>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3B05D5D-14F0-41C7-B62E-2FD14AA699A7}"/>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5" name="바닥글 개체 틀 4">
            <a:extLst>
              <a:ext uri="{FF2B5EF4-FFF2-40B4-BE49-F238E27FC236}">
                <a16:creationId xmlns:a16="http://schemas.microsoft.com/office/drawing/2014/main" id="{6881BBB4-61AE-4A0F-B91E-DC7E5E53B7A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EAE2352-9724-470A-ABC4-D509B1271567}"/>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52823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F1A5DA6-4115-4550-996B-6DBD0FDDF057}"/>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F7DCE21-DE31-45F1-BD45-C548E1C43930}"/>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4A8C96B-B076-4754-9960-153812407D06}"/>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5" name="바닥글 개체 틀 4">
            <a:extLst>
              <a:ext uri="{FF2B5EF4-FFF2-40B4-BE49-F238E27FC236}">
                <a16:creationId xmlns:a16="http://schemas.microsoft.com/office/drawing/2014/main" id="{088502C0-99DF-4CF5-B0FD-3A239D40EA6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8C0EE23-A6F7-4BD7-BF75-8DE1B0AF36F1}"/>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196087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F6EAF9-7D13-4612-ABEB-804B8EED9E5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3E938176-E3D8-4181-841F-CDC215171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E9B7A641-0756-4CC6-98A7-995AED412F4D}"/>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5" name="바닥글 개체 틀 4">
            <a:extLst>
              <a:ext uri="{FF2B5EF4-FFF2-40B4-BE49-F238E27FC236}">
                <a16:creationId xmlns:a16="http://schemas.microsoft.com/office/drawing/2014/main" id="{F2E29FAF-1FFF-48CE-8EBB-B692EDED60A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68AB8F5-70B5-4821-8850-B47902A2F374}"/>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155708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C173FEC-BFC3-4B5D-BE21-07CD6367734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4950B3D-0B44-43A3-8755-200D08E82137}"/>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67B517B-8423-4F82-9D3D-A613E4350607}"/>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D802387F-0EAC-4881-99E5-D49677109ED3}"/>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6" name="바닥글 개체 틀 5">
            <a:extLst>
              <a:ext uri="{FF2B5EF4-FFF2-40B4-BE49-F238E27FC236}">
                <a16:creationId xmlns:a16="http://schemas.microsoft.com/office/drawing/2014/main" id="{D958A768-217C-4216-BB43-2520A2F4313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38161AB-4C25-4544-8A32-4E271222185E}"/>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16570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B21E70-F3C5-47FD-A034-B9BC5A179B04}"/>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D75FC54-66F2-4850-9032-D899E310E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B8812837-E62E-4B2D-9EEA-2CD31BCB3E83}"/>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3D5EC8BA-0BA0-4D84-8FE8-26C6D105B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D5CEF492-39FF-4328-847F-4421A9515ED7}"/>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733BECC-C147-426A-96AC-6FA9F419F22D}"/>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8" name="바닥글 개체 틀 7">
            <a:extLst>
              <a:ext uri="{FF2B5EF4-FFF2-40B4-BE49-F238E27FC236}">
                <a16:creationId xmlns:a16="http://schemas.microsoft.com/office/drawing/2014/main" id="{C2657688-DCB8-4D3F-B521-A366DA7D5687}"/>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9FA8E59-D3D6-4D32-9E8E-EAA3DEF0ED0C}"/>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12744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87DF9C-C988-43B8-B279-6C527881A135}"/>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0F4B2900-0DD9-4E33-8113-71951E6430FB}"/>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4" name="바닥글 개체 틀 3">
            <a:extLst>
              <a:ext uri="{FF2B5EF4-FFF2-40B4-BE49-F238E27FC236}">
                <a16:creationId xmlns:a16="http://schemas.microsoft.com/office/drawing/2014/main" id="{2AD2E13E-DA0A-44C4-9C77-AF3A2F27D2E5}"/>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342E9251-FADA-482A-8C37-48CA27681650}"/>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370607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4C5245FF-45C2-4645-8000-6060D71855FB}"/>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3" name="바닥글 개체 틀 2">
            <a:extLst>
              <a:ext uri="{FF2B5EF4-FFF2-40B4-BE49-F238E27FC236}">
                <a16:creationId xmlns:a16="http://schemas.microsoft.com/office/drawing/2014/main" id="{B087A65D-1B0A-4DA6-A469-1ABD5FEA393F}"/>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38C961B8-CA25-4301-A0F1-0AE927CC9807}"/>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42220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693AB0-953A-4BA4-9317-AFA136FFEE7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6D698DA3-CEF2-4C9C-A8FB-04F277011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991A84AD-3650-42AE-8E13-01BE9DD7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A7EC2F8-1141-4D62-BAD9-50B2B543152F}"/>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6" name="바닥글 개체 틀 5">
            <a:extLst>
              <a:ext uri="{FF2B5EF4-FFF2-40B4-BE49-F238E27FC236}">
                <a16:creationId xmlns:a16="http://schemas.microsoft.com/office/drawing/2014/main" id="{0525A202-5D23-409C-A4B2-2EE4F965EDD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73312B6-A3C2-4D27-8FA8-BCF38541FA6D}"/>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256157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33CBE5-BC15-4F3F-98CE-05068C1952E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8FDB9F73-9E0B-44DE-84F4-0229B1945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02F30D1-B66D-40F8-872C-AD2CF33E5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ABDBB42B-A44F-49A3-899C-D588B49A4874}"/>
              </a:ext>
            </a:extLst>
          </p:cNvPr>
          <p:cNvSpPr>
            <a:spLocks noGrp="1"/>
          </p:cNvSpPr>
          <p:nvPr>
            <p:ph type="dt" sz="half" idx="10"/>
          </p:nvPr>
        </p:nvSpPr>
        <p:spPr/>
        <p:txBody>
          <a:bodyPr/>
          <a:lstStyle/>
          <a:p>
            <a:fld id="{9125F8EA-93CD-4ED1-97A1-3C99699F79D8}" type="datetimeFigureOut">
              <a:rPr lang="ko-KR" altLang="en-US" smtClean="0"/>
              <a:t>2021-04-06</a:t>
            </a:fld>
            <a:endParaRPr lang="ko-KR" altLang="en-US"/>
          </a:p>
        </p:txBody>
      </p:sp>
      <p:sp>
        <p:nvSpPr>
          <p:cNvPr id="6" name="바닥글 개체 틀 5">
            <a:extLst>
              <a:ext uri="{FF2B5EF4-FFF2-40B4-BE49-F238E27FC236}">
                <a16:creationId xmlns:a16="http://schemas.microsoft.com/office/drawing/2014/main" id="{F2FCEDDE-76EF-4AA4-97B8-4131BF89BBE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2B80328-CF4E-4D49-878A-A09864DD9011}"/>
              </a:ext>
            </a:extLst>
          </p:cNvPr>
          <p:cNvSpPr>
            <a:spLocks noGrp="1"/>
          </p:cNvSpPr>
          <p:nvPr>
            <p:ph type="sldNum" sz="quarter" idx="12"/>
          </p:nvPr>
        </p:nvSpPr>
        <p:spPr/>
        <p:txBody>
          <a:body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391708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09C113F-5C2C-4741-8540-FC05A1F88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7505288A-FC6C-4CBD-8086-59DC627C0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1D56415-B6A5-439B-A78F-BFC08ACE6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5F8EA-93CD-4ED1-97A1-3C99699F79D8}" type="datetimeFigureOut">
              <a:rPr lang="ko-KR" altLang="en-US" smtClean="0"/>
              <a:t>2021-04-06</a:t>
            </a:fld>
            <a:endParaRPr lang="ko-KR" altLang="en-US"/>
          </a:p>
        </p:txBody>
      </p:sp>
      <p:sp>
        <p:nvSpPr>
          <p:cNvPr id="5" name="바닥글 개체 틀 4">
            <a:extLst>
              <a:ext uri="{FF2B5EF4-FFF2-40B4-BE49-F238E27FC236}">
                <a16:creationId xmlns:a16="http://schemas.microsoft.com/office/drawing/2014/main" id="{978D5740-715F-4778-8D91-BEAD547AF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3AFCE256-70EC-44CB-86C1-DA1EC6EB1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5B063-D621-4D86-8F94-99F9E746B9E5}" type="slidenum">
              <a:rPr lang="ko-KR" altLang="en-US" smtClean="0"/>
              <a:t>‹#›</a:t>
            </a:fld>
            <a:endParaRPr lang="ko-KR" altLang="en-US"/>
          </a:p>
        </p:txBody>
      </p:sp>
    </p:spTree>
    <p:extLst>
      <p:ext uri="{BB962C8B-B14F-4D97-AF65-F5344CB8AC3E}">
        <p14:creationId xmlns:p14="http://schemas.microsoft.com/office/powerpoint/2010/main" val="156085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비디오 4">
            <a:extLst>
              <a:ext uri="{FF2B5EF4-FFF2-40B4-BE49-F238E27FC236}">
                <a16:creationId xmlns:a16="http://schemas.microsoft.com/office/drawing/2014/main" id="{33FA43D1-1A20-48B5-9D1A-EF580134FE4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B803703D-94EB-4E9E-80A1-8DA4A7451B2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altLang="ko-KR" sz="5200">
                <a:solidFill>
                  <a:srgbClr val="FFFFFF"/>
                </a:solidFill>
              </a:rPr>
              <a:t>MLPerf Inference Benchmark</a:t>
            </a:r>
            <a:endParaRPr lang="ko-KR" altLang="en-US" sz="5200">
              <a:solidFill>
                <a:srgbClr val="FFFFFF"/>
              </a:solidFill>
            </a:endParaRPr>
          </a:p>
        </p:txBody>
      </p:sp>
      <p:sp>
        <p:nvSpPr>
          <p:cNvPr id="3" name="부제목 2">
            <a:extLst>
              <a:ext uri="{FF2B5EF4-FFF2-40B4-BE49-F238E27FC236}">
                <a16:creationId xmlns:a16="http://schemas.microsoft.com/office/drawing/2014/main" id="{C65EEA61-7624-492E-97DC-E20212F1D80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ltLang="ko-KR">
                <a:solidFill>
                  <a:srgbClr val="FFFFFF"/>
                </a:solidFill>
              </a:rPr>
              <a:t>72200118 </a:t>
            </a:r>
            <a:r>
              <a:rPr lang="ko-KR" altLang="en-US">
                <a:solidFill>
                  <a:srgbClr val="FFFFFF"/>
                </a:solidFill>
              </a:rPr>
              <a:t>최동빈</a:t>
            </a:r>
          </a:p>
        </p:txBody>
      </p:sp>
    </p:spTree>
    <p:extLst>
      <p:ext uri="{BB962C8B-B14F-4D97-AF65-F5344CB8AC3E}">
        <p14:creationId xmlns:p14="http://schemas.microsoft.com/office/powerpoint/2010/main" val="12800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6D2D3A-312E-4425-9499-6903161E9092}"/>
              </a:ext>
            </a:extLst>
          </p:cNvPr>
          <p:cNvSpPr>
            <a:spLocks noGrp="1"/>
          </p:cNvSpPr>
          <p:nvPr>
            <p:ph type="title"/>
          </p:nvPr>
        </p:nvSpPr>
        <p:spPr/>
        <p:txBody>
          <a:bodyPr/>
          <a:lstStyle/>
          <a:p>
            <a:r>
              <a:rPr lang="en-US" altLang="ko-KR" dirty="0"/>
              <a:t>2. Prior Art In AI/ML Benchmarking</a:t>
            </a:r>
            <a:endParaRPr lang="ko-KR" altLang="en-US" dirty="0"/>
          </a:p>
        </p:txBody>
      </p:sp>
      <p:pic>
        <p:nvPicPr>
          <p:cNvPr id="5" name="내용 개체 틀 4">
            <a:extLst>
              <a:ext uri="{FF2B5EF4-FFF2-40B4-BE49-F238E27FC236}">
                <a16:creationId xmlns:a16="http://schemas.microsoft.com/office/drawing/2014/main" id="{4A94DDAB-0019-40C0-81B6-FF88284BDE8E}"/>
              </a:ext>
            </a:extLst>
          </p:cNvPr>
          <p:cNvPicPr>
            <a:picLocks noGrp="1" noChangeAspect="1"/>
          </p:cNvPicPr>
          <p:nvPr>
            <p:ph idx="1"/>
          </p:nvPr>
        </p:nvPicPr>
        <p:blipFill>
          <a:blip r:embed="rId3"/>
          <a:stretch>
            <a:fillRect/>
          </a:stretch>
        </p:blipFill>
        <p:spPr>
          <a:xfrm>
            <a:off x="838200" y="2746651"/>
            <a:ext cx="5534025" cy="1543050"/>
          </a:xfrm>
        </p:spPr>
      </p:pic>
      <p:pic>
        <p:nvPicPr>
          <p:cNvPr id="7" name="그림 6">
            <a:extLst>
              <a:ext uri="{FF2B5EF4-FFF2-40B4-BE49-F238E27FC236}">
                <a16:creationId xmlns:a16="http://schemas.microsoft.com/office/drawing/2014/main" id="{582C0170-8492-4540-A80E-EABE65B5C35D}"/>
              </a:ext>
            </a:extLst>
          </p:cNvPr>
          <p:cNvPicPr>
            <a:picLocks noChangeAspect="1"/>
          </p:cNvPicPr>
          <p:nvPr/>
        </p:nvPicPr>
        <p:blipFill>
          <a:blip r:embed="rId4"/>
          <a:stretch>
            <a:fillRect/>
          </a:stretch>
        </p:blipFill>
        <p:spPr>
          <a:xfrm>
            <a:off x="6832384" y="1938337"/>
            <a:ext cx="4219575" cy="2981325"/>
          </a:xfrm>
          <a:prstGeom prst="rect">
            <a:avLst/>
          </a:prstGeom>
        </p:spPr>
      </p:pic>
      <p:pic>
        <p:nvPicPr>
          <p:cNvPr id="9" name="그림 8">
            <a:extLst>
              <a:ext uri="{FF2B5EF4-FFF2-40B4-BE49-F238E27FC236}">
                <a16:creationId xmlns:a16="http://schemas.microsoft.com/office/drawing/2014/main" id="{EBC61309-25CB-4E2E-8F32-38469C8A6E4C}"/>
              </a:ext>
            </a:extLst>
          </p:cNvPr>
          <p:cNvPicPr>
            <a:picLocks noChangeAspect="1"/>
          </p:cNvPicPr>
          <p:nvPr/>
        </p:nvPicPr>
        <p:blipFill>
          <a:blip r:embed="rId5"/>
          <a:stretch>
            <a:fillRect/>
          </a:stretch>
        </p:blipFill>
        <p:spPr>
          <a:xfrm>
            <a:off x="606824" y="5345664"/>
            <a:ext cx="11530801" cy="1325563"/>
          </a:xfrm>
          <a:prstGeom prst="rect">
            <a:avLst/>
          </a:prstGeom>
        </p:spPr>
      </p:pic>
    </p:spTree>
    <p:extLst>
      <p:ext uri="{BB962C8B-B14F-4D97-AF65-F5344CB8AC3E}">
        <p14:creationId xmlns:p14="http://schemas.microsoft.com/office/powerpoint/2010/main" val="346522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DF6E3A4-AB38-4610-A050-45727AD169FA}"/>
              </a:ext>
            </a:extLst>
          </p:cNvPr>
          <p:cNvSpPr>
            <a:spLocks noGrp="1"/>
          </p:cNvSpPr>
          <p:nvPr>
            <p:ph type="title"/>
          </p:nvPr>
        </p:nvSpPr>
        <p:spPr/>
        <p:txBody>
          <a:bodyPr/>
          <a:lstStyle/>
          <a:p>
            <a:r>
              <a:rPr lang="en-US" altLang="ko-KR" dirty="0"/>
              <a:t>2. Prior Art In AI/ML Benchmarking</a:t>
            </a:r>
            <a:endParaRPr lang="ko-KR" altLang="en-US" dirty="0"/>
          </a:p>
        </p:txBody>
      </p:sp>
      <p:pic>
        <p:nvPicPr>
          <p:cNvPr id="5" name="내용 개체 틀 4">
            <a:extLst>
              <a:ext uri="{FF2B5EF4-FFF2-40B4-BE49-F238E27FC236}">
                <a16:creationId xmlns:a16="http://schemas.microsoft.com/office/drawing/2014/main" id="{0FB6BA68-902F-4006-A1B6-36B359B8572F}"/>
              </a:ext>
            </a:extLst>
          </p:cNvPr>
          <p:cNvPicPr>
            <a:picLocks noGrp="1" noChangeAspect="1"/>
          </p:cNvPicPr>
          <p:nvPr>
            <p:ph idx="1"/>
          </p:nvPr>
        </p:nvPicPr>
        <p:blipFill>
          <a:blip r:embed="rId3"/>
          <a:stretch>
            <a:fillRect/>
          </a:stretch>
        </p:blipFill>
        <p:spPr>
          <a:xfrm>
            <a:off x="3933825" y="1890712"/>
            <a:ext cx="6772275" cy="3076575"/>
          </a:xfrm>
        </p:spPr>
      </p:pic>
      <p:pic>
        <p:nvPicPr>
          <p:cNvPr id="7" name="그림 6">
            <a:extLst>
              <a:ext uri="{FF2B5EF4-FFF2-40B4-BE49-F238E27FC236}">
                <a16:creationId xmlns:a16="http://schemas.microsoft.com/office/drawing/2014/main" id="{95390C90-77C8-4A18-81C5-79A6FC5A63E9}"/>
              </a:ext>
            </a:extLst>
          </p:cNvPr>
          <p:cNvPicPr>
            <a:picLocks noChangeAspect="1"/>
          </p:cNvPicPr>
          <p:nvPr/>
        </p:nvPicPr>
        <p:blipFill>
          <a:blip r:embed="rId4"/>
          <a:stretch>
            <a:fillRect/>
          </a:stretch>
        </p:blipFill>
        <p:spPr>
          <a:xfrm>
            <a:off x="838200" y="1890712"/>
            <a:ext cx="3095625" cy="3086100"/>
          </a:xfrm>
          <a:prstGeom prst="rect">
            <a:avLst/>
          </a:prstGeom>
        </p:spPr>
      </p:pic>
    </p:spTree>
    <p:extLst>
      <p:ext uri="{BB962C8B-B14F-4D97-AF65-F5344CB8AC3E}">
        <p14:creationId xmlns:p14="http://schemas.microsoft.com/office/powerpoint/2010/main" val="287135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9170E89-5680-416F-B741-4255F959AE89}"/>
              </a:ext>
            </a:extLst>
          </p:cNvPr>
          <p:cNvSpPr>
            <a:spLocks noGrp="1"/>
          </p:cNvSpPr>
          <p:nvPr>
            <p:ph type="title"/>
          </p:nvPr>
        </p:nvSpPr>
        <p:spPr/>
        <p:txBody>
          <a:bodyPr/>
          <a:lstStyle/>
          <a:p>
            <a:r>
              <a:rPr lang="en-US" altLang="ko-KR" dirty="0"/>
              <a:t>2. Prior Art In AI/ML Benchmarking</a:t>
            </a:r>
            <a:endParaRPr lang="ko-KR" altLang="en-US" dirty="0"/>
          </a:p>
        </p:txBody>
      </p:sp>
      <p:pic>
        <p:nvPicPr>
          <p:cNvPr id="5" name="내용 개체 틀 4">
            <a:extLst>
              <a:ext uri="{FF2B5EF4-FFF2-40B4-BE49-F238E27FC236}">
                <a16:creationId xmlns:a16="http://schemas.microsoft.com/office/drawing/2014/main" id="{FCAF5331-9882-4411-B695-825AA970F037}"/>
              </a:ext>
            </a:extLst>
          </p:cNvPr>
          <p:cNvPicPr>
            <a:picLocks noGrp="1" noChangeAspect="1"/>
          </p:cNvPicPr>
          <p:nvPr>
            <p:ph idx="1"/>
          </p:nvPr>
        </p:nvPicPr>
        <p:blipFill>
          <a:blip r:embed="rId3"/>
          <a:stretch>
            <a:fillRect/>
          </a:stretch>
        </p:blipFill>
        <p:spPr>
          <a:xfrm>
            <a:off x="717550" y="1671638"/>
            <a:ext cx="4029075" cy="819150"/>
          </a:xfrm>
        </p:spPr>
      </p:pic>
      <p:pic>
        <p:nvPicPr>
          <p:cNvPr id="7" name="그림 6">
            <a:extLst>
              <a:ext uri="{FF2B5EF4-FFF2-40B4-BE49-F238E27FC236}">
                <a16:creationId xmlns:a16="http://schemas.microsoft.com/office/drawing/2014/main" id="{CFF3C5C1-6CE4-4315-B7EF-5E58BF30F9F0}"/>
              </a:ext>
            </a:extLst>
          </p:cNvPr>
          <p:cNvPicPr>
            <a:picLocks noChangeAspect="1"/>
          </p:cNvPicPr>
          <p:nvPr/>
        </p:nvPicPr>
        <p:blipFill>
          <a:blip r:embed="rId4"/>
          <a:stretch>
            <a:fillRect/>
          </a:stretch>
        </p:blipFill>
        <p:spPr>
          <a:xfrm>
            <a:off x="717550" y="2520736"/>
            <a:ext cx="9137213" cy="3976901"/>
          </a:xfrm>
          <a:prstGeom prst="rect">
            <a:avLst/>
          </a:prstGeom>
        </p:spPr>
      </p:pic>
      <p:pic>
        <p:nvPicPr>
          <p:cNvPr id="9" name="그림 8">
            <a:extLst>
              <a:ext uri="{FF2B5EF4-FFF2-40B4-BE49-F238E27FC236}">
                <a16:creationId xmlns:a16="http://schemas.microsoft.com/office/drawing/2014/main" id="{8FB1AEEE-DF10-418D-83A2-E6D89C1EA3BA}"/>
              </a:ext>
            </a:extLst>
          </p:cNvPr>
          <p:cNvPicPr>
            <a:picLocks noChangeAspect="1"/>
          </p:cNvPicPr>
          <p:nvPr/>
        </p:nvPicPr>
        <p:blipFill>
          <a:blip r:embed="rId5"/>
          <a:stretch>
            <a:fillRect/>
          </a:stretch>
        </p:blipFill>
        <p:spPr>
          <a:xfrm>
            <a:off x="8140700" y="1690688"/>
            <a:ext cx="3333750" cy="800100"/>
          </a:xfrm>
          <a:prstGeom prst="rect">
            <a:avLst/>
          </a:prstGeom>
        </p:spPr>
      </p:pic>
      <p:pic>
        <p:nvPicPr>
          <p:cNvPr id="11" name="그림 10">
            <a:extLst>
              <a:ext uri="{FF2B5EF4-FFF2-40B4-BE49-F238E27FC236}">
                <a16:creationId xmlns:a16="http://schemas.microsoft.com/office/drawing/2014/main" id="{43010BA7-A6A7-451B-9BF7-849783511E84}"/>
              </a:ext>
            </a:extLst>
          </p:cNvPr>
          <p:cNvPicPr>
            <a:picLocks noChangeAspect="1"/>
          </p:cNvPicPr>
          <p:nvPr/>
        </p:nvPicPr>
        <p:blipFill>
          <a:blip r:embed="rId6"/>
          <a:stretch>
            <a:fillRect/>
          </a:stretch>
        </p:blipFill>
        <p:spPr>
          <a:xfrm>
            <a:off x="2000250" y="6627597"/>
            <a:ext cx="8191500" cy="1400175"/>
          </a:xfrm>
          <a:prstGeom prst="rect">
            <a:avLst/>
          </a:prstGeom>
        </p:spPr>
      </p:pic>
    </p:spTree>
    <p:extLst>
      <p:ext uri="{BB962C8B-B14F-4D97-AF65-F5344CB8AC3E}">
        <p14:creationId xmlns:p14="http://schemas.microsoft.com/office/powerpoint/2010/main" val="127755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9170E89-5680-416F-B741-4255F959AE89}"/>
              </a:ext>
            </a:extLst>
          </p:cNvPr>
          <p:cNvSpPr>
            <a:spLocks noGrp="1"/>
          </p:cNvSpPr>
          <p:nvPr>
            <p:ph type="title"/>
          </p:nvPr>
        </p:nvSpPr>
        <p:spPr/>
        <p:txBody>
          <a:bodyPr/>
          <a:lstStyle/>
          <a:p>
            <a:r>
              <a:rPr lang="en-US" altLang="ko-KR" dirty="0"/>
              <a:t>2. Prior Art In AI/ML Benchmarking</a:t>
            </a:r>
            <a:endParaRPr lang="ko-KR" altLang="en-US" dirty="0"/>
          </a:p>
        </p:txBody>
      </p:sp>
      <p:pic>
        <p:nvPicPr>
          <p:cNvPr id="5" name="내용 개체 틀 4">
            <a:extLst>
              <a:ext uri="{FF2B5EF4-FFF2-40B4-BE49-F238E27FC236}">
                <a16:creationId xmlns:a16="http://schemas.microsoft.com/office/drawing/2014/main" id="{FCAF5331-9882-4411-B695-825AA970F037}"/>
              </a:ext>
            </a:extLst>
          </p:cNvPr>
          <p:cNvPicPr>
            <a:picLocks noGrp="1" noChangeAspect="1"/>
          </p:cNvPicPr>
          <p:nvPr>
            <p:ph idx="1"/>
          </p:nvPr>
        </p:nvPicPr>
        <p:blipFill>
          <a:blip r:embed="rId3"/>
          <a:stretch>
            <a:fillRect/>
          </a:stretch>
        </p:blipFill>
        <p:spPr>
          <a:xfrm>
            <a:off x="717550" y="1671638"/>
            <a:ext cx="4029075" cy="819150"/>
          </a:xfrm>
        </p:spPr>
      </p:pic>
      <p:pic>
        <p:nvPicPr>
          <p:cNvPr id="9" name="그림 8">
            <a:extLst>
              <a:ext uri="{FF2B5EF4-FFF2-40B4-BE49-F238E27FC236}">
                <a16:creationId xmlns:a16="http://schemas.microsoft.com/office/drawing/2014/main" id="{8FB1AEEE-DF10-418D-83A2-E6D89C1EA3BA}"/>
              </a:ext>
            </a:extLst>
          </p:cNvPr>
          <p:cNvPicPr>
            <a:picLocks noChangeAspect="1"/>
          </p:cNvPicPr>
          <p:nvPr/>
        </p:nvPicPr>
        <p:blipFill>
          <a:blip r:embed="rId4"/>
          <a:stretch>
            <a:fillRect/>
          </a:stretch>
        </p:blipFill>
        <p:spPr>
          <a:xfrm>
            <a:off x="8140700" y="1690688"/>
            <a:ext cx="3333750" cy="800100"/>
          </a:xfrm>
          <a:prstGeom prst="rect">
            <a:avLst/>
          </a:prstGeom>
        </p:spPr>
      </p:pic>
      <p:pic>
        <p:nvPicPr>
          <p:cNvPr id="11" name="그림 10">
            <a:extLst>
              <a:ext uri="{FF2B5EF4-FFF2-40B4-BE49-F238E27FC236}">
                <a16:creationId xmlns:a16="http://schemas.microsoft.com/office/drawing/2014/main" id="{43010BA7-A6A7-451B-9BF7-849783511E84}"/>
              </a:ext>
            </a:extLst>
          </p:cNvPr>
          <p:cNvPicPr>
            <a:picLocks noChangeAspect="1"/>
          </p:cNvPicPr>
          <p:nvPr/>
        </p:nvPicPr>
        <p:blipFill>
          <a:blip r:embed="rId5"/>
          <a:stretch>
            <a:fillRect/>
          </a:stretch>
        </p:blipFill>
        <p:spPr>
          <a:xfrm>
            <a:off x="2000250" y="3429000"/>
            <a:ext cx="8191500" cy="1400175"/>
          </a:xfrm>
          <a:prstGeom prst="rect">
            <a:avLst/>
          </a:prstGeom>
        </p:spPr>
      </p:pic>
    </p:spTree>
    <p:extLst>
      <p:ext uri="{BB962C8B-B14F-4D97-AF65-F5344CB8AC3E}">
        <p14:creationId xmlns:p14="http://schemas.microsoft.com/office/powerpoint/2010/main" val="216505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DF6E3A4-AB38-4610-A050-45727AD169FA}"/>
              </a:ext>
            </a:extLst>
          </p:cNvPr>
          <p:cNvSpPr>
            <a:spLocks noGrp="1"/>
          </p:cNvSpPr>
          <p:nvPr>
            <p:ph type="title"/>
          </p:nvPr>
        </p:nvSpPr>
        <p:spPr/>
        <p:txBody>
          <a:bodyPr/>
          <a:lstStyle/>
          <a:p>
            <a:r>
              <a:rPr lang="en-US" altLang="ko-KR" dirty="0"/>
              <a:t>2. Prior Art In AI/ML Benchmarking</a:t>
            </a:r>
            <a:endParaRPr lang="ko-KR" altLang="en-US" dirty="0"/>
          </a:p>
        </p:txBody>
      </p:sp>
      <p:pic>
        <p:nvPicPr>
          <p:cNvPr id="10" name="내용 개체 틀 9">
            <a:extLst>
              <a:ext uri="{FF2B5EF4-FFF2-40B4-BE49-F238E27FC236}">
                <a16:creationId xmlns:a16="http://schemas.microsoft.com/office/drawing/2014/main" id="{CF0675C4-37EF-45EC-AE41-AB0D7F5C5DCA}"/>
              </a:ext>
            </a:extLst>
          </p:cNvPr>
          <p:cNvPicPr>
            <a:picLocks noGrp="1" noChangeAspect="1"/>
          </p:cNvPicPr>
          <p:nvPr>
            <p:ph idx="1"/>
          </p:nvPr>
        </p:nvPicPr>
        <p:blipFill>
          <a:blip r:embed="rId3"/>
          <a:stretch>
            <a:fillRect/>
          </a:stretch>
        </p:blipFill>
        <p:spPr>
          <a:xfrm>
            <a:off x="2257425" y="2225675"/>
            <a:ext cx="7677150" cy="1476375"/>
          </a:xfrm>
        </p:spPr>
      </p:pic>
      <p:pic>
        <p:nvPicPr>
          <p:cNvPr id="12" name="그림 11">
            <a:extLst>
              <a:ext uri="{FF2B5EF4-FFF2-40B4-BE49-F238E27FC236}">
                <a16:creationId xmlns:a16="http://schemas.microsoft.com/office/drawing/2014/main" id="{6EA1C923-1778-4FB3-AEC2-2720455F9593}"/>
              </a:ext>
            </a:extLst>
          </p:cNvPr>
          <p:cNvPicPr>
            <a:picLocks noChangeAspect="1"/>
          </p:cNvPicPr>
          <p:nvPr/>
        </p:nvPicPr>
        <p:blipFill>
          <a:blip r:embed="rId4"/>
          <a:stretch>
            <a:fillRect/>
          </a:stretch>
        </p:blipFill>
        <p:spPr>
          <a:xfrm>
            <a:off x="1253234" y="4237037"/>
            <a:ext cx="9685532" cy="1952624"/>
          </a:xfrm>
          <a:prstGeom prst="rect">
            <a:avLst/>
          </a:prstGeom>
        </p:spPr>
      </p:pic>
    </p:spTree>
    <p:extLst>
      <p:ext uri="{BB962C8B-B14F-4D97-AF65-F5344CB8AC3E}">
        <p14:creationId xmlns:p14="http://schemas.microsoft.com/office/powerpoint/2010/main" val="27000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9A215C4C-9687-4F43-8BCD-4D1C8D1AEB52}"/>
              </a:ext>
            </a:extLst>
          </p:cNvPr>
          <p:cNvSpPr>
            <a:spLocks noGrp="1"/>
          </p:cNvSpPr>
          <p:nvPr>
            <p:ph type="title"/>
          </p:nvPr>
        </p:nvSpPr>
        <p:spPr>
          <a:xfrm>
            <a:off x="838199" y="537883"/>
            <a:ext cx="4783697" cy="1942810"/>
          </a:xfrm>
        </p:spPr>
        <p:txBody>
          <a:bodyPr vert="horz" lIns="91440" tIns="45720" rIns="91440" bIns="45720" rtlCol="0" anchor="b">
            <a:normAutofit/>
          </a:bodyPr>
          <a:lstStyle/>
          <a:p>
            <a:pPr latinLnBrk="0"/>
            <a:r>
              <a:rPr lang="en-US" altLang="ko-KR" sz="4000" kern="1200">
                <a:solidFill>
                  <a:schemeClr val="tx1"/>
                </a:solidFill>
                <a:latin typeface="+mj-lt"/>
                <a:ea typeface="+mj-ea"/>
                <a:cs typeface="+mj-cs"/>
              </a:rPr>
              <a:t>3. Inference-Benchmarking Challenges</a:t>
            </a:r>
          </a:p>
        </p:txBody>
      </p:sp>
      <p:sp>
        <p:nvSpPr>
          <p:cNvPr id="7" name="TextBox 6">
            <a:extLst>
              <a:ext uri="{FF2B5EF4-FFF2-40B4-BE49-F238E27FC236}">
                <a16:creationId xmlns:a16="http://schemas.microsoft.com/office/drawing/2014/main" id="{A90BE3BA-7CB6-495F-8814-63CE6078ED13}"/>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latinLnBrk="0">
              <a:lnSpc>
                <a:spcPct val="90000"/>
              </a:lnSpc>
              <a:spcAft>
                <a:spcPts val="600"/>
              </a:spcAft>
              <a:buFont typeface="Arial" panose="020B0604020202020204" pitchFamily="34" charset="0"/>
              <a:buChar char="•"/>
            </a:pPr>
            <a:r>
              <a:rPr lang="en-US" altLang="ko-KR" sz="2000"/>
              <a:t>Diversity of models</a:t>
            </a:r>
          </a:p>
        </p:txBody>
      </p:sp>
      <p:pic>
        <p:nvPicPr>
          <p:cNvPr id="5" name="내용 개체 틀 4">
            <a:extLst>
              <a:ext uri="{FF2B5EF4-FFF2-40B4-BE49-F238E27FC236}">
                <a16:creationId xmlns:a16="http://schemas.microsoft.com/office/drawing/2014/main" id="{D453AB73-59E5-4D5B-8BE8-944C9525A980}"/>
              </a:ext>
            </a:extLst>
          </p:cNvPr>
          <p:cNvPicPr>
            <a:picLocks noGrp="1" noChangeAspect="1"/>
          </p:cNvPicPr>
          <p:nvPr>
            <p:ph idx="1"/>
          </p:nvPr>
        </p:nvPicPr>
        <p:blipFill>
          <a:blip r:embed="rId2"/>
          <a:stretch>
            <a:fillRect/>
          </a:stretch>
        </p:blipFill>
        <p:spPr>
          <a:xfrm>
            <a:off x="5604580" y="254826"/>
            <a:ext cx="6578599" cy="6348347"/>
          </a:xfrm>
          <a:prstGeom prst="rect">
            <a:avLst/>
          </a:prstGeom>
        </p:spPr>
      </p:pic>
    </p:spTree>
    <p:extLst>
      <p:ext uri="{BB962C8B-B14F-4D97-AF65-F5344CB8AC3E}">
        <p14:creationId xmlns:p14="http://schemas.microsoft.com/office/powerpoint/2010/main" val="135212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9A215C4C-9687-4F43-8BCD-4D1C8D1AEB52}"/>
              </a:ext>
            </a:extLst>
          </p:cNvPr>
          <p:cNvSpPr>
            <a:spLocks noGrp="1"/>
          </p:cNvSpPr>
          <p:nvPr>
            <p:ph type="title"/>
          </p:nvPr>
        </p:nvSpPr>
        <p:spPr>
          <a:xfrm>
            <a:off x="838199" y="537883"/>
            <a:ext cx="4783697" cy="1942810"/>
          </a:xfrm>
        </p:spPr>
        <p:txBody>
          <a:bodyPr vert="horz" lIns="91440" tIns="45720" rIns="91440" bIns="45720" rtlCol="0" anchor="b">
            <a:normAutofit/>
          </a:bodyPr>
          <a:lstStyle/>
          <a:p>
            <a:pPr latinLnBrk="0"/>
            <a:r>
              <a:rPr lang="en-US" altLang="ko-KR" sz="4000" kern="1200">
                <a:solidFill>
                  <a:schemeClr val="tx1"/>
                </a:solidFill>
                <a:latin typeface="+mj-lt"/>
                <a:ea typeface="+mj-ea"/>
                <a:cs typeface="+mj-cs"/>
              </a:rPr>
              <a:t>3. Inference-Benchmarking Challenges</a:t>
            </a:r>
          </a:p>
        </p:txBody>
      </p:sp>
      <p:sp>
        <p:nvSpPr>
          <p:cNvPr id="8" name="TextBox 7">
            <a:extLst>
              <a:ext uri="{FF2B5EF4-FFF2-40B4-BE49-F238E27FC236}">
                <a16:creationId xmlns:a16="http://schemas.microsoft.com/office/drawing/2014/main" id="{86345A46-85F1-4D92-B092-E73EB17D2922}"/>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latinLnBrk="0">
              <a:lnSpc>
                <a:spcPct val="90000"/>
              </a:lnSpc>
              <a:spcAft>
                <a:spcPts val="600"/>
              </a:spcAft>
              <a:buFont typeface="Arial" panose="020B0604020202020204" pitchFamily="34" charset="0"/>
              <a:buChar char="•"/>
            </a:pPr>
            <a:r>
              <a:rPr lang="en-US" altLang="ko-KR" sz="2000"/>
              <a:t>Deployment-Scenario Diversity</a:t>
            </a:r>
          </a:p>
        </p:txBody>
      </p:sp>
      <p:pic>
        <p:nvPicPr>
          <p:cNvPr id="4098" name="Picture 2">
            <a:extLst>
              <a:ext uri="{FF2B5EF4-FFF2-40B4-BE49-F238E27FC236}">
                <a16:creationId xmlns:a16="http://schemas.microsoft.com/office/drawing/2014/main" id="{D86B234E-5FA4-4D55-87AD-C4BABFA7E6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8424" y="1907069"/>
            <a:ext cx="5365375" cy="284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9A215C4C-9687-4F43-8BCD-4D1C8D1AEB52}"/>
              </a:ext>
            </a:extLst>
          </p:cNvPr>
          <p:cNvSpPr>
            <a:spLocks noGrp="1"/>
          </p:cNvSpPr>
          <p:nvPr>
            <p:ph type="title"/>
          </p:nvPr>
        </p:nvSpPr>
        <p:spPr>
          <a:xfrm>
            <a:off x="838199" y="537883"/>
            <a:ext cx="4783697" cy="1942810"/>
          </a:xfrm>
        </p:spPr>
        <p:txBody>
          <a:bodyPr vert="horz" lIns="91440" tIns="45720" rIns="91440" bIns="45720" rtlCol="0" anchor="b">
            <a:normAutofit/>
          </a:bodyPr>
          <a:lstStyle/>
          <a:p>
            <a:pPr latinLnBrk="0"/>
            <a:r>
              <a:rPr lang="en-US" altLang="ko-KR" sz="4000" kern="1200">
                <a:solidFill>
                  <a:schemeClr val="tx1"/>
                </a:solidFill>
                <a:latin typeface="+mj-lt"/>
                <a:ea typeface="+mj-ea"/>
                <a:cs typeface="+mj-cs"/>
              </a:rPr>
              <a:t>3. Inference-Benchmarking Challenges</a:t>
            </a:r>
          </a:p>
        </p:txBody>
      </p:sp>
      <p:sp>
        <p:nvSpPr>
          <p:cNvPr id="8" name="TextBox 7">
            <a:extLst>
              <a:ext uri="{FF2B5EF4-FFF2-40B4-BE49-F238E27FC236}">
                <a16:creationId xmlns:a16="http://schemas.microsoft.com/office/drawing/2014/main" id="{D11CE603-E0F1-43A3-A9CC-37C77D3B08AB}"/>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latinLnBrk="0">
              <a:lnSpc>
                <a:spcPct val="90000"/>
              </a:lnSpc>
              <a:spcAft>
                <a:spcPts val="600"/>
              </a:spcAft>
              <a:buFont typeface="Arial" panose="020B0604020202020204" pitchFamily="34" charset="0"/>
              <a:buChar char="•"/>
            </a:pPr>
            <a:r>
              <a:rPr lang="en-US" altLang="ko-KR" sz="2000"/>
              <a:t>Inference-System Diversity</a:t>
            </a:r>
          </a:p>
        </p:txBody>
      </p:sp>
      <p:pic>
        <p:nvPicPr>
          <p:cNvPr id="6" name="내용 개체 틀 4">
            <a:extLst>
              <a:ext uri="{FF2B5EF4-FFF2-40B4-BE49-F238E27FC236}">
                <a16:creationId xmlns:a16="http://schemas.microsoft.com/office/drawing/2014/main" id="{889AB32F-4340-4BEE-B842-A407CB4314C5}"/>
              </a:ext>
            </a:extLst>
          </p:cNvPr>
          <p:cNvPicPr>
            <a:picLocks noChangeAspect="1"/>
          </p:cNvPicPr>
          <p:nvPr/>
        </p:nvPicPr>
        <p:blipFill>
          <a:blip r:embed="rId2"/>
          <a:stretch>
            <a:fillRect/>
          </a:stretch>
        </p:blipFill>
        <p:spPr>
          <a:xfrm>
            <a:off x="5268615" y="1231793"/>
            <a:ext cx="6920336" cy="4394413"/>
          </a:xfrm>
          <a:prstGeom prst="rect">
            <a:avLst/>
          </a:prstGeom>
        </p:spPr>
      </p:pic>
    </p:spTree>
    <p:extLst>
      <p:ext uri="{BB962C8B-B14F-4D97-AF65-F5344CB8AC3E}">
        <p14:creationId xmlns:p14="http://schemas.microsoft.com/office/powerpoint/2010/main" val="284928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62DD18-0723-4620-8FB1-0AC495A7E0D9}"/>
              </a:ext>
            </a:extLst>
          </p:cNvPr>
          <p:cNvSpPr>
            <a:spLocks noGrp="1"/>
          </p:cNvSpPr>
          <p:nvPr>
            <p:ph type="title"/>
          </p:nvPr>
        </p:nvSpPr>
        <p:spPr/>
        <p:txBody>
          <a:bodyPr/>
          <a:lstStyle/>
          <a:p>
            <a:r>
              <a:rPr lang="en-US" altLang="ko-KR" dirty="0"/>
              <a:t>4. Benchmark Design</a:t>
            </a:r>
            <a:endParaRPr lang="ko-KR" altLang="en-US" dirty="0"/>
          </a:p>
        </p:txBody>
      </p:sp>
      <p:pic>
        <p:nvPicPr>
          <p:cNvPr id="5" name="내용 개체 틀 4">
            <a:extLst>
              <a:ext uri="{FF2B5EF4-FFF2-40B4-BE49-F238E27FC236}">
                <a16:creationId xmlns:a16="http://schemas.microsoft.com/office/drawing/2014/main" id="{CCE213DB-5B7D-4B37-B305-DE0D9BE4FAFE}"/>
              </a:ext>
            </a:extLst>
          </p:cNvPr>
          <p:cNvPicPr>
            <a:picLocks noGrp="1" noChangeAspect="1"/>
          </p:cNvPicPr>
          <p:nvPr>
            <p:ph idx="1"/>
          </p:nvPr>
        </p:nvPicPr>
        <p:blipFill>
          <a:blip r:embed="rId2"/>
          <a:stretch>
            <a:fillRect/>
          </a:stretch>
        </p:blipFill>
        <p:spPr>
          <a:xfrm>
            <a:off x="838200" y="2408146"/>
            <a:ext cx="10515600" cy="3287896"/>
          </a:xfrm>
        </p:spPr>
      </p:pic>
      <p:sp>
        <p:nvSpPr>
          <p:cNvPr id="6" name="TextBox 5">
            <a:extLst>
              <a:ext uri="{FF2B5EF4-FFF2-40B4-BE49-F238E27FC236}">
                <a16:creationId xmlns:a16="http://schemas.microsoft.com/office/drawing/2014/main" id="{65F1D9B0-3FE8-4E95-8B29-2D417AF10E02}"/>
              </a:ext>
            </a:extLst>
          </p:cNvPr>
          <p:cNvSpPr txBox="1"/>
          <p:nvPr/>
        </p:nvSpPr>
        <p:spPr>
          <a:xfrm>
            <a:off x="1117600" y="1790700"/>
            <a:ext cx="9131300" cy="369332"/>
          </a:xfrm>
          <a:prstGeom prst="rect">
            <a:avLst/>
          </a:prstGeom>
          <a:noFill/>
        </p:spPr>
        <p:txBody>
          <a:bodyPr wrap="square" rtlCol="0">
            <a:spAutoFit/>
          </a:bodyPr>
          <a:lstStyle/>
          <a:p>
            <a:r>
              <a:rPr lang="en-US" altLang="ko-KR" dirty="0"/>
              <a:t>Representative, Broadly Accessible Workloads &amp; Robust Quality Targets</a:t>
            </a:r>
            <a:endParaRPr lang="ko-KR" altLang="en-US" dirty="0"/>
          </a:p>
        </p:txBody>
      </p:sp>
    </p:spTree>
    <p:extLst>
      <p:ext uri="{BB962C8B-B14F-4D97-AF65-F5344CB8AC3E}">
        <p14:creationId xmlns:p14="http://schemas.microsoft.com/office/powerpoint/2010/main" val="377847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791423-92EA-42B2-9783-63B46866F9FB}"/>
              </a:ext>
            </a:extLst>
          </p:cNvPr>
          <p:cNvSpPr>
            <a:spLocks noGrp="1"/>
          </p:cNvSpPr>
          <p:nvPr>
            <p:ph type="title"/>
          </p:nvPr>
        </p:nvSpPr>
        <p:spPr/>
        <p:txBody>
          <a:bodyPr/>
          <a:lstStyle/>
          <a:p>
            <a:r>
              <a:rPr lang="en-US" altLang="ko-KR" dirty="0"/>
              <a:t>4. Benchmark Design</a:t>
            </a:r>
            <a:endParaRPr lang="ko-KR" altLang="en-US" dirty="0"/>
          </a:p>
        </p:txBody>
      </p:sp>
      <p:pic>
        <p:nvPicPr>
          <p:cNvPr id="5" name="내용 개체 틀 4">
            <a:extLst>
              <a:ext uri="{FF2B5EF4-FFF2-40B4-BE49-F238E27FC236}">
                <a16:creationId xmlns:a16="http://schemas.microsoft.com/office/drawing/2014/main" id="{C1D8938A-B6A7-4186-8B42-02FA686CCB9B}"/>
              </a:ext>
            </a:extLst>
          </p:cNvPr>
          <p:cNvPicPr>
            <a:picLocks noGrp="1" noChangeAspect="1"/>
          </p:cNvPicPr>
          <p:nvPr>
            <p:ph idx="1"/>
          </p:nvPr>
        </p:nvPicPr>
        <p:blipFill>
          <a:blip r:embed="rId2"/>
          <a:stretch>
            <a:fillRect/>
          </a:stretch>
        </p:blipFill>
        <p:spPr>
          <a:xfrm>
            <a:off x="838200" y="2284472"/>
            <a:ext cx="10506075" cy="1876425"/>
          </a:xfrm>
        </p:spPr>
      </p:pic>
      <p:sp>
        <p:nvSpPr>
          <p:cNvPr id="6" name="TextBox 5">
            <a:extLst>
              <a:ext uri="{FF2B5EF4-FFF2-40B4-BE49-F238E27FC236}">
                <a16:creationId xmlns:a16="http://schemas.microsoft.com/office/drawing/2014/main" id="{23D69417-023A-437F-96A1-F93CF5E431EF}"/>
              </a:ext>
            </a:extLst>
          </p:cNvPr>
          <p:cNvSpPr txBox="1"/>
          <p:nvPr/>
        </p:nvSpPr>
        <p:spPr>
          <a:xfrm>
            <a:off x="239710" y="1690688"/>
            <a:ext cx="4787900" cy="369332"/>
          </a:xfrm>
          <a:prstGeom prst="rect">
            <a:avLst/>
          </a:prstGeom>
          <a:noFill/>
        </p:spPr>
        <p:txBody>
          <a:bodyPr wrap="square" rtlCol="0">
            <a:spAutoFit/>
          </a:bodyPr>
          <a:lstStyle/>
          <a:p>
            <a:r>
              <a:rPr lang="en-US" altLang="ko-KR" dirty="0"/>
              <a:t>Realistic End-User Scenarios</a:t>
            </a:r>
            <a:endParaRPr lang="ko-KR" altLang="en-US" dirty="0"/>
          </a:p>
        </p:txBody>
      </p:sp>
      <p:pic>
        <p:nvPicPr>
          <p:cNvPr id="7" name="내용 개체 틀 4">
            <a:extLst>
              <a:ext uri="{FF2B5EF4-FFF2-40B4-BE49-F238E27FC236}">
                <a16:creationId xmlns:a16="http://schemas.microsoft.com/office/drawing/2014/main" id="{CC31D796-1A38-44B8-BABD-F7B41972564B}"/>
              </a:ext>
            </a:extLst>
          </p:cNvPr>
          <p:cNvPicPr>
            <a:picLocks noChangeAspect="1"/>
          </p:cNvPicPr>
          <p:nvPr/>
        </p:nvPicPr>
        <p:blipFill>
          <a:blip r:embed="rId3"/>
          <a:stretch>
            <a:fillRect/>
          </a:stretch>
        </p:blipFill>
        <p:spPr>
          <a:xfrm>
            <a:off x="0" y="4385349"/>
            <a:ext cx="5133975" cy="1924050"/>
          </a:xfrm>
          <a:prstGeom prst="rect">
            <a:avLst/>
          </a:prstGeom>
        </p:spPr>
      </p:pic>
      <p:pic>
        <p:nvPicPr>
          <p:cNvPr id="8" name="내용 개체 틀 4">
            <a:extLst>
              <a:ext uri="{FF2B5EF4-FFF2-40B4-BE49-F238E27FC236}">
                <a16:creationId xmlns:a16="http://schemas.microsoft.com/office/drawing/2014/main" id="{5CECEB09-BEBB-4201-9F47-C4E4D6CF9D2A}"/>
              </a:ext>
            </a:extLst>
          </p:cNvPr>
          <p:cNvPicPr>
            <a:picLocks noChangeAspect="1"/>
          </p:cNvPicPr>
          <p:nvPr/>
        </p:nvPicPr>
        <p:blipFill rotWithShape="1">
          <a:blip r:embed="rId4"/>
          <a:srcRect r="4121"/>
          <a:stretch/>
        </p:blipFill>
        <p:spPr>
          <a:xfrm>
            <a:off x="5293898" y="4385349"/>
            <a:ext cx="6796502" cy="1924049"/>
          </a:xfrm>
          <a:prstGeom prst="rect">
            <a:avLst/>
          </a:prstGeom>
        </p:spPr>
      </p:pic>
    </p:spTree>
    <p:extLst>
      <p:ext uri="{BB962C8B-B14F-4D97-AF65-F5344CB8AC3E}">
        <p14:creationId xmlns:p14="http://schemas.microsoft.com/office/powerpoint/2010/main" val="346347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122BF79D-59AA-4D3E-8932-2EAE2265B91C}"/>
              </a:ext>
            </a:extLst>
          </p:cNvPr>
          <p:cNvSpPr>
            <a:spLocks noGrp="1"/>
          </p:cNvSpPr>
          <p:nvPr>
            <p:ph type="title"/>
          </p:nvPr>
        </p:nvSpPr>
        <p:spPr>
          <a:xfrm>
            <a:off x="838200" y="557189"/>
            <a:ext cx="4155825" cy="5571898"/>
          </a:xfrm>
        </p:spPr>
        <p:txBody>
          <a:bodyPr>
            <a:normAutofit/>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83C27AC9-4D45-40E1-B65B-85DC541647CC}"/>
              </a:ext>
            </a:extLst>
          </p:cNvPr>
          <p:cNvSpPr>
            <a:spLocks noGrp="1"/>
          </p:cNvSpPr>
          <p:nvPr>
            <p:ph idx="1"/>
          </p:nvPr>
        </p:nvSpPr>
        <p:spPr>
          <a:xfrm>
            <a:off x="5186552" y="557189"/>
            <a:ext cx="6167246" cy="5571898"/>
          </a:xfrm>
        </p:spPr>
        <p:txBody>
          <a:bodyPr anchor="ctr">
            <a:normAutofit/>
          </a:bodyPr>
          <a:lstStyle/>
          <a:p>
            <a:pPr marL="514350" indent="-514350">
              <a:buFont typeface="+mj-lt"/>
              <a:buAutoNum type="arabicPeriod"/>
            </a:pPr>
            <a:r>
              <a:rPr lang="en-US" altLang="ko-KR" sz="2000"/>
              <a:t>Introduction</a:t>
            </a:r>
          </a:p>
          <a:p>
            <a:pPr marL="514350" indent="-514350">
              <a:buFont typeface="+mj-lt"/>
              <a:buAutoNum type="arabicPeriod"/>
            </a:pPr>
            <a:r>
              <a:rPr lang="en-US" altLang="ko-KR" sz="2000"/>
              <a:t>Prior Art In AI/ML Benchmarking</a:t>
            </a:r>
          </a:p>
          <a:p>
            <a:pPr marL="514350" indent="-514350">
              <a:buFont typeface="+mj-lt"/>
              <a:buAutoNum type="arabicPeriod"/>
            </a:pPr>
            <a:r>
              <a:rPr lang="en-US" altLang="ko-KR" sz="2000"/>
              <a:t>Inference-Benchmarking Challenges</a:t>
            </a:r>
          </a:p>
          <a:p>
            <a:pPr marL="514350" indent="-514350">
              <a:buFont typeface="+mj-lt"/>
              <a:buAutoNum type="arabicPeriod"/>
            </a:pPr>
            <a:r>
              <a:rPr lang="en-US" altLang="ko-KR" sz="2000"/>
              <a:t>Benchmark Design</a:t>
            </a:r>
          </a:p>
          <a:p>
            <a:pPr marL="514350" indent="-514350">
              <a:buFont typeface="+mj-lt"/>
              <a:buAutoNum type="arabicPeriod"/>
            </a:pPr>
            <a:r>
              <a:rPr lang="en-US" altLang="ko-KR" sz="2000"/>
              <a:t>Inference Submission System</a:t>
            </a:r>
          </a:p>
          <a:p>
            <a:pPr marL="514350" indent="-514350">
              <a:buFont typeface="+mj-lt"/>
              <a:buAutoNum type="arabicPeriod"/>
            </a:pPr>
            <a:r>
              <a:rPr lang="en-US" altLang="ko-KR" sz="2000"/>
              <a:t>Submission-System Evaluation</a:t>
            </a:r>
          </a:p>
          <a:p>
            <a:pPr marL="514350" indent="-514350">
              <a:buFont typeface="+mj-lt"/>
              <a:buAutoNum type="arabicPeriod"/>
            </a:pPr>
            <a:r>
              <a:rPr lang="en-US" altLang="ko-KR" sz="2000"/>
              <a:t>Benchmark Assessment</a:t>
            </a:r>
          </a:p>
          <a:p>
            <a:pPr marL="514350" indent="-514350">
              <a:buFont typeface="+mj-lt"/>
              <a:buAutoNum type="arabicPeriod"/>
            </a:pPr>
            <a:r>
              <a:rPr lang="en-US" altLang="ko-KR" sz="2000"/>
              <a:t>Lessons Learned</a:t>
            </a:r>
          </a:p>
          <a:p>
            <a:pPr marL="514350" indent="-514350">
              <a:buFont typeface="+mj-lt"/>
              <a:buAutoNum type="arabicPeriod"/>
            </a:pPr>
            <a:r>
              <a:rPr lang="en-US" altLang="ko-KR" sz="2000"/>
              <a:t>Conclusion</a:t>
            </a:r>
            <a:endParaRPr lang="ko-KR" altLang="en-US" sz="2000"/>
          </a:p>
        </p:txBody>
      </p:sp>
    </p:spTree>
    <p:extLst>
      <p:ext uri="{BB962C8B-B14F-4D97-AF65-F5344CB8AC3E}">
        <p14:creationId xmlns:p14="http://schemas.microsoft.com/office/powerpoint/2010/main" val="43977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530C501-FD46-4695-911E-3278A3CF88B0}"/>
              </a:ext>
            </a:extLst>
          </p:cNvPr>
          <p:cNvSpPr>
            <a:spLocks noGrp="1"/>
          </p:cNvSpPr>
          <p:nvPr>
            <p:ph type="title"/>
          </p:nvPr>
        </p:nvSpPr>
        <p:spPr/>
        <p:txBody>
          <a:bodyPr/>
          <a:lstStyle/>
          <a:p>
            <a:r>
              <a:rPr lang="en-US" altLang="ko-KR" dirty="0"/>
              <a:t>4. Benchmark Design</a:t>
            </a:r>
            <a:endParaRPr lang="ko-KR" altLang="en-US" dirty="0"/>
          </a:p>
        </p:txBody>
      </p:sp>
      <p:pic>
        <p:nvPicPr>
          <p:cNvPr id="5" name="내용 개체 틀 4">
            <a:extLst>
              <a:ext uri="{FF2B5EF4-FFF2-40B4-BE49-F238E27FC236}">
                <a16:creationId xmlns:a16="http://schemas.microsoft.com/office/drawing/2014/main" id="{330692DE-C522-4FE4-A715-CD7D05FED9A4}"/>
              </a:ext>
            </a:extLst>
          </p:cNvPr>
          <p:cNvPicPr>
            <a:picLocks noGrp="1" noChangeAspect="1"/>
          </p:cNvPicPr>
          <p:nvPr>
            <p:ph idx="1"/>
          </p:nvPr>
        </p:nvPicPr>
        <p:blipFill>
          <a:blip r:embed="rId2"/>
          <a:stretch>
            <a:fillRect/>
          </a:stretch>
        </p:blipFill>
        <p:spPr>
          <a:xfrm>
            <a:off x="1200150" y="2508645"/>
            <a:ext cx="9460918" cy="2288381"/>
          </a:xfrm>
        </p:spPr>
      </p:pic>
      <p:sp>
        <p:nvSpPr>
          <p:cNvPr id="6" name="TextBox 5">
            <a:extLst>
              <a:ext uri="{FF2B5EF4-FFF2-40B4-BE49-F238E27FC236}">
                <a16:creationId xmlns:a16="http://schemas.microsoft.com/office/drawing/2014/main" id="{D1E38A9A-869D-4031-AB42-F10E6B6A20C9}"/>
              </a:ext>
            </a:extLst>
          </p:cNvPr>
          <p:cNvSpPr txBox="1"/>
          <p:nvPr/>
        </p:nvSpPr>
        <p:spPr>
          <a:xfrm>
            <a:off x="990600" y="1866900"/>
            <a:ext cx="6057900" cy="369332"/>
          </a:xfrm>
          <a:prstGeom prst="rect">
            <a:avLst/>
          </a:prstGeom>
          <a:noFill/>
        </p:spPr>
        <p:txBody>
          <a:bodyPr wrap="square" rtlCol="0">
            <a:spAutoFit/>
          </a:bodyPr>
          <a:lstStyle/>
          <a:p>
            <a:r>
              <a:rPr lang="en-US" altLang="ko-KR" dirty="0"/>
              <a:t>Statistically Confident Tail-Latency Bounds</a:t>
            </a:r>
            <a:endParaRPr lang="ko-KR" altLang="en-US" dirty="0"/>
          </a:p>
        </p:txBody>
      </p:sp>
    </p:spTree>
    <p:extLst>
      <p:ext uri="{BB962C8B-B14F-4D97-AF65-F5344CB8AC3E}">
        <p14:creationId xmlns:p14="http://schemas.microsoft.com/office/powerpoint/2010/main" val="208392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FDF43C-9218-4FFF-9D04-10CE4DBA2002}"/>
              </a:ext>
            </a:extLst>
          </p:cNvPr>
          <p:cNvSpPr>
            <a:spLocks noGrp="1"/>
          </p:cNvSpPr>
          <p:nvPr>
            <p:ph type="title"/>
          </p:nvPr>
        </p:nvSpPr>
        <p:spPr/>
        <p:txBody>
          <a:bodyPr/>
          <a:lstStyle/>
          <a:p>
            <a:r>
              <a:rPr lang="en-US" altLang="ko-KR" dirty="0"/>
              <a:t>5. Inference Submission System</a:t>
            </a:r>
            <a:endParaRPr lang="ko-KR" altLang="en-US" dirty="0"/>
          </a:p>
        </p:txBody>
      </p:sp>
      <p:pic>
        <p:nvPicPr>
          <p:cNvPr id="5" name="내용 개체 틀 4">
            <a:extLst>
              <a:ext uri="{FF2B5EF4-FFF2-40B4-BE49-F238E27FC236}">
                <a16:creationId xmlns:a16="http://schemas.microsoft.com/office/drawing/2014/main" id="{AC89E829-BF49-4DE9-A18E-4C1F3AB1FB9C}"/>
              </a:ext>
            </a:extLst>
          </p:cNvPr>
          <p:cNvPicPr>
            <a:picLocks noGrp="1" noChangeAspect="1"/>
          </p:cNvPicPr>
          <p:nvPr>
            <p:ph idx="1"/>
          </p:nvPr>
        </p:nvPicPr>
        <p:blipFill>
          <a:blip r:embed="rId2"/>
          <a:stretch>
            <a:fillRect/>
          </a:stretch>
        </p:blipFill>
        <p:spPr>
          <a:xfrm>
            <a:off x="838200" y="1893094"/>
            <a:ext cx="5459509" cy="3071812"/>
          </a:xfrm>
        </p:spPr>
      </p:pic>
      <p:sp>
        <p:nvSpPr>
          <p:cNvPr id="6" name="TextBox 5">
            <a:extLst>
              <a:ext uri="{FF2B5EF4-FFF2-40B4-BE49-F238E27FC236}">
                <a16:creationId xmlns:a16="http://schemas.microsoft.com/office/drawing/2014/main" id="{27A1A159-5B43-419B-AB97-A78A19AF7470}"/>
              </a:ext>
            </a:extLst>
          </p:cNvPr>
          <p:cNvSpPr txBox="1"/>
          <p:nvPr/>
        </p:nvSpPr>
        <p:spPr>
          <a:xfrm>
            <a:off x="6540500" y="2260600"/>
            <a:ext cx="2705100" cy="369332"/>
          </a:xfrm>
          <a:prstGeom prst="rect">
            <a:avLst/>
          </a:prstGeom>
          <a:noFill/>
        </p:spPr>
        <p:txBody>
          <a:bodyPr wrap="square" rtlCol="0">
            <a:spAutoFit/>
          </a:bodyPr>
          <a:lstStyle/>
          <a:p>
            <a:r>
              <a:rPr lang="en-US" altLang="ko-KR" dirty="0"/>
              <a:t>Allowed techniques.</a:t>
            </a:r>
            <a:endParaRPr lang="ko-KR" altLang="en-US" dirty="0"/>
          </a:p>
        </p:txBody>
      </p:sp>
      <p:sp>
        <p:nvSpPr>
          <p:cNvPr id="7" name="TextBox 6">
            <a:extLst>
              <a:ext uri="{FF2B5EF4-FFF2-40B4-BE49-F238E27FC236}">
                <a16:creationId xmlns:a16="http://schemas.microsoft.com/office/drawing/2014/main" id="{B91DF69C-AFDF-41EF-9A4A-7CF3FDD8CD10}"/>
              </a:ext>
            </a:extLst>
          </p:cNvPr>
          <p:cNvSpPr txBox="1"/>
          <p:nvPr/>
        </p:nvSpPr>
        <p:spPr>
          <a:xfrm>
            <a:off x="6540500" y="3429000"/>
            <a:ext cx="2705100" cy="369332"/>
          </a:xfrm>
          <a:prstGeom prst="rect">
            <a:avLst/>
          </a:prstGeom>
          <a:noFill/>
        </p:spPr>
        <p:txBody>
          <a:bodyPr wrap="square" rtlCol="0">
            <a:spAutoFit/>
          </a:bodyPr>
          <a:lstStyle/>
          <a:p>
            <a:r>
              <a:rPr lang="en-US" altLang="ko-KR" dirty="0"/>
              <a:t>Prohibited techniques.</a:t>
            </a:r>
            <a:endParaRPr lang="ko-KR" altLang="en-US" dirty="0"/>
          </a:p>
        </p:txBody>
      </p:sp>
    </p:spTree>
    <p:extLst>
      <p:ext uri="{BB962C8B-B14F-4D97-AF65-F5344CB8AC3E}">
        <p14:creationId xmlns:p14="http://schemas.microsoft.com/office/powerpoint/2010/main" val="142654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2ED1ED-3B83-44E7-B847-F1AEA2256AB3}"/>
              </a:ext>
            </a:extLst>
          </p:cNvPr>
          <p:cNvSpPr>
            <a:spLocks noGrp="1"/>
          </p:cNvSpPr>
          <p:nvPr>
            <p:ph type="title"/>
          </p:nvPr>
        </p:nvSpPr>
        <p:spPr/>
        <p:txBody>
          <a:bodyPr/>
          <a:lstStyle/>
          <a:p>
            <a:r>
              <a:rPr lang="en-US" altLang="ko-KR" dirty="0"/>
              <a:t>5. Inference Submission System</a:t>
            </a:r>
            <a:endParaRPr lang="ko-KR" altLang="en-US" dirty="0"/>
          </a:p>
        </p:txBody>
      </p:sp>
      <p:pic>
        <p:nvPicPr>
          <p:cNvPr id="5" name="내용 개체 틀 4">
            <a:extLst>
              <a:ext uri="{FF2B5EF4-FFF2-40B4-BE49-F238E27FC236}">
                <a16:creationId xmlns:a16="http://schemas.microsoft.com/office/drawing/2014/main" id="{01528906-7EAC-4042-A726-DB552F1BCBB7}"/>
              </a:ext>
            </a:extLst>
          </p:cNvPr>
          <p:cNvPicPr>
            <a:picLocks noGrp="1" noChangeAspect="1"/>
          </p:cNvPicPr>
          <p:nvPr>
            <p:ph idx="1"/>
          </p:nvPr>
        </p:nvPicPr>
        <p:blipFill>
          <a:blip r:embed="rId2"/>
          <a:stretch>
            <a:fillRect/>
          </a:stretch>
        </p:blipFill>
        <p:spPr>
          <a:xfrm>
            <a:off x="2453084" y="1690688"/>
            <a:ext cx="7285831" cy="4254500"/>
          </a:xfrm>
        </p:spPr>
      </p:pic>
    </p:spTree>
    <p:extLst>
      <p:ext uri="{BB962C8B-B14F-4D97-AF65-F5344CB8AC3E}">
        <p14:creationId xmlns:p14="http://schemas.microsoft.com/office/powerpoint/2010/main" val="398162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8DC88D-50DC-45F0-8B89-2A86340EB281}"/>
              </a:ext>
            </a:extLst>
          </p:cNvPr>
          <p:cNvSpPr>
            <a:spLocks noGrp="1"/>
          </p:cNvSpPr>
          <p:nvPr>
            <p:ph type="title"/>
          </p:nvPr>
        </p:nvSpPr>
        <p:spPr/>
        <p:txBody>
          <a:bodyPr/>
          <a:lstStyle/>
          <a:p>
            <a:r>
              <a:rPr lang="en-US" altLang="ko-KR" dirty="0"/>
              <a:t>6. Submission-System Evaluation</a:t>
            </a:r>
            <a:endParaRPr lang="ko-KR" altLang="en-US" dirty="0"/>
          </a:p>
        </p:txBody>
      </p:sp>
      <p:sp>
        <p:nvSpPr>
          <p:cNvPr id="3" name="내용 개체 틀 2">
            <a:extLst>
              <a:ext uri="{FF2B5EF4-FFF2-40B4-BE49-F238E27FC236}">
                <a16:creationId xmlns:a16="http://schemas.microsoft.com/office/drawing/2014/main" id="{467425BE-58F2-4590-8353-185F1240BFE3}"/>
              </a:ext>
            </a:extLst>
          </p:cNvPr>
          <p:cNvSpPr>
            <a:spLocks noGrp="1"/>
          </p:cNvSpPr>
          <p:nvPr>
            <p:ph idx="1"/>
          </p:nvPr>
        </p:nvSpPr>
        <p:spPr/>
        <p:txBody>
          <a:bodyPr/>
          <a:lstStyle/>
          <a:p>
            <a:r>
              <a:rPr lang="en-US" altLang="ko-KR" dirty="0"/>
              <a:t>Divisions</a:t>
            </a:r>
          </a:p>
          <a:p>
            <a:pPr lvl="1"/>
            <a:r>
              <a:rPr lang="en-US" altLang="ko-KR" dirty="0"/>
              <a:t>Closed</a:t>
            </a:r>
          </a:p>
          <a:p>
            <a:pPr lvl="1"/>
            <a:r>
              <a:rPr lang="en-US" altLang="ko-KR" dirty="0"/>
              <a:t>Open</a:t>
            </a:r>
          </a:p>
          <a:p>
            <a:r>
              <a:rPr lang="en-US" altLang="ko-KR" dirty="0"/>
              <a:t>Categories</a:t>
            </a:r>
          </a:p>
          <a:p>
            <a:pPr lvl="1"/>
            <a:r>
              <a:rPr lang="en-US" altLang="ko-KR" dirty="0"/>
              <a:t>Available</a:t>
            </a:r>
          </a:p>
          <a:p>
            <a:pPr lvl="1"/>
            <a:r>
              <a:rPr lang="en-US" altLang="ko-KR" dirty="0"/>
              <a:t>Preview</a:t>
            </a:r>
          </a:p>
          <a:p>
            <a:pPr lvl="1"/>
            <a:r>
              <a:rPr lang="en-US" altLang="ko-KR" dirty="0"/>
              <a:t>Research, Development, and Other systems (RDO).</a:t>
            </a:r>
            <a:endParaRPr lang="ko-KR" altLang="en-US" dirty="0"/>
          </a:p>
        </p:txBody>
      </p:sp>
    </p:spTree>
    <p:extLst>
      <p:ext uri="{BB962C8B-B14F-4D97-AF65-F5344CB8AC3E}">
        <p14:creationId xmlns:p14="http://schemas.microsoft.com/office/powerpoint/2010/main" val="356175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9DAC9A-A112-45DC-86C6-EB8B6AF94534}"/>
              </a:ext>
            </a:extLst>
          </p:cNvPr>
          <p:cNvSpPr>
            <a:spLocks noGrp="1"/>
          </p:cNvSpPr>
          <p:nvPr>
            <p:ph type="title"/>
          </p:nvPr>
        </p:nvSpPr>
        <p:spPr/>
        <p:txBody>
          <a:bodyPr/>
          <a:lstStyle/>
          <a:p>
            <a:r>
              <a:rPr lang="en-US" altLang="ko-KR" dirty="0"/>
              <a:t>6. Submission-System Evaluation</a:t>
            </a:r>
            <a:endParaRPr lang="ko-KR" altLang="en-US" dirty="0"/>
          </a:p>
        </p:txBody>
      </p:sp>
      <p:sp>
        <p:nvSpPr>
          <p:cNvPr id="3" name="내용 개체 틀 2">
            <a:extLst>
              <a:ext uri="{FF2B5EF4-FFF2-40B4-BE49-F238E27FC236}">
                <a16:creationId xmlns:a16="http://schemas.microsoft.com/office/drawing/2014/main" id="{F9B39437-EE46-45B5-863D-14AC7453C3CA}"/>
              </a:ext>
            </a:extLst>
          </p:cNvPr>
          <p:cNvSpPr>
            <a:spLocks noGrp="1"/>
          </p:cNvSpPr>
          <p:nvPr>
            <p:ph idx="1"/>
          </p:nvPr>
        </p:nvSpPr>
        <p:spPr/>
        <p:txBody>
          <a:bodyPr/>
          <a:lstStyle/>
          <a:p>
            <a:r>
              <a:rPr lang="en-US" altLang="ko-KR" dirty="0"/>
              <a:t>Result Review</a:t>
            </a:r>
          </a:p>
          <a:p>
            <a:pPr lvl="1"/>
            <a:r>
              <a:rPr lang="en-US" altLang="ko-KR" dirty="0"/>
              <a:t>Accuracy verification</a:t>
            </a:r>
          </a:p>
          <a:p>
            <a:pPr lvl="1"/>
            <a:r>
              <a:rPr lang="en-US" altLang="ko-KR" dirty="0"/>
              <a:t>On-the-fly caching detection</a:t>
            </a:r>
          </a:p>
          <a:p>
            <a:pPr lvl="1"/>
            <a:r>
              <a:rPr lang="en-US" altLang="ko-KR" dirty="0"/>
              <a:t>Alternate-random-seed testing</a:t>
            </a:r>
          </a:p>
          <a:p>
            <a:pPr lvl="1"/>
            <a:r>
              <a:rPr lang="en-US" altLang="ko-KR" dirty="0"/>
              <a:t>Custom data sets</a:t>
            </a:r>
          </a:p>
          <a:p>
            <a:pPr marL="457200" lvl="1" indent="0">
              <a:buNone/>
            </a:pPr>
            <a:endParaRPr lang="en-US" altLang="ko-KR" dirty="0"/>
          </a:p>
          <a:p>
            <a:r>
              <a:rPr lang="en-US" altLang="ko-KR" dirty="0"/>
              <a:t>Result Reporting</a:t>
            </a:r>
          </a:p>
          <a:p>
            <a:pPr lvl="1"/>
            <a:r>
              <a:rPr lang="en-US" altLang="ko-KR" dirty="0" err="1"/>
              <a:t>MLPerf</a:t>
            </a:r>
            <a:r>
              <a:rPr lang="en-US" altLang="ko-KR" dirty="0"/>
              <a:t> Inference provides no “summary score.”</a:t>
            </a:r>
          </a:p>
        </p:txBody>
      </p:sp>
    </p:spTree>
    <p:extLst>
      <p:ext uri="{BB962C8B-B14F-4D97-AF65-F5344CB8AC3E}">
        <p14:creationId xmlns:p14="http://schemas.microsoft.com/office/powerpoint/2010/main" val="188359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4BA56116-04E9-470D-AA11-5EA4133350EB}"/>
              </a:ext>
            </a:extLst>
          </p:cNvPr>
          <p:cNvSpPr>
            <a:spLocks noGrp="1"/>
          </p:cNvSpPr>
          <p:nvPr>
            <p:ph type="title"/>
          </p:nvPr>
        </p:nvSpPr>
        <p:spPr>
          <a:xfrm>
            <a:off x="838199" y="537883"/>
            <a:ext cx="4783697" cy="1942810"/>
          </a:xfrm>
        </p:spPr>
        <p:txBody>
          <a:bodyPr vert="horz" lIns="91440" tIns="45720" rIns="91440" bIns="45720" rtlCol="0" anchor="b">
            <a:normAutofit/>
          </a:bodyPr>
          <a:lstStyle/>
          <a:p>
            <a:pPr latinLnBrk="0"/>
            <a:r>
              <a:rPr lang="en-US" altLang="ko-KR" sz="4000" kern="1200">
                <a:solidFill>
                  <a:schemeClr val="tx1"/>
                </a:solidFill>
                <a:latin typeface="+mj-lt"/>
                <a:ea typeface="+mj-ea"/>
                <a:cs typeface="+mj-cs"/>
              </a:rPr>
              <a:t>7. Benchmark Assessment</a:t>
            </a:r>
          </a:p>
        </p:txBody>
      </p:sp>
      <p:sp>
        <p:nvSpPr>
          <p:cNvPr id="7" name="TextBox 6">
            <a:extLst>
              <a:ext uri="{FF2B5EF4-FFF2-40B4-BE49-F238E27FC236}">
                <a16:creationId xmlns:a16="http://schemas.microsoft.com/office/drawing/2014/main" id="{14799966-FF5F-4C82-B7C6-447642BC6439}"/>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latinLnBrk="0">
              <a:lnSpc>
                <a:spcPct val="90000"/>
              </a:lnSpc>
              <a:spcAft>
                <a:spcPts val="600"/>
              </a:spcAft>
              <a:buFont typeface="Arial" panose="020B0604020202020204" pitchFamily="34" charset="0"/>
              <a:buChar char="•"/>
            </a:pPr>
            <a:r>
              <a:rPr lang="en-US" altLang="ko-KR" sz="2000"/>
              <a:t>Task Coverage</a:t>
            </a:r>
          </a:p>
        </p:txBody>
      </p:sp>
      <p:pic>
        <p:nvPicPr>
          <p:cNvPr id="6" name="내용 개체 틀 4">
            <a:extLst>
              <a:ext uri="{FF2B5EF4-FFF2-40B4-BE49-F238E27FC236}">
                <a16:creationId xmlns:a16="http://schemas.microsoft.com/office/drawing/2014/main" id="{B4AF5473-F934-495A-92FC-3D49832B348B}"/>
              </a:ext>
            </a:extLst>
          </p:cNvPr>
          <p:cNvPicPr>
            <a:picLocks noGrp="1" noChangeAspect="1"/>
          </p:cNvPicPr>
          <p:nvPr>
            <p:ph idx="1"/>
          </p:nvPr>
        </p:nvPicPr>
        <p:blipFill>
          <a:blip r:embed="rId2"/>
          <a:stretch>
            <a:fillRect/>
          </a:stretch>
        </p:blipFill>
        <p:spPr>
          <a:xfrm>
            <a:off x="4855732" y="1109870"/>
            <a:ext cx="7333219" cy="4638259"/>
          </a:xfrm>
          <a:prstGeom prst="rect">
            <a:avLst/>
          </a:prstGeom>
        </p:spPr>
      </p:pic>
    </p:spTree>
    <p:extLst>
      <p:ext uri="{BB962C8B-B14F-4D97-AF65-F5344CB8AC3E}">
        <p14:creationId xmlns:p14="http://schemas.microsoft.com/office/powerpoint/2010/main" val="172196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B4F4D792-0DFD-442B-BAD4-86CE0519F79A}"/>
              </a:ext>
            </a:extLst>
          </p:cNvPr>
          <p:cNvSpPr>
            <a:spLocks noGrp="1"/>
          </p:cNvSpPr>
          <p:nvPr>
            <p:ph type="title"/>
          </p:nvPr>
        </p:nvSpPr>
        <p:spPr>
          <a:xfrm>
            <a:off x="838198" y="547815"/>
            <a:ext cx="5167185" cy="1680519"/>
          </a:xfrm>
        </p:spPr>
        <p:txBody>
          <a:bodyPr vert="horz" lIns="91440" tIns="45720" rIns="91440" bIns="45720" rtlCol="0" anchor="ctr">
            <a:normAutofit/>
          </a:bodyPr>
          <a:lstStyle/>
          <a:p>
            <a:pPr latinLnBrk="0"/>
            <a:r>
              <a:rPr lang="en-US" altLang="ko-KR" sz="4000"/>
              <a:t>7. Benchmark Assessment</a:t>
            </a:r>
          </a:p>
        </p:txBody>
      </p:sp>
      <p:sp>
        <p:nvSpPr>
          <p:cNvPr id="6" name="TextBox 5">
            <a:extLst>
              <a:ext uri="{FF2B5EF4-FFF2-40B4-BE49-F238E27FC236}">
                <a16:creationId xmlns:a16="http://schemas.microsoft.com/office/drawing/2014/main" id="{98E74E47-84F7-43E6-9B37-883EB79DC55C}"/>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latinLnBrk="0">
              <a:lnSpc>
                <a:spcPct val="90000"/>
              </a:lnSpc>
              <a:spcAft>
                <a:spcPts val="600"/>
              </a:spcAft>
              <a:buFont typeface="Arial" panose="020B0604020202020204" pitchFamily="34" charset="0"/>
              <a:buChar char="•"/>
            </a:pPr>
            <a:r>
              <a:rPr lang="en-US" altLang="ko-KR" sz="2000"/>
              <a:t>Scenario Usage</a:t>
            </a:r>
          </a:p>
        </p:txBody>
      </p:sp>
      <p:pic>
        <p:nvPicPr>
          <p:cNvPr id="7" name="내용 개체 틀 4">
            <a:extLst>
              <a:ext uri="{FF2B5EF4-FFF2-40B4-BE49-F238E27FC236}">
                <a16:creationId xmlns:a16="http://schemas.microsoft.com/office/drawing/2014/main" id="{B5A6CA09-B0C2-41A4-A934-84FAA65FD361}"/>
              </a:ext>
            </a:extLst>
          </p:cNvPr>
          <p:cNvPicPr>
            <a:picLocks noChangeAspect="1"/>
          </p:cNvPicPr>
          <p:nvPr/>
        </p:nvPicPr>
        <p:blipFill rotWithShape="1">
          <a:blip r:embed="rId2"/>
          <a:srcRect t="4892"/>
          <a:stretch/>
        </p:blipFill>
        <p:spPr>
          <a:xfrm>
            <a:off x="-1" y="3750841"/>
            <a:ext cx="5897917" cy="1584652"/>
          </a:xfrm>
          <a:prstGeom prst="rect">
            <a:avLst/>
          </a:prstGeom>
        </p:spPr>
      </p:pic>
      <p:pic>
        <p:nvPicPr>
          <p:cNvPr id="5" name="내용 개체 틀 4">
            <a:extLst>
              <a:ext uri="{FF2B5EF4-FFF2-40B4-BE49-F238E27FC236}">
                <a16:creationId xmlns:a16="http://schemas.microsoft.com/office/drawing/2014/main" id="{59ECEEDD-3449-4D3E-A243-E209D303DDD6}"/>
              </a:ext>
            </a:extLst>
          </p:cNvPr>
          <p:cNvPicPr>
            <a:picLocks noGrp="1" noChangeAspect="1"/>
          </p:cNvPicPr>
          <p:nvPr>
            <p:ph idx="1"/>
          </p:nvPr>
        </p:nvPicPr>
        <p:blipFill rotWithShape="1">
          <a:blip r:embed="rId3"/>
          <a:srcRect r="4379"/>
          <a:stretch/>
        </p:blipFill>
        <p:spPr>
          <a:xfrm>
            <a:off x="5630830" y="2699489"/>
            <a:ext cx="6558121" cy="3340560"/>
          </a:xfrm>
          <a:prstGeom prst="rect">
            <a:avLst/>
          </a:prstGeom>
        </p:spPr>
      </p:pic>
    </p:spTree>
    <p:extLst>
      <p:ext uri="{BB962C8B-B14F-4D97-AF65-F5344CB8AC3E}">
        <p14:creationId xmlns:p14="http://schemas.microsoft.com/office/powerpoint/2010/main" val="4214060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6AD834E2-96F9-4966-8F42-C84D655492AB}"/>
              </a:ext>
            </a:extLst>
          </p:cNvPr>
          <p:cNvSpPr>
            <a:spLocks noGrp="1"/>
          </p:cNvSpPr>
          <p:nvPr>
            <p:ph type="title"/>
          </p:nvPr>
        </p:nvSpPr>
        <p:spPr>
          <a:xfrm>
            <a:off x="838198" y="547815"/>
            <a:ext cx="5167185" cy="1680519"/>
          </a:xfrm>
        </p:spPr>
        <p:txBody>
          <a:bodyPr vert="horz" lIns="91440" tIns="45720" rIns="91440" bIns="45720" rtlCol="0" anchor="ctr">
            <a:normAutofit/>
          </a:bodyPr>
          <a:lstStyle/>
          <a:p>
            <a:pPr latinLnBrk="0"/>
            <a:r>
              <a:rPr lang="en-US" altLang="ko-KR" sz="4000"/>
              <a:t>7. Benchmark Assessment</a:t>
            </a:r>
          </a:p>
        </p:txBody>
      </p:sp>
      <p:sp>
        <p:nvSpPr>
          <p:cNvPr id="6" name="TextBox 5">
            <a:extLst>
              <a:ext uri="{FF2B5EF4-FFF2-40B4-BE49-F238E27FC236}">
                <a16:creationId xmlns:a16="http://schemas.microsoft.com/office/drawing/2014/main" id="{3145BD77-FE5A-4065-8328-B938D24A37A8}"/>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latinLnBrk="0">
              <a:lnSpc>
                <a:spcPct val="90000"/>
              </a:lnSpc>
              <a:spcAft>
                <a:spcPts val="600"/>
              </a:spcAft>
              <a:buFont typeface="Arial" panose="020B0604020202020204" pitchFamily="34" charset="0"/>
              <a:buChar char="•"/>
            </a:pPr>
            <a:r>
              <a:rPr lang="en-US" altLang="ko-KR" sz="2000"/>
              <a:t>Processor Types and Software Frameworks</a:t>
            </a:r>
          </a:p>
        </p:txBody>
      </p:sp>
      <p:pic>
        <p:nvPicPr>
          <p:cNvPr id="5" name="내용 개체 틀 4">
            <a:extLst>
              <a:ext uri="{FF2B5EF4-FFF2-40B4-BE49-F238E27FC236}">
                <a16:creationId xmlns:a16="http://schemas.microsoft.com/office/drawing/2014/main" id="{FB1F6798-3883-47E6-829D-45832453A379}"/>
              </a:ext>
            </a:extLst>
          </p:cNvPr>
          <p:cNvPicPr>
            <a:picLocks noGrp="1" noChangeAspect="1"/>
          </p:cNvPicPr>
          <p:nvPr>
            <p:ph idx="1"/>
          </p:nvPr>
        </p:nvPicPr>
        <p:blipFill>
          <a:blip r:embed="rId2"/>
          <a:stretch>
            <a:fillRect/>
          </a:stretch>
        </p:blipFill>
        <p:spPr>
          <a:xfrm>
            <a:off x="207837" y="2724998"/>
            <a:ext cx="5757801" cy="3459902"/>
          </a:xfrm>
          <a:prstGeom prst="rect">
            <a:avLst/>
          </a:prstGeom>
        </p:spPr>
      </p:pic>
      <p:pic>
        <p:nvPicPr>
          <p:cNvPr id="7" name="내용 개체 틀 4">
            <a:extLst>
              <a:ext uri="{FF2B5EF4-FFF2-40B4-BE49-F238E27FC236}">
                <a16:creationId xmlns:a16="http://schemas.microsoft.com/office/drawing/2014/main" id="{6ED035DC-4A87-432B-9A21-1D2783A5AFA4}"/>
              </a:ext>
            </a:extLst>
          </p:cNvPr>
          <p:cNvPicPr>
            <a:picLocks noChangeAspect="1"/>
          </p:cNvPicPr>
          <p:nvPr/>
        </p:nvPicPr>
        <p:blipFill rotWithShape="1">
          <a:blip r:embed="rId3"/>
          <a:srcRect r="1188"/>
          <a:stretch/>
        </p:blipFill>
        <p:spPr>
          <a:xfrm>
            <a:off x="6096000" y="2891991"/>
            <a:ext cx="6092951" cy="3129351"/>
          </a:xfrm>
          <a:prstGeom prst="rect">
            <a:avLst/>
          </a:prstGeom>
        </p:spPr>
      </p:pic>
    </p:spTree>
    <p:extLst>
      <p:ext uri="{BB962C8B-B14F-4D97-AF65-F5344CB8AC3E}">
        <p14:creationId xmlns:p14="http://schemas.microsoft.com/office/powerpoint/2010/main" val="103939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032D7E58-1B0F-4BD6-81A7-87F5AE8E2322}"/>
              </a:ext>
            </a:extLst>
          </p:cNvPr>
          <p:cNvSpPr>
            <a:spLocks noGrp="1"/>
          </p:cNvSpPr>
          <p:nvPr>
            <p:ph type="title"/>
          </p:nvPr>
        </p:nvSpPr>
        <p:spPr>
          <a:xfrm>
            <a:off x="838199" y="537883"/>
            <a:ext cx="4783697" cy="1942810"/>
          </a:xfrm>
        </p:spPr>
        <p:txBody>
          <a:bodyPr vert="horz" lIns="91440" tIns="45720" rIns="91440" bIns="45720" rtlCol="0" anchor="b">
            <a:normAutofit/>
          </a:bodyPr>
          <a:lstStyle/>
          <a:p>
            <a:pPr latinLnBrk="0"/>
            <a:r>
              <a:rPr lang="en-US" altLang="ko-KR" sz="4000" kern="1200">
                <a:solidFill>
                  <a:schemeClr val="tx1"/>
                </a:solidFill>
                <a:latin typeface="+mj-lt"/>
                <a:ea typeface="+mj-ea"/>
                <a:cs typeface="+mj-cs"/>
              </a:rPr>
              <a:t>7. Benchmark Assessment</a:t>
            </a:r>
          </a:p>
        </p:txBody>
      </p:sp>
      <p:sp>
        <p:nvSpPr>
          <p:cNvPr id="6" name="TextBox 5">
            <a:extLst>
              <a:ext uri="{FF2B5EF4-FFF2-40B4-BE49-F238E27FC236}">
                <a16:creationId xmlns:a16="http://schemas.microsoft.com/office/drawing/2014/main" id="{6476CA13-6A4B-4637-B4F3-B732BB40EED5}"/>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latinLnBrk="0">
              <a:lnSpc>
                <a:spcPct val="90000"/>
              </a:lnSpc>
              <a:spcAft>
                <a:spcPts val="600"/>
              </a:spcAft>
              <a:buFont typeface="Arial" panose="020B0604020202020204" pitchFamily="34" charset="0"/>
              <a:buChar char="•"/>
            </a:pPr>
            <a:r>
              <a:rPr lang="en-US" altLang="ko-KR" sz="2000"/>
              <a:t>System Diversity</a:t>
            </a:r>
          </a:p>
        </p:txBody>
      </p:sp>
      <p:pic>
        <p:nvPicPr>
          <p:cNvPr id="5" name="내용 개체 틀 4">
            <a:extLst>
              <a:ext uri="{FF2B5EF4-FFF2-40B4-BE49-F238E27FC236}">
                <a16:creationId xmlns:a16="http://schemas.microsoft.com/office/drawing/2014/main" id="{11E8E782-A9F6-4B9F-8790-18CBD8DD7173}"/>
              </a:ext>
            </a:extLst>
          </p:cNvPr>
          <p:cNvPicPr>
            <a:picLocks noGrp="1" noChangeAspect="1"/>
          </p:cNvPicPr>
          <p:nvPr>
            <p:ph idx="1"/>
          </p:nvPr>
        </p:nvPicPr>
        <p:blipFill>
          <a:blip r:embed="rId2"/>
          <a:stretch>
            <a:fillRect/>
          </a:stretch>
        </p:blipFill>
        <p:spPr>
          <a:xfrm>
            <a:off x="5185480" y="782918"/>
            <a:ext cx="6857999" cy="5537199"/>
          </a:xfrm>
          <a:prstGeom prst="rect">
            <a:avLst/>
          </a:prstGeom>
        </p:spPr>
      </p:pic>
    </p:spTree>
    <p:extLst>
      <p:ext uri="{BB962C8B-B14F-4D97-AF65-F5344CB8AC3E}">
        <p14:creationId xmlns:p14="http://schemas.microsoft.com/office/powerpoint/2010/main" val="3691834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5E32F55-ACCC-41AB-AD6F-3409639E9017}"/>
              </a:ext>
            </a:extLst>
          </p:cNvPr>
          <p:cNvSpPr>
            <a:spLocks noGrp="1"/>
          </p:cNvSpPr>
          <p:nvPr>
            <p:ph type="title"/>
          </p:nvPr>
        </p:nvSpPr>
        <p:spPr/>
        <p:txBody>
          <a:bodyPr/>
          <a:lstStyle/>
          <a:p>
            <a:r>
              <a:rPr lang="en-US" altLang="ko-KR" dirty="0"/>
              <a:t>7. Benchmark Assessment</a:t>
            </a:r>
            <a:endParaRPr lang="ko-KR" altLang="en-US" dirty="0"/>
          </a:p>
        </p:txBody>
      </p:sp>
      <p:sp>
        <p:nvSpPr>
          <p:cNvPr id="3" name="내용 개체 틀 2">
            <a:extLst>
              <a:ext uri="{FF2B5EF4-FFF2-40B4-BE49-F238E27FC236}">
                <a16:creationId xmlns:a16="http://schemas.microsoft.com/office/drawing/2014/main" id="{EBF68C31-AF03-4A7F-808E-96BFE71CACD9}"/>
              </a:ext>
            </a:extLst>
          </p:cNvPr>
          <p:cNvSpPr>
            <a:spLocks noGrp="1"/>
          </p:cNvSpPr>
          <p:nvPr>
            <p:ph idx="1"/>
          </p:nvPr>
        </p:nvSpPr>
        <p:spPr/>
        <p:txBody>
          <a:bodyPr/>
          <a:lstStyle/>
          <a:p>
            <a:r>
              <a:rPr lang="en-US" altLang="ko-KR" dirty="0"/>
              <a:t>Open Division</a:t>
            </a:r>
          </a:p>
          <a:p>
            <a:pPr lvl="1"/>
            <a:r>
              <a:rPr lang="en-US" altLang="ko-KR" dirty="0"/>
              <a:t>Encouraging the industry to push system limits. </a:t>
            </a:r>
            <a:endParaRPr lang="ko-KR" altLang="en-US" dirty="0"/>
          </a:p>
        </p:txBody>
      </p:sp>
    </p:spTree>
    <p:extLst>
      <p:ext uri="{BB962C8B-B14F-4D97-AF65-F5344CB8AC3E}">
        <p14:creationId xmlns:p14="http://schemas.microsoft.com/office/powerpoint/2010/main" val="8471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4860D9-09A5-4428-B4E7-B6A7E7660E72}"/>
              </a:ext>
            </a:extLst>
          </p:cNvPr>
          <p:cNvSpPr>
            <a:spLocks noGrp="1"/>
          </p:cNvSpPr>
          <p:nvPr>
            <p:ph type="title"/>
          </p:nvPr>
        </p:nvSpPr>
        <p:spPr/>
        <p:txBody>
          <a:bodyPr/>
          <a:lstStyle/>
          <a:p>
            <a:r>
              <a:rPr lang="en-US" altLang="ko-KR" dirty="0"/>
              <a:t>Impression on this paper</a:t>
            </a:r>
            <a:endParaRPr lang="ko-KR" altLang="en-US" dirty="0"/>
          </a:p>
        </p:txBody>
      </p:sp>
      <p:pic>
        <p:nvPicPr>
          <p:cNvPr id="1032" name="Picture 8" descr="소스 이미지 보기">
            <a:extLst>
              <a:ext uri="{FF2B5EF4-FFF2-40B4-BE49-F238E27FC236}">
                <a16:creationId xmlns:a16="http://schemas.microsoft.com/office/drawing/2014/main" id="{E09BB275-4554-4996-B55F-F0E39D09D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5474" y="1630892"/>
            <a:ext cx="44810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38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6AA48D-5252-4E59-9839-386F1CF47A6F}"/>
              </a:ext>
            </a:extLst>
          </p:cNvPr>
          <p:cNvSpPr>
            <a:spLocks noGrp="1"/>
          </p:cNvSpPr>
          <p:nvPr>
            <p:ph type="title"/>
          </p:nvPr>
        </p:nvSpPr>
        <p:spPr/>
        <p:txBody>
          <a:bodyPr/>
          <a:lstStyle/>
          <a:p>
            <a:r>
              <a:rPr lang="en-US" altLang="ko-KR" dirty="0"/>
              <a:t>8. Lessons Learned</a:t>
            </a:r>
            <a:endParaRPr lang="ko-KR" altLang="en-US" dirty="0"/>
          </a:p>
        </p:txBody>
      </p:sp>
      <p:sp>
        <p:nvSpPr>
          <p:cNvPr id="3" name="내용 개체 틀 2">
            <a:extLst>
              <a:ext uri="{FF2B5EF4-FFF2-40B4-BE49-F238E27FC236}">
                <a16:creationId xmlns:a16="http://schemas.microsoft.com/office/drawing/2014/main" id="{6FAB03AB-7C19-403C-8DF4-3587BDDBE75F}"/>
              </a:ext>
            </a:extLst>
          </p:cNvPr>
          <p:cNvSpPr>
            <a:spLocks noGrp="1"/>
          </p:cNvSpPr>
          <p:nvPr>
            <p:ph idx="1"/>
          </p:nvPr>
        </p:nvSpPr>
        <p:spPr/>
        <p:txBody>
          <a:bodyPr/>
          <a:lstStyle/>
          <a:p>
            <a:r>
              <a:rPr lang="en-US" altLang="ko-KR" dirty="0"/>
              <a:t>Models: Breadth vs. Use-Case Depth</a:t>
            </a:r>
          </a:p>
          <a:p>
            <a:r>
              <a:rPr lang="en-US" altLang="ko-KR" dirty="0"/>
              <a:t>Metrics: Latency vs. Throughput</a:t>
            </a:r>
          </a:p>
          <a:p>
            <a:r>
              <a:rPr lang="en-US" altLang="ko-KR" dirty="0"/>
              <a:t>Data Sets: Public vs. Private</a:t>
            </a:r>
          </a:p>
          <a:p>
            <a:r>
              <a:rPr lang="en-US" altLang="ko-KR" dirty="0"/>
              <a:t>Performance: Modeled vs. Measured</a:t>
            </a:r>
          </a:p>
          <a:p>
            <a:r>
              <a:rPr lang="en-US" altLang="ko-KR" dirty="0"/>
              <a:t>Process: Audits and Auditability</a:t>
            </a:r>
            <a:endParaRPr lang="ko-KR" altLang="en-US" dirty="0"/>
          </a:p>
        </p:txBody>
      </p:sp>
    </p:spTree>
    <p:extLst>
      <p:ext uri="{BB962C8B-B14F-4D97-AF65-F5344CB8AC3E}">
        <p14:creationId xmlns:p14="http://schemas.microsoft.com/office/powerpoint/2010/main" val="2846123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A245A6-307A-46DF-BDBE-CEFCAA644FD1}"/>
              </a:ext>
            </a:extLst>
          </p:cNvPr>
          <p:cNvSpPr>
            <a:spLocks noGrp="1"/>
          </p:cNvSpPr>
          <p:nvPr>
            <p:ph type="title"/>
          </p:nvPr>
        </p:nvSpPr>
        <p:spPr/>
        <p:txBody>
          <a:bodyPr/>
          <a:lstStyle/>
          <a:p>
            <a:r>
              <a:rPr lang="en-US" altLang="ko-KR" dirty="0"/>
              <a:t>9. Conclusion</a:t>
            </a:r>
            <a:endParaRPr lang="ko-KR" altLang="en-US" dirty="0"/>
          </a:p>
        </p:txBody>
      </p:sp>
      <p:sp>
        <p:nvSpPr>
          <p:cNvPr id="3" name="내용 개체 틀 2">
            <a:extLst>
              <a:ext uri="{FF2B5EF4-FFF2-40B4-BE49-F238E27FC236}">
                <a16:creationId xmlns:a16="http://schemas.microsoft.com/office/drawing/2014/main" id="{E5551BED-D8EC-4C1D-B002-A487E2CD66D9}"/>
              </a:ext>
            </a:extLst>
          </p:cNvPr>
          <p:cNvSpPr>
            <a:spLocks noGrp="1"/>
          </p:cNvSpPr>
          <p:nvPr>
            <p:ph idx="1"/>
          </p:nvPr>
        </p:nvSpPr>
        <p:spPr/>
        <p:txBody>
          <a:bodyPr/>
          <a:lstStyle/>
          <a:p>
            <a:r>
              <a:rPr lang="en-US" altLang="ko-KR" dirty="0"/>
              <a:t>Performance metrics.</a:t>
            </a:r>
          </a:p>
          <a:p>
            <a:r>
              <a:rPr lang="en-US" altLang="ko-KR" dirty="0"/>
              <a:t>Accuracy/performance tradeoff.</a:t>
            </a:r>
          </a:p>
          <a:p>
            <a:r>
              <a:rPr lang="en-US" altLang="ko-KR" dirty="0"/>
              <a:t>Evaluation of AI inference accelerators.</a:t>
            </a:r>
            <a:endParaRPr lang="ko-KR" altLang="en-US" dirty="0"/>
          </a:p>
        </p:txBody>
      </p:sp>
    </p:spTree>
    <p:extLst>
      <p:ext uri="{BB962C8B-B14F-4D97-AF65-F5344CB8AC3E}">
        <p14:creationId xmlns:p14="http://schemas.microsoft.com/office/powerpoint/2010/main" val="1468988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6ED3D4-96A4-42A6-81A9-F1B7E3BCFAE0}"/>
              </a:ext>
            </a:extLst>
          </p:cNvPr>
          <p:cNvSpPr>
            <a:spLocks noGrp="1"/>
          </p:cNvSpPr>
          <p:nvPr>
            <p:ph type="title"/>
          </p:nvPr>
        </p:nvSpPr>
        <p:spPr/>
        <p:txBody>
          <a:bodyPr/>
          <a:lstStyle/>
          <a:p>
            <a:r>
              <a:rPr lang="en-US" altLang="ko-KR" dirty="0"/>
              <a:t>Additional – v0.7</a:t>
            </a:r>
            <a:endParaRPr lang="ko-KR" altLang="en-US" dirty="0"/>
          </a:p>
        </p:txBody>
      </p:sp>
      <p:pic>
        <p:nvPicPr>
          <p:cNvPr id="7" name="내용 개체 틀 6">
            <a:extLst>
              <a:ext uri="{FF2B5EF4-FFF2-40B4-BE49-F238E27FC236}">
                <a16:creationId xmlns:a16="http://schemas.microsoft.com/office/drawing/2014/main" id="{CDBCD7C5-66D2-44D4-8F58-C3498193F906}"/>
              </a:ext>
            </a:extLst>
          </p:cNvPr>
          <p:cNvPicPr>
            <a:picLocks noGrp="1" noChangeAspect="1"/>
          </p:cNvPicPr>
          <p:nvPr>
            <p:ph idx="1"/>
          </p:nvPr>
        </p:nvPicPr>
        <p:blipFill>
          <a:blip r:embed="rId2"/>
          <a:stretch>
            <a:fillRect/>
          </a:stretch>
        </p:blipFill>
        <p:spPr>
          <a:xfrm>
            <a:off x="838200" y="1994848"/>
            <a:ext cx="10515600" cy="4012891"/>
          </a:xfrm>
        </p:spPr>
      </p:pic>
    </p:spTree>
    <p:extLst>
      <p:ext uri="{BB962C8B-B14F-4D97-AF65-F5344CB8AC3E}">
        <p14:creationId xmlns:p14="http://schemas.microsoft.com/office/powerpoint/2010/main" val="913326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6ED3D4-96A4-42A6-81A9-F1B7E3BCFAE0}"/>
              </a:ext>
            </a:extLst>
          </p:cNvPr>
          <p:cNvSpPr>
            <a:spLocks noGrp="1"/>
          </p:cNvSpPr>
          <p:nvPr>
            <p:ph type="title"/>
          </p:nvPr>
        </p:nvSpPr>
        <p:spPr/>
        <p:txBody>
          <a:bodyPr/>
          <a:lstStyle/>
          <a:p>
            <a:r>
              <a:rPr lang="en-US" altLang="ko-KR" dirty="0"/>
              <a:t>Additional – v0.7</a:t>
            </a:r>
            <a:endParaRPr lang="ko-KR" altLang="en-US" dirty="0"/>
          </a:p>
        </p:txBody>
      </p:sp>
      <p:pic>
        <p:nvPicPr>
          <p:cNvPr id="6" name="내용 개체 틀 5">
            <a:extLst>
              <a:ext uri="{FF2B5EF4-FFF2-40B4-BE49-F238E27FC236}">
                <a16:creationId xmlns:a16="http://schemas.microsoft.com/office/drawing/2014/main" id="{0AFA7DEA-0091-4440-B308-E224DC128A09}"/>
              </a:ext>
            </a:extLst>
          </p:cNvPr>
          <p:cNvPicPr>
            <a:picLocks noGrp="1" noChangeAspect="1"/>
          </p:cNvPicPr>
          <p:nvPr>
            <p:ph idx="1"/>
          </p:nvPr>
        </p:nvPicPr>
        <p:blipFill>
          <a:blip r:embed="rId2"/>
          <a:stretch>
            <a:fillRect/>
          </a:stretch>
        </p:blipFill>
        <p:spPr>
          <a:xfrm>
            <a:off x="838200" y="1909090"/>
            <a:ext cx="10515600" cy="4184408"/>
          </a:xfrm>
        </p:spPr>
      </p:pic>
    </p:spTree>
    <p:extLst>
      <p:ext uri="{BB962C8B-B14F-4D97-AF65-F5344CB8AC3E}">
        <p14:creationId xmlns:p14="http://schemas.microsoft.com/office/powerpoint/2010/main" val="2143393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6ED3D4-96A4-42A6-81A9-F1B7E3BCFAE0}"/>
              </a:ext>
            </a:extLst>
          </p:cNvPr>
          <p:cNvSpPr>
            <a:spLocks noGrp="1"/>
          </p:cNvSpPr>
          <p:nvPr>
            <p:ph type="title"/>
          </p:nvPr>
        </p:nvSpPr>
        <p:spPr/>
        <p:txBody>
          <a:bodyPr/>
          <a:lstStyle/>
          <a:p>
            <a:r>
              <a:rPr lang="en-US" altLang="ko-KR" dirty="0"/>
              <a:t>Additional – v0.7</a:t>
            </a:r>
            <a:endParaRPr lang="ko-KR" altLang="en-US" dirty="0"/>
          </a:p>
        </p:txBody>
      </p:sp>
      <p:pic>
        <p:nvPicPr>
          <p:cNvPr id="6" name="내용 개체 틀 5">
            <a:extLst>
              <a:ext uri="{FF2B5EF4-FFF2-40B4-BE49-F238E27FC236}">
                <a16:creationId xmlns:a16="http://schemas.microsoft.com/office/drawing/2014/main" id="{AFF765E8-01CB-46B0-8C7C-EACE2BF60936}"/>
              </a:ext>
            </a:extLst>
          </p:cNvPr>
          <p:cNvPicPr>
            <a:picLocks noGrp="1" noChangeAspect="1"/>
          </p:cNvPicPr>
          <p:nvPr>
            <p:ph idx="1"/>
          </p:nvPr>
        </p:nvPicPr>
        <p:blipFill>
          <a:blip r:embed="rId2"/>
          <a:stretch>
            <a:fillRect/>
          </a:stretch>
        </p:blipFill>
        <p:spPr>
          <a:xfrm>
            <a:off x="2382837" y="1690688"/>
            <a:ext cx="7426325" cy="4638053"/>
          </a:xfrm>
        </p:spPr>
      </p:pic>
    </p:spTree>
    <p:extLst>
      <p:ext uri="{BB962C8B-B14F-4D97-AF65-F5344CB8AC3E}">
        <p14:creationId xmlns:p14="http://schemas.microsoft.com/office/powerpoint/2010/main" val="118399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60CBF2-D607-4967-87B5-8924620855C9}"/>
              </a:ext>
            </a:extLst>
          </p:cNvPr>
          <p:cNvSpPr>
            <a:spLocks noGrp="1"/>
          </p:cNvSpPr>
          <p:nvPr>
            <p:ph type="ctrTitle"/>
          </p:nvPr>
        </p:nvSpPr>
        <p:spPr/>
        <p:txBody>
          <a:bodyPr/>
          <a:lstStyle/>
          <a:p>
            <a:r>
              <a:rPr lang="en-US" altLang="ko-KR" dirty="0"/>
              <a:t>Thank You</a:t>
            </a:r>
            <a:endParaRPr lang="ko-KR" altLang="en-US" dirty="0"/>
          </a:p>
        </p:txBody>
      </p:sp>
      <p:sp>
        <p:nvSpPr>
          <p:cNvPr id="3" name="부제목 2">
            <a:extLst>
              <a:ext uri="{FF2B5EF4-FFF2-40B4-BE49-F238E27FC236}">
                <a16:creationId xmlns:a16="http://schemas.microsoft.com/office/drawing/2014/main" id="{6FD09E2E-8DF9-4A48-B2C2-B01CF08CEF1B}"/>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79807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A7054E-D6A8-4AA9-901D-C4969334A3EB}"/>
              </a:ext>
            </a:extLst>
          </p:cNvPr>
          <p:cNvSpPr>
            <a:spLocks noGrp="1"/>
          </p:cNvSpPr>
          <p:nvPr>
            <p:ph type="title"/>
          </p:nvPr>
        </p:nvSpPr>
        <p:spPr/>
        <p:txBody>
          <a:bodyPr/>
          <a:lstStyle/>
          <a:p>
            <a:pPr marL="514350" indent="-514350">
              <a:buFont typeface="+mj-lt"/>
              <a:buAutoNum type="arabicPeriod"/>
            </a:pPr>
            <a:r>
              <a:rPr lang="en-US" altLang="ko-KR" dirty="0"/>
              <a:t>Introduction</a:t>
            </a:r>
          </a:p>
        </p:txBody>
      </p:sp>
      <p:pic>
        <p:nvPicPr>
          <p:cNvPr id="5" name="내용 개체 틀 4">
            <a:extLst>
              <a:ext uri="{FF2B5EF4-FFF2-40B4-BE49-F238E27FC236}">
                <a16:creationId xmlns:a16="http://schemas.microsoft.com/office/drawing/2014/main" id="{24B1806A-C444-4315-BEED-2A42C90F6C49}"/>
              </a:ext>
            </a:extLst>
          </p:cNvPr>
          <p:cNvPicPr>
            <a:picLocks noGrp="1" noChangeAspect="1"/>
          </p:cNvPicPr>
          <p:nvPr>
            <p:ph idx="1"/>
          </p:nvPr>
        </p:nvPicPr>
        <p:blipFill>
          <a:blip r:embed="rId2"/>
          <a:stretch>
            <a:fillRect/>
          </a:stretch>
        </p:blipFill>
        <p:spPr>
          <a:xfrm>
            <a:off x="551099" y="1690688"/>
            <a:ext cx="5544901" cy="4351338"/>
          </a:xfrm>
        </p:spPr>
      </p:pic>
      <p:pic>
        <p:nvPicPr>
          <p:cNvPr id="2050" name="Picture 2" descr="Harvard University Online Degree Program Partnership | 2U">
            <a:extLst>
              <a:ext uri="{FF2B5EF4-FFF2-40B4-BE49-F238E27FC236}">
                <a16:creationId xmlns:a16="http://schemas.microsoft.com/office/drawing/2014/main" id="{4DBB0E6C-4E38-412F-BC7D-A049F265F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613" y="1690688"/>
            <a:ext cx="42576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anford university logo | Logospike.com: Famous and Free Vector Logos">
            <a:extLst>
              <a:ext uri="{FF2B5EF4-FFF2-40B4-BE49-F238E27FC236}">
                <a16:creationId xmlns:a16="http://schemas.microsoft.com/office/drawing/2014/main" id="{B2BBA3CA-90F3-4B8A-A56A-A34B984E3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549" y="3256757"/>
            <a:ext cx="3733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AA유학 -미국,캐나다,홍콩,항공,요리,호텔">
            <a:extLst>
              <a:ext uri="{FF2B5EF4-FFF2-40B4-BE49-F238E27FC236}">
                <a16:creationId xmlns:a16="http://schemas.microsoft.com/office/drawing/2014/main" id="{F7B572F5-FE22-4C67-844C-77EB7EEB28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811" y="4670426"/>
            <a:ext cx="33432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1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6B3465-6C68-4764-AAF9-5B895FB37311}"/>
              </a:ext>
            </a:extLst>
          </p:cNvPr>
          <p:cNvSpPr>
            <a:spLocks noGrp="1"/>
          </p:cNvSpPr>
          <p:nvPr>
            <p:ph type="title"/>
          </p:nvPr>
        </p:nvSpPr>
        <p:spPr/>
        <p:txBody>
          <a:bodyPr/>
          <a:lstStyle/>
          <a:p>
            <a:pPr marL="514350" indent="-514350">
              <a:buFont typeface="+mj-lt"/>
              <a:buAutoNum type="arabicPeriod"/>
            </a:pPr>
            <a:r>
              <a:rPr lang="en-US" altLang="ko-KR" dirty="0"/>
              <a:t>Introduction</a:t>
            </a:r>
          </a:p>
        </p:txBody>
      </p:sp>
      <p:sp>
        <p:nvSpPr>
          <p:cNvPr id="3" name="내용 개체 틀 2">
            <a:extLst>
              <a:ext uri="{FF2B5EF4-FFF2-40B4-BE49-F238E27FC236}">
                <a16:creationId xmlns:a16="http://schemas.microsoft.com/office/drawing/2014/main" id="{7D84F2F4-E49C-47A5-9A35-4913C9439D47}"/>
              </a:ext>
            </a:extLst>
          </p:cNvPr>
          <p:cNvSpPr>
            <a:spLocks noGrp="1"/>
          </p:cNvSpPr>
          <p:nvPr>
            <p:ph idx="1"/>
          </p:nvPr>
        </p:nvSpPr>
        <p:spPr/>
        <p:txBody>
          <a:bodyPr>
            <a:normAutofit lnSpcReduction="10000"/>
          </a:bodyPr>
          <a:lstStyle/>
          <a:p>
            <a:pPr marL="514350" indent="-514350">
              <a:buFont typeface="+mj-lt"/>
              <a:buAutoNum type="arabicPeriod"/>
            </a:pPr>
            <a:r>
              <a:rPr lang="en-US" altLang="ko-KR" dirty="0"/>
              <a:t>Representative workloads for reproducibility and accessibility</a:t>
            </a:r>
          </a:p>
          <a:p>
            <a:pPr marL="514350" indent="-514350">
              <a:buFont typeface="+mj-lt"/>
              <a:buAutoNum type="arabicPeriod"/>
            </a:pPr>
            <a:r>
              <a:rPr lang="en-US" altLang="ko-KR" dirty="0"/>
              <a:t>Scenarios for realistic evaluation</a:t>
            </a:r>
          </a:p>
          <a:p>
            <a:pPr marL="514350" indent="-514350">
              <a:buFont typeface="+mj-lt"/>
              <a:buAutoNum type="arabicPeriod"/>
            </a:pPr>
            <a:r>
              <a:rPr lang="en-US" altLang="ko-KR" dirty="0"/>
              <a:t>Prescribe target qualities and tail-latency bounds in accordance with real-world use cases</a:t>
            </a:r>
          </a:p>
          <a:p>
            <a:pPr marL="514350" indent="-514350">
              <a:buFont typeface="+mj-lt"/>
              <a:buAutoNum type="arabicPeriod"/>
            </a:pPr>
            <a:r>
              <a:rPr lang="en-US" altLang="ko-KR" dirty="0"/>
              <a:t>Rules that allow users to show both hardware and software capabilities.</a:t>
            </a:r>
          </a:p>
          <a:p>
            <a:pPr marL="514350" indent="-514350">
              <a:buFont typeface="+mj-lt"/>
              <a:buAutoNum type="arabicPeriod"/>
            </a:pPr>
            <a:r>
              <a:rPr lang="en-US" altLang="ko-KR" dirty="0"/>
              <a:t>Inference-benchmarking method that allows the models to change frequently while preserving the aforementioned contributions.</a:t>
            </a:r>
            <a:endParaRPr lang="ko-KR" altLang="en-US" dirty="0"/>
          </a:p>
        </p:txBody>
      </p:sp>
    </p:spTree>
    <p:extLst>
      <p:ext uri="{BB962C8B-B14F-4D97-AF65-F5344CB8AC3E}">
        <p14:creationId xmlns:p14="http://schemas.microsoft.com/office/powerpoint/2010/main" val="415951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FC5CC4-284C-461C-B478-202A99946920}"/>
              </a:ext>
            </a:extLst>
          </p:cNvPr>
          <p:cNvSpPr>
            <a:spLocks noGrp="1"/>
          </p:cNvSpPr>
          <p:nvPr>
            <p:ph type="title"/>
          </p:nvPr>
        </p:nvSpPr>
        <p:spPr/>
        <p:txBody>
          <a:bodyPr/>
          <a:lstStyle/>
          <a:p>
            <a:r>
              <a:rPr lang="en-US" altLang="ko-KR" dirty="0"/>
              <a:t>2. Prior Art In AI/ML Benchmarking</a:t>
            </a:r>
            <a:endParaRPr lang="ko-KR" altLang="en-US" dirty="0"/>
          </a:p>
        </p:txBody>
      </p:sp>
      <p:sp>
        <p:nvSpPr>
          <p:cNvPr id="3" name="내용 개체 틀 2">
            <a:extLst>
              <a:ext uri="{FF2B5EF4-FFF2-40B4-BE49-F238E27FC236}">
                <a16:creationId xmlns:a16="http://schemas.microsoft.com/office/drawing/2014/main" id="{4168CEA3-3851-4FEB-8016-DE6671243475}"/>
              </a:ext>
            </a:extLst>
          </p:cNvPr>
          <p:cNvSpPr>
            <a:spLocks noGrp="1"/>
          </p:cNvSpPr>
          <p:nvPr>
            <p:ph idx="1"/>
          </p:nvPr>
        </p:nvSpPr>
        <p:spPr/>
        <p:txBody>
          <a:bodyPr/>
          <a:lstStyle/>
          <a:p>
            <a:r>
              <a:rPr lang="en-US" altLang="ko-KR" dirty="0"/>
              <a:t>AI Benchmark.</a:t>
            </a:r>
          </a:p>
          <a:p>
            <a:r>
              <a:rPr lang="en-US" altLang="ko-KR" dirty="0"/>
              <a:t>EEMBC </a:t>
            </a:r>
            <a:r>
              <a:rPr lang="en-US" altLang="ko-KR" dirty="0" err="1"/>
              <a:t>MLMark</a:t>
            </a:r>
            <a:r>
              <a:rPr lang="en-US" altLang="ko-KR" dirty="0"/>
              <a:t>.</a:t>
            </a:r>
          </a:p>
          <a:p>
            <a:r>
              <a:rPr lang="en-US" altLang="ko-KR" dirty="0"/>
              <a:t>Fathom.</a:t>
            </a:r>
          </a:p>
          <a:p>
            <a:r>
              <a:rPr lang="en-US" altLang="ko-KR" dirty="0"/>
              <a:t>AI Matrix. </a:t>
            </a:r>
          </a:p>
          <a:p>
            <a:r>
              <a:rPr lang="en-US" altLang="ko-KR" dirty="0" err="1"/>
              <a:t>DeepBench</a:t>
            </a:r>
            <a:r>
              <a:rPr lang="en-US" altLang="ko-KR" dirty="0"/>
              <a:t>.</a:t>
            </a:r>
          </a:p>
          <a:p>
            <a:r>
              <a:rPr lang="en-US" altLang="ko-KR" dirty="0"/>
              <a:t>TBD (Training Benchmarks for DNNs).</a:t>
            </a:r>
          </a:p>
          <a:p>
            <a:r>
              <a:rPr lang="en-US" altLang="ko-KR" dirty="0" err="1"/>
              <a:t>DAWNBench</a:t>
            </a:r>
            <a:r>
              <a:rPr lang="en-US" altLang="ko-KR" dirty="0"/>
              <a:t>.</a:t>
            </a:r>
            <a:endParaRPr lang="ko-KR" altLang="en-US" dirty="0"/>
          </a:p>
        </p:txBody>
      </p:sp>
    </p:spTree>
    <p:extLst>
      <p:ext uri="{BB962C8B-B14F-4D97-AF65-F5344CB8AC3E}">
        <p14:creationId xmlns:p14="http://schemas.microsoft.com/office/powerpoint/2010/main" val="329454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008A26F-E19C-4098-A754-0AA176EB14B5}"/>
              </a:ext>
            </a:extLst>
          </p:cNvPr>
          <p:cNvSpPr>
            <a:spLocks noGrp="1"/>
          </p:cNvSpPr>
          <p:nvPr>
            <p:ph type="title"/>
          </p:nvPr>
        </p:nvSpPr>
        <p:spPr/>
        <p:txBody>
          <a:bodyPr/>
          <a:lstStyle/>
          <a:p>
            <a:r>
              <a:rPr lang="en-US" altLang="ko-KR" dirty="0"/>
              <a:t>2. Prior Art In AI/ML Benchmarking</a:t>
            </a:r>
            <a:endParaRPr lang="ko-KR" altLang="en-US" dirty="0"/>
          </a:p>
        </p:txBody>
      </p:sp>
      <p:pic>
        <p:nvPicPr>
          <p:cNvPr id="5" name="내용 개체 틀 4">
            <a:extLst>
              <a:ext uri="{FF2B5EF4-FFF2-40B4-BE49-F238E27FC236}">
                <a16:creationId xmlns:a16="http://schemas.microsoft.com/office/drawing/2014/main" id="{45383A20-A6E7-4FBA-9E25-6A1F22FD18CC}"/>
              </a:ext>
            </a:extLst>
          </p:cNvPr>
          <p:cNvPicPr>
            <a:picLocks noGrp="1" noChangeAspect="1"/>
          </p:cNvPicPr>
          <p:nvPr>
            <p:ph idx="1"/>
          </p:nvPr>
        </p:nvPicPr>
        <p:blipFill>
          <a:blip r:embed="rId2"/>
          <a:stretch>
            <a:fillRect/>
          </a:stretch>
        </p:blipFill>
        <p:spPr>
          <a:xfrm>
            <a:off x="1568450" y="1690688"/>
            <a:ext cx="9055100" cy="2011381"/>
          </a:xfrm>
        </p:spPr>
      </p:pic>
      <p:pic>
        <p:nvPicPr>
          <p:cNvPr id="9" name="그림 8">
            <a:extLst>
              <a:ext uri="{FF2B5EF4-FFF2-40B4-BE49-F238E27FC236}">
                <a16:creationId xmlns:a16="http://schemas.microsoft.com/office/drawing/2014/main" id="{165E3D36-1BD9-499F-9228-1397547A6253}"/>
              </a:ext>
            </a:extLst>
          </p:cNvPr>
          <p:cNvPicPr>
            <a:picLocks noChangeAspect="1"/>
          </p:cNvPicPr>
          <p:nvPr/>
        </p:nvPicPr>
        <p:blipFill>
          <a:blip r:embed="rId3"/>
          <a:stretch>
            <a:fillRect/>
          </a:stretch>
        </p:blipFill>
        <p:spPr>
          <a:xfrm>
            <a:off x="2361293" y="3803917"/>
            <a:ext cx="7469414" cy="3054083"/>
          </a:xfrm>
          <a:prstGeom prst="rect">
            <a:avLst/>
          </a:prstGeom>
        </p:spPr>
      </p:pic>
    </p:spTree>
    <p:extLst>
      <p:ext uri="{BB962C8B-B14F-4D97-AF65-F5344CB8AC3E}">
        <p14:creationId xmlns:p14="http://schemas.microsoft.com/office/powerpoint/2010/main" val="47310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7F1168-DE97-4B4D-928F-7E53D4D03EA5}"/>
              </a:ext>
            </a:extLst>
          </p:cNvPr>
          <p:cNvSpPr>
            <a:spLocks noGrp="1"/>
          </p:cNvSpPr>
          <p:nvPr>
            <p:ph type="title"/>
          </p:nvPr>
        </p:nvSpPr>
        <p:spPr/>
        <p:txBody>
          <a:bodyPr/>
          <a:lstStyle/>
          <a:p>
            <a:r>
              <a:rPr lang="en-US" altLang="ko-KR" dirty="0"/>
              <a:t>2. Prior Art In AI/ML Benchmarking</a:t>
            </a:r>
            <a:endParaRPr lang="ko-KR" altLang="en-US" dirty="0"/>
          </a:p>
        </p:txBody>
      </p:sp>
      <p:pic>
        <p:nvPicPr>
          <p:cNvPr id="5" name="내용 개체 틀 4">
            <a:extLst>
              <a:ext uri="{FF2B5EF4-FFF2-40B4-BE49-F238E27FC236}">
                <a16:creationId xmlns:a16="http://schemas.microsoft.com/office/drawing/2014/main" id="{CA8DC852-8C73-4DD1-8728-EFDB1AB77189}"/>
              </a:ext>
            </a:extLst>
          </p:cNvPr>
          <p:cNvPicPr>
            <a:picLocks noGrp="1" noChangeAspect="1"/>
          </p:cNvPicPr>
          <p:nvPr>
            <p:ph idx="1"/>
          </p:nvPr>
        </p:nvPicPr>
        <p:blipFill>
          <a:blip r:embed="rId3"/>
          <a:stretch>
            <a:fillRect/>
          </a:stretch>
        </p:blipFill>
        <p:spPr>
          <a:xfrm>
            <a:off x="4210180" y="1796926"/>
            <a:ext cx="3228975" cy="1114425"/>
          </a:xfrm>
        </p:spPr>
      </p:pic>
      <p:pic>
        <p:nvPicPr>
          <p:cNvPr id="7" name="그림 6">
            <a:extLst>
              <a:ext uri="{FF2B5EF4-FFF2-40B4-BE49-F238E27FC236}">
                <a16:creationId xmlns:a16="http://schemas.microsoft.com/office/drawing/2014/main" id="{A942E623-9552-45BE-82E4-C695BC714768}"/>
              </a:ext>
            </a:extLst>
          </p:cNvPr>
          <p:cNvPicPr>
            <a:picLocks noChangeAspect="1"/>
          </p:cNvPicPr>
          <p:nvPr/>
        </p:nvPicPr>
        <p:blipFill>
          <a:blip r:embed="rId4"/>
          <a:stretch>
            <a:fillRect/>
          </a:stretch>
        </p:blipFill>
        <p:spPr>
          <a:xfrm>
            <a:off x="7140705" y="4341862"/>
            <a:ext cx="3257550" cy="1343025"/>
          </a:xfrm>
          <a:prstGeom prst="rect">
            <a:avLst/>
          </a:prstGeom>
        </p:spPr>
      </p:pic>
      <p:sp>
        <p:nvSpPr>
          <p:cNvPr id="8" name="TextBox 7">
            <a:extLst>
              <a:ext uri="{FF2B5EF4-FFF2-40B4-BE49-F238E27FC236}">
                <a16:creationId xmlns:a16="http://schemas.microsoft.com/office/drawing/2014/main" id="{4ED73D28-068D-4727-B134-DA1604EF3399}"/>
              </a:ext>
            </a:extLst>
          </p:cNvPr>
          <p:cNvSpPr txBox="1"/>
          <p:nvPr/>
        </p:nvSpPr>
        <p:spPr>
          <a:xfrm>
            <a:off x="931079" y="4341862"/>
            <a:ext cx="5687736" cy="923330"/>
          </a:xfrm>
          <a:prstGeom prst="rect">
            <a:avLst/>
          </a:prstGeom>
          <a:noFill/>
        </p:spPr>
        <p:txBody>
          <a:bodyPr wrap="square" rtlCol="0">
            <a:spAutoFit/>
          </a:bodyPr>
          <a:lstStyle/>
          <a:p>
            <a:r>
              <a:rPr lang="en-US" altLang="ko-KR" b="0" i="0" dirty="0">
                <a:solidFill>
                  <a:srgbClr val="212529"/>
                </a:solidFill>
                <a:effectLst/>
                <a:latin typeface="Avenir"/>
              </a:rPr>
              <a:t>The EEMBC </a:t>
            </a:r>
            <a:r>
              <a:rPr lang="en-US" altLang="ko-KR" b="0" i="0" dirty="0" err="1">
                <a:solidFill>
                  <a:srgbClr val="212529"/>
                </a:solidFill>
                <a:effectLst/>
                <a:latin typeface="Avenir"/>
              </a:rPr>
              <a:t>MLMark</a:t>
            </a:r>
            <a:r>
              <a:rPr lang="en-US" altLang="ko-KR" b="0" i="0" dirty="0">
                <a:solidFill>
                  <a:srgbClr val="212529"/>
                </a:solidFill>
                <a:effectLst/>
                <a:latin typeface="Avenir"/>
              </a:rPr>
              <a:t>® benchmark is a machine-learning (ML) benchmark designed to measure the performance and accuracy of embedded inference. </a:t>
            </a:r>
            <a:endParaRPr lang="ko-KR" altLang="en-US" dirty="0"/>
          </a:p>
        </p:txBody>
      </p:sp>
      <p:sp>
        <p:nvSpPr>
          <p:cNvPr id="9" name="TextBox 8">
            <a:extLst>
              <a:ext uri="{FF2B5EF4-FFF2-40B4-BE49-F238E27FC236}">
                <a16:creationId xmlns:a16="http://schemas.microsoft.com/office/drawing/2014/main" id="{A41B58DF-481C-4C4C-A51E-25F91BA202DB}"/>
              </a:ext>
            </a:extLst>
          </p:cNvPr>
          <p:cNvSpPr txBox="1"/>
          <p:nvPr/>
        </p:nvSpPr>
        <p:spPr>
          <a:xfrm>
            <a:off x="7169280" y="4082176"/>
            <a:ext cx="2567032" cy="369116"/>
          </a:xfrm>
          <a:prstGeom prst="rect">
            <a:avLst/>
          </a:prstGeom>
          <a:noFill/>
        </p:spPr>
        <p:txBody>
          <a:bodyPr wrap="square" rtlCol="0">
            <a:spAutoFit/>
          </a:bodyPr>
          <a:lstStyle/>
          <a:p>
            <a:r>
              <a:rPr lang="en-US" altLang="ko-KR" dirty="0"/>
              <a:t>Categories</a:t>
            </a:r>
            <a:endParaRPr lang="ko-KR" altLang="en-US" dirty="0"/>
          </a:p>
        </p:txBody>
      </p:sp>
    </p:spTree>
    <p:extLst>
      <p:ext uri="{BB962C8B-B14F-4D97-AF65-F5344CB8AC3E}">
        <p14:creationId xmlns:p14="http://schemas.microsoft.com/office/powerpoint/2010/main" val="339098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0DD109-4E6C-48BC-86D9-18A7E2A7A20F}"/>
              </a:ext>
            </a:extLst>
          </p:cNvPr>
          <p:cNvSpPr>
            <a:spLocks noGrp="1"/>
          </p:cNvSpPr>
          <p:nvPr>
            <p:ph type="title"/>
          </p:nvPr>
        </p:nvSpPr>
        <p:spPr/>
        <p:txBody>
          <a:bodyPr/>
          <a:lstStyle/>
          <a:p>
            <a:r>
              <a:rPr lang="en-US" altLang="ko-KR" dirty="0"/>
              <a:t>2. Prior Art In AI/ML Benchmarking</a:t>
            </a:r>
            <a:endParaRPr lang="ko-KR" altLang="en-US" dirty="0"/>
          </a:p>
        </p:txBody>
      </p:sp>
      <p:pic>
        <p:nvPicPr>
          <p:cNvPr id="3074" name="Picture 2" descr="Fathom: Reference Workloads for Modern Deep Learning">
            <a:extLst>
              <a:ext uri="{FF2B5EF4-FFF2-40B4-BE49-F238E27FC236}">
                <a16:creationId xmlns:a16="http://schemas.microsoft.com/office/drawing/2014/main" id="{63CBEB20-DB08-41B2-9008-7033693043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2886" y="1980280"/>
            <a:ext cx="3658555"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FF4AA290-21B1-4EE6-99AB-D2A98AC49AAA}"/>
              </a:ext>
            </a:extLst>
          </p:cNvPr>
          <p:cNvPicPr>
            <a:picLocks noChangeAspect="1"/>
          </p:cNvPicPr>
          <p:nvPr/>
        </p:nvPicPr>
        <p:blipFill>
          <a:blip r:embed="rId4"/>
          <a:stretch>
            <a:fillRect/>
          </a:stretch>
        </p:blipFill>
        <p:spPr>
          <a:xfrm>
            <a:off x="5197817" y="2054582"/>
            <a:ext cx="6994183" cy="4038308"/>
          </a:xfrm>
          <a:prstGeom prst="rect">
            <a:avLst/>
          </a:prstGeom>
        </p:spPr>
      </p:pic>
      <p:pic>
        <p:nvPicPr>
          <p:cNvPr id="7" name="그림 6">
            <a:extLst>
              <a:ext uri="{FF2B5EF4-FFF2-40B4-BE49-F238E27FC236}">
                <a16:creationId xmlns:a16="http://schemas.microsoft.com/office/drawing/2014/main" id="{11BE02AC-6095-4DDB-8A1C-12833523541F}"/>
              </a:ext>
            </a:extLst>
          </p:cNvPr>
          <p:cNvPicPr>
            <a:picLocks noChangeAspect="1"/>
          </p:cNvPicPr>
          <p:nvPr/>
        </p:nvPicPr>
        <p:blipFill rotWithShape="1">
          <a:blip r:embed="rId5"/>
          <a:srcRect r="30224"/>
          <a:stretch/>
        </p:blipFill>
        <p:spPr>
          <a:xfrm>
            <a:off x="215448" y="4073736"/>
            <a:ext cx="4982369" cy="1229764"/>
          </a:xfrm>
          <a:prstGeom prst="rect">
            <a:avLst/>
          </a:prstGeom>
        </p:spPr>
      </p:pic>
    </p:spTree>
    <p:extLst>
      <p:ext uri="{BB962C8B-B14F-4D97-AF65-F5344CB8AC3E}">
        <p14:creationId xmlns:p14="http://schemas.microsoft.com/office/powerpoint/2010/main" val="296994301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572</Words>
  <Application>Microsoft Office PowerPoint</Application>
  <PresentationFormat>와이드스크린</PresentationFormat>
  <Paragraphs>112</Paragraphs>
  <Slides>35</Slides>
  <Notes>8</Notes>
  <HiddenSlides>0</HiddenSlides>
  <MMClips>1</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35</vt:i4>
      </vt:variant>
    </vt:vector>
  </HeadingPairs>
  <TitlesOfParts>
    <vt:vector size="39" baseType="lpstr">
      <vt:lpstr>Avenir</vt:lpstr>
      <vt:lpstr>맑은 고딕</vt:lpstr>
      <vt:lpstr>Arial</vt:lpstr>
      <vt:lpstr>Office 테마</vt:lpstr>
      <vt:lpstr>MLPerf Inference Benchmark</vt:lpstr>
      <vt:lpstr>Contents</vt:lpstr>
      <vt:lpstr>Impression on this paper</vt:lpstr>
      <vt:lpstr>Introduction</vt:lpstr>
      <vt:lpstr>Introduction</vt:lpstr>
      <vt:lpstr>2. Prior Art In AI/ML Benchmarking</vt:lpstr>
      <vt:lpstr>2. Prior Art In AI/ML Benchmarking</vt:lpstr>
      <vt:lpstr>2. Prior Art In AI/ML Benchmarking</vt:lpstr>
      <vt:lpstr>2. Prior Art In AI/ML Benchmarking</vt:lpstr>
      <vt:lpstr>2. Prior Art In AI/ML Benchmarking</vt:lpstr>
      <vt:lpstr>2. Prior Art In AI/ML Benchmarking</vt:lpstr>
      <vt:lpstr>2. Prior Art In AI/ML Benchmarking</vt:lpstr>
      <vt:lpstr>2. Prior Art In AI/ML Benchmarking</vt:lpstr>
      <vt:lpstr>2. Prior Art In AI/ML Benchmarking</vt:lpstr>
      <vt:lpstr>3. Inference-Benchmarking Challenges</vt:lpstr>
      <vt:lpstr>3. Inference-Benchmarking Challenges</vt:lpstr>
      <vt:lpstr>3. Inference-Benchmarking Challenges</vt:lpstr>
      <vt:lpstr>4. Benchmark Design</vt:lpstr>
      <vt:lpstr>4. Benchmark Design</vt:lpstr>
      <vt:lpstr>4. Benchmark Design</vt:lpstr>
      <vt:lpstr>5. Inference Submission System</vt:lpstr>
      <vt:lpstr>5. Inference Submission System</vt:lpstr>
      <vt:lpstr>6. Submission-System Evaluation</vt:lpstr>
      <vt:lpstr>6. Submission-System Evaluation</vt:lpstr>
      <vt:lpstr>7. Benchmark Assessment</vt:lpstr>
      <vt:lpstr>7. Benchmark Assessment</vt:lpstr>
      <vt:lpstr>7. Benchmark Assessment</vt:lpstr>
      <vt:lpstr>7. Benchmark Assessment</vt:lpstr>
      <vt:lpstr>7. Benchmark Assessment</vt:lpstr>
      <vt:lpstr>8. Lessons Learned</vt:lpstr>
      <vt:lpstr>9. Conclusion</vt:lpstr>
      <vt:lpstr>Additional – v0.7</vt:lpstr>
      <vt:lpstr>Additional – v0.7</vt:lpstr>
      <vt:lpstr>Additional – v0.7</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MLPerf Inference Benchmark</dc:title>
  <dc:creator>Choi Dongbin</dc:creator>
  <cp:lastModifiedBy>Choi Dongbin</cp:lastModifiedBy>
  <cp:revision>15</cp:revision>
  <dcterms:created xsi:type="dcterms:W3CDTF">2021-04-06T06:30:23Z</dcterms:created>
  <dcterms:modified xsi:type="dcterms:W3CDTF">2021-04-06T08:53:09Z</dcterms:modified>
</cp:coreProperties>
</file>