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8" r:id="rId2"/>
    <p:sldId id="350" r:id="rId3"/>
    <p:sldId id="329" r:id="rId4"/>
    <p:sldId id="327" r:id="rId5"/>
    <p:sldId id="328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47" r:id="rId14"/>
    <p:sldId id="337" r:id="rId15"/>
    <p:sldId id="348" r:id="rId16"/>
    <p:sldId id="349" r:id="rId17"/>
    <p:sldId id="339" r:id="rId18"/>
    <p:sldId id="346" r:id="rId19"/>
    <p:sldId id="341" r:id="rId20"/>
    <p:sldId id="342" r:id="rId21"/>
    <p:sldId id="343" r:id="rId22"/>
    <p:sldId id="344" r:id="rId23"/>
    <p:sldId id="345" r:id="rId24"/>
    <p:sldId id="340" r:id="rId25"/>
    <p:sldId id="325" r:id="rId26"/>
  </p:sldIdLst>
  <p:sldSz cx="12192000" cy="6858000"/>
  <p:notesSz cx="6858000" cy="9144000"/>
  <p:embeddedFontLst>
    <p:embeddedFont>
      <p:font typeface="배달의민족 한나체 Air" panose="020B0600000101010101" pitchFamily="50" charset="-127"/>
      <p:regular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맑은 고딕" panose="020B0503020000020004" pitchFamily="50" charset="-127"/>
      <p:regular r:id="rId33"/>
      <p:bold r:id="rId3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3F4D63"/>
    <a:srgbClr val="3EB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6817" autoAdjust="0"/>
  </p:normalViewPr>
  <p:slideViewPr>
    <p:cSldViewPr snapToGrid="0">
      <p:cViewPr varScale="1">
        <p:scale>
          <a:sx n="130" d="100"/>
          <a:sy n="130" d="100"/>
        </p:scale>
        <p:origin x="1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3C28F-0AFC-4B32-BCF0-9FFB7C11DEA3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8665D-2695-4452-AA22-95102E1A4C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76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07C14C-C3CC-4F44-81EB-BA0BC0EFD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73DCF91-7FAB-4E6E-AD50-E711FE3F2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CE3E22-9D6E-4808-B290-93EA2C3DD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EBF5-A1CB-4CE0-894F-D4089FC69AE0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3B3296-7256-42E3-B7E6-8AE57B50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B6B57F-8084-4F55-BFBD-E671A14A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8752-AB1A-436E-90ED-21A0E55FA8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050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0EE07A-24BA-4823-B38B-D09BCF46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90531EA-A9F8-4280-B06F-BE8A7BEEF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7EAAE9-3CD5-45AC-8943-42F187B79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EBF5-A1CB-4CE0-894F-D4089FC69AE0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8F3A39-F139-4686-82F5-231D526A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8FC6AE-1128-463D-9D3D-F165A673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8752-AB1A-436E-90ED-21A0E55FA8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18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91F9974-170C-4E9C-AEF9-B04A73898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B3199BC-55BC-42D2-B19B-8A927C1D3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8BCA1E-7BFF-492D-86C4-2DB5E371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EBF5-A1CB-4CE0-894F-D4089FC69AE0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6CA546-BF21-402F-989C-4E2C79379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F8D6B3-FAAB-45CF-B443-6356C849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8752-AB1A-436E-90ED-21A0E55FA8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748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87FEB-12E7-44BA-B729-E9F6DB74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975128-6ABE-4EA2-934B-6A4929C6A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485FDC-55A8-4AA6-93C6-0BDB2BA2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EBF5-A1CB-4CE0-894F-D4089FC69AE0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87522E-9040-4717-829C-1BF13E9C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287F36-0578-47A7-A55F-7E82E7AF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8752-AB1A-436E-90ED-21A0E55FA8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2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4B557C-7C10-471F-A679-543329299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7D135A-7980-44D3-AD57-A456A3B78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22BA88-0980-4D3E-99A8-1560A060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EBF5-A1CB-4CE0-894F-D4089FC69AE0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102906-82B3-4664-A495-31070FDF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E69043-9F8A-4185-A343-13673257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8752-AB1A-436E-90ED-21A0E55FA8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924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4C0DF7-6FBA-40CE-B11B-9ED213685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9C7A10-0C0C-4301-85A5-A442DDDDD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E6CDB96-8BA6-47B7-B013-F7AF6FC77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14933AE-16FA-4312-8FB0-369408643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EBF5-A1CB-4CE0-894F-D4089FC69AE0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64BBEE5-3401-458C-966F-5C947F63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35339D1-C244-4713-B3F4-D0B8FB74E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8752-AB1A-436E-90ED-21A0E55FA8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803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A52720-9124-49E6-9593-4ACA119A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88D861F-0682-4CAA-92FD-8F5368768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6833B59-0EBB-42C8-83A4-4A379C1D6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93C7AF4-6349-4720-98A3-D851BC2DA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7610DCB-462A-46DD-8456-D5FB50E43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4A0B9B5-5675-4F18-983A-5DC41277D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EBF5-A1CB-4CE0-894F-D4089FC69AE0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125A949-A15F-4FBD-9751-F836EC91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BF86687-DE52-4130-9D21-C0FF8B5A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8752-AB1A-436E-90ED-21A0E55FA8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91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1C2FD2-8659-4F86-85CB-30E568C0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76B55EB-5E61-4DB8-924D-199F6930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EBF5-A1CB-4CE0-894F-D4089FC69AE0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58C5DE7-695D-4C94-A7C1-1BEAEE8F3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5888F0A-06BF-412A-827D-A5E45431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8752-AB1A-436E-90ED-21A0E55FA8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00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239548F-8D5C-44F9-B5BB-F2237FBB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EBF5-A1CB-4CE0-894F-D4089FC69AE0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864AA3F-FE64-4E32-8B11-671FB4A5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4900077-D6EE-4BD5-9D70-852A7C5D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8752-AB1A-436E-90ED-21A0E55FA8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12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5AD90E-DB1F-483D-A9CA-0B156ADC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3E8867-314D-406C-BD2D-DF167B2ED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901B26C-96E1-404D-BD21-98D989008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0104A2-CB53-445C-BB2A-733A2583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EBF5-A1CB-4CE0-894F-D4089FC69AE0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0354B3-3E13-442F-AED9-3EC910FD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2DB2053-2756-43F1-8A6A-A191BC90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8752-AB1A-436E-90ED-21A0E55FA8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99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11ACDF-48C2-4E1D-B1D3-F9E9FE3E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1C326F9-80A7-473E-A829-8763A4271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2A8C9E1-EB01-4C98-B8CE-10C90BBF9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F390219-D631-448D-92BE-78867155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EBF5-A1CB-4CE0-894F-D4089FC69AE0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C6D95DD-E5D1-459F-8327-AA310D19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7FAF0F-037D-4E3B-9FB5-10931EA2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8752-AB1A-436E-90ED-21A0E55FA8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33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A6BD9F3-9139-44D1-98A3-1171AE7F3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E633E3-4B40-426D-BBC0-D23EFD733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5A12A5-C7DA-4341-B6DB-112792AB5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AEBF5-A1CB-4CE0-894F-D4089FC69AE0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74A1DC-6525-45E5-AE17-26233B3BD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A3DBB8-F179-4B38-958D-534A3CBE2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752-AB1A-436E-90ED-21A0E55FA8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02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8112240-970D-4B82-84CE-52FBB82F2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59" y="2081861"/>
            <a:ext cx="1438277" cy="4073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74B4DC-D7F6-4A01-9CD3-00DAB9F0BA18}"/>
              </a:ext>
            </a:extLst>
          </p:cNvPr>
          <p:cNvSpPr txBox="1"/>
          <p:nvPr/>
        </p:nvSpPr>
        <p:spPr>
          <a:xfrm>
            <a:off x="1304189" y="2579213"/>
            <a:ext cx="9583616" cy="94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Helvetica" panose="020B0604020202020204" pitchFamily="34" charset="0"/>
              </a:rPr>
              <a:t>Quiver:</a:t>
            </a:r>
          </a:p>
          <a:p>
            <a:pPr algn="ctr">
              <a:lnSpc>
                <a:spcPct val="120000"/>
              </a:lnSpc>
            </a:pPr>
            <a:r>
              <a:rPr lang="en-US" altLang="ko-KR" sz="2000" dirty="0">
                <a:latin typeface="Georgia" panose="02040502050405020303" pitchFamily="18" charset="0"/>
                <a:ea typeface="배달의민족 한나체 Air" panose="020B0600000101010101" pitchFamily="50" charset="-127"/>
                <a:cs typeface="Helvetica" panose="020B0604020202020204" pitchFamily="34" charset="0"/>
              </a:rPr>
              <a:t>An Informed Storage Cache for Deep Learning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49198384-0C8A-473D-90FB-F80A7738CBCA}"/>
              </a:ext>
            </a:extLst>
          </p:cNvPr>
          <p:cNvCxnSpPr/>
          <p:nvPr/>
        </p:nvCxnSpPr>
        <p:spPr>
          <a:xfrm>
            <a:off x="3936004" y="3648751"/>
            <a:ext cx="43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4E6DA6A-E77A-4CCC-9CC5-0C1375A9D28B}"/>
              </a:ext>
            </a:extLst>
          </p:cNvPr>
          <p:cNvSpPr txBox="1"/>
          <p:nvPr/>
        </p:nvSpPr>
        <p:spPr>
          <a:xfrm>
            <a:off x="8798398" y="5087816"/>
            <a:ext cx="283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오 준 오</a:t>
            </a:r>
            <a:endParaRPr lang="en-US" altLang="ko-KR" dirty="0">
              <a:latin typeface="Georgia" panose="02040502050405020303" pitchFamily="18" charset="0"/>
              <a:ea typeface="배달의민족 한나체 Air" panose="020B0600000101010101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24" name="바닥글 개체 틀 4">
            <a:extLst>
              <a:ext uri="{FF2B5EF4-FFF2-40B4-BE49-F238E27FC236}">
                <a16:creationId xmlns:a16="http://schemas.microsoft.com/office/drawing/2014/main" id="{4407DFCE-7275-4DCC-8BCD-47AD0B09DEEF}"/>
              </a:ext>
            </a:extLst>
          </p:cNvPr>
          <p:cNvSpPr txBox="1">
            <a:spLocks/>
          </p:cNvSpPr>
          <p:nvPr/>
        </p:nvSpPr>
        <p:spPr>
          <a:xfrm>
            <a:off x="7643446" y="5457148"/>
            <a:ext cx="39888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ko-KR" sz="12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Dankook Univ.</a:t>
            </a:r>
          </a:p>
          <a:p>
            <a:pPr algn="r">
              <a:lnSpc>
                <a:spcPct val="150000"/>
              </a:lnSpc>
            </a:pPr>
            <a:r>
              <a:rPr lang="en-US" altLang="ko-KR" sz="12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Machine Learning &amp; Pattern Analysis Lab.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64B5B5-2E65-4AC0-83D3-6F5818B0096F}"/>
              </a:ext>
            </a:extLst>
          </p:cNvPr>
          <p:cNvSpPr txBox="1"/>
          <p:nvPr/>
        </p:nvSpPr>
        <p:spPr>
          <a:xfrm>
            <a:off x="2331246" y="3737661"/>
            <a:ext cx="7529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Abhishek Vijaya Kumar and Muthian Sivathanu, </a:t>
            </a:r>
            <a:r>
              <a:rPr lang="en-US" altLang="ko-KR" sz="1400" i="1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Microsoft Research India</a:t>
            </a:r>
            <a:r>
              <a:rPr lang="en-US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, FAST `20</a:t>
            </a:r>
            <a:endParaRPr lang="ko-KR" altLang="en-US" sz="14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819711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IO Characteristic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25E2C-4736-4D7D-86E7-643B68057E01}"/>
              </a:ext>
            </a:extLst>
          </p:cNvPr>
          <p:cNvSpPr txBox="1"/>
          <p:nvPr/>
        </p:nvSpPr>
        <p:spPr>
          <a:xfrm>
            <a:off x="1306527" y="2622432"/>
            <a:ext cx="9578945" cy="161313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latin typeface="Georgia" panose="02040502050405020303" pitchFamily="18" charset="0"/>
              </a:rPr>
              <a:t>Predictability</a:t>
            </a:r>
          </a:p>
          <a:p>
            <a:pPr algn="ctr">
              <a:lnSpc>
                <a:spcPct val="150000"/>
              </a:lnSpc>
            </a:pPr>
            <a:endParaRPr lang="en-US" altLang="ko-KR" sz="16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Mini-batch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의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 size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가 고정되어 있기 때문에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training time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이 일정합니다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따라서 각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job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의 성능이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I/O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대해서 얼마나 민감한지 예측 가능합니다</a:t>
            </a:r>
            <a:endParaRPr lang="en-US" altLang="ko-KR" sz="1600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438700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Design</a:t>
            </a:r>
            <a:r>
              <a:rPr lang="ko-KR" altLang="en-US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of</a:t>
            </a:r>
            <a:r>
              <a:rPr lang="ko-KR" altLang="en-US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</a:t>
            </a:r>
            <a:r>
              <a:rPr lang="en-US" altLang="ko-KR" sz="2800" i="1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Quiver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25E2C-4736-4D7D-86E7-643B68057E01}"/>
              </a:ext>
            </a:extLst>
          </p:cNvPr>
          <p:cNvSpPr txBox="1"/>
          <p:nvPr/>
        </p:nvSpPr>
        <p:spPr>
          <a:xfrm>
            <a:off x="5380555" y="957714"/>
            <a:ext cx="5925546" cy="494257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i="1" dirty="0">
                <a:latin typeface="Georgia" panose="02040502050405020303" pitchFamily="18" charset="0"/>
              </a:rPr>
              <a:t>Quiver</a:t>
            </a:r>
            <a:r>
              <a:rPr lang="en-US" altLang="ko-KR" sz="1600" b="1" dirty="0">
                <a:latin typeface="Georgia" panose="02040502050405020303" pitchFamily="18" charset="0"/>
              </a:rPr>
              <a:t> Server</a:t>
            </a:r>
          </a:p>
          <a:p>
            <a:pPr algn="ctr">
              <a:lnSpc>
                <a:spcPct val="150000"/>
              </a:lnSpc>
            </a:pPr>
            <a:endParaRPr lang="en-US" altLang="ko-KR" sz="14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권한을 가진 사용자에 의해서 실행되며</a:t>
            </a:r>
            <a:r>
              <a:rPr lang="en-US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, </a:t>
            </a:r>
            <a:r>
              <a:rPr lang="ko-KR" altLang="en-US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각</a:t>
            </a:r>
            <a:r>
              <a:rPr lang="en-US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 job</a:t>
            </a:r>
            <a:r>
              <a:rPr lang="ko-KR" altLang="en-US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은 </a:t>
            </a:r>
            <a:r>
              <a:rPr lang="en-US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RPC interface</a:t>
            </a:r>
            <a:r>
              <a:rPr lang="ko-KR" altLang="en-US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로 통신</a:t>
            </a:r>
            <a:endParaRPr lang="en-US" altLang="ko-KR" sz="14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Local SSD</a:t>
            </a:r>
            <a:r>
              <a:rPr lang="ko-KR" altLang="en-US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에서 관리되는 </a:t>
            </a:r>
            <a:r>
              <a:rPr lang="en-US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key-value store</a:t>
            </a:r>
          </a:p>
          <a:p>
            <a:pPr algn="ctr">
              <a:lnSpc>
                <a:spcPct val="150000"/>
              </a:lnSpc>
            </a:pP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latin typeface="Georgia" panose="02040502050405020303" pitchFamily="18" charset="0"/>
              </a:rPr>
              <a:t>Cache Manager</a:t>
            </a:r>
          </a:p>
          <a:p>
            <a:pPr algn="ctr">
              <a:lnSpc>
                <a:spcPct val="150000"/>
              </a:lnSpc>
            </a:pPr>
            <a:endParaRPr lang="en-US" altLang="ko-KR" sz="14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Quiver</a:t>
            </a:r>
            <a:r>
              <a:rPr lang="ko-KR" altLang="en-US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는 분산 </a:t>
            </a:r>
            <a:r>
              <a:rPr lang="en-US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cache</a:t>
            </a:r>
            <a:r>
              <a:rPr lang="ko-KR" altLang="en-US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이기 때문에 이를 전체적으로 관리하는 모듈</a:t>
            </a:r>
            <a:endParaRPr lang="en-US" altLang="ko-KR" sz="14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Cashing/without caching</a:t>
            </a:r>
            <a:r>
              <a:rPr lang="ko-KR" altLang="en-US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 성능 비교 후 </a:t>
            </a:r>
            <a:r>
              <a:rPr lang="en-US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job</a:t>
            </a:r>
            <a:r>
              <a:rPr lang="ko-KR" altLang="en-US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 별로 우선 순위 지정</a:t>
            </a:r>
            <a:endParaRPr lang="en-US" altLang="ko-KR" sz="14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600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i="1" dirty="0">
                <a:latin typeface="Georgia" panose="02040502050405020303" pitchFamily="18" charset="0"/>
              </a:rPr>
              <a:t>Quiver</a:t>
            </a:r>
            <a:r>
              <a:rPr lang="en-US" altLang="ko-KR" sz="1600" b="1" dirty="0">
                <a:latin typeface="Georgia" panose="02040502050405020303" pitchFamily="18" charset="0"/>
              </a:rPr>
              <a:t> Client</a:t>
            </a:r>
          </a:p>
          <a:p>
            <a:pPr algn="ctr">
              <a:lnSpc>
                <a:spcPct val="150000"/>
              </a:lnSpc>
            </a:pPr>
            <a:endParaRPr lang="en-US" altLang="ko-KR" sz="14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DLT framework</a:t>
            </a:r>
            <a:r>
              <a:rPr lang="ko-KR" altLang="en-US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와 같은 수준에서 동작</a:t>
            </a:r>
            <a:endParaRPr lang="en-US" altLang="ko-KR" sz="14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Quiver</a:t>
            </a:r>
            <a:r>
              <a:rPr lang="ko-KR" altLang="en-US" sz="14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의 동작 대부분을 구현</a:t>
            </a: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, job</a:t>
            </a:r>
            <a:r>
              <a:rPr lang="ko-KR" altLang="en-US" sz="14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대한 정보 수집 </a:t>
            </a: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·</a:t>
            </a:r>
            <a:r>
              <a:rPr lang="ko-KR" altLang="en-US" sz="14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 전달</a:t>
            </a:r>
            <a:endParaRPr lang="en-US" altLang="ko-KR" sz="1400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E229211-AE0C-4F33-B662-110356C5F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668" y="1506070"/>
            <a:ext cx="3752107" cy="413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1259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Design of </a:t>
            </a:r>
            <a:r>
              <a:rPr lang="en-US" altLang="ko-KR" sz="2800" i="1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Quiver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25E2C-4736-4D7D-86E7-643B68057E01}"/>
              </a:ext>
            </a:extLst>
          </p:cNvPr>
          <p:cNvSpPr txBox="1"/>
          <p:nvPr/>
        </p:nvSpPr>
        <p:spPr>
          <a:xfrm>
            <a:off x="1306527" y="2230018"/>
            <a:ext cx="9578945" cy="23979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latin typeface="Georgia" panose="02040502050405020303" pitchFamily="18" charset="0"/>
              </a:rPr>
              <a:t>Content-addressed Cache</a:t>
            </a:r>
          </a:p>
          <a:p>
            <a:pPr algn="ctr">
              <a:lnSpc>
                <a:spcPct val="150000"/>
              </a:lnSpc>
            </a:pPr>
            <a:endParaRPr lang="en-US" altLang="ko-KR" sz="16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권한이 없는 사용자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민감한 데이터에 대한 격리를 보장하기 위해서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data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대해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digest file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의 개념을 사용합니다</a:t>
            </a:r>
            <a:endParaRPr lang="en-US" altLang="ko-KR" sz="1600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사용자가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access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할 수 있는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데이터에 대해서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content hash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를 계산하고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digest file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저장합니다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따라서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hash 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값의 존재 자체가 해당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content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access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할 수 있는 기능을 하며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Cache 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서버에서 특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정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hash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값을 조회하면 해당 키와 관련된 데이터를 반환할 수 있습니다</a:t>
            </a:r>
            <a:endParaRPr lang="en-US" altLang="ko-KR" sz="1600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133410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Design of </a:t>
            </a:r>
            <a:r>
              <a:rPr lang="en-US" altLang="ko-KR" sz="2800" i="1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Quiver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25E2C-4736-4D7D-86E7-643B68057E01}"/>
              </a:ext>
            </a:extLst>
          </p:cNvPr>
          <p:cNvSpPr txBox="1"/>
          <p:nvPr/>
        </p:nvSpPr>
        <p:spPr>
          <a:xfrm>
            <a:off x="1306527" y="2088792"/>
            <a:ext cx="9578945" cy="268041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latin typeface="Georgia" panose="02040502050405020303" pitchFamily="18" charset="0"/>
              </a:rPr>
              <a:t>Substitutable Hits</a:t>
            </a:r>
          </a:p>
          <a:p>
            <a:pPr algn="ctr">
              <a:lnSpc>
                <a:spcPct val="150000"/>
              </a:lnSpc>
            </a:pPr>
            <a:endParaRPr lang="en-US" altLang="ko-KR" sz="16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Quiver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는 전체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dataset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의 일부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(10% 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가량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)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만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caching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하기 때문에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cache miss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가 발생할 확률이 매우 높습니다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K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개의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random permuted indices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대해서 대략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k/10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의 확률로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cache hit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할 것으로 기대됩니다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따라서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, 10 * k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 개의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indices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를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seeking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하면 그 중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k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개는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cache hit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할 것으로 기대할 수 있습니다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이렇게 이미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cache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된 데이터에서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random permuted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된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mini-batch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를 구성합니다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그러므로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miss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된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cache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대해서 기존 작업을 중단하고 전체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dataset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으로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access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할 필요가 없습니다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38842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Cache Management</a:t>
            </a:r>
            <a:endParaRPr lang="en-US" altLang="ko-KR" sz="2800" i="1" dirty="0">
              <a:latin typeface="Georgia" panose="02040502050405020303" pitchFamily="18" charset="0"/>
              <a:ea typeface="배달의민족 한나체 Air" panose="020B0600000101010101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25E2C-4736-4D7D-86E7-643B68057E01}"/>
              </a:ext>
            </a:extLst>
          </p:cNvPr>
          <p:cNvSpPr txBox="1"/>
          <p:nvPr/>
        </p:nvSpPr>
        <p:spPr>
          <a:xfrm>
            <a:off x="1306526" y="1430030"/>
            <a:ext cx="9578945" cy="4573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latin typeface="Georgia" panose="02040502050405020303" pitchFamily="18" charset="0"/>
              </a:rPr>
              <a:t>Co-ordinated Eviction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2B0FF92-D74E-45AB-B6D1-9A657CD33A3E}"/>
              </a:ext>
            </a:extLst>
          </p:cNvPr>
          <p:cNvSpPr/>
          <p:nvPr/>
        </p:nvSpPr>
        <p:spPr>
          <a:xfrm>
            <a:off x="1731254" y="2480371"/>
            <a:ext cx="2606284" cy="18972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First Chunk</a:t>
            </a:r>
          </a:p>
          <a:p>
            <a:pPr algn="ctr"/>
            <a:r>
              <a:rPr lang="en-US" altLang="ko-KR" sz="1400" i="1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(Operated)</a:t>
            </a:r>
            <a:endParaRPr lang="ko-KR" altLang="en-US" sz="1400" i="1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357F410-D7F3-4C19-85D9-AFAC57BCDC1A}"/>
              </a:ext>
            </a:extLst>
          </p:cNvPr>
          <p:cNvSpPr/>
          <p:nvPr/>
        </p:nvSpPr>
        <p:spPr>
          <a:xfrm>
            <a:off x="4792857" y="2480371"/>
            <a:ext cx="2606284" cy="18972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Second Chunk</a:t>
            </a:r>
          </a:p>
          <a:p>
            <a:pPr algn="ctr"/>
            <a:r>
              <a:rPr lang="en-US" altLang="ko-KR" sz="1400" i="1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(Cached)</a:t>
            </a:r>
            <a:endParaRPr lang="ko-KR" altLang="en-US" sz="1400" i="1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B8FC8D7-DCF5-4A19-AAEF-A984AA00CD16}"/>
              </a:ext>
            </a:extLst>
          </p:cNvPr>
          <p:cNvSpPr/>
          <p:nvPr/>
        </p:nvSpPr>
        <p:spPr>
          <a:xfrm>
            <a:off x="7854462" y="2480371"/>
            <a:ext cx="2606284" cy="18972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Third Chunk</a:t>
            </a:r>
          </a:p>
          <a:p>
            <a:pPr algn="ctr"/>
            <a:r>
              <a:rPr lang="en-US" altLang="ko-KR" sz="1400" i="1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(Not Loaded Yet)</a:t>
            </a:r>
            <a:endParaRPr lang="ko-KR" altLang="en-US" sz="1400" i="1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4CE2F-89C0-4AE9-B44B-62D379648FAB}"/>
              </a:ext>
            </a:extLst>
          </p:cNvPr>
          <p:cNvSpPr txBox="1"/>
          <p:nvPr/>
        </p:nvSpPr>
        <p:spPr>
          <a:xfrm>
            <a:off x="1002886" y="4970602"/>
            <a:ext cx="10186224" cy="115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혹시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어떤 한 작업이 다른 작업에 비해서 굉장히 느리게 진행된다면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,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이는 세번째 </a:t>
            </a:r>
            <a:r>
              <a:rPr lang="en-US" altLang="ko-KR" sz="1600" i="1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chunk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가 들어오는 것을 방해합니다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GPU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에서 느리게 진행되는 작업은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I/O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성능에 덜 민감하므로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, cache miss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는 그다지 방해가 되지 않습니다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따라서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Quiver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는 한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 </a:t>
            </a:r>
            <a:r>
              <a:rPr lang="en-US" altLang="ko-KR" sz="1600" i="1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chunk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에서 첫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job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이 수행된 후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threshold time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이 지나면 강제로 그 </a:t>
            </a:r>
            <a:r>
              <a:rPr lang="en-US" altLang="ko-KR" sz="1600" i="1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chunk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를 축출합니다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649920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Cache Management</a:t>
            </a:r>
            <a:endParaRPr lang="en-US" altLang="ko-KR" sz="2800" i="1" dirty="0">
              <a:latin typeface="Georgia" panose="02040502050405020303" pitchFamily="18" charset="0"/>
              <a:ea typeface="배달의민족 한나체 Air" panose="020B0600000101010101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25E2C-4736-4D7D-86E7-643B68057E01}"/>
              </a:ext>
            </a:extLst>
          </p:cNvPr>
          <p:cNvSpPr txBox="1"/>
          <p:nvPr/>
        </p:nvSpPr>
        <p:spPr>
          <a:xfrm>
            <a:off x="1306527" y="1904832"/>
            <a:ext cx="9578945" cy="304833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latin typeface="Georgia" panose="02040502050405020303" pitchFamily="18" charset="0"/>
              </a:rPr>
              <a:t>Co-operative Cache Miss Handling</a:t>
            </a:r>
          </a:p>
          <a:p>
            <a:pPr algn="ctr">
              <a:lnSpc>
                <a:spcPct val="150000"/>
              </a:lnSpc>
            </a:pPr>
            <a:endParaRPr lang="en-US" altLang="ko-KR" sz="16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하나의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dataset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대해 다중 작업이 이루어 질 때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,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조건이 없다면 각 작업은 원격에서 동일한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data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를 읽으려 시도합니다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이는 원격 저장소가 병목 현상을 일으키게 하며 그 결과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I/O throughput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이 낮아집니다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i="1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Quiver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는 여러 작업이 동일한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data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를 여러 번 가져가는 것을 방지하기 위해 조건을 제시합니다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600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Cache miss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가 발생하였을 때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, </a:t>
            </a:r>
            <a:r>
              <a:rPr lang="en-US" altLang="ko-KR" sz="1600" i="1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Quiver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는 누락된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cache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대한 파일 가져오기 순서를 무작위로 지정합니다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이는 각 작업 간의 직접적인 조정을 피하면서도 암시적으로 각 작업이 동일한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data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를 가져가는 것을 방지합니다</a:t>
            </a:r>
            <a:endParaRPr lang="en-US" altLang="ko-KR" sz="1600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299542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Cache Management</a:t>
            </a:r>
            <a:endParaRPr lang="en-US" altLang="ko-KR" sz="2800" i="1" dirty="0">
              <a:latin typeface="Georgia" panose="02040502050405020303" pitchFamily="18" charset="0"/>
              <a:ea typeface="배달의민족 한나체 Air" panose="020B0600000101010101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25E2C-4736-4D7D-86E7-643B68057E01}"/>
              </a:ext>
            </a:extLst>
          </p:cNvPr>
          <p:cNvSpPr txBox="1"/>
          <p:nvPr/>
        </p:nvSpPr>
        <p:spPr>
          <a:xfrm>
            <a:off x="1306527" y="1350835"/>
            <a:ext cx="9578945" cy="415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latin typeface="Georgia" panose="02040502050405020303" pitchFamily="18" charset="0"/>
              </a:rPr>
              <a:t>Benefit-Aware Cache Placement</a:t>
            </a:r>
          </a:p>
          <a:p>
            <a:pPr algn="ctr">
              <a:lnSpc>
                <a:spcPct val="150000"/>
              </a:lnSpc>
            </a:pPr>
            <a:endParaRPr lang="en-US" altLang="ko-KR" sz="16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전체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cache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공간이 제한되면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, Quiver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는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caching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을 통해 가장 많은 혜택을 받는 작업에 우선적으로 공간을 할당합니다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만약 새로운 작업이 할당되면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 Quiver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는 다음과 같이 두 단계로 이 작업의 특성에 대해 탐색합니다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marL="342900" indent="-342900" algn="ctr">
              <a:lnSpc>
                <a:spcPct val="150000"/>
              </a:lnSpc>
              <a:buAutoNum type="arabicParenR"/>
            </a:pP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몇 개의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mini-batch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대해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cache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를 사용하지 않고 걸린 시간을 계산합니다</a:t>
            </a:r>
            <a:endParaRPr lang="en-US" altLang="ko-KR" sz="1600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marL="342900" indent="-342900" algn="ctr">
              <a:lnSpc>
                <a:spcPct val="150000"/>
              </a:lnSpc>
              <a:buAutoNum type="arabicParenR"/>
            </a:pP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몇 개의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mini-batch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대해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cache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를 사용하고 걸린 시간을 계산합니다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marL="342900" indent="-342900" algn="ctr">
              <a:lnSpc>
                <a:spcPct val="150000"/>
              </a:lnSpc>
              <a:buAutoNum type="arabicParenR"/>
            </a:pP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만약 두 시간의 차이가 크지 않다면 이는 그 작업이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I/O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대해서 그다지 민감하지 않음을 의미하며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Quiver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는 이러한 작업에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cache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공간을 할당하지 않고 따라서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cache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민감한 작업을 위한 더 많은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공간을 확보합니다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Cache manager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가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greedy algorithm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을 통해 이 문제를 다룹니다</a:t>
            </a:r>
            <a:endParaRPr lang="en-US" altLang="ko-KR" sz="1600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250153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Evaluation</a:t>
            </a:r>
            <a:endParaRPr lang="en-US" altLang="ko-KR" sz="2800" i="1" dirty="0">
              <a:latin typeface="Georgia" panose="02040502050405020303" pitchFamily="18" charset="0"/>
              <a:ea typeface="배달의민족 한나체 Air" panose="020B0600000101010101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25E2C-4736-4D7D-86E7-643B68057E01}"/>
              </a:ext>
            </a:extLst>
          </p:cNvPr>
          <p:cNvSpPr txBox="1"/>
          <p:nvPr/>
        </p:nvSpPr>
        <p:spPr>
          <a:xfrm>
            <a:off x="1306527" y="2316578"/>
            <a:ext cx="9578945" cy="22248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Substitutable cache</a:t>
            </a:r>
            <a:r>
              <a:rPr lang="ko-KR" altLang="en-US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가 성능에 영향을 미치는가</a:t>
            </a:r>
            <a:r>
              <a:rPr lang="en-US" altLang="ko-KR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i="1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Quiver</a:t>
            </a:r>
            <a:r>
              <a:rPr lang="ko-KR" altLang="en-US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가 각 </a:t>
            </a:r>
            <a:r>
              <a:rPr lang="en-US" altLang="ko-KR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DLT job</a:t>
            </a:r>
            <a:r>
              <a:rPr lang="ko-KR" altLang="en-US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대해서 어느 정도 속도 향상이 있는가</a:t>
            </a:r>
            <a:r>
              <a:rPr lang="en-US" altLang="ko-KR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i="1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Quiver</a:t>
            </a:r>
            <a:r>
              <a:rPr lang="ko-KR" altLang="en-US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의 </a:t>
            </a:r>
            <a:r>
              <a:rPr lang="en-US" altLang="ko-KR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co-ordinated eviction</a:t>
            </a:r>
            <a:r>
              <a:rPr lang="ko-KR" altLang="en-US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이 얼마나 효과적인가</a:t>
            </a:r>
            <a:r>
              <a:rPr lang="en-US" altLang="ko-KR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i="1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Quiver</a:t>
            </a:r>
            <a:r>
              <a:rPr lang="ko-KR" altLang="en-US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의 </a:t>
            </a:r>
            <a:r>
              <a:rPr lang="en-US" altLang="ko-KR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benefit-aware caching</a:t>
            </a:r>
            <a:r>
              <a:rPr lang="ko-KR" altLang="en-US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이 얼마나 효과적인가</a:t>
            </a:r>
            <a:r>
              <a:rPr lang="en-US" altLang="ko-KR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760782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Evaluation</a:t>
            </a:r>
            <a:endParaRPr lang="en-US" altLang="ko-KR" sz="2800" i="1" dirty="0">
              <a:latin typeface="Georgia" panose="02040502050405020303" pitchFamily="18" charset="0"/>
              <a:ea typeface="배달의민족 한나체 Air" panose="020B0600000101010101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25E2C-4736-4D7D-86E7-643B68057E01}"/>
              </a:ext>
            </a:extLst>
          </p:cNvPr>
          <p:cNvSpPr txBox="1"/>
          <p:nvPr/>
        </p:nvSpPr>
        <p:spPr>
          <a:xfrm>
            <a:off x="1306527" y="1261481"/>
            <a:ext cx="9578945" cy="433503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A cluster of 48 GPUs across 12 VMs on Azure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6 VMs contain 4 NVidia P100 GPUs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6 VMs contain 4 NVidia P40 GPUs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 All VMs contain 3 TB of local SSD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Workloads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ResNet50 on the 154 GB ImageNet dataset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Inception v3 on the 531 GB OpenImages dataset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DeepSpeech2 on the 90 GB LibriSpeech dataset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For substitutable caching, use a fixed chunk-size of 15GB.</a:t>
            </a:r>
          </a:p>
        </p:txBody>
      </p:sp>
    </p:spTree>
    <p:extLst>
      <p:ext uri="{BB962C8B-B14F-4D97-AF65-F5344CB8AC3E}">
        <p14:creationId xmlns:p14="http://schemas.microsoft.com/office/powerpoint/2010/main" val="380331752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Evaluation</a:t>
            </a:r>
            <a:endParaRPr lang="en-US" altLang="ko-KR" sz="2800" i="1" dirty="0">
              <a:latin typeface="Georgia" panose="02040502050405020303" pitchFamily="18" charset="0"/>
              <a:ea typeface="배달의민족 한나체 Air" panose="020B0600000101010101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25E2C-4736-4D7D-86E7-643B68057E01}"/>
              </a:ext>
            </a:extLst>
          </p:cNvPr>
          <p:cNvSpPr txBox="1"/>
          <p:nvPr/>
        </p:nvSpPr>
        <p:spPr>
          <a:xfrm>
            <a:off x="763754" y="1387233"/>
            <a:ext cx="9578945" cy="56284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Substitutable cache</a:t>
            </a:r>
            <a:r>
              <a:rPr lang="ko-KR" altLang="en-US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가 성능에 영향을 미치는가</a:t>
            </a:r>
            <a:r>
              <a:rPr lang="en-US" altLang="ko-KR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?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E05647A-E8E4-4420-B5E9-F24850974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75" y="2368989"/>
            <a:ext cx="4212751" cy="371446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12CFCF2-6492-4925-A3CE-67D00FD70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776" y="2817223"/>
            <a:ext cx="4665968" cy="28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2058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Introduction</a:t>
            </a:r>
          </a:p>
        </p:txBody>
      </p:sp>
      <p:pic>
        <p:nvPicPr>
          <p:cNvPr id="1026" name="Picture 2" descr="NVIDIA A100 | NVIDIA">
            <a:extLst>
              <a:ext uri="{FF2B5EF4-FFF2-40B4-BE49-F238E27FC236}">
                <a16:creationId xmlns:a16="http://schemas.microsoft.com/office/drawing/2014/main" id="{241DA9D3-0FE4-41E1-AF92-188AAA7C7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1" t="6899" r="27740" b="4908"/>
          <a:stretch/>
        </p:blipFill>
        <p:spPr bwMode="auto">
          <a:xfrm>
            <a:off x="1943307" y="2336119"/>
            <a:ext cx="2144484" cy="21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roducing NVIDIA HGX A100: The Most Powerful Accelerated Server Platform  for AI and High Performance Computing | NVIDIA Developer Blog">
            <a:extLst>
              <a:ext uri="{FF2B5EF4-FFF2-40B4-BE49-F238E27FC236}">
                <a16:creationId xmlns:a16="http://schemas.microsoft.com/office/drawing/2014/main" id="{492A9A93-325E-40C8-A093-A8BE750B0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" r="6862" b="3189"/>
          <a:stretch/>
        </p:blipFill>
        <p:spPr bwMode="auto">
          <a:xfrm>
            <a:off x="4652051" y="2336120"/>
            <a:ext cx="2887897" cy="21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비트코인 - 나무위키">
            <a:extLst>
              <a:ext uri="{FF2B5EF4-FFF2-40B4-BE49-F238E27FC236}">
                <a16:creationId xmlns:a16="http://schemas.microsoft.com/office/drawing/2014/main" id="{435686F4-A78B-4F27-B8EF-87AD5B9E3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208" y="2336118"/>
            <a:ext cx="2185759" cy="21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ATMM">
            <a:extLst>
              <a:ext uri="{FF2B5EF4-FFF2-40B4-BE49-F238E27FC236}">
                <a16:creationId xmlns:a16="http://schemas.microsoft.com/office/drawing/2014/main" id="{6460529C-1944-4653-96E7-DCFD7FC411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090734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곱하기 기호 1">
            <a:extLst>
              <a:ext uri="{FF2B5EF4-FFF2-40B4-BE49-F238E27FC236}">
                <a16:creationId xmlns:a16="http://schemas.microsoft.com/office/drawing/2014/main" id="{F083596D-2C49-4463-A8C7-8C44E21B4983}"/>
              </a:ext>
            </a:extLst>
          </p:cNvPr>
          <p:cNvSpPr/>
          <p:nvPr/>
        </p:nvSpPr>
        <p:spPr>
          <a:xfrm>
            <a:off x="4835999" y="2169000"/>
            <a:ext cx="2520000" cy="2520000"/>
          </a:xfrm>
          <a:prstGeom prst="mathMultiply">
            <a:avLst>
              <a:gd name="adj1" fmla="val 799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765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Evaluation</a:t>
            </a:r>
            <a:endParaRPr lang="en-US" altLang="ko-KR" sz="2800" i="1" dirty="0">
              <a:latin typeface="Georgia" panose="02040502050405020303" pitchFamily="18" charset="0"/>
              <a:ea typeface="배달의민족 한나체 Air" panose="020B0600000101010101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25E2C-4736-4D7D-86E7-643B68057E01}"/>
              </a:ext>
            </a:extLst>
          </p:cNvPr>
          <p:cNvSpPr txBox="1"/>
          <p:nvPr/>
        </p:nvSpPr>
        <p:spPr>
          <a:xfrm>
            <a:off x="763754" y="1387233"/>
            <a:ext cx="9578945" cy="56284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i="1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Quiver</a:t>
            </a:r>
            <a:r>
              <a:rPr lang="ko-KR" altLang="en-US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가 각 </a:t>
            </a:r>
            <a:r>
              <a:rPr lang="en-US" altLang="ko-KR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DLT job</a:t>
            </a:r>
            <a:r>
              <a:rPr lang="ko-KR" altLang="en-US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대해서 어느 정도 속도 향상이 있는가</a:t>
            </a:r>
            <a:r>
              <a:rPr lang="en-US" altLang="ko-KR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?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60C66D7-2F6A-441B-84AE-132413380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622" y="2267818"/>
            <a:ext cx="4036753" cy="153027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3FC545E-EBF5-468C-9978-91466F10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192" y="4115829"/>
            <a:ext cx="7163614" cy="21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3423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Evaluation</a:t>
            </a:r>
            <a:endParaRPr lang="en-US" altLang="ko-KR" sz="2800" i="1" dirty="0">
              <a:latin typeface="Georgia" panose="02040502050405020303" pitchFamily="18" charset="0"/>
              <a:ea typeface="배달의민족 한나체 Air" panose="020B0600000101010101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25E2C-4736-4D7D-86E7-643B68057E01}"/>
              </a:ext>
            </a:extLst>
          </p:cNvPr>
          <p:cNvSpPr txBox="1"/>
          <p:nvPr/>
        </p:nvSpPr>
        <p:spPr>
          <a:xfrm>
            <a:off x="763754" y="1387233"/>
            <a:ext cx="9578945" cy="56284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i="1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Quiver</a:t>
            </a:r>
            <a:r>
              <a:rPr lang="ko-KR" altLang="en-US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의 </a:t>
            </a:r>
            <a:r>
              <a:rPr lang="en-US" altLang="ko-KR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co-ordinated eviction</a:t>
            </a:r>
            <a:r>
              <a:rPr lang="ko-KR" altLang="en-US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이 얼마나 효과적인가</a:t>
            </a:r>
            <a:r>
              <a:rPr lang="en-US" altLang="ko-KR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?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381113B-F41B-4221-9570-F45FD006C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772" y="2368989"/>
            <a:ext cx="4076455" cy="365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2823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Evaluation</a:t>
            </a:r>
            <a:endParaRPr lang="en-US" altLang="ko-KR" sz="2800" i="1" dirty="0">
              <a:latin typeface="Georgia" panose="02040502050405020303" pitchFamily="18" charset="0"/>
              <a:ea typeface="배달의민족 한나체 Air" panose="020B0600000101010101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25E2C-4736-4D7D-86E7-643B68057E01}"/>
              </a:ext>
            </a:extLst>
          </p:cNvPr>
          <p:cNvSpPr txBox="1"/>
          <p:nvPr/>
        </p:nvSpPr>
        <p:spPr>
          <a:xfrm>
            <a:off x="763754" y="1387233"/>
            <a:ext cx="9578945" cy="56284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i="1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Quiver</a:t>
            </a:r>
            <a:r>
              <a:rPr lang="ko-KR" altLang="en-US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의 </a:t>
            </a:r>
            <a:r>
              <a:rPr lang="en-US" altLang="ko-KR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benefit-aware caching</a:t>
            </a:r>
            <a:r>
              <a:rPr lang="ko-KR" altLang="en-US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이 얼마나 효과적인가</a:t>
            </a:r>
            <a:r>
              <a:rPr lang="en-US" altLang="ko-KR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?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86A1C1-5D20-4214-A849-CC00EDF1C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58" y="2368989"/>
            <a:ext cx="9007084" cy="29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2977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Evaluation</a:t>
            </a:r>
            <a:endParaRPr lang="en-US" altLang="ko-KR" sz="2800" i="1" dirty="0">
              <a:latin typeface="Georgia" panose="02040502050405020303" pitchFamily="18" charset="0"/>
              <a:ea typeface="배달의민족 한나체 Air" panose="020B0600000101010101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25E2C-4736-4D7D-86E7-643B68057E01}"/>
              </a:ext>
            </a:extLst>
          </p:cNvPr>
          <p:cNvSpPr txBox="1"/>
          <p:nvPr/>
        </p:nvSpPr>
        <p:spPr>
          <a:xfrm>
            <a:off x="763754" y="1387233"/>
            <a:ext cx="9578945" cy="56284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Interaction with I/O Pipelining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DCDA95E-8479-4A7D-A83E-F9BC8C11A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58" y="2368989"/>
            <a:ext cx="4091600" cy="348523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95013AE-13E5-44B6-8496-C9C5B0E3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515" y="2368989"/>
            <a:ext cx="4088027" cy="34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6671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Conclusion</a:t>
            </a:r>
            <a:endParaRPr lang="en-US" altLang="ko-KR" sz="2800" i="1" dirty="0">
              <a:latin typeface="Georgia" panose="02040502050405020303" pitchFamily="18" charset="0"/>
              <a:ea typeface="배달의민족 한나체 Air" panose="020B0600000101010101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25E2C-4736-4D7D-86E7-643B68057E01}"/>
              </a:ext>
            </a:extLst>
          </p:cNvPr>
          <p:cNvSpPr txBox="1"/>
          <p:nvPr/>
        </p:nvSpPr>
        <p:spPr>
          <a:xfrm>
            <a:off x="1306527" y="2297246"/>
            <a:ext cx="9578945" cy="22635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Deep Learning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은 몇 년 사이에 중요한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system workload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로 떠올랐습니다</a:t>
            </a:r>
            <a:endParaRPr lang="en-US" altLang="ko-KR" sz="1600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그러나 이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workload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대한 대부분의 연구는 계산 효율성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모델의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효율성을 찾는 방향으로 진행되었으며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Storage layer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는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ad hoc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방식으로 다뤄지고 있습니다</a:t>
            </a:r>
            <a:endParaRPr lang="en-US" altLang="ko-KR" sz="1600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600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Quiver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는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deep learning workflow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와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framework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매우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단단하게 통합될 수 있으며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Dee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p learning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의 특징을 이용해 더욱 효율적인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caching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방법을 제안할 수 있었습니다</a:t>
            </a:r>
            <a:endParaRPr lang="en-US" altLang="ko-KR" sz="1600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556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8112240-970D-4B82-84CE-52FBB82F2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61" y="2621555"/>
            <a:ext cx="1438277" cy="4073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74B4DC-D7F6-4A01-9CD3-00DAB9F0BA18}"/>
              </a:ext>
            </a:extLst>
          </p:cNvPr>
          <p:cNvSpPr txBox="1"/>
          <p:nvPr/>
        </p:nvSpPr>
        <p:spPr>
          <a:xfrm>
            <a:off x="1304189" y="3028890"/>
            <a:ext cx="9583616" cy="925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600" dirty="0">
                <a:latin typeface="Georgia" panose="02040502050405020303" pitchFamily="18" charset="0"/>
                <a:ea typeface="배달의민족 한나체 Air" panose="020B0600000101010101" pitchFamily="50" charset="-127"/>
                <a:cs typeface="Helvetica" panose="020B0604020202020204" pitchFamily="34" charset="0"/>
              </a:rPr>
              <a:t>End</a:t>
            </a:r>
          </a:p>
          <a:p>
            <a:pPr algn="ctr">
              <a:lnSpc>
                <a:spcPct val="120000"/>
              </a:lnSpc>
            </a:pPr>
            <a:r>
              <a:rPr lang="en-US" altLang="ko-KR" sz="1000" dirty="0">
                <a:latin typeface="Georgia" panose="02040502050405020303" pitchFamily="18" charset="0"/>
                <a:ea typeface="배달의민족 한나체 Air" panose="020B0600000101010101" pitchFamily="50" charset="-127"/>
                <a:cs typeface="Helvetica" panose="020B0604020202020204" pitchFamily="34" charset="0"/>
              </a:rPr>
              <a:t>2020.10.05 © Demian Oh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49198384-0C8A-473D-90FB-F80A7738CBCA}"/>
              </a:ext>
            </a:extLst>
          </p:cNvPr>
          <p:cNvCxnSpPr/>
          <p:nvPr/>
        </p:nvCxnSpPr>
        <p:spPr>
          <a:xfrm>
            <a:off x="3936004" y="3981740"/>
            <a:ext cx="43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726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Background</a:t>
            </a:r>
          </a:p>
        </p:txBody>
      </p:sp>
      <p:sp>
        <p:nvSpPr>
          <p:cNvPr id="21" name="순서도: 자기 디스크 20">
            <a:extLst>
              <a:ext uri="{FF2B5EF4-FFF2-40B4-BE49-F238E27FC236}">
                <a16:creationId xmlns:a16="http://schemas.microsoft.com/office/drawing/2014/main" id="{D450C4DA-8115-412B-B099-06E30D301AF2}"/>
              </a:ext>
            </a:extLst>
          </p:cNvPr>
          <p:cNvSpPr/>
          <p:nvPr/>
        </p:nvSpPr>
        <p:spPr>
          <a:xfrm>
            <a:off x="2084589" y="2916088"/>
            <a:ext cx="1800000" cy="1080000"/>
          </a:xfrm>
          <a:prstGeom prst="flowChartMagneticDisk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Dataset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E4C80F-75B7-4F34-A098-B01C019F19D5}"/>
              </a:ext>
            </a:extLst>
          </p:cNvPr>
          <p:cNvSpPr txBox="1"/>
          <p:nvPr/>
        </p:nvSpPr>
        <p:spPr>
          <a:xfrm>
            <a:off x="6593805" y="3268183"/>
            <a:ext cx="1559588" cy="37580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latin typeface="Georgia" panose="02040502050405020303" pitchFamily="18" charset="0"/>
              </a:rPr>
              <a:t>&lt; </a:t>
            </a:r>
            <a:r>
              <a:rPr lang="en-US" altLang="ko-KR" sz="1400" i="1" dirty="0">
                <a:latin typeface="Georgia" panose="02040502050405020303" pitchFamily="18" charset="0"/>
              </a:rPr>
              <a:t>input, label</a:t>
            </a:r>
            <a:r>
              <a:rPr lang="en-US" altLang="ko-KR" sz="1400" dirty="0">
                <a:latin typeface="Georgia" panose="02040502050405020303" pitchFamily="18" charset="0"/>
              </a:rPr>
              <a:t> &gt;</a:t>
            </a:r>
            <a:endParaRPr lang="ko-KR" altLang="en-US" sz="14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9AFAA91-7AFE-41A4-A31C-799A533FF952}"/>
              </a:ext>
            </a:extLst>
          </p:cNvPr>
          <p:cNvSpPr/>
          <p:nvPr/>
        </p:nvSpPr>
        <p:spPr>
          <a:xfrm>
            <a:off x="6473599" y="1205771"/>
            <a:ext cx="1800000" cy="108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Data Preprocessing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(</a:t>
            </a:r>
            <a:r>
              <a:rPr lang="en-US" altLang="ko-KR" sz="1400" i="1" dirty="0">
                <a:solidFill>
                  <a:schemeClr val="tx1"/>
                </a:solidFill>
                <a:latin typeface="Georgia" panose="02040502050405020303" pitchFamily="18" charset="0"/>
              </a:rPr>
              <a:t>transform</a:t>
            </a: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)</a:t>
            </a:r>
            <a:endParaRPr lang="ko-KR" altLang="en-US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8560B4B-3F44-4269-9A2D-C54018698AE3}"/>
              </a:ext>
            </a:extLst>
          </p:cNvPr>
          <p:cNvSpPr/>
          <p:nvPr/>
        </p:nvSpPr>
        <p:spPr>
          <a:xfrm>
            <a:off x="6473599" y="4705105"/>
            <a:ext cx="1800000" cy="108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Training Model</a:t>
            </a:r>
            <a:endParaRPr lang="ko-KR" altLang="en-US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9BB247B1-44A0-42B3-9784-C44EBFB42A93}"/>
              </a:ext>
            </a:extLst>
          </p:cNvPr>
          <p:cNvCxnSpPr>
            <a:stCxn id="21" idx="4"/>
            <a:endCxn id="10" idx="1"/>
          </p:cNvCxnSpPr>
          <p:nvPr/>
        </p:nvCxnSpPr>
        <p:spPr>
          <a:xfrm flipV="1">
            <a:off x="3884589" y="1745771"/>
            <a:ext cx="2589010" cy="17103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AF133317-EE59-4261-9FDA-D69A3E32BDE9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7373599" y="2285771"/>
            <a:ext cx="0" cy="9824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ED9B6DD3-C66E-4E8B-9E6C-744077B2D0B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7373599" y="3643992"/>
            <a:ext cx="0" cy="10611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B0EE3AE-579A-47A8-BA25-A6733315F36D}"/>
              </a:ext>
            </a:extLst>
          </p:cNvPr>
          <p:cNvSpPr txBox="1"/>
          <p:nvPr/>
        </p:nvSpPr>
        <p:spPr>
          <a:xfrm>
            <a:off x="7373604" y="2588848"/>
            <a:ext cx="3225355" cy="37625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latin typeface="Georgia" panose="02040502050405020303" pitchFamily="18" charset="0"/>
              </a:rPr>
              <a:t>Random Permuted Mini-batch</a:t>
            </a:r>
            <a:endParaRPr lang="en-US" altLang="ko-KR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0A818D-D4FB-4CC5-8ED7-AAF7F8A4C52D}"/>
              </a:ext>
            </a:extLst>
          </p:cNvPr>
          <p:cNvSpPr txBox="1"/>
          <p:nvPr/>
        </p:nvSpPr>
        <p:spPr>
          <a:xfrm>
            <a:off x="8346947" y="1072894"/>
            <a:ext cx="2139552" cy="134575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Data Augmentation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Resize</a:t>
            </a:r>
            <a:endParaRPr lang="en-US" altLang="ko-KR" sz="14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latin typeface="Georgia" panose="02040502050405020303" pitchFamily="18" charset="0"/>
              </a:rPr>
              <a:t>Normalize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A1C480-A07A-420F-8841-338B4CB19860}"/>
              </a:ext>
            </a:extLst>
          </p:cNvPr>
          <p:cNvSpPr txBox="1"/>
          <p:nvPr/>
        </p:nvSpPr>
        <p:spPr>
          <a:xfrm>
            <a:off x="1593040" y="4074810"/>
            <a:ext cx="2783098" cy="10225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ImageNet LSVRC 2012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latin typeface="Georgia" panose="02040502050405020303" pitchFamily="18" charset="0"/>
              </a:rPr>
              <a:t>~ 150 GB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1 million images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7C7DE4B-5190-4B08-8E65-9425A2B0EE60}"/>
              </a:ext>
            </a:extLst>
          </p:cNvPr>
          <p:cNvSpPr/>
          <p:nvPr/>
        </p:nvSpPr>
        <p:spPr>
          <a:xfrm>
            <a:off x="9406934" y="4705105"/>
            <a:ext cx="1800000" cy="108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Evaluation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Checkpoint</a:t>
            </a:r>
            <a:endParaRPr lang="ko-KR" altLang="en-US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B926726E-1912-4FDA-A263-76BC50E8DF9C}"/>
              </a:ext>
            </a:extLst>
          </p:cNvPr>
          <p:cNvCxnSpPr>
            <a:stCxn id="13" idx="3"/>
            <a:endCxn id="29" idx="1"/>
          </p:cNvCxnSpPr>
          <p:nvPr/>
        </p:nvCxnSpPr>
        <p:spPr>
          <a:xfrm>
            <a:off x="8273599" y="5245105"/>
            <a:ext cx="113333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D0EFAB34-DBAA-45E2-8822-79B4A79479E8}"/>
              </a:ext>
            </a:extLst>
          </p:cNvPr>
          <p:cNvCxnSpPr>
            <a:stCxn id="13" idx="1"/>
            <a:endCxn id="21" idx="4"/>
          </p:cNvCxnSpPr>
          <p:nvPr/>
        </p:nvCxnSpPr>
        <p:spPr>
          <a:xfrm flipH="1" flipV="1">
            <a:off x="3884589" y="3456088"/>
            <a:ext cx="2589010" cy="17890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71095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Background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A0C83CA-40AB-44E5-B666-3D1FF08EAE2B}"/>
              </a:ext>
            </a:extLst>
          </p:cNvPr>
          <p:cNvGrpSpPr/>
          <p:nvPr/>
        </p:nvGrpSpPr>
        <p:grpSpPr>
          <a:xfrm>
            <a:off x="2858237" y="1185941"/>
            <a:ext cx="6475526" cy="4486118"/>
            <a:chOff x="2855917" y="1828933"/>
            <a:chExt cx="6475526" cy="4486118"/>
          </a:xfrm>
        </p:grpSpPr>
        <p:sp>
          <p:nvSpPr>
            <p:cNvPr id="21" name="순서도: 자기 디스크 20">
              <a:extLst>
                <a:ext uri="{FF2B5EF4-FFF2-40B4-BE49-F238E27FC236}">
                  <a16:creationId xmlns:a16="http://schemas.microsoft.com/office/drawing/2014/main" id="{D450C4DA-8115-412B-B099-06E30D301AF2}"/>
                </a:ext>
              </a:extLst>
            </p:cNvPr>
            <p:cNvSpPr/>
            <p:nvPr/>
          </p:nvSpPr>
          <p:spPr>
            <a:xfrm>
              <a:off x="2855917" y="3730948"/>
              <a:ext cx="1800000" cy="1080000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/>
                  </a:solidFill>
                  <a:latin typeface="Georgia" panose="02040502050405020303" pitchFamily="18" charset="0"/>
                </a:rPr>
                <a:t>Storage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8598CFB-4786-46D8-BBDE-6B5EEA51BD45}"/>
                </a:ext>
              </a:extLst>
            </p:cNvPr>
            <p:cNvSpPr/>
            <p:nvPr/>
          </p:nvSpPr>
          <p:spPr>
            <a:xfrm>
              <a:off x="7531443" y="3730948"/>
              <a:ext cx="1800000" cy="108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/>
                  </a:solidFill>
                  <a:latin typeface="Georgia" panose="02040502050405020303" pitchFamily="18" charset="0"/>
                </a:rPr>
                <a:t>Accelerator</a:t>
              </a:r>
              <a:endParaRPr lang="ko-KR" altLang="en-US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5444CBF5-C0E0-4136-8006-EE83C71CE2AE}"/>
                </a:ext>
              </a:extLst>
            </p:cNvPr>
            <p:cNvCxnSpPr>
              <a:stCxn id="21" idx="4"/>
              <a:endCxn id="22" idx="1"/>
            </p:cNvCxnSpPr>
            <p:nvPr/>
          </p:nvCxnSpPr>
          <p:spPr>
            <a:xfrm>
              <a:off x="4655917" y="4270948"/>
              <a:ext cx="287552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121AE44-48CD-4506-8887-FB7D74A501FE}"/>
                </a:ext>
              </a:extLst>
            </p:cNvPr>
            <p:cNvSpPr/>
            <p:nvPr/>
          </p:nvSpPr>
          <p:spPr>
            <a:xfrm>
              <a:off x="5556000" y="1828933"/>
              <a:ext cx="1080000" cy="108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/>
                  </a:solidFill>
                  <a:latin typeface="Georgia" panose="02040502050405020303" pitchFamily="18" charset="0"/>
                </a:rPr>
                <a:t>CPU</a:t>
              </a:r>
              <a:endParaRPr lang="ko-KR" altLang="en-US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5CEBAB5F-6E18-4080-B628-EE9FBAE1AEAB}"/>
                </a:ext>
              </a:extLst>
            </p:cNvPr>
            <p:cNvCxnSpPr>
              <a:stCxn id="25" idx="2"/>
            </p:cNvCxnSpPr>
            <p:nvPr/>
          </p:nvCxnSpPr>
          <p:spPr>
            <a:xfrm>
              <a:off x="6096000" y="2908933"/>
              <a:ext cx="0" cy="13620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CE3A96-AE22-4D9D-9A72-7FB9DB0491A5}"/>
                </a:ext>
              </a:extLst>
            </p:cNvPr>
            <p:cNvSpPr txBox="1"/>
            <p:nvPr/>
          </p:nvSpPr>
          <p:spPr>
            <a:xfrm>
              <a:off x="2855917" y="4971670"/>
              <a:ext cx="1799989" cy="102213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/>
                  </a:solidFill>
                  <a:latin typeface="Georgia" panose="02040502050405020303" pitchFamily="18" charset="0"/>
                </a:rPr>
                <a:t>ImageNet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ko-KR" sz="1400" dirty="0">
                  <a:latin typeface="Georgia" panose="02040502050405020303" pitchFamily="18" charset="0"/>
                </a:rPr>
                <a:t>~ 150 GB</a:t>
              </a:r>
              <a:endPara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400" dirty="0">
                  <a:latin typeface="Georgia" panose="02040502050405020303" pitchFamily="18" charset="0"/>
                </a:rPr>
                <a:t>~ 200 KB/image</a:t>
              </a:r>
              <a:endParaRPr lang="ko-KR" altLang="en-US" sz="1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E4C80F-75B7-4F34-A098-B01C019F19D5}"/>
                </a:ext>
              </a:extLst>
            </p:cNvPr>
            <p:cNvSpPr txBox="1"/>
            <p:nvPr/>
          </p:nvSpPr>
          <p:spPr>
            <a:xfrm>
              <a:off x="7531454" y="4971670"/>
              <a:ext cx="1799989" cy="134338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dirty="0">
                  <a:latin typeface="Georgia" panose="02040502050405020303" pitchFamily="18" charset="0"/>
                </a:rPr>
                <a:t>V100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ko-KR" sz="1400" dirty="0">
                  <a:latin typeface="Georgia" panose="02040502050405020303" pitchFamily="18" charset="0"/>
                </a:rPr>
                <a:t>TPUv3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ko-KR" sz="1400" dirty="0">
                  <a:latin typeface="Georgia" panose="02040502050405020303" pitchFamily="18" charset="0"/>
                </a:rPr>
                <a:t>GraphCore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ko-KR" sz="1400" dirty="0">
                  <a:latin typeface="Georgia" panose="02040502050405020303" pitchFamily="18" charset="0"/>
                </a:rPr>
                <a:t>…</a:t>
              </a:r>
              <a:endParaRPr lang="ko-KR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01655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Background</a:t>
            </a:r>
          </a:p>
        </p:txBody>
      </p:sp>
      <p:sp>
        <p:nvSpPr>
          <p:cNvPr id="21" name="순서도: 자기 디스크 20">
            <a:extLst>
              <a:ext uri="{FF2B5EF4-FFF2-40B4-BE49-F238E27FC236}">
                <a16:creationId xmlns:a16="http://schemas.microsoft.com/office/drawing/2014/main" id="{D450C4DA-8115-412B-B099-06E30D301AF2}"/>
              </a:ext>
            </a:extLst>
          </p:cNvPr>
          <p:cNvSpPr/>
          <p:nvPr/>
        </p:nvSpPr>
        <p:spPr>
          <a:xfrm>
            <a:off x="1633457" y="2906748"/>
            <a:ext cx="1800000" cy="1080000"/>
          </a:xfrm>
          <a:prstGeom prst="flowChartMagneticDisk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Cloud Storage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8598CFB-4786-46D8-BBDE-6B5EEA51BD45}"/>
              </a:ext>
            </a:extLst>
          </p:cNvPr>
          <p:cNvSpPr/>
          <p:nvPr/>
        </p:nvSpPr>
        <p:spPr>
          <a:xfrm>
            <a:off x="8758543" y="4590644"/>
            <a:ext cx="1800000" cy="108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Persistent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GPU VM</a:t>
            </a:r>
            <a:endParaRPr lang="ko-KR" altLang="en-US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6ED01B4-B15D-444A-B302-557DBDBB7197}"/>
              </a:ext>
            </a:extLst>
          </p:cNvPr>
          <p:cNvSpPr/>
          <p:nvPr/>
        </p:nvSpPr>
        <p:spPr>
          <a:xfrm>
            <a:off x="8758543" y="2906748"/>
            <a:ext cx="1800000" cy="108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Pre-emptible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GPU VM</a:t>
            </a:r>
            <a:endParaRPr lang="ko-KR" altLang="en-US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A8A71BF-CE65-4CA5-8A4A-A68389A1D2B7}"/>
              </a:ext>
            </a:extLst>
          </p:cNvPr>
          <p:cNvSpPr/>
          <p:nvPr/>
        </p:nvSpPr>
        <p:spPr>
          <a:xfrm>
            <a:off x="8758543" y="1222852"/>
            <a:ext cx="1800000" cy="108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GPU VM</a:t>
            </a:r>
            <a:endParaRPr lang="ko-KR" altLang="en-US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순서도: 자기 디스크 13">
            <a:extLst>
              <a:ext uri="{FF2B5EF4-FFF2-40B4-BE49-F238E27FC236}">
                <a16:creationId xmlns:a16="http://schemas.microsoft.com/office/drawing/2014/main" id="{BDAB1F76-4E83-418A-B09B-5B7C1FBEE9BF}"/>
              </a:ext>
            </a:extLst>
          </p:cNvPr>
          <p:cNvSpPr/>
          <p:nvPr/>
        </p:nvSpPr>
        <p:spPr>
          <a:xfrm>
            <a:off x="6758824" y="1222852"/>
            <a:ext cx="1800000" cy="1080000"/>
          </a:xfrm>
          <a:prstGeom prst="flowChartMagneticDisk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VM Storage</a:t>
            </a:r>
          </a:p>
        </p:txBody>
      </p:sp>
      <p:sp>
        <p:nvSpPr>
          <p:cNvPr id="15" name="순서도: 자기 디스크 14">
            <a:extLst>
              <a:ext uri="{FF2B5EF4-FFF2-40B4-BE49-F238E27FC236}">
                <a16:creationId xmlns:a16="http://schemas.microsoft.com/office/drawing/2014/main" id="{1E4DEA64-60B0-4D4F-8466-39ADE8DED3E9}"/>
              </a:ext>
            </a:extLst>
          </p:cNvPr>
          <p:cNvSpPr/>
          <p:nvPr/>
        </p:nvSpPr>
        <p:spPr>
          <a:xfrm>
            <a:off x="6758824" y="2906748"/>
            <a:ext cx="1800000" cy="1080000"/>
          </a:xfrm>
          <a:prstGeom prst="flowChartMagneticDisk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Pre-emptible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VM Storage</a:t>
            </a:r>
          </a:p>
        </p:txBody>
      </p:sp>
      <p:sp>
        <p:nvSpPr>
          <p:cNvPr id="16" name="순서도: 자기 디스크 15">
            <a:extLst>
              <a:ext uri="{FF2B5EF4-FFF2-40B4-BE49-F238E27FC236}">
                <a16:creationId xmlns:a16="http://schemas.microsoft.com/office/drawing/2014/main" id="{4B6209AE-F9C6-4E9E-B710-4EC365F2BD6A}"/>
              </a:ext>
            </a:extLst>
          </p:cNvPr>
          <p:cNvSpPr/>
          <p:nvPr/>
        </p:nvSpPr>
        <p:spPr>
          <a:xfrm>
            <a:off x="6758824" y="4590644"/>
            <a:ext cx="1800000" cy="1080000"/>
          </a:xfrm>
          <a:prstGeom prst="flowChartMagneticDisk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Persistent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VM Storage</a:t>
            </a: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1C9509E1-8767-45E5-8496-552781A7D2B8}"/>
              </a:ext>
            </a:extLst>
          </p:cNvPr>
          <p:cNvCxnSpPr>
            <a:stCxn id="21" idx="4"/>
            <a:endCxn id="14" idx="2"/>
          </p:cNvCxnSpPr>
          <p:nvPr/>
        </p:nvCxnSpPr>
        <p:spPr>
          <a:xfrm flipV="1">
            <a:off x="3433457" y="1762852"/>
            <a:ext cx="3325367" cy="16838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FFFF36F9-3A34-4BBE-B9B2-6A192C9296D1}"/>
              </a:ext>
            </a:extLst>
          </p:cNvPr>
          <p:cNvCxnSpPr>
            <a:stCxn id="21" idx="4"/>
            <a:endCxn id="15" idx="2"/>
          </p:cNvCxnSpPr>
          <p:nvPr/>
        </p:nvCxnSpPr>
        <p:spPr>
          <a:xfrm>
            <a:off x="3433457" y="3446748"/>
            <a:ext cx="332536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C37A7882-BD9B-40E4-AD43-46D63E4D25E0}"/>
              </a:ext>
            </a:extLst>
          </p:cNvPr>
          <p:cNvCxnSpPr>
            <a:stCxn id="21" idx="4"/>
            <a:endCxn id="16" idx="2"/>
          </p:cNvCxnSpPr>
          <p:nvPr/>
        </p:nvCxnSpPr>
        <p:spPr>
          <a:xfrm>
            <a:off x="3433457" y="3446748"/>
            <a:ext cx="3325367" cy="16838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E8BA780-D99C-4368-A125-A0240FA25141}"/>
              </a:ext>
            </a:extLst>
          </p:cNvPr>
          <p:cNvSpPr txBox="1"/>
          <p:nvPr/>
        </p:nvSpPr>
        <p:spPr>
          <a:xfrm>
            <a:off x="4431260" y="3014292"/>
            <a:ext cx="1799989" cy="37625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Georgia" panose="02040502050405020303" pitchFamily="18" charset="0"/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2644432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Contribution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25E2C-4736-4D7D-86E7-643B68057E01}"/>
              </a:ext>
            </a:extLst>
          </p:cNvPr>
          <p:cNvSpPr txBox="1"/>
          <p:nvPr/>
        </p:nvSpPr>
        <p:spPr>
          <a:xfrm>
            <a:off x="1306527" y="3240871"/>
            <a:ext cx="9578945" cy="4589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latin typeface="Georgia" panose="02040502050405020303" pitchFamily="18" charset="0"/>
              </a:rPr>
              <a:t>Deep learning</a:t>
            </a:r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의</a:t>
            </a:r>
            <a:r>
              <a:rPr lang="ko-KR" altLang="en-US" dirty="0">
                <a:latin typeface="Georgia" panose="02040502050405020303" pitchFamily="18" charset="0"/>
              </a:rPr>
              <a:t> </a:t>
            </a:r>
            <a:r>
              <a:rPr lang="en-US" altLang="ko-KR" dirty="0">
                <a:latin typeface="Georgia" panose="02040502050405020303" pitchFamily="18" charset="0"/>
              </a:rPr>
              <a:t>IO characteristic</a:t>
            </a:r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을 이용하여 더 효율적인 </a:t>
            </a:r>
            <a:r>
              <a:rPr lang="en-US" altLang="ko-KR" dirty="0">
                <a:latin typeface="Georgia" panose="02040502050405020303" pitchFamily="18" charset="0"/>
              </a:rPr>
              <a:t>caching</a:t>
            </a:r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을 가능하게 하자</a:t>
            </a:r>
            <a:r>
              <a:rPr lang="en-US" altLang="ko-KR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!</a:t>
            </a:r>
            <a:endParaRPr lang="en-US" altLang="ko-KR" dirty="0">
              <a:solidFill>
                <a:schemeClr val="tx1"/>
              </a:solidFill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334315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IO Characteristic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25E2C-4736-4D7D-86E7-643B68057E01}"/>
              </a:ext>
            </a:extLst>
          </p:cNvPr>
          <p:cNvSpPr txBox="1"/>
          <p:nvPr/>
        </p:nvSpPr>
        <p:spPr>
          <a:xfrm>
            <a:off x="1306527" y="2088792"/>
            <a:ext cx="9578945" cy="268041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latin typeface="Georgia" panose="02040502050405020303" pitchFamily="18" charset="0"/>
              </a:rPr>
              <a:t>Shareability</a:t>
            </a:r>
          </a:p>
          <a:p>
            <a:pPr algn="ctr">
              <a:lnSpc>
                <a:spcPct val="150000"/>
              </a:lnSpc>
            </a:pPr>
            <a:endParaRPr lang="en-US" altLang="ko-KR" sz="16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DLT job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에서는 높은 정도의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I/O overlap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이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 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발생합니다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(Caching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유리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)</a:t>
            </a:r>
          </a:p>
          <a:p>
            <a:pPr algn="ctr">
              <a:lnSpc>
                <a:spcPct val="150000"/>
              </a:lnSpc>
            </a:pPr>
            <a:endParaRPr lang="en-US" altLang="ko-KR" sz="1600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marL="342900" indent="-342900" algn="ctr">
              <a:lnSpc>
                <a:spcPct val="150000"/>
              </a:lnSpc>
              <a:buAutoNum type="arabicParenR"/>
            </a:pPr>
            <a:r>
              <a:rPr lang="ko-KR" altLang="en-US" sz="16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같은 </a:t>
            </a:r>
            <a:r>
              <a:rPr lang="en-US" altLang="ko-KR" sz="16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dataset</a:t>
            </a:r>
            <a:r>
              <a:rPr lang="ko-KR" altLang="en-US" sz="16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대해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모델이 여러 번 학습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marL="342900" indent="-342900" algn="ctr">
              <a:lnSpc>
                <a:spcPct val="150000"/>
              </a:lnSpc>
              <a:buAutoNum type="arabicParenR"/>
            </a:pP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Hyper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-parameter tuning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을 위해 </a:t>
            </a:r>
            <a:r>
              <a:rPr lang="ko-KR" altLang="en-US" sz="16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같은 </a:t>
            </a:r>
            <a:r>
              <a:rPr lang="en-US" altLang="ko-KR" sz="16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dataset</a:t>
            </a:r>
            <a:r>
              <a:rPr lang="ko-KR" altLang="en-US" sz="16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대해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다른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 config.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로 실험을 진행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marL="342900" indent="-342900" algn="ctr">
              <a:lnSpc>
                <a:spcPct val="150000"/>
              </a:lnSpc>
              <a:buAutoNum type="arabicParenR"/>
            </a:pP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서로 다른 팀들이 </a:t>
            </a:r>
            <a:r>
              <a:rPr lang="ko-KR" altLang="en-US" sz="16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같은 </a:t>
            </a:r>
            <a:r>
              <a:rPr lang="en-US" altLang="ko-KR" sz="16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dataset</a:t>
            </a:r>
            <a:r>
              <a:rPr lang="ko-KR" altLang="en-US" sz="16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에 대해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다른 모델을 사용하여 실험</a:t>
            </a:r>
            <a:endParaRPr lang="en-US" altLang="ko-KR" sz="1600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361480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IO Characteristic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25E2C-4736-4D7D-86E7-643B68057E01}"/>
              </a:ext>
            </a:extLst>
          </p:cNvPr>
          <p:cNvSpPr txBox="1"/>
          <p:nvPr/>
        </p:nvSpPr>
        <p:spPr>
          <a:xfrm>
            <a:off x="1306527" y="2230017"/>
            <a:ext cx="9578945" cy="23979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latin typeface="Georgia" panose="02040502050405020303" pitchFamily="18" charset="0"/>
              </a:rPr>
              <a:t>Random Access</a:t>
            </a:r>
          </a:p>
          <a:p>
            <a:pPr algn="ctr">
              <a:lnSpc>
                <a:spcPct val="150000"/>
              </a:lnSpc>
            </a:pPr>
            <a:endParaRPr lang="en-US" altLang="ko-KR" sz="16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만약 전체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training data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를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caching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할 수 있으면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shareability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가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caching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을 도웁니다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그러나 부분적으로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caching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할 수 밖에 없다면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random access pattern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이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caching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을 방해합니다</a:t>
            </a:r>
            <a:endParaRPr lang="en-US" altLang="ko-KR" sz="1600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최근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dataset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의 크기는 점점 커지는 경향이 있기 때문에 대부분의 경우 이런 현상이 발생합니다</a:t>
            </a:r>
            <a:endParaRPr lang="en-US" altLang="ko-KR" sz="1600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40671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8899-0F7B-488F-B5D0-408F770DF3F8}"/>
              </a:ext>
            </a:extLst>
          </p:cNvPr>
          <p:cNvSpPr txBox="1"/>
          <p:nvPr/>
        </p:nvSpPr>
        <p:spPr>
          <a:xfrm>
            <a:off x="461320" y="445103"/>
            <a:ext cx="387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|</a:t>
            </a:r>
            <a:r>
              <a:rPr lang="en-US" altLang="ko-KR" sz="2800" dirty="0">
                <a:latin typeface="Georgia" panose="02040502050405020303" pitchFamily="18" charset="0"/>
                <a:ea typeface="배달의민족 한나체 Air" panose="020B0600000101010101" pitchFamily="50" charset="-127"/>
                <a:cs typeface="맑은 고딕 Semilight" panose="020B0502040204020203" pitchFamily="50" charset="-127"/>
              </a:rPr>
              <a:t> IO Characteristic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25E2C-4736-4D7D-86E7-643B68057E01}"/>
              </a:ext>
            </a:extLst>
          </p:cNvPr>
          <p:cNvSpPr txBox="1"/>
          <p:nvPr/>
        </p:nvSpPr>
        <p:spPr>
          <a:xfrm>
            <a:off x="1306527" y="2622433"/>
            <a:ext cx="9578945" cy="161313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latin typeface="Georgia" panose="02040502050405020303" pitchFamily="18" charset="0"/>
              </a:rPr>
              <a:t>Substitutability</a:t>
            </a:r>
          </a:p>
          <a:p>
            <a:pPr algn="ctr">
              <a:lnSpc>
                <a:spcPct val="150000"/>
              </a:lnSpc>
            </a:pPr>
            <a:endParaRPr lang="en-US" altLang="ko-KR" sz="16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모델이 모든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training data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를 한번씩 입력으로 받아야 하며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,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그 순서가 매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epoch 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마다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random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해야 합니다</a:t>
            </a:r>
            <a:endParaRPr lang="en-US" altLang="ko-KR" sz="1600" dirty="0"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즉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특정 파일을 찾을 필요가 없으며 미리 </a:t>
            </a:r>
            <a:r>
              <a:rPr lang="en-US" altLang="ko-KR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access</a:t>
            </a:r>
            <a:r>
              <a:rPr lang="ko-KR" altLang="en-US" sz="1600" dirty="0">
                <a:solidFill>
                  <a:schemeClr val="tx1"/>
                </a:solidFill>
                <a:latin typeface="Georgia" panose="02040502050405020303" pitchFamily="18" charset="0"/>
                <a:ea typeface="배달의민족 한나체 Air" panose="020B0600000101010101" pitchFamily="50" charset="-127"/>
              </a:rPr>
              <a:t>된 데이터에서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random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 </a:t>
            </a:r>
            <a:r>
              <a:rPr lang="en-US" altLang="ko-KR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subset</a:t>
            </a:r>
            <a:r>
              <a:rPr lang="ko-KR" altLang="en-US" sz="1600" dirty="0">
                <a:latin typeface="Georgia" panose="02040502050405020303" pitchFamily="18" charset="0"/>
                <a:ea typeface="배달의민족 한나체 Air" panose="020B0600000101010101" pitchFamily="50" charset="-127"/>
              </a:rPr>
              <a:t>을 추출할 수 있습니다</a:t>
            </a:r>
            <a:endParaRPr lang="en-US" altLang="ko-KR" sz="1600" dirty="0">
              <a:solidFill>
                <a:schemeClr val="tx1"/>
              </a:solidFill>
              <a:latin typeface="Georgia" panose="02040502050405020303" pitchFamily="18" charset="0"/>
              <a:ea typeface="배달의민족 한나체 Ai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444531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9478</TotalTime>
  <Words>1031</Words>
  <Application>Microsoft Office PowerPoint</Application>
  <PresentationFormat>와이드스크린</PresentationFormat>
  <Paragraphs>171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Georgia</vt:lpstr>
      <vt:lpstr>배달의민족 한나체 Air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Oh Jun O</dc:creator>
  <cp:lastModifiedBy>Oh Demian</cp:lastModifiedBy>
  <cp:revision>347</cp:revision>
  <dcterms:created xsi:type="dcterms:W3CDTF">2019-07-03T02:01:49Z</dcterms:created>
  <dcterms:modified xsi:type="dcterms:W3CDTF">2021-04-20T21:57:46Z</dcterms:modified>
</cp:coreProperties>
</file>