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71" r:id="rId2"/>
    <p:sldId id="343" r:id="rId3"/>
    <p:sldId id="391" r:id="rId4"/>
    <p:sldId id="400" r:id="rId5"/>
    <p:sldId id="397" r:id="rId6"/>
    <p:sldId id="398" r:id="rId7"/>
    <p:sldId id="399" r:id="rId8"/>
    <p:sldId id="390" r:id="rId9"/>
    <p:sldId id="365" r:id="rId10"/>
    <p:sldId id="366" r:id="rId11"/>
    <p:sldId id="364" r:id="rId12"/>
    <p:sldId id="367" r:id="rId13"/>
    <p:sldId id="359" r:id="rId14"/>
    <p:sldId id="375" r:id="rId15"/>
    <p:sldId id="401" r:id="rId1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1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FF"/>
    <a:srgbClr val="0099FF"/>
    <a:srgbClr val="CCFFFF"/>
    <a:srgbClr val="99CCFF"/>
    <a:srgbClr val="FF6600"/>
    <a:srgbClr val="66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5488" autoAdjust="0"/>
  </p:normalViewPr>
  <p:slideViewPr>
    <p:cSldViewPr>
      <p:cViewPr>
        <p:scale>
          <a:sx n="75" d="100"/>
          <a:sy n="75" d="100"/>
        </p:scale>
        <p:origin x="474" y="276"/>
      </p:cViewPr>
      <p:guideLst>
        <p:guide orient="horz" pos="816"/>
        <p:guide pos="1680"/>
      </p:guideLst>
    </p:cSldViewPr>
  </p:slideViewPr>
  <p:outlineViewPr>
    <p:cViewPr>
      <p:scale>
        <a:sx n="33" d="100"/>
        <a:sy n="33" d="100"/>
      </p:scale>
      <p:origin x="84" y="16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4C63C2AB-6B08-444C-BC2B-90111048F2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>
            <a:lvl1pPr defTabSz="935038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id="{E5D216D2-C748-4A9A-90FF-F755A1BB215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>
            <a:lvl1pPr algn="r" defTabSz="935038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4" name="Rectangle 1028">
            <a:extLst>
              <a:ext uri="{FF2B5EF4-FFF2-40B4-BE49-F238E27FC236}">
                <a16:creationId xmlns:a16="http://schemas.microsoft.com/office/drawing/2014/main" id="{3450F372-96E3-44A5-BBDC-00908FA689C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b" anchorCtr="0" compatLnSpc="1">
            <a:prstTxWarp prst="textNoShape">
              <a:avLst/>
            </a:prstTxWarp>
          </a:bodyPr>
          <a:lstStyle>
            <a:lvl1pPr defTabSz="935038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5" name="Rectangle 1029">
            <a:extLst>
              <a:ext uri="{FF2B5EF4-FFF2-40B4-BE49-F238E27FC236}">
                <a16:creationId xmlns:a16="http://schemas.microsoft.com/office/drawing/2014/main" id="{96790E08-D3D5-4CAB-9605-86CBD276F0B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b" anchorCtr="0" compatLnSpc="1">
            <a:prstTxWarp prst="textNoShape">
              <a:avLst/>
            </a:prstTxWarp>
          </a:bodyPr>
          <a:lstStyle>
            <a:lvl1pPr algn="r" defTabSz="935038" eaLnBrk="1" latinLnBrk="1" hangingPunct="1">
              <a:defRPr sz="1200" b="0">
                <a:latin typeface="굴림" panose="020B0600000101010101" pitchFamily="50" charset="-127"/>
              </a:defRPr>
            </a:lvl1pPr>
          </a:lstStyle>
          <a:p>
            <a:pPr>
              <a:defRPr/>
            </a:pPr>
            <a:fld id="{E85F8447-9344-4E1E-8211-D7BDA159A56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F4ADDAA-EF2C-4C48-9AB7-5E3DDE66F7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>
            <a:lvl1pPr defTabSz="935038" eaLnBrk="1" latinLnBrk="1" hangingPunct="1">
              <a:defRPr sz="12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F293E3D-58B1-43E6-AAA1-A0C060C46A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>
            <a:lvl1pPr algn="r" defTabSz="935038" eaLnBrk="1" latinLnBrk="1" hangingPunct="1">
              <a:defRPr sz="12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C012B8D-A83A-4EF6-8B28-D1FD332AE9F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85800"/>
            <a:ext cx="4570413" cy="34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8C8F0E35-57BA-431B-A56C-4994C10C41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9C2D2C0A-6A26-4D81-8E50-1B4958676C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b" anchorCtr="0" compatLnSpc="1">
            <a:prstTxWarp prst="textNoShape">
              <a:avLst/>
            </a:prstTxWarp>
          </a:bodyPr>
          <a:lstStyle>
            <a:lvl1pPr defTabSz="935038" eaLnBrk="1" latinLnBrk="1" hangingPunct="1">
              <a:defRPr sz="12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2BEFD2FC-1042-4C0D-8EE8-97A85F2F1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b" anchorCtr="0" compatLnSpc="1">
            <a:prstTxWarp prst="textNoShape">
              <a:avLst/>
            </a:prstTxWarp>
          </a:bodyPr>
          <a:lstStyle>
            <a:lvl1pPr algn="r" defTabSz="935038" eaLnBrk="1" latinLnBrk="1" hangingPunct="1">
              <a:defRPr sz="1200" b="0"/>
            </a:lvl1pPr>
          </a:lstStyle>
          <a:p>
            <a:pPr>
              <a:defRPr/>
            </a:pPr>
            <a:fld id="{C4FA5DDA-DF67-4B00-AA3B-D91A1906091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E886A69-9ABD-4A58-8CA3-A9A554770D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B1767F2-4BD1-4152-86A7-0F2E1D1649C2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ko-KR">
              <a:latin typeface="Tahom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49EBBA4-8544-48E6-A6F5-9BBD9A258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FC3A07E-0185-419B-8BB6-950822EF6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36D6CF8-E824-4374-8CA4-D54140A7FE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2A8761D-AF4F-440D-8289-62FCB18AFFEA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ko-KR">
              <a:latin typeface="Tahoma" panose="020B060403050404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6FA7A90-1001-4D51-81EB-E1CAC8FCE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5169253-ADAB-4F6D-98F0-24E2BD85B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>
            <a:extLst>
              <a:ext uri="{FF2B5EF4-FFF2-40B4-BE49-F238E27FC236}">
                <a16:creationId xmlns:a16="http://schemas.microsoft.com/office/drawing/2014/main" id="{6B1BD11C-8FCB-4962-A815-475E847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슬라이드 노트 개체 틀 2">
            <a:extLst>
              <a:ext uri="{FF2B5EF4-FFF2-40B4-BE49-F238E27FC236}">
                <a16:creationId xmlns:a16="http://schemas.microsoft.com/office/drawing/2014/main" id="{F46FAD38-C482-4B7C-8D83-27B86A319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4" name="슬라이드 번호 개체 틀 3">
            <a:extLst>
              <a:ext uri="{FF2B5EF4-FFF2-40B4-BE49-F238E27FC236}">
                <a16:creationId xmlns:a16="http://schemas.microsoft.com/office/drawing/2014/main" id="{14CF37F7-B636-4219-9C50-0F29C648F7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512589F3-5535-49B6-A821-ABCAD9CC7324}" type="slidenum">
              <a:rPr lang="en-US" altLang="ko-KR" b="0" smtClean="0"/>
              <a:pPr/>
              <a:t>3</a:t>
            </a:fld>
            <a:endParaRPr lang="en-US" altLang="ko-KR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93D420F-A548-4C85-A759-DFC1F58043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3C79A42-EB52-4062-BAB0-052DBFC3C9DF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ko-KR">
              <a:latin typeface="Tahoma" panose="020B060403050404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12C71DA-1C41-43E3-A61B-587EB76E1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84D2F84-AFD6-44A9-B20F-5ED7145F9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6E15908-BAC1-4DBF-9067-F016649B4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A2BE57-F273-4508-A9F1-5E276A9A7A8E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ko-KR">
              <a:latin typeface="Tahoma" panose="020B060403050404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A57A0D5-C8FB-48AA-970F-D109E4DBC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3442FDD-9304-4825-A2A4-B46FD870A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9C11826D-4198-499A-82CC-7A5107D8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8943796-04BA-4953-A6F1-07821CE0D601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ko-KR">
              <a:latin typeface="Tahoma" panose="020B060403050404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B979350-90AC-4386-812B-5016923523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24DBA0C-1926-46AF-9EE8-2FC925EC5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83EC1BE-B4FC-4FA1-9884-529FC5BF4A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47C1F08-66EC-4D2A-90C0-17ABD44A5129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ko-KR">
              <a:latin typeface="Tahoma" panose="020B060403050404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ACA86A3-C50C-478B-BFAE-219C72DA5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7183ED6-CD24-4FE8-8FC2-2579142DA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EAAB512-69F6-4C7A-AC8F-29EA77CAEF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4BC56414-2E2D-43A2-AE91-640313D5598E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ko-KR">
              <a:latin typeface="Tahoma" panose="020B060403050404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B5FCF8B-E394-4659-AAA7-B478FF4C9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6515DD6-E7EF-4093-9297-3238D9857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D4C3B74E-EEBE-4335-8461-9576278995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" y="6507163"/>
            <a:ext cx="7391400" cy="74612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99CC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EFE9F9F-0675-452F-9BE0-DDBF1483E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405563"/>
            <a:ext cx="152400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ko-KR" altLang="en-US" sz="1200" dirty="0">
                <a:solidFill>
                  <a:schemeClr val="tx2"/>
                </a:solidFill>
                <a:latin typeface="굴림" pitchFamily="50" charset="-127"/>
              </a:rPr>
              <a:t>단국대학교  최종무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199D642-BD4B-4A0B-8881-F36CE0B8F3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1600" y="249238"/>
            <a:ext cx="7631113" cy="1555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A135CDF-1039-43F9-B538-4730CF6AF6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07950"/>
            <a:ext cx="12604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6168E2-1538-477F-8D27-02FE5C13D0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629400"/>
            <a:ext cx="3581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089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51520" y="836712"/>
            <a:ext cx="8640960" cy="5486400"/>
          </a:xfrm>
        </p:spPr>
        <p:txBody>
          <a:bodyPr/>
          <a:lstStyle>
            <a:lvl3pPr>
              <a:defRPr sz="1800"/>
            </a:lvl3pPr>
            <a:lvl5pPr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65DFC219-C6DC-4A09-9362-DDF23E020B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3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23528" y="838200"/>
            <a:ext cx="8496944" cy="54864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DB571907-DC09-4BF7-9448-C5F6A661AC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924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8A3DE9-9898-4E22-8318-BCFEF44B8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CE9328E-EB55-4510-965E-BD12BA3F8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838200"/>
            <a:ext cx="84963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</p:txBody>
      </p:sp>
      <p:sp>
        <p:nvSpPr>
          <p:cNvPr id="1028" name="Line 13">
            <a:extLst>
              <a:ext uri="{FF2B5EF4-FFF2-40B4-BE49-F238E27FC236}">
                <a16:creationId xmlns:a16="http://schemas.microsoft.com/office/drawing/2014/main" id="{A21CDB96-7900-43BC-8116-CA8D4CE4A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>
            <a:solidFill>
              <a:srgbClr val="BE9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21520" name="Rectangle 16">
            <a:extLst>
              <a:ext uri="{FF2B5EF4-FFF2-40B4-BE49-F238E27FC236}">
                <a16:creationId xmlns:a16="http://schemas.microsoft.com/office/drawing/2014/main" id="{70CE2663-1BA1-42FB-9433-D40C8DC1C4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705600"/>
            <a:ext cx="358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400" b="0" i="1">
                <a:solidFill>
                  <a:schemeClr val="bg2"/>
                </a:solidFill>
                <a:latin typeface="+mn-ea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18">
            <a:extLst>
              <a:ext uri="{FF2B5EF4-FFF2-40B4-BE49-F238E27FC236}">
                <a16:creationId xmlns:a16="http://schemas.microsoft.com/office/drawing/2014/main" id="{667088D1-D17B-4437-8F10-82AC0169B95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52400" y="6553200"/>
            <a:ext cx="7315200" cy="762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99CC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sp>
        <p:nvSpPr>
          <p:cNvPr id="1031" name="Text Box 21">
            <a:extLst>
              <a:ext uri="{FF2B5EF4-FFF2-40B4-BE49-F238E27FC236}">
                <a16:creationId xmlns:a16="http://schemas.microsoft.com/office/drawing/2014/main" id="{05BBCE79-455F-473C-8EEA-86BCA8B1BA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05700" y="6469063"/>
            <a:ext cx="152400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ko-KR" sz="1200" dirty="0">
                <a:solidFill>
                  <a:schemeClr val="tx2"/>
                </a:solidFill>
                <a:latin typeface="굴림" pitchFamily="50" charset="-127"/>
              </a:rPr>
              <a:t>J. Choi at DKU</a:t>
            </a:r>
            <a:endParaRPr lang="ko-KR" altLang="en-US" sz="1200" dirty="0">
              <a:solidFill>
                <a:schemeClr val="tx2"/>
              </a:solidFill>
              <a:latin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8" r:id="rId2"/>
    <p:sldLayoutId id="2147483869" r:id="rId3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Blip>
          <a:blip r:embed="rId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embedded.dankook.ac.kr/~choijm" TargetMode="External"/><Relationship Id="rId4" Type="http://schemas.openxmlformats.org/officeDocument/2006/relationships/hyperlink" Target="mailto:choijm@dankook.ac.k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hoijm@dankook.ac.k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choijm@dankook.ac.kr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westerndigital.com/content/dam/doc-library/en_us/assets/public/western-digital/collateral/white-paper/white-paper-sandisk-flash101-management.pdf" TargetMode="External"/><Relationship Id="rId2" Type="http://schemas.openxmlformats.org/officeDocument/2006/relationships/hyperlink" Target="http://web.stanford.edu/class/cs240/readings/p10-sit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AA020C4-EC3A-4072-B83E-2906DA8E38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016000"/>
            <a:ext cx="8686800" cy="1441450"/>
          </a:xfrm>
        </p:spPr>
        <p:txBody>
          <a:bodyPr/>
          <a:lstStyle/>
          <a:p>
            <a:pPr eaLnBrk="1" hangingPunct="1"/>
            <a:r>
              <a:rPr lang="en-US" altLang="ko-KR" sz="4400" b="1"/>
              <a:t>IT </a:t>
            </a:r>
            <a:r>
              <a:rPr lang="ko-KR" altLang="en-US" sz="4400" b="1"/>
              <a:t>응용 </a:t>
            </a:r>
            <a:r>
              <a:rPr lang="en-US" altLang="ko-KR" sz="4400" b="1"/>
              <a:t>II</a:t>
            </a:r>
            <a:br>
              <a:rPr lang="en-US" altLang="ko-KR" sz="4400" b="1"/>
            </a:br>
            <a:r>
              <a:rPr lang="en-US" altLang="ko-KR" sz="3600" b="1"/>
              <a:t>(IT Applications II) </a:t>
            </a:r>
            <a:endParaRPr lang="ko-KR" altLang="en-US" sz="3600" b="1"/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BCE8FA0B-A87A-4F4C-891B-6C534A28F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4652963"/>
            <a:ext cx="56610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latin typeface="Tahoma" panose="020B0604030504040204" pitchFamily="34" charset="0"/>
              </a:rPr>
              <a:t>Dept. of Computer Science and Engineering</a:t>
            </a:r>
            <a:endParaRPr lang="ko-KR" altLang="en-US" sz="2000" b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latin typeface="Tahoma" panose="020B0604030504040204" pitchFamily="34" charset="0"/>
              </a:rPr>
              <a:t>Dankook University</a:t>
            </a:r>
            <a:endParaRPr lang="ko-KR" altLang="en-US" sz="2000" b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>
                <a:latin typeface="Tahoma" panose="020B0604030504040204" pitchFamily="34" charset="0"/>
              </a:rPr>
              <a:t>March 3, 2021</a:t>
            </a:r>
            <a:endParaRPr lang="ko-KR" altLang="en-US" sz="1800" b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>
                <a:latin typeface="Tahoma" panose="020B0604030504040204" pitchFamily="34" charset="0"/>
              </a:rPr>
              <a:t>Jongmoo Choi</a:t>
            </a:r>
            <a:endParaRPr lang="ko-KR" altLang="en-US" sz="1800" b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>
                <a:latin typeface="Tahoma" panose="020B0604030504040204" pitchFamily="34" charset="0"/>
                <a:hlinkClick r:id="rId4"/>
              </a:rPr>
              <a:t>choijm@dankook.ac.kr</a:t>
            </a:r>
            <a:r>
              <a:rPr lang="en-US" altLang="ko-KR" sz="1800" b="0">
                <a:latin typeface="Tahoma" panose="020B0604030504040204" pitchFamily="34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>
                <a:latin typeface="Tahoma" panose="020B0604030504040204" pitchFamily="34" charset="0"/>
                <a:hlinkClick r:id="rId5"/>
              </a:rPr>
              <a:t>http://embedded.dankook.ac.kr/~choijm</a:t>
            </a:r>
            <a:r>
              <a:rPr lang="en-US" altLang="ko-KR" sz="1800" b="0">
                <a:latin typeface="Tahoma" panose="020B0604030504040204" pitchFamily="34" charset="0"/>
              </a:rPr>
              <a:t>     </a:t>
            </a:r>
          </a:p>
        </p:txBody>
      </p:sp>
      <p:pic>
        <p:nvPicPr>
          <p:cNvPr id="5124" name="그림 2">
            <a:extLst>
              <a:ext uri="{FF2B5EF4-FFF2-40B4-BE49-F238E27FC236}">
                <a16:creationId xmlns:a16="http://schemas.microsoft.com/office/drawing/2014/main" id="{BD5BDF0C-2744-43E8-B621-365E6321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40322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85D8BEE-8EA5-4442-B5BB-1B3227B90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How to present</a:t>
            </a:r>
            <a:endParaRPr lang="ko-KR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0BF71E6-085F-44AB-9F1F-C7749B8CAA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8435975" cy="5686425"/>
          </a:xfrm>
        </p:spPr>
        <p:txBody>
          <a:bodyPr/>
          <a:lstStyle/>
          <a:p>
            <a:pPr eaLnBrk="1" hangingPunct="1"/>
            <a:r>
              <a:rPr lang="en-US" altLang="ko-KR"/>
              <a:t>Presentation </a:t>
            </a:r>
          </a:p>
          <a:p>
            <a:pPr lvl="1" eaLnBrk="1" hangingPunct="1"/>
            <a:r>
              <a:rPr lang="en-US" altLang="ko-KR"/>
              <a:t>Time</a:t>
            </a:r>
            <a:endParaRPr lang="ko-KR" altLang="en-US"/>
          </a:p>
          <a:p>
            <a:pPr lvl="2" eaLnBrk="1" hangingPunct="1"/>
            <a:r>
              <a:rPr lang="en-US" altLang="ko-KR"/>
              <a:t>Presentation: 25 min, Q&amp;A: 10 min</a:t>
            </a:r>
          </a:p>
          <a:p>
            <a:pPr lvl="1" eaLnBrk="1" hangingPunct="1"/>
            <a:r>
              <a:rPr lang="en-US" altLang="ko-KR"/>
              <a:t>Slide</a:t>
            </a:r>
          </a:p>
          <a:p>
            <a:pPr lvl="2" eaLnBrk="1" hangingPunct="1"/>
            <a:r>
              <a:rPr lang="en-US" altLang="ko-KR"/>
              <a:t>Less than 15 lines per each page</a:t>
            </a:r>
          </a:p>
          <a:p>
            <a:pPr lvl="2" eaLnBrk="1" hangingPunct="1"/>
            <a:r>
              <a:rPr lang="en-US" altLang="ko-KR"/>
              <a:t>More than half pages must contain figures</a:t>
            </a:r>
            <a:endParaRPr lang="ko-KR" altLang="en-US"/>
          </a:p>
          <a:p>
            <a:pPr lvl="2" eaLnBrk="1" hangingPunct="1"/>
            <a:r>
              <a:rPr lang="en-US" altLang="ko-KR"/>
              <a:t>Must include </a:t>
            </a:r>
            <a:r>
              <a:rPr lang="en-US" altLang="ko-KR">
                <a:solidFill>
                  <a:srgbClr val="FF0000"/>
                </a:solidFill>
              </a:rPr>
              <a:t>humor slides (if not, less points)</a:t>
            </a:r>
          </a:p>
          <a:p>
            <a:pPr lvl="2" eaLnBrk="1" hangingPunct="1"/>
            <a:r>
              <a:rPr lang="en-US" altLang="ko-KR"/>
              <a:t>Must include </a:t>
            </a:r>
            <a:r>
              <a:rPr lang="en-US" altLang="ko-KR">
                <a:solidFill>
                  <a:srgbClr val="FF0000"/>
                </a:solidFill>
              </a:rPr>
              <a:t>references (if not, less points)</a:t>
            </a:r>
          </a:p>
          <a:p>
            <a:pPr lvl="2" eaLnBrk="1" hangingPunct="1"/>
            <a:r>
              <a:rPr lang="en-US" altLang="ko-KR"/>
              <a:t>Each slide must be put in the lecture site (</a:t>
            </a:r>
            <a:r>
              <a:rPr lang="en-US" altLang="ko-KR">
                <a:solidFill>
                  <a:srgbClr val="FF0000"/>
                </a:solidFill>
              </a:rPr>
              <a:t>send it to </a:t>
            </a:r>
            <a:r>
              <a:rPr lang="en-US" altLang="ko-KR">
                <a:solidFill>
                  <a:srgbClr val="FF0000"/>
                </a:solidFill>
                <a:hlinkClick r:id="rId3"/>
              </a:rPr>
              <a:t>choijm@dankook.ac.kr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r>
              <a:rPr lang="en-US" altLang="ko-KR">
                <a:solidFill>
                  <a:srgbClr val="FF0000"/>
                </a:solidFill>
              </a:rPr>
              <a:t>until the previous day of presentation</a:t>
            </a:r>
            <a:r>
              <a:rPr lang="en-US" altLang="ko-KR"/>
              <a:t>)</a:t>
            </a:r>
          </a:p>
          <a:p>
            <a:pPr lvl="2" eaLnBrk="1" hangingPunct="1"/>
            <a:endParaRPr lang="en-US" altLang="ko-KR"/>
          </a:p>
          <a:p>
            <a:pPr eaLnBrk="1" hangingPunct="1"/>
            <a:r>
              <a:rPr lang="en-US" altLang="ko-KR"/>
              <a:t>Audience</a:t>
            </a:r>
          </a:p>
          <a:p>
            <a:pPr lvl="1" eaLnBrk="1" hangingPunct="1"/>
            <a:r>
              <a:rPr lang="en-US" altLang="ko-KR"/>
              <a:t>Obligation of audience: at least one question per person a day</a:t>
            </a:r>
          </a:p>
          <a:p>
            <a:pPr lvl="2" eaLnBrk="1" hangingPunct="1"/>
            <a:r>
              <a:rPr lang="en-US" altLang="ko-KR"/>
              <a:t>Without questions, you can not get a good grade.</a:t>
            </a:r>
          </a:p>
          <a:p>
            <a:pPr lvl="2" eaLnBrk="1" hangingPunct="1"/>
            <a:r>
              <a:rPr lang="en-US" altLang="ko-KR"/>
              <a:t>Count the number of questions</a:t>
            </a:r>
          </a:p>
        </p:txBody>
      </p:sp>
      <p:pic>
        <p:nvPicPr>
          <p:cNvPr id="18436" name="그림 3">
            <a:extLst>
              <a:ext uri="{FF2B5EF4-FFF2-40B4-BE49-F238E27FC236}">
                <a16:creationId xmlns:a16="http://schemas.microsoft.com/office/drawing/2014/main" id="{E6A1A6B8-A01F-47AD-827F-91804DF96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763588"/>
            <a:ext cx="235108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AA66F30-FE5A-46C4-9540-98B348D08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How to review a paper</a:t>
            </a:r>
            <a:endParaRPr lang="ko-KR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6849C8E-653D-4F34-A352-F20F83DA68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5338763" cy="5686425"/>
          </a:xfrm>
        </p:spPr>
        <p:txBody>
          <a:bodyPr/>
          <a:lstStyle/>
          <a:p>
            <a:pPr eaLnBrk="1" hangingPunct="1"/>
            <a:r>
              <a:rPr lang="en-US" altLang="ko-KR"/>
              <a:t>Paper Review</a:t>
            </a:r>
          </a:p>
          <a:p>
            <a:pPr lvl="1" eaLnBrk="1" hangingPunct="1"/>
            <a:r>
              <a:rPr lang="en-US" altLang="ko-KR"/>
              <a:t>All student must submit reviews about papers assigned to the corresponding week. </a:t>
            </a:r>
          </a:p>
          <a:p>
            <a:pPr lvl="1" eaLnBrk="1" hangingPunct="1"/>
            <a:r>
              <a:rPr lang="en-US" altLang="ko-KR"/>
              <a:t>Format</a:t>
            </a:r>
            <a:endParaRPr lang="ko-KR" altLang="en-US"/>
          </a:p>
          <a:p>
            <a:pPr lvl="2" eaLnBrk="1" hangingPunct="1"/>
            <a:r>
              <a:rPr lang="en-US" altLang="ko-KR"/>
              <a:t>Summary </a:t>
            </a:r>
            <a:endParaRPr lang="ko-KR" altLang="en-US"/>
          </a:p>
          <a:p>
            <a:pPr lvl="3" eaLnBrk="1" hangingPunct="1"/>
            <a:r>
              <a:rPr lang="en-US" altLang="ko-KR"/>
              <a:t>3 sentences</a:t>
            </a:r>
          </a:p>
          <a:p>
            <a:pPr lvl="3" eaLnBrk="1" hangingPunct="1"/>
            <a:r>
              <a:rPr lang="en-US" altLang="ko-KR"/>
              <a:t>Motivation, Proposal, Evaluation</a:t>
            </a:r>
            <a:endParaRPr lang="ko-KR" altLang="en-US"/>
          </a:p>
          <a:p>
            <a:pPr lvl="2" eaLnBrk="1" hangingPunct="1"/>
            <a:r>
              <a:rPr lang="en-US" altLang="ko-KR"/>
              <a:t>Strength</a:t>
            </a:r>
          </a:p>
          <a:p>
            <a:pPr lvl="3" eaLnBrk="1" hangingPunct="1"/>
            <a:r>
              <a:rPr lang="en-US" altLang="ko-KR"/>
              <a:t>What are positive things in this paper?</a:t>
            </a:r>
          </a:p>
          <a:p>
            <a:pPr lvl="2" eaLnBrk="1" hangingPunct="1"/>
            <a:r>
              <a:rPr lang="en-US" altLang="ko-KR"/>
              <a:t>Weakness</a:t>
            </a:r>
          </a:p>
          <a:p>
            <a:pPr lvl="3" eaLnBrk="1" hangingPunct="1"/>
            <a:r>
              <a:rPr lang="en-US" altLang="ko-KR"/>
              <a:t>What are the down sides of this paper?</a:t>
            </a:r>
          </a:p>
          <a:p>
            <a:pPr lvl="2" eaLnBrk="1" hangingPunct="1"/>
            <a:r>
              <a:rPr lang="en-US" altLang="ko-KR"/>
              <a:t>Questions or Suggestions</a:t>
            </a:r>
          </a:p>
          <a:p>
            <a:pPr lvl="3" eaLnBrk="1" hangingPunct="1"/>
            <a:r>
              <a:rPr lang="en-US" altLang="ko-KR"/>
              <a:t>At least 3</a:t>
            </a:r>
          </a:p>
          <a:p>
            <a:pPr lvl="1" eaLnBrk="1" hangingPunct="1"/>
            <a:endParaRPr lang="en-US" altLang="ko-KR"/>
          </a:p>
          <a:p>
            <a:pPr lvl="1" eaLnBrk="1" hangingPunct="1"/>
            <a:endParaRPr lang="en-US" altLang="ko-KR"/>
          </a:p>
        </p:txBody>
      </p:sp>
      <p:pic>
        <p:nvPicPr>
          <p:cNvPr id="20484" name="그림 2">
            <a:extLst>
              <a:ext uri="{FF2B5EF4-FFF2-40B4-BE49-F238E27FC236}">
                <a16:creationId xmlns:a16="http://schemas.microsoft.com/office/drawing/2014/main" id="{71520085-2329-42CD-BE6F-62AECE3D6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862013"/>
            <a:ext cx="296227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DE73F33-465C-47A7-8115-59ED2AB3B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How to make a proposal </a:t>
            </a:r>
            <a:endParaRPr lang="ko-KR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5E7B14-1ACD-43C3-8E5D-DE4EAAD4F9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8435975" cy="5686425"/>
          </a:xfrm>
        </p:spPr>
        <p:txBody>
          <a:bodyPr/>
          <a:lstStyle/>
          <a:p>
            <a:pPr eaLnBrk="1" hangingPunct="1"/>
            <a:r>
              <a:rPr lang="en-US" altLang="ko-KR" dirty="0"/>
              <a:t>Personal project</a:t>
            </a:r>
          </a:p>
          <a:p>
            <a:pPr lvl="1" eaLnBrk="1" hangingPunct="1"/>
            <a:r>
              <a:rPr lang="en-US" altLang="ko-KR" dirty="0"/>
              <a:t>1. Idea presentation (5 minutes)</a:t>
            </a:r>
          </a:p>
          <a:p>
            <a:pPr lvl="2" eaLnBrk="1" hangingPunct="1"/>
            <a:r>
              <a:rPr lang="en-US" altLang="ko-KR" dirty="0"/>
              <a:t>Personnel introduction, Ice break</a:t>
            </a:r>
          </a:p>
          <a:p>
            <a:pPr lvl="2" eaLnBrk="1" hangingPunct="1"/>
            <a:r>
              <a:rPr lang="en-US" altLang="ko-KR" dirty="0">
                <a:solidFill>
                  <a:srgbClr val="FF0000"/>
                </a:solidFill>
              </a:rPr>
              <a:t>Research idea, Brainstorming</a:t>
            </a:r>
          </a:p>
          <a:p>
            <a:pPr lvl="1" eaLnBrk="1" hangingPunct="1"/>
            <a:r>
              <a:rPr lang="en-US" altLang="ko-KR" dirty="0"/>
              <a:t>2. Survey presentation and initial design (10 minutes)</a:t>
            </a:r>
          </a:p>
          <a:p>
            <a:pPr lvl="2" eaLnBrk="1" hangingPunct="1"/>
            <a:r>
              <a:rPr lang="en-US" altLang="ko-KR" dirty="0"/>
              <a:t>Idea proposal</a:t>
            </a:r>
          </a:p>
          <a:p>
            <a:pPr lvl="2" eaLnBrk="1" hangingPunct="1"/>
            <a:r>
              <a:rPr lang="en-US" altLang="ko-KR" dirty="0">
                <a:solidFill>
                  <a:srgbClr val="FF0000"/>
                </a:solidFill>
              </a:rPr>
              <a:t>Related papers (prepare references in advance)</a:t>
            </a:r>
          </a:p>
          <a:p>
            <a:pPr lvl="2" eaLnBrk="1" hangingPunct="1"/>
            <a:r>
              <a:rPr lang="en-US" altLang="ko-KR" dirty="0"/>
              <a:t>Related industrial trends </a:t>
            </a:r>
          </a:p>
          <a:p>
            <a:pPr lvl="1" eaLnBrk="1" hangingPunct="1"/>
            <a:r>
              <a:rPr lang="en-US" altLang="ko-KR" dirty="0"/>
              <a:t>3. Final presentation (15 minutes)</a:t>
            </a:r>
          </a:p>
          <a:p>
            <a:pPr lvl="2" eaLnBrk="1" hangingPunct="1"/>
            <a:r>
              <a:rPr lang="en-US" altLang="ko-KR" dirty="0"/>
              <a:t>Idea, Related work, </a:t>
            </a:r>
            <a:r>
              <a:rPr lang="en-US" altLang="ko-KR" dirty="0">
                <a:solidFill>
                  <a:srgbClr val="FF0000"/>
                </a:solidFill>
              </a:rPr>
              <a:t>Design, Evaluation results</a:t>
            </a:r>
          </a:p>
          <a:p>
            <a:pPr lvl="3" eaLnBrk="1" hangingPunct="1"/>
            <a:r>
              <a:rPr lang="en-US" altLang="ko-KR" dirty="0"/>
              <a:t>Enhance the idea obtained form your presentation</a:t>
            </a:r>
          </a:p>
          <a:p>
            <a:pPr lvl="2" eaLnBrk="1" hangingPunct="1"/>
            <a:r>
              <a:rPr lang="en-US" altLang="ko-KR" dirty="0"/>
              <a:t>1) presentation (ppt), 2) paper (</a:t>
            </a:r>
            <a:r>
              <a:rPr lang="en-US" altLang="ko-KR" dirty="0" err="1"/>
              <a:t>tex</a:t>
            </a:r>
            <a:r>
              <a:rPr lang="en-US" altLang="ko-KR" dirty="0"/>
              <a:t>, </a:t>
            </a:r>
            <a:r>
              <a:rPr lang="en-US" altLang="ko-KR" dirty="0" err="1"/>
              <a:t>hwp</a:t>
            </a:r>
            <a:r>
              <a:rPr lang="en-US" altLang="ko-KR" dirty="0"/>
              <a:t>, word)</a:t>
            </a:r>
          </a:p>
          <a:p>
            <a:pPr lvl="3" eaLnBrk="1" hangingPunct="1"/>
            <a:r>
              <a:rPr lang="en-US" altLang="ko-KR" dirty="0"/>
              <a:t>I strongly recommend to submit KCC or KSC or any conferences/workshops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EDFCD3A-3EF6-46A6-A9A4-B51F14859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Evaluation </a:t>
            </a:r>
            <a:endParaRPr lang="ko-KR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48F0F2F-AC37-4BB7-B0B3-35C3A027AA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147050" cy="5486400"/>
          </a:xfrm>
        </p:spPr>
        <p:txBody>
          <a:bodyPr/>
          <a:lstStyle/>
          <a:p>
            <a:pPr eaLnBrk="1" hangingPunct="1"/>
            <a:r>
              <a:rPr lang="en-US" altLang="ko-KR" dirty="0"/>
              <a:t>Evaluation</a:t>
            </a:r>
          </a:p>
          <a:p>
            <a:pPr lvl="1" eaLnBrk="1" hangingPunct="1"/>
            <a:r>
              <a:rPr lang="en-US" altLang="ko-KR" dirty="0"/>
              <a:t>Presentation(30%)</a:t>
            </a:r>
          </a:p>
          <a:p>
            <a:pPr lvl="1" eaLnBrk="1" hangingPunct="1"/>
            <a:r>
              <a:rPr lang="en-US" altLang="ko-KR" dirty="0"/>
              <a:t>Questions and Answers</a:t>
            </a:r>
            <a:r>
              <a:rPr lang="ko-KR" altLang="en-US" dirty="0"/>
              <a:t> </a:t>
            </a:r>
            <a:r>
              <a:rPr lang="en-US" altLang="ko-KR" dirty="0"/>
              <a:t>(20%) </a:t>
            </a:r>
          </a:p>
          <a:p>
            <a:pPr lvl="1" eaLnBrk="1" hangingPunct="1"/>
            <a:r>
              <a:rPr lang="en-US" altLang="ko-KR" dirty="0"/>
              <a:t>Paper review (30%)</a:t>
            </a:r>
          </a:p>
          <a:p>
            <a:pPr lvl="1" eaLnBrk="1" hangingPunct="1"/>
            <a:r>
              <a:rPr lang="en-US" altLang="ko-KR" dirty="0"/>
              <a:t>Final proposal (20%)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CE31091D-5D50-4E5C-90F2-4AFEA7047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1773238"/>
            <a:ext cx="295275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8">
            <a:extLst>
              <a:ext uri="{FF2B5EF4-FFF2-40B4-BE49-F238E27FC236}">
                <a16:creationId xmlns:a16="http://schemas.microsoft.com/office/drawing/2014/main" id="{05098087-28E3-4947-905B-B2FC924DF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3" y="5534025"/>
            <a:ext cx="7058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360000" indent="-2880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F"/>
            </a:pPr>
            <a:r>
              <a:rPr lang="en-US" altLang="ko-KR" sz="1600" dirty="0">
                <a:solidFill>
                  <a:srgbClr val="FF0000"/>
                </a:solidFill>
              </a:rPr>
              <a:t>Choose papers in the suggested list and send your choices to me via email (</a:t>
            </a:r>
            <a:r>
              <a:rPr lang="en-US" altLang="ko-KR" sz="1600" dirty="0">
                <a:solidFill>
                  <a:srgbClr val="FF0000"/>
                </a:solidFill>
                <a:hlinkClick r:id="rId5"/>
              </a:rPr>
              <a:t>choijm@dankook.ac.kr</a:t>
            </a:r>
            <a:r>
              <a:rPr lang="en-US" altLang="ko-KR" sz="1600" dirty="0">
                <a:solidFill>
                  <a:srgbClr val="FF0000"/>
                </a:solidFill>
              </a:rPr>
              <a:t>) until next Monday (8</a:t>
            </a:r>
            <a:r>
              <a:rPr lang="en-US" altLang="ko-KR" sz="1600" baseline="30000" dirty="0">
                <a:solidFill>
                  <a:srgbClr val="FF0000"/>
                </a:solidFill>
              </a:rPr>
              <a:t>th</a:t>
            </a:r>
            <a:r>
              <a:rPr lang="en-US" altLang="ko-KR" sz="1600" dirty="0">
                <a:solidFill>
                  <a:srgbClr val="FF0000"/>
                </a:solidFill>
              </a:rPr>
              <a:t>, March).</a:t>
            </a:r>
          </a:p>
          <a:p>
            <a:pPr marL="360000" indent="-2880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F"/>
            </a:pPr>
            <a:r>
              <a:rPr lang="en-US" altLang="ko-KR" sz="1600" dirty="0">
                <a:solidFill>
                  <a:srgbClr val="FF0000"/>
                </a:solidFill>
              </a:rPr>
              <a:t>Need volunteers for next week (KVS papers).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685FB3A8-DEF1-4822-8FB5-8663C8A08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Discussion </a:t>
            </a:r>
            <a:endParaRPr lang="ko-KR" altLang="en-US"/>
          </a:p>
        </p:txBody>
      </p:sp>
      <p:sp>
        <p:nvSpPr>
          <p:cNvPr id="26627" name="텍스트 개체 틀 2">
            <a:extLst>
              <a:ext uri="{FF2B5EF4-FFF2-40B4-BE49-F238E27FC236}">
                <a16:creationId xmlns:a16="http://schemas.microsoft.com/office/drawing/2014/main" id="{8D2A624E-E286-4E9C-ABE8-7AEB736179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6628" name="슬라이드 번호 개체 틀 3">
            <a:extLst>
              <a:ext uri="{FF2B5EF4-FFF2-40B4-BE49-F238E27FC236}">
                <a16:creationId xmlns:a16="http://schemas.microsoft.com/office/drawing/2014/main" id="{F489357E-63FC-4441-B887-E17D52E276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2743200" y="6705600"/>
            <a:ext cx="3581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i="1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ko-KR" sz="1400" b="0" i="1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26629" name="그림 5">
            <a:extLst>
              <a:ext uri="{FF2B5EF4-FFF2-40B4-BE49-F238E27FC236}">
                <a16:creationId xmlns:a16="http://schemas.microsoft.com/office/drawing/2014/main" id="{3A07480F-33A1-41E1-89E9-5DD5D5435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1671638"/>
            <a:ext cx="4352925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DD663C-668D-4CB9-AF80-E33A080D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54893D-4E80-48DE-8894-318056DC6B3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ko-KR" dirty="0"/>
              <a:t>Lecture site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BCA3130-5D52-4369-A235-62023D551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49" y="1360162"/>
            <a:ext cx="857073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1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F38EF09-C466-4781-8287-0B375DC4E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Course Objective</a:t>
            </a:r>
            <a:endParaRPr lang="ko-KR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52507AB-DFEA-44C8-AEB7-9D1B601A1A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362950" cy="56149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ko-KR" dirty="0"/>
              <a:t>Understanding recent IT applications especially focusing on </a:t>
            </a:r>
            <a:r>
              <a:rPr lang="en-US" altLang="ko-KR" dirty="0">
                <a:solidFill>
                  <a:srgbClr val="FF0000"/>
                </a:solidFill>
              </a:rPr>
              <a:t>Bigdata SW, Next-generation storage </a:t>
            </a:r>
            <a:r>
              <a:rPr lang="en-US" altLang="ko-KR" dirty="0"/>
              <a:t>and </a:t>
            </a:r>
            <a:r>
              <a:rPr lang="en-US" altLang="ko-KR" dirty="0">
                <a:solidFill>
                  <a:srgbClr val="FF0000"/>
                </a:solidFill>
              </a:rPr>
              <a:t>Machine-learning </a:t>
            </a:r>
          </a:p>
          <a:p>
            <a:pPr lvl="1" eaLnBrk="1" hangingPunct="1">
              <a:defRPr/>
            </a:pPr>
            <a:r>
              <a:rPr lang="en-US" altLang="ko-KR" dirty="0"/>
              <a:t>Bigdata framework, Key-value store, Distributed system, Cloud, … </a:t>
            </a:r>
          </a:p>
          <a:p>
            <a:pPr lvl="1" eaLnBrk="1" hangingPunct="1">
              <a:defRPr/>
            </a:pPr>
            <a:r>
              <a:rPr lang="en-US" altLang="ko-KR" dirty="0"/>
              <a:t>Flash memory, SSD, NVM, ISP (In-Storage Processing), …</a:t>
            </a:r>
          </a:p>
          <a:p>
            <a:pPr lvl="1" eaLnBrk="1" hangingPunct="1">
              <a:defRPr/>
            </a:pPr>
            <a:r>
              <a:rPr lang="en-US" altLang="ko-KR" dirty="0"/>
              <a:t>ML-based resource management, Scheduling for DL, … </a:t>
            </a:r>
          </a:p>
          <a:p>
            <a:pPr lvl="1" eaLnBrk="1" hangingPunct="1">
              <a:defRPr/>
            </a:pPr>
            <a:endParaRPr lang="en-US" altLang="ko-KR" dirty="0"/>
          </a:p>
          <a:p>
            <a:pPr eaLnBrk="1" hangingPunct="1">
              <a:defRPr/>
            </a:pPr>
            <a:r>
              <a:rPr lang="en-US" altLang="ko-KR" dirty="0"/>
              <a:t>Get accustomed to papers written in English</a:t>
            </a:r>
          </a:p>
          <a:p>
            <a:pPr lvl="1" eaLnBrk="1" hangingPunct="1">
              <a:defRPr/>
            </a:pPr>
            <a:r>
              <a:rPr lang="en-US" altLang="ko-KR" dirty="0"/>
              <a:t>Find out the general structure of a paper</a:t>
            </a:r>
          </a:p>
          <a:p>
            <a:pPr lvl="1" eaLnBrk="1" hangingPunct="1">
              <a:defRPr/>
            </a:pPr>
            <a:r>
              <a:rPr lang="en-US" altLang="ko-KR" dirty="0">
                <a:solidFill>
                  <a:srgbClr val="0066FF"/>
                </a:solidFill>
              </a:rPr>
              <a:t>How to review a paper?</a:t>
            </a:r>
            <a:endParaRPr lang="ko-KR" altLang="en-US" dirty="0">
              <a:solidFill>
                <a:srgbClr val="0066FF"/>
              </a:solidFill>
            </a:endParaRPr>
          </a:p>
          <a:p>
            <a:pPr lvl="3" eaLnBrk="1" hangingPunct="1">
              <a:defRPr/>
            </a:pPr>
            <a:endParaRPr lang="ko-KR" altLang="en-US" dirty="0"/>
          </a:p>
          <a:p>
            <a:pPr eaLnBrk="1" hangingPunct="1">
              <a:defRPr/>
            </a:pPr>
            <a:r>
              <a:rPr lang="en-US" altLang="ko-KR" dirty="0"/>
              <a:t>Enhance presentation skill</a:t>
            </a:r>
          </a:p>
          <a:p>
            <a:pPr lvl="1" eaLnBrk="1" hangingPunct="1">
              <a:defRPr/>
            </a:pPr>
            <a:r>
              <a:rPr lang="en-US" altLang="ko-KR" dirty="0"/>
              <a:t>How to make a successful presentation </a:t>
            </a:r>
          </a:p>
          <a:p>
            <a:pPr lvl="1" eaLnBrk="1" hangingPunct="1">
              <a:defRPr/>
            </a:pPr>
            <a:r>
              <a:rPr lang="en-US" altLang="ko-KR" dirty="0">
                <a:solidFill>
                  <a:srgbClr val="0066FF"/>
                </a:solidFill>
              </a:rPr>
              <a:t>How to discuss or argue?</a:t>
            </a:r>
          </a:p>
          <a:p>
            <a:pPr lvl="2" eaLnBrk="1" hangingPunct="1">
              <a:defRPr/>
            </a:pPr>
            <a:endParaRPr lang="en-US" altLang="ko-KR" dirty="0"/>
          </a:p>
          <a:p>
            <a:pPr eaLnBrk="1" hangingPunct="1">
              <a:defRPr/>
            </a:pPr>
            <a:r>
              <a:rPr lang="en-US" altLang="ko-KR" dirty="0"/>
              <a:t>Make our own paper</a:t>
            </a:r>
          </a:p>
          <a:p>
            <a:pPr lvl="1" eaLnBrk="1" hangingPunct="1">
              <a:defRPr/>
            </a:pPr>
            <a:r>
              <a:rPr lang="en-US" altLang="ko-KR" dirty="0">
                <a:solidFill>
                  <a:srgbClr val="0066FF"/>
                </a:solidFill>
              </a:rPr>
              <a:t>How to write a good paper?</a:t>
            </a:r>
          </a:p>
          <a:p>
            <a:pPr lvl="1" eaLnBrk="1" hangingPunct="1">
              <a:defRPr/>
            </a:pPr>
            <a:r>
              <a:rPr lang="en-US" altLang="ko-KR" dirty="0"/>
              <a:t>Submit to</a:t>
            </a:r>
            <a:r>
              <a:rPr lang="ko-KR" altLang="en-US" dirty="0"/>
              <a:t> </a:t>
            </a:r>
            <a:r>
              <a:rPr lang="en-US" altLang="ko-KR" dirty="0"/>
              <a:t>a</a:t>
            </a:r>
            <a:r>
              <a:rPr lang="ko-KR" altLang="en-US" dirty="0"/>
              <a:t> </a:t>
            </a:r>
            <a:r>
              <a:rPr lang="en-US" altLang="ko-KR" dirty="0"/>
              <a:t>conference/journal (</a:t>
            </a:r>
            <a:r>
              <a:rPr lang="en-US" altLang="ko-KR" dirty="0">
                <a:solidFill>
                  <a:srgbClr val="008000"/>
                </a:solidFill>
              </a:rPr>
              <a:t>or mandatory?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7172" name="그룹 10">
            <a:extLst>
              <a:ext uri="{FF2B5EF4-FFF2-40B4-BE49-F238E27FC236}">
                <a16:creationId xmlns:a16="http://schemas.microsoft.com/office/drawing/2014/main" id="{570299F1-AB5B-4796-91A4-2ABFD7A987F0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933825"/>
            <a:ext cx="2943225" cy="1922463"/>
            <a:chOff x="5245858" y="2463420"/>
            <a:chExt cx="2942052" cy="1922550"/>
          </a:xfrm>
        </p:grpSpPr>
        <p:pic>
          <p:nvPicPr>
            <p:cNvPr id="7173" name="그림 11">
              <a:extLst>
                <a:ext uri="{FF2B5EF4-FFF2-40B4-BE49-F238E27FC236}">
                  <a16:creationId xmlns:a16="http://schemas.microsoft.com/office/drawing/2014/main" id="{83378344-9F2B-40B4-9BD1-79669CFAF8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513214"/>
              <a:ext cx="2808312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12B9D7-5946-4FBB-BD29-F67DEE6BAA26}"/>
                </a:ext>
              </a:extLst>
            </p:cNvPr>
            <p:cNvSpPr txBox="1"/>
            <p:nvPr/>
          </p:nvSpPr>
          <p:spPr>
            <a:xfrm>
              <a:off x="7740413" y="4097032"/>
              <a:ext cx="447497" cy="2778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IoT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4F3E8E1-5226-4026-9DCB-A5E9E24DA166}"/>
                </a:ext>
              </a:extLst>
            </p:cNvPr>
            <p:cNvSpPr txBox="1"/>
            <p:nvPr/>
          </p:nvSpPr>
          <p:spPr>
            <a:xfrm>
              <a:off x="5260140" y="4109732"/>
              <a:ext cx="622052" cy="2762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Cloud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563ED8-C66E-4E6C-A56A-C319BE4830EB}"/>
                </a:ext>
              </a:extLst>
            </p:cNvPr>
            <p:cNvSpPr txBox="1"/>
            <p:nvPr/>
          </p:nvSpPr>
          <p:spPr>
            <a:xfrm>
              <a:off x="5245858" y="2463420"/>
              <a:ext cx="364979" cy="2762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48114D-E717-4157-A5B2-6BC5134BB3AF}"/>
                </a:ext>
              </a:extLst>
            </p:cNvPr>
            <p:cNvSpPr txBox="1"/>
            <p:nvPr/>
          </p:nvSpPr>
          <p:spPr>
            <a:xfrm>
              <a:off x="7359565" y="2471358"/>
              <a:ext cx="775979" cy="2778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Bigdata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7178" name="그림 16">
              <a:extLst>
                <a:ext uri="{FF2B5EF4-FFF2-40B4-BE49-F238E27FC236}">
                  <a16:creationId xmlns:a16="http://schemas.microsoft.com/office/drawing/2014/main" id="{C4DB799F-4568-4E77-8FD4-02B2086990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5197" y="3396245"/>
              <a:ext cx="2381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>
            <a:extLst>
              <a:ext uri="{FF2B5EF4-FFF2-40B4-BE49-F238E27FC236}">
                <a16:creationId xmlns:a16="http://schemas.microsoft.com/office/drawing/2014/main" id="{8CF2C9B2-1323-45DD-A9F4-9123F8DB0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Course text</a:t>
            </a:r>
            <a:endParaRPr lang="ko-KR" altLang="en-US"/>
          </a:p>
        </p:txBody>
      </p:sp>
      <p:sp>
        <p:nvSpPr>
          <p:cNvPr id="9219" name="텍스트 개체 틀 2">
            <a:extLst>
              <a:ext uri="{FF2B5EF4-FFF2-40B4-BE49-F238E27FC236}">
                <a16:creationId xmlns:a16="http://schemas.microsoft.com/office/drawing/2014/main" id="{B948C28D-FFC8-4730-B836-03E17C4253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8642350" cy="5486400"/>
          </a:xfrm>
        </p:spPr>
        <p:txBody>
          <a:bodyPr/>
          <a:lstStyle/>
          <a:p>
            <a:r>
              <a:rPr lang="en-US" altLang="ko-KR"/>
              <a:t>Where can you find papers?</a:t>
            </a:r>
            <a:endParaRPr lang="ko-KR" altLang="en-US"/>
          </a:p>
        </p:txBody>
      </p:sp>
      <p:sp>
        <p:nvSpPr>
          <p:cNvPr id="9220" name="TextBox 8">
            <a:extLst>
              <a:ext uri="{FF2B5EF4-FFF2-40B4-BE49-F238E27FC236}">
                <a16:creationId xmlns:a16="http://schemas.microsoft.com/office/drawing/2014/main" id="{D06A5031-ADF6-49D2-B3BF-DB9837C7E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170613"/>
            <a:ext cx="1331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solidFill>
                  <a:srgbClr val="0099FF"/>
                </a:solidFill>
                <a:latin typeface="Tahoma" panose="020B0604030504040204" pitchFamily="34" charset="0"/>
              </a:rPr>
              <a:t>&lt;ASPLOS&gt;</a:t>
            </a:r>
            <a:endParaRPr lang="ko-KR" altLang="en-US" sz="160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9221" name="TextBox 9">
            <a:extLst>
              <a:ext uri="{FF2B5EF4-FFF2-40B4-BE49-F238E27FC236}">
                <a16:creationId xmlns:a16="http://schemas.microsoft.com/office/drawing/2014/main" id="{5E72F43F-1CED-4D25-9108-9F380DCB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3581400"/>
            <a:ext cx="1035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solidFill>
                  <a:srgbClr val="0099FF"/>
                </a:solidFill>
                <a:latin typeface="Tahoma" panose="020B0604030504040204" pitchFamily="34" charset="0"/>
              </a:rPr>
              <a:t>&lt;FAST&gt;</a:t>
            </a:r>
            <a:endParaRPr lang="ko-KR" altLang="en-US" sz="160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9222" name="TextBox 10">
            <a:extLst>
              <a:ext uri="{FF2B5EF4-FFF2-40B4-BE49-F238E27FC236}">
                <a16:creationId xmlns:a16="http://schemas.microsoft.com/office/drawing/2014/main" id="{11389829-9DF6-4439-80DF-DC68E9777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3581400"/>
            <a:ext cx="923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solidFill>
                  <a:srgbClr val="0099FF"/>
                </a:solidFill>
                <a:latin typeface="Tahoma" panose="020B0604030504040204" pitchFamily="34" charset="0"/>
              </a:rPr>
              <a:t>&lt;ATC&gt;</a:t>
            </a:r>
            <a:endParaRPr lang="ko-KR" altLang="en-US" sz="160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9223" name="TextBox 11">
            <a:extLst>
              <a:ext uri="{FF2B5EF4-FFF2-40B4-BE49-F238E27FC236}">
                <a16:creationId xmlns:a16="http://schemas.microsoft.com/office/drawing/2014/main" id="{36B3E554-F2AA-43BE-8E45-E54E6FB0D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3587750"/>
            <a:ext cx="1065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solidFill>
                  <a:srgbClr val="0099FF"/>
                </a:solidFill>
                <a:latin typeface="Tahoma" panose="020B0604030504040204" pitchFamily="34" charset="0"/>
              </a:rPr>
              <a:t>&lt;OSDI&gt;</a:t>
            </a:r>
            <a:endParaRPr lang="ko-KR" altLang="en-US" sz="160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9224" name="TextBox 13">
            <a:extLst>
              <a:ext uri="{FF2B5EF4-FFF2-40B4-BE49-F238E27FC236}">
                <a16:creationId xmlns:a16="http://schemas.microsoft.com/office/drawing/2014/main" id="{C9C2580D-E0A4-413C-8F7F-1FEF34EC3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6186488"/>
            <a:ext cx="1400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solidFill>
                  <a:srgbClr val="0099FF"/>
                </a:solidFill>
                <a:latin typeface="Tahoma" panose="020B0604030504040204" pitchFamily="34" charset="0"/>
              </a:rPr>
              <a:t>&lt;SIGMOD&gt;</a:t>
            </a:r>
            <a:endParaRPr lang="ko-KR" altLang="en-US" sz="160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9225" name="TextBox 14">
            <a:extLst>
              <a:ext uri="{FF2B5EF4-FFF2-40B4-BE49-F238E27FC236}">
                <a16:creationId xmlns:a16="http://schemas.microsoft.com/office/drawing/2014/main" id="{0864648F-FEB3-434A-8DDA-B6BA98E5E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6165850"/>
            <a:ext cx="1325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solidFill>
                  <a:srgbClr val="0099FF"/>
                </a:solidFill>
                <a:latin typeface="Tahoma" panose="020B0604030504040204" pitchFamily="34" charset="0"/>
              </a:rPr>
              <a:t>&lt;Eurosys&gt;</a:t>
            </a:r>
            <a:endParaRPr lang="ko-KR" altLang="en-US" sz="160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pic>
        <p:nvPicPr>
          <p:cNvPr id="9226" name="그림 2">
            <a:extLst>
              <a:ext uri="{FF2B5EF4-FFF2-40B4-BE49-F238E27FC236}">
                <a16:creationId xmlns:a16="http://schemas.microsoft.com/office/drawing/2014/main" id="{20E52A98-E6EE-4A35-A209-98FE6810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381125"/>
            <a:ext cx="2894012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그림 4">
            <a:extLst>
              <a:ext uri="{FF2B5EF4-FFF2-40B4-BE49-F238E27FC236}">
                <a16:creationId xmlns:a16="http://schemas.microsoft.com/office/drawing/2014/main" id="{E76F8EBB-6BC9-4A06-8161-C341304E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381125"/>
            <a:ext cx="2894012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그림 6">
            <a:extLst>
              <a:ext uri="{FF2B5EF4-FFF2-40B4-BE49-F238E27FC236}">
                <a16:creationId xmlns:a16="http://schemas.microsoft.com/office/drawing/2014/main" id="{9D8D7A22-6080-445B-9ACD-971F30148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911600"/>
            <a:ext cx="28321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그림 8">
            <a:extLst>
              <a:ext uri="{FF2B5EF4-FFF2-40B4-BE49-F238E27FC236}">
                <a16:creationId xmlns:a16="http://schemas.microsoft.com/office/drawing/2014/main" id="{351B6765-9324-490C-B355-72D198D5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381125"/>
            <a:ext cx="28987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그림 12">
            <a:extLst>
              <a:ext uri="{FF2B5EF4-FFF2-40B4-BE49-F238E27FC236}">
                <a16:creationId xmlns:a16="http://schemas.microsoft.com/office/drawing/2014/main" id="{63B9F282-6EBD-4D93-A481-F45D7777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3919538"/>
            <a:ext cx="296068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그림 2">
            <a:extLst>
              <a:ext uri="{FF2B5EF4-FFF2-40B4-BE49-F238E27FC236}">
                <a16:creationId xmlns:a16="http://schemas.microsoft.com/office/drawing/2014/main" id="{EB14AC13-4AE9-4D3E-A366-69B1D4B2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910013"/>
            <a:ext cx="28940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>
            <a:extLst>
              <a:ext uri="{FF2B5EF4-FFF2-40B4-BE49-F238E27FC236}">
                <a16:creationId xmlns:a16="http://schemas.microsoft.com/office/drawing/2014/main" id="{5A4DC220-9D9F-4C4E-858C-1EC00C36F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Paper</a:t>
            </a:r>
            <a:r>
              <a:rPr lang="ko-KR" altLang="en-US"/>
              <a:t> </a:t>
            </a:r>
            <a:r>
              <a:rPr lang="en-US" altLang="ko-KR"/>
              <a:t>lists (Suggested)</a:t>
            </a:r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5C0B6E-CEAB-4637-A15F-94E240FA0E2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765175"/>
            <a:ext cx="8839200" cy="590418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ko-KR" dirty="0"/>
              <a:t>Week 1 (3/3): Introduction</a:t>
            </a:r>
          </a:p>
          <a:p>
            <a:pPr lvl="1">
              <a:defRPr/>
            </a:pPr>
            <a:r>
              <a:rPr lang="en-US" altLang="ko-KR" dirty="0"/>
              <a:t>Course introduction</a:t>
            </a:r>
          </a:p>
          <a:p>
            <a:pPr lvl="1">
              <a:defRPr/>
            </a:pPr>
            <a:r>
              <a:rPr lang="en-US" altLang="ko-KR" dirty="0">
                <a:solidFill>
                  <a:srgbClr val="FF0000"/>
                </a:solidFill>
              </a:rPr>
              <a:t>Paper selection (3 papers per person)</a:t>
            </a:r>
          </a:p>
          <a:p>
            <a:pPr>
              <a:defRPr/>
            </a:pPr>
            <a:r>
              <a:rPr lang="en-US" altLang="ko-KR" dirty="0"/>
              <a:t>Week 2 (3/10): KVS basic </a:t>
            </a:r>
          </a:p>
          <a:p>
            <a:pPr lvl="1">
              <a:defRPr/>
            </a:pPr>
            <a:r>
              <a:rPr lang="en-US" altLang="ko-KR" dirty="0"/>
              <a:t>L. Lu et al., “WiscKey: Separating Keys from Values in SSD-conscious Storage”, FAST’16.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olidFill>
                  <a:srgbClr val="0066FF"/>
                </a:solidFill>
                <a:sym typeface="Wingdings" panose="05000000000000000000" pitchFamily="2" charset="2"/>
              </a:rPr>
              <a:t>신호진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 </a:t>
            </a:r>
            <a:endParaRPr lang="en-US" altLang="ko-KR" dirty="0">
              <a:solidFill>
                <a:srgbClr val="0066FF"/>
              </a:solidFill>
            </a:endParaRPr>
          </a:p>
          <a:p>
            <a:pPr lvl="1">
              <a:defRPr/>
            </a:pPr>
            <a:r>
              <a:rPr lang="en-US" altLang="ko-KR" dirty="0"/>
              <a:t>P. Raju et al., “PebblesDB: Building Key-Value Stores using Fragmented Log-Structured Merge Trees”, SOSP’17.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이광희</a:t>
            </a:r>
            <a:endParaRPr lang="en-US" altLang="ko-KR" dirty="0">
              <a:solidFill>
                <a:srgbClr val="0066FF"/>
              </a:solidFill>
            </a:endParaRPr>
          </a:p>
          <a:p>
            <a:pPr>
              <a:defRPr/>
            </a:pPr>
            <a:r>
              <a:rPr lang="en-US" altLang="ko-KR" dirty="0"/>
              <a:t>Week 3 (3/17): FS basic </a:t>
            </a:r>
          </a:p>
          <a:p>
            <a:pPr lvl="1">
              <a:defRPr/>
            </a:pPr>
            <a:r>
              <a:rPr lang="en-US" altLang="ko-KR" dirty="0"/>
              <a:t>B. Vangoor et al., “To FUSE or Not to FUSE: Performance of User-Space File Systems”, FAST’17.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한예진</a:t>
            </a:r>
            <a:endParaRPr lang="en-US" altLang="ko-KR" dirty="0">
              <a:solidFill>
                <a:srgbClr val="0066FF"/>
              </a:solidFill>
            </a:endParaRPr>
          </a:p>
          <a:p>
            <a:pPr lvl="1">
              <a:defRPr/>
            </a:pPr>
            <a:r>
              <a:rPr lang="en-US" altLang="ko-KR" dirty="0"/>
              <a:t>S. Miller et al., “High Velocity Kernel File Systems with Bento”, FAST’21.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송인호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 </a:t>
            </a:r>
            <a:endParaRPr lang="en-US" altLang="ko-KR" dirty="0">
              <a:solidFill>
                <a:srgbClr val="0066FF"/>
              </a:solidFill>
            </a:endParaRPr>
          </a:p>
          <a:p>
            <a:pPr>
              <a:defRPr/>
            </a:pPr>
            <a:r>
              <a:rPr lang="en-US" altLang="ko-KR" dirty="0"/>
              <a:t>Week 4 (3/24): FTL basic</a:t>
            </a:r>
          </a:p>
          <a:p>
            <a:pPr lvl="1">
              <a:defRPr/>
            </a:pPr>
            <a:r>
              <a:rPr lang="en-US" altLang="ko-KR" dirty="0"/>
              <a:t>C. Park et al., “A Reconfigurable FTL (Flash Translation Layer) Architecture for NAND Flash-Based Applications”, ACM ToECS’08.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이성현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F. Chen et al., “CAFTL: A Content-Aware Flash Translation Layer Enhancing the Lifespan of Flash Memory based Solid State Drives”, FAST’11.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olidFill>
                  <a:srgbClr val="0066FF"/>
                </a:solidFill>
                <a:sym typeface="Wingdings" panose="05000000000000000000" pitchFamily="2" charset="2"/>
              </a:rPr>
              <a:t>이제연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 </a:t>
            </a:r>
            <a:endParaRPr lang="en-US" altLang="ko-KR" dirty="0">
              <a:solidFill>
                <a:srgbClr val="0066FF"/>
              </a:solidFill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altLang="ko-KR" dirty="0"/>
              <a:t>S. R. </a:t>
            </a:r>
            <a:r>
              <a:rPr lang="en-US" altLang="ko-KR" dirty="0" err="1"/>
              <a:t>Dulloor</a:t>
            </a:r>
            <a:r>
              <a:rPr lang="en-US" altLang="ko-KR" dirty="0"/>
              <a:t> et al., “System Software for Persistent Memory”, Eurosys’14.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olidFill>
                  <a:srgbClr val="0066FF"/>
                </a:solidFill>
                <a:sym typeface="Wingdings" panose="05000000000000000000" pitchFamily="2" charset="2"/>
              </a:rPr>
              <a:t>이고은</a:t>
            </a:r>
            <a:endParaRPr lang="en-US" altLang="ko-KR" dirty="0">
              <a:solidFill>
                <a:srgbClr val="0066FF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dirty="0"/>
              <a:t>Week 5 (3/31): NVM basic + </a:t>
            </a:r>
            <a:r>
              <a:rPr lang="en-US" altLang="ko-KR" dirty="0">
                <a:solidFill>
                  <a:srgbClr val="0066FF"/>
                </a:solidFill>
              </a:rPr>
              <a:t>Personal Project </a:t>
            </a:r>
          </a:p>
          <a:p>
            <a:pPr lvl="1">
              <a:defRPr/>
            </a:pPr>
            <a:r>
              <a:rPr lang="en-US" altLang="ko-KR" dirty="0"/>
              <a:t>V. </a:t>
            </a:r>
            <a:r>
              <a:rPr lang="en-US" altLang="ko-KR" dirty="0" err="1"/>
              <a:t>Gogte</a:t>
            </a:r>
            <a:r>
              <a:rPr lang="en-US" altLang="ko-KR" dirty="0"/>
              <a:t> et al., “Software Wear Management for Persistent Memories”, FAST’19.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송인호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 </a:t>
            </a:r>
          </a:p>
          <a:p>
            <a:pPr lvl="1">
              <a:defRPr/>
            </a:pPr>
            <a:r>
              <a:rPr lang="en-US" altLang="ko-KR" dirty="0"/>
              <a:t>T. Yao et al., “</a:t>
            </a:r>
            <a:r>
              <a:rPr lang="en-US" altLang="ko-KR" dirty="0" err="1"/>
              <a:t>MatrixKV</a:t>
            </a:r>
            <a:r>
              <a:rPr lang="en-US" altLang="ko-KR" dirty="0"/>
              <a:t>: Reducing Write Stalls and Write Amplification in LSM-tree Based KV Stores with a Matrix Container in NVM”, ATC’20.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olidFill>
                  <a:srgbClr val="0066FF"/>
                </a:solidFill>
                <a:sym typeface="Wingdings" panose="05000000000000000000" pitchFamily="2" charset="2"/>
              </a:rPr>
              <a:t>양문총</a:t>
            </a:r>
            <a:endParaRPr lang="en-US" altLang="ko-KR" dirty="0">
              <a:solidFill>
                <a:srgbClr val="0066FF"/>
              </a:solidFill>
            </a:endParaRPr>
          </a:p>
          <a:p>
            <a:pPr lvl="1">
              <a:defRPr/>
            </a:pPr>
            <a:r>
              <a:rPr lang="en-US" altLang="ko-KR" dirty="0">
                <a:solidFill>
                  <a:srgbClr val="FF0000"/>
                </a:solidFill>
              </a:rPr>
              <a:t>Brainstorming (Key Ideas) </a:t>
            </a:r>
            <a:r>
              <a:rPr lang="en-US" altLang="ko-KR" dirty="0"/>
              <a:t>(5 minutes per person, 2~3 ppt)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ko-K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>
            <a:extLst>
              <a:ext uri="{FF2B5EF4-FFF2-40B4-BE49-F238E27FC236}">
                <a16:creationId xmlns:a16="http://schemas.microsoft.com/office/drawing/2014/main" id="{0789FE5A-1CCE-4C0E-B20E-D65E2EB16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Paper</a:t>
            </a:r>
            <a:r>
              <a:rPr lang="ko-KR" altLang="en-US"/>
              <a:t> </a:t>
            </a:r>
            <a:r>
              <a:rPr lang="en-US" altLang="ko-KR"/>
              <a:t>lists (Suggested)</a:t>
            </a:r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0A46B8C-5332-43D1-AF86-2363CF229A7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765175"/>
            <a:ext cx="8839200" cy="576103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ko-KR" dirty="0"/>
              <a:t>Week 6 (4/7): Machine Learning for Resource Management</a:t>
            </a:r>
          </a:p>
          <a:p>
            <a:pPr lvl="1">
              <a:defRPr/>
            </a:pPr>
            <a:r>
              <a:rPr lang="en-US" altLang="ko-KR" dirty="0"/>
              <a:t>V. </a:t>
            </a:r>
            <a:r>
              <a:rPr lang="en-US" altLang="ko-KR" dirty="0" err="1"/>
              <a:t>Reddi</a:t>
            </a:r>
            <a:r>
              <a:rPr lang="en-US" altLang="ko-KR" dirty="0"/>
              <a:t> et al., “</a:t>
            </a:r>
            <a:r>
              <a:rPr lang="en-US" altLang="ko-KR" dirty="0" err="1"/>
              <a:t>MLPerf</a:t>
            </a:r>
            <a:r>
              <a:rPr lang="en-US" altLang="ko-KR" dirty="0"/>
              <a:t> Inference Benchmark”, ISCA’20.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olidFill>
                  <a:srgbClr val="0066FF"/>
                </a:solidFill>
                <a:sym typeface="Wingdings" panose="05000000000000000000" pitchFamily="2" charset="2"/>
              </a:rPr>
              <a:t>최동빈</a:t>
            </a:r>
            <a:endParaRPr lang="en-US" altLang="ko-KR" dirty="0">
              <a:solidFill>
                <a:srgbClr val="0066FF"/>
              </a:solidFill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altLang="ko-KR" dirty="0"/>
              <a:t>D. Narayanan et al., “Heterogeneity-Aware Cluster Scheduling Policies for Deep Learning Workloads”, OSDI’20.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olidFill>
                  <a:srgbClr val="0066FF"/>
                </a:solidFill>
                <a:sym typeface="Wingdings" panose="05000000000000000000" pitchFamily="2" charset="2"/>
              </a:rPr>
              <a:t>이승균</a:t>
            </a:r>
            <a:endParaRPr lang="en-US" altLang="ko-KR" dirty="0">
              <a:solidFill>
                <a:srgbClr val="0066FF"/>
              </a:solidFill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altLang="ko-KR" dirty="0"/>
              <a:t>M. Hao et al., “</a:t>
            </a:r>
            <a:r>
              <a:rPr lang="en-US" altLang="ko-KR" dirty="0" err="1"/>
              <a:t>LinnOS</a:t>
            </a:r>
            <a:r>
              <a:rPr lang="en-US" altLang="ko-KR" dirty="0"/>
              <a:t>: Predictability on Unpredictable Flash Storage with a Light Neural Network”, OSDI’20.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66FF"/>
                </a:solidFill>
              </a:rPr>
              <a:t>이성현 </a:t>
            </a:r>
            <a:endParaRPr lang="en-US" altLang="ko-KR" dirty="0">
              <a:solidFill>
                <a:srgbClr val="0066FF"/>
              </a:solidFill>
            </a:endParaRPr>
          </a:p>
          <a:p>
            <a:pPr>
              <a:defRPr/>
            </a:pPr>
            <a:r>
              <a:rPr lang="en-US" altLang="ko-KR" dirty="0"/>
              <a:t>Week 7 (4/14): Indexing </a:t>
            </a:r>
          </a:p>
          <a:p>
            <a:pPr lvl="1">
              <a:defRPr/>
            </a:pPr>
            <a:r>
              <a:rPr lang="pt-BR" altLang="ko-KR" dirty="0"/>
              <a:t>T</a:t>
            </a:r>
            <a:r>
              <a:rPr lang="en-US" altLang="ko-KR" dirty="0"/>
              <a:t>. </a:t>
            </a:r>
            <a:r>
              <a:rPr lang="pt-BR" altLang="ko-KR" dirty="0"/>
              <a:t>Kraska </a:t>
            </a:r>
            <a:r>
              <a:rPr lang="en-US" altLang="ko-KR" dirty="0"/>
              <a:t>et al., “</a:t>
            </a:r>
            <a:r>
              <a:rPr lang="pt-BR" altLang="ko-KR" dirty="0"/>
              <a:t>The Case for Learned Index Structures</a:t>
            </a:r>
            <a:r>
              <a:rPr lang="en-US" altLang="ko-KR" dirty="0"/>
              <a:t>”, SIGMOD’18. 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아궁</a:t>
            </a:r>
            <a:endParaRPr lang="en-US" altLang="ko-KR" dirty="0">
              <a:solidFill>
                <a:srgbClr val="0066FF"/>
              </a:solidFill>
            </a:endParaRPr>
          </a:p>
          <a:p>
            <a:pPr lvl="1">
              <a:defRPr/>
            </a:pPr>
            <a:r>
              <a:rPr lang="en-US" altLang="ko-KR" dirty="0"/>
              <a:t>Y. Dai et al., “From WiscKey to Bourbon: A Learned Index for Log-Structured Merge Trees”, OSDI’20.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olidFill>
                  <a:srgbClr val="0066FF"/>
                </a:solidFill>
                <a:sym typeface="Wingdings" panose="05000000000000000000" pitchFamily="2" charset="2"/>
              </a:rPr>
              <a:t>신호진</a:t>
            </a:r>
            <a:endParaRPr lang="en-US" altLang="ko-KR" dirty="0">
              <a:solidFill>
                <a:srgbClr val="0066FF"/>
              </a:solidFill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altLang="ko-KR" dirty="0">
                <a:sym typeface="Wingdings" panose="05000000000000000000" pitchFamily="2" charset="2"/>
              </a:rPr>
              <a:t>K.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Bonawitz</a:t>
            </a:r>
            <a:r>
              <a:rPr lang="en-US" altLang="ko-KR" dirty="0">
                <a:sym typeface="Wingdings" panose="05000000000000000000" pitchFamily="2" charset="2"/>
              </a:rPr>
              <a:t> et al., “Toward Federated Learning at Scale: System Design”, </a:t>
            </a:r>
            <a:r>
              <a:rPr lang="en-US" altLang="ko-KR" dirty="0" err="1">
                <a:sym typeface="Wingdings" panose="05000000000000000000" pitchFamily="2" charset="2"/>
              </a:rPr>
              <a:t>SysML</a:t>
            </a:r>
            <a:r>
              <a:rPr lang="en-US" altLang="ko-KR" dirty="0">
                <a:sym typeface="Wingdings" panose="05000000000000000000" pitchFamily="2" charset="2"/>
              </a:rPr>
              <a:t>, 2019.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olidFill>
                  <a:srgbClr val="0066FF"/>
                </a:solidFill>
                <a:sym typeface="Wingdings" panose="05000000000000000000" pitchFamily="2" charset="2"/>
              </a:rPr>
              <a:t>쏭치아펑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 </a:t>
            </a:r>
            <a:endParaRPr lang="en-US" altLang="ko-KR" dirty="0">
              <a:solidFill>
                <a:srgbClr val="0066FF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dirty="0"/>
              <a:t>Week 8 (4/21): System support for Deep Learning </a:t>
            </a:r>
          </a:p>
          <a:p>
            <a:pPr lvl="1">
              <a:defRPr/>
            </a:pPr>
            <a:r>
              <a:rPr lang="en-US" altLang="ko-KR" dirty="0"/>
              <a:t>Z. Bai et al., </a:t>
            </a:r>
            <a:r>
              <a:rPr lang="en-US" altLang="ko-KR" dirty="0" err="1"/>
              <a:t>PipeSwitch</a:t>
            </a:r>
            <a:r>
              <a:rPr lang="en-US" altLang="ko-KR" dirty="0"/>
              <a:t>: Fast Pipelined Context Switching for Deep Learning Applications”, OSDI’20.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olidFill>
                  <a:srgbClr val="0066FF"/>
                </a:solidFill>
                <a:sym typeface="Wingdings" panose="05000000000000000000" pitchFamily="2" charset="2"/>
              </a:rPr>
              <a:t>이고은</a:t>
            </a:r>
            <a:endParaRPr lang="en-US" altLang="ko-KR" dirty="0">
              <a:solidFill>
                <a:srgbClr val="0066FF"/>
              </a:solidFill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altLang="ko-KR" dirty="0"/>
              <a:t>J. Mohan et al., “</a:t>
            </a:r>
            <a:r>
              <a:rPr lang="en-US" altLang="ko-KR" dirty="0" err="1"/>
              <a:t>CheckFreq</a:t>
            </a:r>
            <a:r>
              <a:rPr lang="en-US" altLang="ko-KR" dirty="0"/>
              <a:t>: Frequent, Fine-Grained DNN Checkpointing”, FAST’21.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신민재</a:t>
            </a:r>
            <a:endParaRPr lang="en-US" altLang="ko-KR" dirty="0">
              <a:solidFill>
                <a:srgbClr val="0066FF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dirty="0"/>
              <a:t>Week 9 (4/28): In Storage Processing</a:t>
            </a:r>
          </a:p>
          <a:p>
            <a:pPr lvl="1">
              <a:defRPr/>
            </a:pPr>
            <a:r>
              <a:rPr lang="en-US" altLang="ko-KR" dirty="0"/>
              <a:t>J. Im et al., “PinK: High-speed In-storage Key-value Store with Bounded Tails”, ATC’20.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이광희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S. Liang et al., “Cognitive SSD: A Deep Learning Engine for In-Storage Data Retrieval”, ATC’19.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olidFill>
                  <a:srgbClr val="0066FF"/>
                </a:solidFill>
                <a:sym typeface="Wingdings" panose="05000000000000000000" pitchFamily="2" charset="2"/>
              </a:rPr>
              <a:t>쏭치아펑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 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M. Wilkening el al., “RecSSD: Near Data Processing for Solid State Drive Based Recommendation Inference“, ASPLOS’21.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이성현 </a:t>
            </a:r>
            <a:endParaRPr lang="en-US" altLang="ko-KR" dirty="0">
              <a:solidFill>
                <a:srgbClr val="0066FF"/>
              </a:solidFill>
            </a:endParaRPr>
          </a:p>
          <a:p>
            <a:pPr>
              <a:defRPr/>
            </a:pPr>
            <a:r>
              <a:rPr lang="en-US" altLang="ko-KR" dirty="0"/>
              <a:t>Week 10 (5/12): Caching + </a:t>
            </a:r>
            <a:r>
              <a:rPr lang="en-US" altLang="ko-KR" dirty="0">
                <a:solidFill>
                  <a:srgbClr val="0066FF"/>
                </a:solidFill>
              </a:rPr>
              <a:t>Personal Project</a:t>
            </a:r>
            <a:r>
              <a:rPr lang="en-US" altLang="ko-KR" dirty="0"/>
              <a:t> </a:t>
            </a:r>
          </a:p>
          <a:p>
            <a:pPr lvl="1">
              <a:defRPr/>
            </a:pPr>
            <a:r>
              <a:rPr lang="en-US" altLang="ko-KR" dirty="0"/>
              <a:t>J. Yang et al., “A large scale analysis of hundreds of in-memory cache clusters at Twitter”, OSDI’20.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아궁 </a:t>
            </a:r>
            <a:endParaRPr lang="en-US" altLang="ko-KR" dirty="0">
              <a:solidFill>
                <a:srgbClr val="0066FF"/>
              </a:solidFill>
            </a:endParaRPr>
          </a:p>
          <a:p>
            <a:pPr lvl="1">
              <a:defRPr/>
            </a:pPr>
            <a:r>
              <a:rPr lang="en-US" altLang="ko-KR" dirty="0">
                <a:solidFill>
                  <a:srgbClr val="FF0000"/>
                </a:solidFill>
              </a:rPr>
              <a:t>Related paper survey (10 minutes per person) + preliminary results if possible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>
            <a:extLst>
              <a:ext uri="{FF2B5EF4-FFF2-40B4-BE49-F238E27FC236}">
                <a16:creationId xmlns:a16="http://schemas.microsoft.com/office/drawing/2014/main" id="{E127D2CC-0FFF-4662-AE5C-59F57EB89E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Paper</a:t>
            </a:r>
            <a:r>
              <a:rPr lang="ko-KR" altLang="en-US"/>
              <a:t> </a:t>
            </a:r>
            <a:r>
              <a:rPr lang="en-US" altLang="ko-KR"/>
              <a:t>lists (Suggested)</a:t>
            </a:r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7B5857-40E6-4B19-8D04-EA0BB91A7CC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765175"/>
            <a:ext cx="8839200" cy="594518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ko-KR" dirty="0"/>
              <a:t>Week 11 (5/19): Distributed system</a:t>
            </a:r>
            <a:r>
              <a:rPr lang="ko-KR" altLang="en-US" dirty="0"/>
              <a:t> 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A. Aghayev et al., “File Systems Unfit as Distributed Storage Backends: Lessons from 10 Years of Ceph Evolution”, SOSP’19.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피치 </a:t>
            </a:r>
            <a:endParaRPr lang="en-US" altLang="ko-KR" dirty="0">
              <a:solidFill>
                <a:srgbClr val="0066FF"/>
              </a:solidFill>
            </a:endParaRPr>
          </a:p>
          <a:p>
            <a:pPr lvl="1">
              <a:defRPr/>
            </a:pPr>
            <a:r>
              <a:rPr lang="en-US" altLang="ko-KR" dirty="0"/>
              <a:t>L. Bindschaedler et al., “Hailstorm: Disaggregated Compute and Storage for Distributed LSM-based Databases”, ASPLOS’20.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olidFill>
                  <a:srgbClr val="0066FF"/>
                </a:solidFill>
                <a:sym typeface="Wingdings" panose="05000000000000000000" pitchFamily="2" charset="2"/>
              </a:rPr>
              <a:t>이승균</a:t>
            </a:r>
            <a:endParaRPr lang="en-US" altLang="ko-KR" dirty="0">
              <a:solidFill>
                <a:srgbClr val="0066FF"/>
              </a:solidFill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altLang="ko-KR" dirty="0"/>
              <a:t>W. Zhong et al., “REMIX: Efficient Range Query for LSM-trees”, FAST’21.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olidFill>
                  <a:srgbClr val="0066FF"/>
                </a:solidFill>
                <a:sym typeface="Wingdings" panose="05000000000000000000" pitchFamily="2" charset="2"/>
              </a:rPr>
              <a:t>양문총</a:t>
            </a:r>
            <a:endParaRPr lang="en-US" altLang="ko-KR" dirty="0"/>
          </a:p>
          <a:p>
            <a:pPr>
              <a:defRPr/>
            </a:pPr>
            <a:r>
              <a:rPr lang="en-US" altLang="ko-KR" dirty="0"/>
              <a:t>Week 12 (5/26): Transactions</a:t>
            </a:r>
          </a:p>
          <a:p>
            <a:pPr lvl="1">
              <a:defRPr/>
            </a:pPr>
            <a:r>
              <a:rPr lang="en-US" altLang="ko-KR" dirty="0"/>
              <a:t>S. Lee et al., “Application-Managed Flash”, FAST’17.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한예진 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Y. Hu et al., “TxFS: Leveraging File-System Crash Consistency to Provide ACID Transactions”, ATC’18.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olidFill>
                  <a:srgbClr val="0066FF"/>
                </a:solidFill>
                <a:sym typeface="Wingdings" panose="05000000000000000000" pitchFamily="2" charset="2"/>
              </a:rPr>
              <a:t>이제연</a:t>
            </a:r>
            <a:endParaRPr lang="en-US" altLang="ko-KR" dirty="0">
              <a:solidFill>
                <a:srgbClr val="0066FF"/>
              </a:solidFill>
            </a:endParaRPr>
          </a:p>
          <a:p>
            <a:pPr>
              <a:defRPr/>
            </a:pPr>
            <a:r>
              <a:rPr lang="en-US" altLang="ko-KR" dirty="0"/>
              <a:t>Week 13 (6/2): SLO (Service Level Objective)</a:t>
            </a:r>
          </a:p>
          <a:p>
            <a:pPr lvl="1">
              <a:defRPr/>
            </a:pPr>
            <a:r>
              <a:rPr lang="en-US" altLang="ko-KR" b="0" i="0" dirty="0">
                <a:solidFill>
                  <a:srgbClr val="222222"/>
                </a:solidFill>
                <a:effectLst/>
                <a:ea typeface="Gulim" panose="020B0600000101010101" pitchFamily="50" charset="-127"/>
              </a:rPr>
              <a:t>L. Zheng et al., “</a:t>
            </a:r>
            <a:r>
              <a:rPr lang="en-US" altLang="ko-KR" b="0" i="0" dirty="0" err="1">
                <a:solidFill>
                  <a:srgbClr val="222222"/>
                </a:solidFill>
                <a:effectLst/>
                <a:ea typeface="Gulim" panose="020B0600000101010101" pitchFamily="50" charset="-127"/>
              </a:rPr>
              <a:t>Ansor</a:t>
            </a:r>
            <a:r>
              <a:rPr lang="en-US" altLang="ko-KR" b="0" i="0" dirty="0">
                <a:solidFill>
                  <a:srgbClr val="222222"/>
                </a:solidFill>
                <a:effectLst/>
                <a:ea typeface="Gulim" panose="020B0600000101010101" pitchFamily="50" charset="-127"/>
              </a:rPr>
              <a:t>: Generating High-Performance Tensor Programs for Deep Learning”, OSDI’20. </a:t>
            </a:r>
            <a:r>
              <a:rPr lang="en-US" altLang="ko-KR" b="0" i="0" dirty="0">
                <a:solidFill>
                  <a:srgbClr val="0066FF"/>
                </a:solidFill>
                <a:effectLst/>
                <a:ea typeface="Gulim" panose="020B0600000101010101" pitchFamily="50" charset="-127"/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olidFill>
                  <a:srgbClr val="0066FF"/>
                </a:solidFill>
                <a:sym typeface="Wingdings" panose="05000000000000000000" pitchFamily="2" charset="2"/>
              </a:rPr>
              <a:t>최동빈</a:t>
            </a:r>
            <a:r>
              <a:rPr lang="en-US" altLang="ko-KR" b="0" i="0" dirty="0">
                <a:solidFill>
                  <a:srgbClr val="0066FF"/>
                </a:solidFill>
                <a:effectLst/>
                <a:ea typeface="Gulim" panose="020B0600000101010101" pitchFamily="50" charset="-127"/>
                <a:sym typeface="Wingdings" panose="05000000000000000000" pitchFamily="2" charset="2"/>
              </a:rPr>
              <a:t> </a:t>
            </a:r>
            <a:endParaRPr lang="en-US" altLang="ko-KR" dirty="0">
              <a:solidFill>
                <a:srgbClr val="0066FF"/>
              </a:solidFill>
            </a:endParaRPr>
          </a:p>
          <a:p>
            <a:pPr lvl="1">
              <a:defRPr/>
            </a:pPr>
            <a:r>
              <a:rPr lang="en-US" altLang="ko-KR" dirty="0"/>
              <a:t>A. Gujarati et al., “Serving DNNs like Clockwork: Performance Predictability from the Bottom Up”, OSDI’20.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신민재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M. Hao et al., “MittOS: Supporting Millisecond Tail Tolerance with Fast Rejecting SLO-Aware OS Interface”, SOSP’17.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피치 </a:t>
            </a:r>
            <a:endParaRPr lang="en-US" altLang="ko-KR" dirty="0">
              <a:solidFill>
                <a:srgbClr val="0066FF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dirty="0"/>
              <a:t>Week 14 (6/9): Others.</a:t>
            </a:r>
          </a:p>
          <a:p>
            <a:pPr lvl="1">
              <a:defRPr/>
            </a:pPr>
            <a:r>
              <a:rPr lang="en-US" altLang="ko-KR" dirty="0"/>
              <a:t>H. Chen et al, “SpanDB: A Fast, Cost-Effective LSM-tree Based KV Store on Hybrid Storage”, FAST’21.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olidFill>
                  <a:srgbClr val="0066FF"/>
                </a:solidFill>
                <a:sym typeface="Wingdings" panose="05000000000000000000" pitchFamily="2" charset="2"/>
              </a:rPr>
              <a:t>신호진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 </a:t>
            </a:r>
            <a:endParaRPr lang="pt-BR" altLang="ko-KR" dirty="0"/>
          </a:p>
          <a:p>
            <a:pPr lvl="1">
              <a:defRPr/>
            </a:pPr>
            <a:r>
              <a:rPr lang="en-US" altLang="ko-KR" dirty="0"/>
              <a:t>S. Dong et al., “Evolution of Development Priorities in Key-value Stores Serving Large-scale Applications: The RocksDB Experience”, FAST’21.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이광희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D. Korolija et al., “Do OS abstractions make sense on FPGAs?”, OSDI’20.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olidFill>
                  <a:srgbClr val="0066FF"/>
                </a:solidFill>
                <a:sym typeface="Wingdings" panose="05000000000000000000" pitchFamily="2" charset="2"/>
              </a:rPr>
              <a:t>이제연</a:t>
            </a:r>
            <a:r>
              <a:rPr lang="ko-KR" altLang="en-US" dirty="0">
                <a:solidFill>
                  <a:srgbClr val="0066FF"/>
                </a:solidFill>
                <a:sym typeface="Wingdings" panose="05000000000000000000" pitchFamily="2" charset="2"/>
              </a:rPr>
              <a:t> </a:t>
            </a:r>
            <a:endParaRPr lang="en-US" altLang="ko-KR" dirty="0"/>
          </a:p>
          <a:p>
            <a:pPr>
              <a:defRPr/>
            </a:pPr>
            <a:r>
              <a:rPr lang="en-US" altLang="ko-KR" dirty="0"/>
              <a:t>Week 15 (6/16): </a:t>
            </a:r>
            <a:r>
              <a:rPr lang="en-US" altLang="ko-KR" dirty="0">
                <a:solidFill>
                  <a:srgbClr val="0066FF"/>
                </a:solidFill>
              </a:rPr>
              <a:t>Personal Project </a:t>
            </a:r>
          </a:p>
          <a:p>
            <a:pPr lvl="1">
              <a:defRPr/>
            </a:pPr>
            <a:r>
              <a:rPr lang="en-US" altLang="ko-KR" dirty="0">
                <a:solidFill>
                  <a:srgbClr val="FF0000"/>
                </a:solidFill>
              </a:rPr>
              <a:t>Final (Key idea, Related work, Design and Evaluation result) presentation (15 minutes)</a:t>
            </a:r>
          </a:p>
          <a:p>
            <a:pPr lvl="1">
              <a:defRPr/>
            </a:pPr>
            <a:r>
              <a:rPr lang="en-US" altLang="ko-KR" dirty="0"/>
              <a:t>Submit your paper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ko-K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>
            <a:extLst>
              <a:ext uri="{FF2B5EF4-FFF2-40B4-BE49-F238E27FC236}">
                <a16:creationId xmlns:a16="http://schemas.microsoft.com/office/drawing/2014/main" id="{692B29BC-4208-4F3C-9E44-BDD4BD5BE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Paper</a:t>
            </a:r>
            <a:r>
              <a:rPr lang="ko-KR" altLang="en-US"/>
              <a:t> </a:t>
            </a:r>
            <a:r>
              <a:rPr lang="en-US" altLang="ko-KR"/>
              <a:t>lists (Candidates)</a:t>
            </a:r>
            <a:endParaRPr lang="ko-KR" altLang="en-US"/>
          </a:p>
        </p:txBody>
      </p:sp>
      <p:sp>
        <p:nvSpPr>
          <p:cNvPr id="16387" name="텍스트 개체 틀 2">
            <a:extLst>
              <a:ext uri="{FF2B5EF4-FFF2-40B4-BE49-F238E27FC236}">
                <a16:creationId xmlns:a16="http://schemas.microsoft.com/office/drawing/2014/main" id="{67D6BB29-9BAA-4862-A940-49CD7C1315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2"/>
            <a:ext cx="8740775" cy="561672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altLang="ko-KR" dirty="0"/>
              <a:t>Recommended for reading</a:t>
            </a:r>
          </a:p>
          <a:p>
            <a:pPr lvl="1">
              <a:defRPr/>
            </a:pPr>
            <a:r>
              <a:rPr lang="en-US" altLang="ko-KR" dirty="0"/>
              <a:t>Butler W. Lampson, “Hints for Computer System Design,” SOSP’83. </a:t>
            </a:r>
            <a:endParaRPr lang="ko-KR" altLang="en-US" dirty="0"/>
          </a:p>
          <a:p>
            <a:pPr lvl="1">
              <a:defRPr/>
            </a:pPr>
            <a:r>
              <a:rPr lang="en-US" altLang="ko-KR" dirty="0"/>
              <a:t>R. L. site, “Benchmarking Hello World“, </a:t>
            </a:r>
            <a:r>
              <a:rPr lang="en-US" altLang="ko-KR" dirty="0">
                <a:hlinkClick r:id="rId2"/>
              </a:rPr>
              <a:t>http://web.Stanford.edu/class/cs240/readings/p10-sites.pdf</a:t>
            </a:r>
            <a:r>
              <a:rPr lang="en-US" altLang="ko-KR" dirty="0"/>
              <a:t>.</a:t>
            </a:r>
          </a:p>
          <a:p>
            <a:pPr lvl="2">
              <a:defRPr/>
            </a:pPr>
            <a:endParaRPr lang="en-US" altLang="ko-KR" dirty="0"/>
          </a:p>
          <a:p>
            <a:pPr lvl="1">
              <a:defRPr/>
            </a:pPr>
            <a:r>
              <a:rPr lang="en-US" altLang="ko-KR" dirty="0"/>
              <a:t>San Disk, “Flash 101 and Flash Management”, </a:t>
            </a:r>
            <a:r>
              <a:rPr lang="en-US" altLang="ko-KR" dirty="0">
                <a:hlinkClick r:id="rId3"/>
              </a:rPr>
              <a:t>https://documents.westerndigital.com/content/dam/doc-library/en_us/assets/public/western-digital/collateral/white-paper/white-paper-sandisk-flash101-management.pdf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M. Rosenblum et al., “The Design and Implementation of a Log-Structured FS”, ACM ToCS’92. </a:t>
            </a:r>
            <a:endParaRPr lang="en-US" altLang="ko-KR" dirty="0">
              <a:solidFill>
                <a:srgbClr val="0066FF"/>
              </a:solidFill>
            </a:endParaRPr>
          </a:p>
          <a:p>
            <a:pPr lvl="1">
              <a:defRPr/>
            </a:pPr>
            <a:r>
              <a:rPr lang="en-US" altLang="ko-KR" dirty="0"/>
              <a:t>N. Agrawal et al., “Design Tradeoffs for SSD Performance”, ATC’08.</a:t>
            </a:r>
          </a:p>
          <a:p>
            <a:pPr lvl="1">
              <a:defRPr/>
            </a:pPr>
            <a:r>
              <a:rPr lang="en-US" altLang="ko-KR" dirty="0"/>
              <a:t>T. Anderson, “Assise: Performance and Availability via Client-local NVM in a Distributed File System”, OSDI’20. </a:t>
            </a:r>
          </a:p>
          <a:p>
            <a:pPr lvl="1">
              <a:defRPr/>
            </a:pPr>
            <a:r>
              <a:rPr lang="en-US" altLang="ko-KR" dirty="0"/>
              <a:t>V. Prabhakaran et al., “Transactional Flash”, OSDI’08. </a:t>
            </a:r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r>
              <a:rPr lang="en-US" altLang="ko-KR" dirty="0"/>
              <a:t>M. Maas et al., “Learning-based Memory Allocation for C++ Server Workloads”, ASPLOS’20. </a:t>
            </a:r>
          </a:p>
          <a:p>
            <a:pPr lvl="1">
              <a:defRPr/>
            </a:pPr>
            <a:r>
              <a:rPr lang="en-US" altLang="ko-KR" dirty="0"/>
              <a:t>X. Wei et al., “Fast RDMA-based Ordered Key-Value Store using Remote Learned Cache”, OSDI’20.</a:t>
            </a:r>
          </a:p>
          <a:p>
            <a:pPr lvl="1">
              <a:defRPr/>
            </a:pPr>
            <a:r>
              <a:rPr lang="en-US" altLang="ko-KR" dirty="0"/>
              <a:t>C. </a:t>
            </a:r>
            <a:r>
              <a:rPr lang="en-US" altLang="ko-KR" dirty="0" err="1"/>
              <a:t>Delimitrou</a:t>
            </a:r>
            <a:r>
              <a:rPr lang="en-US" altLang="ko-KR" dirty="0"/>
              <a:t> and C. </a:t>
            </a:r>
            <a:r>
              <a:rPr lang="en-US" altLang="ko-KR" dirty="0" err="1"/>
              <a:t>Kozyrakis</a:t>
            </a:r>
            <a:r>
              <a:rPr lang="en-US" altLang="ko-KR" dirty="0"/>
              <a:t>, “Quasar: Resource-Efficient and QoS-Aware Cluster Management”, ASPLOS,14.</a:t>
            </a:r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r>
              <a:rPr lang="en-US" altLang="ko-KR" dirty="0"/>
              <a:t>J. Dean and S. Ghemawat, “MapReduce: Simplified Data Processing on Large Clusters”, OSDI’04.</a:t>
            </a:r>
          </a:p>
          <a:p>
            <a:pPr lvl="1">
              <a:defRPr/>
            </a:pPr>
            <a:r>
              <a:rPr lang="en-US" altLang="ko-KR" dirty="0"/>
              <a:t>Sanjay Ghemawat et al., “The Google File System,” SOSP’03.</a:t>
            </a:r>
          </a:p>
          <a:p>
            <a:pPr lvl="1">
              <a:defRPr/>
            </a:pPr>
            <a:r>
              <a:rPr lang="en-US" altLang="ko-KR" dirty="0"/>
              <a:t>G. DeCandia et al., “Dynamo: Amazon’s Highly Available Key-value Store”, SOSP’07.</a:t>
            </a:r>
          </a:p>
          <a:p>
            <a:pPr lvl="1">
              <a:defRPr/>
            </a:pPr>
            <a:r>
              <a:rPr lang="en-US" altLang="ko-KR" dirty="0"/>
              <a:t>C. Writght et al., “Extending ACID semantics to the file system”, ACM ToS’07.</a:t>
            </a:r>
          </a:p>
          <a:p>
            <a:pPr lvl="2">
              <a:defRPr/>
            </a:pPr>
            <a:endParaRPr lang="en-US" altLang="ko-KR" dirty="0"/>
          </a:p>
          <a:p>
            <a:pPr lvl="1">
              <a:defRPr/>
            </a:pPr>
            <a:r>
              <a:rPr lang="en-US" altLang="ko-KR" dirty="0"/>
              <a:t>Y. Ren et al., “</a:t>
            </a:r>
            <a:r>
              <a:rPr lang="en-US" altLang="ko-KR" dirty="0" err="1"/>
              <a:t>CrossFS</a:t>
            </a:r>
            <a:r>
              <a:rPr lang="en-US" altLang="ko-KR" dirty="0"/>
              <a:t>: A Cross-layered Direct-Access File System”, OSDI’20.</a:t>
            </a:r>
          </a:p>
          <a:p>
            <a:pPr lvl="1">
              <a:defRPr/>
            </a:pPr>
            <a:r>
              <a:rPr lang="en-US" altLang="ko-KR" dirty="0"/>
              <a:t>Z. Cao et al., “Characterizing, Modeling, and Benchmarking RocksDB Key-Value Workloads at Facebook”, FAST’20.</a:t>
            </a:r>
          </a:p>
          <a:p>
            <a:pPr lvl="1">
              <a:defRPr/>
            </a:pPr>
            <a:r>
              <a:rPr lang="en-US" altLang="ko-KR" dirty="0"/>
              <a:t>O. Balmau et al, “SILK: Preventing Latency Spikes in Log-Structured Merge Key-Value Stores”, ATC’19.</a:t>
            </a:r>
          </a:p>
          <a:p>
            <a:pPr lvl="1">
              <a:defRPr/>
            </a:pPr>
            <a:endParaRPr lang="en-US" altLang="ko-KR" dirty="0"/>
          </a:p>
        </p:txBody>
      </p:sp>
      <p:sp>
        <p:nvSpPr>
          <p:cNvPr id="4" name="Text Box 68">
            <a:extLst>
              <a:ext uri="{FF2B5EF4-FFF2-40B4-BE49-F238E27FC236}">
                <a16:creationId xmlns:a16="http://schemas.microsoft.com/office/drawing/2014/main" id="{91079A0D-C847-4A28-9203-490BD0644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6219825"/>
            <a:ext cx="7056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F"/>
            </a:pPr>
            <a:r>
              <a:rPr lang="en-US" altLang="ko-KR" sz="1600">
                <a:solidFill>
                  <a:srgbClr val="FF0000"/>
                </a:solidFill>
              </a:rPr>
              <a:t> Please let me know if you want to present other papers (after 2019)</a:t>
            </a:r>
            <a:endParaRPr lang="ko-KR" alt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>
            <a:extLst>
              <a:ext uri="{FF2B5EF4-FFF2-40B4-BE49-F238E27FC236}">
                <a16:creationId xmlns:a16="http://schemas.microsoft.com/office/drawing/2014/main" id="{EE0AA84B-110D-4D62-9DA8-BD24FB1D2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Papers about how to read/write a paper? </a:t>
            </a:r>
            <a:endParaRPr lang="ko-KR" altLang="en-US"/>
          </a:p>
        </p:txBody>
      </p:sp>
      <p:sp>
        <p:nvSpPr>
          <p:cNvPr id="16387" name="텍스트 개체 틀 2">
            <a:extLst>
              <a:ext uri="{FF2B5EF4-FFF2-40B4-BE49-F238E27FC236}">
                <a16:creationId xmlns:a16="http://schemas.microsoft.com/office/drawing/2014/main" id="{2CAC85F5-38E4-4829-B373-D99DA067AA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8642350" cy="37449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ko-KR" dirty="0"/>
              <a:t>How to read a paper.</a:t>
            </a:r>
          </a:p>
          <a:p>
            <a:pPr lvl="1">
              <a:defRPr/>
            </a:pPr>
            <a:r>
              <a:rPr lang="en-US" altLang="ko-KR" dirty="0"/>
              <a:t>J. Eisner, “How to Read a Technical Paper”, https://www.cs.jhu.edu/~jason/advice/how-to-read-a-paper.html</a:t>
            </a:r>
          </a:p>
          <a:p>
            <a:pPr lvl="1">
              <a:defRPr/>
            </a:pPr>
            <a:r>
              <a:rPr lang="en-US" altLang="ko-KR" dirty="0"/>
              <a:t>Roy Levin and David D. Redell, “How (and How Not) to Write a Good Systems Paper”, ACM Operating Systems Review, 1983.</a:t>
            </a:r>
          </a:p>
          <a:p>
            <a:pPr lvl="1">
              <a:defRPr/>
            </a:pPr>
            <a:r>
              <a:rPr lang="en-US" altLang="ko-KR" dirty="0"/>
              <a:t>J. Maletic, “How to Read and Evaluate Technical Papers”, http://www.cs.kent.edu/~jmaletic/howtoread.html</a:t>
            </a:r>
          </a:p>
          <a:p>
            <a:pPr lvl="1">
              <a:defRPr/>
            </a:pPr>
            <a:r>
              <a:rPr lang="en-US" altLang="ko-KR" dirty="0"/>
              <a:t>S. Keshav, “How to read a paper”, https://web.stanford.edu/class/ee384m/Handouts/HowtoReadPaper.pdf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Papers used in other universities</a:t>
            </a:r>
          </a:p>
          <a:p>
            <a:pPr lvl="1">
              <a:defRPr/>
            </a:pPr>
            <a:r>
              <a:rPr lang="en-US" altLang="ko-KR" dirty="0"/>
              <a:t>http://web.stanford.edu/class/cs240/</a:t>
            </a:r>
          </a:p>
          <a:p>
            <a:pPr lvl="1">
              <a:defRPr/>
            </a:pPr>
            <a:r>
              <a:rPr lang="en-US" altLang="ko-KR" dirty="0"/>
              <a:t>https://www.seltzer.com/margo/teaching/CS508.19/syllabus.html</a:t>
            </a:r>
          </a:p>
          <a:p>
            <a:pPr lvl="1">
              <a:defRPr/>
            </a:pPr>
            <a:r>
              <a:rPr lang="en-US" altLang="ko-KR" dirty="0"/>
              <a:t>http://pages.cs.wisc.edu/~dusseau/Classes/CS736/CS736-F13/papers.html </a:t>
            </a:r>
          </a:p>
          <a:p>
            <a:pPr lvl="1">
              <a:defRPr/>
            </a:pPr>
            <a:r>
              <a:rPr lang="en-US" altLang="ko-KR" dirty="0"/>
              <a:t>https://www3.nd.edu/~cpoellab/teaching/cse60641/links.html</a:t>
            </a:r>
          </a:p>
          <a:p>
            <a:pPr lvl="1">
              <a:defRPr/>
            </a:pPr>
            <a:r>
              <a:rPr lang="en-US" altLang="ko-KR" dirty="0"/>
              <a:t>https://www.cs.utexas.edu/~vijay/cs380l/schedule.htm</a:t>
            </a:r>
            <a:endParaRPr lang="ko-KR" altLang="en-US" dirty="0"/>
          </a:p>
        </p:txBody>
      </p:sp>
      <p:pic>
        <p:nvPicPr>
          <p:cNvPr id="15364" name="그림 2">
            <a:extLst>
              <a:ext uri="{FF2B5EF4-FFF2-40B4-BE49-F238E27FC236}">
                <a16:creationId xmlns:a16="http://schemas.microsoft.com/office/drawing/2014/main" id="{26AA99A6-4B05-421E-BDF9-82C72C58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354513"/>
            <a:ext cx="34575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7C6A1DD-38D1-4B7E-B606-9C9A91DD7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354512"/>
            <a:ext cx="3457574" cy="24272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4D4D1C0-AC0A-4281-8402-48260AAE2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Lecture details </a:t>
            </a:r>
            <a:endParaRPr lang="ko-KR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ED62D3D-0433-4C8E-B771-027BB3A00D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8435975" cy="5686425"/>
          </a:xfrm>
        </p:spPr>
        <p:txBody>
          <a:bodyPr/>
          <a:lstStyle/>
          <a:p>
            <a:pPr eaLnBrk="1" hangingPunct="1"/>
            <a:r>
              <a:rPr lang="en-US" altLang="ko-KR"/>
              <a:t>Presentation (roughly 2~3 times per person)</a:t>
            </a:r>
          </a:p>
          <a:p>
            <a:pPr lvl="1" eaLnBrk="1" hangingPunct="1"/>
            <a:r>
              <a:rPr lang="en-US" altLang="ko-KR"/>
              <a:t>Less than 25 minutes </a:t>
            </a:r>
          </a:p>
          <a:p>
            <a:pPr lvl="1" eaLnBrk="1" hangingPunct="1"/>
            <a:r>
              <a:rPr lang="en-US" altLang="ko-KR"/>
              <a:t>Q &amp; A are quite important</a:t>
            </a:r>
          </a:p>
          <a:p>
            <a:pPr eaLnBrk="1" hangingPunct="1"/>
            <a:r>
              <a:rPr lang="en-US" altLang="ko-KR"/>
              <a:t>Paper Review</a:t>
            </a:r>
          </a:p>
          <a:p>
            <a:pPr eaLnBrk="1" hangingPunct="1"/>
            <a:r>
              <a:rPr lang="en-US" altLang="ko-KR"/>
              <a:t>Personal project</a:t>
            </a:r>
          </a:p>
          <a:p>
            <a:pPr lvl="1" eaLnBrk="1" hangingPunct="1"/>
            <a:r>
              <a:rPr lang="en-US" altLang="ko-KR"/>
              <a:t>Write a paper</a:t>
            </a:r>
          </a:p>
          <a:p>
            <a:pPr eaLnBrk="1" hangingPunct="1"/>
            <a:endParaRPr lang="en-US" altLang="ko-KR"/>
          </a:p>
          <a:p>
            <a:pPr eaLnBrk="1" hangingPunct="1"/>
            <a:r>
              <a:rPr lang="en-US" altLang="ko-KR"/>
              <a:t>No examination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파일캐쉬서식">
  <a:themeElements>
    <a:clrScheme name="파일캐쉬서식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파일캐쉬서식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charset="-127"/>
          </a:defRPr>
        </a:defPPr>
      </a:lstStyle>
    </a:lnDef>
  </a:objectDefaults>
  <a:extraClrSchemeLst>
    <a:extraClrScheme>
      <a:clrScheme name="파일캐쉬서식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일캐쉬서식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일캐쉬서식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D:\users\powerppt서식\파일캐쉬서식.pot</Template>
  <TotalTime>20439</TotalTime>
  <Words>2022</Words>
  <Application>Microsoft Office PowerPoint</Application>
  <PresentationFormat>화면 슬라이드 쇼(4:3)</PresentationFormat>
  <Paragraphs>200</Paragraphs>
  <Slides>15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굴림</vt:lpstr>
      <vt:lpstr>Arial</vt:lpstr>
      <vt:lpstr>Tahoma</vt:lpstr>
      <vt:lpstr>Wingdings</vt:lpstr>
      <vt:lpstr>파일캐쉬서식</vt:lpstr>
      <vt:lpstr>IT 응용 II (IT Applications II) </vt:lpstr>
      <vt:lpstr>Course Objective</vt:lpstr>
      <vt:lpstr>Course text</vt:lpstr>
      <vt:lpstr>Paper lists (Suggested)</vt:lpstr>
      <vt:lpstr>Paper lists (Suggested)</vt:lpstr>
      <vt:lpstr>Paper lists (Suggested)</vt:lpstr>
      <vt:lpstr>Paper lists (Candidates)</vt:lpstr>
      <vt:lpstr>Papers about how to read/write a paper? </vt:lpstr>
      <vt:lpstr>Lecture details </vt:lpstr>
      <vt:lpstr>How to present</vt:lpstr>
      <vt:lpstr>How to review a paper</vt:lpstr>
      <vt:lpstr>How to make a proposal </vt:lpstr>
      <vt:lpstr>Evaluation </vt:lpstr>
      <vt:lpstr>Discussion </vt:lpstr>
      <vt:lpstr>Appendix</vt:lpstr>
    </vt:vector>
  </TitlesOfParts>
  <Manager>최종무</Manager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강의 자료</dc:title>
  <dc:creator>최종무</dc:creator>
  <cp:lastModifiedBy>최종무</cp:lastModifiedBy>
  <cp:revision>808</cp:revision>
  <cp:lastPrinted>2000-10-17T04:49:16Z</cp:lastPrinted>
  <dcterms:created xsi:type="dcterms:W3CDTF">2000-07-27T08:49:33Z</dcterms:created>
  <dcterms:modified xsi:type="dcterms:W3CDTF">2021-03-09T03:11:16Z</dcterms:modified>
</cp:coreProperties>
</file>