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384" r:id="rId4"/>
    <p:sldId id="387" r:id="rId5"/>
    <p:sldId id="386" r:id="rId6"/>
    <p:sldId id="388" r:id="rId7"/>
    <p:sldId id="389" r:id="rId8"/>
    <p:sldId id="383" r:id="rId9"/>
    <p:sldId id="390" r:id="rId10"/>
    <p:sldId id="393" r:id="rId11"/>
    <p:sldId id="394" r:id="rId12"/>
    <p:sldId id="395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7" r:id="rId23"/>
    <p:sldId id="408" r:id="rId24"/>
    <p:sldId id="347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송 인호" initials="송인" lastIdx="5" clrIdx="0">
    <p:extLst>
      <p:ext uri="{19B8F6BF-5375-455C-9EA6-DF929625EA0E}">
        <p15:presenceInfo xmlns:p15="http://schemas.microsoft.com/office/powerpoint/2012/main" userId="555572ad51608a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9"/>
    <a:srgbClr val="FFFFFF"/>
    <a:srgbClr val="343434"/>
    <a:srgbClr val="FFD961"/>
    <a:srgbClr val="EC626C"/>
    <a:srgbClr val="0000FF"/>
    <a:srgbClr val="4EC9B0"/>
    <a:srgbClr val="6087CE"/>
    <a:srgbClr val="0184BC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2" autoAdjust="0"/>
    <p:restoredTop sz="88189" autoAdjust="0"/>
  </p:normalViewPr>
  <p:slideViewPr>
    <p:cSldViewPr snapToGrid="0" snapToObjects="1" showGuides="1">
      <p:cViewPr varScale="1">
        <p:scale>
          <a:sx n="85" d="100"/>
          <a:sy n="85" d="100"/>
        </p:scale>
        <p:origin x="6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 showGuides="1">
      <p:cViewPr varScale="1">
        <p:scale>
          <a:sx n="96" d="100"/>
          <a:sy n="96" d="100"/>
        </p:scale>
        <p:origin x="23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2022-03-14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2022-03-14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548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int 1</a:t>
            </a:r>
          </a:p>
          <a:p>
            <a:r>
              <a:rPr lang="en-US" altLang="ko-KR" dirty="0"/>
              <a:t>back 4</a:t>
            </a:r>
          </a:p>
          <a:p>
            <a:r>
              <a:rPr lang="en-US" altLang="ko-KR" dirty="0"/>
              <a:t>bolt 8 </a:t>
            </a:r>
          </a:p>
          <a:p>
            <a:r>
              <a:rPr lang="en-US" altLang="ko-KR" dirty="0" err="1"/>
              <a:t>evaul</a:t>
            </a:r>
            <a:r>
              <a:rPr lang="en-US" altLang="ko-KR" dirty="0"/>
              <a:t> 5</a:t>
            </a:r>
          </a:p>
          <a:p>
            <a:r>
              <a:rPr lang="en-US" altLang="ko-KR" dirty="0"/>
              <a:t>con 1</a:t>
            </a:r>
          </a:p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2538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Software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E176705-AAC5-4F00-AC95-1E2D95E8BE2B}"/>
              </a:ext>
            </a:extLst>
          </p:cNvPr>
          <p:cNvGrpSpPr/>
          <p:nvPr userDrawn="1"/>
        </p:nvGrpSpPr>
        <p:grpSpPr>
          <a:xfrm>
            <a:off x="9511560" y="47129"/>
            <a:ext cx="2552041" cy="394886"/>
            <a:chOff x="9511560" y="47129"/>
            <a:chExt cx="2552041" cy="39488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13EB84C-38B6-324A-899E-C84C00B6AC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11560" y="47129"/>
              <a:ext cx="395681" cy="39488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F677ED-D2EC-BB49-B0E9-72F06CCF80F6}"/>
                </a:ext>
              </a:extLst>
            </p:cNvPr>
            <p:cNvSpPr txBox="1"/>
            <p:nvPr userDrawn="1"/>
          </p:nvSpPr>
          <p:spPr>
            <a:xfrm>
              <a:off x="9907241" y="85163"/>
              <a:ext cx="2156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 Software Lab.</a:t>
              </a:r>
              <a:endParaRPr lang="ko-KR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2E3592C-0B80-445F-9EA5-8396F3E8C7C6}"/>
              </a:ext>
            </a:extLst>
          </p:cNvPr>
          <p:cNvGrpSpPr/>
          <p:nvPr userDrawn="1"/>
        </p:nvGrpSpPr>
        <p:grpSpPr>
          <a:xfrm>
            <a:off x="9511560" y="47129"/>
            <a:ext cx="2552041" cy="394886"/>
            <a:chOff x="9511560" y="47129"/>
            <a:chExt cx="2552041" cy="39488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003B292-4427-46EF-A182-307E3C132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11560" y="47129"/>
              <a:ext cx="395681" cy="3948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53AA16-E41B-4FEF-BFBA-FA4A0783417B}"/>
                </a:ext>
              </a:extLst>
            </p:cNvPr>
            <p:cNvSpPr txBox="1"/>
            <p:nvPr userDrawn="1"/>
          </p:nvSpPr>
          <p:spPr>
            <a:xfrm>
              <a:off x="9907241" y="85163"/>
              <a:ext cx="2156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 Software Lab.</a:t>
              </a:r>
              <a:endParaRPr lang="ko-KR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045785F3-6878-4915-AE7B-3CC34951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767650"/>
            <a:ext cx="11424355" cy="563314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4000"/>
            </a:lvl1pPr>
            <a:lvl2pPr>
              <a:lnSpc>
                <a:spcPct val="100000"/>
              </a:lnSpc>
              <a:spcBef>
                <a:spcPts val="600"/>
              </a:spcBef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pic>
        <p:nvPicPr>
          <p:cNvPr id="15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80E21B3-A495-42B3-8C93-74C06CE7EC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545F7DD-27B3-4BA6-A1DD-FA31293B37F8}"/>
              </a:ext>
            </a:extLst>
          </p:cNvPr>
          <p:cNvGrpSpPr/>
          <p:nvPr userDrawn="1"/>
        </p:nvGrpSpPr>
        <p:grpSpPr>
          <a:xfrm>
            <a:off x="9511560" y="47129"/>
            <a:ext cx="2552041" cy="394886"/>
            <a:chOff x="9511560" y="47129"/>
            <a:chExt cx="2552041" cy="394886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EC7CC453-03C4-4D3E-958B-E13D0F2621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11560" y="47129"/>
              <a:ext cx="395681" cy="39488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DFCB42-42AF-4702-B17A-55F864ACDFD5}"/>
                </a:ext>
              </a:extLst>
            </p:cNvPr>
            <p:cNvSpPr txBox="1"/>
            <p:nvPr userDrawn="1"/>
          </p:nvSpPr>
          <p:spPr>
            <a:xfrm>
              <a:off x="9907241" y="85163"/>
              <a:ext cx="2156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 Software Lab.</a:t>
              </a:r>
              <a:endParaRPr lang="ko-KR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058620"/>
            <a:ext cx="12101079" cy="973084"/>
          </a:xfrm>
        </p:spPr>
        <p:txBody>
          <a:bodyPr anchor="t"/>
          <a:lstStyle/>
          <a:p>
            <a:r>
              <a:rPr lang="en-US" altLang="ko-KR" sz="3200" dirty="0"/>
              <a:t>The Design and Implementation of a Log-Structured File System</a:t>
            </a:r>
            <a:endParaRPr kumimoji="1"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2022. 3. 15</a:t>
            </a:r>
          </a:p>
          <a:p>
            <a:r>
              <a:rPr kumimoji="1" lang="en-US" altLang="ko-KR" dirty="0"/>
              <a:t>Presentation by </a:t>
            </a:r>
            <a:r>
              <a:rPr kumimoji="1" lang="en-US" altLang="ko-KR" dirty="0" err="1"/>
              <a:t>Jeoung</a:t>
            </a:r>
            <a:r>
              <a:rPr kumimoji="1" lang="en-US" altLang="ko-KR" dirty="0"/>
              <a:t> Won Lee</a:t>
            </a:r>
          </a:p>
          <a:p>
            <a:r>
              <a:rPr kumimoji="1" lang="en-US" altLang="ko-KR" dirty="0"/>
              <a:t>gardenlee960828@gmail.com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179083" y="3017485"/>
            <a:ext cx="8241017" cy="2217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2200" dirty="0">
              <a:solidFill>
                <a:srgbClr val="FFFFFF"/>
              </a:solidFill>
            </a:endParaRPr>
          </a:p>
          <a:p>
            <a:pPr algn="l"/>
            <a:r>
              <a:rPr lang="en-US" altLang="ko-KR" sz="2200" dirty="0">
                <a:solidFill>
                  <a:schemeClr val="bg1"/>
                </a:solidFill>
              </a:rPr>
              <a:t>Mendel Rosenblum and John K. </a:t>
            </a:r>
            <a:r>
              <a:rPr lang="en-US" altLang="ko-KR" sz="2200" dirty="0" err="1">
                <a:solidFill>
                  <a:schemeClr val="bg1"/>
                </a:solidFill>
              </a:rPr>
              <a:t>Ousterhout</a:t>
            </a:r>
            <a:endParaRPr lang="en-US" altLang="ko-KR" sz="2200" dirty="0">
              <a:solidFill>
                <a:schemeClr val="bg1"/>
              </a:solidFill>
            </a:endParaRPr>
          </a:p>
          <a:p>
            <a:pPr algn="l"/>
            <a:endParaRPr lang="en-US" altLang="ko-KR" sz="2200" dirty="0">
              <a:solidFill>
                <a:schemeClr val="bg1"/>
              </a:solidFill>
            </a:endParaRPr>
          </a:p>
          <a:p>
            <a:pPr algn="l"/>
            <a:r>
              <a:rPr lang="en-US" altLang="ko-KR" dirty="0" err="1">
                <a:solidFill>
                  <a:schemeClr val="bg1"/>
                </a:solidFill>
              </a:rPr>
              <a:t>lectrical</a:t>
            </a:r>
            <a:r>
              <a:rPr lang="en-US" altLang="ko-KR" dirty="0">
                <a:solidFill>
                  <a:schemeClr val="bg1"/>
                </a:solidFill>
              </a:rPr>
              <a:t> Engineering and Computer Sciences, Computer Science Division University of California Berkeley, CA 94720</a:t>
            </a:r>
            <a:endParaRPr lang="en-US" altLang="ko-KR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2, Motive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Current File System issue</a:t>
            </a:r>
          </a:p>
          <a:p>
            <a:pPr marL="457200" lvl="1" indent="0">
              <a:buNone/>
            </a:pPr>
            <a:r>
              <a:rPr lang="en-US" altLang="ko-KR" sz="2200" dirty="0"/>
              <a:t>2, Meta data write synchronously to disk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25" name="내용 개체 틀 8">
            <a:extLst>
              <a:ext uri="{FF2B5EF4-FFF2-40B4-BE49-F238E27FC236}">
                <a16:creationId xmlns:a16="http://schemas.microsoft.com/office/drawing/2014/main" id="{B55F53C1-2514-2946-9452-A213EF2A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41" y="4767965"/>
            <a:ext cx="3307975" cy="13440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2AE17E-A4F4-1C40-8F30-BBE34E093F9D}"/>
              </a:ext>
            </a:extLst>
          </p:cNvPr>
          <p:cNvSpPr txBox="1"/>
          <p:nvPr/>
        </p:nvSpPr>
        <p:spPr>
          <a:xfrm>
            <a:off x="4099728" y="2170444"/>
            <a:ext cx="330797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Super Block, Bitmap, Inode…</a:t>
            </a:r>
            <a:endParaRPr kumimoji="1" lang="ko-Kore-KR" altLang="en-US" dirty="0"/>
          </a:p>
        </p:txBody>
      </p:sp>
      <p:sp>
        <p:nvSpPr>
          <p:cNvPr id="19" name="아래쪽 화살표[D] 18">
            <a:extLst>
              <a:ext uri="{FF2B5EF4-FFF2-40B4-BE49-F238E27FC236}">
                <a16:creationId xmlns:a16="http://schemas.microsoft.com/office/drawing/2014/main" id="{EE170731-5C12-334A-A5A0-953666C9E6AA}"/>
              </a:ext>
            </a:extLst>
          </p:cNvPr>
          <p:cNvSpPr/>
          <p:nvPr/>
        </p:nvSpPr>
        <p:spPr>
          <a:xfrm>
            <a:off x="5220347" y="2898206"/>
            <a:ext cx="1066736" cy="15113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BF7D0C-0EA3-2943-AE4F-9F229A14885B}"/>
              </a:ext>
            </a:extLst>
          </p:cNvPr>
          <p:cNvSpPr txBox="1"/>
          <p:nvPr/>
        </p:nvSpPr>
        <p:spPr>
          <a:xfrm>
            <a:off x="6369587" y="3244334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Synchronously write</a:t>
            </a:r>
            <a:endParaRPr kumimoji="1" lang="ko-Kore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7F0FBB-2AD2-364E-8D19-CE388FA97D12}"/>
              </a:ext>
            </a:extLst>
          </p:cNvPr>
          <p:cNvSpPr txBox="1"/>
          <p:nvPr/>
        </p:nvSpPr>
        <p:spPr>
          <a:xfrm>
            <a:off x="7635072" y="5144790"/>
            <a:ext cx="362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Only </a:t>
            </a:r>
            <a:r>
              <a:rPr kumimoji="1" lang="en-US" altLang="ko-Kore-KR" dirty="0">
                <a:highlight>
                  <a:srgbClr val="00FF00"/>
                </a:highlight>
              </a:rPr>
              <a:t>out-of-place update</a:t>
            </a:r>
            <a:r>
              <a:rPr kumimoji="1" lang="en-US" altLang="ko-Kore-KR" dirty="0"/>
              <a:t>?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16585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Write</a:t>
            </a:r>
          </a:p>
          <a:p>
            <a:pPr lvl="1"/>
            <a:r>
              <a:rPr lang="en-US" altLang="ko-KR" sz="2000" dirty="0"/>
              <a:t>1, Request write save in buffer until full bandwidth</a:t>
            </a:r>
          </a:p>
          <a:p>
            <a:pPr lvl="1"/>
            <a:r>
              <a:rPr lang="en-US" altLang="ko-KR" sz="2000" dirty="0"/>
              <a:t>2, Write to disk like LOG</a:t>
            </a:r>
          </a:p>
          <a:p>
            <a:pPr lvl="1"/>
            <a:endParaRPr lang="en-US" altLang="ko-KR" sz="20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94745FF-E1C7-5F49-BD35-141B5307EE47}"/>
              </a:ext>
            </a:extLst>
          </p:cNvPr>
          <p:cNvSpPr/>
          <p:nvPr/>
        </p:nvSpPr>
        <p:spPr>
          <a:xfrm>
            <a:off x="775399" y="4127416"/>
            <a:ext cx="10317982" cy="12221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382CB-5924-5D45-B612-F68F4C81C2B5}"/>
              </a:ext>
            </a:extLst>
          </p:cNvPr>
          <p:cNvSpPr txBox="1"/>
          <p:nvPr/>
        </p:nvSpPr>
        <p:spPr>
          <a:xfrm>
            <a:off x="5448105" y="5511607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Disk</a:t>
            </a:r>
            <a:endParaRPr kumimoji="1" lang="ko-Kore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3B530-59D0-B847-A109-ECBC31320CC7}"/>
              </a:ext>
            </a:extLst>
          </p:cNvPr>
          <p:cNvSpPr txBox="1"/>
          <p:nvPr/>
        </p:nvSpPr>
        <p:spPr>
          <a:xfrm>
            <a:off x="5401021" y="1982416"/>
            <a:ext cx="842239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DATA</a:t>
            </a:r>
            <a:endParaRPr kumimoji="1" lang="ko-Kore-KR" altLang="en-US" dirty="0"/>
          </a:p>
        </p:txBody>
      </p:sp>
      <p:sp>
        <p:nvSpPr>
          <p:cNvPr id="13" name="아래쪽 화살표[D] 12">
            <a:extLst>
              <a:ext uri="{FF2B5EF4-FFF2-40B4-BE49-F238E27FC236}">
                <a16:creationId xmlns:a16="http://schemas.microsoft.com/office/drawing/2014/main" id="{40AF0940-94F1-7648-8625-FD4F082BA70E}"/>
              </a:ext>
            </a:extLst>
          </p:cNvPr>
          <p:cNvSpPr/>
          <p:nvPr/>
        </p:nvSpPr>
        <p:spPr>
          <a:xfrm>
            <a:off x="5288773" y="2616087"/>
            <a:ext cx="1066736" cy="151132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84628-2372-2941-A5CF-1594831D2A20}"/>
              </a:ext>
            </a:extLst>
          </p:cNvPr>
          <p:cNvSpPr txBox="1"/>
          <p:nvPr/>
        </p:nvSpPr>
        <p:spPr>
          <a:xfrm>
            <a:off x="6369587" y="2938280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Asynchronously write</a:t>
            </a:r>
            <a:endParaRPr kumimoji="1" lang="ko-Kore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3FF20-93FD-FA49-B997-CD3691D5389A}"/>
              </a:ext>
            </a:extLst>
          </p:cNvPr>
          <p:cNvSpPr txBox="1"/>
          <p:nvPr/>
        </p:nvSpPr>
        <p:spPr>
          <a:xfrm>
            <a:off x="1455410" y="4553815"/>
            <a:ext cx="8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DATA</a:t>
            </a:r>
            <a:endParaRPr kumimoji="1" lang="ko-Kore-KR" altLang="en-US" dirty="0"/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9C41C9A5-E0E2-8341-BFC6-5CDCEE389431}"/>
              </a:ext>
            </a:extLst>
          </p:cNvPr>
          <p:cNvSpPr/>
          <p:nvPr/>
        </p:nvSpPr>
        <p:spPr>
          <a:xfrm>
            <a:off x="2585392" y="4553815"/>
            <a:ext cx="3385227" cy="3693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B60D7-D3F7-F642-9A54-8E9A493849A4}"/>
              </a:ext>
            </a:extLst>
          </p:cNvPr>
          <p:cNvSpPr txBox="1"/>
          <p:nvPr/>
        </p:nvSpPr>
        <p:spPr>
          <a:xfrm>
            <a:off x="3630688" y="4207089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Like log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65573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Read</a:t>
            </a:r>
          </a:p>
          <a:p>
            <a:pPr lvl="1"/>
            <a:r>
              <a:rPr lang="en-US" altLang="ko-KR" sz="2000" dirty="0"/>
              <a:t>1, look up inode map address in check point(fixed location)</a:t>
            </a:r>
          </a:p>
          <a:p>
            <a:pPr lvl="1"/>
            <a:r>
              <a:rPr lang="en-US" altLang="ko-KR" sz="2000" dirty="0"/>
              <a:t>2, inode map load to memory(log location)</a:t>
            </a:r>
          </a:p>
          <a:p>
            <a:pPr lvl="1"/>
            <a:r>
              <a:rPr lang="en-US" altLang="ko-KR" sz="2000" dirty="0"/>
              <a:t>3, find data address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94745FF-E1C7-5F49-BD35-141B5307EE47}"/>
              </a:ext>
            </a:extLst>
          </p:cNvPr>
          <p:cNvSpPr/>
          <p:nvPr/>
        </p:nvSpPr>
        <p:spPr>
          <a:xfrm>
            <a:off x="775399" y="4127416"/>
            <a:ext cx="10317982" cy="12221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382CB-5924-5D45-B612-F68F4C81C2B5}"/>
              </a:ext>
            </a:extLst>
          </p:cNvPr>
          <p:cNvSpPr txBox="1"/>
          <p:nvPr/>
        </p:nvSpPr>
        <p:spPr>
          <a:xfrm>
            <a:off x="5451460" y="5510823"/>
            <a:ext cx="10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Disk</a:t>
            </a:r>
            <a:endParaRPr kumimoji="1" lang="ko-Kore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3FF20-93FD-FA49-B997-CD3691D5389A}"/>
              </a:ext>
            </a:extLst>
          </p:cNvPr>
          <p:cNvSpPr txBox="1"/>
          <p:nvPr/>
        </p:nvSpPr>
        <p:spPr>
          <a:xfrm>
            <a:off x="2028498" y="4553815"/>
            <a:ext cx="8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DATA</a:t>
            </a:r>
            <a:endParaRPr kumimoji="1" lang="ko-Kore-KR" altLang="en-US" dirty="0"/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9C41C9A5-E0E2-8341-BFC6-5CDCEE389431}"/>
              </a:ext>
            </a:extLst>
          </p:cNvPr>
          <p:cNvSpPr/>
          <p:nvPr/>
        </p:nvSpPr>
        <p:spPr>
          <a:xfrm>
            <a:off x="3055832" y="4553815"/>
            <a:ext cx="3385227" cy="3693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2B60D7-D3F7-F642-9A54-8E9A493849A4}"/>
              </a:ext>
            </a:extLst>
          </p:cNvPr>
          <p:cNvSpPr txBox="1"/>
          <p:nvPr/>
        </p:nvSpPr>
        <p:spPr>
          <a:xfrm>
            <a:off x="3630688" y="4207089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Like log</a:t>
            </a:r>
            <a:endParaRPr kumimoji="1" lang="ko-Kore-KR" altLang="en-US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10E48D9-19FD-4040-BDCE-0D5879F37826}"/>
              </a:ext>
            </a:extLst>
          </p:cNvPr>
          <p:cNvCxnSpPr>
            <a:cxnSpLocks/>
          </p:cNvCxnSpPr>
          <p:nvPr/>
        </p:nvCxnSpPr>
        <p:spPr>
          <a:xfrm>
            <a:off x="1992872" y="4127416"/>
            <a:ext cx="0" cy="1222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04E47DC-8872-440B-91E0-5D5FC455D1F8}"/>
              </a:ext>
            </a:extLst>
          </p:cNvPr>
          <p:cNvCxnSpPr>
            <a:cxnSpLocks/>
          </p:cNvCxnSpPr>
          <p:nvPr/>
        </p:nvCxnSpPr>
        <p:spPr>
          <a:xfrm>
            <a:off x="9852358" y="4127415"/>
            <a:ext cx="0" cy="1222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C6F8A8-1009-4BCB-A31B-AA5BB50EF58C}"/>
              </a:ext>
            </a:extLst>
          </p:cNvPr>
          <p:cNvSpPr txBox="1"/>
          <p:nvPr/>
        </p:nvSpPr>
        <p:spPr>
          <a:xfrm flipH="1">
            <a:off x="151154" y="4391755"/>
            <a:ext cx="239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Check </a:t>
            </a:r>
          </a:p>
          <a:p>
            <a:pPr algn="ctr"/>
            <a:r>
              <a:rPr lang="en-US" altLang="ko-KR" dirty="0"/>
              <a:t>point</a:t>
            </a:r>
          </a:p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84836-D63E-4CAD-BC50-39F7509994EC}"/>
              </a:ext>
            </a:extLst>
          </p:cNvPr>
          <p:cNvSpPr txBox="1"/>
          <p:nvPr/>
        </p:nvSpPr>
        <p:spPr>
          <a:xfrm flipH="1">
            <a:off x="9290249" y="4392900"/>
            <a:ext cx="239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Check </a:t>
            </a:r>
          </a:p>
          <a:p>
            <a:pPr algn="ctr"/>
            <a:r>
              <a:rPr lang="en-US" altLang="ko-KR" dirty="0"/>
              <a:t>point</a:t>
            </a:r>
          </a:p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A1775B7-5E97-47A9-AC38-44C2F618DE6F}"/>
              </a:ext>
            </a:extLst>
          </p:cNvPr>
          <p:cNvSpPr/>
          <p:nvPr/>
        </p:nvSpPr>
        <p:spPr>
          <a:xfrm>
            <a:off x="6768935" y="4127415"/>
            <a:ext cx="1082450" cy="12221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25B02-6AE3-474C-A1B8-14025274AC3F}"/>
              </a:ext>
            </a:extLst>
          </p:cNvPr>
          <p:cNvSpPr txBox="1"/>
          <p:nvPr/>
        </p:nvSpPr>
        <p:spPr>
          <a:xfrm>
            <a:off x="6812993" y="4391755"/>
            <a:ext cx="104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Inode map</a:t>
            </a:r>
            <a:endParaRPr lang="ko-KR" altLang="en-US" dirty="0"/>
          </a:p>
        </p:txBody>
      </p:sp>
      <p:sp>
        <p:nvSpPr>
          <p:cNvPr id="21" name="아래로 구부러진 화살표[C] 20">
            <a:extLst>
              <a:ext uri="{FF2B5EF4-FFF2-40B4-BE49-F238E27FC236}">
                <a16:creationId xmlns:a16="http://schemas.microsoft.com/office/drawing/2014/main" id="{E7750F29-EAE8-486D-923C-B9A3745132DE}"/>
              </a:ext>
            </a:extLst>
          </p:cNvPr>
          <p:cNvSpPr/>
          <p:nvPr/>
        </p:nvSpPr>
        <p:spPr>
          <a:xfrm>
            <a:off x="1329679" y="3474864"/>
            <a:ext cx="6187402" cy="5583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33B83-15D4-4B48-9E80-6588A7C55E76}"/>
              </a:ext>
            </a:extLst>
          </p:cNvPr>
          <p:cNvSpPr txBox="1"/>
          <p:nvPr/>
        </p:nvSpPr>
        <p:spPr>
          <a:xfrm>
            <a:off x="3454914" y="2999114"/>
            <a:ext cx="2587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1, find inode map</a:t>
            </a:r>
            <a:endParaRPr lang="ko-KR" altLang="en-US" dirty="0"/>
          </a:p>
        </p:txBody>
      </p:sp>
      <p:sp>
        <p:nvSpPr>
          <p:cNvPr id="23" name="아래로 구부러진 화살표[C] 21">
            <a:extLst>
              <a:ext uri="{FF2B5EF4-FFF2-40B4-BE49-F238E27FC236}">
                <a16:creationId xmlns:a16="http://schemas.microsoft.com/office/drawing/2014/main" id="{13FF4582-2E7F-42F7-A9E7-4304E23C0C6C}"/>
              </a:ext>
            </a:extLst>
          </p:cNvPr>
          <p:cNvSpPr/>
          <p:nvPr/>
        </p:nvSpPr>
        <p:spPr>
          <a:xfrm flipH="1" flipV="1">
            <a:off x="2446317" y="5488043"/>
            <a:ext cx="5046522" cy="4787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6FD234-28A3-4DDF-88D6-FA383FD3C565}"/>
              </a:ext>
            </a:extLst>
          </p:cNvPr>
          <p:cNvSpPr txBox="1"/>
          <p:nvPr/>
        </p:nvSpPr>
        <p:spPr>
          <a:xfrm>
            <a:off x="7492839" y="5695489"/>
            <a:ext cx="20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2, find data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84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Segment</a:t>
            </a:r>
          </a:p>
          <a:p>
            <a:pPr lvl="1"/>
            <a:r>
              <a:rPr lang="en-US" altLang="ko-KR" sz="2000" dirty="0"/>
              <a:t>Log divide into fixed size</a:t>
            </a:r>
          </a:p>
          <a:p>
            <a:pPr lvl="1"/>
            <a:r>
              <a:rPr lang="en-US" altLang="ko-KR" sz="2000" dirty="0"/>
              <a:t>Management solution</a:t>
            </a:r>
          </a:p>
          <a:p>
            <a:pPr lvl="2"/>
            <a:r>
              <a:rPr lang="en-US" altLang="ko-KR" sz="1800" dirty="0"/>
              <a:t>Thread log(cold data)</a:t>
            </a:r>
          </a:p>
          <a:p>
            <a:pPr lvl="2"/>
            <a:r>
              <a:rPr lang="en-US" altLang="ko-KR" sz="1800" dirty="0"/>
              <a:t>Copy and compact(hot data)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E94B790-305C-4822-9BDE-4B39E1B4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4" y="3052193"/>
            <a:ext cx="11030479" cy="27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Segment Cleaning</a:t>
            </a:r>
          </a:p>
          <a:p>
            <a:pPr lvl="1"/>
            <a:r>
              <a:rPr lang="en-US" altLang="ko-KR" sz="2000" dirty="0"/>
              <a:t>Execute background or only when disk space is nearly exhausted</a:t>
            </a:r>
          </a:p>
          <a:p>
            <a:pPr lvl="1"/>
            <a:r>
              <a:rPr lang="en-US" altLang="ko-KR" sz="2000" dirty="0"/>
              <a:t>Store version in segment summary block &amp; inode table, segment cleaner match this version</a:t>
            </a:r>
          </a:p>
          <a:p>
            <a:pPr lvl="1"/>
            <a:r>
              <a:rPr lang="en-US" altLang="ko-KR" sz="2000" dirty="0"/>
              <a:t>Grouping method </a:t>
            </a:r>
          </a:p>
          <a:p>
            <a:pPr lvl="2"/>
            <a:r>
              <a:rPr lang="en-US" altLang="ko-KR" dirty="0"/>
              <a:t>Same directories store same segment</a:t>
            </a:r>
          </a:p>
          <a:p>
            <a:pPr lvl="2"/>
            <a:r>
              <a:rPr lang="en-US" altLang="ko-KR" dirty="0"/>
              <a:t>Last modified and group blocks store same segment(age sort)</a:t>
            </a:r>
          </a:p>
          <a:p>
            <a:pPr lvl="2"/>
            <a:endParaRPr lang="en-US" altLang="ko-KR" sz="12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8678F-FBC1-42B1-9CBF-C765585491E5}"/>
              </a:ext>
            </a:extLst>
          </p:cNvPr>
          <p:cNvSpPr txBox="1"/>
          <p:nvPr/>
        </p:nvSpPr>
        <p:spPr>
          <a:xfrm>
            <a:off x="-47185" y="4620513"/>
            <a:ext cx="482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Background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E7034-2ABF-4646-9C3D-E5BA33786A4B}"/>
              </a:ext>
            </a:extLst>
          </p:cNvPr>
          <p:cNvSpPr txBox="1"/>
          <p:nvPr/>
        </p:nvSpPr>
        <p:spPr>
          <a:xfrm>
            <a:off x="2926466" y="3721388"/>
            <a:ext cx="64293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Check</a:t>
            </a:r>
          </a:p>
          <a:p>
            <a:pPr algn="ctr"/>
            <a:r>
              <a:rPr lang="en-US" altLang="ko-KR" dirty="0"/>
              <a:t> if(inode table version != segment summary version)</a:t>
            </a:r>
            <a:endParaRPr lang="ko-KR" altLang="en-US" dirty="0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EB13E9EB-40FC-4F2B-87B6-79F90F04BEED}"/>
              </a:ext>
            </a:extLst>
          </p:cNvPr>
          <p:cNvSpPr/>
          <p:nvPr/>
        </p:nvSpPr>
        <p:spPr>
          <a:xfrm>
            <a:off x="5438774" y="4620513"/>
            <a:ext cx="1314450" cy="3619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4ED28-7C09-4B7A-870D-F7875B09F9D4}"/>
              </a:ext>
            </a:extLst>
          </p:cNvPr>
          <p:cNvSpPr txBox="1"/>
          <p:nvPr/>
        </p:nvSpPr>
        <p:spPr>
          <a:xfrm>
            <a:off x="4781990" y="4580865"/>
            <a:ext cx="482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Clean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8E379-FA16-4952-822F-9EAF3B1F9979}"/>
              </a:ext>
            </a:extLst>
          </p:cNvPr>
          <p:cNvSpPr txBox="1"/>
          <p:nvPr/>
        </p:nvSpPr>
        <p:spPr>
          <a:xfrm>
            <a:off x="2881311" y="5287263"/>
            <a:ext cx="64293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Grouping and store in log</a:t>
            </a:r>
            <a:endParaRPr lang="ko-KR" altLang="en-US" dirty="0"/>
          </a:p>
        </p:txBody>
      </p:sp>
      <p:pic>
        <p:nvPicPr>
          <p:cNvPr id="13" name="그래픽 12" descr="톱니바퀴 단색으로 채워진">
            <a:extLst>
              <a:ext uri="{FF2B5EF4-FFF2-40B4-BE49-F238E27FC236}">
                <a16:creationId xmlns:a16="http://schemas.microsoft.com/office/drawing/2014/main" id="{4B413D29-B16E-4EF5-A443-4439CAE1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1312" y="451449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Segment Cleaning</a:t>
            </a:r>
          </a:p>
          <a:p>
            <a:pPr lvl="2"/>
            <a:r>
              <a:rPr lang="en-US" altLang="ko-KR" dirty="0"/>
              <a:t>Start</a:t>
            </a:r>
            <a:r>
              <a:rPr lang="ko-KR" altLang="en-US" dirty="0"/>
              <a:t> </a:t>
            </a:r>
            <a:r>
              <a:rPr lang="en-US" altLang="ko-KR" dirty="0"/>
              <a:t>drop threshold value &amp; clean until another threshold value</a:t>
            </a:r>
          </a:p>
          <a:p>
            <a:pPr lvl="2"/>
            <a:r>
              <a:rPr lang="en-US" altLang="ko-KR" dirty="0"/>
              <a:t>Write cost</a:t>
            </a:r>
          </a:p>
          <a:p>
            <a:pPr lvl="2"/>
            <a:r>
              <a:rPr lang="en-US" altLang="ko-KR" dirty="0"/>
              <a:t>Trade off</a:t>
            </a:r>
          </a:p>
          <a:p>
            <a:pPr lvl="3"/>
            <a:r>
              <a:rPr lang="en-US" altLang="ko-KR" dirty="0"/>
              <a:t>High utilization, High performance, High cost</a:t>
            </a:r>
          </a:p>
          <a:p>
            <a:pPr lvl="3"/>
            <a:r>
              <a:rPr lang="en-US" altLang="ko-KR" dirty="0"/>
              <a:t>Low utilization, Low cost, Low performance</a:t>
            </a:r>
          </a:p>
          <a:p>
            <a:pPr lvl="3"/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83DF15E-5305-43D1-BCAA-C6838DF6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2" y="3572726"/>
            <a:ext cx="4679017" cy="21422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2243730-E588-4960-B8ED-31085A50E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3217089"/>
            <a:ext cx="3793130" cy="2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Segment grouping method</a:t>
            </a:r>
          </a:p>
          <a:p>
            <a:pPr lvl="1"/>
            <a:r>
              <a:rPr lang="en-US" altLang="ko-KR" sz="2000" dirty="0"/>
              <a:t>Uniform cleaning– each file has </a:t>
            </a:r>
            <a:r>
              <a:rPr lang="en-US" altLang="ko-KR" sz="2000" dirty="0" err="1"/>
              <a:t>eauql</a:t>
            </a:r>
            <a:r>
              <a:rPr lang="en-US" altLang="ko-KR" sz="2000" dirty="0"/>
              <a:t> </a:t>
            </a:r>
            <a:r>
              <a:rPr lang="en-US" altLang="ko-KR" sz="2000" dirty="0" err="1"/>
              <a:t>likehood</a:t>
            </a:r>
            <a:r>
              <a:rPr lang="en-US" altLang="ko-KR" sz="2000" dirty="0"/>
              <a:t> of </a:t>
            </a:r>
            <a:r>
              <a:rPr lang="en-US" altLang="ko-KR" sz="2000" dirty="0" err="1"/>
              <a:t>bing</a:t>
            </a:r>
            <a:r>
              <a:rPr lang="en-US" altLang="ko-KR" sz="2000" dirty="0"/>
              <a:t> selected</a:t>
            </a:r>
          </a:p>
          <a:p>
            <a:pPr lvl="1"/>
            <a:r>
              <a:rPr lang="en-US" altLang="ko-KR" sz="2000" dirty="0"/>
              <a:t>Hot &amp; Cold cleaning</a:t>
            </a:r>
          </a:p>
          <a:p>
            <a:pPr lvl="2"/>
            <a:r>
              <a:rPr lang="en-US" altLang="ko-KR" dirty="0"/>
              <a:t>Hot – group have 10%, high utilization, high performance, high cost</a:t>
            </a:r>
          </a:p>
          <a:p>
            <a:pPr lvl="2"/>
            <a:r>
              <a:rPr lang="en-US" altLang="ko-KR" dirty="0"/>
              <a:t>Cold – group have 90%, low utilization, low performance, low cost</a:t>
            </a:r>
          </a:p>
          <a:p>
            <a:pPr lvl="2"/>
            <a:endParaRPr lang="en-US" altLang="ko-KR" dirty="0"/>
          </a:p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8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Segment grouping method</a:t>
            </a:r>
          </a:p>
          <a:p>
            <a:pPr lvl="2"/>
            <a:r>
              <a:rPr lang="en-US" altLang="ko-KR" dirty="0"/>
              <a:t>Greedy policy </a:t>
            </a:r>
          </a:p>
          <a:p>
            <a:pPr lvl="3"/>
            <a:r>
              <a:rPr lang="en-US" altLang="ko-KR" dirty="0"/>
              <a:t>don’t clean until some segment utilization</a:t>
            </a:r>
          </a:p>
          <a:p>
            <a:pPr lvl="2"/>
            <a:r>
              <a:rPr lang="en-US" altLang="ko-KR" dirty="0"/>
              <a:t>Cost-benefit policy</a:t>
            </a:r>
          </a:p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9FF1B3-12BB-475C-9CCF-D467D586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72" y="3245249"/>
            <a:ext cx="4375059" cy="30908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1D24E5B-C0C5-4566-A6B0-521455D4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456" y="3121447"/>
            <a:ext cx="4557712" cy="30624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D0D18A7-38BF-46F2-9EDE-087091D63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601" y="1999036"/>
            <a:ext cx="6456270" cy="705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578F67-D476-4CBD-AD10-1E7B7A3368CF}"/>
              </a:ext>
            </a:extLst>
          </p:cNvPr>
          <p:cNvSpPr txBox="1"/>
          <p:nvPr/>
        </p:nvSpPr>
        <p:spPr>
          <a:xfrm>
            <a:off x="3508815" y="6255759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Greedy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7B041-F7D5-46D9-9F50-8E2282C2D395}"/>
              </a:ext>
            </a:extLst>
          </p:cNvPr>
          <p:cNvSpPr txBox="1"/>
          <p:nvPr/>
        </p:nvSpPr>
        <p:spPr>
          <a:xfrm>
            <a:off x="7607828" y="6255759"/>
            <a:ext cx="146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Cost-benefit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19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Segment grouping method</a:t>
            </a:r>
          </a:p>
          <a:p>
            <a:pPr lvl="2"/>
            <a:r>
              <a:rPr lang="en-US" altLang="ko-KR" dirty="0"/>
              <a:t>Greedy policy  VS Cost-benefit policy</a:t>
            </a:r>
          </a:p>
          <a:p>
            <a:pPr lvl="3"/>
            <a:r>
              <a:rPr lang="en-US" altLang="ko-KR" dirty="0"/>
              <a:t>segment usage table -&gt; choose clean target</a:t>
            </a:r>
          </a:p>
          <a:p>
            <a:pPr lvl="3"/>
            <a:endParaRPr lang="en-US" altLang="ko-KR" dirty="0"/>
          </a:p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3B73F4A-E2EC-49D6-847F-F2AE50D34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267" y="2226316"/>
            <a:ext cx="6295773" cy="47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3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3, Design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Crash recovery</a:t>
            </a:r>
          </a:p>
          <a:p>
            <a:pPr lvl="1"/>
            <a:r>
              <a:rPr lang="en-US" altLang="ko-KR" sz="2000" dirty="0"/>
              <a:t>Checkpoint</a:t>
            </a:r>
          </a:p>
          <a:p>
            <a:pPr lvl="2"/>
            <a:r>
              <a:rPr lang="en-US" altLang="ko-KR" dirty="0"/>
              <a:t>Checkpoint store Log location(data, </a:t>
            </a:r>
            <a:r>
              <a:rPr lang="en-US" altLang="ko-KR" dirty="0" err="1"/>
              <a:t>inode</a:t>
            </a:r>
            <a:r>
              <a:rPr lang="en-US" altLang="ko-KR" dirty="0"/>
              <a:t>, </a:t>
            </a:r>
            <a:r>
              <a:rPr lang="en-US" altLang="ko-KR" dirty="0" err="1"/>
              <a:t>inode</a:t>
            </a:r>
            <a:r>
              <a:rPr lang="en-US" altLang="ko-KR" dirty="0"/>
              <a:t> map, segment usage table…)</a:t>
            </a:r>
          </a:p>
          <a:p>
            <a:pPr lvl="2"/>
            <a:r>
              <a:rPr lang="en-US" altLang="ko-KR" dirty="0"/>
              <a:t>Check points is two in first &amp; end, alternatively use</a:t>
            </a:r>
          </a:p>
          <a:p>
            <a:pPr lvl="2"/>
            <a:r>
              <a:rPr lang="en-US" altLang="ko-KR" dirty="0"/>
              <a:t>If Log have crash, the system reads the</a:t>
            </a:r>
            <a:r>
              <a:rPr lang="ko-KR" altLang="en-US" dirty="0"/>
              <a:t> </a:t>
            </a:r>
            <a:r>
              <a:rPr lang="en-US" altLang="ko-KR" dirty="0"/>
              <a:t>latest</a:t>
            </a:r>
            <a:r>
              <a:rPr lang="ko-KR" altLang="en-US" dirty="0"/>
              <a:t> </a:t>
            </a:r>
            <a:r>
              <a:rPr lang="en-US" altLang="ko-KR" dirty="0"/>
              <a:t>checkpoint</a:t>
            </a:r>
          </a:p>
          <a:p>
            <a:pPr lvl="1"/>
            <a:r>
              <a:rPr lang="en-US" altLang="ko-KR" sz="2000" dirty="0"/>
              <a:t>Roll forward</a:t>
            </a:r>
          </a:p>
          <a:p>
            <a:pPr lvl="3"/>
            <a:r>
              <a:rPr lang="en-US" altLang="ko-KR" dirty="0"/>
              <a:t>It recovery data after the last checkpoint</a:t>
            </a:r>
          </a:p>
          <a:p>
            <a:pPr lvl="3"/>
            <a:r>
              <a:rPr lang="en-US" altLang="ko-KR" dirty="0"/>
              <a:t>When a summary block indicates a new </a:t>
            </a:r>
            <a:r>
              <a:rPr lang="en-US" altLang="ko-KR" dirty="0" err="1"/>
              <a:t>inode</a:t>
            </a:r>
            <a:r>
              <a:rPr lang="en-US" altLang="ko-KR" dirty="0"/>
              <a:t>, the system adjust every meta data</a:t>
            </a:r>
          </a:p>
          <a:p>
            <a:pPr lvl="3"/>
            <a:r>
              <a:rPr lang="en-US" altLang="ko-KR" dirty="0"/>
              <a:t>If data block is detected with no- </a:t>
            </a:r>
            <a:r>
              <a:rPr lang="en-US" altLang="ko-KR" dirty="0" err="1"/>
              <a:t>inode</a:t>
            </a:r>
            <a:r>
              <a:rPr lang="en-US" altLang="ko-KR" dirty="0"/>
              <a:t>, the system ignores</a:t>
            </a:r>
          </a:p>
          <a:p>
            <a:pPr lvl="3"/>
            <a:r>
              <a:rPr lang="en-US" altLang="ko-KR" dirty="0"/>
              <a:t>During checkpoint, the system doesn’t action so it stores directory operation log</a:t>
            </a:r>
          </a:p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4508500" cy="4449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Motive</a:t>
            </a:r>
          </a:p>
          <a:p>
            <a:pPr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</a:p>
          <a:p>
            <a:pPr>
              <a:lnSpc>
                <a:spcPct val="150000"/>
              </a:lnSpc>
            </a:pPr>
            <a:r>
              <a:rPr kumimoji="1" lang="en-US" altLang="ko-K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  <a:p>
            <a:pPr>
              <a:lnSpc>
                <a:spcPct val="150000"/>
              </a:lnSpc>
            </a:pP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342900">
              <a:lnSpc>
                <a:spcPct val="150000"/>
              </a:lnSpc>
            </a:pPr>
            <a:endParaRPr kumimoji="1"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슬라이드 번호 개체 틀 2">
            <a:extLst>
              <a:ext uri="{FF2B5EF4-FFF2-40B4-BE49-F238E27FC236}">
                <a16:creationId xmlns:a16="http://schemas.microsoft.com/office/drawing/2014/main" id="{2E2543DE-BDBE-4DB2-8E9A-C7577F95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z="1000" smtClean="0"/>
              <a:pPr/>
              <a:t>2</a:t>
            </a:fld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4, 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007CFC-5E01-4719-8E1A-5986ADEB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88" y="1725315"/>
            <a:ext cx="3839297" cy="2555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582666-588F-4867-A0C6-F8B1DBC6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544" y="1578000"/>
            <a:ext cx="4505433" cy="29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9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AF94A95-502C-4905-BD8E-7CC45880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39" y="1257308"/>
            <a:ext cx="10680700" cy="233387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4, 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F3883DBD-6DC7-4B74-AFD3-DF1EEC07614D}"/>
              </a:ext>
            </a:extLst>
          </p:cNvPr>
          <p:cNvSpPr txBox="1">
            <a:spLocks/>
          </p:cNvSpPr>
          <p:nvPr/>
        </p:nvSpPr>
        <p:spPr>
          <a:xfrm>
            <a:off x="581377" y="631266"/>
            <a:ext cx="11424355" cy="56331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/>
          </a:p>
          <a:p>
            <a:r>
              <a:rPr lang="en-US" altLang="ko-KR" sz="2400" dirty="0"/>
              <a:t>Cleaning overhead</a:t>
            </a:r>
            <a:endParaRPr lang="en-US" altLang="ko-KR" dirty="0"/>
          </a:p>
          <a:p>
            <a:pPr lvl="3"/>
            <a:endParaRPr lang="en-US" altLang="ko-KR" dirty="0"/>
          </a:p>
          <a:p>
            <a:pPr marL="1371600" lvl="3" indent="0">
              <a:buFont typeface="Arial" panose="020B0604020202020204" pitchFamily="34" charset="0"/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FB6A2E-01E8-4599-AF59-D46300DE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801" y="3591179"/>
            <a:ext cx="3457575" cy="2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4, 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F3883DBD-6DC7-4B74-AFD3-DF1EEC07614D}"/>
              </a:ext>
            </a:extLst>
          </p:cNvPr>
          <p:cNvSpPr txBox="1">
            <a:spLocks/>
          </p:cNvSpPr>
          <p:nvPr/>
        </p:nvSpPr>
        <p:spPr>
          <a:xfrm>
            <a:off x="581377" y="631266"/>
            <a:ext cx="11424355" cy="56331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/>
          </a:p>
          <a:p>
            <a:r>
              <a:rPr lang="en-US" altLang="ko-KR" sz="2400" dirty="0"/>
              <a:t>Cleaning overhead</a:t>
            </a:r>
            <a:endParaRPr lang="en-US" altLang="ko-KR" dirty="0"/>
          </a:p>
          <a:p>
            <a:pPr lvl="3"/>
            <a:endParaRPr lang="en-US" altLang="ko-KR" dirty="0"/>
          </a:p>
          <a:p>
            <a:pPr marL="1371600" lvl="3" indent="0">
              <a:buFont typeface="Arial" panose="020B0604020202020204" pitchFamily="34" charset="0"/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3B07F51-4918-4D77-A40D-F505B784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16" y="1797050"/>
            <a:ext cx="50196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87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4, Evaluation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None/>
            </a:pPr>
            <a:r>
              <a:rPr lang="en-US" altLang="ko-KR" sz="600" dirty="0">
                <a:latin typeface="Abadi" panose="020B0604020104020204" pitchFamily="34" charset="0"/>
              </a:rPr>
              <a:t>\</a:t>
            </a:r>
            <a:endParaRPr lang="ko-KR" altLang="en-US" sz="600" dirty="0">
              <a:latin typeface="Abadi" panose="020B0604020104020204" pitchFamily="34" charset="0"/>
            </a:endParaRPr>
          </a:p>
        </p:txBody>
      </p:sp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F3883DBD-6DC7-4B74-AFD3-DF1EEC07614D}"/>
              </a:ext>
            </a:extLst>
          </p:cNvPr>
          <p:cNvSpPr txBox="1">
            <a:spLocks/>
          </p:cNvSpPr>
          <p:nvPr/>
        </p:nvSpPr>
        <p:spPr>
          <a:xfrm>
            <a:off x="581377" y="631266"/>
            <a:ext cx="11424355" cy="56331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/>
          </a:p>
          <a:p>
            <a:r>
              <a:rPr lang="en-US" altLang="ko-KR" sz="2400" dirty="0"/>
              <a:t>Other overheads in LFS</a:t>
            </a:r>
            <a:endParaRPr lang="en-US" altLang="ko-KR" dirty="0"/>
          </a:p>
          <a:p>
            <a:pPr lvl="3"/>
            <a:endParaRPr lang="en-US" altLang="ko-KR" dirty="0"/>
          </a:p>
          <a:p>
            <a:pPr marL="1371600" lvl="3" indent="0">
              <a:buFont typeface="Arial" panose="020B0604020202020204" pitchFamily="34" charset="0"/>
              <a:buNone/>
            </a:pPr>
            <a:endParaRPr lang="en-US" altLang="ko-KR" sz="1000" dirty="0"/>
          </a:p>
          <a:p>
            <a:endParaRPr lang="en-US" altLang="ko-KR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2D3C32-76A5-4597-977C-7B95F5B9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79" y="1866688"/>
            <a:ext cx="58483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058620"/>
            <a:ext cx="11554232" cy="973084"/>
          </a:xfrm>
        </p:spPr>
        <p:txBody>
          <a:bodyPr anchor="t"/>
          <a:lstStyle/>
          <a:p>
            <a:r>
              <a:rPr lang="en-US" altLang="ko-KR" sz="3200" dirty="0"/>
              <a:t>The Design and Implementation of a Log-Structured File System</a:t>
            </a:r>
            <a:endParaRPr kumimoji="1" lang="ko-KR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2022. 2. 15</a:t>
            </a:r>
          </a:p>
          <a:p>
            <a:r>
              <a:rPr kumimoji="1" lang="en-US" altLang="ko-KR" dirty="0"/>
              <a:t>Presentation by </a:t>
            </a:r>
            <a:r>
              <a:rPr kumimoji="1" lang="en-US" altLang="ko-KR" dirty="0" err="1"/>
              <a:t>Jeoung</a:t>
            </a:r>
            <a:r>
              <a:rPr kumimoji="1" lang="en-US" altLang="ko-KR" dirty="0"/>
              <a:t> Won Lee</a:t>
            </a:r>
          </a:p>
          <a:p>
            <a:r>
              <a:rPr kumimoji="1" lang="en-US" altLang="ko-KR" dirty="0"/>
              <a:t>gardenlee960828@gmail.com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3017485"/>
            <a:ext cx="7603659" cy="1501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1600" i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C83FF86C-55D9-4E3F-8500-91EF19AA5BE9}"/>
              </a:ext>
            </a:extLst>
          </p:cNvPr>
          <p:cNvSpPr txBox="1">
            <a:spLocks/>
          </p:cNvSpPr>
          <p:nvPr/>
        </p:nvSpPr>
        <p:spPr>
          <a:xfrm>
            <a:off x="4086620" y="4519202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sz="4800" dirty="0">
                <a:ea typeface="GungSeo" pitchFamily="2" charset="-127"/>
              </a:rPr>
              <a:t>Thank You!</a:t>
            </a:r>
            <a:endParaRPr kumimoji="1"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7860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1,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BB5430DC-2AFB-4B1C-A143-B625FC74F6A1}"/>
              </a:ext>
            </a:extLst>
          </p:cNvPr>
          <p:cNvSpPr txBox="1">
            <a:spLocks/>
          </p:cNvSpPr>
          <p:nvPr/>
        </p:nvSpPr>
        <p:spPr>
          <a:xfrm>
            <a:off x="47244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B9FC14-406C-4F77-A652-54400BDED16B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8" name="내용 개체 틀 8">
            <a:extLst>
              <a:ext uri="{FF2B5EF4-FFF2-40B4-BE49-F238E27FC236}">
                <a16:creationId xmlns:a16="http://schemas.microsoft.com/office/drawing/2014/main" id="{0CFBD947-99A2-4548-9BE8-B3331DC4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36" y="4521918"/>
            <a:ext cx="3307975" cy="13440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97EA13E-E32A-41D0-8103-50CB5120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0" y="1744185"/>
            <a:ext cx="2026022" cy="1500940"/>
          </a:xfrm>
          <a:prstGeom prst="rect">
            <a:avLst/>
          </a:prstGeom>
        </p:spPr>
      </p:pic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6538131E-B404-418D-9DBA-FB8A68DA4879}"/>
              </a:ext>
            </a:extLst>
          </p:cNvPr>
          <p:cNvSpPr txBox="1">
            <a:spLocks/>
          </p:cNvSpPr>
          <p:nvPr/>
        </p:nvSpPr>
        <p:spPr>
          <a:xfrm>
            <a:off x="838200" y="1147318"/>
            <a:ext cx="10515600" cy="481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Arial Unicode MS" panose="020B0600000101010101" charset="-127"/>
                <a:ea typeface="Arial Unicode MS" panose="020B0600000101010101" charset="-127"/>
                <a:cs typeface="Arial Unicode MS" panose="020B0600000101010101" charset="-127"/>
              </a:rPr>
              <a:t>Hard disk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2600" dirty="0">
              <a:latin typeface="Arial Unicode MS" panose="020B0600000101010101" charset="-127"/>
              <a:ea typeface="Arial Unicode MS" panose="020B0600000101010101" charset="-127"/>
              <a:cs typeface="Arial Unicode MS" panose="020B0600000101010101" charset="-127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ko-KR" sz="2600" dirty="0">
              <a:latin typeface="Arial Unicode MS" panose="020B0600000101010101" charset="-127"/>
              <a:ea typeface="Arial Unicode MS" panose="020B0600000101010101" charset="-127"/>
              <a:cs typeface="Arial Unicode MS" panose="020B0600000101010101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600" dirty="0">
              <a:latin typeface="Arial Unicode MS" panose="020B0600000101010101" charset="-127"/>
              <a:ea typeface="Arial Unicode MS" panose="020B0600000101010101" charset="-127"/>
              <a:cs typeface="Arial Unicode MS" panose="020B0600000101010101" charset="-12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2600" dirty="0">
              <a:latin typeface="Arial Unicode MS" panose="020B0600000101010101" charset="-127"/>
              <a:ea typeface="Arial Unicode MS" panose="020B0600000101010101" charset="-127"/>
              <a:cs typeface="Arial Unicode MS" panose="020B0600000101010101" charset="-127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2600" dirty="0">
                <a:latin typeface="Arial Unicode MS" panose="020B0600000101010101" charset="-127"/>
                <a:ea typeface="Arial Unicode MS" panose="020B0600000101010101" charset="-127"/>
                <a:cs typeface="Arial Unicode MS" panose="020B0600000101010101" charset="-127"/>
              </a:rPr>
              <a:t>SSD(Solid State Driver)</a:t>
            </a:r>
            <a:endParaRPr lang="ko-KR" altLang="en-US" sz="2600" dirty="0">
              <a:latin typeface="Arial Unicode MS" panose="020B0600000101010101" charset="-127"/>
              <a:ea typeface="Arial Unicode MS" panose="020B0600000101010101" charset="-127"/>
              <a:cs typeface="Arial Unicode MS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51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1,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Hard disk</a:t>
            </a:r>
          </a:p>
          <a:p>
            <a:pPr lvl="1"/>
            <a:r>
              <a:rPr lang="en-US" altLang="ko-KR" sz="2000" dirty="0"/>
              <a:t>Rotation time, Seek time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783506-4191-476B-ABF9-CCD7825A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92" y="919287"/>
            <a:ext cx="7004220" cy="48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1,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SSD(Solid state driver)</a:t>
            </a:r>
          </a:p>
          <a:p>
            <a:pPr lvl="1"/>
            <a:r>
              <a:rPr lang="en-US" altLang="ko-KR" sz="2000" strike="sngStrike" dirty="0">
                <a:solidFill>
                  <a:srgbClr val="FF0000"/>
                </a:solidFill>
              </a:rPr>
              <a:t>In-place update </a:t>
            </a:r>
          </a:p>
          <a:p>
            <a:pPr lvl="1"/>
            <a:r>
              <a:rPr lang="en-US" altLang="ko-KR" sz="2000" dirty="0"/>
              <a:t>Out-of-place update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3C51D0-C00A-4CCC-8F81-3DEBBEA1D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6" y="2392409"/>
            <a:ext cx="5700058" cy="3727381"/>
          </a:xfrm>
          <a:prstGeom prst="rect">
            <a:avLst/>
          </a:prstGeom>
        </p:spPr>
      </p:pic>
      <p:sp>
        <p:nvSpPr>
          <p:cNvPr id="20" name="순서도: 자기 디스크 19">
            <a:extLst>
              <a:ext uri="{FF2B5EF4-FFF2-40B4-BE49-F238E27FC236}">
                <a16:creationId xmlns:a16="http://schemas.microsoft.com/office/drawing/2014/main" id="{AFC03D38-8B97-41DF-9AD8-44665D9A3ED4}"/>
              </a:ext>
            </a:extLst>
          </p:cNvPr>
          <p:cNvSpPr/>
          <p:nvPr/>
        </p:nvSpPr>
        <p:spPr>
          <a:xfrm>
            <a:off x="7040829" y="1371636"/>
            <a:ext cx="3882660" cy="13626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자기 디스크 20">
            <a:extLst>
              <a:ext uri="{FF2B5EF4-FFF2-40B4-BE49-F238E27FC236}">
                <a16:creationId xmlns:a16="http://schemas.microsoft.com/office/drawing/2014/main" id="{F9B26449-919F-48C6-BDA2-2E3706D71BF0}"/>
              </a:ext>
            </a:extLst>
          </p:cNvPr>
          <p:cNvSpPr/>
          <p:nvPr/>
        </p:nvSpPr>
        <p:spPr>
          <a:xfrm>
            <a:off x="7040829" y="4805064"/>
            <a:ext cx="3882660" cy="13626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6AF221DA-D3DF-4811-B75F-575F34ECF747}"/>
              </a:ext>
            </a:extLst>
          </p:cNvPr>
          <p:cNvSpPr/>
          <p:nvPr/>
        </p:nvSpPr>
        <p:spPr>
          <a:xfrm>
            <a:off x="8426347" y="3140000"/>
            <a:ext cx="1111624" cy="1362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C30D2207-ECC2-48F4-AF96-F58755A582AE}"/>
              </a:ext>
            </a:extLst>
          </p:cNvPr>
          <p:cNvCxnSpPr/>
          <p:nvPr/>
        </p:nvCxnSpPr>
        <p:spPr>
          <a:xfrm>
            <a:off x="7566212" y="546847"/>
            <a:ext cx="0" cy="10309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54B63A44-8102-4B1F-9FC3-AFF87D7BF2BF}"/>
              </a:ext>
            </a:extLst>
          </p:cNvPr>
          <p:cNvCxnSpPr/>
          <p:nvPr/>
        </p:nvCxnSpPr>
        <p:spPr>
          <a:xfrm>
            <a:off x="7548283" y="3987129"/>
            <a:ext cx="0" cy="10309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062C615-D812-4011-ACFC-B959D295D98C}"/>
              </a:ext>
            </a:extLst>
          </p:cNvPr>
          <p:cNvCxnSpPr/>
          <p:nvPr/>
        </p:nvCxnSpPr>
        <p:spPr>
          <a:xfrm>
            <a:off x="9932895" y="4139529"/>
            <a:ext cx="0" cy="10309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F6DC8FF-3890-4214-A439-1E1CC5AD69AC}"/>
              </a:ext>
            </a:extLst>
          </p:cNvPr>
          <p:cNvSpPr txBox="1"/>
          <p:nvPr/>
        </p:nvSpPr>
        <p:spPr>
          <a:xfrm>
            <a:off x="9489136" y="3309459"/>
            <a:ext cx="150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Overwrite</a:t>
            </a:r>
            <a:endParaRPr lang="ko-KR" altLang="en-US" dirty="0"/>
          </a:p>
        </p:txBody>
      </p:sp>
      <p:pic>
        <p:nvPicPr>
          <p:cNvPr id="29" name="그래픽 28" descr="닫기 단색으로 채워진">
            <a:extLst>
              <a:ext uri="{FF2B5EF4-FFF2-40B4-BE49-F238E27FC236}">
                <a16:creationId xmlns:a16="http://schemas.microsoft.com/office/drawing/2014/main" id="{7452F79A-366C-47AC-B7C0-3623785C8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012" y="39096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1,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Disk Block</a:t>
            </a:r>
          </a:p>
          <a:p>
            <a:pPr lvl="1"/>
            <a:r>
              <a:rPr lang="en-US" altLang="ko-KR" sz="2000" dirty="0"/>
              <a:t>Abstract SSD(page) or Hard disk(sector)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F3FF5B5-C8EC-0142-8071-F20FD51091E8}"/>
              </a:ext>
            </a:extLst>
          </p:cNvPr>
          <p:cNvGrpSpPr/>
          <p:nvPr/>
        </p:nvGrpSpPr>
        <p:grpSpPr>
          <a:xfrm>
            <a:off x="2717483" y="2356115"/>
            <a:ext cx="6847342" cy="3281009"/>
            <a:chOff x="6503382" y="2718085"/>
            <a:chExt cx="4241321" cy="2133600"/>
          </a:xfrm>
        </p:grpSpPr>
        <p:sp>
          <p:nvSpPr>
            <p:cNvPr id="7" name="원통형 26">
              <a:extLst>
                <a:ext uri="{FF2B5EF4-FFF2-40B4-BE49-F238E27FC236}">
                  <a16:creationId xmlns:a16="http://schemas.microsoft.com/office/drawing/2014/main" id="{8726ECEC-CF2D-8643-8271-C557EDC91AE1}"/>
                </a:ext>
              </a:extLst>
            </p:cNvPr>
            <p:cNvSpPr/>
            <p:nvPr/>
          </p:nvSpPr>
          <p:spPr>
            <a:xfrm>
              <a:off x="6503382" y="2718085"/>
              <a:ext cx="4241321" cy="2133600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7FB174-9756-0C41-A484-1AF01CEE5740}"/>
                </a:ext>
              </a:extLst>
            </p:cNvPr>
            <p:cNvSpPr txBox="1"/>
            <p:nvPr/>
          </p:nvSpPr>
          <p:spPr>
            <a:xfrm>
              <a:off x="6929716" y="3429000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8635E3-3076-8041-B88B-A30CCE93B0DD}"/>
                </a:ext>
              </a:extLst>
            </p:cNvPr>
            <p:cNvSpPr txBox="1"/>
            <p:nvPr/>
          </p:nvSpPr>
          <p:spPr>
            <a:xfrm>
              <a:off x="7386915" y="3429000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040222-9159-1442-A2FE-F3B96BF3A31B}"/>
                </a:ext>
              </a:extLst>
            </p:cNvPr>
            <p:cNvSpPr txBox="1"/>
            <p:nvPr/>
          </p:nvSpPr>
          <p:spPr>
            <a:xfrm>
              <a:off x="7844114" y="3423628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5C3A2D-B654-064D-A188-442B93ED7896}"/>
                </a:ext>
              </a:extLst>
            </p:cNvPr>
            <p:cNvSpPr txBox="1"/>
            <p:nvPr/>
          </p:nvSpPr>
          <p:spPr>
            <a:xfrm>
              <a:off x="8301313" y="3415553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2D12E5-AC10-6541-AAA2-3F7D0BE2E558}"/>
                </a:ext>
              </a:extLst>
            </p:cNvPr>
            <p:cNvSpPr txBox="1"/>
            <p:nvPr/>
          </p:nvSpPr>
          <p:spPr>
            <a:xfrm>
              <a:off x="8758512" y="3415553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7F20A9-EC67-9343-9FF2-896C28200DFF}"/>
                </a:ext>
              </a:extLst>
            </p:cNvPr>
            <p:cNvSpPr txBox="1"/>
            <p:nvPr/>
          </p:nvSpPr>
          <p:spPr>
            <a:xfrm>
              <a:off x="9215711" y="3423628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104E93-8705-D746-A8A0-3BE70C2CE6A5}"/>
                </a:ext>
              </a:extLst>
            </p:cNvPr>
            <p:cNvSpPr txBox="1"/>
            <p:nvPr/>
          </p:nvSpPr>
          <p:spPr>
            <a:xfrm>
              <a:off x="9672910" y="3432592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6</a:t>
              </a:r>
              <a:endParaRPr lang="ko-KR" alt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386D74-8704-EE44-A715-7883FCA4C165}"/>
                </a:ext>
              </a:extLst>
            </p:cNvPr>
            <p:cNvSpPr txBox="1"/>
            <p:nvPr/>
          </p:nvSpPr>
          <p:spPr>
            <a:xfrm>
              <a:off x="10130109" y="3432592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76BB77-1390-AA40-BF93-699AA0F51485}"/>
                </a:ext>
              </a:extLst>
            </p:cNvPr>
            <p:cNvSpPr txBox="1"/>
            <p:nvPr/>
          </p:nvSpPr>
          <p:spPr>
            <a:xfrm>
              <a:off x="6929716" y="3939988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8</a:t>
              </a:r>
              <a:endParaRPr lang="ko-KR" alt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991E9E-B869-DA49-AAAB-5375B65B5E4E}"/>
                </a:ext>
              </a:extLst>
            </p:cNvPr>
            <p:cNvSpPr txBox="1"/>
            <p:nvPr/>
          </p:nvSpPr>
          <p:spPr>
            <a:xfrm>
              <a:off x="7386915" y="3939988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9</a:t>
              </a:r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066B1-87A7-7645-A765-2BB87AE04CA7}"/>
                </a:ext>
              </a:extLst>
            </p:cNvPr>
            <p:cNvSpPr txBox="1"/>
            <p:nvPr/>
          </p:nvSpPr>
          <p:spPr>
            <a:xfrm>
              <a:off x="7844114" y="3934616"/>
              <a:ext cx="3227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959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1, Background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File System</a:t>
            </a:r>
          </a:p>
          <a:p>
            <a:pPr lvl="1"/>
            <a:r>
              <a:rPr lang="en-US" altLang="ko-KR" sz="2000" dirty="0"/>
              <a:t>Manage disk block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5194F57-D928-0B47-AA45-90850AC7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55" y="2278994"/>
            <a:ext cx="10621597" cy="37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0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What is log?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Sailors write their trip in </a:t>
            </a:r>
            <a:r>
              <a:rPr lang="en-US" altLang="ko-KR" sz="2400" dirty="0">
                <a:solidFill>
                  <a:srgbClr val="FF0000"/>
                </a:solidFill>
              </a:rPr>
              <a:t>Log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3EAE20B-5F2F-4AC7-A6F9-341B6787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68" y="2215053"/>
            <a:ext cx="8906971" cy="355392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AABBFC9-24F9-4048-BAFD-698AB7B6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34" y="635342"/>
            <a:ext cx="1594877" cy="10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5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3545B-5208-49EA-9CC3-A971D42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2, Motive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97F905-D8DA-44A8-808C-5F69463A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07E9C-B188-D646-AA46-64DB2324B3BF}" type="slidenum"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74DE9DA-1375-4FF4-A6C0-FFFD50E4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7" y="478866"/>
            <a:ext cx="11424355" cy="56331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/>
          </a:p>
          <a:p>
            <a:r>
              <a:rPr lang="en-US" altLang="ko-KR" sz="2400" dirty="0"/>
              <a:t>Current File System issue</a:t>
            </a:r>
          </a:p>
          <a:p>
            <a:pPr marL="457200" lvl="1" indent="0">
              <a:buNone/>
            </a:pPr>
            <a:r>
              <a:rPr lang="en-US" altLang="ko-KR" sz="2200" dirty="0"/>
              <a:t>1, So Many Disk I/O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endParaRPr lang="ko-KR" altLang="en-US" sz="600" dirty="0">
              <a:latin typeface="Abadi" panose="020B0604020104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7F73CB3-97C7-0D49-868B-97FC3D944290}"/>
              </a:ext>
            </a:extLst>
          </p:cNvPr>
          <p:cNvSpPr/>
          <p:nvPr/>
        </p:nvSpPr>
        <p:spPr>
          <a:xfrm>
            <a:off x="915173" y="2648264"/>
            <a:ext cx="10451961" cy="1004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ko-Kore-KR" altLang="en-US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3D6D7DBE-A8BC-7848-923D-A863FD1B087C}"/>
              </a:ext>
            </a:extLst>
          </p:cNvPr>
          <p:cNvCxnSpPr/>
          <p:nvPr/>
        </p:nvCxnSpPr>
        <p:spPr>
          <a:xfrm>
            <a:off x="2291026" y="2648264"/>
            <a:ext cx="0" cy="10048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58D6FEAC-741B-904D-A699-B9224F696942}"/>
              </a:ext>
            </a:extLst>
          </p:cNvPr>
          <p:cNvCxnSpPr/>
          <p:nvPr/>
        </p:nvCxnSpPr>
        <p:spPr>
          <a:xfrm>
            <a:off x="3609035" y="2648264"/>
            <a:ext cx="0" cy="10048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2FD644B2-E372-9141-8E18-C0931417EBCE}"/>
              </a:ext>
            </a:extLst>
          </p:cNvPr>
          <p:cNvCxnSpPr/>
          <p:nvPr/>
        </p:nvCxnSpPr>
        <p:spPr>
          <a:xfrm>
            <a:off x="4985659" y="2648264"/>
            <a:ext cx="0" cy="10048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[R] 10">
            <a:extLst>
              <a:ext uri="{FF2B5EF4-FFF2-40B4-BE49-F238E27FC236}">
                <a16:creationId xmlns:a16="http://schemas.microsoft.com/office/drawing/2014/main" id="{350CA77E-950A-B247-8D3D-ABB6510DD1CE}"/>
              </a:ext>
            </a:extLst>
          </p:cNvPr>
          <p:cNvCxnSpPr/>
          <p:nvPr/>
        </p:nvCxnSpPr>
        <p:spPr>
          <a:xfrm>
            <a:off x="6322089" y="2648264"/>
            <a:ext cx="0" cy="10048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3B294F-6075-AB41-A1FD-1E2CAD7A603C}"/>
              </a:ext>
            </a:extLst>
          </p:cNvPr>
          <p:cNvSpPr txBox="1"/>
          <p:nvPr/>
        </p:nvSpPr>
        <p:spPr>
          <a:xfrm>
            <a:off x="914400" y="2966015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Super Block</a:t>
            </a:r>
            <a:endParaRPr kumimoji="1" lang="ko-Kore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23BCB-B769-D249-9843-036A1B59E7A3}"/>
              </a:ext>
            </a:extLst>
          </p:cNvPr>
          <p:cNvSpPr txBox="1"/>
          <p:nvPr/>
        </p:nvSpPr>
        <p:spPr>
          <a:xfrm>
            <a:off x="2472858" y="2966015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Bit map</a:t>
            </a:r>
            <a:endParaRPr kumimoji="1" lang="ko-Kore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650E1-DC6A-6947-98E5-E17AD4D23C60}"/>
              </a:ext>
            </a:extLst>
          </p:cNvPr>
          <p:cNvSpPr txBox="1"/>
          <p:nvPr/>
        </p:nvSpPr>
        <p:spPr>
          <a:xfrm>
            <a:off x="3627456" y="2966015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Inode Table</a:t>
            </a:r>
            <a:endParaRPr kumimoji="1" lang="ko-Kore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AC363-F924-B942-9282-BFE3A4757679}"/>
              </a:ext>
            </a:extLst>
          </p:cNvPr>
          <p:cNvSpPr txBox="1"/>
          <p:nvPr/>
        </p:nvSpPr>
        <p:spPr>
          <a:xfrm>
            <a:off x="5168207" y="2967766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Data[0]</a:t>
            </a:r>
            <a:endParaRPr kumimoji="1" lang="ko-Kore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ACE14-4BA1-6A4F-8BCE-4BF523303965}"/>
              </a:ext>
            </a:extLst>
          </p:cNvPr>
          <p:cNvSpPr txBox="1"/>
          <p:nvPr/>
        </p:nvSpPr>
        <p:spPr>
          <a:xfrm>
            <a:off x="6504636" y="2966015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Data[1]</a:t>
            </a:r>
            <a:endParaRPr kumimoji="1" lang="ko-Kore-KR" altLang="en-US" dirty="0"/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F5413A99-42D6-C044-A8F2-C0E1F8F8A892}"/>
              </a:ext>
            </a:extLst>
          </p:cNvPr>
          <p:cNvCxnSpPr/>
          <p:nvPr/>
        </p:nvCxnSpPr>
        <p:spPr>
          <a:xfrm>
            <a:off x="7630049" y="2648263"/>
            <a:ext cx="0" cy="100483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C4C847-9998-E44A-914E-55974A8D1726}"/>
              </a:ext>
            </a:extLst>
          </p:cNvPr>
          <p:cNvSpPr txBox="1"/>
          <p:nvPr/>
        </p:nvSpPr>
        <p:spPr>
          <a:xfrm>
            <a:off x="7809245" y="2964264"/>
            <a:ext cx="148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…</a:t>
            </a:r>
            <a:endParaRPr kumimoji="1" lang="ko-Kore-KR" altLang="en-US" dirty="0"/>
          </a:p>
        </p:txBody>
      </p:sp>
      <p:sp>
        <p:nvSpPr>
          <p:cNvPr id="21" name="아래로 구부러진 화살표[C] 20">
            <a:extLst>
              <a:ext uri="{FF2B5EF4-FFF2-40B4-BE49-F238E27FC236}">
                <a16:creationId xmlns:a16="http://schemas.microsoft.com/office/drawing/2014/main" id="{C2289E48-CF61-E24A-BBEB-5CC158AA2463}"/>
              </a:ext>
            </a:extLst>
          </p:cNvPr>
          <p:cNvSpPr/>
          <p:nvPr/>
        </p:nvSpPr>
        <p:spPr>
          <a:xfrm>
            <a:off x="4220306" y="2009146"/>
            <a:ext cx="1326385" cy="5583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</a:endParaRPr>
          </a:p>
        </p:txBody>
      </p:sp>
      <p:sp>
        <p:nvSpPr>
          <p:cNvPr id="22" name="아래로 구부러진 화살표[C] 21">
            <a:extLst>
              <a:ext uri="{FF2B5EF4-FFF2-40B4-BE49-F238E27FC236}">
                <a16:creationId xmlns:a16="http://schemas.microsoft.com/office/drawing/2014/main" id="{819AEA5C-72CB-B24C-8139-2FE780107892}"/>
              </a:ext>
            </a:extLst>
          </p:cNvPr>
          <p:cNvSpPr/>
          <p:nvPr/>
        </p:nvSpPr>
        <p:spPr>
          <a:xfrm flipV="1">
            <a:off x="4222368" y="3733831"/>
            <a:ext cx="3133025" cy="5583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9E9FBE-0EA6-0B46-89E0-DC929C677413}"/>
              </a:ext>
            </a:extLst>
          </p:cNvPr>
          <p:cNvSpPr txBox="1"/>
          <p:nvPr/>
        </p:nvSpPr>
        <p:spPr>
          <a:xfrm>
            <a:off x="4541854" y="1587640"/>
            <a:ext cx="335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1, Find Directory entry</a:t>
            </a:r>
            <a:endParaRPr kumimoji="1" lang="ko-Kore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641EA3-52E1-0143-A3AA-287A55C17FD0}"/>
              </a:ext>
            </a:extLst>
          </p:cNvPr>
          <p:cNvSpPr txBox="1"/>
          <p:nvPr/>
        </p:nvSpPr>
        <p:spPr>
          <a:xfrm>
            <a:off x="5168207" y="4372949"/>
            <a:ext cx="335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2, Find Data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89720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25282</TotalTime>
  <Words>668</Words>
  <Application>Microsoft Office PowerPoint</Application>
  <PresentationFormat>와이드스크린</PresentationFormat>
  <Paragraphs>247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Arial Unicode MS</vt:lpstr>
      <vt:lpstr>맑은 고딕</vt:lpstr>
      <vt:lpstr>Abadi</vt:lpstr>
      <vt:lpstr>Arial</vt:lpstr>
      <vt:lpstr>Tahoma</vt:lpstr>
      <vt:lpstr>Wingdings</vt:lpstr>
      <vt:lpstr>Office 테마</vt:lpstr>
      <vt:lpstr>The Design and Implementation of a Log-Structured File System</vt:lpstr>
      <vt:lpstr>PowerPoint 프레젠테이션</vt:lpstr>
      <vt:lpstr>1, Background</vt:lpstr>
      <vt:lpstr>1, Background</vt:lpstr>
      <vt:lpstr>1, Background</vt:lpstr>
      <vt:lpstr>1, Background</vt:lpstr>
      <vt:lpstr>1, Background</vt:lpstr>
      <vt:lpstr>What is log?</vt:lpstr>
      <vt:lpstr>2, Motive</vt:lpstr>
      <vt:lpstr>2, Motive</vt:lpstr>
      <vt:lpstr>3, Design</vt:lpstr>
      <vt:lpstr>3, Design</vt:lpstr>
      <vt:lpstr>3, Design</vt:lpstr>
      <vt:lpstr>3, Design</vt:lpstr>
      <vt:lpstr>3, Design</vt:lpstr>
      <vt:lpstr>3, Design</vt:lpstr>
      <vt:lpstr>3, Design</vt:lpstr>
      <vt:lpstr>3, Design</vt:lpstr>
      <vt:lpstr>3, Design</vt:lpstr>
      <vt:lpstr>4, Evaluation</vt:lpstr>
      <vt:lpstr>4, Evaluation</vt:lpstr>
      <vt:lpstr>4, Evaluation</vt:lpstr>
      <vt:lpstr>4, Evaluation</vt:lpstr>
      <vt:lpstr>The Design and Implementation of a Log-Structured File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vehicle forensics : Challenges and case study</dc:title>
  <dc:creator>송 인호</dc:creator>
  <cp:lastModifiedBy>이정원</cp:lastModifiedBy>
  <cp:revision>465</cp:revision>
  <dcterms:created xsi:type="dcterms:W3CDTF">2020-07-31T07:45:08Z</dcterms:created>
  <dcterms:modified xsi:type="dcterms:W3CDTF">2022-03-14T01:21:09Z</dcterms:modified>
</cp:coreProperties>
</file>