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57" r:id="rId4"/>
    <p:sldId id="268" r:id="rId5"/>
    <p:sldId id="269" r:id="rId6"/>
    <p:sldId id="271" r:id="rId7"/>
    <p:sldId id="270" r:id="rId8"/>
    <p:sldId id="262" r:id="rId9"/>
    <p:sldId id="272" r:id="rId10"/>
    <p:sldId id="273" r:id="rId11"/>
    <p:sldId id="274" r:id="rId12"/>
    <p:sldId id="277" r:id="rId13"/>
    <p:sldId id="275" r:id="rId14"/>
    <p:sldId id="279" r:id="rId15"/>
    <p:sldId id="278" r:id="rId16"/>
    <p:sldId id="280" r:id="rId17"/>
    <p:sldId id="285" r:id="rId18"/>
    <p:sldId id="263" r:id="rId19"/>
    <p:sldId id="284" r:id="rId20"/>
    <p:sldId id="286" r:id="rId21"/>
    <p:sldId id="287" r:id="rId22"/>
    <p:sldId id="281" r:id="rId23"/>
    <p:sldId id="282" r:id="rId24"/>
    <p:sldId id="288" r:id="rId25"/>
    <p:sldId id="289" r:id="rId26"/>
    <p:sldId id="283" r:id="rId27"/>
    <p:sldId id="290" r:id="rId28"/>
    <p:sldId id="291" r:id="rId29"/>
    <p:sldId id="292" r:id="rId30"/>
    <p:sldId id="267" r:id="rId31"/>
    <p:sldId id="261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2540" autoAdjust="0"/>
  </p:normalViewPr>
  <p:slideViewPr>
    <p:cSldViewPr snapToGrid="0" snapToObjects="1">
      <p:cViewPr varScale="1">
        <p:scale>
          <a:sx n="105" d="100"/>
          <a:sy n="105" d="100"/>
        </p:scale>
        <p:origin x="750" y="114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E1D02ED-AB60-1146-B810-37D04719C00C}" type="datetime1">
              <a:rPr kumimoji="1" lang="ko-KR" altLang="en-US"/>
              <a:pPr lvl="0">
                <a:defRPr/>
              </a:pPr>
              <a:t>2022-03-14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8BB47E1-FB9F-5742-AEB0-90D6B9612930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8BBFCC2-75FE-9347-A155-69776C04C6EA}" type="datetime1">
              <a:rPr kumimoji="1" lang="ko-KR" altLang="en-US"/>
              <a:pPr lvl="0">
                <a:defRPr/>
              </a:pPr>
              <a:t>2022-03-14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</a:p>
          <a:p>
            <a:pPr lvl="1">
              <a:defRPr/>
            </a:pPr>
            <a:r>
              <a:rPr kumimoji="1" lang="ko-KR" altLang="en-US"/>
              <a:t>두 번째 수준</a:t>
            </a:r>
          </a:p>
          <a:p>
            <a:pPr lvl="2">
              <a:defRPr/>
            </a:pPr>
            <a:r>
              <a:rPr kumimoji="1" lang="ko-KR" altLang="en-US"/>
              <a:t>세 번째 수준</a:t>
            </a:r>
          </a:p>
          <a:p>
            <a:pPr lvl="3">
              <a:defRPr/>
            </a:pPr>
            <a:r>
              <a:rPr kumimoji="1" lang="ko-KR" altLang="en-US"/>
              <a:t>네 번째 수준</a:t>
            </a:r>
          </a:p>
          <a:p>
            <a:pPr lvl="4">
              <a:defRPr/>
            </a:pPr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DDC0143-43CC-3944-A7FC-88D983593444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76770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905512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12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90324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93415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27080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615931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34848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03267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461694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19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416762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686192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332825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22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284011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23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786336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562659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599291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729209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738085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490075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29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68420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3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30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66395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31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31008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4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09718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5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87414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6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66240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7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48556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8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6952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DDC0143-43CC-3944-A7FC-88D983593444}" type="slidenum">
              <a:rPr kumimoji="1" lang="en-US" altLang="en-US"/>
              <a:pPr lvl="0">
                <a:defRPr/>
              </a:pPr>
              <a:t>9</a:t>
            </a:fld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10284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4489" y="47129"/>
            <a:ext cx="395681" cy="39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870170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200000"/>
              </a:lnSpc>
              <a:buFontTx/>
              <a:buChar char="-"/>
              <a:defRPr sz="22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>
                <a:latin typeface="Tahoma" panose="020B0604030504040204" pitchFamily="34" charset="0"/>
                <a:cs typeface="Tahoma" panose="020B0604030504040204" pitchFamily="34" charset="0"/>
              </a:rPr>
              <a:t>The Linux Scheduler: a Decade of Watsed Cores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2022. 03. 15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Shin,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hojin03s@dankook.ac.kr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19" y="3820350"/>
            <a:ext cx="964799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Jean-Pierre Lozi, Baptiste Lepers, Justin Funston, Fabien Gaud, Vivien Quema, Alexandra Fedorova</a:t>
            </a:r>
          </a:p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EuroSys 16’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Linux’s Completely Fair Scheduling (CFS)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WFQ (Weighted Fair Queuing)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Divied among threads in proportion to their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weights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(priority, niceness)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Using RB-tree (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Red Black Tree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On Multi-core  context switch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Runqueues must be kept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balanced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Preiodically run a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load-balancing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algorithm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Placement of newly created or newly awoken threads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레드-블랙 트리 - 위키백과, 우리 모두의 백과사전">
            <a:extLst>
              <a:ext uri="{FF2B5EF4-FFF2-40B4-BE49-F238E27FC236}">
                <a16:creationId xmlns:a16="http://schemas.microsoft.com/office/drawing/2014/main" id="{849DF34B-19B2-48E6-948E-553EE9FB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82" y="967667"/>
            <a:ext cx="2512314" cy="12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AF277-3A4D-42D9-9C75-D571448FAEBD}"/>
              </a:ext>
            </a:extLst>
          </p:cNvPr>
          <p:cNvSpPr txBox="1"/>
          <p:nvPr/>
        </p:nvSpPr>
        <p:spPr>
          <a:xfrm>
            <a:off x="7381493" y="2238081"/>
            <a:ext cx="254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Red-Black Tree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Linux’s Completely Fair Scheduling (CFS)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WFQ (Weighted Fair Queuing)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Divied among threads in proportion to their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weights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(priority, niceness)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Using RB-tree (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Red Black Tree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On Multi-core  context switch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Runqueues must be kept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balanced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Preiodically run a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load-balancing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algorithm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Placement of newly created or newly awoken threads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84F037A-FBB8-4BC1-8215-A80DA29563C1}"/>
              </a:ext>
            </a:extLst>
          </p:cNvPr>
          <p:cNvGrpSpPr/>
          <p:nvPr/>
        </p:nvGrpSpPr>
        <p:grpSpPr>
          <a:xfrm>
            <a:off x="4216980" y="4536643"/>
            <a:ext cx="836482" cy="894505"/>
            <a:chOff x="3565495" y="4197096"/>
            <a:chExt cx="836482" cy="894505"/>
          </a:xfrm>
        </p:grpSpPr>
        <p:pic>
          <p:nvPicPr>
            <p:cNvPr id="5" name="그래픽 4" descr="프로세서 단색으로 채워진">
              <a:extLst>
                <a:ext uri="{FF2B5EF4-FFF2-40B4-BE49-F238E27FC236}">
                  <a16:creationId xmlns:a16="http://schemas.microsoft.com/office/drawing/2014/main" id="{E2B2891D-9810-48C5-8F55-EFCD191DF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6E3B6-3A07-468C-A2F6-DC59D1B3FAE0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DF0410-9A40-43FD-B0C1-101196219D7C}"/>
              </a:ext>
            </a:extLst>
          </p:cNvPr>
          <p:cNvSpPr txBox="1"/>
          <p:nvPr/>
        </p:nvSpPr>
        <p:spPr>
          <a:xfrm>
            <a:off x="1101007" y="4051905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E25E4-27E5-4BA2-A143-3627C787A967}"/>
              </a:ext>
            </a:extLst>
          </p:cNvPr>
          <p:cNvSpPr txBox="1"/>
          <p:nvPr/>
        </p:nvSpPr>
        <p:spPr>
          <a:xfrm>
            <a:off x="1101007" y="4851954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레드-블랙 트리 - 위키백과, 우리 모두의 백과사전">
            <a:extLst>
              <a:ext uri="{FF2B5EF4-FFF2-40B4-BE49-F238E27FC236}">
                <a16:creationId xmlns:a16="http://schemas.microsoft.com/office/drawing/2014/main" id="{849DF34B-19B2-48E6-948E-553EE9FB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82" y="967667"/>
            <a:ext cx="2512314" cy="12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AF277-3A4D-42D9-9C75-D571448FAEBD}"/>
              </a:ext>
            </a:extLst>
          </p:cNvPr>
          <p:cNvSpPr txBox="1"/>
          <p:nvPr/>
        </p:nvSpPr>
        <p:spPr>
          <a:xfrm>
            <a:off x="7381493" y="2238081"/>
            <a:ext cx="254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Red-Black Tree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72749FB-4DA5-47E3-85D1-A9D525A85008}"/>
              </a:ext>
            </a:extLst>
          </p:cNvPr>
          <p:cNvSpPr/>
          <p:nvPr/>
        </p:nvSpPr>
        <p:spPr>
          <a:xfrm>
            <a:off x="1537924" y="4453765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Weight: 10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B1A4DCB-19A8-4941-81CD-B709930E089A}"/>
              </a:ext>
            </a:extLst>
          </p:cNvPr>
          <p:cNvSpPr/>
          <p:nvPr/>
        </p:nvSpPr>
        <p:spPr>
          <a:xfrm>
            <a:off x="1537924" y="5216339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Weight: 1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091CBF-B2DE-4C72-995B-87D68145E337}"/>
              </a:ext>
            </a:extLst>
          </p:cNvPr>
          <p:cNvSpPr/>
          <p:nvPr/>
        </p:nvSpPr>
        <p:spPr>
          <a:xfrm>
            <a:off x="3740566" y="4417844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92331-5B83-4BA1-B846-77F9313167E0}"/>
              </a:ext>
            </a:extLst>
          </p:cNvPr>
          <p:cNvSpPr txBox="1"/>
          <p:nvPr/>
        </p:nvSpPr>
        <p:spPr>
          <a:xfrm>
            <a:off x="3516204" y="4077547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7DD1A3E-21AB-470A-BCAE-68A968B7D498}"/>
              </a:ext>
            </a:extLst>
          </p:cNvPr>
          <p:cNvSpPr/>
          <p:nvPr/>
        </p:nvSpPr>
        <p:spPr>
          <a:xfrm>
            <a:off x="3768481" y="5202053"/>
            <a:ext cx="331927" cy="320058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1CC211F-E5F3-4F89-8A8B-8BBA038A0DDB}"/>
              </a:ext>
            </a:extLst>
          </p:cNvPr>
          <p:cNvSpPr/>
          <p:nvPr/>
        </p:nvSpPr>
        <p:spPr>
          <a:xfrm>
            <a:off x="3767842" y="4855065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0601041C-FB6D-4699-8DB4-9D31698332EF}"/>
              </a:ext>
            </a:extLst>
          </p:cNvPr>
          <p:cNvCxnSpPr>
            <a:cxnSpLocks/>
            <a:stCxn id="16" idx="2"/>
            <a:endCxn id="5" idx="3"/>
          </p:cNvCxnSpPr>
          <p:nvPr/>
        </p:nvCxnSpPr>
        <p:spPr>
          <a:xfrm rot="5400000" flipH="1" flipV="1">
            <a:off x="4103676" y="4692908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FA39C6-A8AD-4341-9AE2-A9F8493F6377}"/>
              </a:ext>
            </a:extLst>
          </p:cNvPr>
          <p:cNvGrpSpPr/>
          <p:nvPr/>
        </p:nvGrpSpPr>
        <p:grpSpPr>
          <a:xfrm>
            <a:off x="10226553" y="3724596"/>
            <a:ext cx="836482" cy="894505"/>
            <a:chOff x="3565495" y="4197096"/>
            <a:chExt cx="836482" cy="894505"/>
          </a:xfrm>
        </p:grpSpPr>
        <p:pic>
          <p:nvPicPr>
            <p:cNvPr id="23" name="그래픽 22" descr="프로세서 단색으로 채워진">
              <a:extLst>
                <a:ext uri="{FF2B5EF4-FFF2-40B4-BE49-F238E27FC236}">
                  <a16:creationId xmlns:a16="http://schemas.microsoft.com/office/drawing/2014/main" id="{2DF91078-DE3D-491B-8BE1-3E251EF38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80A337-B8E6-4BA7-A7AD-89FEF41BBC2F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 A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57BCAD4-3404-4A0A-8269-0FA2EDDDD412}"/>
              </a:ext>
            </a:extLst>
          </p:cNvPr>
          <p:cNvSpPr txBox="1"/>
          <p:nvPr/>
        </p:nvSpPr>
        <p:spPr>
          <a:xfrm>
            <a:off x="6889939" y="4047915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7721D-C8C4-4BF4-93E2-E7B7713F7C3B}"/>
              </a:ext>
            </a:extLst>
          </p:cNvPr>
          <p:cNvSpPr txBox="1"/>
          <p:nvPr/>
        </p:nvSpPr>
        <p:spPr>
          <a:xfrm>
            <a:off x="6889939" y="4847964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ACFCB4F-B8EB-46DE-9049-5996FB8455FA}"/>
              </a:ext>
            </a:extLst>
          </p:cNvPr>
          <p:cNvSpPr/>
          <p:nvPr/>
        </p:nvSpPr>
        <p:spPr>
          <a:xfrm>
            <a:off x="7326856" y="4449775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Weight: 5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3F57BCE-E3AF-4DCD-82BC-DC18116E57F7}"/>
              </a:ext>
            </a:extLst>
          </p:cNvPr>
          <p:cNvSpPr/>
          <p:nvPr/>
        </p:nvSpPr>
        <p:spPr>
          <a:xfrm>
            <a:off x="7326856" y="5212349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Weight: 5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82CC82B-248C-4732-8A5C-3596A1C74E2F}"/>
              </a:ext>
            </a:extLst>
          </p:cNvPr>
          <p:cNvSpPr/>
          <p:nvPr/>
        </p:nvSpPr>
        <p:spPr>
          <a:xfrm>
            <a:off x="9750139" y="3605797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7E82F0-1CEF-484A-98B4-4D0FB2D85C73}"/>
              </a:ext>
            </a:extLst>
          </p:cNvPr>
          <p:cNvSpPr txBox="1"/>
          <p:nvPr/>
        </p:nvSpPr>
        <p:spPr>
          <a:xfrm>
            <a:off x="9525777" y="3146628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B70F7AD-439C-488B-B50B-BA7E4DBC384F}"/>
              </a:ext>
            </a:extLst>
          </p:cNvPr>
          <p:cNvSpPr/>
          <p:nvPr/>
        </p:nvSpPr>
        <p:spPr>
          <a:xfrm>
            <a:off x="9778054" y="4388223"/>
            <a:ext cx="331927" cy="320058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EDBDEA5-2A6D-4D89-BF79-ED337C5C36DE}"/>
              </a:ext>
            </a:extLst>
          </p:cNvPr>
          <p:cNvSpPr/>
          <p:nvPr/>
        </p:nvSpPr>
        <p:spPr>
          <a:xfrm>
            <a:off x="9778054" y="6215699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6D0B11A3-E75C-45A0-96B1-47C66821717A}"/>
              </a:ext>
            </a:extLst>
          </p:cNvPr>
          <p:cNvCxnSpPr>
            <a:cxnSpLocks/>
            <a:stCxn id="29" idx="2"/>
            <a:endCxn id="23" idx="3"/>
          </p:cNvCxnSpPr>
          <p:nvPr/>
        </p:nvCxnSpPr>
        <p:spPr>
          <a:xfrm rot="5400000" flipH="1" flipV="1">
            <a:off x="10113249" y="3880861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AF3091A-79D9-4DD6-BFAF-34DE4C3007C8}"/>
              </a:ext>
            </a:extLst>
          </p:cNvPr>
          <p:cNvSpPr txBox="1"/>
          <p:nvPr/>
        </p:nvSpPr>
        <p:spPr>
          <a:xfrm>
            <a:off x="6944576" y="5644820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C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E90D92-320D-4A7C-B30F-6DEEB837FFE3}"/>
              </a:ext>
            </a:extLst>
          </p:cNvPr>
          <p:cNvSpPr/>
          <p:nvPr/>
        </p:nvSpPr>
        <p:spPr>
          <a:xfrm>
            <a:off x="7381493" y="6009205"/>
            <a:ext cx="1508760" cy="32005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Created</a:t>
            </a:r>
            <a:endParaRPr lang="ko-KR" altLang="en-US" sz="130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AE7F829-0AE0-4ED9-BF07-543D2ED19385}"/>
              </a:ext>
            </a:extLst>
          </p:cNvPr>
          <p:cNvGrpSpPr/>
          <p:nvPr/>
        </p:nvGrpSpPr>
        <p:grpSpPr>
          <a:xfrm>
            <a:off x="10226553" y="5549949"/>
            <a:ext cx="836482" cy="894505"/>
            <a:chOff x="3565495" y="4197096"/>
            <a:chExt cx="836482" cy="894505"/>
          </a:xfrm>
        </p:grpSpPr>
        <p:pic>
          <p:nvPicPr>
            <p:cNvPr id="37" name="그래픽 36" descr="프로세서 단색으로 채워진">
              <a:extLst>
                <a:ext uri="{FF2B5EF4-FFF2-40B4-BE49-F238E27FC236}">
                  <a16:creationId xmlns:a16="http://schemas.microsoft.com/office/drawing/2014/main" id="{11A959D0-EE82-4E87-9379-9A17D2DD2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4C9787-3990-4335-9E46-470E9F8809EF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 B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913E45-60B3-40FD-9799-0E5BDC3BBA51}"/>
              </a:ext>
            </a:extLst>
          </p:cNvPr>
          <p:cNvSpPr/>
          <p:nvPr/>
        </p:nvSpPr>
        <p:spPr>
          <a:xfrm>
            <a:off x="9750139" y="5431150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3177D-D8EE-4FEE-85FD-6B45A2B4D049}"/>
              </a:ext>
            </a:extLst>
          </p:cNvPr>
          <p:cNvSpPr txBox="1"/>
          <p:nvPr/>
        </p:nvSpPr>
        <p:spPr>
          <a:xfrm>
            <a:off x="9525777" y="5090853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02E009CA-56E1-418A-AB03-14B09FFCBB20}"/>
              </a:ext>
            </a:extLst>
          </p:cNvPr>
          <p:cNvCxnSpPr>
            <a:cxnSpLocks/>
            <a:stCxn id="39" idx="2"/>
            <a:endCxn id="37" idx="3"/>
          </p:cNvCxnSpPr>
          <p:nvPr/>
        </p:nvCxnSpPr>
        <p:spPr>
          <a:xfrm rot="5400000" flipH="1" flipV="1">
            <a:off x="10113249" y="5706214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F14B4CB4-242D-4828-B954-71B9623C906D}"/>
              </a:ext>
            </a:extLst>
          </p:cNvPr>
          <p:cNvCxnSpPr>
            <a:stCxn id="35" idx="3"/>
            <a:endCxn id="29" idx="1"/>
          </p:cNvCxnSpPr>
          <p:nvPr/>
        </p:nvCxnSpPr>
        <p:spPr>
          <a:xfrm flipV="1">
            <a:off x="8890253" y="4171850"/>
            <a:ext cx="859886" cy="199738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7A161486-DA31-48BF-8A6D-C0C7D527626C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 flipV="1">
            <a:off x="8890253" y="5997203"/>
            <a:ext cx="859886" cy="1720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래픽 46" descr="물음표 단색으로 채워진">
            <a:extLst>
              <a:ext uri="{FF2B5EF4-FFF2-40B4-BE49-F238E27FC236}">
                <a16:creationId xmlns:a16="http://schemas.microsoft.com/office/drawing/2014/main" id="{2D1A5DEE-DF0D-48AB-8CB1-1995CAB9C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5039" y="5446682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9392096-6820-4A3B-BD6A-2276770B2841}"/>
              </a:ext>
            </a:extLst>
          </p:cNvPr>
          <p:cNvSpPr txBox="1"/>
          <p:nvPr/>
        </p:nvSpPr>
        <p:spPr>
          <a:xfrm>
            <a:off x="1021717" y="3607394"/>
            <a:ext cx="254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Single-Core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E38196-25D9-49CC-9F0D-8949F7FB3885}"/>
              </a:ext>
            </a:extLst>
          </p:cNvPr>
          <p:cNvSpPr txBox="1"/>
          <p:nvPr/>
        </p:nvSpPr>
        <p:spPr>
          <a:xfrm>
            <a:off x="6779023" y="3598723"/>
            <a:ext cx="254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Multi-Cores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Balancing Algorithm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 that the CFS scheduler uses to track load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Balancing the load based solely on thread weights is not sufficient either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94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Balancing Algorithm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 that the CFS scheduler uses to track load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Balancing the load based solely on thread weights is not sufficient either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32F0018-1B7A-4CB8-8C68-5B0976110570}"/>
              </a:ext>
            </a:extLst>
          </p:cNvPr>
          <p:cNvGrpSpPr/>
          <p:nvPr/>
        </p:nvGrpSpPr>
        <p:grpSpPr>
          <a:xfrm>
            <a:off x="4310221" y="2404788"/>
            <a:ext cx="836482" cy="894505"/>
            <a:chOff x="3565495" y="4197096"/>
            <a:chExt cx="836482" cy="894505"/>
          </a:xfrm>
        </p:grpSpPr>
        <p:pic>
          <p:nvPicPr>
            <p:cNvPr id="46" name="그래픽 45" descr="프로세서 단색으로 채워진">
              <a:extLst>
                <a:ext uri="{FF2B5EF4-FFF2-40B4-BE49-F238E27FC236}">
                  <a16:creationId xmlns:a16="http://schemas.microsoft.com/office/drawing/2014/main" id="{F022C938-FAC9-41BA-8863-BF65B54B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E66BDC-B06A-462A-B2BC-1794E74EF3C4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E28451B-9376-417E-9825-9D7A7F4B590B}"/>
              </a:ext>
            </a:extLst>
          </p:cNvPr>
          <p:cNvSpPr txBox="1"/>
          <p:nvPr/>
        </p:nvSpPr>
        <p:spPr>
          <a:xfrm>
            <a:off x="1194248" y="1920050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F3E4BF-5557-4D5D-A0A0-7528FAA935C6}"/>
              </a:ext>
            </a:extLst>
          </p:cNvPr>
          <p:cNvSpPr txBox="1"/>
          <p:nvPr/>
        </p:nvSpPr>
        <p:spPr>
          <a:xfrm>
            <a:off x="1194248" y="2720099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A6A1F4E-5E3D-4716-9352-D6E4C105FA1A}"/>
              </a:ext>
            </a:extLst>
          </p:cNvPr>
          <p:cNvSpPr/>
          <p:nvPr/>
        </p:nvSpPr>
        <p:spPr>
          <a:xfrm>
            <a:off x="1631165" y="2321910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priority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5A65627-55B7-4B9F-B607-E8B0562D6FF8}"/>
              </a:ext>
            </a:extLst>
          </p:cNvPr>
          <p:cNvSpPr/>
          <p:nvPr/>
        </p:nvSpPr>
        <p:spPr>
          <a:xfrm>
            <a:off x="1631165" y="3084484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priority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9BEFB610-3FFB-488F-B760-184244879DC6}"/>
              </a:ext>
            </a:extLst>
          </p:cNvPr>
          <p:cNvSpPr/>
          <p:nvPr/>
        </p:nvSpPr>
        <p:spPr>
          <a:xfrm>
            <a:off x="3833807" y="2285989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5A4110-C5A1-4B75-9AA1-5B9AE34EB860}"/>
              </a:ext>
            </a:extLst>
          </p:cNvPr>
          <p:cNvSpPr txBox="1"/>
          <p:nvPr/>
        </p:nvSpPr>
        <p:spPr>
          <a:xfrm>
            <a:off x="3609445" y="1945692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8831F5F-DA9B-4652-91BF-21B7E3A9C4B9}"/>
              </a:ext>
            </a:extLst>
          </p:cNvPr>
          <p:cNvSpPr/>
          <p:nvPr/>
        </p:nvSpPr>
        <p:spPr>
          <a:xfrm>
            <a:off x="3861722" y="3070198"/>
            <a:ext cx="331927" cy="320058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96F01F3-BF9A-483C-84A1-C576420945BB}"/>
              </a:ext>
            </a:extLst>
          </p:cNvPr>
          <p:cNvSpPr/>
          <p:nvPr/>
        </p:nvSpPr>
        <p:spPr>
          <a:xfrm>
            <a:off x="3861083" y="2723210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연결선: 꺾임 58">
            <a:extLst>
              <a:ext uri="{FF2B5EF4-FFF2-40B4-BE49-F238E27FC236}">
                <a16:creationId xmlns:a16="http://schemas.microsoft.com/office/drawing/2014/main" id="{5819EB9F-571D-4BA5-85DE-5416B49B33D7}"/>
              </a:ext>
            </a:extLst>
          </p:cNvPr>
          <p:cNvCxnSpPr>
            <a:cxnSpLocks/>
            <a:stCxn id="55" idx="2"/>
            <a:endCxn id="46" idx="3"/>
          </p:cNvCxnSpPr>
          <p:nvPr/>
        </p:nvCxnSpPr>
        <p:spPr>
          <a:xfrm rot="5400000" flipH="1" flipV="1">
            <a:off x="4196917" y="2561053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76512F-8EE7-40E0-AB88-1DCACB035AD9}"/>
              </a:ext>
            </a:extLst>
          </p:cNvPr>
          <p:cNvSpPr txBox="1"/>
          <p:nvPr/>
        </p:nvSpPr>
        <p:spPr>
          <a:xfrm>
            <a:off x="482000" y="2335745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sleep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74E63FE-626A-40DD-924E-52818DC3DFE6}"/>
              </a:ext>
            </a:extLst>
          </p:cNvPr>
          <p:cNvGrpSpPr/>
          <p:nvPr/>
        </p:nvGrpSpPr>
        <p:grpSpPr>
          <a:xfrm>
            <a:off x="10237237" y="2475946"/>
            <a:ext cx="836482" cy="894505"/>
            <a:chOff x="3565495" y="4197096"/>
            <a:chExt cx="836482" cy="894505"/>
          </a:xfrm>
        </p:grpSpPr>
        <p:pic>
          <p:nvPicPr>
            <p:cNvPr id="62" name="그래픽 61" descr="프로세서 단색으로 채워진">
              <a:extLst>
                <a:ext uri="{FF2B5EF4-FFF2-40B4-BE49-F238E27FC236}">
                  <a16:creationId xmlns:a16="http://schemas.microsoft.com/office/drawing/2014/main" id="{2C4F1AE5-96DB-4109-882B-7DC286E3C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1E97B4-D907-420E-B797-C29865E1535C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8F923A4-CD14-4001-8161-33B071CCB528}"/>
              </a:ext>
            </a:extLst>
          </p:cNvPr>
          <p:cNvSpPr txBox="1"/>
          <p:nvPr/>
        </p:nvSpPr>
        <p:spPr>
          <a:xfrm>
            <a:off x="7121264" y="1991208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8AC8DF-A843-4E83-95C1-079A67DA893E}"/>
              </a:ext>
            </a:extLst>
          </p:cNvPr>
          <p:cNvSpPr txBox="1"/>
          <p:nvPr/>
        </p:nvSpPr>
        <p:spPr>
          <a:xfrm>
            <a:off x="7121264" y="2791257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C5BD24EC-4492-4806-BF47-F6F1D6720377}"/>
              </a:ext>
            </a:extLst>
          </p:cNvPr>
          <p:cNvSpPr/>
          <p:nvPr/>
        </p:nvSpPr>
        <p:spPr>
          <a:xfrm>
            <a:off x="7558181" y="2393068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priority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EDDCD1DA-0C7C-42B6-9AD8-089E20D017AF}"/>
              </a:ext>
            </a:extLst>
          </p:cNvPr>
          <p:cNvSpPr/>
          <p:nvPr/>
        </p:nvSpPr>
        <p:spPr>
          <a:xfrm>
            <a:off x="7558181" y="3155642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priority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5109C52-8696-4494-AB4C-F5137FC2B835}"/>
              </a:ext>
            </a:extLst>
          </p:cNvPr>
          <p:cNvSpPr/>
          <p:nvPr/>
        </p:nvSpPr>
        <p:spPr>
          <a:xfrm>
            <a:off x="9760823" y="2357147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066FE1-42F5-4575-BB20-E6D79C1A2DFB}"/>
              </a:ext>
            </a:extLst>
          </p:cNvPr>
          <p:cNvSpPr txBox="1"/>
          <p:nvPr/>
        </p:nvSpPr>
        <p:spPr>
          <a:xfrm>
            <a:off x="9536461" y="2016850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73D473B-E9F8-469D-BC09-E56030B26FBA}"/>
              </a:ext>
            </a:extLst>
          </p:cNvPr>
          <p:cNvSpPr/>
          <p:nvPr/>
        </p:nvSpPr>
        <p:spPr>
          <a:xfrm>
            <a:off x="9788738" y="3140944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BFD3BF61-DADA-4463-AFCA-FA75A77BB44F}"/>
              </a:ext>
            </a:extLst>
          </p:cNvPr>
          <p:cNvCxnSpPr>
            <a:cxnSpLocks/>
            <a:stCxn id="68" idx="2"/>
            <a:endCxn id="62" idx="3"/>
          </p:cNvCxnSpPr>
          <p:nvPr/>
        </p:nvCxnSpPr>
        <p:spPr>
          <a:xfrm rot="5400000" flipH="1" flipV="1">
            <a:off x="10123933" y="2632211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B6896A4-0190-4AE9-9060-E40D98EC47AC}"/>
              </a:ext>
            </a:extLst>
          </p:cNvPr>
          <p:cNvSpPr txBox="1"/>
          <p:nvPr/>
        </p:nvSpPr>
        <p:spPr>
          <a:xfrm>
            <a:off x="6409016" y="2406903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sleep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E281AC7-69AF-450D-8BD3-3329E5A2E2F6}"/>
              </a:ext>
            </a:extLst>
          </p:cNvPr>
          <p:cNvSpPr/>
          <p:nvPr/>
        </p:nvSpPr>
        <p:spPr>
          <a:xfrm>
            <a:off x="5805697" y="2763392"/>
            <a:ext cx="484357" cy="2923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FB014CF-3EDA-4FD3-B44C-961314405F3C}"/>
              </a:ext>
            </a:extLst>
          </p:cNvPr>
          <p:cNvGrpSpPr/>
          <p:nvPr/>
        </p:nvGrpSpPr>
        <p:grpSpPr>
          <a:xfrm>
            <a:off x="10237237" y="4841622"/>
            <a:ext cx="836482" cy="894505"/>
            <a:chOff x="3565495" y="4197096"/>
            <a:chExt cx="836482" cy="894505"/>
          </a:xfrm>
        </p:grpSpPr>
        <p:pic>
          <p:nvPicPr>
            <p:cNvPr id="75" name="그래픽 74" descr="프로세서 단색으로 채워진">
              <a:extLst>
                <a:ext uri="{FF2B5EF4-FFF2-40B4-BE49-F238E27FC236}">
                  <a16:creationId xmlns:a16="http://schemas.microsoft.com/office/drawing/2014/main" id="{FE8D1138-E55E-4A0F-A801-2F2DE1E99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1D24033-F93F-4CE6-97D0-8E718806F504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EBC02784-73D0-4BA6-8CD9-4AC234EA20D7}"/>
              </a:ext>
            </a:extLst>
          </p:cNvPr>
          <p:cNvSpPr txBox="1"/>
          <p:nvPr/>
        </p:nvSpPr>
        <p:spPr>
          <a:xfrm>
            <a:off x="7121264" y="4356884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26ACBA-5648-4EB4-9D98-CD0AF2076A94}"/>
              </a:ext>
            </a:extLst>
          </p:cNvPr>
          <p:cNvSpPr txBox="1"/>
          <p:nvPr/>
        </p:nvSpPr>
        <p:spPr>
          <a:xfrm>
            <a:off x="7121264" y="5156933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8410F0AC-6CD6-439E-88B9-340BBF985C6E}"/>
              </a:ext>
            </a:extLst>
          </p:cNvPr>
          <p:cNvSpPr/>
          <p:nvPr/>
        </p:nvSpPr>
        <p:spPr>
          <a:xfrm>
            <a:off x="7558181" y="4758744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priority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BB6E357-DEC4-4BAE-89FC-96256BFE5468}"/>
              </a:ext>
            </a:extLst>
          </p:cNvPr>
          <p:cNvSpPr/>
          <p:nvPr/>
        </p:nvSpPr>
        <p:spPr>
          <a:xfrm>
            <a:off x="7558181" y="5521318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priority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197F72AB-C126-4EDC-8A60-3B8B7A064B4B}"/>
              </a:ext>
            </a:extLst>
          </p:cNvPr>
          <p:cNvSpPr/>
          <p:nvPr/>
        </p:nvSpPr>
        <p:spPr>
          <a:xfrm>
            <a:off x="9760823" y="4722823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8E489C-8214-4943-8E7F-6857C75AFF0F}"/>
              </a:ext>
            </a:extLst>
          </p:cNvPr>
          <p:cNvSpPr txBox="1"/>
          <p:nvPr/>
        </p:nvSpPr>
        <p:spPr>
          <a:xfrm>
            <a:off x="9536461" y="4382526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EF244F7F-A063-4DFB-98F7-EAA10B97CD89}"/>
              </a:ext>
            </a:extLst>
          </p:cNvPr>
          <p:cNvSpPr/>
          <p:nvPr/>
        </p:nvSpPr>
        <p:spPr>
          <a:xfrm>
            <a:off x="9788738" y="5506620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490FF4CB-0795-4491-B685-0C9ECBE35AF8}"/>
              </a:ext>
            </a:extLst>
          </p:cNvPr>
          <p:cNvCxnSpPr>
            <a:cxnSpLocks/>
            <a:stCxn id="81" idx="2"/>
            <a:endCxn id="75" idx="3"/>
          </p:cNvCxnSpPr>
          <p:nvPr/>
        </p:nvCxnSpPr>
        <p:spPr>
          <a:xfrm rot="5400000" flipH="1" flipV="1">
            <a:off x="10123933" y="4997887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D55ECFB-13AF-4328-9E12-A221F0ADCCD4}"/>
              </a:ext>
            </a:extLst>
          </p:cNvPr>
          <p:cNvSpPr txBox="1"/>
          <p:nvPr/>
        </p:nvSpPr>
        <p:spPr>
          <a:xfrm>
            <a:off x="6409016" y="4772579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sleep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화살표: 오른쪽 85">
            <a:extLst>
              <a:ext uri="{FF2B5EF4-FFF2-40B4-BE49-F238E27FC236}">
                <a16:creationId xmlns:a16="http://schemas.microsoft.com/office/drawing/2014/main" id="{E667FC1F-A4AE-4899-98E0-E6703A75E2DD}"/>
              </a:ext>
            </a:extLst>
          </p:cNvPr>
          <p:cNvSpPr/>
          <p:nvPr/>
        </p:nvSpPr>
        <p:spPr>
          <a:xfrm rot="5400000">
            <a:off x="9206621" y="3946245"/>
            <a:ext cx="484357" cy="2923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6941A043-5DD3-4A3F-9D3D-4075712EABDA}"/>
              </a:ext>
            </a:extLst>
          </p:cNvPr>
          <p:cNvCxnSpPr>
            <a:stCxn id="79" idx="3"/>
            <a:endCxn id="83" idx="1"/>
          </p:cNvCxnSpPr>
          <p:nvPr/>
        </p:nvCxnSpPr>
        <p:spPr>
          <a:xfrm>
            <a:off x="9066941" y="4918773"/>
            <a:ext cx="721797" cy="7478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1FB7C9E4-2C9B-45D7-9763-30BFE22B1F81}"/>
              </a:ext>
            </a:extLst>
          </p:cNvPr>
          <p:cNvSpPr/>
          <p:nvPr/>
        </p:nvSpPr>
        <p:spPr>
          <a:xfrm>
            <a:off x="9527260" y="5268643"/>
            <a:ext cx="854883" cy="836690"/>
          </a:xfrm>
          <a:prstGeom prst="mathMultiply">
            <a:avLst>
              <a:gd name="adj1" fmla="val 75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EDEDB73-F464-4F5D-A2F8-30A5331411EC}"/>
              </a:ext>
            </a:extLst>
          </p:cNvPr>
          <p:cNvSpPr txBox="1"/>
          <p:nvPr/>
        </p:nvSpPr>
        <p:spPr>
          <a:xfrm>
            <a:off x="9619890" y="3917122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 </a:t>
            </a:r>
            <a:r>
              <a:rPr lang="en-US" altLang="ko-KR" sz="13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wake</a:t>
            </a:r>
            <a:endParaRPr lang="ko-KR" altLang="en-US" sz="13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화살표: 오른쪽 88">
            <a:extLst>
              <a:ext uri="{FF2B5EF4-FFF2-40B4-BE49-F238E27FC236}">
                <a16:creationId xmlns:a16="http://schemas.microsoft.com/office/drawing/2014/main" id="{F4DA891B-491D-4FC5-9F82-28C0FEFACECE}"/>
              </a:ext>
            </a:extLst>
          </p:cNvPr>
          <p:cNvSpPr/>
          <p:nvPr/>
        </p:nvSpPr>
        <p:spPr>
          <a:xfrm rot="10800000">
            <a:off x="5805696" y="4841231"/>
            <a:ext cx="484357" cy="2923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157742B0-1029-4086-9F44-F298153C216A}"/>
              </a:ext>
            </a:extLst>
          </p:cNvPr>
          <p:cNvGrpSpPr/>
          <p:nvPr/>
        </p:nvGrpSpPr>
        <p:grpSpPr>
          <a:xfrm>
            <a:off x="4413793" y="4823213"/>
            <a:ext cx="836482" cy="894505"/>
            <a:chOff x="3565495" y="4197096"/>
            <a:chExt cx="836482" cy="894505"/>
          </a:xfrm>
        </p:grpSpPr>
        <p:pic>
          <p:nvPicPr>
            <p:cNvPr id="91" name="그래픽 90" descr="프로세서 단색으로 채워진">
              <a:extLst>
                <a:ext uri="{FF2B5EF4-FFF2-40B4-BE49-F238E27FC236}">
                  <a16:creationId xmlns:a16="http://schemas.microsoft.com/office/drawing/2014/main" id="{1CA074BC-460B-40EA-B1BF-E68221DB0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8240" y="4197096"/>
              <a:ext cx="650992" cy="650992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BFD1F35-A7FB-473D-860D-1C5C77E78C4E}"/>
                </a:ext>
              </a:extLst>
            </p:cNvPr>
            <p:cNvSpPr txBox="1"/>
            <p:nvPr/>
          </p:nvSpPr>
          <p:spPr>
            <a:xfrm>
              <a:off x="3565495" y="4799213"/>
              <a:ext cx="83648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CPU</a:t>
              </a:r>
              <a:endParaRPr lang="ko-KR" altLang="en-US" sz="13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996D4CA-F0AD-41F4-9D23-6E9B73E56170}"/>
              </a:ext>
            </a:extLst>
          </p:cNvPr>
          <p:cNvSpPr txBox="1"/>
          <p:nvPr/>
        </p:nvSpPr>
        <p:spPr>
          <a:xfrm>
            <a:off x="1297820" y="4338475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A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94612A0-5EE5-4E06-944F-427DFA4A310B}"/>
              </a:ext>
            </a:extLst>
          </p:cNvPr>
          <p:cNvSpPr txBox="1"/>
          <p:nvPr/>
        </p:nvSpPr>
        <p:spPr>
          <a:xfrm>
            <a:off x="1297820" y="5138524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B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09E81052-6015-4ECB-B199-29DD7A8614C5}"/>
              </a:ext>
            </a:extLst>
          </p:cNvPr>
          <p:cNvSpPr/>
          <p:nvPr/>
        </p:nvSpPr>
        <p:spPr>
          <a:xfrm>
            <a:off x="1734737" y="4740335"/>
            <a:ext cx="1508760" cy="3200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priority</a:t>
            </a:r>
            <a:endParaRPr lang="ko-KR" altLang="en-US" sz="130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25233762-F2CF-4E5D-9574-4426ABC18BED}"/>
              </a:ext>
            </a:extLst>
          </p:cNvPr>
          <p:cNvSpPr/>
          <p:nvPr/>
        </p:nvSpPr>
        <p:spPr>
          <a:xfrm>
            <a:off x="1734737" y="5502909"/>
            <a:ext cx="1508760" cy="320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priority</a:t>
            </a:r>
            <a:endParaRPr lang="ko-KR" altLang="en-US" sz="13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72BE50D9-7F88-4517-85D8-3DD672132131}"/>
              </a:ext>
            </a:extLst>
          </p:cNvPr>
          <p:cNvSpPr/>
          <p:nvPr/>
        </p:nvSpPr>
        <p:spPr>
          <a:xfrm>
            <a:off x="3937379" y="4704414"/>
            <a:ext cx="387759" cy="1132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EFF019-1AAD-4C60-84E4-39F8F37750B5}"/>
              </a:ext>
            </a:extLst>
          </p:cNvPr>
          <p:cNvSpPr txBox="1"/>
          <p:nvPr/>
        </p:nvSpPr>
        <p:spPr>
          <a:xfrm>
            <a:off x="3713017" y="4364117"/>
            <a:ext cx="8364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8E5326A6-0C9A-4C76-9D75-2039D837181B}"/>
              </a:ext>
            </a:extLst>
          </p:cNvPr>
          <p:cNvSpPr/>
          <p:nvPr/>
        </p:nvSpPr>
        <p:spPr>
          <a:xfrm>
            <a:off x="3965294" y="5488623"/>
            <a:ext cx="331927" cy="320058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1FDDB3A-08B8-44F2-A88E-6239277209D6}"/>
              </a:ext>
            </a:extLst>
          </p:cNvPr>
          <p:cNvSpPr/>
          <p:nvPr/>
        </p:nvSpPr>
        <p:spPr>
          <a:xfrm>
            <a:off x="3964655" y="5141635"/>
            <a:ext cx="331928" cy="320058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ko-KR" altLang="en-US" sz="13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2592AD88-E937-4748-9401-1B5544792974}"/>
              </a:ext>
            </a:extLst>
          </p:cNvPr>
          <p:cNvCxnSpPr>
            <a:cxnSpLocks/>
            <a:stCxn id="97" idx="2"/>
            <a:endCxn id="91" idx="3"/>
          </p:cNvCxnSpPr>
          <p:nvPr/>
        </p:nvCxnSpPr>
        <p:spPr>
          <a:xfrm rot="5400000" flipH="1" flipV="1">
            <a:off x="4300489" y="4979478"/>
            <a:ext cx="687810" cy="1026271"/>
          </a:xfrm>
          <a:prstGeom prst="bentConnector4">
            <a:avLst>
              <a:gd name="adj1" fmla="val -33236"/>
              <a:gd name="adj2" fmla="val 1222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B80264B-2A8B-444D-90AE-C96AE7C955B5}"/>
              </a:ext>
            </a:extLst>
          </p:cNvPr>
          <p:cNvSpPr txBox="1"/>
          <p:nvPr/>
        </p:nvSpPr>
        <p:spPr>
          <a:xfrm>
            <a:off x="585572" y="4754170"/>
            <a:ext cx="128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r>
              <a:rPr lang="en-US" altLang="ko-KR" sz="1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sleep</a:t>
            </a:r>
            <a:endParaRPr lang="ko-KR" altLang="en-US" sz="13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8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Balancing Algorithm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 that the CFS scheduler uses to track load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Balancing the load based solely on thread weights is not sufficient either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Core would have to be frequently steal work form the other core’s runqueue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Metric called </a:t>
            </a:r>
            <a:r>
              <a:rPr lang="en-US" altLang="ko-KR" sz="1400" b="1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load</a:t>
            </a:r>
            <a:r>
              <a:rPr lang="en-US" altLang="ko-KR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thread’s weight and its average CPU utilization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65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Balancing Algorithm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Metric that the CFS scheduler uses to track load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Balancing the load based solely on thread weights is not sufficient either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Core would have to be frequently steal work form the other core’s runqueue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Metric called </a:t>
            </a:r>
            <a:r>
              <a:rPr lang="en-US" altLang="ko-KR" sz="1400" b="1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load</a:t>
            </a:r>
            <a:r>
              <a:rPr lang="en-US" altLang="ko-KR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thread’s weight and its average CPU utilization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b="1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Scheduling domain</a:t>
            </a:r>
            <a:r>
              <a:rPr lang="en-US" altLang="ko-KR" sz="14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Each level of the hierarchy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Load Balacne, Not between individual cores of the NUMA node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 b="1" i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Scheduling Groups</a:t>
            </a:r>
            <a:r>
              <a:rPr lang="en-US" altLang="ko-KR" sz="140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In a Scheduling domain, the set of cores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		among which the load balancing is performed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5EBD05-3831-44CD-8407-C57A680E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10" y="2305050"/>
            <a:ext cx="4019194" cy="14287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5302F27-6463-459D-83D3-DFB090CC9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307" y="4340341"/>
            <a:ext cx="3810000" cy="14287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C9A0C0A-76B7-44E0-B118-1951C73B0A58}"/>
              </a:ext>
            </a:extLst>
          </p:cNvPr>
          <p:cNvSpPr/>
          <p:nvPr/>
        </p:nvSpPr>
        <p:spPr>
          <a:xfrm>
            <a:off x="7694307" y="2419350"/>
            <a:ext cx="1916418" cy="5810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F13A7C0-793C-4E35-8B57-15C40556BB08}"/>
              </a:ext>
            </a:extLst>
          </p:cNvPr>
          <p:cNvCxnSpPr/>
          <p:nvPr/>
        </p:nvCxnSpPr>
        <p:spPr>
          <a:xfrm flipH="1">
            <a:off x="8248650" y="3000375"/>
            <a:ext cx="390525" cy="162877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C005BB1-C7CA-423F-97BB-6780B5144CAE}"/>
              </a:ext>
            </a:extLst>
          </p:cNvPr>
          <p:cNvSpPr/>
          <p:nvPr/>
        </p:nvSpPr>
        <p:spPr>
          <a:xfrm>
            <a:off x="7875282" y="2476500"/>
            <a:ext cx="249543" cy="457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90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Balancing Algorithm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Running the load-balancing algorithm only on the designated core 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 the given scheduling domain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Checks whether it is the lowest-numbered core in the domain (if all cores are busy)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Checks whether if it is the lowest-numbered idle core (if any core is idle)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Problem  idle cores were always awoken on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every clock tick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Tickless idle state  Reduce their energy use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only way for a core in this state to get work when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another core is overloaded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is to be awoken by another core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Picture 2" descr="특강! kimzart의 속담의 재해석!">
            <a:extLst>
              <a:ext uri="{FF2B5EF4-FFF2-40B4-BE49-F238E27FC236}">
                <a16:creationId xmlns:a16="http://schemas.microsoft.com/office/drawing/2014/main" id="{D7E15800-82DA-441C-8569-67235C5E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7" y="3962847"/>
            <a:ext cx="34766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1BC4F0E-6CCF-4BE3-8EFB-4EDE647E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704850"/>
            <a:ext cx="42767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5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Group Imbalance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Situation: Perform kernel compilation and data analysis using R machine learning package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Did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use all available cores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 highly-threaded computations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 Corwding all threads on a few nodes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F3EA5-A6E8-4609-81FF-0443F13F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Group Imbalance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Situation: Perform kernel compilation and data analysis using R machine learning package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Did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use all available cores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 highly-threaded computations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 Corwding all threads on a few nodes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F3EA5-A6E8-4609-81FF-0443F13F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90DCAD-258F-4EA9-B7CF-4D8B8ABA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77" y="2238081"/>
            <a:ext cx="9158645" cy="245774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E519A70-3DFA-4E0A-BB12-3CEC0C4F0ABB}"/>
              </a:ext>
            </a:extLst>
          </p:cNvPr>
          <p:cNvSpPr/>
          <p:nvPr/>
        </p:nvSpPr>
        <p:spPr>
          <a:xfrm>
            <a:off x="7543800" y="2340864"/>
            <a:ext cx="2898648" cy="184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547285-0A18-4164-838B-8A40BF3664BF}"/>
              </a:ext>
            </a:extLst>
          </p:cNvPr>
          <p:cNvSpPr/>
          <p:nvPr/>
        </p:nvSpPr>
        <p:spPr>
          <a:xfrm>
            <a:off x="4724400" y="2466975"/>
            <a:ext cx="2819400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B1C2B7E-3073-49DF-80CC-6027EF846CD2}"/>
              </a:ext>
            </a:extLst>
          </p:cNvPr>
          <p:cNvSpPr/>
          <p:nvPr/>
        </p:nvSpPr>
        <p:spPr>
          <a:xfrm>
            <a:off x="4724400" y="3057819"/>
            <a:ext cx="2819400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C501D6-277A-462A-8BA9-D317D010BC95}"/>
              </a:ext>
            </a:extLst>
          </p:cNvPr>
          <p:cNvSpPr/>
          <p:nvPr/>
        </p:nvSpPr>
        <p:spPr>
          <a:xfrm>
            <a:off x="1905000" y="3057231"/>
            <a:ext cx="2819400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B17E815-F63F-4A22-AE1F-F83EB3F0B387}"/>
              </a:ext>
            </a:extLst>
          </p:cNvPr>
          <p:cNvSpPr/>
          <p:nvPr/>
        </p:nvSpPr>
        <p:spPr>
          <a:xfrm>
            <a:off x="1905000" y="2466975"/>
            <a:ext cx="2819400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06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biggie, But biggie, The Bugs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new, But new, Tools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Group Imbalance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Situation: Perform kernel compilation and data analysis using R machine learning package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Did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use all available cores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for highly-threaded computations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 Corwding all threads on a few nodes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Cause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When a core attempts to steal work form another node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it only looks at the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group’s average load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not per core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Fix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Instead of comparing the average load,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Compare the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minimum loads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DF3EA5-A6E8-4609-81FF-0443F13F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83219F8-D421-4824-B09F-4DB304BC7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96" y="2363715"/>
            <a:ext cx="4810125" cy="140580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8723313-EFE7-43C9-987B-41936DE7F9ED}"/>
              </a:ext>
            </a:extLst>
          </p:cNvPr>
          <p:cNvSpPr/>
          <p:nvPr/>
        </p:nvSpPr>
        <p:spPr>
          <a:xfrm>
            <a:off x="7268963" y="2643188"/>
            <a:ext cx="3008512" cy="243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C429651-BB8C-4F4F-8A67-5A51F2EE9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153" y="4157529"/>
            <a:ext cx="4171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Scheduling Group Constructing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Occurs when an application is pinned on nodes that are two hops apart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The bug will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prevent the load balancing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from migrating threads between these two nodes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3472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CBD27E7-6264-4B48-91FE-5159F74631AA}"/>
              </a:ext>
            </a:extLst>
          </p:cNvPr>
          <p:cNvGrpSpPr/>
          <p:nvPr/>
        </p:nvGrpSpPr>
        <p:grpSpPr>
          <a:xfrm>
            <a:off x="1614739" y="2073402"/>
            <a:ext cx="5042093" cy="1672499"/>
            <a:chOff x="1614739" y="1725930"/>
            <a:chExt cx="5042093" cy="167249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C8CE68A-3AB7-43A4-A2BB-6C494EB6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739" y="1725930"/>
              <a:ext cx="5042093" cy="167249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2A7B468-6B17-4000-B1F3-6A5E384E8680}"/>
                </a:ext>
              </a:extLst>
            </p:cNvPr>
            <p:cNvSpPr/>
            <p:nvPr/>
          </p:nvSpPr>
          <p:spPr>
            <a:xfrm>
              <a:off x="5552528" y="2116554"/>
              <a:ext cx="1067728" cy="324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E920F7E-50E0-44A5-915A-39EBD94673E7}"/>
                </a:ext>
              </a:extLst>
            </p:cNvPr>
            <p:cNvSpPr/>
            <p:nvPr/>
          </p:nvSpPr>
          <p:spPr>
            <a:xfrm>
              <a:off x="2925152" y="2704864"/>
              <a:ext cx="1067728" cy="324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255DB1D5-966F-4256-9DEC-EF47FB74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Scheduling Group Constructing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Occurs when an application is pinned on nodes that are two hops apart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The bug will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prevent the load balancing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from migrating threads between these two nodes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Fix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Modified the construction of scheduling groups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Constructed from its perspective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Able to detect an imbalance and to steal work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3472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CBD27E7-6264-4B48-91FE-5159F74631AA}"/>
              </a:ext>
            </a:extLst>
          </p:cNvPr>
          <p:cNvGrpSpPr/>
          <p:nvPr/>
        </p:nvGrpSpPr>
        <p:grpSpPr>
          <a:xfrm>
            <a:off x="1614739" y="2073402"/>
            <a:ext cx="5042093" cy="1672499"/>
            <a:chOff x="1614739" y="1725930"/>
            <a:chExt cx="5042093" cy="167249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C8CE68A-3AB7-43A4-A2BB-6C494EB6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4739" y="1725930"/>
              <a:ext cx="5042093" cy="167249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2A7B468-6B17-4000-B1F3-6A5E384E8680}"/>
                </a:ext>
              </a:extLst>
            </p:cNvPr>
            <p:cNvSpPr/>
            <p:nvPr/>
          </p:nvSpPr>
          <p:spPr>
            <a:xfrm>
              <a:off x="5552528" y="2116554"/>
              <a:ext cx="1067728" cy="324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E920F7E-50E0-44A5-915A-39EBD94673E7}"/>
                </a:ext>
              </a:extLst>
            </p:cNvPr>
            <p:cNvSpPr/>
            <p:nvPr/>
          </p:nvSpPr>
          <p:spPr>
            <a:xfrm>
              <a:off x="2925152" y="2704864"/>
              <a:ext cx="1067728" cy="324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83C0C93-8F2A-459F-9EE2-A97C8CAE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976" y="4002775"/>
            <a:ext cx="3599795" cy="230778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763C604-357F-47ED-B554-236F0145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8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Overload-on-Wakeup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thread that was asleep may wake up on an overloaded core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while other cores in the system are idle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Can lead to a significant under utilization of the machine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28B70-70A1-4EF0-B536-8C9365ED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Overload-on-Wakeup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thread that was asleep may wake up on an overloaded core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while other cores in the system are idle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Can lead to a significant under utilization of the machine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Cause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Scheduler attempts to place the woken up thread physically close to the waker thread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28B70-70A1-4EF0-B536-8C9365ED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A094FC-F6FA-45E4-976A-21F039EF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48" y="3155857"/>
            <a:ext cx="8424672" cy="27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Overload-on-Wakeup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thread that was asleep may wake up on an overloaded core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 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while other cores in the system are idle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Can lead to a significant under utilization of the machine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Cause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Scheduler attempts to place the woken up thread physically close to the waker thread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Fix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Alter the code that is executed when a thread wakes up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Wake up the thread on the core that has been idle for the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longest amount of time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28B70-70A1-4EF0-B536-8C9365ED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7F266A-85EF-4D17-A12B-4A2E5056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32" y="4143291"/>
            <a:ext cx="3649599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8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Missing Scheduling Domains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Incorrect update of a global variable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representing the number of scheduling domains in the</a:t>
            </a:r>
            <a:r>
              <a:rPr lang="ko-KR" alt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machine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AF3210-255C-44C2-A666-72FFF7E1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95" y="1937046"/>
            <a:ext cx="4406837" cy="21929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FD98E95-E9DA-4B1E-89FF-AFB7240D5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Missing Scheduling Domains Bug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Incorrect update of a global variable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representing the number of scheduling domains in the</a:t>
            </a:r>
            <a:r>
              <a:rPr lang="ko-KR" alt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machine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Fix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Regenerates the machine’s scheduling domains (Code)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Two-steps: Regenerates domains inside NUMA nodes, and then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across NUMA nodes</a:t>
            </a:r>
            <a:endParaRPr lang="en-US" altLang="ko-KR" sz="1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FC35AB6-40BD-46FF-BFE9-7144D38C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34" y="2935224"/>
            <a:ext cx="4811066" cy="33167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8B36CD0-35CF-4CE8-8071-A208112F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 biggie, But biggie, The Bugs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for the Bugs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Conventional testing techniques and debuging tools were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helpful to us 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Either confirming the bugs, after we initially suspected them 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understanding their root causes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experience motivated us to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new tools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which we could productively confirm the bugs and understand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they occur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4" name="Picture 2" descr="장인은 도구를 탓하지 않는다. &gt; 자유갤러리 | 쿨엔조이">
            <a:extLst>
              <a:ext uri="{FF2B5EF4-FFF2-40B4-BE49-F238E27FC236}">
                <a16:creationId xmlns:a16="http://schemas.microsoft.com/office/drawing/2014/main" id="{3F22F881-8D71-4343-8903-C33C922BED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52" y="3429000"/>
            <a:ext cx="3454275" cy="26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371F87-09F8-4A00-A89A-5C5639AB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98" y="3593908"/>
            <a:ext cx="6473952" cy="23030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1B5FD9F-F522-44D7-9407-4B028F3FB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463" y="482367"/>
            <a:ext cx="3509962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9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Not new, But new, Tools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1059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Sanity Checker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Verifies that no core is idle while another core’s runqueue has waiting threads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the chance of bugs in the sanity checker itself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E1F3C7-314F-4679-867B-56D88F36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15" y="1884219"/>
            <a:ext cx="3653945" cy="2434018"/>
          </a:xfrm>
          <a:prstGeom prst="rect">
            <a:avLst/>
          </a:prstGeom>
        </p:spPr>
      </p:pic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F4B26FC9-9F14-4251-BE3F-56D11B91B83B}"/>
              </a:ext>
            </a:extLst>
          </p:cNvPr>
          <p:cNvSpPr txBox="1">
            <a:spLocks/>
          </p:cNvSpPr>
          <p:nvPr/>
        </p:nvSpPr>
        <p:spPr>
          <a:xfrm>
            <a:off x="506896" y="4404639"/>
            <a:ext cx="11102008" cy="206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200000"/>
              </a:lnSpc>
              <a:spcBef>
                <a:spcPts val="5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Scheduler Visualization tool</a:t>
            </a:r>
            <a:endParaRPr lang="en-US" altLang="ko-KR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the size of run queues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add_nr_running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sub_nr_running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the total load of run queues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account_entity_enqueue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account_entity_dequeue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the cores that were considered during periodic load balancing and thread wakeups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select_idle_sibling, update_sg_lb_stats, find_busiest_queue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find_idlest_group</a:t>
            </a:r>
          </a:p>
        </p:txBody>
      </p:sp>
    </p:spTree>
    <p:extLst>
      <p:ext uri="{BB962C8B-B14F-4D97-AF65-F5344CB8AC3E}">
        <p14:creationId xmlns:p14="http://schemas.microsoft.com/office/powerpoint/2010/main" val="369535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scheduling problem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Setting the length of the scheduling quantum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(Minimizing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context switch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overhead)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faced with this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realize that we have to take on a challenge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NUMA (Non-Uniform Memory Allocator)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bugs are two types: (1) Short-term (2) Long-term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8BF017-64BA-4E73-B907-AE7BA9FC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334556"/>
            <a:ext cx="3966781" cy="11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Conclusion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scheduling policy resulted in a vary complex bug-prone implementation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 waiting threads onto idle cores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performance may degrade many fold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Bugs makes it difficult to detect them with conventional tools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catching and fixing these bugs substantially easier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2" name="Picture 2" descr="끝 - 상황별 짤방 모음 - 오늘의짤방">
            <a:extLst>
              <a:ext uri="{FF2B5EF4-FFF2-40B4-BE49-F238E27FC236}">
                <a16:creationId xmlns:a16="http://schemas.microsoft.com/office/drawing/2014/main" id="{946D05CE-0FE3-42A8-95B6-9FEE4AAB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59" y="3767327"/>
            <a:ext cx="2482977" cy="248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>
                <a:latin typeface="Tahoma" panose="020B0604030504040204" pitchFamily="34" charset="0"/>
                <a:cs typeface="Tahoma" panose="020B0604030504040204" pitchFamily="34" charset="0"/>
              </a:rPr>
              <a:t>The Linux Scheduler: a Decade of Watsed Cores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2022. 03. 15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Shin,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hojin03s@dankook.ac.kr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19" y="3820350"/>
            <a:ext cx="964799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Jean-Pierre Lozi, Baptiste Lepers, Justin Funston, Fabien Gaud, Vivien Quema, Alexandra Fedorova</a:t>
            </a:r>
          </a:p>
          <a:p>
            <a:pPr algn="l"/>
            <a:r>
              <a:rPr lang="en-US" altLang="ko-KR" sz="17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EuroSys 16’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2660480-5ED5-467B-8967-01653E14F28D}"/>
              </a:ext>
            </a:extLst>
          </p:cNvPr>
          <p:cNvSpPr txBox="1">
            <a:spLocks/>
          </p:cNvSpPr>
          <p:nvPr/>
        </p:nvSpPr>
        <p:spPr>
          <a:xfrm>
            <a:off x="4339584" y="4492944"/>
            <a:ext cx="3261880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dirty="0"/>
              <a:t>Thank you 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98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scheduling problem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Setting the length of the scheduling quantum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(Minimizing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context switch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overhead)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faced with this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realize that we have to take on a challenge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NUMA (Non-Uniform Memory Allocator)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bugs are two types: (1) Short-term (2) Long-term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8BF017-64BA-4E73-B907-AE7BA9FC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334556"/>
            <a:ext cx="3966781" cy="1133366"/>
          </a:xfrm>
          <a:prstGeom prst="rect">
            <a:avLst/>
          </a:prstGeom>
        </p:spPr>
      </p:pic>
      <p:pic>
        <p:nvPicPr>
          <p:cNvPr id="1028" name="Picture 4" descr="눈 깜빡이는 움짤 만들기(Gif) : 네이버 블로그">
            <a:extLst>
              <a:ext uri="{FF2B5EF4-FFF2-40B4-BE49-F238E27FC236}">
                <a16:creationId xmlns:a16="http://schemas.microsoft.com/office/drawing/2014/main" id="{3F88AFCE-BBCF-47A6-B773-602307E6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878079"/>
            <a:ext cx="2038350" cy="21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당신은 이제 | 메이플 인벤">
            <a:extLst>
              <a:ext uri="{FF2B5EF4-FFF2-40B4-BE49-F238E27FC236}">
                <a16:creationId xmlns:a16="http://schemas.microsoft.com/office/drawing/2014/main" id="{E18A85B9-4829-4475-A25B-56F511906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65" y="3108960"/>
            <a:ext cx="2532499" cy="16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8503B-BF1D-49D4-A440-70FEAFED2D24}"/>
              </a:ext>
            </a:extLst>
          </p:cNvPr>
          <p:cNvSpPr txBox="1"/>
          <p:nvPr/>
        </p:nvSpPr>
        <p:spPr>
          <a:xfrm>
            <a:off x="1412942" y="4837857"/>
            <a:ext cx="206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Short-term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09CED-0D63-4218-9AAA-DC91BD154A1E}"/>
              </a:ext>
            </a:extLst>
          </p:cNvPr>
          <p:cNvSpPr txBox="1"/>
          <p:nvPr/>
        </p:nvSpPr>
        <p:spPr>
          <a:xfrm>
            <a:off x="5010531" y="4837857"/>
            <a:ext cx="206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Long-term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scheduling problem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Setting the length of the scheduling quantum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(Minimizing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context switch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overhead)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faced with this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realize that we have to take on a challenge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NUMA (Non-Uniform Memory Allocator)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bugs are two types: (1) Short-term (2) Long-term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Short-term: thread exits, blocks, created, unblocked … etc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Long-term: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an expected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behavior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8BF017-64BA-4E73-B907-AE7BA9FC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334556"/>
            <a:ext cx="3966781" cy="11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scheduling problem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Setting the length of the scheduling quantum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(Minimizing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context switch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overhead)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faced with this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realize that we have to take on a challenge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NUMA (Non-Uniform Memory Allocator)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bugs are two types: (1) Short-term (2) Long-term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Short-term: thread exits, blocks, created, unblocked … etc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Long-term: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an expected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behavior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Tools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difficult to discover: many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asynchronous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events in the scheduler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too short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dectect with tools like below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Ex) htop, sar, perf … etc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8BF017-64BA-4E73-B907-AE7BA9FC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334556"/>
            <a:ext cx="3966781" cy="11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Linux Scheduler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Classical scheduling problem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Setting the length of the scheduling quantum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(Minimizing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context switch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overhead)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faced with this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realize that we have to take on a challenge</a:t>
            </a:r>
            <a:b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NUMA (Non-Uniform Memory Allocator)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 bugs are two types: (1) Short-term (2) Long-term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Short-term: thread exits, blocks, created, unblocked … etc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Long-term: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not an expected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behavior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Tools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difficult to discover: many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asynchronous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events in the scheduler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too short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dectect with tools like below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Ex) htop, sar, perf … etc</a:t>
            </a: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8BF017-64BA-4E73-B907-AE7BA9FC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334556"/>
            <a:ext cx="3966781" cy="1133366"/>
          </a:xfrm>
          <a:prstGeom prst="rect">
            <a:avLst/>
          </a:prstGeom>
        </p:spPr>
      </p:pic>
      <p:pic>
        <p:nvPicPr>
          <p:cNvPr id="2050" name="Picture 2" descr="절레절레 : 네이버 블로그">
            <a:extLst>
              <a:ext uri="{FF2B5EF4-FFF2-40B4-BE49-F238E27FC236}">
                <a16:creationId xmlns:a16="http://schemas.microsoft.com/office/drawing/2014/main" id="{8CC572C4-8605-4D35-870D-5945D61A5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7390"/>
          <a:stretch/>
        </p:blipFill>
        <p:spPr bwMode="auto">
          <a:xfrm>
            <a:off x="3645164" y="4601696"/>
            <a:ext cx="1630923" cy="17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5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Reference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6" name="Picture 2" descr="DTrace for Linux 2016">
            <a:extLst>
              <a:ext uri="{FF2B5EF4-FFF2-40B4-BE49-F238E27FC236}">
                <a16:creationId xmlns:a16="http://schemas.microsoft.com/office/drawing/2014/main" id="{5630AFA5-ECB8-4955-9ADC-019DD40C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48" y="694944"/>
            <a:ext cx="3621913" cy="25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CBF10E9-A64A-4002-BE33-81ACD5224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29" y="3801808"/>
            <a:ext cx="4248150" cy="2162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11EDA8-43DA-4764-B6BF-B80AD7927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964" y="768796"/>
            <a:ext cx="4953000" cy="16287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86970B3-D8E9-4A68-98E3-D13DA0E67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079" y="2800110"/>
            <a:ext cx="4814885" cy="111918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0EBAE33-231D-4C18-A9AA-C24B649C4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558" y="4474127"/>
            <a:ext cx="47339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The Linux Scheduler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Linux’s Completely Fair Scheduling (CFS)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WFQ (Weighted Fair Queuing)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Divied among threads in proportion to their 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weights 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(priority, niceness)</a:t>
            </a:r>
          </a:p>
          <a:p>
            <a:pPr lvl="1">
              <a:lnSpc>
                <a:spcPct val="100000"/>
              </a:lnSpc>
            </a:pP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Using RB-tree (</a:t>
            </a:r>
            <a:r>
              <a:rPr lang="en-US" altLang="ko-KR" sz="1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Red Black Tree</a:t>
            </a:r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altLang="ko-KR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842FDF-0D50-4796-9C5B-39D1D0F2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896" y="11259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레드-블랙 트리 - 위키백과, 우리 모두의 백과사전">
            <a:extLst>
              <a:ext uri="{FF2B5EF4-FFF2-40B4-BE49-F238E27FC236}">
                <a16:creationId xmlns:a16="http://schemas.microsoft.com/office/drawing/2014/main" id="{849DF34B-19B2-48E6-948E-553EE9FB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82" y="967667"/>
            <a:ext cx="2512314" cy="12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AF277-3A4D-42D9-9C75-D571448FAEBD}"/>
              </a:ext>
            </a:extLst>
          </p:cNvPr>
          <p:cNvSpPr txBox="1"/>
          <p:nvPr/>
        </p:nvSpPr>
        <p:spPr>
          <a:xfrm>
            <a:off x="7381493" y="2238081"/>
            <a:ext cx="254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Red-Black Tree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2026</Words>
  <Application>Microsoft Office PowerPoint</Application>
  <PresentationFormat>와이드스크린</PresentationFormat>
  <Paragraphs>329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Tahoma</vt:lpstr>
      <vt:lpstr>Wingdings</vt:lpstr>
      <vt:lpstr>Office 테마</vt:lpstr>
      <vt:lpstr>The Linux Scheduler: a Decade of Watsed Cores</vt:lpstr>
      <vt:lpstr>PowerPoint 프레젠테이션</vt:lpstr>
      <vt:lpstr>1. Introduction</vt:lpstr>
      <vt:lpstr>1. Introduction</vt:lpstr>
      <vt:lpstr>1. Introduction</vt:lpstr>
      <vt:lpstr>1. Introduction</vt:lpstr>
      <vt:lpstr>1. Introduction</vt:lpstr>
      <vt:lpstr>2. Reference</vt:lpstr>
      <vt:lpstr>3. The Linux Scheduler</vt:lpstr>
      <vt:lpstr>3. The Linux Scheduler</vt:lpstr>
      <vt:lpstr>3. The Linux Scheduler</vt:lpstr>
      <vt:lpstr>3. The Linux Scheduler</vt:lpstr>
      <vt:lpstr>3. The Linux Scheduler</vt:lpstr>
      <vt:lpstr>3. The Linux Scheduler</vt:lpstr>
      <vt:lpstr>3. The Linux Scheduler</vt:lpstr>
      <vt:lpstr>3. The Linux Scheduler</vt:lpstr>
      <vt:lpstr>3. The Linux Scheduler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4. No biggie, But biggie, The Bugs</vt:lpstr>
      <vt:lpstr>5. Not new, But new, Tools</vt:lpstr>
      <vt:lpstr>6. Conclusion</vt:lpstr>
      <vt:lpstr>The Linux Scheduler: a Decade of Watsed Cores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신호진</cp:lastModifiedBy>
  <cp:revision>1320</cp:revision>
  <dcterms:created xsi:type="dcterms:W3CDTF">2019-06-24T08:20:15Z</dcterms:created>
  <dcterms:modified xsi:type="dcterms:W3CDTF">2022-03-14T10:33:32Z</dcterms:modified>
  <cp:version>1000.0000.01</cp:version>
</cp:coreProperties>
</file>