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6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257" r:id="rId4"/>
    <p:sldId id="268" r:id="rId5"/>
    <p:sldId id="270" r:id="rId6"/>
    <p:sldId id="271" r:id="rId7"/>
    <p:sldId id="272" r:id="rId8"/>
    <p:sldId id="273" r:id="rId9"/>
    <p:sldId id="277" r:id="rId10"/>
    <p:sldId id="275" r:id="rId11"/>
    <p:sldId id="278" r:id="rId12"/>
    <p:sldId id="276" r:id="rId13"/>
    <p:sldId id="279" r:id="rId14"/>
    <p:sldId id="280" r:id="rId15"/>
    <p:sldId id="281" r:id="rId16"/>
    <p:sldId id="282" r:id="rId17"/>
    <p:sldId id="283" r:id="rId18"/>
    <p:sldId id="285" r:id="rId19"/>
    <p:sldId id="286" r:id="rId20"/>
    <p:sldId id="287" r:id="rId21"/>
    <p:sldId id="288" r:id="rId22"/>
    <p:sldId id="289" r:id="rId23"/>
    <p:sldId id="267" r:id="rId24"/>
    <p:sldId id="269" r:id="rId2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B050"/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3412" autoAdjust="0"/>
  </p:normalViewPr>
  <p:slideViewPr>
    <p:cSldViewPr snapToGrid="0" snapToObjects="1">
      <p:cViewPr>
        <p:scale>
          <a:sx n="100" d="100"/>
          <a:sy n="100" d="100"/>
        </p:scale>
        <p:origin x="900" y="222"/>
      </p:cViewPr>
      <p:guideLst>
        <p:guide orient="horz" pos="215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4" d="100"/>
          <a:sy n="64" d="100"/>
        </p:scale>
        <p:origin x="25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7E1D02ED-AB60-1146-B810-37D04719C00C}" type="datetime1">
              <a:rPr kumimoji="1" lang="ko-KR" altLang="en-US"/>
              <a:pPr lvl="0">
                <a:defRPr/>
              </a:pPr>
              <a:t>2022-04-04</a:t>
            </a:fld>
            <a:endParaRPr kumimoji="1"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kumimoji="1"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78BB47E1-FB9F-5742-AEB0-90D6B9612930}" type="slidenum">
              <a:rPr kumimoji="1" lang="ko-KR" altLang="en-US"/>
              <a:pPr lvl="0">
                <a:defRPr/>
              </a:pPr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68BBFCC2-75FE-9347-A155-69776C04C6EA}" type="datetime1">
              <a:rPr kumimoji="1" lang="ko-KR" altLang="en-US"/>
              <a:pPr lvl="0">
                <a:defRPr/>
              </a:pPr>
              <a:t>2022-04-04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kumimoji="1" lang="ko-KR" altLang="en-US"/>
              <a:t>마스터 텍스트 스타일을 편집하려면 클릭</a:t>
            </a:r>
          </a:p>
          <a:p>
            <a:pPr lvl="1">
              <a:defRPr/>
            </a:pPr>
            <a:r>
              <a:rPr kumimoji="1" lang="ko-KR" altLang="en-US"/>
              <a:t>두 번째 수준</a:t>
            </a:r>
          </a:p>
          <a:p>
            <a:pPr lvl="2">
              <a:defRPr/>
            </a:pPr>
            <a:r>
              <a:rPr kumimoji="1" lang="ko-KR" altLang="en-US"/>
              <a:t>세 번째 수준</a:t>
            </a:r>
          </a:p>
          <a:p>
            <a:pPr lvl="3">
              <a:defRPr/>
            </a:pPr>
            <a:r>
              <a:rPr kumimoji="1" lang="ko-KR" altLang="en-US"/>
              <a:t>네 번째 수준</a:t>
            </a:r>
          </a:p>
          <a:p>
            <a:pPr lvl="4">
              <a:defRPr/>
            </a:pPr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DDDC0143-43CC-3944-A7FC-88D983593444}" type="slidenum">
              <a:rPr kumimoji="1" lang="ko-KR" altLang="en-US"/>
              <a:pPr lvl="0">
                <a:defRPr/>
              </a:pPr>
              <a:t>‹#›</a:t>
            </a:fld>
            <a:endParaRPr kumimoji="1"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1</a:t>
            </a:fld>
            <a:endParaRPr kumimoji="1"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10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1727343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11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242510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12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1742661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13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4222997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14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199844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15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3290145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16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800197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17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3316760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18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2221701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19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1239934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07428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20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36905620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21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35906625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22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34278243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23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2663952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24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4115799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3</a:t>
            </a:fld>
            <a:endParaRPr kumimoji="1"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4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1097186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5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3638743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6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2266092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7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3871132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8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4140502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9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2272180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2589290"/>
            <a:ext cx="5938687" cy="1185039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CF8BA7-6440-2A42-8984-D87A1956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21" y="5323438"/>
            <a:ext cx="5938687" cy="97308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81A6465-DD89-2D41-B90C-863A5ACA20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</p:pic>
      <p:pic>
        <p:nvPicPr>
          <p:cNvPr id="10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1A51A631-FD00-7049-AFDF-E517723325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1" y="651876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13EB84C-38B6-324A-899E-C84C00B6AC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283" y="47129"/>
            <a:ext cx="395681" cy="3948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AF677ED-D2EC-BB49-B0E9-72F06CCF80F6}"/>
              </a:ext>
            </a:extLst>
          </p:cNvPr>
          <p:cNvSpPr txBox="1"/>
          <p:nvPr userDrawn="1"/>
        </p:nvSpPr>
        <p:spPr>
          <a:xfrm>
            <a:off x="484964" y="85163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60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0C5C4E-FB45-1C47-AE72-F4E8831CB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CD1508-6B5A-FD4C-A8EC-0C37C0B5A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3A3D7BD-DBE7-3241-83A9-4F7BB0D0D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A9BA6B7-CF46-BF4E-942F-F3E00B676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05724B8-0670-A347-A2D7-06DFF4CCC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E6C045-BB16-A146-9A21-096B823E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302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871114-3FAD-6E4F-9C06-A89B39CB3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07B3350-9826-5543-AD5E-FAB9D3348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BE7E009-7174-264B-B5F2-9CE5108B5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BD543B9-73E6-C940-A143-E781FBFF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ABB49D-01D4-4C43-B3A4-6316BDE54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6C22DEE-1338-DD48-8D70-408CC0ADF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79620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0CF540-462D-DF49-BC9A-36922D9B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A64CA8D-3DCD-D941-A11C-9E10F0439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5F2192-8AA0-7740-8002-0C7984A7A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C28029D-90FF-0042-9A75-AD5073B32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A81F19-5A72-384F-B476-AD06F0CC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87222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6EF0A3E-46FF-414E-BEBE-E70E32ABB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CE98D69-70F2-8947-BBF7-BC8FA7746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2AF917-E762-7B4A-AE5D-EA64E2DE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1F184D-6B98-4D44-87DD-445E9AEB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DBB8CE-F318-BE47-818F-DF07E53A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7389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8387D7DE-1B89-9D4D-B194-AC3EE165D4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078"/>
            <a:ext cx="12191999" cy="5999222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AAAD9F9A-1F96-EE43-AD77-3DF017354DB2}"/>
              </a:ext>
            </a:extLst>
          </p:cNvPr>
          <p:cNvSpPr/>
          <p:nvPr userDrawn="1"/>
        </p:nvSpPr>
        <p:spPr>
          <a:xfrm>
            <a:off x="0" y="477078"/>
            <a:ext cx="12192000" cy="5999222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2589290"/>
            <a:ext cx="5938687" cy="1185039"/>
          </a:xfrm>
        </p:spPr>
        <p:txBody>
          <a:bodyPr anchor="ctr"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CF8BA7-6440-2A42-8984-D87A1956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948" y="5226334"/>
            <a:ext cx="5938687" cy="97308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</a:p>
        </p:txBody>
      </p:sp>
      <p:pic>
        <p:nvPicPr>
          <p:cNvPr id="17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FA29191C-E9FA-6345-95AF-4D270BD000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1" y="651876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13EB84C-38B6-324A-899E-C84C00B6AC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74489" y="47129"/>
            <a:ext cx="395681" cy="3948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F677ED-D2EC-BB49-B0E9-72F06CCF80F6}"/>
              </a:ext>
            </a:extLst>
          </p:cNvPr>
          <p:cNvSpPr txBox="1"/>
          <p:nvPr userDrawn="1"/>
        </p:nvSpPr>
        <p:spPr>
          <a:xfrm>
            <a:off x="9870170" y="85163"/>
            <a:ext cx="2156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Software </a:t>
            </a:r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88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99843C-A0EB-874A-B691-669214E3A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A7A330-B061-A746-BC91-4E9EA3E4F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B97D6D-B766-F449-836E-C4201A0B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D9B6C4-1533-4341-9AA3-74880C65E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81D0CF3-FB10-BA48-ADC7-D5A6C77E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5383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A95408-4534-524A-8CB2-0CA31B55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22D8AB-3529-C84E-AF22-91E51F2F4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6A966D-B895-2A4F-BB7F-324F45F9F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891B9CE-4A21-E04E-BD7E-312D86180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FC42DD-FF4F-BB47-9339-F67CCC93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6871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838AC9-D777-FE4B-8B5D-6EBA34FCE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285DE1-7A1F-8D42-AB87-4161E2F28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B24C6AB-E1C7-5045-B728-3B4E80BDC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4266976-95A6-AB45-92F2-45A2BB960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313CAA0-2E0C-0740-9812-8EAD4A80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8EBDE8C-60B5-694C-8BB9-5639DE63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8702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353743-C736-C04B-AD86-AFA339EFB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5A95CE9-0443-B74D-AA39-60110E0F9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9EF5381-B4FF-7944-AE94-F4406ACA4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0C37236-4106-8E43-9A0F-BE15AD761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A2C244D-DF9E-3541-93DA-5C2C195E0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576D6F8-E7D0-2A45-841E-CFBEFD3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25AEE90-EE56-1C46-AC00-A585C24F3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5EDE480-0C13-DB4B-91E5-C4C3568BF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9089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2D0A98-9713-1546-85B2-980BBD97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</p:spPr>
        <p:txBody>
          <a:bodyPr anchor="ctr">
            <a:normAutofit/>
          </a:bodyPr>
          <a:lstStyle>
            <a:lvl1pPr>
              <a:defRPr sz="2000" b="1"/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EE417EA-B8EE-7143-BA3E-5D414D8A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 dirty="0"/>
          </a:p>
        </p:txBody>
      </p:sp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B51E04B2-50B1-F345-A5F2-9019B6DE1370}"/>
              </a:ext>
            </a:extLst>
          </p:cNvPr>
          <p:cNvCxnSpPr>
            <a:cxnSpLocks/>
          </p:cNvCxnSpPr>
          <p:nvPr userDrawn="1"/>
        </p:nvCxnSpPr>
        <p:spPr>
          <a:xfrm>
            <a:off x="0" y="538843"/>
            <a:ext cx="451485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FB0CFBD1-9027-854A-97B6-2125F783E1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021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0DA7A330-B061-A746-BC91-4E9EA3E4F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8"/>
            <a:ext cx="11102008" cy="5352015"/>
          </a:xfrm>
        </p:spPr>
        <p:txBody>
          <a:bodyPr/>
          <a:lstStyle>
            <a:lvl1pPr marL="457200" indent="-457200">
              <a:lnSpc>
                <a:spcPct val="120000"/>
              </a:lnSpc>
              <a:buFont typeface="Wingdings" panose="05000000000000000000" pitchFamily="2" charset="2"/>
              <a:buChar char="§"/>
              <a:defRPr sz="2800"/>
            </a:lvl1pPr>
            <a:lvl2pPr marL="685800" indent="-228600">
              <a:lnSpc>
                <a:spcPct val="200000"/>
              </a:lnSpc>
              <a:buFontTx/>
              <a:buChar char="-"/>
              <a:defRPr sz="2200"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13EB84C-38B6-324A-899E-C84C00B6AC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11560" y="47129"/>
            <a:ext cx="395681" cy="3948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AF677ED-D2EC-BB49-B0E9-72F06CCF80F6}"/>
              </a:ext>
            </a:extLst>
          </p:cNvPr>
          <p:cNvSpPr txBox="1"/>
          <p:nvPr userDrawn="1"/>
        </p:nvSpPr>
        <p:spPr>
          <a:xfrm>
            <a:off x="9907241" y="85163"/>
            <a:ext cx="2156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Software Lab</a:t>
            </a:r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5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462AEC8-454F-A54A-A400-44751CB7C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5A667E6-5B21-FA40-B6EC-563CB8C57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B80DFD-D787-514D-94BA-295AD54B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9837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33C817AD-2FEF-BE41-B460-CDDB2BF657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06" y="6562139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5446568-00BF-B648-904D-6DD7AB632C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A2FFFE-8A52-E048-8502-A7B994EC867A}"/>
              </a:ext>
            </a:extLst>
          </p:cNvPr>
          <p:cNvSpPr txBox="1"/>
          <p:nvPr userDrawn="1"/>
        </p:nvSpPr>
        <p:spPr>
          <a:xfrm>
            <a:off x="6591444" y="724277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b="1" dirty="0"/>
              <a:t>Content</a:t>
            </a:r>
            <a:endParaRPr kumimoji="1" lang="ko-KR" altLang="en-US" sz="2800" b="1" dirty="0"/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A3993C93-8954-6944-9C05-C1210655B9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83262" y="1359602"/>
            <a:ext cx="4508500" cy="4449763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13EB84C-38B6-324A-899E-C84C00B6AC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11560" y="47129"/>
            <a:ext cx="395681" cy="3948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F677ED-D2EC-BB49-B0E9-72F06CCF80F6}"/>
              </a:ext>
            </a:extLst>
          </p:cNvPr>
          <p:cNvSpPr txBox="1"/>
          <p:nvPr userDrawn="1"/>
        </p:nvSpPr>
        <p:spPr>
          <a:xfrm>
            <a:off x="9907241" y="85163"/>
            <a:ext cx="2156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Software </a:t>
            </a:r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슬라이드 번호 개체 틀 4">
            <a:extLst>
              <a:ext uri="{FF2B5EF4-FFF2-40B4-BE49-F238E27FC236}">
                <a16:creationId xmlns:a16="http://schemas.microsoft.com/office/drawing/2014/main" id="{9EE417EA-B8EE-7143-BA3E-5D414D8A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207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3FAB072-4FBE-564A-8853-71D540F7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66E07ED-FD7C-354D-96D8-4A969F641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10B2EE-E8B5-2849-94D5-6BC97BB91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71061E-6307-C445-AA37-12801B0B4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4AC0DC-1CAD-A841-BD24-64B821F95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3726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0" y="2261506"/>
            <a:ext cx="11759209" cy="639243"/>
          </a:xfrm>
        </p:spPr>
        <p:txBody>
          <a:bodyPr anchor="t"/>
          <a:lstStyle/>
          <a:p>
            <a:r>
              <a:rPr kumimoji="1" lang="en-US" altLang="ko-KR" sz="3600">
                <a:latin typeface="Tahoma" panose="020B0604030504040204" pitchFamily="34" charset="0"/>
                <a:cs typeface="Tahoma" panose="020B0604030504040204" pitchFamily="34" charset="0"/>
              </a:rPr>
              <a:t>Cuckoo Trie: Exploiting Memory-Level Parallelism for Effificent DRAM Indexing</a:t>
            </a:r>
            <a:endParaRPr kumimoji="1" lang="ko-KR" altLang="en-US" sz="3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710F9D9-C627-734C-88DB-048E5508A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34498"/>
            <a:ext cx="5938687" cy="973084"/>
          </a:xfrm>
        </p:spPr>
        <p:txBody>
          <a:bodyPr/>
          <a:lstStyle/>
          <a:p>
            <a:r>
              <a:rPr kumimoji="1"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2022. 04. 05</a:t>
            </a:r>
            <a:endParaRPr kumimoji="1" lang="en-US" altLang="ko-K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kumimoji="1"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by Shin, </a:t>
            </a:r>
            <a:r>
              <a:rPr kumimoji="1" lang="en-US" altLang="ko-K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Hojin</a:t>
            </a:r>
            <a:endParaRPr kumimoji="1" lang="en-US" altLang="ko-K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kumimoji="1"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hojin03s@dankook.ac.kr</a:t>
            </a:r>
            <a:endParaRPr kumimoji="1"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39429C1C-87C0-3B47-91E7-E27A021261E3}"/>
              </a:ext>
            </a:extLst>
          </p:cNvPr>
          <p:cNvSpPr txBox="1">
            <a:spLocks/>
          </p:cNvSpPr>
          <p:nvPr/>
        </p:nvSpPr>
        <p:spPr>
          <a:xfrm>
            <a:off x="90919" y="3820350"/>
            <a:ext cx="9647991" cy="693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700" i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Adar Zeitak, Adam Morrison</a:t>
            </a:r>
          </a:p>
          <a:p>
            <a:pPr algn="l"/>
            <a:r>
              <a:rPr lang="en-US" altLang="ko-KR" sz="1700" i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SOSP 2021’</a:t>
            </a:r>
            <a:endParaRPr lang="ko-KR" altLang="en-US" sz="1400" i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815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The Cuckoo Trie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10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Cuckoo Trie</a:t>
            </a:r>
            <a:endParaRPr lang="en-US" altLang="ko-K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Store trie nodes in a bucketized Cuckoo hash table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memory access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dependencies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between the</a:t>
            </a:r>
            <a:r>
              <a:rPr lang="ko-KR" alt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hash</a:t>
            </a:r>
            <a:r>
              <a:rPr lang="ko-KR" alt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</a:t>
            </a:r>
            <a:r>
              <a:rPr lang="ko-KR" alt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lookups of nodes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Using Prefix</a:t>
            </a:r>
          </a:p>
          <a:p>
            <a:pPr lvl="1">
              <a:lnSpc>
                <a:spcPct val="100000"/>
              </a:lnSpc>
            </a:pP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Search Algorithm, you can see in paper …</a:t>
            </a: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298483D-61DD-4F0E-9396-C146E9E3E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96" y="2790824"/>
            <a:ext cx="5134283" cy="3061251"/>
          </a:xfrm>
          <a:prstGeom prst="rect">
            <a:avLst/>
          </a:prstGeom>
        </p:spPr>
      </p:pic>
      <p:grpSp>
        <p:nvGrpSpPr>
          <p:cNvPr id="34" name="그룹 33">
            <a:extLst>
              <a:ext uri="{FF2B5EF4-FFF2-40B4-BE49-F238E27FC236}">
                <a16:creationId xmlns:a16="http://schemas.microsoft.com/office/drawing/2014/main" id="{0D677062-C297-4A3A-A8D2-A1C7220C17AA}"/>
              </a:ext>
            </a:extLst>
          </p:cNvPr>
          <p:cNvGrpSpPr/>
          <p:nvPr/>
        </p:nvGrpSpPr>
        <p:grpSpPr>
          <a:xfrm>
            <a:off x="6210082" y="2238081"/>
            <a:ext cx="3024003" cy="2085469"/>
            <a:chOff x="6210082" y="2238081"/>
            <a:chExt cx="3024003" cy="2085469"/>
          </a:xfrm>
        </p:grpSpPr>
        <p:cxnSp>
          <p:nvCxnSpPr>
            <p:cNvPr id="10" name="직선 화살표 연결선 9">
              <a:extLst>
                <a:ext uri="{FF2B5EF4-FFF2-40B4-BE49-F238E27FC236}">
                  <a16:creationId xmlns:a16="http://schemas.microsoft.com/office/drawing/2014/main" id="{186BE116-3759-488F-9CD9-5EEAB7AA9348}"/>
                </a:ext>
              </a:extLst>
            </p:cNvPr>
            <p:cNvCxnSpPr>
              <a:cxnSpLocks/>
            </p:cNvCxnSpPr>
            <p:nvPr/>
          </p:nvCxnSpPr>
          <p:spPr>
            <a:xfrm>
              <a:off x="6343247" y="3948129"/>
              <a:ext cx="289083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905F43A-C25A-4DC6-B883-EAFF35EED3F1}"/>
                </a:ext>
              </a:extLst>
            </p:cNvPr>
            <p:cNvSpPr txBox="1"/>
            <p:nvPr/>
          </p:nvSpPr>
          <p:spPr>
            <a:xfrm>
              <a:off x="6343247" y="4031162"/>
              <a:ext cx="58663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300" b="1"/>
                <a:t>Time</a:t>
              </a:r>
              <a:endParaRPr lang="ko-KR" altLang="en-US" sz="1300" b="1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7A575695-8D24-41F3-931F-4415EBA29684}"/>
                </a:ext>
              </a:extLst>
            </p:cNvPr>
            <p:cNvSpPr/>
            <p:nvPr/>
          </p:nvSpPr>
          <p:spPr>
            <a:xfrm>
              <a:off x="6343247" y="3504154"/>
              <a:ext cx="1562100" cy="21474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>
                  <a:solidFill>
                    <a:schemeClr val="tx1"/>
                  </a:solidFill>
                </a:rPr>
                <a:t>read </a:t>
              </a:r>
              <a:r>
                <a:rPr lang="en-US" altLang="ko-KR" sz="1400">
                  <a:solidFill>
                    <a:srgbClr val="FF0000"/>
                  </a:solidFill>
                </a:rPr>
                <a:t>s</a:t>
              </a:r>
              <a:endParaRPr lang="ko-KR" altLang="en-US" sz="1400">
                <a:solidFill>
                  <a:srgbClr val="FF0000"/>
                </a:solidFill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274E8198-F86D-4A2D-ACB8-A519EBA14AB9}"/>
                </a:ext>
              </a:extLst>
            </p:cNvPr>
            <p:cNvSpPr/>
            <p:nvPr/>
          </p:nvSpPr>
          <p:spPr>
            <a:xfrm>
              <a:off x="6849662" y="3161573"/>
              <a:ext cx="1562100" cy="21474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>
                  <a:solidFill>
                    <a:schemeClr val="tx1"/>
                  </a:solidFill>
                </a:rPr>
                <a:t>read </a:t>
              </a:r>
              <a:r>
                <a:rPr lang="en-US" altLang="ko-KR" sz="1400">
                  <a:solidFill>
                    <a:srgbClr val="FF0000"/>
                  </a:solidFill>
                </a:rPr>
                <a:t>to</a:t>
              </a:r>
              <a:endParaRPr lang="ko-KR" altLang="en-US" sz="1400">
                <a:solidFill>
                  <a:srgbClr val="FF000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400C83-4397-4347-96E0-41BF3A654CE5}"/>
                </a:ext>
              </a:extLst>
            </p:cNvPr>
            <p:cNvSpPr txBox="1"/>
            <p:nvPr/>
          </p:nvSpPr>
          <p:spPr>
            <a:xfrm>
              <a:off x="6210082" y="2238081"/>
              <a:ext cx="236183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00" b="1"/>
                <a:t>Ex) Data = Stop </a:t>
              </a:r>
              <a:endParaRPr lang="ko-KR" altLang="en-US" sz="1300" b="1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B0F821B3-4638-41B9-ABFB-4C1D5FF7B2A5}"/>
                </a:ext>
              </a:extLst>
            </p:cNvPr>
            <p:cNvSpPr/>
            <p:nvPr/>
          </p:nvSpPr>
          <p:spPr>
            <a:xfrm>
              <a:off x="7427683" y="2851148"/>
              <a:ext cx="1562100" cy="21474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>
                  <a:solidFill>
                    <a:schemeClr val="tx1"/>
                  </a:solidFill>
                </a:rPr>
                <a:t>read </a:t>
              </a:r>
              <a:r>
                <a:rPr lang="en-US" altLang="ko-KR" sz="1400">
                  <a:solidFill>
                    <a:srgbClr val="FF0000"/>
                  </a:solidFill>
                </a:rPr>
                <a:t>p</a:t>
              </a:r>
              <a:endParaRPr lang="ko-KR" altLang="en-US" sz="1400">
                <a:solidFill>
                  <a:srgbClr val="FF0000"/>
                </a:solidFill>
              </a:endParaRPr>
            </a:p>
          </p:txBody>
        </p:sp>
      </p:grp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9FE68E3A-3052-4912-AA52-FB08F393096A}"/>
              </a:ext>
            </a:extLst>
          </p:cNvPr>
          <p:cNvCxnSpPr>
            <a:cxnSpLocks/>
          </p:cNvCxnSpPr>
          <p:nvPr/>
        </p:nvCxnSpPr>
        <p:spPr>
          <a:xfrm>
            <a:off x="6343247" y="6101678"/>
            <a:ext cx="420092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D29CC6B-AC8B-4B55-B6A8-70547DC7C634}"/>
              </a:ext>
            </a:extLst>
          </p:cNvPr>
          <p:cNvSpPr txBox="1"/>
          <p:nvPr/>
        </p:nvSpPr>
        <p:spPr>
          <a:xfrm>
            <a:off x="6343247" y="6184711"/>
            <a:ext cx="58663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/>
              <a:t>Time</a:t>
            </a:r>
            <a:endParaRPr lang="ko-KR" altLang="en-US" sz="1300" b="1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0D3770C-510D-4E23-8375-46DBB4611F02}"/>
              </a:ext>
            </a:extLst>
          </p:cNvPr>
          <p:cNvSpPr/>
          <p:nvPr/>
        </p:nvSpPr>
        <p:spPr>
          <a:xfrm>
            <a:off x="6343247" y="5657703"/>
            <a:ext cx="1562100" cy="214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</a:rPr>
              <a:t>read </a:t>
            </a:r>
            <a:r>
              <a:rPr lang="en-US" altLang="ko-KR" sz="1400">
                <a:solidFill>
                  <a:srgbClr val="FF0000"/>
                </a:solidFill>
              </a:rPr>
              <a:t>s</a:t>
            </a:r>
            <a:endParaRPr lang="ko-KR" altLang="en-US" sz="1400">
              <a:solidFill>
                <a:srgbClr val="FF0000"/>
              </a:solidFill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BEDEC46D-FB76-4534-808C-0789057F0788}"/>
              </a:ext>
            </a:extLst>
          </p:cNvPr>
          <p:cNvSpPr/>
          <p:nvPr/>
        </p:nvSpPr>
        <p:spPr>
          <a:xfrm>
            <a:off x="6849662" y="5315122"/>
            <a:ext cx="1562100" cy="214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</a:rPr>
              <a:t>read </a:t>
            </a:r>
            <a:r>
              <a:rPr lang="en-US" altLang="ko-KR" sz="1400">
                <a:solidFill>
                  <a:srgbClr val="FF0000"/>
                </a:solidFill>
              </a:rPr>
              <a:t>to</a:t>
            </a:r>
            <a:endParaRPr lang="ko-KR" altLang="en-US" sz="140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A4567E-DB48-4AEA-A409-03FD26ED37C3}"/>
              </a:ext>
            </a:extLst>
          </p:cNvPr>
          <p:cNvSpPr txBox="1"/>
          <p:nvPr/>
        </p:nvSpPr>
        <p:spPr>
          <a:xfrm>
            <a:off x="6210082" y="4391630"/>
            <a:ext cx="236183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b="1"/>
              <a:t>Ex) Data = Stock </a:t>
            </a:r>
            <a:endParaRPr lang="ko-KR" altLang="en-US" sz="1300" b="1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0A110605-04BC-4F2A-8B6F-EB4CCB67A22E}"/>
              </a:ext>
            </a:extLst>
          </p:cNvPr>
          <p:cNvSpPr/>
          <p:nvPr/>
        </p:nvSpPr>
        <p:spPr>
          <a:xfrm>
            <a:off x="8195025" y="5651722"/>
            <a:ext cx="1562100" cy="214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</a:rPr>
              <a:t>read </a:t>
            </a:r>
            <a:r>
              <a:rPr lang="en-US" altLang="ko-KR" sz="1400">
                <a:solidFill>
                  <a:srgbClr val="FF0000"/>
                </a:solidFill>
              </a:rPr>
              <a:t>c</a:t>
            </a:r>
            <a:endParaRPr lang="ko-KR" altLang="en-US" sz="1400">
              <a:solidFill>
                <a:srgbClr val="FF0000"/>
              </a:solidFill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AF099D66-FF9B-4C89-A5AD-DB6F707FC090}"/>
              </a:ext>
            </a:extLst>
          </p:cNvPr>
          <p:cNvSpPr/>
          <p:nvPr/>
        </p:nvSpPr>
        <p:spPr>
          <a:xfrm>
            <a:off x="8667750" y="5309140"/>
            <a:ext cx="1562100" cy="214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</a:rPr>
              <a:t>read </a:t>
            </a:r>
            <a:r>
              <a:rPr lang="en-US" altLang="ko-KR" sz="1400">
                <a:solidFill>
                  <a:srgbClr val="FF0000"/>
                </a:solidFill>
              </a:rPr>
              <a:t>k</a:t>
            </a:r>
            <a:endParaRPr lang="ko-KR" altLang="en-US" sz="1400">
              <a:solidFill>
                <a:srgbClr val="FF0000"/>
              </a:solidFill>
            </a:endParaRP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139C8893-E095-4BB8-A20C-1BBFAA99756B}"/>
              </a:ext>
            </a:extLst>
          </p:cNvPr>
          <p:cNvCxnSpPr>
            <a:cxnSpLocks/>
          </p:cNvCxnSpPr>
          <p:nvPr/>
        </p:nvCxnSpPr>
        <p:spPr>
          <a:xfrm flipV="1">
            <a:off x="8458799" y="5133975"/>
            <a:ext cx="0" cy="8570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AC5B571-01C9-40F2-9500-B5A254E07CFB}"/>
              </a:ext>
            </a:extLst>
          </p:cNvPr>
          <p:cNvSpPr txBox="1"/>
          <p:nvPr/>
        </p:nvSpPr>
        <p:spPr>
          <a:xfrm>
            <a:off x="7596989" y="4712188"/>
            <a:ext cx="17236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/>
              <a:t>Not found</a:t>
            </a:r>
          </a:p>
          <a:p>
            <a:pPr algn="ctr"/>
            <a:r>
              <a:rPr lang="en-US" altLang="ko-KR" sz="1050" b="1"/>
              <a:t>Longest prefix: </a:t>
            </a:r>
            <a:r>
              <a:rPr lang="en-US" altLang="ko-KR" sz="1050" b="1">
                <a:solidFill>
                  <a:srgbClr val="FF0000"/>
                </a:solidFill>
              </a:rPr>
              <a:t>Sto</a:t>
            </a:r>
            <a:endParaRPr lang="ko-KR" altLang="en-US" sz="105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80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The Cuckoo Trie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11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Cuckoo Trie</a:t>
            </a:r>
            <a:endParaRPr lang="en-US" altLang="ko-K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tag: small integer, determines h(k) and in turn, the alternate bucket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last_symbol: The last symbol of the key k stored in entry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color: A small integer chosen on key insertion such that it is unique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parent_color: The color of the entry that contains the key k[:#k-1] (parent node)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a </a:t>
            </a:r>
            <a:r>
              <a:rPr lang="en-US" altLang="ko-KR" sz="140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peelable hash function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6BCA63-FED7-4838-A73A-00B64FF93F06}"/>
              </a:ext>
            </a:extLst>
          </p:cNvPr>
          <p:cNvSpPr txBox="1"/>
          <p:nvPr/>
        </p:nvSpPr>
        <p:spPr>
          <a:xfrm>
            <a:off x="790357" y="2813406"/>
            <a:ext cx="281961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b="1"/>
              <a:t>Ex) Data = Operating System </a:t>
            </a:r>
            <a:endParaRPr lang="ko-KR" altLang="en-US" sz="1300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4A1380-D517-432F-B39F-6AFB5E0EB629}"/>
                  </a:ext>
                </a:extLst>
              </p:cNvPr>
              <p:cNvSpPr txBox="1"/>
              <p:nvPr/>
            </p:nvSpPr>
            <p:spPr>
              <a:xfrm>
                <a:off x="790356" y="3206012"/>
                <a:ext cx="3914993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300"/>
                  <a:t>Peelable hash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300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altLang="ko-KR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altLang="ko-KR" sz="1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altLang="ko-KR" sz="13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3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ko-KR" sz="1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altLang="ko-KR" sz="13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altLang="ko-KR" sz="13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3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altLang="ko-KR" sz="13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3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ko-KR" sz="13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3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3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1300"/>
              </a:p>
              <a:p>
                <a:endParaRPr lang="en-US" altLang="ko-KR" sz="1300"/>
              </a:p>
              <a:p>
                <a:r>
                  <a:rPr lang="en-US" altLang="ko-KR" sz="1300"/>
                  <a:t>Ph(Operating System, O)</a:t>
                </a:r>
              </a:p>
              <a:p>
                <a:r>
                  <a:rPr lang="en-US" altLang="ko-KR" sz="1300"/>
                  <a:t> Ph(Operating System, p)</a:t>
                </a:r>
              </a:p>
              <a:p>
                <a:r>
                  <a:rPr lang="en-US" altLang="ko-KR" sz="1300"/>
                  <a:t>  Ph(Operating System, e)</a:t>
                </a:r>
                <a:endParaRPr lang="ko-KR" altLang="en-US" sz="1300"/>
              </a:p>
              <a:p>
                <a:r>
                  <a:rPr lang="en-US" altLang="ko-KR" sz="1300"/>
                  <a:t>   Ph(Operating System, r)</a:t>
                </a:r>
                <a:endParaRPr lang="ko-KR" altLang="en-US" sz="1300"/>
              </a:p>
              <a:p>
                <a:r>
                  <a:rPr lang="en-US" altLang="ko-KR" sz="1300"/>
                  <a:t>    Ph(Operating System, a)</a:t>
                </a:r>
                <a:endParaRPr lang="ko-KR" altLang="en-US" sz="1300"/>
              </a:p>
              <a:p>
                <a:r>
                  <a:rPr lang="en-US" altLang="ko-KR" sz="1300"/>
                  <a:t>… do until end </a:t>
                </a:r>
                <a:endParaRPr lang="ko-KR" altLang="en-US" sz="130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4A1380-D517-432F-B39F-6AFB5E0EB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56" y="3206012"/>
                <a:ext cx="3914993" cy="1692771"/>
              </a:xfrm>
              <a:prstGeom prst="rect">
                <a:avLst/>
              </a:prstGeom>
              <a:blipFill>
                <a:blip r:embed="rId3"/>
                <a:stretch>
                  <a:fillRect l="-312" b="-21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한층 업그레이드된 야채 &amp; 과일 껍질 벗기는 법 12가지 : 네이버 포스트">
            <a:extLst>
              <a:ext uri="{FF2B5EF4-FFF2-40B4-BE49-F238E27FC236}">
                <a16:creationId xmlns:a16="http://schemas.microsoft.com/office/drawing/2014/main" id="{76A3A65B-7BEA-4805-BCD0-E3AE07868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027" y="3429000"/>
            <a:ext cx="2656743" cy="2656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쿠팡!">
            <a:extLst>
              <a:ext uri="{FF2B5EF4-FFF2-40B4-BE49-F238E27FC236}">
                <a16:creationId xmlns:a16="http://schemas.microsoft.com/office/drawing/2014/main" id="{A9CEA5C3-1C24-4395-9FAD-33DEBB4FE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092" y="3429000"/>
            <a:ext cx="2656742" cy="2656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927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The Cuckoo Trie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12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Cuckoo Trie Layout</a:t>
            </a:r>
            <a:endParaRPr lang="en-US" altLang="ko-K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5EEB2B9-8032-49A8-B77D-352A7BDA9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56" y="1583184"/>
            <a:ext cx="5307344" cy="432601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F1684AB-A450-43A0-A7F0-7A7AC39B0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4237" y="1830904"/>
            <a:ext cx="3757613" cy="38305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911EED1-226E-44A6-BA8B-7B46FA9A3469}"/>
              </a:ext>
            </a:extLst>
          </p:cNvPr>
          <p:cNvSpPr txBox="1"/>
          <p:nvPr/>
        </p:nvSpPr>
        <p:spPr>
          <a:xfrm>
            <a:off x="9331697" y="2226653"/>
            <a:ext cx="122480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>
                <a:solidFill>
                  <a:srgbClr val="FF0000"/>
                </a:solidFill>
              </a:rPr>
              <a:t>Jump</a:t>
            </a:r>
            <a:endParaRPr lang="ko-KR" altLang="en-US" sz="1300" b="1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FBFCE4-E44F-4359-BD9C-B70CEA43C6D2}"/>
              </a:ext>
            </a:extLst>
          </p:cNvPr>
          <p:cNvSpPr txBox="1"/>
          <p:nvPr/>
        </p:nvSpPr>
        <p:spPr>
          <a:xfrm>
            <a:off x="7047546" y="2476179"/>
            <a:ext cx="122480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>
                <a:solidFill>
                  <a:srgbClr val="FF0000"/>
                </a:solidFill>
              </a:rPr>
              <a:t>Regular</a:t>
            </a:r>
            <a:endParaRPr lang="ko-KR" altLang="en-US" sz="1300" b="1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1FBB1E-06AD-4D14-ABCE-BC6E6B6AB141}"/>
              </a:ext>
            </a:extLst>
          </p:cNvPr>
          <p:cNvSpPr txBox="1"/>
          <p:nvPr/>
        </p:nvSpPr>
        <p:spPr>
          <a:xfrm>
            <a:off x="10051649" y="3599998"/>
            <a:ext cx="9402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>
                <a:solidFill>
                  <a:srgbClr val="FF0000"/>
                </a:solidFill>
              </a:rPr>
              <a:t>Leaf</a:t>
            </a:r>
            <a:endParaRPr lang="ko-KR" altLang="en-US" sz="1300" b="1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55E405-EDC5-4A51-BF85-168005DAE3A8}"/>
              </a:ext>
            </a:extLst>
          </p:cNvPr>
          <p:cNvSpPr txBox="1"/>
          <p:nvPr/>
        </p:nvSpPr>
        <p:spPr>
          <a:xfrm>
            <a:off x="7660032" y="3857153"/>
            <a:ext cx="9402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>
                <a:solidFill>
                  <a:srgbClr val="FF0000"/>
                </a:solidFill>
              </a:rPr>
              <a:t>next-leaf</a:t>
            </a:r>
            <a:endParaRPr lang="ko-KR" altLang="en-US" sz="1300" b="1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2D6BCC-8109-4B8B-A090-3E6AA658B445}"/>
              </a:ext>
            </a:extLst>
          </p:cNvPr>
          <p:cNvSpPr txBox="1"/>
          <p:nvPr/>
        </p:nvSpPr>
        <p:spPr>
          <a:xfrm>
            <a:off x="10350299" y="2622373"/>
            <a:ext cx="122480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>
                <a:solidFill>
                  <a:srgbClr val="FF0000"/>
                </a:solidFill>
              </a:rPr>
              <a:t>subtree-max</a:t>
            </a:r>
            <a:endParaRPr lang="ko-KR" altLang="en-US" sz="13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02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The Cuckoo Trie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13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Cuckoo Trie Layout</a:t>
            </a:r>
            <a:endParaRPr lang="en-US" altLang="ko-K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5EEB2B9-8032-49A8-B77D-352A7BDA9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56" y="1583184"/>
            <a:ext cx="5307344" cy="432601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F1684AB-A450-43A0-A7F0-7A7AC39B0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4237" y="1830904"/>
            <a:ext cx="3757613" cy="38305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A55E405-EDC5-4A51-BF85-168005DAE3A8}"/>
              </a:ext>
            </a:extLst>
          </p:cNvPr>
          <p:cNvSpPr txBox="1"/>
          <p:nvPr/>
        </p:nvSpPr>
        <p:spPr>
          <a:xfrm>
            <a:off x="6689324" y="3486965"/>
            <a:ext cx="9402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>
                <a:solidFill>
                  <a:srgbClr val="00B050"/>
                </a:solidFill>
              </a:rPr>
              <a:t>Range Query</a:t>
            </a:r>
            <a:endParaRPr lang="ko-KR" altLang="en-US" sz="1300" b="1">
              <a:solidFill>
                <a:srgbClr val="00B050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10276AC-0EA9-40F1-A745-5D1D0F0CE2C8}"/>
              </a:ext>
            </a:extLst>
          </p:cNvPr>
          <p:cNvSpPr/>
          <p:nvPr/>
        </p:nvSpPr>
        <p:spPr>
          <a:xfrm>
            <a:off x="7543800" y="3599998"/>
            <a:ext cx="2819400" cy="314777"/>
          </a:xfrm>
          <a:prstGeom prst="rect">
            <a:avLst/>
          </a:prstGeom>
          <a:noFill/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291E80E-94F8-4E1C-9D58-06E38540373D}"/>
              </a:ext>
            </a:extLst>
          </p:cNvPr>
          <p:cNvSpPr/>
          <p:nvPr/>
        </p:nvSpPr>
        <p:spPr>
          <a:xfrm>
            <a:off x="9115425" y="2428874"/>
            <a:ext cx="1323976" cy="1609725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4E654D-71DA-489A-B9B5-452BDFB78CE7}"/>
              </a:ext>
            </a:extLst>
          </p:cNvPr>
          <p:cNvSpPr txBox="1"/>
          <p:nvPr/>
        </p:nvSpPr>
        <p:spPr>
          <a:xfrm>
            <a:off x="10360176" y="2542847"/>
            <a:ext cx="9402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>
                <a:solidFill>
                  <a:srgbClr val="00B0F0"/>
                </a:solidFill>
              </a:rPr>
              <a:t>Point</a:t>
            </a:r>
          </a:p>
          <a:p>
            <a:pPr algn="ctr"/>
            <a:r>
              <a:rPr lang="en-US" altLang="ko-KR" sz="1300" b="1">
                <a:solidFill>
                  <a:srgbClr val="00B0F0"/>
                </a:solidFill>
              </a:rPr>
              <a:t>Lookup</a:t>
            </a:r>
            <a:endParaRPr lang="ko-KR" altLang="en-US" sz="1300" b="1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33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The Cuckoo Trie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14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Limitations</a:t>
            </a:r>
            <a:endParaRPr lang="en-US" altLang="ko-K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Path compression only saves space, not DRAM access</a:t>
            </a:r>
          </a:p>
          <a:p>
            <a:pPr lvl="2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Attempts to read all prefixes of a key up front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not optimize for DRAM access</a:t>
            </a:r>
            <a:endParaRPr lang="en-US" altLang="ko-KR"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Keys with long common prefixes</a:t>
            </a:r>
          </a:p>
          <a:p>
            <a:pPr lvl="2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 competitive on such data sets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long common prefixes </a:t>
            </a: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Superfluous memory accesses</a:t>
            </a:r>
          </a:p>
          <a:p>
            <a:pPr lvl="2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Making the DRAM accesses independent of each other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Result superfluous DRAM accesses</a:t>
            </a:r>
          </a:p>
          <a:p>
            <a:pPr lvl="2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(1) the leaf corresponding to the searched key’s unique prefix is located  prefetches in flight for subsequent symbols</a:t>
            </a:r>
          </a:p>
          <a:p>
            <a:pPr lvl="2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(2) Both buckets in which it might reside are fetched</a:t>
            </a:r>
          </a:p>
          <a:p>
            <a:pPr lvl="2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(3) Fetches of buckets associated with symbols that are compressed into a jump node</a:t>
            </a: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1203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Evaluation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15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Experimental setup</a:t>
            </a:r>
            <a:endParaRPr lang="en-US" altLang="ko-KR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HOT: The Height Optimized Trie keeps the trie shallow and balanced by considering a variable number of key bits in each node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Wormhole: A combined and optimized B-tree achieving O(LogL)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ARTOLC:  Thread-safe implementation of the Adaptive Radix Tree using optimistic lock coupling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STX: An optimized in-memory B-tree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MlpIndex: An MLP-aware index using a basic hashed trie representation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E25F51B-F697-43FC-8C9D-E34696923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721" y="2746320"/>
            <a:ext cx="5084279" cy="230193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CDF64A7-E14A-4FF0-B783-4E8336AA7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313" y="2746320"/>
            <a:ext cx="5084278" cy="213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90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Evaluation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16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Insert &amp; Lookup scalability on the rand-8 dataset</a:t>
            </a:r>
            <a:endParaRPr lang="en-US" altLang="ko-K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Lookup for YCSB-C workload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Insert for YCSB-Load workload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A6D6E17-45F9-401E-94B8-07601522D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99" y="1925148"/>
            <a:ext cx="5524588" cy="335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72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Evaluation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17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Single-threaded throughput of YCSB point-operation workloads</a:t>
            </a:r>
            <a:endParaRPr lang="en-US" altLang="ko-K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C7278AF-60C0-443F-BDA6-3DD4655A0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973" y="6239858"/>
            <a:ext cx="8295854" cy="45612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B5A20D1-DF1C-4CC5-934D-9A6BD8345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96" y="2019300"/>
            <a:ext cx="5122832" cy="28194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EC96522-8F4C-4545-80C6-0E607A4CDD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950735"/>
            <a:ext cx="551290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67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Evaluation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18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Multi-threaded throughput of YCSB point-operation workloads</a:t>
            </a:r>
            <a:endParaRPr lang="en-US" altLang="ko-K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C7278AF-60C0-443F-BDA6-3DD4655A0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973" y="6239858"/>
            <a:ext cx="8295854" cy="45612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022B409-FDD8-4132-81DF-4083DE756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79" y="2026551"/>
            <a:ext cx="5305425" cy="28956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1FA9DF5-9164-4576-8817-E65CF5ADBF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3929" y="1987238"/>
            <a:ext cx="5391150" cy="292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75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Evaluation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19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Single-threaded throughput as a function of dataset size (rand-8)</a:t>
            </a:r>
            <a:endParaRPr lang="en-US" altLang="ko-K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1D537CF-A23E-420D-896F-C465E1CDC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229" y="1423987"/>
            <a:ext cx="68580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35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52DD63C-DA25-764F-9C33-B39580A37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8625" y="1359602"/>
            <a:ext cx="4715425" cy="4449763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Reference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</a:t>
            </a:r>
            <a:endParaRPr kumimoji="1"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need for MLP in index designs</a:t>
            </a:r>
            <a:endParaRPr kumimoji="1"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Cuckoo Trie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  <a:endParaRPr kumimoji="1"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/>
          <a:p>
            <a:r>
              <a:rPr kumimoji="1" lang="en-US" altLang="ko-KR" sz="1000" dirty="0"/>
              <a:t>2</a:t>
            </a:r>
            <a:endParaRPr kumimoji="1"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956538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Evaluation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20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Scan(Range query) heavy YCSB-E workload</a:t>
            </a:r>
            <a:endParaRPr lang="en-US" altLang="ko-K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7A9F228-044E-4DBB-B4D4-B64B0DADA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12" y="1583184"/>
            <a:ext cx="9858375" cy="308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62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Evaluation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21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 of the Cuckoo Trie and MlpIndex</a:t>
            </a:r>
            <a:endParaRPr lang="en-US" altLang="ko-K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7F70941-8F50-497E-9803-E42EBA3F3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37" y="1354584"/>
            <a:ext cx="641032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56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Evaluation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22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Redis throughput with different sorted-set implementations</a:t>
            </a:r>
            <a:endParaRPr lang="en-US" altLang="ko-K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926F2CA-9E69-422E-9AB1-7DA24C429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638" y="6291302"/>
            <a:ext cx="8548688" cy="40358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6F0C46E-2A6E-435B-9CEE-A37F0BB5E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96" y="1937046"/>
            <a:ext cx="5200650" cy="288607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E00B093-CB53-46E9-9D14-E9F32F08C2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869938"/>
            <a:ext cx="54292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23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Conclusion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23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  <a:endParaRPr lang="en-US" altLang="ko-KR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Cuckoo Trie: Fast, memory-efficient ordered index designed with MLP</a:t>
            </a:r>
          </a:p>
          <a:p>
            <a:pPr lvl="1">
              <a:lnSpc>
                <a:spcPct val="15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MLP makes the Cuckoo Trie faster than current indexes</a:t>
            </a:r>
          </a:p>
          <a:p>
            <a:pPr lvl="1">
              <a:lnSpc>
                <a:spcPct val="15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novel key-eliminating hash table design</a:t>
            </a:r>
          </a:p>
          <a:p>
            <a:pPr lvl="1">
              <a:lnSpc>
                <a:spcPct val="150000"/>
              </a:lnSpc>
            </a:pP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Open-Source Project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362" name="Picture 2" descr="끝 - 상황별 짤방 모음 - 오늘의짤방">
            <a:extLst>
              <a:ext uri="{FF2B5EF4-FFF2-40B4-BE49-F238E27FC236}">
                <a16:creationId xmlns:a16="http://schemas.microsoft.com/office/drawing/2014/main" id="{946D05CE-0FE3-42A8-95B6-9FEE4AABA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159" y="3767327"/>
            <a:ext cx="2482977" cy="2482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393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0" y="2261506"/>
            <a:ext cx="11759209" cy="639243"/>
          </a:xfrm>
        </p:spPr>
        <p:txBody>
          <a:bodyPr anchor="t"/>
          <a:lstStyle/>
          <a:p>
            <a:r>
              <a:rPr kumimoji="1" lang="en-US" altLang="ko-KR" sz="3600">
                <a:latin typeface="Tahoma" panose="020B0604030504040204" pitchFamily="34" charset="0"/>
                <a:cs typeface="Tahoma" panose="020B0604030504040204" pitchFamily="34" charset="0"/>
              </a:rPr>
              <a:t>Cuckoo Trie: Exploiting Memory-Level Parallelism for Effificent DRAM Indexing</a:t>
            </a:r>
            <a:endParaRPr kumimoji="1" lang="ko-KR" altLang="en-US" sz="3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710F9D9-C627-734C-88DB-048E5508A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34498"/>
            <a:ext cx="5938687" cy="973084"/>
          </a:xfrm>
        </p:spPr>
        <p:txBody>
          <a:bodyPr/>
          <a:lstStyle/>
          <a:p>
            <a:r>
              <a:rPr kumimoji="1"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2022. 04. 05</a:t>
            </a:r>
            <a:endParaRPr kumimoji="1" lang="en-US" altLang="ko-K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kumimoji="1"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by Shin, </a:t>
            </a:r>
            <a:r>
              <a:rPr kumimoji="1" lang="en-US" altLang="ko-K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Hojin</a:t>
            </a:r>
            <a:endParaRPr kumimoji="1" lang="en-US" altLang="ko-K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kumimoji="1"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hojin03s@dankook.ac.kr</a:t>
            </a:r>
            <a:endParaRPr kumimoji="1"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39429C1C-87C0-3B47-91E7-E27A021261E3}"/>
              </a:ext>
            </a:extLst>
          </p:cNvPr>
          <p:cNvSpPr txBox="1">
            <a:spLocks/>
          </p:cNvSpPr>
          <p:nvPr/>
        </p:nvSpPr>
        <p:spPr>
          <a:xfrm>
            <a:off x="90919" y="3820350"/>
            <a:ext cx="9647991" cy="693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700" i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Adar Zeitak, Adam Morrison</a:t>
            </a:r>
          </a:p>
          <a:p>
            <a:pPr algn="l"/>
            <a:r>
              <a:rPr lang="en-US" altLang="ko-KR" sz="1700" i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SOSP 2021’</a:t>
            </a:r>
            <a:endParaRPr lang="ko-KR" altLang="en-US" sz="1400" i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9B10E5A3-2627-4A5F-A627-5AFA03710F16}"/>
              </a:ext>
            </a:extLst>
          </p:cNvPr>
          <p:cNvSpPr txBox="1">
            <a:spLocks/>
          </p:cNvSpPr>
          <p:nvPr/>
        </p:nvSpPr>
        <p:spPr>
          <a:xfrm>
            <a:off x="4339584" y="4492944"/>
            <a:ext cx="3261880" cy="6392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ko-KR" dirty="0"/>
              <a:t>Thank you !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7613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Introduction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 Database System</a:t>
            </a:r>
            <a:endParaRPr lang="en-US" altLang="ko-KR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 enterprise and Clound System rely on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in-memory database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Store the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entire dataset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main memory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Avoiding overhead (Storage media)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Ordered indexes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to accelerate query processing</a:t>
            </a: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Redis를 써보자!">
            <a:extLst>
              <a:ext uri="{FF2B5EF4-FFF2-40B4-BE49-F238E27FC236}">
                <a16:creationId xmlns:a16="http://schemas.microsoft.com/office/drawing/2014/main" id="{6D2396BC-C3D5-471D-9159-A8DD142EA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33" y="3367008"/>
            <a:ext cx="2003953" cy="169186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ve Into Systems">
            <a:extLst>
              <a:ext uri="{FF2B5EF4-FFF2-40B4-BE49-F238E27FC236}">
                <a16:creationId xmlns:a16="http://schemas.microsoft.com/office/drawing/2014/main" id="{35C6DE83-49AC-4D14-8048-D1CB2CD00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858" y="2877915"/>
            <a:ext cx="4142283" cy="267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B8C54D-ED36-485E-9C8A-0112B8BC9D7B}"/>
              </a:ext>
            </a:extLst>
          </p:cNvPr>
          <p:cNvSpPr txBox="1"/>
          <p:nvPr/>
        </p:nvSpPr>
        <p:spPr>
          <a:xfrm>
            <a:off x="1253560" y="5644835"/>
            <a:ext cx="19270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/>
              <a:t>Representative DB</a:t>
            </a:r>
          </a:p>
          <a:p>
            <a:pPr algn="ctr"/>
            <a:r>
              <a:rPr lang="en-US" altLang="ko-KR" sz="1300" b="1"/>
              <a:t>(In-Memory)</a:t>
            </a:r>
            <a:endParaRPr lang="ko-KR" altLang="en-US" sz="13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01676A-0B38-4324-934E-7CFE22111CD9}"/>
              </a:ext>
            </a:extLst>
          </p:cNvPr>
          <p:cNvSpPr txBox="1"/>
          <p:nvPr/>
        </p:nvSpPr>
        <p:spPr>
          <a:xfrm>
            <a:off x="5094351" y="5644835"/>
            <a:ext cx="19270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/>
              <a:t>Memory Hierarchy</a:t>
            </a:r>
            <a:endParaRPr lang="ko-KR" altLang="en-US" sz="1300" b="1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4AE9175-57A1-4A72-A1E4-02ED97CA825F}"/>
              </a:ext>
            </a:extLst>
          </p:cNvPr>
          <p:cNvCxnSpPr/>
          <p:nvPr/>
        </p:nvCxnSpPr>
        <p:spPr>
          <a:xfrm>
            <a:off x="3219086" y="3367008"/>
            <a:ext cx="2210164" cy="2969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493C85F-B382-434B-AEE3-3F3C187AA390}"/>
              </a:ext>
            </a:extLst>
          </p:cNvPr>
          <p:cNvCxnSpPr>
            <a:cxnSpLocks/>
          </p:cNvCxnSpPr>
          <p:nvPr/>
        </p:nvCxnSpPr>
        <p:spPr>
          <a:xfrm flipV="1">
            <a:off x="3219086" y="3984696"/>
            <a:ext cx="2032364" cy="10741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A927E17-30D2-4A3F-ABD4-1CD6B3E9A5AA}"/>
              </a:ext>
            </a:extLst>
          </p:cNvPr>
          <p:cNvGrpSpPr/>
          <p:nvPr/>
        </p:nvGrpSpPr>
        <p:grpSpPr>
          <a:xfrm>
            <a:off x="8769412" y="3663950"/>
            <a:ext cx="2932473" cy="677065"/>
            <a:chOff x="8470225" y="3600019"/>
            <a:chExt cx="2932473" cy="67706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B48809-B24A-438F-BE28-8FAAC92DB334}"/>
                </a:ext>
              </a:extLst>
            </p:cNvPr>
            <p:cNvSpPr txBox="1"/>
            <p:nvPr/>
          </p:nvSpPr>
          <p:spPr>
            <a:xfrm>
              <a:off x="8972913" y="3600019"/>
              <a:ext cx="192709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300" b="1">
                  <a:solidFill>
                    <a:srgbClr val="FF0000"/>
                  </a:solidFill>
                </a:rPr>
                <a:t>Query Execution Time</a:t>
              </a:r>
              <a:endParaRPr lang="ko-KR" altLang="en-US" sz="1300" b="1">
                <a:solidFill>
                  <a:srgbClr val="FF000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20C7857-8965-4730-A154-29C52D44BD27}"/>
                </a:ext>
              </a:extLst>
            </p:cNvPr>
            <p:cNvSpPr txBox="1"/>
            <p:nvPr/>
          </p:nvSpPr>
          <p:spPr>
            <a:xfrm>
              <a:off x="8470225" y="3984696"/>
              <a:ext cx="293247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300" b="1">
                  <a:solidFill>
                    <a:srgbClr val="FF0000"/>
                  </a:solidFill>
                </a:rPr>
                <a:t>Database Memory Consumption</a:t>
              </a:r>
              <a:endParaRPr lang="ko-KR" altLang="en-US" sz="1300" b="1">
                <a:solidFill>
                  <a:srgbClr val="FF0000"/>
                </a:solidFill>
              </a:endParaRPr>
            </a:p>
          </p:txBody>
        </p:sp>
      </p:grpSp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15BE522C-3DC1-4FE0-B99C-0E93E41B8A4D}"/>
              </a:ext>
            </a:extLst>
          </p:cNvPr>
          <p:cNvSpPr/>
          <p:nvPr/>
        </p:nvSpPr>
        <p:spPr>
          <a:xfrm>
            <a:off x="8234946" y="3864049"/>
            <a:ext cx="466660" cy="29238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2541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Introduction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4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Classical Indexes</a:t>
            </a:r>
            <a:endParaRPr lang="en-US" altLang="ko-KR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Focus on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shortening the searched paths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reduce memory access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Ex) B-tree, Trie, Skiplist …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0" name="Picture 2" descr="DB] 10. B-Tree (B-트리)">
            <a:extLst>
              <a:ext uri="{FF2B5EF4-FFF2-40B4-BE49-F238E27FC236}">
                <a16:creationId xmlns:a16="http://schemas.microsoft.com/office/drawing/2014/main" id="{23707D8E-9FB8-4157-8390-7075C0447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97" y="2486975"/>
            <a:ext cx="3280599" cy="132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Wpower's Tech Blog">
            <a:extLst>
              <a:ext uri="{FF2B5EF4-FFF2-40B4-BE49-F238E27FC236}">
                <a16:creationId xmlns:a16="http://schemas.microsoft.com/office/drawing/2014/main" id="{DA4AF555-F2E1-4232-B53A-12C0802CA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47" y="4163961"/>
            <a:ext cx="1805900" cy="169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769916D-AB81-403F-A720-C212134CE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788" y="4472011"/>
            <a:ext cx="2500951" cy="1322967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4708B7B5-FED1-46FC-ABDB-D52862C345B9}"/>
              </a:ext>
            </a:extLst>
          </p:cNvPr>
          <p:cNvSpPr txBox="1"/>
          <p:nvPr/>
        </p:nvSpPr>
        <p:spPr>
          <a:xfrm>
            <a:off x="2279047" y="3827057"/>
            <a:ext cx="19270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/>
              <a:t>B-tree</a:t>
            </a:r>
            <a:endParaRPr lang="ko-KR" altLang="en-US" sz="1300" b="1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A397701-82D8-406C-B193-0ED06DA89214}"/>
              </a:ext>
            </a:extLst>
          </p:cNvPr>
          <p:cNvSpPr txBox="1"/>
          <p:nvPr/>
        </p:nvSpPr>
        <p:spPr>
          <a:xfrm>
            <a:off x="3689714" y="5886857"/>
            <a:ext cx="19270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/>
              <a:t>Skiplist</a:t>
            </a:r>
            <a:endParaRPr lang="ko-KR" altLang="en-US" sz="1300" b="1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F8076BE-A287-4CD7-AF85-50BF4A0F815E}"/>
              </a:ext>
            </a:extLst>
          </p:cNvPr>
          <p:cNvSpPr txBox="1"/>
          <p:nvPr/>
        </p:nvSpPr>
        <p:spPr>
          <a:xfrm>
            <a:off x="638748" y="5881710"/>
            <a:ext cx="19270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/>
              <a:t>Trie</a:t>
            </a:r>
            <a:endParaRPr lang="ko-KR" altLang="en-US" sz="1300" b="1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EA2A164-40AB-4E82-A987-1D5604B2AA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1280" y="2582221"/>
            <a:ext cx="4975883" cy="2794374"/>
          </a:xfrm>
          <a:prstGeom prst="rect">
            <a:avLst/>
          </a:prstGeom>
        </p:spPr>
      </p:pic>
      <p:sp>
        <p:nvSpPr>
          <p:cNvPr id="60" name="화살표: 오른쪽 59">
            <a:extLst>
              <a:ext uri="{FF2B5EF4-FFF2-40B4-BE49-F238E27FC236}">
                <a16:creationId xmlns:a16="http://schemas.microsoft.com/office/drawing/2014/main" id="{75A5C136-346E-41A1-9B68-DDD0E27FF5D2}"/>
              </a:ext>
            </a:extLst>
          </p:cNvPr>
          <p:cNvSpPr/>
          <p:nvPr/>
        </p:nvSpPr>
        <p:spPr>
          <a:xfrm>
            <a:off x="6166361" y="3809941"/>
            <a:ext cx="466660" cy="29238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1BA90CEB-1F3D-4DE5-A83E-655AD0B57562}"/>
              </a:ext>
            </a:extLst>
          </p:cNvPr>
          <p:cNvSpPr/>
          <p:nvPr/>
        </p:nvSpPr>
        <p:spPr>
          <a:xfrm>
            <a:off x="638748" y="2377440"/>
            <a:ext cx="5386892" cy="38862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C9D14F9-8A97-4529-8375-F60E65168C6B}"/>
              </a:ext>
            </a:extLst>
          </p:cNvPr>
          <p:cNvSpPr txBox="1"/>
          <p:nvPr/>
        </p:nvSpPr>
        <p:spPr>
          <a:xfrm>
            <a:off x="2368645" y="6332084"/>
            <a:ext cx="19270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/>
              <a:t>Classical Indexes</a:t>
            </a:r>
            <a:endParaRPr lang="ko-KR" altLang="en-US" sz="1300" b="1"/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9AC17F7C-FF39-48D1-A783-0A25210CC43A}"/>
              </a:ext>
            </a:extLst>
          </p:cNvPr>
          <p:cNvSpPr/>
          <p:nvPr/>
        </p:nvSpPr>
        <p:spPr>
          <a:xfrm>
            <a:off x="7050024" y="3600291"/>
            <a:ext cx="2980944" cy="770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A5E42993-5A58-4979-AB4E-3FA1A958A942}"/>
              </a:ext>
            </a:extLst>
          </p:cNvPr>
          <p:cNvCxnSpPr/>
          <p:nvPr/>
        </p:nvCxnSpPr>
        <p:spPr>
          <a:xfrm>
            <a:off x="7296912" y="3310128"/>
            <a:ext cx="1051560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786E75B1-997C-409C-8B28-24C6644DA32F}"/>
              </a:ext>
            </a:extLst>
          </p:cNvPr>
          <p:cNvSpPr txBox="1"/>
          <p:nvPr/>
        </p:nvSpPr>
        <p:spPr>
          <a:xfrm>
            <a:off x="7039432" y="3351452"/>
            <a:ext cx="157749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>
                <a:solidFill>
                  <a:srgbClr val="FF0000"/>
                </a:solidFill>
              </a:rPr>
              <a:t>Processor Idle</a:t>
            </a:r>
            <a:endParaRPr lang="ko-KR" altLang="en-US" sz="13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986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Reference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5</a:t>
            </a:fld>
            <a:endParaRPr kumimoji="1" lang="ko-KR" alt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" name="Picture 2" descr="Redis를 써보자!">
            <a:extLst>
              <a:ext uri="{FF2B5EF4-FFF2-40B4-BE49-F238E27FC236}">
                <a16:creationId xmlns:a16="http://schemas.microsoft.com/office/drawing/2014/main" id="{956DA6BB-A086-4121-AFF2-4D2BF67EF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546" y="4222457"/>
            <a:ext cx="2003953" cy="1691862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44B6697-7600-484D-AE41-F85E5D32A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96" y="892621"/>
            <a:ext cx="5943600" cy="138112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8DA1F3E2-CF81-465E-99E2-E7DCC6F25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025" y="2507109"/>
            <a:ext cx="3940061" cy="138112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81DD3511-8FEA-4514-ADC6-B7402BFA26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071" y="4169916"/>
            <a:ext cx="6191250" cy="15621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EAC9A78-2763-45B6-AB14-0EC8002DE1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6416" y="892621"/>
            <a:ext cx="5306509" cy="138112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0CC1890E-9809-4319-A0D5-6514236952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0071" y="2893272"/>
            <a:ext cx="3538904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6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Background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6</a:t>
            </a:fld>
            <a:endParaRPr kumimoji="1"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내용 개체 틀 3">
                <a:extLst>
                  <a:ext uri="{FF2B5EF4-FFF2-40B4-BE49-F238E27FC236}">
                    <a16:creationId xmlns:a16="http://schemas.microsoft.com/office/drawing/2014/main" id="{D5D9A895-7CBD-41BC-8FB3-20EF1B73E0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6896" y="824949"/>
                <a:ext cx="11102008" cy="555068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ko-KR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Indexes</a:t>
                </a:r>
                <a:endParaRPr lang="en-US" altLang="ko-KR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en-US" altLang="ko-KR" sz="1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An ordered Index is a dictionary structure that support </a:t>
                </a:r>
                <a:r>
                  <a:rPr lang="en-US" altLang="ko-KR" sz="1400" i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point</a:t>
                </a:r>
                <a:r>
                  <a:rPr lang="en-US" altLang="ko-KR" sz="1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and </a:t>
                </a:r>
                <a:r>
                  <a:rPr lang="en-US" altLang="ko-KR" sz="1400" i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range</a:t>
                </a:r>
                <a:r>
                  <a:rPr lang="en-US" altLang="ko-KR" sz="1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operations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ko-KR" sz="1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Three types : Comparison-based, Tries, hybrids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ko-KR" sz="1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(1) Comparison-based: B-tree, Skiplist /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𝑂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func>
                      <m:func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sz="1400" b="0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𝐵</m:t>
                            </m:r>
                          </m:sub>
                        </m:sSub>
                      </m:fName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𝑁</m:t>
                        </m:r>
                      </m:e>
                    </m:func>
                    <m:r>
                      <a:rPr lang="en-US" altLang="ko-KR" sz="1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altLang="ko-KR" sz="1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/ B = branching factor, N = number of keys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ko-KR" sz="1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(2) Tries: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𝑂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𝐿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altLang="ko-KR" sz="1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/ L = key length</a:t>
                </a:r>
              </a:p>
              <a:p>
                <a:pPr lvl="1">
                  <a:lnSpc>
                    <a:spcPct val="100000"/>
                  </a:lnSpc>
                </a:pPr>
                <a:endParaRPr lang="en-US" altLang="ko-KR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altLang="ko-KR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Bucketized Cuckoo Hashing</a:t>
                </a:r>
                <a:endParaRPr lang="en-US" altLang="ko-KR" sz="2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en-US" altLang="ko-KR" sz="1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Each key can be stored in one of two possible table cells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ko-KR" sz="1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Advantage: Fast, Constant-time lookup</a:t>
                </a:r>
              </a:p>
            </p:txBody>
          </p:sp>
        </mc:Choice>
        <mc:Fallback>
          <p:sp>
            <p:nvSpPr>
              <p:cNvPr id="11" name="내용 개체 틀 3">
                <a:extLst>
                  <a:ext uri="{FF2B5EF4-FFF2-40B4-BE49-F238E27FC236}">
                    <a16:creationId xmlns:a16="http://schemas.microsoft.com/office/drawing/2014/main" id="{D5D9A895-7CBD-41BC-8FB3-20EF1B73E0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6896" y="824949"/>
                <a:ext cx="11102008" cy="5550684"/>
              </a:xfrm>
              <a:blipFill>
                <a:blip r:embed="rId3"/>
                <a:stretch>
                  <a:fillRect l="-329" t="-54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4" name="표 4">
            <a:extLst>
              <a:ext uri="{FF2B5EF4-FFF2-40B4-BE49-F238E27FC236}">
                <a16:creationId xmlns:a16="http://schemas.microsoft.com/office/drawing/2014/main" id="{32DA45A3-9B48-465E-85B7-05913AAB3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842752"/>
              </p:ext>
            </p:extLst>
          </p:nvPr>
        </p:nvGraphicFramePr>
        <p:xfrm>
          <a:off x="8438664" y="2774332"/>
          <a:ext cx="2415750" cy="16777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5250">
                  <a:extLst>
                    <a:ext uri="{9D8B030D-6E8A-4147-A177-3AD203B41FA5}">
                      <a16:colId xmlns:a16="http://schemas.microsoft.com/office/drawing/2014/main" val="1317514071"/>
                    </a:ext>
                  </a:extLst>
                </a:gridCol>
                <a:gridCol w="805250">
                  <a:extLst>
                    <a:ext uri="{9D8B030D-6E8A-4147-A177-3AD203B41FA5}">
                      <a16:colId xmlns:a16="http://schemas.microsoft.com/office/drawing/2014/main" val="266852757"/>
                    </a:ext>
                  </a:extLst>
                </a:gridCol>
                <a:gridCol w="805250">
                  <a:extLst>
                    <a:ext uri="{9D8B030D-6E8A-4147-A177-3AD203B41FA5}">
                      <a16:colId xmlns:a16="http://schemas.microsoft.com/office/drawing/2014/main" val="2822376439"/>
                    </a:ext>
                  </a:extLst>
                </a:gridCol>
              </a:tblGrid>
              <a:tr h="5592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6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7 (B)</a:t>
                      </a:r>
                      <a:endParaRPr lang="ko-KR" altLang="en-US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8</a:t>
                      </a:r>
                      <a:endParaRPr lang="ko-KR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813431"/>
                  </a:ext>
                </a:extLst>
              </a:tr>
              <a:tr h="5592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3 (C)</a:t>
                      </a:r>
                      <a:endParaRPr lang="ko-KR" altLang="en-US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4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5</a:t>
                      </a:r>
                      <a:endParaRPr lang="ko-KR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0397348"/>
                  </a:ext>
                </a:extLst>
              </a:tr>
              <a:tr h="5592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0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1 (A)</a:t>
                      </a:r>
                      <a:endParaRPr lang="ko-KR" altLang="en-US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2</a:t>
                      </a:r>
                      <a:endParaRPr lang="ko-KR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357261"/>
                  </a:ext>
                </a:extLst>
              </a:tr>
            </a:tbl>
          </a:graphicData>
        </a:graphic>
      </p:graphicFrame>
      <p:graphicFrame>
        <p:nvGraphicFramePr>
          <p:cNvPr id="5" name="표 5">
            <a:extLst>
              <a:ext uri="{FF2B5EF4-FFF2-40B4-BE49-F238E27FC236}">
                <a16:creationId xmlns:a16="http://schemas.microsoft.com/office/drawing/2014/main" id="{F231F69A-7755-4DDF-9B06-4838A7B3B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243735"/>
              </p:ext>
            </p:extLst>
          </p:nvPr>
        </p:nvGraphicFramePr>
        <p:xfrm>
          <a:off x="6096000" y="3601394"/>
          <a:ext cx="500888" cy="28426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0888">
                  <a:extLst>
                    <a:ext uri="{9D8B030D-6E8A-4147-A177-3AD203B41FA5}">
                      <a16:colId xmlns:a16="http://schemas.microsoft.com/office/drawing/2014/main" val="3277428322"/>
                    </a:ext>
                  </a:extLst>
                </a:gridCol>
              </a:tblGrid>
              <a:tr h="31584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/>
                        <a:t>0</a:t>
                      </a:r>
                      <a:endParaRPr lang="ko-KR" altLang="en-US" sz="13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681920"/>
                  </a:ext>
                </a:extLst>
              </a:tr>
              <a:tr h="31584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/>
                        <a:t>1</a:t>
                      </a:r>
                      <a:endParaRPr lang="ko-KR" altLang="en-US" sz="1300" b="1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856576"/>
                  </a:ext>
                </a:extLst>
              </a:tr>
              <a:tr h="31584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/>
                        <a:t>2</a:t>
                      </a:r>
                      <a:endParaRPr lang="ko-KR" altLang="en-US" sz="13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4781395"/>
                  </a:ext>
                </a:extLst>
              </a:tr>
              <a:tr h="31584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/>
                        <a:t>3</a:t>
                      </a:r>
                      <a:endParaRPr lang="ko-KR" altLang="en-US" sz="13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7975850"/>
                  </a:ext>
                </a:extLst>
              </a:tr>
              <a:tr h="31584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/>
                        <a:t>4</a:t>
                      </a:r>
                      <a:endParaRPr lang="ko-KR" altLang="en-US" sz="13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8443225"/>
                  </a:ext>
                </a:extLst>
              </a:tr>
              <a:tr h="31584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/>
                        <a:t>5</a:t>
                      </a:r>
                      <a:endParaRPr lang="ko-KR" altLang="en-US" sz="13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9714539"/>
                  </a:ext>
                </a:extLst>
              </a:tr>
              <a:tr h="31584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/>
                        <a:t>6</a:t>
                      </a:r>
                      <a:endParaRPr lang="ko-KR" altLang="en-US" sz="13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2115996"/>
                  </a:ext>
                </a:extLst>
              </a:tr>
              <a:tr h="31584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/>
                        <a:t>7</a:t>
                      </a:r>
                      <a:endParaRPr lang="ko-KR" altLang="en-US" sz="1300" b="1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256497"/>
                  </a:ext>
                </a:extLst>
              </a:tr>
              <a:tr h="31584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/>
                        <a:t>8</a:t>
                      </a:r>
                      <a:endParaRPr lang="ko-KR" altLang="en-US" sz="13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7846634"/>
                  </a:ext>
                </a:extLst>
              </a:tr>
            </a:tbl>
          </a:graphicData>
        </a:graphic>
      </p:graphicFrame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20A77128-67A9-4DFB-8F4F-E42B8AC73B60}"/>
              </a:ext>
            </a:extLst>
          </p:cNvPr>
          <p:cNvSpPr/>
          <p:nvPr/>
        </p:nvSpPr>
        <p:spPr>
          <a:xfrm>
            <a:off x="902794" y="4666365"/>
            <a:ext cx="1037424" cy="57107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</a:t>
            </a:r>
            <a:r>
              <a:rPr lang="en-US" altLang="ko-KR" b="1" i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endParaRPr lang="ko-KR" altLang="en-US" b="1" i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FD66ACE4-33A4-4BC4-BFF8-BE6A33834197}"/>
              </a:ext>
            </a:extLst>
          </p:cNvPr>
          <p:cNvSpPr/>
          <p:nvPr/>
        </p:nvSpPr>
        <p:spPr>
          <a:xfrm>
            <a:off x="2699783" y="4525470"/>
            <a:ext cx="1386420" cy="8528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Hash Function</a:t>
            </a:r>
            <a:endParaRPr lang="ko-KR" altLang="en-US" b="1" i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77AA4826-8895-43D1-967B-F37D5C8CE734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1940218" y="4951902"/>
            <a:ext cx="759565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연결선: 꺾임 12">
            <a:extLst>
              <a:ext uri="{FF2B5EF4-FFF2-40B4-BE49-F238E27FC236}">
                <a16:creationId xmlns:a16="http://schemas.microsoft.com/office/drawing/2014/main" id="{C103944C-CF51-48A7-9A9A-6B76AE0A5719}"/>
              </a:ext>
            </a:extLst>
          </p:cNvPr>
          <p:cNvCxnSpPr>
            <a:stCxn id="9" idx="3"/>
          </p:cNvCxnSpPr>
          <p:nvPr/>
        </p:nvCxnSpPr>
        <p:spPr>
          <a:xfrm flipV="1">
            <a:off x="4086203" y="4069080"/>
            <a:ext cx="2009797" cy="882822"/>
          </a:xfrm>
          <a:prstGeom prst="bentConnector3">
            <a:avLst>
              <a:gd name="adj1" fmla="val 23612"/>
            </a:avLst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연결선: 꺾임 13">
            <a:extLst>
              <a:ext uri="{FF2B5EF4-FFF2-40B4-BE49-F238E27FC236}">
                <a16:creationId xmlns:a16="http://schemas.microsoft.com/office/drawing/2014/main" id="{E365B59D-9014-4CCB-87D4-7E5F3EA6FD8D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086203" y="4951902"/>
            <a:ext cx="2009797" cy="1009986"/>
          </a:xfrm>
          <a:prstGeom prst="bentConnector3">
            <a:avLst>
              <a:gd name="adj1" fmla="val 23612"/>
            </a:avLst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F82782-4166-4890-9265-15C4E0F9DA35}"/>
                  </a:ext>
                </a:extLst>
              </p:cNvPr>
              <p:cNvSpPr txBox="1"/>
              <p:nvPr/>
            </p:nvSpPr>
            <p:spPr>
              <a:xfrm>
                <a:off x="5020405" y="3732103"/>
                <a:ext cx="759565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3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3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3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altLang="ko-KR" sz="13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3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</m:d>
                    </m:oMath>
                  </m:oMathPara>
                </a14:m>
                <a:endParaRPr lang="ko-KR" altLang="en-US" sz="1300" b="1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F82782-4166-4890-9265-15C4E0F9D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405" y="3732103"/>
                <a:ext cx="759565" cy="292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EF8B91D-7BD5-4D74-829B-25E81B7FC7B7}"/>
                  </a:ext>
                </a:extLst>
              </p:cNvPr>
              <p:cNvSpPr txBox="1"/>
              <p:nvPr/>
            </p:nvSpPr>
            <p:spPr>
              <a:xfrm>
                <a:off x="5020404" y="5615595"/>
                <a:ext cx="759565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3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3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3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altLang="ko-KR" sz="13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3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</m:d>
                    </m:oMath>
                  </m:oMathPara>
                </a14:m>
                <a:endParaRPr lang="ko-KR" altLang="en-US" sz="1300" b="1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EF8B91D-7BD5-4D74-829B-25E81B7FC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404" y="5615595"/>
                <a:ext cx="759565" cy="2923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표 4">
            <a:extLst>
              <a:ext uri="{FF2B5EF4-FFF2-40B4-BE49-F238E27FC236}">
                <a16:creationId xmlns:a16="http://schemas.microsoft.com/office/drawing/2014/main" id="{C83B1BCF-A082-44EA-896A-01090D5900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398779"/>
              </p:ext>
            </p:extLst>
          </p:nvPr>
        </p:nvGraphicFramePr>
        <p:xfrm>
          <a:off x="8438664" y="4879998"/>
          <a:ext cx="2415750" cy="16777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5250">
                  <a:extLst>
                    <a:ext uri="{9D8B030D-6E8A-4147-A177-3AD203B41FA5}">
                      <a16:colId xmlns:a16="http://schemas.microsoft.com/office/drawing/2014/main" val="1317514071"/>
                    </a:ext>
                  </a:extLst>
                </a:gridCol>
                <a:gridCol w="805250">
                  <a:extLst>
                    <a:ext uri="{9D8B030D-6E8A-4147-A177-3AD203B41FA5}">
                      <a16:colId xmlns:a16="http://schemas.microsoft.com/office/drawing/2014/main" val="266852757"/>
                    </a:ext>
                  </a:extLst>
                </a:gridCol>
                <a:gridCol w="805250">
                  <a:extLst>
                    <a:ext uri="{9D8B030D-6E8A-4147-A177-3AD203B41FA5}">
                      <a16:colId xmlns:a16="http://schemas.microsoft.com/office/drawing/2014/main" val="2822376439"/>
                    </a:ext>
                  </a:extLst>
                </a:gridCol>
              </a:tblGrid>
              <a:tr h="5592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6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7 (K)</a:t>
                      </a:r>
                      <a:endParaRPr lang="ko-KR" altLang="en-US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8 (B)</a:t>
                      </a:r>
                      <a:endParaRPr lang="ko-KR" altLang="en-US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13431"/>
                  </a:ext>
                </a:extLst>
              </a:tr>
              <a:tr h="5592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3 (C)</a:t>
                      </a:r>
                      <a:endParaRPr lang="ko-KR" altLang="en-US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4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5</a:t>
                      </a:r>
                      <a:endParaRPr lang="ko-KR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0397348"/>
                  </a:ext>
                </a:extLst>
              </a:tr>
              <a:tr h="5592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0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1 (A)</a:t>
                      </a:r>
                      <a:endParaRPr lang="ko-KR" altLang="en-US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2</a:t>
                      </a:r>
                      <a:endParaRPr lang="ko-KR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357261"/>
                  </a:ext>
                </a:extLst>
              </a:tr>
            </a:tbl>
          </a:graphicData>
        </a:graphic>
      </p:graphicFrame>
      <p:cxnSp>
        <p:nvCxnSpPr>
          <p:cNvPr id="22" name="연결선: 꺾임 21">
            <a:extLst>
              <a:ext uri="{FF2B5EF4-FFF2-40B4-BE49-F238E27FC236}">
                <a16:creationId xmlns:a16="http://schemas.microsoft.com/office/drawing/2014/main" id="{67F60512-B6E4-4521-AE8F-1BFC34BF5F4D}"/>
              </a:ext>
            </a:extLst>
          </p:cNvPr>
          <p:cNvCxnSpPr>
            <a:cxnSpLocks/>
            <a:stCxn id="4" idx="0"/>
          </p:cNvCxnSpPr>
          <p:nvPr/>
        </p:nvCxnSpPr>
        <p:spPr>
          <a:xfrm rot="16200000" flipH="1">
            <a:off x="10073812" y="2347059"/>
            <a:ext cx="353330" cy="1207877"/>
          </a:xfrm>
          <a:prstGeom prst="bentConnector4">
            <a:avLst>
              <a:gd name="adj1" fmla="val -41407"/>
              <a:gd name="adj2" fmla="val 126496"/>
            </a:avLst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FF92932-AEDC-454E-89AE-F3C7CC0AF8CC}"/>
              </a:ext>
            </a:extLst>
          </p:cNvPr>
          <p:cNvSpPr txBox="1"/>
          <p:nvPr/>
        </p:nvSpPr>
        <p:spPr>
          <a:xfrm>
            <a:off x="6318995" y="3925503"/>
            <a:ext cx="19270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/>
              <a:t>Primary Bucket</a:t>
            </a:r>
            <a:endParaRPr lang="ko-KR" altLang="en-US" sz="1300" b="1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D3293E-10CD-4F83-A7B0-2C2C434D68CA}"/>
              </a:ext>
            </a:extLst>
          </p:cNvPr>
          <p:cNvSpPr txBox="1"/>
          <p:nvPr/>
        </p:nvSpPr>
        <p:spPr>
          <a:xfrm>
            <a:off x="6368938" y="5815804"/>
            <a:ext cx="19270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/>
              <a:t>Alternate Bucket</a:t>
            </a:r>
            <a:endParaRPr lang="ko-KR" altLang="en-US" sz="1300" b="1"/>
          </a:p>
        </p:txBody>
      </p:sp>
      <p:cxnSp>
        <p:nvCxnSpPr>
          <p:cNvPr id="32" name="연결선: 꺾임 31">
            <a:extLst>
              <a:ext uri="{FF2B5EF4-FFF2-40B4-BE49-F238E27FC236}">
                <a16:creationId xmlns:a16="http://schemas.microsoft.com/office/drawing/2014/main" id="{B32D82E7-EF0A-4D18-A804-58DA816627E4}"/>
              </a:ext>
            </a:extLst>
          </p:cNvPr>
          <p:cNvCxnSpPr>
            <a:cxnSpLocks/>
            <a:stCxn id="4" idx="2"/>
            <a:endCxn id="4" idx="1"/>
          </p:cNvCxnSpPr>
          <p:nvPr/>
        </p:nvCxnSpPr>
        <p:spPr>
          <a:xfrm rot="5400000" flipH="1">
            <a:off x="8623152" y="3428744"/>
            <a:ext cx="838899" cy="1207875"/>
          </a:xfrm>
          <a:prstGeom prst="bentConnector4">
            <a:avLst>
              <a:gd name="adj1" fmla="val -27250"/>
              <a:gd name="adj2" fmla="val 118926"/>
            </a:avLst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연결선: 구부러짐 37">
            <a:extLst>
              <a:ext uri="{FF2B5EF4-FFF2-40B4-BE49-F238E27FC236}">
                <a16:creationId xmlns:a16="http://schemas.microsoft.com/office/drawing/2014/main" id="{11CB1091-1D71-4964-B826-C717AE98A557}"/>
              </a:ext>
            </a:extLst>
          </p:cNvPr>
          <p:cNvCxnSpPr>
            <a:cxnSpLocks/>
            <a:stCxn id="4" idx="3"/>
            <a:endCxn id="21" idx="3"/>
          </p:cNvCxnSpPr>
          <p:nvPr/>
        </p:nvCxnSpPr>
        <p:spPr>
          <a:xfrm>
            <a:off x="10854414" y="3613231"/>
            <a:ext cx="12700" cy="2105666"/>
          </a:xfrm>
          <a:prstGeom prst="curvedConnector3">
            <a:avLst>
              <a:gd name="adj1" fmla="val 180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9F3D55A-AD76-4A36-A938-7DC5C5686BCC}"/>
              </a:ext>
            </a:extLst>
          </p:cNvPr>
          <p:cNvSpPr txBox="1"/>
          <p:nvPr/>
        </p:nvSpPr>
        <p:spPr>
          <a:xfrm rot="5400000">
            <a:off x="10310306" y="4418749"/>
            <a:ext cx="19270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>
                <a:solidFill>
                  <a:srgbClr val="FF0000"/>
                </a:solidFill>
              </a:rPr>
              <a:t>After Relocate</a:t>
            </a:r>
            <a:endParaRPr lang="ko-KR" altLang="en-US" sz="13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766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The need for MLP in index design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7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Memory Level Parallelism</a:t>
            </a:r>
            <a:endParaRPr lang="en-US" altLang="ko-K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 topic : </a:t>
            </a:r>
            <a:r>
              <a:rPr lang="en-US" altLang="ko-KR" sz="140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Out-of-order Execution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can be hide the latency of cache misses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Last-level cache (LLC) or DRAM: Take dozens to hundreds of clock cycles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D5A13F-7151-41D5-9D28-B1FAF8C5093A}"/>
              </a:ext>
            </a:extLst>
          </p:cNvPr>
          <p:cNvSpPr txBox="1"/>
          <p:nvPr/>
        </p:nvSpPr>
        <p:spPr>
          <a:xfrm>
            <a:off x="354496" y="3282806"/>
            <a:ext cx="2981325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programming example</a:t>
            </a:r>
          </a:p>
          <a:p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// c = *mem1(A) + *mem2(B)</a:t>
            </a:r>
          </a:p>
          <a:p>
            <a:endParaRPr lang="en-US" altLang="ko-KR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Memory operation</a:t>
            </a:r>
          </a:p>
          <a:p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 A from mem1</a:t>
            </a:r>
          </a:p>
          <a:p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 B from mem2</a:t>
            </a:r>
          </a:p>
          <a:p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 c, A, B</a:t>
            </a:r>
            <a:endParaRPr lang="ko-KR" altLang="en-US" sz="16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431E732D-28A7-410C-9539-B31827219402}"/>
              </a:ext>
            </a:extLst>
          </p:cNvPr>
          <p:cNvSpPr/>
          <p:nvPr/>
        </p:nvSpPr>
        <p:spPr>
          <a:xfrm>
            <a:off x="3542256" y="4044553"/>
            <a:ext cx="466660" cy="29238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0B74707C-ACD1-4E25-B13D-458EF150C455}"/>
              </a:ext>
            </a:extLst>
          </p:cNvPr>
          <p:cNvCxnSpPr>
            <a:cxnSpLocks/>
          </p:cNvCxnSpPr>
          <p:nvPr/>
        </p:nvCxnSpPr>
        <p:spPr>
          <a:xfrm>
            <a:off x="4171950" y="5098688"/>
            <a:ext cx="289083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E823493-9272-478E-92BE-C1201B123F24}"/>
              </a:ext>
            </a:extLst>
          </p:cNvPr>
          <p:cNvSpPr txBox="1"/>
          <p:nvPr/>
        </p:nvSpPr>
        <p:spPr>
          <a:xfrm>
            <a:off x="4021762" y="5160163"/>
            <a:ext cx="58663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/>
              <a:t>Time</a:t>
            </a:r>
            <a:endParaRPr lang="ko-KR" altLang="en-US" sz="1300" b="1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136D997-B758-47F8-AD14-48FADB08C3E7}"/>
              </a:ext>
            </a:extLst>
          </p:cNvPr>
          <p:cNvSpPr/>
          <p:nvPr/>
        </p:nvSpPr>
        <p:spPr>
          <a:xfrm>
            <a:off x="4171950" y="4254663"/>
            <a:ext cx="1562100" cy="214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</a:rPr>
              <a:t>read A</a:t>
            </a:r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CD5C8D9-98F0-41D2-B832-692DB630442C}"/>
              </a:ext>
            </a:extLst>
          </p:cNvPr>
          <p:cNvSpPr/>
          <p:nvPr/>
        </p:nvSpPr>
        <p:spPr>
          <a:xfrm>
            <a:off x="4678365" y="3912082"/>
            <a:ext cx="1562100" cy="214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</a:rPr>
              <a:t>read B</a:t>
            </a:r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C4CC48F-C5CF-4A3E-854D-A2C32A9D68DB}"/>
              </a:ext>
            </a:extLst>
          </p:cNvPr>
          <p:cNvSpPr/>
          <p:nvPr/>
        </p:nvSpPr>
        <p:spPr>
          <a:xfrm>
            <a:off x="6240465" y="4552565"/>
            <a:ext cx="769935" cy="2147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</a:rPr>
              <a:t>ADD</a:t>
            </a:r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D45AE1-0B6A-43D5-B182-F2962199009A}"/>
              </a:ext>
            </a:extLst>
          </p:cNvPr>
          <p:cNvSpPr txBox="1"/>
          <p:nvPr/>
        </p:nvSpPr>
        <p:spPr>
          <a:xfrm>
            <a:off x="4678365" y="3413932"/>
            <a:ext cx="10264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/>
              <a:t>Memory</a:t>
            </a:r>
            <a:endParaRPr lang="ko-KR" altLang="en-US" sz="1300" b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D4F504-2FB8-48B7-93FD-8FDD22162690}"/>
              </a:ext>
            </a:extLst>
          </p:cNvPr>
          <p:cNvSpPr txBox="1"/>
          <p:nvPr/>
        </p:nvSpPr>
        <p:spPr>
          <a:xfrm>
            <a:off x="6283328" y="3420138"/>
            <a:ext cx="7794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/>
              <a:t>CPU</a:t>
            </a:r>
            <a:endParaRPr lang="ko-KR" altLang="en-US" sz="1300" b="1"/>
          </a:p>
        </p:txBody>
      </p:sp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id="{44A6B999-9425-456D-A42D-9E550795074A}"/>
              </a:ext>
            </a:extLst>
          </p:cNvPr>
          <p:cNvSpPr/>
          <p:nvPr/>
        </p:nvSpPr>
        <p:spPr>
          <a:xfrm>
            <a:off x="7163933" y="4044553"/>
            <a:ext cx="466660" cy="29238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D70D40E5-91BF-4077-A427-2783CE73A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469" y="3010158"/>
            <a:ext cx="3976870" cy="2233345"/>
          </a:xfrm>
          <a:prstGeom prst="rect">
            <a:avLst/>
          </a:prstGeom>
        </p:spPr>
      </p:pic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A8079BB0-D502-4DFC-8A33-A7582109CB6A}"/>
              </a:ext>
            </a:extLst>
          </p:cNvPr>
          <p:cNvCxnSpPr>
            <a:cxnSpLocks/>
          </p:cNvCxnSpPr>
          <p:nvPr/>
        </p:nvCxnSpPr>
        <p:spPr>
          <a:xfrm>
            <a:off x="4678365" y="3912083"/>
            <a:ext cx="0" cy="7478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8B97B1AC-1254-4575-997E-75171CD243D3}"/>
              </a:ext>
            </a:extLst>
          </p:cNvPr>
          <p:cNvCxnSpPr>
            <a:cxnSpLocks/>
          </p:cNvCxnSpPr>
          <p:nvPr/>
        </p:nvCxnSpPr>
        <p:spPr>
          <a:xfrm flipH="1">
            <a:off x="5745165" y="3912082"/>
            <a:ext cx="1" cy="7478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B95F9EE-58C8-4499-A6CE-D2F7E6EEC211}"/>
              </a:ext>
            </a:extLst>
          </p:cNvPr>
          <p:cNvSpPr txBox="1"/>
          <p:nvPr/>
        </p:nvSpPr>
        <p:spPr>
          <a:xfrm>
            <a:off x="4402860" y="4665798"/>
            <a:ext cx="157749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>
                <a:solidFill>
                  <a:srgbClr val="FF0000"/>
                </a:solidFill>
              </a:rPr>
              <a:t>Overlapping</a:t>
            </a:r>
            <a:endParaRPr lang="ko-KR" altLang="en-US" sz="13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61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The need for MLP in index design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8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Index Bottlenecks: Lack of MLP</a:t>
            </a:r>
            <a:endParaRPr lang="en-US" altLang="ko-K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Classical index: Do not use MLP characteristics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steps of traversing a search path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cannot be overlapping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Execution cycle: one or more instructions are executed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Stall cycle: the core just waits for DRAM access to complete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F1CA3F4-92E8-48B5-ABD9-BA6E2A3F1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5" y="2572302"/>
            <a:ext cx="5000624" cy="346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39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The Cuckoo Trie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9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Based Info</a:t>
            </a:r>
            <a:endParaRPr lang="en-US" altLang="ko-K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Cuckoo trie is a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Path-compressed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trie</a:t>
            </a:r>
            <a:endParaRPr lang="en-US" altLang="ko-KR" sz="1400" i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space efficiency, it stores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unique key prefixes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design is </a:t>
            </a:r>
            <a:r>
              <a:rPr lang="en-US" altLang="ko-KR" sz="140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Eliminate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key storage (direct or indirect)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23BFA286-D35D-4052-AC73-8257A6151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96" y="2514943"/>
            <a:ext cx="4670389" cy="3044291"/>
          </a:xfrm>
          <a:prstGeom prst="rect">
            <a:avLst/>
          </a:prstGeom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id="{1AFAAB8A-700A-4667-BFD9-56F92F94EC02}"/>
              </a:ext>
            </a:extLst>
          </p:cNvPr>
          <p:cNvGrpSpPr/>
          <p:nvPr/>
        </p:nvGrpSpPr>
        <p:grpSpPr>
          <a:xfrm>
            <a:off x="5762624" y="2372847"/>
            <a:ext cx="5476876" cy="3003919"/>
            <a:chOff x="1238249" y="2420286"/>
            <a:chExt cx="5476876" cy="3003919"/>
          </a:xfrm>
        </p:grpSpPr>
        <p:pic>
          <p:nvPicPr>
            <p:cNvPr id="18" name="Picture 2" descr="자료구조] 해시테이블(HashTable)이란? - MangKyu's Diary">
              <a:extLst>
                <a:ext uri="{FF2B5EF4-FFF2-40B4-BE49-F238E27FC236}">
                  <a16:creationId xmlns:a16="http://schemas.microsoft.com/office/drawing/2014/main" id="{CFB48EEE-F47A-4D30-87B3-3DF944EA8F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249" y="2495307"/>
              <a:ext cx="5400675" cy="2928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C31ADB04-9FD3-473A-8CDC-6375C1DD5993}"/>
                </a:ext>
              </a:extLst>
            </p:cNvPr>
            <p:cNvSpPr/>
            <p:nvPr/>
          </p:nvSpPr>
          <p:spPr>
            <a:xfrm>
              <a:off x="4029075" y="3046479"/>
              <a:ext cx="495300" cy="40957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E680E5C2-C31C-4B83-808E-A6C55C975820}"/>
                </a:ext>
              </a:extLst>
            </p:cNvPr>
            <p:cNvSpPr/>
            <p:nvPr/>
          </p:nvSpPr>
          <p:spPr>
            <a:xfrm>
              <a:off x="4124325" y="3959756"/>
              <a:ext cx="495300" cy="40957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3BA205-C50C-4009-B6F3-00DC2BB1E4F0}"/>
                </a:ext>
              </a:extLst>
            </p:cNvPr>
            <p:cNvSpPr txBox="1"/>
            <p:nvPr/>
          </p:nvSpPr>
          <p:spPr>
            <a:xfrm>
              <a:off x="3911972" y="2744852"/>
              <a:ext cx="122480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300" b="1">
                  <a:solidFill>
                    <a:srgbClr val="FF0000"/>
                  </a:solidFill>
                </a:rPr>
                <a:t>Direct</a:t>
              </a:r>
              <a:endParaRPr lang="ko-KR" altLang="en-US" sz="1300" b="1">
                <a:solidFill>
                  <a:srgbClr val="FF0000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BC84627-FFC5-48A2-B544-B51923D68DE2}"/>
                </a:ext>
              </a:extLst>
            </p:cNvPr>
            <p:cNvSpPr txBox="1"/>
            <p:nvPr/>
          </p:nvSpPr>
          <p:spPr>
            <a:xfrm>
              <a:off x="4340598" y="3837297"/>
              <a:ext cx="122480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300" b="1">
                  <a:solidFill>
                    <a:srgbClr val="FF0000"/>
                  </a:solidFill>
                </a:rPr>
                <a:t>Indirect</a:t>
              </a:r>
              <a:endParaRPr lang="ko-KR" altLang="en-US" sz="1300" b="1">
                <a:solidFill>
                  <a:srgbClr val="FF0000"/>
                </a:solidFill>
              </a:endParaRPr>
            </a:p>
          </p:txBody>
        </p:sp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90B79F05-9C5B-445B-AEFD-3D12DE03F2EE}"/>
                </a:ext>
              </a:extLst>
            </p:cNvPr>
            <p:cNvSpPr/>
            <p:nvPr/>
          </p:nvSpPr>
          <p:spPr>
            <a:xfrm>
              <a:off x="4124325" y="2744852"/>
              <a:ext cx="2590800" cy="2679353"/>
            </a:xfrm>
            <a:prstGeom prst="roundRect">
              <a:avLst>
                <a:gd name="adj" fmla="val 8579"/>
              </a:avLst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5072C4F-7F33-411E-B0F7-284CF8A4DCD7}"/>
                </a:ext>
              </a:extLst>
            </p:cNvPr>
            <p:cNvSpPr txBox="1"/>
            <p:nvPr/>
          </p:nvSpPr>
          <p:spPr>
            <a:xfrm>
              <a:off x="4807322" y="2420286"/>
              <a:ext cx="122480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300" b="1">
                  <a:solidFill>
                    <a:srgbClr val="FF0000"/>
                  </a:solidFill>
                </a:rPr>
                <a:t>Key Storage</a:t>
              </a:r>
              <a:endParaRPr lang="ko-KR" altLang="en-US" sz="1300" b="1">
                <a:solidFill>
                  <a:srgbClr val="FF0000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A94991D-F58F-4BF1-895A-A2CED667AEA7}"/>
              </a:ext>
            </a:extLst>
          </p:cNvPr>
          <p:cNvSpPr txBox="1"/>
          <p:nvPr/>
        </p:nvSpPr>
        <p:spPr>
          <a:xfrm>
            <a:off x="7317718" y="5588206"/>
            <a:ext cx="223725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/>
              <a:t>Classical Hash Table</a:t>
            </a:r>
            <a:endParaRPr lang="ko-KR" altLang="en-US" sz="1300" b="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7C5F4A-B31A-4EE5-8707-F152167F27E2}"/>
              </a:ext>
            </a:extLst>
          </p:cNvPr>
          <p:cNvSpPr txBox="1"/>
          <p:nvPr/>
        </p:nvSpPr>
        <p:spPr>
          <a:xfrm>
            <a:off x="1525594" y="5588206"/>
            <a:ext cx="27853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/>
              <a:t>Cuckoo Trie vs Regular Trie</a:t>
            </a:r>
            <a:endParaRPr lang="ko-KR" altLang="en-US" sz="1300" b="1"/>
          </a:p>
        </p:txBody>
      </p:sp>
    </p:spTree>
    <p:extLst>
      <p:ext uri="{BB962C8B-B14F-4D97-AF65-F5344CB8AC3E}">
        <p14:creationId xmlns:p14="http://schemas.microsoft.com/office/powerpoint/2010/main" val="3540324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1073</Words>
  <Application>Microsoft Office PowerPoint</Application>
  <PresentationFormat>와이드스크린</PresentationFormat>
  <Paragraphs>253</Paragraphs>
  <Slides>24</Slides>
  <Notes>24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0" baseType="lpstr">
      <vt:lpstr>맑은 고딕</vt:lpstr>
      <vt:lpstr>Arial</vt:lpstr>
      <vt:lpstr>Cambria Math</vt:lpstr>
      <vt:lpstr>Tahoma</vt:lpstr>
      <vt:lpstr>Wingdings</vt:lpstr>
      <vt:lpstr>Office 테마</vt:lpstr>
      <vt:lpstr>Cuckoo Trie: Exploiting Memory-Level Parallelism for Effificent DRAM Indexing</vt:lpstr>
      <vt:lpstr>PowerPoint 프레젠테이션</vt:lpstr>
      <vt:lpstr>1. Introduction</vt:lpstr>
      <vt:lpstr>1. Introduction</vt:lpstr>
      <vt:lpstr>2. Reference</vt:lpstr>
      <vt:lpstr>3. Background</vt:lpstr>
      <vt:lpstr>4. The need for MLP in index design</vt:lpstr>
      <vt:lpstr>4. The need for MLP in index design</vt:lpstr>
      <vt:lpstr>5. The Cuckoo Trie</vt:lpstr>
      <vt:lpstr>5. The Cuckoo Trie</vt:lpstr>
      <vt:lpstr>5. The Cuckoo Trie</vt:lpstr>
      <vt:lpstr>5. The Cuckoo Trie</vt:lpstr>
      <vt:lpstr>5. The Cuckoo Trie</vt:lpstr>
      <vt:lpstr>5. The Cuckoo Trie</vt:lpstr>
      <vt:lpstr>6. Evaluation</vt:lpstr>
      <vt:lpstr>6. Evaluation</vt:lpstr>
      <vt:lpstr>6. Evaluation</vt:lpstr>
      <vt:lpstr>6. Evaluation</vt:lpstr>
      <vt:lpstr>6. Evaluation</vt:lpstr>
      <vt:lpstr>6. Evaluation</vt:lpstr>
      <vt:lpstr>6. Evaluation</vt:lpstr>
      <vt:lpstr>6. Evaluation</vt:lpstr>
      <vt:lpstr>7. Conclusion</vt:lpstr>
      <vt:lpstr>Cuckoo Trie: Exploiting Memory-Level Parallelism for Effificent DRAM Indexing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F2FS : A New File System for Flash Storage</dc:title>
  <dc:creator>최건희</dc:creator>
  <cp:lastModifiedBy>신호진</cp:lastModifiedBy>
  <cp:revision>1468</cp:revision>
  <dcterms:created xsi:type="dcterms:W3CDTF">2019-06-24T08:20:15Z</dcterms:created>
  <dcterms:modified xsi:type="dcterms:W3CDTF">2022-04-04T10:51:59Z</dcterms:modified>
  <cp:version>1000.0000.01</cp:version>
</cp:coreProperties>
</file>