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9" r:id="rId2"/>
    <p:sldId id="260" r:id="rId3"/>
    <p:sldId id="289" r:id="rId4"/>
    <p:sldId id="294" r:id="rId5"/>
    <p:sldId id="291" r:id="rId6"/>
    <p:sldId id="290" r:id="rId7"/>
    <p:sldId id="292" r:id="rId8"/>
    <p:sldId id="293" r:id="rId9"/>
    <p:sldId id="296" r:id="rId10"/>
    <p:sldId id="297" r:id="rId11"/>
    <p:sldId id="298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287" r:id="rId2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D02"/>
    <a:srgbClr val="FFB11A"/>
    <a:srgbClr val="083486"/>
    <a:srgbClr val="FD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403"/>
    <p:restoredTop sz="86367"/>
  </p:normalViewPr>
  <p:slideViewPr>
    <p:cSldViewPr snapToGrid="0" snapToObjects="1" showGuides="1">
      <p:cViewPr varScale="1">
        <p:scale>
          <a:sx n="195" d="100"/>
          <a:sy n="195" d="100"/>
        </p:scale>
        <p:origin x="1000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21" d="100"/>
          <a:sy n="121" d="100"/>
        </p:scale>
        <p:origin x="5072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6F7DC8E5-518B-B844-8AFB-6138BA9A45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3E02BC96-2569-1E47-9CC8-C432D61173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1D02ED-AB60-1146-B810-37D04719C00C}" type="datetimeFigureOut">
              <a:rPr kumimoji="1" lang="ko-KR" altLang="en-US" smtClean="0"/>
              <a:t>2022. 5. 2.</a:t>
            </a:fld>
            <a:endParaRPr kumimoji="1"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873A96D-1584-EA48-B2BB-8BF7186DC45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9E1FB54-431F-D746-BB23-DCDB0D14B68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BB47E1-FB9F-5742-AEB0-90D6B9612930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8329700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BFCC2-75FE-9347-A155-69776C04C6EA}" type="datetimeFigureOut">
              <a:rPr kumimoji="1" lang="ko-KR" altLang="en-US" smtClean="0"/>
              <a:t>2022. 5. 2.</a:t>
            </a:fld>
            <a:endParaRPr kumimoji="1"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C0143-43CC-3944-A7FC-88D983593444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20497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8754847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10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6621051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11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4407030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12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308906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13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3748371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14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9272235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15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6276204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16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5326791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17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318753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18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4170613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19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953101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2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7074289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20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4382632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21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4968511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22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982883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3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252625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4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035792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5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0779655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6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410057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7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7966668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8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7928456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9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663941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015D765-0DA1-A843-9082-DA8224C3B7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921" y="2589290"/>
            <a:ext cx="5938687" cy="1185039"/>
          </a:xfrm>
        </p:spPr>
        <p:txBody>
          <a:bodyPr anchor="ctr">
            <a:noAutofit/>
          </a:bodyPr>
          <a:lstStyle>
            <a:lvl1pPr algn="l">
              <a:defRPr sz="4000" b="1"/>
            </a:lvl1pPr>
          </a:lstStyle>
          <a:p>
            <a:r>
              <a:rPr kumimoji="1" lang="ko-KR" altLang="en-US" dirty="0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3CF8BA7-6440-2A42-8984-D87A1956B2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921" y="5323438"/>
            <a:ext cx="5938687" cy="973084"/>
          </a:xfrm>
        </p:spPr>
        <p:txBody>
          <a:bodyPr anchor="b">
            <a:normAutofit/>
          </a:bodyPr>
          <a:lstStyle>
            <a:lvl1pPr marL="0" indent="0" algn="r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 dirty="0"/>
              <a:t>클릭하여 마스터 부제목 스타일 편집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681A6465-DD89-2D41-B90C-863A5ACA20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  <a:ln>
            <a:noFill/>
          </a:ln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688F95ED-5F71-0D4E-A4D1-48CDEA1509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921" y="114036"/>
            <a:ext cx="395681" cy="3948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F468FF0-CBC5-6948-B371-BDA4F3D610B4}"/>
              </a:ext>
            </a:extLst>
          </p:cNvPr>
          <p:cNvSpPr txBox="1"/>
          <p:nvPr userDrawn="1"/>
        </p:nvSpPr>
        <p:spPr>
          <a:xfrm>
            <a:off x="486602" y="152070"/>
            <a:ext cx="2156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 Software Lab.</a:t>
            </a:r>
            <a:endParaRPr lang="ko-KR" altLang="en-US" sz="14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6" descr="ë¨êµ­ë ê³ íì§ ë¡ê³ ì ëí ì´ë¯¸ì§ ê²ìê²°ê³¼">
            <a:extLst>
              <a:ext uri="{FF2B5EF4-FFF2-40B4-BE49-F238E27FC236}">
                <a16:creationId xmlns:a16="http://schemas.microsoft.com/office/drawing/2014/main" id="{1A51A631-FD00-7049-AFDF-E517723325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21" y="6518761"/>
            <a:ext cx="1319130" cy="29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60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70C5C4E-FB45-1C47-AE72-F4E8831CB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DCD1508-6B5A-FD4C-A8EC-0C37C0B5A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3A3D7BD-DBE7-3241-83A9-4F7BB0D0DB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A9BA6B7-CF46-BF4E-942F-F3E00B676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05724B8-0670-A347-A2D7-06DFF4CCC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0E6C045-BB16-A146-9A21-096B823E4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43022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E871114-3FAD-6E4F-9C06-A89B39CB3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07B3350-9826-5543-AD5E-FAB9D3348F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BE7E009-7174-264B-B5F2-9CE5108B5B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BD543B9-73E6-C940-A143-E781FBFF5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5ABB49D-01D4-4C43-B3A4-6316BDE54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6C22DEE-1338-DD48-8D70-408CC0ADF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379620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70CF540-462D-DF49-BC9A-36922D9BA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A64CA8D-3DCD-D941-A11C-9E10F04394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05F2192-8AA0-7740-8002-0C7984A7A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C28029D-90FF-0042-9A75-AD5073B32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5A81F19-5A72-384F-B476-AD06F0CCA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6872225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86EF0A3E-46FF-414E-BEBE-E70E32ABB7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CE98D69-70F2-8947-BBF7-BC8FA77460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12AF917-E762-7B4A-AE5D-EA64E2DEE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C1F184D-6B98-4D44-87DD-445E9AEBD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FDBB8CE-F318-BE47-818F-DF07E53A6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873890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8387D7DE-1B89-9D4D-B194-AC3EE165D4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078"/>
            <a:ext cx="12191999" cy="5999222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AAAD9F9A-1F96-EE43-AD77-3DF017354DB2}"/>
              </a:ext>
            </a:extLst>
          </p:cNvPr>
          <p:cNvSpPr/>
          <p:nvPr userDrawn="1"/>
        </p:nvSpPr>
        <p:spPr>
          <a:xfrm>
            <a:off x="0" y="477078"/>
            <a:ext cx="12192000" cy="5999222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D015D765-0DA1-A843-9082-DA8224C3B7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921" y="2589290"/>
            <a:ext cx="5938687" cy="1185039"/>
          </a:xfrm>
        </p:spPr>
        <p:txBody>
          <a:bodyPr anchor="ctr">
            <a:no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kumimoji="1" lang="ko-KR" altLang="en-US" dirty="0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3CF8BA7-6440-2A42-8984-D87A1956B2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49948" y="5226334"/>
            <a:ext cx="5938687" cy="973084"/>
          </a:xfrm>
        </p:spPr>
        <p:txBody>
          <a:bodyPr anchor="b">
            <a:norm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 dirty="0"/>
              <a:t>클릭하여 마스터 부제목 스타일 편집</a:t>
            </a: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B13EB84C-38B6-324A-899E-C84C00B6AC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11560" y="47129"/>
            <a:ext cx="395681" cy="39488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AF677ED-D2EC-BB49-B0E9-72F06CCF80F6}"/>
              </a:ext>
            </a:extLst>
          </p:cNvPr>
          <p:cNvSpPr txBox="1"/>
          <p:nvPr userDrawn="1"/>
        </p:nvSpPr>
        <p:spPr>
          <a:xfrm>
            <a:off x="9907241" y="85163"/>
            <a:ext cx="2156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 Software Lab.</a:t>
            </a:r>
            <a:endParaRPr lang="ko-KR" altLang="en-US" sz="14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" name="Picture 6" descr="ë¨êµ­ë ê³ íì§ ë¡ê³ ì ëí ì´ë¯¸ì§ ê²ìê²°ê³¼">
            <a:extLst>
              <a:ext uri="{FF2B5EF4-FFF2-40B4-BE49-F238E27FC236}">
                <a16:creationId xmlns:a16="http://schemas.microsoft.com/office/drawing/2014/main" id="{FA29191C-E9FA-6345-95AF-4D270BD0000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21" y="6518761"/>
            <a:ext cx="1319130" cy="29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889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499843C-A0EB-874A-B691-669214E3A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DA7A330-B061-A746-BC91-4E9EA3E4FC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5B97D6D-B766-F449-836E-C4201A0B0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0D9B6C4-1533-4341-9AA3-74880C65E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81D0CF3-FB10-BA48-ADC7-D5A6C77E8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053832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5A95408-4534-524A-8CB2-0CA31B55B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922D8AB-3529-C84E-AF22-91E51F2F4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06A966D-B895-2A4F-BB7F-324F45F9F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891B9CE-4A21-E04E-BD7E-312D86180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AFC42DD-FF4F-BB47-9339-F67CCC930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468716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1838AC9-D777-FE4B-8B5D-6EBA34FCE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E285DE1-7A1F-8D42-AB87-4161E2F281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B24C6AB-E1C7-5045-B728-3B4E80BDC3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4266976-95A6-AB45-92F2-45A2BB960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313CAA0-2E0C-0740-9812-8EAD4A80A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8EBDE8C-60B5-694C-8BB9-5639DE634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387029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C353743-C736-C04B-AD86-AFA339EFB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5A95CE9-0443-B74D-AA39-60110E0F9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9EF5381-B4FF-7944-AE94-F4406ACA46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0C37236-4106-8E43-9A0F-BE15AD7611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9A2C244D-DF9E-3541-93DA-5C2C195E02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9576D6F8-E7D0-2A45-841E-CFBEFD36F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625AEE90-EE56-1C46-AC00-A585C24F3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E5EDE480-0C13-DB4B-91E5-C4C3568BF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090895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52D0A98-9713-1546-85B2-980BBD97C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96" y="105962"/>
            <a:ext cx="8876963" cy="365125"/>
          </a:xfrm>
        </p:spPr>
        <p:txBody>
          <a:bodyPr anchor="ctr">
            <a:normAutofit/>
          </a:bodyPr>
          <a:lstStyle>
            <a:lvl1pPr>
              <a:defRPr sz="2000" b="1"/>
            </a:lvl1pPr>
          </a:lstStyle>
          <a:p>
            <a:r>
              <a:rPr kumimoji="1" lang="ko-KR" altLang="en-US" dirty="0"/>
              <a:t>마스터 제목 스타일 편집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EE417EA-B8EE-7143-BA3E-5D414D8AA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60211"/>
            <a:ext cx="2743200" cy="295861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83B07E9C-B188-D646-AA46-64DB2324B3BF}" type="slidenum">
              <a:rPr kumimoji="1" lang="ko-KR" altLang="en-US" smtClean="0"/>
              <a:pPr/>
              <a:t>‹#›</a:t>
            </a:fld>
            <a:endParaRPr kumimoji="1" lang="ko-KR" altLang="en-US"/>
          </a:p>
        </p:txBody>
      </p:sp>
      <p:cxnSp>
        <p:nvCxnSpPr>
          <p:cNvPr id="6" name="직선 연결선[R] 5">
            <a:extLst>
              <a:ext uri="{FF2B5EF4-FFF2-40B4-BE49-F238E27FC236}">
                <a16:creationId xmlns:a16="http://schemas.microsoft.com/office/drawing/2014/main" id="{B51E04B2-50B1-F345-A5F2-9019B6DE1370}"/>
              </a:ext>
            </a:extLst>
          </p:cNvPr>
          <p:cNvCxnSpPr>
            <a:cxnSpLocks/>
          </p:cNvCxnSpPr>
          <p:nvPr userDrawn="1"/>
        </p:nvCxnSpPr>
        <p:spPr>
          <a:xfrm>
            <a:off x="0" y="538843"/>
            <a:ext cx="4514850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그림 6">
            <a:extLst>
              <a:ext uri="{FF2B5EF4-FFF2-40B4-BE49-F238E27FC236}">
                <a16:creationId xmlns:a16="http://schemas.microsoft.com/office/drawing/2014/main" id="{F31237ED-2E43-E247-870D-A9BD16A03A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32686" y="96603"/>
            <a:ext cx="395681" cy="3948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8317CD0-29D3-514E-8DDF-4AFA937C4732}"/>
              </a:ext>
            </a:extLst>
          </p:cNvPr>
          <p:cNvSpPr txBox="1"/>
          <p:nvPr userDrawn="1"/>
        </p:nvSpPr>
        <p:spPr>
          <a:xfrm>
            <a:off x="9928367" y="134637"/>
            <a:ext cx="2156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 Software Lab.</a:t>
            </a:r>
            <a:endParaRPr lang="ko-KR" altLang="en-US" sz="14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6" descr="ë¨êµ­ë ê³ íì§ ë¡ê³ ì ëí ì´ë¯¸ì§ ê²ìê²°ê³¼">
            <a:extLst>
              <a:ext uri="{FF2B5EF4-FFF2-40B4-BE49-F238E27FC236}">
                <a16:creationId xmlns:a16="http://schemas.microsoft.com/office/drawing/2014/main" id="{FB0CFBD1-9027-854A-97B6-2125F783E1E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0211"/>
            <a:ext cx="1319130" cy="29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051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7462AEC8-454F-A54A-A400-44751CB7C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95A667E6-5B21-FA40-B6EC-563CB8C57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8B80DFD-D787-514D-94BA-295AD54B8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98375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8B80DFD-D787-514D-94BA-295AD54B8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3B07E9C-B188-D646-AA46-64DB2324B3BF}" type="slidenum">
              <a:rPr kumimoji="1" lang="ko-KR" altLang="en-US" smtClean="0"/>
              <a:pPr/>
              <a:t>‹#›</a:t>
            </a:fld>
            <a:endParaRPr kumimoji="1"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AC4DF94C-45EA-5948-8AA6-73836A826F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32686" y="39455"/>
            <a:ext cx="395681" cy="3948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0474C2-40AE-F74C-830F-BEE8D5A9F447}"/>
              </a:ext>
            </a:extLst>
          </p:cNvPr>
          <p:cNvSpPr txBox="1"/>
          <p:nvPr userDrawn="1"/>
        </p:nvSpPr>
        <p:spPr>
          <a:xfrm>
            <a:off x="9928367" y="77489"/>
            <a:ext cx="2281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Embedded System Lab.</a:t>
            </a:r>
            <a:endParaRPr lang="ko-KR" altLang="en-US" sz="14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 descr="ë¨êµ­ë ê³ íì§ ë¡ê³ ì ëí ì´ë¯¸ì§ ê²ìê²°ê³¼">
            <a:extLst>
              <a:ext uri="{FF2B5EF4-FFF2-40B4-BE49-F238E27FC236}">
                <a16:creationId xmlns:a16="http://schemas.microsoft.com/office/drawing/2014/main" id="{33C817AD-2FEF-BE41-B460-CDDB2BF657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106" y="6562139"/>
            <a:ext cx="1319130" cy="29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E5446568-00BF-B648-904D-6DD7AB632C4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8A2FFFE-8A52-E048-8502-A7B994EC867A}"/>
              </a:ext>
            </a:extLst>
          </p:cNvPr>
          <p:cNvSpPr txBox="1"/>
          <p:nvPr userDrawn="1"/>
        </p:nvSpPr>
        <p:spPr>
          <a:xfrm>
            <a:off x="6591444" y="724277"/>
            <a:ext cx="1544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2800" b="1" dirty="0"/>
              <a:t>Content</a:t>
            </a:r>
            <a:endParaRPr kumimoji="1" lang="ko-KR" altLang="en-US" sz="2800" b="1" dirty="0"/>
          </a:p>
        </p:txBody>
      </p:sp>
      <p:sp>
        <p:nvSpPr>
          <p:cNvPr id="13" name="텍스트 개체 틀 12">
            <a:extLst>
              <a:ext uri="{FF2B5EF4-FFF2-40B4-BE49-F238E27FC236}">
                <a16:creationId xmlns:a16="http://schemas.microsoft.com/office/drawing/2014/main" id="{A3993C93-8954-6944-9C05-C1210655B9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83262" y="1359602"/>
            <a:ext cx="4508500" cy="4449763"/>
          </a:xfr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kumimoji="1" lang="ko-KR" altLang="en-US" dirty="0"/>
              <a:t>마스터 텍스트 스타일을 편집하려면 클릭</a:t>
            </a:r>
          </a:p>
          <a:p>
            <a:pPr lvl="1"/>
            <a:r>
              <a:rPr kumimoji="1" lang="ko-KR" altLang="en-US" dirty="0"/>
              <a:t>두 번째 수준</a:t>
            </a:r>
          </a:p>
          <a:p>
            <a:pPr lvl="2"/>
            <a:r>
              <a:rPr kumimoji="1" lang="ko-KR" altLang="en-US" dirty="0"/>
              <a:t>세 번째 수준</a:t>
            </a:r>
          </a:p>
          <a:p>
            <a:pPr lvl="3"/>
            <a:r>
              <a:rPr kumimoji="1" lang="ko-KR" altLang="en-US" dirty="0"/>
              <a:t>네 번째 수준</a:t>
            </a:r>
          </a:p>
          <a:p>
            <a:pPr lvl="4"/>
            <a:r>
              <a:rPr kumimoji="1" lang="ko-KR" altLang="en-US" dirty="0"/>
              <a:t>다섯 번째 수준</a:t>
            </a:r>
          </a:p>
        </p:txBody>
      </p:sp>
    </p:spTree>
    <p:extLst>
      <p:ext uri="{BB962C8B-B14F-4D97-AF65-F5344CB8AC3E}">
        <p14:creationId xmlns:p14="http://schemas.microsoft.com/office/powerpoint/2010/main" val="4262070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E3FAB072-4FBE-564A-8853-71D540F70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66E07ED-FD7C-354D-96D8-4A969F641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810B2EE-E8B5-2849-94D5-6BC97BB91F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571061E-6307-C445-AA37-12801B0B47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34AC0DC-1CAD-A841-BD24-64B821F95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937267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61" r:id="rId9"/>
    <p:sldLayoutId id="2147483656" r:id="rId10"/>
    <p:sldLayoutId id="2147483657" r:id="rId11"/>
    <p:sldLayoutId id="2147483658" r:id="rId12"/>
    <p:sldLayoutId id="2147483659" r:id="rId13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8D18A23-73B7-BA4A-9BFA-F5F94C3E05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789757"/>
            <a:ext cx="11554232" cy="639243"/>
          </a:xfrm>
        </p:spPr>
        <p:txBody>
          <a:bodyPr anchor="t"/>
          <a:lstStyle/>
          <a:p>
            <a:r>
              <a:rPr lang="en" altLang="ko-KR" dirty="0"/>
              <a:t>The </a:t>
            </a:r>
            <a:r>
              <a:rPr lang="en" altLang="ko-KR" dirty="0" err="1"/>
              <a:t>Demikernel</a:t>
            </a:r>
            <a:r>
              <a:rPr lang="en" altLang="ko-KR" dirty="0"/>
              <a:t> Datapath OS Architecture</a:t>
            </a:r>
            <a:br>
              <a:rPr lang="en" altLang="ko-KR" dirty="0"/>
            </a:br>
            <a:r>
              <a:rPr lang="en" altLang="ko-KR" dirty="0"/>
              <a:t>for Microsecond-scale Datacenter Systems</a:t>
            </a:r>
            <a:endParaRPr kumimoji="1" lang="ko-KR" altLang="en-US" dirty="0">
              <a:ea typeface="NanumGothic" panose="020D0604000000000000" pitchFamily="34" charset="-127"/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4710F9D9-C627-734C-88DB-048E5508A0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5234498"/>
            <a:ext cx="5938687" cy="973084"/>
          </a:xfrm>
        </p:spPr>
        <p:txBody>
          <a:bodyPr/>
          <a:lstStyle/>
          <a:p>
            <a:r>
              <a:rPr kumimoji="1" lang="en-US" altLang="ko-KR" dirty="0"/>
              <a:t>2022. 05. 03</a:t>
            </a:r>
          </a:p>
          <a:p>
            <a:r>
              <a:rPr kumimoji="1" lang="en-US" altLang="ko-KR" dirty="0"/>
              <a:t>Presentation by Choi, </a:t>
            </a:r>
            <a:r>
              <a:rPr kumimoji="1" lang="en-US" altLang="ko-KR" dirty="0" err="1"/>
              <a:t>Gunhee</a:t>
            </a:r>
            <a:endParaRPr kumimoji="1" lang="en-US" altLang="ko-KR" dirty="0"/>
          </a:p>
          <a:p>
            <a:r>
              <a:rPr kumimoji="1" lang="en-US" altLang="ko-KR" dirty="0" err="1"/>
              <a:t>choi_gunhee@dankook.ac.kr</a:t>
            </a:r>
            <a:endParaRPr kumimoji="1" lang="ko-KR" altLang="en-US" dirty="0"/>
          </a:p>
        </p:txBody>
      </p:sp>
      <p:sp>
        <p:nvSpPr>
          <p:cNvPr id="4" name="부제목 2">
            <a:extLst>
              <a:ext uri="{FF2B5EF4-FFF2-40B4-BE49-F238E27FC236}">
                <a16:creationId xmlns:a16="http://schemas.microsoft.com/office/drawing/2014/main" id="{39429C1C-87C0-3B47-91E7-E27A021261E3}"/>
              </a:ext>
            </a:extLst>
          </p:cNvPr>
          <p:cNvSpPr txBox="1">
            <a:spLocks/>
          </p:cNvSpPr>
          <p:nvPr/>
        </p:nvSpPr>
        <p:spPr>
          <a:xfrm>
            <a:off x="0" y="2150514"/>
            <a:ext cx="8129348" cy="6392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kumimoji="1" lang="en-US" altLang="ko-KR" sz="2000" i="1" dirty="0">
                <a:solidFill>
                  <a:schemeClr val="bg1">
                    <a:lumMod val="95000"/>
                  </a:schemeClr>
                </a:solidFill>
              </a:rPr>
              <a:t>2022 Advanced</a:t>
            </a:r>
            <a:r>
              <a:rPr kumimoji="1" lang="en" altLang="ko-KR" sz="2000" i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kumimoji="1" lang="en-US" altLang="ko-KR" sz="2000" i="1" dirty="0">
                <a:solidFill>
                  <a:schemeClr val="bg1">
                    <a:lumMod val="95000"/>
                  </a:schemeClr>
                </a:solidFill>
              </a:rPr>
              <a:t>Operating System</a:t>
            </a:r>
            <a:endParaRPr kumimoji="1" lang="ko-KR" altLang="en-US" sz="2000" i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부제목 2">
            <a:extLst>
              <a:ext uri="{FF2B5EF4-FFF2-40B4-BE49-F238E27FC236}">
                <a16:creationId xmlns:a16="http://schemas.microsoft.com/office/drawing/2014/main" id="{02C14B26-CBB5-246E-33FA-BADD0D4DBAD0}"/>
              </a:ext>
            </a:extLst>
          </p:cNvPr>
          <p:cNvSpPr txBox="1">
            <a:spLocks/>
          </p:cNvSpPr>
          <p:nvPr/>
        </p:nvSpPr>
        <p:spPr>
          <a:xfrm>
            <a:off x="0" y="3956012"/>
            <a:ext cx="8437944" cy="6392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0" indent="0" algn="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kumimoji="1" lang="en-US" altLang="ko-KR" sz="2000" i="1" dirty="0">
                <a:solidFill>
                  <a:schemeClr val="bg1">
                    <a:lumMod val="95000"/>
                  </a:schemeClr>
                </a:solidFill>
              </a:rPr>
              <a:t>Zhang, I., </a:t>
            </a:r>
            <a:r>
              <a:rPr kumimoji="1" lang="en-US" altLang="ko-KR" sz="2000" i="1" dirty="0" err="1">
                <a:solidFill>
                  <a:schemeClr val="bg1">
                    <a:lumMod val="95000"/>
                  </a:schemeClr>
                </a:solidFill>
              </a:rPr>
              <a:t>Raybuck</a:t>
            </a:r>
            <a:r>
              <a:rPr kumimoji="1" lang="en-US" altLang="ko-KR" sz="2000" i="1" dirty="0">
                <a:solidFill>
                  <a:schemeClr val="bg1">
                    <a:lumMod val="95000"/>
                  </a:schemeClr>
                </a:solidFill>
              </a:rPr>
              <a:t>, A., Patel, P., Olynyk, K., Nelson, J., </a:t>
            </a:r>
            <a:r>
              <a:rPr kumimoji="1" lang="en-US" altLang="ko-KR" sz="2000" i="1" dirty="0" err="1">
                <a:solidFill>
                  <a:schemeClr val="bg1">
                    <a:lumMod val="95000"/>
                  </a:schemeClr>
                </a:solidFill>
              </a:rPr>
              <a:t>Leija</a:t>
            </a:r>
            <a:r>
              <a:rPr kumimoji="1" lang="en-US" altLang="ko-KR" sz="2000" i="1" dirty="0">
                <a:solidFill>
                  <a:schemeClr val="bg1">
                    <a:lumMod val="95000"/>
                  </a:schemeClr>
                </a:solidFill>
              </a:rPr>
              <a:t>, O. S. N., ... &amp; </a:t>
            </a:r>
            <a:r>
              <a:rPr kumimoji="1" lang="en-US" altLang="ko-KR" sz="2000" i="1" dirty="0" err="1">
                <a:solidFill>
                  <a:schemeClr val="bg1">
                    <a:lumMod val="95000"/>
                  </a:schemeClr>
                </a:solidFill>
              </a:rPr>
              <a:t>Badam</a:t>
            </a:r>
            <a:r>
              <a:rPr kumimoji="1" lang="en-US" altLang="ko-KR" sz="2000" i="1" dirty="0">
                <a:solidFill>
                  <a:schemeClr val="bg1">
                    <a:lumMod val="95000"/>
                  </a:schemeClr>
                </a:solidFill>
              </a:rPr>
              <a:t>, A. (2021, October). The </a:t>
            </a:r>
            <a:r>
              <a:rPr kumimoji="1" lang="en-US" altLang="ko-KR" sz="2000" i="1" dirty="0" err="1">
                <a:solidFill>
                  <a:schemeClr val="bg1">
                    <a:lumMod val="95000"/>
                  </a:schemeClr>
                </a:solidFill>
              </a:rPr>
              <a:t>Demikernel</a:t>
            </a:r>
            <a:r>
              <a:rPr kumimoji="1" lang="en-US" altLang="ko-KR" sz="2000" i="1" dirty="0">
                <a:solidFill>
                  <a:schemeClr val="bg1">
                    <a:lumMod val="95000"/>
                  </a:schemeClr>
                </a:solidFill>
              </a:rPr>
              <a:t> Datapath OS Architecture for Microsecond-scale Datacenter Systems. In Proceedings of the ACM SIGOPS 28th Symposium on Operating Systems Principles (pp. 195-211).</a:t>
            </a:r>
            <a:endParaRPr kumimoji="1" lang="ko-KR" altLang="en-US" sz="2000" i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528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4">
            <a:extLst>
              <a:ext uri="{FF2B5EF4-FFF2-40B4-BE49-F238E27FC236}">
                <a16:creationId xmlns:a16="http://schemas.microsoft.com/office/drawing/2014/main" id="{8B6F35FB-CC88-F841-B24E-1DA42009D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ko-KR" dirty="0"/>
              <a:t>2.</a:t>
            </a:r>
            <a:r>
              <a:rPr kumimoji="1" lang="ko-KR" altLang="en-US" dirty="0"/>
              <a:t> </a:t>
            </a:r>
            <a:r>
              <a:rPr kumimoji="1" lang="en-US" altLang="ko-KR" dirty="0"/>
              <a:t>Kernel Bypass</a:t>
            </a:r>
            <a:endParaRPr kumimoji="1" lang="ko-KR" altLang="en-US" dirty="0"/>
          </a:p>
        </p:txBody>
      </p:sp>
      <p:sp>
        <p:nvSpPr>
          <p:cNvPr id="16" name="슬라이드 번호 개체 틀 15">
            <a:extLst>
              <a:ext uri="{FF2B5EF4-FFF2-40B4-BE49-F238E27FC236}">
                <a16:creationId xmlns:a16="http://schemas.microsoft.com/office/drawing/2014/main" id="{B762ADDB-2946-8140-B384-A574364C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10</a:t>
            </a:fld>
            <a:endParaRPr kumimoji="1" lang="ko-KR" altLang="en-US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AA67BDE8-C6F9-1ABB-5FF4-0CEA101DD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1" y="1092200"/>
            <a:ext cx="5334000" cy="467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B697EE-F5EE-6B35-D948-8EC67CEFC7C9}"/>
              </a:ext>
            </a:extLst>
          </p:cNvPr>
          <p:cNvSpPr txBox="1"/>
          <p:nvPr/>
        </p:nvSpPr>
        <p:spPr>
          <a:xfrm>
            <a:off x="6904083" y="534032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Zero-copy</a:t>
            </a:r>
            <a:endParaRPr kumimoji="1" lang="ko-KR" altLang="en-US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2480B49B-E2E7-558C-70FB-FD0A320AC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083" y="966309"/>
            <a:ext cx="4445000" cy="447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8A40EB52-03CD-84A2-D058-5BA3BDAA88E5}"/>
              </a:ext>
            </a:extLst>
          </p:cNvPr>
          <p:cNvSpPr/>
          <p:nvPr/>
        </p:nvSpPr>
        <p:spPr>
          <a:xfrm>
            <a:off x="10425170" y="6344767"/>
            <a:ext cx="176683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800" dirty="0" err="1"/>
              <a:t>https</a:t>
            </a:r>
            <a:r>
              <a:rPr lang="ko-KR" altLang="en-US" sz="800" dirty="0"/>
              <a:t>://</a:t>
            </a:r>
            <a:r>
              <a:rPr lang="ko-KR" altLang="en-US" sz="800" dirty="0" err="1"/>
              <a:t>onecellboy.tistory.com</a:t>
            </a:r>
            <a:r>
              <a:rPr lang="ko-KR" altLang="en-US" sz="800" dirty="0"/>
              <a:t>/128</a:t>
            </a:r>
          </a:p>
        </p:txBody>
      </p:sp>
    </p:spTree>
    <p:extLst>
      <p:ext uri="{BB962C8B-B14F-4D97-AF65-F5344CB8AC3E}">
        <p14:creationId xmlns:p14="http://schemas.microsoft.com/office/powerpoint/2010/main" val="2933997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4">
            <a:extLst>
              <a:ext uri="{FF2B5EF4-FFF2-40B4-BE49-F238E27FC236}">
                <a16:creationId xmlns:a16="http://schemas.microsoft.com/office/drawing/2014/main" id="{8B6F35FB-CC88-F841-B24E-1DA42009D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ko-KR" dirty="0"/>
              <a:t>2.</a:t>
            </a:r>
            <a:r>
              <a:rPr kumimoji="1" lang="ko-KR" altLang="en-US" dirty="0"/>
              <a:t> </a:t>
            </a:r>
            <a:r>
              <a:rPr kumimoji="1" lang="en-US" altLang="ko-KR" dirty="0"/>
              <a:t>Kernel Bypass</a:t>
            </a:r>
            <a:endParaRPr kumimoji="1" lang="ko-KR" altLang="en-US" dirty="0"/>
          </a:p>
        </p:txBody>
      </p:sp>
      <p:sp>
        <p:nvSpPr>
          <p:cNvPr id="16" name="슬라이드 번호 개체 틀 15">
            <a:extLst>
              <a:ext uri="{FF2B5EF4-FFF2-40B4-BE49-F238E27FC236}">
                <a16:creationId xmlns:a16="http://schemas.microsoft.com/office/drawing/2014/main" id="{B762ADDB-2946-8140-B384-A574364C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11</a:t>
            </a:fld>
            <a:endParaRPr kumimoji="1" lang="ko-KR" altLang="en-US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AA67BDE8-C6F9-1ABB-5FF4-0CEA101DD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1" y="1092200"/>
            <a:ext cx="5334000" cy="467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B697EE-F5EE-6B35-D948-8EC67CEFC7C9}"/>
              </a:ext>
            </a:extLst>
          </p:cNvPr>
          <p:cNvSpPr txBox="1"/>
          <p:nvPr/>
        </p:nvSpPr>
        <p:spPr>
          <a:xfrm>
            <a:off x="6904083" y="534032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Zero-copy</a:t>
            </a:r>
            <a:endParaRPr kumimoji="1" lang="ko-KR" altLang="en-US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2480B49B-E2E7-558C-70FB-FD0A320AC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083" y="1059543"/>
            <a:ext cx="4445000" cy="447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FCF321DB-C5B6-B988-FE04-7EFC9C248B15}"/>
              </a:ext>
            </a:extLst>
          </p:cNvPr>
          <p:cNvSpPr/>
          <p:nvPr/>
        </p:nvSpPr>
        <p:spPr>
          <a:xfrm>
            <a:off x="9379131" y="4075611"/>
            <a:ext cx="2383971" cy="123444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C69FA4-0FE8-49A5-3980-F440789E4AA6}"/>
              </a:ext>
            </a:extLst>
          </p:cNvPr>
          <p:cNvSpPr txBox="1"/>
          <p:nvPr/>
        </p:nvSpPr>
        <p:spPr>
          <a:xfrm>
            <a:off x="10467555" y="4067628"/>
            <a:ext cx="1295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hardware</a:t>
            </a:r>
            <a:endParaRPr kumimoji="1" lang="ko-KR" altLang="en-US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3FAA8E8-F5BA-EC5A-7805-1BED7B8408EF}"/>
              </a:ext>
            </a:extLst>
          </p:cNvPr>
          <p:cNvSpPr/>
          <p:nvPr/>
        </p:nvSpPr>
        <p:spPr>
          <a:xfrm>
            <a:off x="10425170" y="6344767"/>
            <a:ext cx="176683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800" dirty="0" err="1"/>
              <a:t>https</a:t>
            </a:r>
            <a:r>
              <a:rPr lang="ko-KR" altLang="en-US" sz="800" dirty="0"/>
              <a:t>://</a:t>
            </a:r>
            <a:r>
              <a:rPr lang="ko-KR" altLang="en-US" sz="800" dirty="0" err="1"/>
              <a:t>onecellboy.tistory.com</a:t>
            </a:r>
            <a:r>
              <a:rPr lang="ko-KR" altLang="en-US" sz="800" dirty="0"/>
              <a:t>/128</a:t>
            </a:r>
          </a:p>
        </p:txBody>
      </p:sp>
    </p:spTree>
    <p:extLst>
      <p:ext uri="{BB962C8B-B14F-4D97-AF65-F5344CB8AC3E}">
        <p14:creationId xmlns:p14="http://schemas.microsoft.com/office/powerpoint/2010/main" val="1360221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4">
            <a:extLst>
              <a:ext uri="{FF2B5EF4-FFF2-40B4-BE49-F238E27FC236}">
                <a16:creationId xmlns:a16="http://schemas.microsoft.com/office/drawing/2014/main" id="{8B6F35FB-CC88-F841-B24E-1DA42009D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ko-KR" dirty="0"/>
              <a:t>3.</a:t>
            </a:r>
            <a:r>
              <a:rPr kumimoji="1" lang="ko-KR" altLang="en-US" dirty="0"/>
              <a:t> </a:t>
            </a:r>
            <a:r>
              <a:rPr lang="en" altLang="ko-KR" dirty="0" err="1"/>
              <a:t>Demikernal</a:t>
            </a:r>
            <a:r>
              <a:rPr lang="en" altLang="ko-KR" dirty="0"/>
              <a:t> Datapath OS Requirements</a:t>
            </a:r>
            <a:endParaRPr kumimoji="1" lang="ko-KR" altLang="en-US" dirty="0"/>
          </a:p>
        </p:txBody>
      </p:sp>
      <p:sp>
        <p:nvSpPr>
          <p:cNvPr id="16" name="슬라이드 번호 개체 틀 15">
            <a:extLst>
              <a:ext uri="{FF2B5EF4-FFF2-40B4-BE49-F238E27FC236}">
                <a16:creationId xmlns:a16="http://schemas.microsoft.com/office/drawing/2014/main" id="{B762ADDB-2946-8140-B384-A574364C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12</a:t>
            </a:fld>
            <a:endParaRPr kumimoji="1"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FF475F7-45E0-F7A0-534D-48A8EDE559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892" y="1633425"/>
            <a:ext cx="6002595" cy="35911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64F897-45C1-1A68-6D0B-83DC74FD8A0A}"/>
              </a:ext>
            </a:extLst>
          </p:cNvPr>
          <p:cNvSpPr txBox="1"/>
          <p:nvPr/>
        </p:nvSpPr>
        <p:spPr>
          <a:xfrm>
            <a:off x="7393555" y="1561010"/>
            <a:ext cx="4019049" cy="13163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arenR"/>
            </a:pPr>
            <a:r>
              <a:rPr kumimoji="1" lang="en-US" altLang="ko-K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Support </a:t>
            </a:r>
            <a:r>
              <a:rPr kumimoji="1" lang="en-US" altLang="ko-KR" sz="1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Heterogenous OS </a:t>
            </a:r>
            <a:r>
              <a:rPr kumimoji="1" lang="en-US" altLang="ko-K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Offloads</a:t>
            </a:r>
          </a:p>
          <a:p>
            <a:pPr marL="342900" indent="-342900">
              <a:lnSpc>
                <a:spcPct val="200000"/>
              </a:lnSpc>
              <a:buAutoNum type="arabicParenR"/>
            </a:pPr>
            <a:r>
              <a:rPr kumimoji="1" lang="en-US" altLang="ko-K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Coordinate </a:t>
            </a:r>
            <a:r>
              <a:rPr kumimoji="1" lang="en-US" altLang="ko-KR" sz="1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Zero-copy</a:t>
            </a:r>
            <a:r>
              <a:rPr kumimoji="1" lang="en-US" altLang="ko-K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Memory Access</a:t>
            </a:r>
          </a:p>
          <a:p>
            <a:pPr marL="342900" indent="-342900">
              <a:lnSpc>
                <a:spcPct val="200000"/>
              </a:lnSpc>
              <a:buAutoNum type="arabicParenR"/>
            </a:pPr>
            <a:r>
              <a:rPr kumimoji="1" lang="en-US" altLang="ko-KR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Multiplx</a:t>
            </a:r>
            <a:r>
              <a:rPr kumimoji="1" lang="en-US" altLang="ko-K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Schedule the CPU at </a:t>
            </a:r>
            <a:r>
              <a:rPr kumimoji="1" lang="en-US" altLang="ko-KR" sz="1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us-scale</a:t>
            </a:r>
            <a:endParaRPr kumimoji="1" lang="ko-KR" altLang="en-US" sz="14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009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4">
            <a:extLst>
              <a:ext uri="{FF2B5EF4-FFF2-40B4-BE49-F238E27FC236}">
                <a16:creationId xmlns:a16="http://schemas.microsoft.com/office/drawing/2014/main" id="{8B6F35FB-CC88-F841-B24E-1DA42009D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ko-KR" dirty="0"/>
              <a:t>3.</a:t>
            </a:r>
            <a:r>
              <a:rPr kumimoji="1" lang="ko-KR" altLang="en-US" dirty="0"/>
              <a:t> </a:t>
            </a:r>
            <a:r>
              <a:rPr lang="en" altLang="ko-KR" dirty="0" err="1"/>
              <a:t>Demikernal</a:t>
            </a:r>
            <a:r>
              <a:rPr lang="en" altLang="ko-KR" dirty="0"/>
              <a:t> Datapath OS Requirements</a:t>
            </a:r>
            <a:endParaRPr kumimoji="1" lang="ko-KR" altLang="en-US" dirty="0"/>
          </a:p>
        </p:txBody>
      </p:sp>
      <p:sp>
        <p:nvSpPr>
          <p:cNvPr id="16" name="슬라이드 번호 개체 틀 15">
            <a:extLst>
              <a:ext uri="{FF2B5EF4-FFF2-40B4-BE49-F238E27FC236}">
                <a16:creationId xmlns:a16="http://schemas.microsoft.com/office/drawing/2014/main" id="{B762ADDB-2946-8140-B384-A574364C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13</a:t>
            </a:fld>
            <a:endParaRPr kumimoji="1"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FF475F7-45E0-F7A0-534D-48A8EDE559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892" y="1633425"/>
            <a:ext cx="6002595" cy="35911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64F897-45C1-1A68-6D0B-83DC74FD8A0A}"/>
              </a:ext>
            </a:extLst>
          </p:cNvPr>
          <p:cNvSpPr txBox="1"/>
          <p:nvPr/>
        </p:nvSpPr>
        <p:spPr>
          <a:xfrm>
            <a:off x="7393555" y="1561010"/>
            <a:ext cx="4019049" cy="13163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arenR"/>
            </a:pPr>
            <a:r>
              <a:rPr kumimoji="1" lang="en-US" altLang="ko-K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Support </a:t>
            </a:r>
            <a:r>
              <a:rPr kumimoji="1" lang="en-US" altLang="ko-KR" sz="1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Heterogenous OS </a:t>
            </a:r>
            <a:r>
              <a:rPr kumimoji="1" lang="en-US" altLang="ko-K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Offloads</a:t>
            </a:r>
          </a:p>
          <a:p>
            <a:pPr marL="342900" indent="-342900">
              <a:lnSpc>
                <a:spcPct val="200000"/>
              </a:lnSpc>
              <a:buAutoNum type="arabicParenR"/>
            </a:pPr>
            <a:r>
              <a:rPr kumimoji="1" lang="en-US" altLang="ko-K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Coordinate </a:t>
            </a:r>
            <a:r>
              <a:rPr kumimoji="1" lang="en-US" altLang="ko-KR" sz="1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Zero-copy</a:t>
            </a:r>
            <a:r>
              <a:rPr kumimoji="1" lang="en-US" altLang="ko-K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Memory Access</a:t>
            </a:r>
          </a:p>
          <a:p>
            <a:pPr marL="342900" indent="-342900">
              <a:lnSpc>
                <a:spcPct val="200000"/>
              </a:lnSpc>
              <a:buAutoNum type="arabicParenR"/>
            </a:pPr>
            <a:r>
              <a:rPr kumimoji="1" lang="en-US" altLang="ko-KR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Multiplx</a:t>
            </a:r>
            <a:r>
              <a:rPr kumimoji="1" lang="en-US" altLang="ko-K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Schedule the CPU at </a:t>
            </a:r>
            <a:r>
              <a:rPr kumimoji="1" lang="en-US" altLang="ko-KR" sz="1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us-scale</a:t>
            </a:r>
            <a:endParaRPr kumimoji="1" lang="ko-KR" altLang="en-US" sz="14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F2D69B-7C3B-6B20-A9BC-26AD477D5F84}"/>
              </a:ext>
            </a:extLst>
          </p:cNvPr>
          <p:cNvSpPr txBox="1"/>
          <p:nvPr/>
        </p:nvSpPr>
        <p:spPr>
          <a:xfrm>
            <a:off x="8936439" y="3112012"/>
            <a:ext cx="1066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3200" b="1" dirty="0">
                <a:solidFill>
                  <a:schemeClr val="accent2"/>
                </a:solidFill>
              </a:rPr>
              <a:t>Goal</a:t>
            </a:r>
            <a:endParaRPr kumimoji="1" lang="ko-KR" altLang="en-US" sz="3200" b="1" dirty="0">
              <a:solidFill>
                <a:schemeClr val="accent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EA668C-AB59-377E-399C-1151CA3BBA7D}"/>
              </a:ext>
            </a:extLst>
          </p:cNvPr>
          <p:cNvSpPr txBox="1"/>
          <p:nvPr/>
        </p:nvSpPr>
        <p:spPr>
          <a:xfrm>
            <a:off x="6934965" y="3696787"/>
            <a:ext cx="5362365" cy="13141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FontTx/>
              <a:buAutoNum type="arabicParenR"/>
            </a:pPr>
            <a:r>
              <a:rPr lang="en" altLang="ko-K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Simplify </a:t>
            </a:r>
            <a:r>
              <a:rPr lang="el-GR" altLang="ko-K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</a:t>
            </a:r>
            <a:r>
              <a:rPr lang="en" altLang="ko-K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s-scale kernel-bypass system development </a:t>
            </a:r>
            <a:endParaRPr kumimoji="1" lang="en-US" altLang="ko-KR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200000"/>
              </a:lnSpc>
              <a:buFontTx/>
              <a:buAutoNum type="arabicParenR"/>
            </a:pPr>
            <a:r>
              <a:rPr lang="en" altLang="ko-K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Offer portability across heterogenous devices </a:t>
            </a:r>
          </a:p>
          <a:p>
            <a:pPr marL="342900" indent="-342900">
              <a:lnSpc>
                <a:spcPct val="200000"/>
              </a:lnSpc>
              <a:buFontTx/>
              <a:buAutoNum type="arabicParenR"/>
            </a:pPr>
            <a:r>
              <a:rPr lang="en" altLang="ko-K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Achieve nanosecond-scale latency overheads</a:t>
            </a:r>
          </a:p>
        </p:txBody>
      </p:sp>
    </p:spTree>
    <p:extLst>
      <p:ext uri="{BB962C8B-B14F-4D97-AF65-F5344CB8AC3E}">
        <p14:creationId xmlns:p14="http://schemas.microsoft.com/office/powerpoint/2010/main" val="1292659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4">
            <a:extLst>
              <a:ext uri="{FF2B5EF4-FFF2-40B4-BE49-F238E27FC236}">
                <a16:creationId xmlns:a16="http://schemas.microsoft.com/office/drawing/2014/main" id="{8B6F35FB-CC88-F841-B24E-1DA42009D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ko-KR" dirty="0"/>
              <a:t>4.</a:t>
            </a:r>
            <a:r>
              <a:rPr kumimoji="1" lang="ko-KR" altLang="en-US" dirty="0"/>
              <a:t> </a:t>
            </a:r>
            <a:r>
              <a:rPr lang="en" altLang="ko-KR" dirty="0" err="1"/>
              <a:t>Demikernel</a:t>
            </a:r>
            <a:r>
              <a:rPr lang="en" altLang="ko-KR" dirty="0"/>
              <a:t> Datapath Library OS Design</a:t>
            </a:r>
            <a:endParaRPr kumimoji="1" lang="ko-KR" altLang="en-US" dirty="0"/>
          </a:p>
        </p:txBody>
      </p:sp>
      <p:sp>
        <p:nvSpPr>
          <p:cNvPr id="16" name="슬라이드 번호 개체 틀 15">
            <a:extLst>
              <a:ext uri="{FF2B5EF4-FFF2-40B4-BE49-F238E27FC236}">
                <a16:creationId xmlns:a16="http://schemas.microsoft.com/office/drawing/2014/main" id="{B762ADDB-2946-8140-B384-A574364C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14</a:t>
            </a:fld>
            <a:endParaRPr kumimoji="1" lang="ko-KR" altLang="en-US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C5AB12D9-181E-2484-F774-8F7722A8F6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4583" y="1263650"/>
            <a:ext cx="4737100" cy="43307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C3F74C4D-E957-502A-7C8A-26ED0793CE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317" y="1263650"/>
            <a:ext cx="6459730" cy="409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44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4">
            <a:extLst>
              <a:ext uri="{FF2B5EF4-FFF2-40B4-BE49-F238E27FC236}">
                <a16:creationId xmlns:a16="http://schemas.microsoft.com/office/drawing/2014/main" id="{8B6F35FB-CC88-F841-B24E-1DA42009D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ko-KR" dirty="0"/>
              <a:t>4.</a:t>
            </a:r>
            <a:r>
              <a:rPr kumimoji="1" lang="ko-KR" altLang="en-US" dirty="0"/>
              <a:t> </a:t>
            </a:r>
            <a:r>
              <a:rPr lang="en" altLang="ko-KR" dirty="0" err="1"/>
              <a:t>Demikernel</a:t>
            </a:r>
            <a:r>
              <a:rPr lang="en" altLang="ko-KR" dirty="0"/>
              <a:t> Datapath Library OS Design</a:t>
            </a:r>
            <a:endParaRPr kumimoji="1" lang="ko-KR" altLang="en-US" dirty="0"/>
          </a:p>
        </p:txBody>
      </p:sp>
      <p:sp>
        <p:nvSpPr>
          <p:cNvPr id="16" name="슬라이드 번호 개체 틀 15">
            <a:extLst>
              <a:ext uri="{FF2B5EF4-FFF2-40B4-BE49-F238E27FC236}">
                <a16:creationId xmlns:a16="http://schemas.microsoft.com/office/drawing/2014/main" id="{B762ADDB-2946-8140-B384-A574364C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15</a:t>
            </a:fld>
            <a:endParaRPr kumimoji="1"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9932E5A7-0BFB-361D-47D4-8C2327AD70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1235" y="1496225"/>
            <a:ext cx="7354455" cy="348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549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4">
            <a:extLst>
              <a:ext uri="{FF2B5EF4-FFF2-40B4-BE49-F238E27FC236}">
                <a16:creationId xmlns:a16="http://schemas.microsoft.com/office/drawing/2014/main" id="{8B6F35FB-CC88-F841-B24E-1DA42009D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ko-KR" dirty="0"/>
              <a:t>5.</a:t>
            </a:r>
            <a:r>
              <a:rPr kumimoji="1" lang="ko-KR" altLang="en-US" dirty="0"/>
              <a:t> </a:t>
            </a:r>
            <a:r>
              <a:rPr lang="en" altLang="ko-KR" dirty="0" err="1"/>
              <a:t>Demikernel</a:t>
            </a:r>
            <a:r>
              <a:rPr lang="en" altLang="ko-KR" dirty="0"/>
              <a:t> Library OS Implementations</a:t>
            </a:r>
            <a:endParaRPr kumimoji="1" lang="ko-KR" altLang="en-US" dirty="0"/>
          </a:p>
        </p:txBody>
      </p:sp>
      <p:sp>
        <p:nvSpPr>
          <p:cNvPr id="16" name="슬라이드 번호 개체 틀 15">
            <a:extLst>
              <a:ext uri="{FF2B5EF4-FFF2-40B4-BE49-F238E27FC236}">
                <a16:creationId xmlns:a16="http://schemas.microsoft.com/office/drawing/2014/main" id="{B762ADDB-2946-8140-B384-A574364C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16</a:t>
            </a:fld>
            <a:endParaRPr kumimoji="1" lang="ko-KR" altLang="en-US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F6214323-E7C8-C304-606D-B66694783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878" y="1736763"/>
            <a:ext cx="5220335" cy="32015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F9B0E5-3792-1FDB-EFBA-30885FBB2921}"/>
              </a:ext>
            </a:extLst>
          </p:cNvPr>
          <p:cNvSpPr txBox="1"/>
          <p:nvPr/>
        </p:nvSpPr>
        <p:spPr>
          <a:xfrm>
            <a:off x="6294349" y="692195"/>
            <a:ext cx="9140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Catnap</a:t>
            </a:r>
            <a:endParaRPr kumimoji="1" lang="ko-KR" altLang="en-US" sz="16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410" name="Picture 2" descr="A Catnap” 고양이잠? 쪽잠 - OWL Dictionary">
            <a:extLst>
              <a:ext uri="{FF2B5EF4-FFF2-40B4-BE49-F238E27FC236}">
                <a16:creationId xmlns:a16="http://schemas.microsoft.com/office/drawing/2014/main" id="{21A1AD8C-21A8-2103-6A52-93EA81D50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349" y="1030749"/>
            <a:ext cx="2224351" cy="148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C60B659D-7778-1F78-9173-860A3C3EA434}"/>
              </a:ext>
            </a:extLst>
          </p:cNvPr>
          <p:cNvSpPr/>
          <p:nvPr/>
        </p:nvSpPr>
        <p:spPr>
          <a:xfrm>
            <a:off x="8610600" y="998099"/>
            <a:ext cx="2209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 err="1">
                <a:latin typeface="Tahoma" panose="020B0604030504040204" pitchFamily="34" charset="0"/>
                <a:cs typeface="Tahoma" panose="020B0604030504040204" pitchFamily="34" charset="0"/>
              </a:rPr>
              <a:t>Test</a:t>
            </a:r>
            <a:r>
              <a:rPr lang="ko-KR" altLang="en-US" sz="1400" dirty="0">
                <a:latin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ko-KR" altLang="en-US" sz="1400" dirty="0" err="1">
                <a:latin typeface="Tahoma" panose="020B0604030504040204" pitchFamily="34" charset="0"/>
                <a:cs typeface="Tahoma" panose="020B0604030504040204" pitchFamily="34" charset="0"/>
              </a:rPr>
              <a:t>develop</a:t>
            </a:r>
            <a:endParaRPr lang="en-US" altLang="ko-K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ko-KR" altLang="en-US" sz="1400" dirty="0" err="1">
                <a:latin typeface="Tahoma" panose="020B0604030504040204" pitchFamily="34" charset="0"/>
                <a:cs typeface="Tahoma" panose="020B0604030504040204" pitchFamily="34" charset="0"/>
              </a:rPr>
              <a:t>Demikernel</a:t>
            </a:r>
            <a:r>
              <a:rPr lang="ko-KR" altLang="en-US" sz="1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o-KR" altLang="en-US" sz="1400" dirty="0" err="1">
                <a:latin typeface="Tahoma" panose="020B0604030504040204" pitchFamily="34" charset="0"/>
                <a:cs typeface="Tahoma" panose="020B0604030504040204" pitchFamily="34" charset="0"/>
              </a:rPr>
              <a:t>applications</a:t>
            </a:r>
            <a:endParaRPr lang="en-US" altLang="ko-K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ko-KR" altLang="en-US" sz="1400" dirty="0" err="1">
                <a:latin typeface="Tahoma" panose="020B0604030504040204" pitchFamily="34" charset="0"/>
                <a:cs typeface="Tahoma" panose="020B0604030504040204" pitchFamily="34" charset="0"/>
              </a:rPr>
              <a:t>without</a:t>
            </a:r>
            <a:r>
              <a:rPr lang="ko-KR" altLang="en-US" sz="1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o-KR" altLang="en-US" sz="1400" dirty="0" err="1">
                <a:latin typeface="Tahoma" panose="020B0604030504040204" pitchFamily="34" charset="0"/>
                <a:cs typeface="Tahoma" panose="020B0604030504040204" pitchFamily="34" charset="0"/>
              </a:rPr>
              <a:t>hardware</a:t>
            </a:r>
            <a:endParaRPr lang="ko-KR" altLang="en-US" sz="1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CCEFAB1-C0ED-A129-6F6E-6218C523A751}"/>
              </a:ext>
            </a:extLst>
          </p:cNvPr>
          <p:cNvSpPr/>
          <p:nvPr/>
        </p:nvSpPr>
        <p:spPr>
          <a:xfrm>
            <a:off x="8212147" y="4415016"/>
            <a:ext cx="14216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600" dirty="0">
                <a:latin typeface="Tahoma" panose="020B0604030504040204" pitchFamily="34" charset="0"/>
                <a:cs typeface="Tahoma" panose="020B0604030504040204" pitchFamily="34" charset="0"/>
              </a:rPr>
              <a:t>RDMA</a:t>
            </a:r>
            <a:endParaRPr lang="ko-KR" altLang="en-US" sz="16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2" descr="Catmint – How to Grow &amp; Care for Nepeta | Garden Design">
            <a:extLst>
              <a:ext uri="{FF2B5EF4-FFF2-40B4-BE49-F238E27FC236}">
                <a16:creationId xmlns:a16="http://schemas.microsoft.com/office/drawing/2014/main" id="{71BB8105-C2CF-5095-60BA-AEB1E821D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3821" y="2886356"/>
            <a:ext cx="1497945" cy="182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9E1AABC-BED4-359B-FB6A-13A9C9380C96}"/>
              </a:ext>
            </a:extLst>
          </p:cNvPr>
          <p:cNvSpPr txBox="1"/>
          <p:nvPr/>
        </p:nvSpPr>
        <p:spPr>
          <a:xfrm>
            <a:off x="10228862" y="2519139"/>
            <a:ext cx="10038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Catmint</a:t>
            </a:r>
            <a:endParaRPr kumimoji="1" lang="ko-KR" altLang="en-US" sz="16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412" name="Picture 4" descr="What actually is catnip and is it safe for my cat?">
            <a:extLst>
              <a:ext uri="{FF2B5EF4-FFF2-40B4-BE49-F238E27FC236}">
                <a16:creationId xmlns:a16="http://schemas.microsoft.com/office/drawing/2014/main" id="{0C3721B3-98BC-1D93-26ED-F7665BD58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349" y="3216451"/>
            <a:ext cx="1990001" cy="149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045F5AA-3064-AE8B-373B-BFA27070C8EB}"/>
              </a:ext>
            </a:extLst>
          </p:cNvPr>
          <p:cNvSpPr txBox="1"/>
          <p:nvPr/>
        </p:nvSpPr>
        <p:spPr>
          <a:xfrm>
            <a:off x="6204581" y="2852203"/>
            <a:ext cx="8531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Catnip</a:t>
            </a:r>
            <a:endParaRPr kumimoji="1" lang="ko-KR" altLang="en-US" sz="16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7CDB1A54-E0F1-78F0-5358-17B24A7C1581}"/>
              </a:ext>
            </a:extLst>
          </p:cNvPr>
          <p:cNvSpPr/>
          <p:nvPr/>
        </p:nvSpPr>
        <p:spPr>
          <a:xfrm>
            <a:off x="8271322" y="3171832"/>
            <a:ext cx="6244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Tahoma" panose="020B0604030504040204" pitchFamily="34" charset="0"/>
                <a:cs typeface="Tahoma" panose="020B0604030504040204" pitchFamily="34" charset="0"/>
              </a:rPr>
              <a:t>UDP</a:t>
            </a:r>
          </a:p>
          <a:p>
            <a:r>
              <a:rPr lang="en-US" altLang="ko-KR" sz="1600" dirty="0">
                <a:latin typeface="Tahoma" panose="020B0604030504040204" pitchFamily="34" charset="0"/>
                <a:cs typeface="Tahoma" panose="020B0604030504040204" pitchFamily="34" charset="0"/>
              </a:rPr>
              <a:t>TCP</a:t>
            </a:r>
            <a:endParaRPr lang="ko-KR" altLang="en-US" sz="16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414" name="Picture 6">
            <a:extLst>
              <a:ext uri="{FF2B5EF4-FFF2-40B4-BE49-F238E27FC236}">
                <a16:creationId xmlns:a16="http://schemas.microsoft.com/office/drawing/2014/main" id="{395403A7-2B44-647A-A633-C87EBF075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32" y="5112294"/>
            <a:ext cx="2214221" cy="149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ED51FDF-1294-24B5-1567-1630B23B5918}"/>
              </a:ext>
            </a:extLst>
          </p:cNvPr>
          <p:cNvSpPr txBox="1"/>
          <p:nvPr/>
        </p:nvSpPr>
        <p:spPr>
          <a:xfrm>
            <a:off x="8336924" y="4783656"/>
            <a:ext cx="9476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Cattree</a:t>
            </a:r>
            <a:endParaRPr kumimoji="1" lang="ko-KR" altLang="en-US" sz="16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DB9D0D43-1F55-76E8-7CF4-22BA2385DDC2}"/>
              </a:ext>
            </a:extLst>
          </p:cNvPr>
          <p:cNvSpPr/>
          <p:nvPr/>
        </p:nvSpPr>
        <p:spPr>
          <a:xfrm>
            <a:off x="6964704" y="6206627"/>
            <a:ext cx="14216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600" dirty="0">
                <a:latin typeface="Tahoma" panose="020B0604030504040204" pitchFamily="34" charset="0"/>
                <a:cs typeface="Tahoma" panose="020B0604030504040204" pitchFamily="34" charset="0"/>
              </a:rPr>
              <a:t>SPDK</a:t>
            </a:r>
            <a:endParaRPr lang="ko-KR" altLang="en-US" sz="16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4326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4">
            <a:extLst>
              <a:ext uri="{FF2B5EF4-FFF2-40B4-BE49-F238E27FC236}">
                <a16:creationId xmlns:a16="http://schemas.microsoft.com/office/drawing/2014/main" id="{8B6F35FB-CC88-F841-B24E-1DA42009D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ko-KR" dirty="0"/>
              <a:t>5.</a:t>
            </a:r>
            <a:r>
              <a:rPr kumimoji="1" lang="ko-KR" altLang="en-US" dirty="0"/>
              <a:t> </a:t>
            </a:r>
            <a:r>
              <a:rPr lang="en" altLang="ko-KR" dirty="0" err="1"/>
              <a:t>Demikernel</a:t>
            </a:r>
            <a:r>
              <a:rPr lang="en" altLang="ko-KR" dirty="0"/>
              <a:t> Library OS Implementations</a:t>
            </a:r>
            <a:endParaRPr kumimoji="1" lang="ko-KR" altLang="en-US" dirty="0"/>
          </a:p>
        </p:txBody>
      </p:sp>
      <p:sp>
        <p:nvSpPr>
          <p:cNvPr id="16" name="슬라이드 번호 개체 틀 15">
            <a:extLst>
              <a:ext uri="{FF2B5EF4-FFF2-40B4-BE49-F238E27FC236}">
                <a16:creationId xmlns:a16="http://schemas.microsoft.com/office/drawing/2014/main" id="{B762ADDB-2946-8140-B384-A574364C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17</a:t>
            </a:fld>
            <a:endParaRPr kumimoji="1" lang="ko-KR" altLang="en-US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F6214323-E7C8-C304-606D-B66694783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878" y="1736763"/>
            <a:ext cx="5220335" cy="32015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F9B0E5-3792-1FDB-EFBA-30885FBB2921}"/>
              </a:ext>
            </a:extLst>
          </p:cNvPr>
          <p:cNvSpPr txBox="1"/>
          <p:nvPr/>
        </p:nvSpPr>
        <p:spPr>
          <a:xfrm>
            <a:off x="6294349" y="692195"/>
            <a:ext cx="9140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Catnap</a:t>
            </a:r>
            <a:endParaRPr kumimoji="1" lang="ko-KR" altLang="en-US" sz="16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410" name="Picture 2" descr="A Catnap” 고양이잠? 쪽잠 - OWL Dictionary">
            <a:extLst>
              <a:ext uri="{FF2B5EF4-FFF2-40B4-BE49-F238E27FC236}">
                <a16:creationId xmlns:a16="http://schemas.microsoft.com/office/drawing/2014/main" id="{21A1AD8C-21A8-2103-6A52-93EA81D50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349" y="1030749"/>
            <a:ext cx="2224351" cy="148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C60B659D-7778-1F78-9173-860A3C3EA434}"/>
              </a:ext>
            </a:extLst>
          </p:cNvPr>
          <p:cNvSpPr/>
          <p:nvPr/>
        </p:nvSpPr>
        <p:spPr>
          <a:xfrm>
            <a:off x="8610600" y="998099"/>
            <a:ext cx="2209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 err="1">
                <a:latin typeface="Tahoma" panose="020B0604030504040204" pitchFamily="34" charset="0"/>
                <a:cs typeface="Tahoma" panose="020B0604030504040204" pitchFamily="34" charset="0"/>
              </a:rPr>
              <a:t>Test</a:t>
            </a:r>
            <a:r>
              <a:rPr lang="ko-KR" altLang="en-US" sz="1400" dirty="0">
                <a:latin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ko-KR" altLang="en-US" sz="1400" dirty="0" err="1">
                <a:latin typeface="Tahoma" panose="020B0604030504040204" pitchFamily="34" charset="0"/>
                <a:cs typeface="Tahoma" panose="020B0604030504040204" pitchFamily="34" charset="0"/>
              </a:rPr>
              <a:t>develop</a:t>
            </a:r>
            <a:endParaRPr lang="en-US" altLang="ko-K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ko-KR" altLang="en-US" sz="1400" dirty="0" err="1">
                <a:latin typeface="Tahoma" panose="020B0604030504040204" pitchFamily="34" charset="0"/>
                <a:cs typeface="Tahoma" panose="020B0604030504040204" pitchFamily="34" charset="0"/>
              </a:rPr>
              <a:t>Demikernel</a:t>
            </a:r>
            <a:r>
              <a:rPr lang="ko-KR" altLang="en-US" sz="1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o-KR" altLang="en-US" sz="1400" dirty="0" err="1">
                <a:latin typeface="Tahoma" panose="020B0604030504040204" pitchFamily="34" charset="0"/>
                <a:cs typeface="Tahoma" panose="020B0604030504040204" pitchFamily="34" charset="0"/>
              </a:rPr>
              <a:t>applications</a:t>
            </a:r>
            <a:endParaRPr lang="en-US" altLang="ko-K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ko-KR" altLang="en-US" sz="1400" dirty="0" err="1">
                <a:latin typeface="Tahoma" panose="020B0604030504040204" pitchFamily="34" charset="0"/>
                <a:cs typeface="Tahoma" panose="020B0604030504040204" pitchFamily="34" charset="0"/>
              </a:rPr>
              <a:t>without</a:t>
            </a:r>
            <a:r>
              <a:rPr lang="ko-KR" altLang="en-US" sz="1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o-KR" altLang="en-US" sz="1400" dirty="0" err="1">
                <a:latin typeface="Tahoma" panose="020B0604030504040204" pitchFamily="34" charset="0"/>
                <a:cs typeface="Tahoma" panose="020B0604030504040204" pitchFamily="34" charset="0"/>
              </a:rPr>
              <a:t>hardware</a:t>
            </a:r>
            <a:endParaRPr lang="ko-KR" altLang="en-US" sz="1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CCEFAB1-C0ED-A129-6F6E-6218C523A751}"/>
              </a:ext>
            </a:extLst>
          </p:cNvPr>
          <p:cNvSpPr/>
          <p:nvPr/>
        </p:nvSpPr>
        <p:spPr>
          <a:xfrm>
            <a:off x="8212147" y="4415016"/>
            <a:ext cx="14216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600" dirty="0">
                <a:latin typeface="Tahoma" panose="020B0604030504040204" pitchFamily="34" charset="0"/>
                <a:cs typeface="Tahoma" panose="020B0604030504040204" pitchFamily="34" charset="0"/>
              </a:rPr>
              <a:t>RDMA</a:t>
            </a:r>
            <a:endParaRPr lang="ko-KR" altLang="en-US" sz="16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2" descr="Catmint – How to Grow &amp; Care for Nepeta | Garden Design">
            <a:extLst>
              <a:ext uri="{FF2B5EF4-FFF2-40B4-BE49-F238E27FC236}">
                <a16:creationId xmlns:a16="http://schemas.microsoft.com/office/drawing/2014/main" id="{71BB8105-C2CF-5095-60BA-AEB1E821D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3821" y="2886356"/>
            <a:ext cx="1497945" cy="182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9E1AABC-BED4-359B-FB6A-13A9C9380C96}"/>
              </a:ext>
            </a:extLst>
          </p:cNvPr>
          <p:cNvSpPr txBox="1"/>
          <p:nvPr/>
        </p:nvSpPr>
        <p:spPr>
          <a:xfrm>
            <a:off x="10228862" y="2519139"/>
            <a:ext cx="10038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Catmint</a:t>
            </a:r>
            <a:endParaRPr kumimoji="1" lang="ko-KR" altLang="en-US" sz="16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412" name="Picture 4" descr="What actually is catnip and is it safe for my cat?">
            <a:extLst>
              <a:ext uri="{FF2B5EF4-FFF2-40B4-BE49-F238E27FC236}">
                <a16:creationId xmlns:a16="http://schemas.microsoft.com/office/drawing/2014/main" id="{0C3721B3-98BC-1D93-26ED-F7665BD58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349" y="3216451"/>
            <a:ext cx="1990001" cy="149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045F5AA-3064-AE8B-373B-BFA27070C8EB}"/>
              </a:ext>
            </a:extLst>
          </p:cNvPr>
          <p:cNvSpPr txBox="1"/>
          <p:nvPr/>
        </p:nvSpPr>
        <p:spPr>
          <a:xfrm>
            <a:off x="6204581" y="2852203"/>
            <a:ext cx="8531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Catnip</a:t>
            </a:r>
            <a:endParaRPr kumimoji="1" lang="ko-KR" altLang="en-US" sz="16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7CDB1A54-E0F1-78F0-5358-17B24A7C1581}"/>
              </a:ext>
            </a:extLst>
          </p:cNvPr>
          <p:cNvSpPr/>
          <p:nvPr/>
        </p:nvSpPr>
        <p:spPr>
          <a:xfrm>
            <a:off x="8271322" y="3171832"/>
            <a:ext cx="6244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Tahoma" panose="020B0604030504040204" pitchFamily="34" charset="0"/>
                <a:cs typeface="Tahoma" panose="020B0604030504040204" pitchFamily="34" charset="0"/>
              </a:rPr>
              <a:t>UDP</a:t>
            </a:r>
          </a:p>
          <a:p>
            <a:r>
              <a:rPr lang="en-US" altLang="ko-KR" sz="1600" dirty="0">
                <a:latin typeface="Tahoma" panose="020B0604030504040204" pitchFamily="34" charset="0"/>
                <a:cs typeface="Tahoma" panose="020B0604030504040204" pitchFamily="34" charset="0"/>
              </a:rPr>
              <a:t>TCP</a:t>
            </a:r>
            <a:endParaRPr lang="ko-KR" altLang="en-US" sz="16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414" name="Picture 6">
            <a:extLst>
              <a:ext uri="{FF2B5EF4-FFF2-40B4-BE49-F238E27FC236}">
                <a16:creationId xmlns:a16="http://schemas.microsoft.com/office/drawing/2014/main" id="{395403A7-2B44-647A-A633-C87EBF075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32" y="5112294"/>
            <a:ext cx="2214221" cy="149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ED51FDF-1294-24B5-1567-1630B23B5918}"/>
              </a:ext>
            </a:extLst>
          </p:cNvPr>
          <p:cNvSpPr txBox="1"/>
          <p:nvPr/>
        </p:nvSpPr>
        <p:spPr>
          <a:xfrm>
            <a:off x="8336924" y="4783656"/>
            <a:ext cx="9476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Cattree</a:t>
            </a:r>
            <a:endParaRPr kumimoji="1" lang="ko-KR" altLang="en-US" sz="16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DB9D0D43-1F55-76E8-7CF4-22BA2385DDC2}"/>
              </a:ext>
            </a:extLst>
          </p:cNvPr>
          <p:cNvSpPr/>
          <p:nvPr/>
        </p:nvSpPr>
        <p:spPr>
          <a:xfrm>
            <a:off x="6964704" y="6206627"/>
            <a:ext cx="14216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600" dirty="0">
                <a:latin typeface="Tahoma" panose="020B0604030504040204" pitchFamily="34" charset="0"/>
                <a:cs typeface="Tahoma" panose="020B0604030504040204" pitchFamily="34" charset="0"/>
              </a:rPr>
              <a:t>SPDK</a:t>
            </a:r>
            <a:endParaRPr lang="ko-KR" altLang="en-US" sz="16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9612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4">
            <a:extLst>
              <a:ext uri="{FF2B5EF4-FFF2-40B4-BE49-F238E27FC236}">
                <a16:creationId xmlns:a16="http://schemas.microsoft.com/office/drawing/2014/main" id="{8B6F35FB-CC88-F841-B24E-1DA42009D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ko-KR" dirty="0"/>
              <a:t>6.</a:t>
            </a:r>
            <a:r>
              <a:rPr kumimoji="1" lang="ko-KR" altLang="en-US" dirty="0"/>
              <a:t> </a:t>
            </a:r>
            <a:r>
              <a:rPr lang="en" altLang="ko-KR" dirty="0"/>
              <a:t>Evaluation</a:t>
            </a:r>
            <a:endParaRPr kumimoji="1" lang="ko-KR" altLang="en-US" dirty="0"/>
          </a:p>
        </p:txBody>
      </p:sp>
      <p:sp>
        <p:nvSpPr>
          <p:cNvPr id="16" name="슬라이드 번호 개체 틀 15">
            <a:extLst>
              <a:ext uri="{FF2B5EF4-FFF2-40B4-BE49-F238E27FC236}">
                <a16:creationId xmlns:a16="http://schemas.microsoft.com/office/drawing/2014/main" id="{B762ADDB-2946-8140-B384-A574364C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18</a:t>
            </a:fld>
            <a:endParaRPr kumimoji="1"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939E9A-6553-580A-9F5F-0ED2E507C8AF}"/>
              </a:ext>
            </a:extLst>
          </p:cNvPr>
          <p:cNvSpPr txBox="1"/>
          <p:nvPr/>
        </p:nvSpPr>
        <p:spPr>
          <a:xfrm>
            <a:off x="189410" y="620486"/>
            <a:ext cx="15376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200" dirty="0"/>
              <a:t>Experimental Setup</a:t>
            </a:r>
            <a:endParaRPr kumimoji="1" lang="ko-KR" altLang="en-US" sz="1200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19A725FB-48BC-AF52-D961-980BE4C34BC5}"/>
              </a:ext>
            </a:extLst>
          </p:cNvPr>
          <p:cNvSpPr/>
          <p:nvPr/>
        </p:nvSpPr>
        <p:spPr>
          <a:xfrm>
            <a:off x="189410" y="897485"/>
            <a:ext cx="410173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050" dirty="0">
                <a:latin typeface="Tahoma" panose="020B0604030504040204" pitchFamily="34" charset="0"/>
                <a:cs typeface="Tahoma" panose="020B0604030504040204" pitchFamily="34" charset="0"/>
              </a:rPr>
              <a:t>- CPU 20 </a:t>
            </a:r>
            <a:r>
              <a:rPr lang="ko-KR" altLang="en-US" sz="1050" dirty="0" err="1">
                <a:latin typeface="Tahoma" panose="020B0604030504040204" pitchFamily="34" charset="0"/>
                <a:cs typeface="Tahoma" panose="020B0604030504040204" pitchFamily="34" charset="0"/>
              </a:rPr>
              <a:t>core</a:t>
            </a:r>
            <a:r>
              <a:rPr lang="ko-KR" altLang="en-US" sz="1050" dirty="0"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ko-KR" altLang="en-US" sz="1050" dirty="0" err="1">
                <a:latin typeface="Tahoma" panose="020B0604030504040204" pitchFamily="34" charset="0"/>
                <a:cs typeface="Tahoma" panose="020B0604030504040204" pitchFamily="34" charset="0"/>
              </a:rPr>
              <a:t>using</a:t>
            </a:r>
            <a:r>
              <a:rPr lang="ko-KR" altLang="en-US" sz="1050" dirty="0">
                <a:latin typeface="Tahoma" panose="020B0604030504040204" pitchFamily="34" charset="0"/>
                <a:cs typeface="Tahoma" panose="020B0604030504040204" pitchFamily="34" charset="0"/>
              </a:rPr>
              <a:t> 5 2.2GHz </a:t>
            </a:r>
            <a:r>
              <a:rPr lang="ko-KR" altLang="en-US" sz="1050" dirty="0" err="1">
                <a:latin typeface="Tahoma" panose="020B0604030504040204" pitchFamily="34" charset="0"/>
                <a:cs typeface="Tahoma" panose="020B0604030504040204" pitchFamily="34" charset="0"/>
              </a:rPr>
              <a:t>servers</a:t>
            </a:r>
            <a:endParaRPr lang="ko-KR" altLang="en-US" sz="105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ko-KR" altLang="en-US" sz="1050" dirty="0">
                <a:latin typeface="Tahoma" panose="020B0604030504040204" pitchFamily="34" charset="0"/>
                <a:cs typeface="Tahoma" panose="020B0604030504040204" pitchFamily="34" charset="0"/>
              </a:rPr>
              <a:t>- Intel </a:t>
            </a:r>
            <a:r>
              <a:rPr lang="ko-KR" altLang="en-US" sz="1050" dirty="0" err="1">
                <a:latin typeface="Tahoma" panose="020B0604030504040204" pitchFamily="34" charset="0"/>
                <a:cs typeface="Tahoma" panose="020B0604030504040204" pitchFamily="34" charset="0"/>
              </a:rPr>
              <a:t>Optane</a:t>
            </a:r>
            <a:r>
              <a:rPr lang="ko-KR" altLang="en-US" sz="1050" dirty="0">
                <a:latin typeface="Tahoma" panose="020B0604030504040204" pitchFamily="34" charset="0"/>
                <a:cs typeface="Tahoma" panose="020B0604030504040204" pitchFamily="34" charset="0"/>
              </a:rPr>
              <a:t> 800P </a:t>
            </a:r>
            <a:r>
              <a:rPr lang="ko-KR" altLang="en-US" sz="1050" dirty="0" err="1">
                <a:latin typeface="Tahoma" panose="020B0604030504040204" pitchFamily="34" charset="0"/>
                <a:cs typeface="Tahoma" panose="020B0604030504040204" pitchFamily="34" charset="0"/>
              </a:rPr>
              <a:t>NVMe</a:t>
            </a:r>
            <a:r>
              <a:rPr lang="ko-KR" altLang="en-US" sz="1050" dirty="0">
                <a:latin typeface="Tahoma" panose="020B0604030504040204" pitchFamily="34" charset="0"/>
                <a:cs typeface="Tahoma" panose="020B0604030504040204" pitchFamily="34" charset="0"/>
              </a:rPr>
              <a:t> SSD</a:t>
            </a:r>
          </a:p>
          <a:p>
            <a:r>
              <a:rPr lang="ko-KR" altLang="en-US" sz="1050" dirty="0">
                <a:latin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ko-KR" altLang="en-US" sz="1050" dirty="0" err="1">
                <a:latin typeface="Tahoma" panose="020B0604030504040204" pitchFamily="34" charset="0"/>
                <a:cs typeface="Tahoma" panose="020B0604030504040204" pitchFamily="34" charset="0"/>
              </a:rPr>
              <a:t>For</a:t>
            </a:r>
            <a:r>
              <a:rPr lang="ko-KR" altLang="en-US" sz="1050" dirty="0">
                <a:latin typeface="Tahoma" panose="020B0604030504040204" pitchFamily="34" charset="0"/>
                <a:cs typeface="Tahoma" panose="020B0604030504040204" pitchFamily="34" charset="0"/>
              </a:rPr>
              <a:t> Windows, </a:t>
            </a:r>
            <a:r>
              <a:rPr lang="ko-KR" altLang="en-US" sz="1050" dirty="0" err="1">
                <a:latin typeface="Tahoma" panose="020B0604030504040204" pitchFamily="34" charset="0"/>
                <a:cs typeface="Tahoma" panose="020B0604030504040204" pitchFamily="34" charset="0"/>
              </a:rPr>
              <a:t>use</a:t>
            </a:r>
            <a:r>
              <a:rPr lang="ko-KR" altLang="en-US" sz="105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o-KR" altLang="en-US" sz="1050" dirty="0" err="1">
                <a:latin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ko-KR" altLang="en-US" sz="105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o-KR" altLang="en-US" sz="1050" dirty="0" err="1">
                <a:latin typeface="Tahoma" panose="020B0604030504040204" pitchFamily="34" charset="0"/>
                <a:cs typeface="Tahoma" panose="020B0604030504040204" pitchFamily="34" charset="0"/>
              </a:rPr>
              <a:t>separate</a:t>
            </a:r>
            <a:r>
              <a:rPr lang="ko-KR" altLang="en-US" sz="105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o-KR" altLang="en-US" sz="1050" dirty="0" err="1">
                <a:latin typeface="Tahoma" panose="020B0604030504040204" pitchFamily="34" charset="0"/>
                <a:cs typeface="Tahoma" panose="020B0604030504040204" pitchFamily="34" charset="0"/>
              </a:rPr>
              <a:t>cluster</a:t>
            </a:r>
            <a:r>
              <a:rPr lang="ko-KR" altLang="en-US" sz="1050" dirty="0">
                <a:latin typeface="Tahoma" panose="020B0604030504040204" pitchFamily="34" charset="0"/>
                <a:cs typeface="Tahoma" panose="020B0604030504040204" pitchFamily="34" charset="0"/>
              </a:rPr>
              <a:t> of 14 </a:t>
            </a:r>
            <a:r>
              <a:rPr lang="ko-KR" altLang="en-US" sz="1050" dirty="0" err="1">
                <a:latin typeface="Tahoma" panose="020B0604030504040204" pitchFamily="34" charset="0"/>
                <a:cs typeface="Tahoma" panose="020B0604030504040204" pitchFamily="34" charset="0"/>
              </a:rPr>
              <a:t>core</a:t>
            </a:r>
            <a:r>
              <a:rPr lang="ko-KR" altLang="en-US" sz="1050" dirty="0">
                <a:latin typeface="Tahoma" panose="020B0604030504040204" pitchFamily="34" charset="0"/>
                <a:cs typeface="Tahoma" panose="020B0604030504040204" pitchFamily="34" charset="0"/>
              </a:rPr>
              <a:t> 2.6GHz </a:t>
            </a:r>
            <a:r>
              <a:rPr lang="ko-KR" altLang="en-US" sz="1050" dirty="0" err="1">
                <a:latin typeface="Tahoma" panose="020B0604030504040204" pitchFamily="34" charset="0"/>
                <a:cs typeface="Tahoma" panose="020B0604030504040204" pitchFamily="34" charset="0"/>
              </a:rPr>
              <a:t>servers</a:t>
            </a:r>
            <a:endParaRPr lang="ko-KR" altLang="en-US" sz="105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ko-KR" altLang="en-US" sz="1050" dirty="0">
                <a:latin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ko-KR" altLang="en-US" sz="1050" dirty="0" err="1">
                <a:latin typeface="Tahoma" panose="020B0604030504040204" pitchFamily="34" charset="0"/>
                <a:cs typeface="Tahoma" panose="020B0604030504040204" pitchFamily="34" charset="0"/>
              </a:rPr>
              <a:t>On</a:t>
            </a:r>
            <a:r>
              <a:rPr lang="ko-KR" altLang="en-US" sz="105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o-KR" altLang="en-US" sz="1050" dirty="0" err="1">
                <a:latin typeface="Tahoma" panose="020B0604030504040204" pitchFamily="34" charset="0"/>
                <a:cs typeface="Tahoma" panose="020B0604030504040204" pitchFamily="34" charset="0"/>
              </a:rPr>
              <a:t>Linux</a:t>
            </a:r>
            <a:r>
              <a:rPr lang="ko-KR" altLang="en-US" sz="1050" dirty="0"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ko-KR" altLang="en-US" sz="1050" dirty="0" err="1">
                <a:latin typeface="Tahoma" panose="020B0604030504040204" pitchFamily="34" charset="0"/>
                <a:cs typeface="Tahoma" panose="020B0604030504040204" pitchFamily="34" charset="0"/>
              </a:rPr>
              <a:t>hugepage</a:t>
            </a:r>
            <a:r>
              <a:rPr lang="ko-KR" altLang="en-US" sz="1050" dirty="0">
                <a:latin typeface="Tahoma" panose="020B0604030504040204" pitchFamily="34" charset="0"/>
                <a:cs typeface="Tahoma" panose="020B0604030504040204" pitchFamily="34" charset="0"/>
              </a:rPr>
              <a:t>(2MB) </a:t>
            </a:r>
            <a:r>
              <a:rPr lang="ko-KR" altLang="en-US" sz="1050" dirty="0" err="1">
                <a:latin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ko-KR" altLang="en-US" sz="105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o-KR" altLang="en-US" sz="1050" dirty="0" err="1">
                <a:latin typeface="Tahoma" panose="020B0604030504040204" pitchFamily="34" charset="0"/>
                <a:cs typeface="Tahoma" panose="020B0604030504040204" pitchFamily="34" charset="0"/>
              </a:rPr>
              <a:t>used</a:t>
            </a:r>
            <a:r>
              <a:rPr lang="ko-KR" altLang="en-US" sz="105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o-KR" altLang="en-US" sz="1050" dirty="0" err="1">
                <a:latin typeface="Tahoma" panose="020B0604030504040204" pitchFamily="34" charset="0"/>
                <a:cs typeface="Tahoma" panose="020B0604030504040204" pitchFamily="34" charset="0"/>
              </a:rPr>
              <a:t>as</a:t>
            </a:r>
            <a:r>
              <a:rPr lang="ko-KR" altLang="en-US" sz="1050" dirty="0">
                <a:latin typeface="Tahoma" panose="020B0604030504040204" pitchFamily="34" charset="0"/>
                <a:cs typeface="Tahoma" panose="020B0604030504040204" pitchFamily="34" charset="0"/>
              </a:rPr>
              <a:t> 2GB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64FA89B8-E5FF-F49F-2510-DD1260FDB1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76" y="1913148"/>
            <a:ext cx="5654047" cy="3958622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2B0F7C13-CC0B-801E-3DA1-EEF06FBA27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4855" y="1980898"/>
            <a:ext cx="5204563" cy="2896203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75D45F28-1D64-6170-7306-33B356161D3A}"/>
              </a:ext>
            </a:extLst>
          </p:cNvPr>
          <p:cNvSpPr/>
          <p:nvPr/>
        </p:nvSpPr>
        <p:spPr>
          <a:xfrm>
            <a:off x="5952287" y="872049"/>
            <a:ext cx="44979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i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Proven</a:t>
            </a:r>
            <a:r>
              <a:rPr lang="ko-KR" altLang="en-US" sz="2000" b="1" i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o-KR" altLang="en-US" sz="2000" b="1" i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competitive</a:t>
            </a:r>
            <a:r>
              <a:rPr lang="ko-KR" altLang="en-US" sz="2000" b="1" i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o-KR" altLang="en-US" sz="2000" b="1" i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performance</a:t>
            </a:r>
            <a:endParaRPr lang="en-US" altLang="ko-KR" sz="2000" b="1" i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ko-KR" altLang="en-US" sz="2000" b="1" i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without</a:t>
            </a:r>
            <a:r>
              <a:rPr lang="ko-KR" altLang="en-US" sz="2000" b="1" i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o-KR" altLang="en-US" sz="2000" b="1" i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sacrificing</a:t>
            </a:r>
            <a:r>
              <a:rPr lang="ko-KR" altLang="en-US" sz="2000" b="1" i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o-KR" altLang="en-US" sz="2000" b="1" i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portability</a:t>
            </a:r>
            <a:endParaRPr lang="ko-KR" altLang="en-US" sz="2000" b="1" i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3636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4">
            <a:extLst>
              <a:ext uri="{FF2B5EF4-FFF2-40B4-BE49-F238E27FC236}">
                <a16:creationId xmlns:a16="http://schemas.microsoft.com/office/drawing/2014/main" id="{8B6F35FB-CC88-F841-B24E-1DA42009D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ko-KR" dirty="0"/>
              <a:t>6.</a:t>
            </a:r>
            <a:r>
              <a:rPr kumimoji="1" lang="ko-KR" altLang="en-US" dirty="0"/>
              <a:t> </a:t>
            </a:r>
            <a:r>
              <a:rPr lang="en" altLang="ko-KR" dirty="0"/>
              <a:t>Evaluation</a:t>
            </a:r>
            <a:endParaRPr kumimoji="1" lang="ko-KR" altLang="en-US" dirty="0"/>
          </a:p>
        </p:txBody>
      </p:sp>
      <p:sp>
        <p:nvSpPr>
          <p:cNvPr id="16" name="슬라이드 번호 개체 틀 15">
            <a:extLst>
              <a:ext uri="{FF2B5EF4-FFF2-40B4-BE49-F238E27FC236}">
                <a16:creationId xmlns:a16="http://schemas.microsoft.com/office/drawing/2014/main" id="{B762ADDB-2946-8140-B384-A574364C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19</a:t>
            </a:fld>
            <a:endParaRPr kumimoji="1"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939E9A-6553-580A-9F5F-0ED2E507C8AF}"/>
              </a:ext>
            </a:extLst>
          </p:cNvPr>
          <p:cNvSpPr txBox="1"/>
          <p:nvPr/>
        </p:nvSpPr>
        <p:spPr>
          <a:xfrm>
            <a:off x="189410" y="620486"/>
            <a:ext cx="15376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200" dirty="0"/>
              <a:t>Experimental Setup</a:t>
            </a:r>
            <a:endParaRPr kumimoji="1" lang="ko-KR" altLang="en-US" sz="1200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19A725FB-48BC-AF52-D961-980BE4C34BC5}"/>
              </a:ext>
            </a:extLst>
          </p:cNvPr>
          <p:cNvSpPr/>
          <p:nvPr/>
        </p:nvSpPr>
        <p:spPr>
          <a:xfrm>
            <a:off x="189410" y="897485"/>
            <a:ext cx="410173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050" dirty="0">
                <a:latin typeface="Tahoma" panose="020B0604030504040204" pitchFamily="34" charset="0"/>
                <a:cs typeface="Tahoma" panose="020B0604030504040204" pitchFamily="34" charset="0"/>
              </a:rPr>
              <a:t>- CPU 20 </a:t>
            </a:r>
            <a:r>
              <a:rPr lang="ko-KR" altLang="en-US" sz="1050" dirty="0" err="1">
                <a:latin typeface="Tahoma" panose="020B0604030504040204" pitchFamily="34" charset="0"/>
                <a:cs typeface="Tahoma" panose="020B0604030504040204" pitchFamily="34" charset="0"/>
              </a:rPr>
              <a:t>core</a:t>
            </a:r>
            <a:r>
              <a:rPr lang="ko-KR" altLang="en-US" sz="1050" dirty="0"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ko-KR" altLang="en-US" sz="1050" dirty="0" err="1">
                <a:latin typeface="Tahoma" panose="020B0604030504040204" pitchFamily="34" charset="0"/>
                <a:cs typeface="Tahoma" panose="020B0604030504040204" pitchFamily="34" charset="0"/>
              </a:rPr>
              <a:t>using</a:t>
            </a:r>
            <a:r>
              <a:rPr lang="ko-KR" altLang="en-US" sz="1050" dirty="0">
                <a:latin typeface="Tahoma" panose="020B0604030504040204" pitchFamily="34" charset="0"/>
                <a:cs typeface="Tahoma" panose="020B0604030504040204" pitchFamily="34" charset="0"/>
              </a:rPr>
              <a:t> 5 2.2GHz </a:t>
            </a:r>
            <a:r>
              <a:rPr lang="ko-KR" altLang="en-US" sz="1050" dirty="0" err="1">
                <a:latin typeface="Tahoma" panose="020B0604030504040204" pitchFamily="34" charset="0"/>
                <a:cs typeface="Tahoma" panose="020B0604030504040204" pitchFamily="34" charset="0"/>
              </a:rPr>
              <a:t>servers</a:t>
            </a:r>
            <a:endParaRPr lang="ko-KR" altLang="en-US" sz="105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ko-KR" altLang="en-US" sz="1050" dirty="0">
                <a:latin typeface="Tahoma" panose="020B0604030504040204" pitchFamily="34" charset="0"/>
                <a:cs typeface="Tahoma" panose="020B0604030504040204" pitchFamily="34" charset="0"/>
              </a:rPr>
              <a:t>- Intel </a:t>
            </a:r>
            <a:r>
              <a:rPr lang="ko-KR" altLang="en-US" sz="1050" dirty="0" err="1">
                <a:latin typeface="Tahoma" panose="020B0604030504040204" pitchFamily="34" charset="0"/>
                <a:cs typeface="Tahoma" panose="020B0604030504040204" pitchFamily="34" charset="0"/>
              </a:rPr>
              <a:t>Optane</a:t>
            </a:r>
            <a:r>
              <a:rPr lang="ko-KR" altLang="en-US" sz="1050" dirty="0">
                <a:latin typeface="Tahoma" panose="020B0604030504040204" pitchFamily="34" charset="0"/>
                <a:cs typeface="Tahoma" panose="020B0604030504040204" pitchFamily="34" charset="0"/>
              </a:rPr>
              <a:t> 800P </a:t>
            </a:r>
            <a:r>
              <a:rPr lang="ko-KR" altLang="en-US" sz="1050" dirty="0" err="1">
                <a:latin typeface="Tahoma" panose="020B0604030504040204" pitchFamily="34" charset="0"/>
                <a:cs typeface="Tahoma" panose="020B0604030504040204" pitchFamily="34" charset="0"/>
              </a:rPr>
              <a:t>NVMe</a:t>
            </a:r>
            <a:r>
              <a:rPr lang="ko-KR" altLang="en-US" sz="1050" dirty="0">
                <a:latin typeface="Tahoma" panose="020B0604030504040204" pitchFamily="34" charset="0"/>
                <a:cs typeface="Tahoma" panose="020B0604030504040204" pitchFamily="34" charset="0"/>
              </a:rPr>
              <a:t> SSD</a:t>
            </a:r>
          </a:p>
          <a:p>
            <a:r>
              <a:rPr lang="ko-KR" altLang="en-US" sz="1050" dirty="0">
                <a:latin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ko-KR" altLang="en-US" sz="1050" dirty="0" err="1">
                <a:latin typeface="Tahoma" panose="020B0604030504040204" pitchFamily="34" charset="0"/>
                <a:cs typeface="Tahoma" panose="020B0604030504040204" pitchFamily="34" charset="0"/>
              </a:rPr>
              <a:t>For</a:t>
            </a:r>
            <a:r>
              <a:rPr lang="ko-KR" altLang="en-US" sz="1050" dirty="0">
                <a:latin typeface="Tahoma" panose="020B0604030504040204" pitchFamily="34" charset="0"/>
                <a:cs typeface="Tahoma" panose="020B0604030504040204" pitchFamily="34" charset="0"/>
              </a:rPr>
              <a:t> Windows, </a:t>
            </a:r>
            <a:r>
              <a:rPr lang="ko-KR" altLang="en-US" sz="1050" dirty="0" err="1">
                <a:latin typeface="Tahoma" panose="020B0604030504040204" pitchFamily="34" charset="0"/>
                <a:cs typeface="Tahoma" panose="020B0604030504040204" pitchFamily="34" charset="0"/>
              </a:rPr>
              <a:t>use</a:t>
            </a:r>
            <a:r>
              <a:rPr lang="ko-KR" altLang="en-US" sz="105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o-KR" altLang="en-US" sz="1050" dirty="0" err="1">
                <a:latin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ko-KR" altLang="en-US" sz="105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o-KR" altLang="en-US" sz="1050" dirty="0" err="1">
                <a:latin typeface="Tahoma" panose="020B0604030504040204" pitchFamily="34" charset="0"/>
                <a:cs typeface="Tahoma" panose="020B0604030504040204" pitchFamily="34" charset="0"/>
              </a:rPr>
              <a:t>separate</a:t>
            </a:r>
            <a:r>
              <a:rPr lang="ko-KR" altLang="en-US" sz="105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o-KR" altLang="en-US" sz="1050" dirty="0" err="1">
                <a:latin typeface="Tahoma" panose="020B0604030504040204" pitchFamily="34" charset="0"/>
                <a:cs typeface="Tahoma" panose="020B0604030504040204" pitchFamily="34" charset="0"/>
              </a:rPr>
              <a:t>cluster</a:t>
            </a:r>
            <a:r>
              <a:rPr lang="ko-KR" altLang="en-US" sz="1050" dirty="0">
                <a:latin typeface="Tahoma" panose="020B0604030504040204" pitchFamily="34" charset="0"/>
                <a:cs typeface="Tahoma" panose="020B0604030504040204" pitchFamily="34" charset="0"/>
              </a:rPr>
              <a:t> of 14 </a:t>
            </a:r>
            <a:r>
              <a:rPr lang="ko-KR" altLang="en-US" sz="1050" dirty="0" err="1">
                <a:latin typeface="Tahoma" panose="020B0604030504040204" pitchFamily="34" charset="0"/>
                <a:cs typeface="Tahoma" panose="020B0604030504040204" pitchFamily="34" charset="0"/>
              </a:rPr>
              <a:t>core</a:t>
            </a:r>
            <a:r>
              <a:rPr lang="ko-KR" altLang="en-US" sz="1050" dirty="0">
                <a:latin typeface="Tahoma" panose="020B0604030504040204" pitchFamily="34" charset="0"/>
                <a:cs typeface="Tahoma" panose="020B0604030504040204" pitchFamily="34" charset="0"/>
              </a:rPr>
              <a:t> 2.6GHz </a:t>
            </a:r>
            <a:r>
              <a:rPr lang="ko-KR" altLang="en-US" sz="1050" dirty="0" err="1">
                <a:latin typeface="Tahoma" panose="020B0604030504040204" pitchFamily="34" charset="0"/>
                <a:cs typeface="Tahoma" panose="020B0604030504040204" pitchFamily="34" charset="0"/>
              </a:rPr>
              <a:t>servers</a:t>
            </a:r>
            <a:endParaRPr lang="ko-KR" altLang="en-US" sz="105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ko-KR" altLang="en-US" sz="1050" dirty="0">
                <a:latin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ko-KR" altLang="en-US" sz="1050" dirty="0" err="1">
                <a:latin typeface="Tahoma" panose="020B0604030504040204" pitchFamily="34" charset="0"/>
                <a:cs typeface="Tahoma" panose="020B0604030504040204" pitchFamily="34" charset="0"/>
              </a:rPr>
              <a:t>On</a:t>
            </a:r>
            <a:r>
              <a:rPr lang="ko-KR" altLang="en-US" sz="105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o-KR" altLang="en-US" sz="1050" dirty="0" err="1">
                <a:latin typeface="Tahoma" panose="020B0604030504040204" pitchFamily="34" charset="0"/>
                <a:cs typeface="Tahoma" panose="020B0604030504040204" pitchFamily="34" charset="0"/>
              </a:rPr>
              <a:t>Linux</a:t>
            </a:r>
            <a:r>
              <a:rPr lang="ko-KR" altLang="en-US" sz="1050" dirty="0"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ko-KR" altLang="en-US" sz="1050" dirty="0" err="1">
                <a:latin typeface="Tahoma" panose="020B0604030504040204" pitchFamily="34" charset="0"/>
                <a:cs typeface="Tahoma" panose="020B0604030504040204" pitchFamily="34" charset="0"/>
              </a:rPr>
              <a:t>hugepage</a:t>
            </a:r>
            <a:r>
              <a:rPr lang="ko-KR" altLang="en-US" sz="1050" dirty="0">
                <a:latin typeface="Tahoma" panose="020B0604030504040204" pitchFamily="34" charset="0"/>
                <a:cs typeface="Tahoma" panose="020B0604030504040204" pitchFamily="34" charset="0"/>
              </a:rPr>
              <a:t>(2MB) </a:t>
            </a:r>
            <a:r>
              <a:rPr lang="ko-KR" altLang="en-US" sz="1050" dirty="0" err="1">
                <a:latin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ko-KR" altLang="en-US" sz="105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o-KR" altLang="en-US" sz="1050" dirty="0" err="1">
                <a:latin typeface="Tahoma" panose="020B0604030504040204" pitchFamily="34" charset="0"/>
                <a:cs typeface="Tahoma" panose="020B0604030504040204" pitchFamily="34" charset="0"/>
              </a:rPr>
              <a:t>used</a:t>
            </a:r>
            <a:r>
              <a:rPr lang="ko-KR" altLang="en-US" sz="105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o-KR" altLang="en-US" sz="1050" dirty="0" err="1">
                <a:latin typeface="Tahoma" panose="020B0604030504040204" pitchFamily="34" charset="0"/>
                <a:cs typeface="Tahoma" panose="020B0604030504040204" pitchFamily="34" charset="0"/>
              </a:rPr>
              <a:t>as</a:t>
            </a:r>
            <a:r>
              <a:rPr lang="ko-KR" altLang="en-US" sz="1050" dirty="0">
                <a:latin typeface="Tahoma" panose="020B0604030504040204" pitchFamily="34" charset="0"/>
                <a:cs typeface="Tahoma" panose="020B0604030504040204" pitchFamily="34" charset="0"/>
              </a:rPr>
              <a:t> 2GB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75D45F28-1D64-6170-7306-33B356161D3A}"/>
              </a:ext>
            </a:extLst>
          </p:cNvPr>
          <p:cNvSpPr/>
          <p:nvPr/>
        </p:nvSpPr>
        <p:spPr>
          <a:xfrm>
            <a:off x="7778911" y="3192880"/>
            <a:ext cx="44979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ko-KR" sz="2000" b="1" i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Implement zero-copy</a:t>
            </a:r>
          </a:p>
          <a:p>
            <a:r>
              <a:rPr lang="en" altLang="ko-KR" sz="2000" b="1" i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with high performance</a:t>
            </a:r>
          </a:p>
          <a:p>
            <a:r>
              <a:rPr lang="en" altLang="ko-KR" sz="2000" b="1" i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without losing portability</a:t>
            </a:r>
            <a:endParaRPr lang="ko-KR" altLang="en-US" sz="2000" b="1" i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5456248A-DD96-1C0B-0E78-FBA3ABD638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173" y="1980897"/>
            <a:ext cx="6889105" cy="393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415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02FE9B9C-BDDC-1E43-B29E-4A00D478A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</a:t>
            </a:fld>
            <a:endParaRPr kumimoji="1"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52DD63C-DA25-764F-9C33-B39580A377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48626" y="1359602"/>
            <a:ext cx="4508500" cy="4449763"/>
          </a:xfrm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</a:pPr>
            <a:r>
              <a:rPr kumimoji="1" lang="en-US" altLang="ko-KR" sz="1600" dirty="0"/>
              <a:t>Datacenter Trends </a:t>
            </a:r>
          </a:p>
          <a:p>
            <a:pPr marL="342900" indent="-342900">
              <a:lnSpc>
                <a:spcPct val="150000"/>
              </a:lnSpc>
            </a:pPr>
            <a:r>
              <a:rPr kumimoji="1" lang="en-US" altLang="ko-KR" sz="1600" dirty="0"/>
              <a:t>Kernel Bypass</a:t>
            </a:r>
          </a:p>
          <a:p>
            <a:pPr marL="342900" indent="-342900">
              <a:lnSpc>
                <a:spcPct val="150000"/>
              </a:lnSpc>
            </a:pPr>
            <a:r>
              <a:rPr lang="en" altLang="ko-KR" sz="1600" dirty="0" err="1"/>
              <a:t>Demikernal</a:t>
            </a:r>
            <a:r>
              <a:rPr lang="en" altLang="ko-KR" sz="1600" dirty="0"/>
              <a:t> Datapath OS Requirements</a:t>
            </a:r>
          </a:p>
          <a:p>
            <a:pPr marL="342900" indent="-342900">
              <a:lnSpc>
                <a:spcPct val="150000"/>
              </a:lnSpc>
            </a:pPr>
            <a:r>
              <a:rPr lang="en" altLang="ko-KR" sz="1600" dirty="0" err="1"/>
              <a:t>Demikernel</a:t>
            </a:r>
            <a:r>
              <a:rPr lang="en" altLang="ko-KR" sz="1600" dirty="0"/>
              <a:t> Datapath Library OS Design</a:t>
            </a:r>
          </a:p>
          <a:p>
            <a:pPr marL="342900" indent="-342900">
              <a:lnSpc>
                <a:spcPct val="150000"/>
              </a:lnSpc>
            </a:pPr>
            <a:r>
              <a:rPr lang="en" altLang="ko-KR" sz="1600" dirty="0" err="1"/>
              <a:t>Demikernel</a:t>
            </a:r>
            <a:r>
              <a:rPr lang="en" altLang="ko-KR" sz="1600" dirty="0"/>
              <a:t> Library OS Implementations</a:t>
            </a:r>
          </a:p>
          <a:p>
            <a:pPr marL="342900" indent="-342900">
              <a:lnSpc>
                <a:spcPct val="150000"/>
              </a:lnSpc>
            </a:pPr>
            <a:r>
              <a:rPr lang="en" altLang="ko-KR" sz="1600" dirty="0"/>
              <a:t>Evaluation</a:t>
            </a:r>
            <a:endParaRPr kumimoji="1" lang="en-US" altLang="ko-KR" sz="1600" dirty="0"/>
          </a:p>
        </p:txBody>
      </p:sp>
    </p:spTree>
    <p:extLst>
      <p:ext uri="{BB962C8B-B14F-4D97-AF65-F5344CB8AC3E}">
        <p14:creationId xmlns:p14="http://schemas.microsoft.com/office/powerpoint/2010/main" val="39565389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4">
            <a:extLst>
              <a:ext uri="{FF2B5EF4-FFF2-40B4-BE49-F238E27FC236}">
                <a16:creationId xmlns:a16="http://schemas.microsoft.com/office/drawing/2014/main" id="{8B6F35FB-CC88-F841-B24E-1DA42009D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ko-KR" dirty="0"/>
              <a:t>6.</a:t>
            </a:r>
            <a:r>
              <a:rPr kumimoji="1" lang="ko-KR" altLang="en-US" dirty="0"/>
              <a:t> </a:t>
            </a:r>
            <a:r>
              <a:rPr lang="en" altLang="ko-KR" dirty="0"/>
              <a:t>Evaluation</a:t>
            </a:r>
            <a:endParaRPr kumimoji="1" lang="ko-KR" altLang="en-US" dirty="0"/>
          </a:p>
        </p:txBody>
      </p:sp>
      <p:sp>
        <p:nvSpPr>
          <p:cNvPr id="16" name="슬라이드 번호 개체 틀 15">
            <a:extLst>
              <a:ext uri="{FF2B5EF4-FFF2-40B4-BE49-F238E27FC236}">
                <a16:creationId xmlns:a16="http://schemas.microsoft.com/office/drawing/2014/main" id="{B762ADDB-2946-8140-B384-A574364C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20</a:t>
            </a:fld>
            <a:endParaRPr kumimoji="1"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939E9A-6553-580A-9F5F-0ED2E507C8AF}"/>
              </a:ext>
            </a:extLst>
          </p:cNvPr>
          <p:cNvSpPr txBox="1"/>
          <p:nvPr/>
        </p:nvSpPr>
        <p:spPr>
          <a:xfrm>
            <a:off x="189410" y="620486"/>
            <a:ext cx="15376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200" dirty="0"/>
              <a:t>Experimental Setup</a:t>
            </a:r>
            <a:endParaRPr kumimoji="1" lang="ko-KR" altLang="en-US" sz="1200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19A725FB-48BC-AF52-D961-980BE4C34BC5}"/>
              </a:ext>
            </a:extLst>
          </p:cNvPr>
          <p:cNvSpPr/>
          <p:nvPr/>
        </p:nvSpPr>
        <p:spPr>
          <a:xfrm>
            <a:off x="189410" y="897485"/>
            <a:ext cx="410173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050" dirty="0">
                <a:latin typeface="Tahoma" panose="020B0604030504040204" pitchFamily="34" charset="0"/>
                <a:cs typeface="Tahoma" panose="020B0604030504040204" pitchFamily="34" charset="0"/>
              </a:rPr>
              <a:t>- CPU 20 </a:t>
            </a:r>
            <a:r>
              <a:rPr lang="ko-KR" altLang="en-US" sz="1050" dirty="0" err="1">
                <a:latin typeface="Tahoma" panose="020B0604030504040204" pitchFamily="34" charset="0"/>
                <a:cs typeface="Tahoma" panose="020B0604030504040204" pitchFamily="34" charset="0"/>
              </a:rPr>
              <a:t>core</a:t>
            </a:r>
            <a:r>
              <a:rPr lang="ko-KR" altLang="en-US" sz="1050" dirty="0"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ko-KR" altLang="en-US" sz="1050" dirty="0" err="1">
                <a:latin typeface="Tahoma" panose="020B0604030504040204" pitchFamily="34" charset="0"/>
                <a:cs typeface="Tahoma" panose="020B0604030504040204" pitchFamily="34" charset="0"/>
              </a:rPr>
              <a:t>using</a:t>
            </a:r>
            <a:r>
              <a:rPr lang="ko-KR" altLang="en-US" sz="1050" dirty="0">
                <a:latin typeface="Tahoma" panose="020B0604030504040204" pitchFamily="34" charset="0"/>
                <a:cs typeface="Tahoma" panose="020B0604030504040204" pitchFamily="34" charset="0"/>
              </a:rPr>
              <a:t> 5 2.2GHz </a:t>
            </a:r>
            <a:r>
              <a:rPr lang="ko-KR" altLang="en-US" sz="1050" dirty="0" err="1">
                <a:latin typeface="Tahoma" panose="020B0604030504040204" pitchFamily="34" charset="0"/>
                <a:cs typeface="Tahoma" panose="020B0604030504040204" pitchFamily="34" charset="0"/>
              </a:rPr>
              <a:t>servers</a:t>
            </a:r>
            <a:endParaRPr lang="ko-KR" altLang="en-US" sz="105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ko-KR" altLang="en-US" sz="1050" dirty="0">
                <a:latin typeface="Tahoma" panose="020B0604030504040204" pitchFamily="34" charset="0"/>
                <a:cs typeface="Tahoma" panose="020B0604030504040204" pitchFamily="34" charset="0"/>
              </a:rPr>
              <a:t>- Intel </a:t>
            </a:r>
            <a:r>
              <a:rPr lang="ko-KR" altLang="en-US" sz="1050" dirty="0" err="1">
                <a:latin typeface="Tahoma" panose="020B0604030504040204" pitchFamily="34" charset="0"/>
                <a:cs typeface="Tahoma" panose="020B0604030504040204" pitchFamily="34" charset="0"/>
              </a:rPr>
              <a:t>Optane</a:t>
            </a:r>
            <a:r>
              <a:rPr lang="ko-KR" altLang="en-US" sz="1050" dirty="0">
                <a:latin typeface="Tahoma" panose="020B0604030504040204" pitchFamily="34" charset="0"/>
                <a:cs typeface="Tahoma" panose="020B0604030504040204" pitchFamily="34" charset="0"/>
              </a:rPr>
              <a:t> 800P </a:t>
            </a:r>
            <a:r>
              <a:rPr lang="ko-KR" altLang="en-US" sz="1050" dirty="0" err="1">
                <a:latin typeface="Tahoma" panose="020B0604030504040204" pitchFamily="34" charset="0"/>
                <a:cs typeface="Tahoma" panose="020B0604030504040204" pitchFamily="34" charset="0"/>
              </a:rPr>
              <a:t>NVMe</a:t>
            </a:r>
            <a:r>
              <a:rPr lang="ko-KR" altLang="en-US" sz="1050" dirty="0">
                <a:latin typeface="Tahoma" panose="020B0604030504040204" pitchFamily="34" charset="0"/>
                <a:cs typeface="Tahoma" panose="020B0604030504040204" pitchFamily="34" charset="0"/>
              </a:rPr>
              <a:t> SSD</a:t>
            </a:r>
          </a:p>
          <a:p>
            <a:r>
              <a:rPr lang="ko-KR" altLang="en-US" sz="1050" dirty="0">
                <a:latin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ko-KR" altLang="en-US" sz="1050" dirty="0" err="1">
                <a:latin typeface="Tahoma" panose="020B0604030504040204" pitchFamily="34" charset="0"/>
                <a:cs typeface="Tahoma" panose="020B0604030504040204" pitchFamily="34" charset="0"/>
              </a:rPr>
              <a:t>For</a:t>
            </a:r>
            <a:r>
              <a:rPr lang="ko-KR" altLang="en-US" sz="1050" dirty="0">
                <a:latin typeface="Tahoma" panose="020B0604030504040204" pitchFamily="34" charset="0"/>
                <a:cs typeface="Tahoma" panose="020B0604030504040204" pitchFamily="34" charset="0"/>
              </a:rPr>
              <a:t> Windows, </a:t>
            </a:r>
            <a:r>
              <a:rPr lang="ko-KR" altLang="en-US" sz="1050" dirty="0" err="1">
                <a:latin typeface="Tahoma" panose="020B0604030504040204" pitchFamily="34" charset="0"/>
                <a:cs typeface="Tahoma" panose="020B0604030504040204" pitchFamily="34" charset="0"/>
              </a:rPr>
              <a:t>use</a:t>
            </a:r>
            <a:r>
              <a:rPr lang="ko-KR" altLang="en-US" sz="105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o-KR" altLang="en-US" sz="1050" dirty="0" err="1">
                <a:latin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ko-KR" altLang="en-US" sz="105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o-KR" altLang="en-US" sz="1050" dirty="0" err="1">
                <a:latin typeface="Tahoma" panose="020B0604030504040204" pitchFamily="34" charset="0"/>
                <a:cs typeface="Tahoma" panose="020B0604030504040204" pitchFamily="34" charset="0"/>
              </a:rPr>
              <a:t>separate</a:t>
            </a:r>
            <a:r>
              <a:rPr lang="ko-KR" altLang="en-US" sz="105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o-KR" altLang="en-US" sz="1050" dirty="0" err="1">
                <a:latin typeface="Tahoma" panose="020B0604030504040204" pitchFamily="34" charset="0"/>
                <a:cs typeface="Tahoma" panose="020B0604030504040204" pitchFamily="34" charset="0"/>
              </a:rPr>
              <a:t>cluster</a:t>
            </a:r>
            <a:r>
              <a:rPr lang="ko-KR" altLang="en-US" sz="1050" dirty="0">
                <a:latin typeface="Tahoma" panose="020B0604030504040204" pitchFamily="34" charset="0"/>
                <a:cs typeface="Tahoma" panose="020B0604030504040204" pitchFamily="34" charset="0"/>
              </a:rPr>
              <a:t> of 14 </a:t>
            </a:r>
            <a:r>
              <a:rPr lang="ko-KR" altLang="en-US" sz="1050" dirty="0" err="1">
                <a:latin typeface="Tahoma" panose="020B0604030504040204" pitchFamily="34" charset="0"/>
                <a:cs typeface="Tahoma" panose="020B0604030504040204" pitchFamily="34" charset="0"/>
              </a:rPr>
              <a:t>core</a:t>
            </a:r>
            <a:r>
              <a:rPr lang="ko-KR" altLang="en-US" sz="1050" dirty="0">
                <a:latin typeface="Tahoma" panose="020B0604030504040204" pitchFamily="34" charset="0"/>
                <a:cs typeface="Tahoma" panose="020B0604030504040204" pitchFamily="34" charset="0"/>
              </a:rPr>
              <a:t> 2.6GHz </a:t>
            </a:r>
            <a:r>
              <a:rPr lang="ko-KR" altLang="en-US" sz="1050" dirty="0" err="1">
                <a:latin typeface="Tahoma" panose="020B0604030504040204" pitchFamily="34" charset="0"/>
                <a:cs typeface="Tahoma" panose="020B0604030504040204" pitchFamily="34" charset="0"/>
              </a:rPr>
              <a:t>servers</a:t>
            </a:r>
            <a:endParaRPr lang="ko-KR" altLang="en-US" sz="105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ko-KR" altLang="en-US" sz="1050" dirty="0">
                <a:latin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ko-KR" altLang="en-US" sz="1050" dirty="0" err="1">
                <a:latin typeface="Tahoma" panose="020B0604030504040204" pitchFamily="34" charset="0"/>
                <a:cs typeface="Tahoma" panose="020B0604030504040204" pitchFamily="34" charset="0"/>
              </a:rPr>
              <a:t>On</a:t>
            </a:r>
            <a:r>
              <a:rPr lang="ko-KR" altLang="en-US" sz="105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o-KR" altLang="en-US" sz="1050" dirty="0" err="1">
                <a:latin typeface="Tahoma" panose="020B0604030504040204" pitchFamily="34" charset="0"/>
                <a:cs typeface="Tahoma" panose="020B0604030504040204" pitchFamily="34" charset="0"/>
              </a:rPr>
              <a:t>Linux</a:t>
            </a:r>
            <a:r>
              <a:rPr lang="ko-KR" altLang="en-US" sz="1050" dirty="0"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ko-KR" altLang="en-US" sz="1050" dirty="0" err="1">
                <a:latin typeface="Tahoma" panose="020B0604030504040204" pitchFamily="34" charset="0"/>
                <a:cs typeface="Tahoma" panose="020B0604030504040204" pitchFamily="34" charset="0"/>
              </a:rPr>
              <a:t>hugepage</a:t>
            </a:r>
            <a:r>
              <a:rPr lang="ko-KR" altLang="en-US" sz="1050" dirty="0">
                <a:latin typeface="Tahoma" panose="020B0604030504040204" pitchFamily="34" charset="0"/>
                <a:cs typeface="Tahoma" panose="020B0604030504040204" pitchFamily="34" charset="0"/>
              </a:rPr>
              <a:t>(2MB) </a:t>
            </a:r>
            <a:r>
              <a:rPr lang="ko-KR" altLang="en-US" sz="1050" dirty="0" err="1">
                <a:latin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ko-KR" altLang="en-US" sz="105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o-KR" altLang="en-US" sz="1050" dirty="0" err="1">
                <a:latin typeface="Tahoma" panose="020B0604030504040204" pitchFamily="34" charset="0"/>
                <a:cs typeface="Tahoma" panose="020B0604030504040204" pitchFamily="34" charset="0"/>
              </a:rPr>
              <a:t>used</a:t>
            </a:r>
            <a:r>
              <a:rPr lang="ko-KR" altLang="en-US" sz="105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o-KR" altLang="en-US" sz="1050" dirty="0" err="1">
                <a:latin typeface="Tahoma" panose="020B0604030504040204" pitchFamily="34" charset="0"/>
                <a:cs typeface="Tahoma" panose="020B0604030504040204" pitchFamily="34" charset="0"/>
              </a:rPr>
              <a:t>as</a:t>
            </a:r>
            <a:r>
              <a:rPr lang="ko-KR" altLang="en-US" sz="1050" dirty="0">
                <a:latin typeface="Tahoma" panose="020B0604030504040204" pitchFamily="34" charset="0"/>
                <a:cs typeface="Tahoma" panose="020B0604030504040204" pitchFamily="34" charset="0"/>
              </a:rPr>
              <a:t> 2GB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3FB41245-C26C-C1B6-0428-E07095D031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472" y="2174614"/>
            <a:ext cx="5190225" cy="3347839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27394B62-BC80-CD54-45BD-B4EB188B99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9767" y="2019118"/>
            <a:ext cx="4915761" cy="3871161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C9CEC12C-7258-7207-76AF-9997DC6940DE}"/>
              </a:ext>
            </a:extLst>
          </p:cNvPr>
          <p:cNvSpPr/>
          <p:nvPr/>
        </p:nvSpPr>
        <p:spPr>
          <a:xfrm>
            <a:off x="4785340" y="758985"/>
            <a:ext cx="7108392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="1" i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OS </a:t>
            </a:r>
            <a:r>
              <a:rPr lang="ko-KR" altLang="en-US" b="1" i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management</a:t>
            </a:r>
            <a:r>
              <a:rPr lang="ko-KR" altLang="en-US" b="1" i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o-KR" altLang="en-US" b="1" i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service</a:t>
            </a:r>
            <a:r>
              <a:rPr lang="ko-KR" altLang="en-US" b="1" i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o-KR" altLang="en-US" b="1" i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ko-KR" altLang="en-US" b="1" i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o-KR" altLang="en-US" b="1" i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provided</a:t>
            </a:r>
            <a:r>
              <a:rPr lang="ko-KR" altLang="en-US" b="1" i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o-KR" altLang="en-US" b="1" i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at</a:t>
            </a:r>
            <a:r>
              <a:rPr lang="ko-KR" altLang="en-US" b="1" i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o-KR" altLang="en-US" b="1" i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ko-KR" altLang="en-US" b="1" i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o-KR" altLang="en-US" b="1" i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reasonable</a:t>
            </a:r>
            <a:r>
              <a:rPr lang="ko-KR" altLang="en-US" b="1" i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o-KR" altLang="en-US" b="1" i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cost</a:t>
            </a:r>
            <a:r>
              <a:rPr lang="ko-KR" altLang="en-US" b="1" i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altLang="ko-KR" b="1" i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endParaRPr lang="ko-KR" altLang="en-US" sz="700" b="1" i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ko-KR" altLang="en-US" b="1" i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You</a:t>
            </a:r>
            <a:r>
              <a:rPr lang="ko-KR" altLang="en-US" b="1" i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o-KR" altLang="en-US" b="1" i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don't</a:t>
            </a:r>
            <a:r>
              <a:rPr lang="ko-KR" altLang="en-US" b="1" i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o-KR" altLang="en-US" b="1" i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have</a:t>
            </a:r>
            <a:r>
              <a:rPr lang="ko-KR" altLang="en-US" b="1" i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o-KR" altLang="en-US" b="1" i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to</a:t>
            </a:r>
            <a:r>
              <a:rPr lang="ko-KR" altLang="en-US" b="1" i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o-KR" altLang="en-US" b="1" i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spend</a:t>
            </a:r>
            <a:r>
              <a:rPr lang="ko-KR" altLang="en-US" b="1" i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o-KR" altLang="en-US" b="1" i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ko-KR" altLang="en-US" b="1" i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o-KR" altLang="en-US" b="1" i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lot</a:t>
            </a:r>
            <a:r>
              <a:rPr lang="ko-KR" altLang="en-US" b="1" i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of </a:t>
            </a:r>
            <a:r>
              <a:rPr lang="ko-KR" altLang="en-US" b="1" i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money</a:t>
            </a:r>
            <a:r>
              <a:rPr lang="ko-KR" altLang="en-US" b="1" i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o-KR" altLang="en-US" b="1" i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on</a:t>
            </a:r>
            <a:r>
              <a:rPr lang="ko-KR" altLang="en-US" b="1" i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o-KR" altLang="en-US" b="1" i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high-level</a:t>
            </a:r>
            <a:r>
              <a:rPr lang="ko-KR" altLang="en-US" b="1" i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o-KR" altLang="en-US" b="1" i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APIs</a:t>
            </a:r>
            <a:r>
              <a:rPr lang="ko-KR" altLang="en-US" b="1" i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and OS </a:t>
            </a:r>
            <a:r>
              <a:rPr lang="ko-KR" altLang="en-US" b="1" i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features</a:t>
            </a:r>
            <a:r>
              <a:rPr lang="ko-KR" altLang="en-US" b="1" i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89478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4">
            <a:extLst>
              <a:ext uri="{FF2B5EF4-FFF2-40B4-BE49-F238E27FC236}">
                <a16:creationId xmlns:a16="http://schemas.microsoft.com/office/drawing/2014/main" id="{8B6F35FB-CC88-F841-B24E-1DA42009D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ko-KR" dirty="0"/>
              <a:t>6.</a:t>
            </a:r>
            <a:r>
              <a:rPr kumimoji="1" lang="ko-KR" altLang="en-US" dirty="0"/>
              <a:t> </a:t>
            </a:r>
            <a:r>
              <a:rPr lang="en" altLang="ko-KR" dirty="0"/>
              <a:t>Evaluation</a:t>
            </a:r>
            <a:endParaRPr kumimoji="1" lang="ko-KR" altLang="en-US" dirty="0"/>
          </a:p>
        </p:txBody>
      </p:sp>
      <p:sp>
        <p:nvSpPr>
          <p:cNvPr id="16" name="슬라이드 번호 개체 틀 15">
            <a:extLst>
              <a:ext uri="{FF2B5EF4-FFF2-40B4-BE49-F238E27FC236}">
                <a16:creationId xmlns:a16="http://schemas.microsoft.com/office/drawing/2014/main" id="{B762ADDB-2946-8140-B384-A574364C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21</a:t>
            </a:fld>
            <a:endParaRPr kumimoji="1"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939E9A-6553-580A-9F5F-0ED2E507C8AF}"/>
              </a:ext>
            </a:extLst>
          </p:cNvPr>
          <p:cNvSpPr txBox="1"/>
          <p:nvPr/>
        </p:nvSpPr>
        <p:spPr>
          <a:xfrm>
            <a:off x="189410" y="620486"/>
            <a:ext cx="15376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200" dirty="0"/>
              <a:t>Experimental Setup</a:t>
            </a:r>
            <a:endParaRPr kumimoji="1" lang="ko-KR" altLang="en-US" sz="1200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19A725FB-48BC-AF52-D961-980BE4C34BC5}"/>
              </a:ext>
            </a:extLst>
          </p:cNvPr>
          <p:cNvSpPr/>
          <p:nvPr/>
        </p:nvSpPr>
        <p:spPr>
          <a:xfrm>
            <a:off x="189410" y="897485"/>
            <a:ext cx="410173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050" dirty="0">
                <a:latin typeface="Tahoma" panose="020B0604030504040204" pitchFamily="34" charset="0"/>
                <a:cs typeface="Tahoma" panose="020B0604030504040204" pitchFamily="34" charset="0"/>
              </a:rPr>
              <a:t>- CPU 20 </a:t>
            </a:r>
            <a:r>
              <a:rPr lang="ko-KR" altLang="en-US" sz="1050" dirty="0" err="1">
                <a:latin typeface="Tahoma" panose="020B0604030504040204" pitchFamily="34" charset="0"/>
                <a:cs typeface="Tahoma" panose="020B0604030504040204" pitchFamily="34" charset="0"/>
              </a:rPr>
              <a:t>core</a:t>
            </a:r>
            <a:r>
              <a:rPr lang="ko-KR" altLang="en-US" sz="1050" dirty="0"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ko-KR" altLang="en-US" sz="1050" dirty="0" err="1">
                <a:latin typeface="Tahoma" panose="020B0604030504040204" pitchFamily="34" charset="0"/>
                <a:cs typeface="Tahoma" panose="020B0604030504040204" pitchFamily="34" charset="0"/>
              </a:rPr>
              <a:t>using</a:t>
            </a:r>
            <a:r>
              <a:rPr lang="ko-KR" altLang="en-US" sz="1050" dirty="0">
                <a:latin typeface="Tahoma" panose="020B0604030504040204" pitchFamily="34" charset="0"/>
                <a:cs typeface="Tahoma" panose="020B0604030504040204" pitchFamily="34" charset="0"/>
              </a:rPr>
              <a:t> 5 2.2GHz </a:t>
            </a:r>
            <a:r>
              <a:rPr lang="ko-KR" altLang="en-US" sz="1050" dirty="0" err="1">
                <a:latin typeface="Tahoma" panose="020B0604030504040204" pitchFamily="34" charset="0"/>
                <a:cs typeface="Tahoma" panose="020B0604030504040204" pitchFamily="34" charset="0"/>
              </a:rPr>
              <a:t>servers</a:t>
            </a:r>
            <a:endParaRPr lang="ko-KR" altLang="en-US" sz="105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ko-KR" altLang="en-US" sz="1050" dirty="0">
                <a:latin typeface="Tahoma" panose="020B0604030504040204" pitchFamily="34" charset="0"/>
                <a:cs typeface="Tahoma" panose="020B0604030504040204" pitchFamily="34" charset="0"/>
              </a:rPr>
              <a:t>- Intel </a:t>
            </a:r>
            <a:r>
              <a:rPr lang="ko-KR" altLang="en-US" sz="1050" dirty="0" err="1">
                <a:latin typeface="Tahoma" panose="020B0604030504040204" pitchFamily="34" charset="0"/>
                <a:cs typeface="Tahoma" panose="020B0604030504040204" pitchFamily="34" charset="0"/>
              </a:rPr>
              <a:t>Optane</a:t>
            </a:r>
            <a:r>
              <a:rPr lang="ko-KR" altLang="en-US" sz="1050" dirty="0">
                <a:latin typeface="Tahoma" panose="020B0604030504040204" pitchFamily="34" charset="0"/>
                <a:cs typeface="Tahoma" panose="020B0604030504040204" pitchFamily="34" charset="0"/>
              </a:rPr>
              <a:t> 800P </a:t>
            </a:r>
            <a:r>
              <a:rPr lang="ko-KR" altLang="en-US" sz="1050" dirty="0" err="1">
                <a:latin typeface="Tahoma" panose="020B0604030504040204" pitchFamily="34" charset="0"/>
                <a:cs typeface="Tahoma" panose="020B0604030504040204" pitchFamily="34" charset="0"/>
              </a:rPr>
              <a:t>NVMe</a:t>
            </a:r>
            <a:r>
              <a:rPr lang="ko-KR" altLang="en-US" sz="1050" dirty="0">
                <a:latin typeface="Tahoma" panose="020B0604030504040204" pitchFamily="34" charset="0"/>
                <a:cs typeface="Tahoma" panose="020B0604030504040204" pitchFamily="34" charset="0"/>
              </a:rPr>
              <a:t> SSD</a:t>
            </a:r>
          </a:p>
          <a:p>
            <a:r>
              <a:rPr lang="ko-KR" altLang="en-US" sz="1050" dirty="0">
                <a:latin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ko-KR" altLang="en-US" sz="1050" dirty="0" err="1">
                <a:latin typeface="Tahoma" panose="020B0604030504040204" pitchFamily="34" charset="0"/>
                <a:cs typeface="Tahoma" panose="020B0604030504040204" pitchFamily="34" charset="0"/>
              </a:rPr>
              <a:t>For</a:t>
            </a:r>
            <a:r>
              <a:rPr lang="ko-KR" altLang="en-US" sz="1050" dirty="0">
                <a:latin typeface="Tahoma" panose="020B0604030504040204" pitchFamily="34" charset="0"/>
                <a:cs typeface="Tahoma" panose="020B0604030504040204" pitchFamily="34" charset="0"/>
              </a:rPr>
              <a:t> Windows, </a:t>
            </a:r>
            <a:r>
              <a:rPr lang="ko-KR" altLang="en-US" sz="1050" dirty="0" err="1">
                <a:latin typeface="Tahoma" panose="020B0604030504040204" pitchFamily="34" charset="0"/>
                <a:cs typeface="Tahoma" panose="020B0604030504040204" pitchFamily="34" charset="0"/>
              </a:rPr>
              <a:t>use</a:t>
            </a:r>
            <a:r>
              <a:rPr lang="ko-KR" altLang="en-US" sz="105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o-KR" altLang="en-US" sz="1050" dirty="0" err="1">
                <a:latin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ko-KR" altLang="en-US" sz="105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o-KR" altLang="en-US" sz="1050" dirty="0" err="1">
                <a:latin typeface="Tahoma" panose="020B0604030504040204" pitchFamily="34" charset="0"/>
                <a:cs typeface="Tahoma" panose="020B0604030504040204" pitchFamily="34" charset="0"/>
              </a:rPr>
              <a:t>separate</a:t>
            </a:r>
            <a:r>
              <a:rPr lang="ko-KR" altLang="en-US" sz="105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o-KR" altLang="en-US" sz="1050" dirty="0" err="1">
                <a:latin typeface="Tahoma" panose="020B0604030504040204" pitchFamily="34" charset="0"/>
                <a:cs typeface="Tahoma" panose="020B0604030504040204" pitchFamily="34" charset="0"/>
              </a:rPr>
              <a:t>cluster</a:t>
            </a:r>
            <a:r>
              <a:rPr lang="ko-KR" altLang="en-US" sz="1050" dirty="0">
                <a:latin typeface="Tahoma" panose="020B0604030504040204" pitchFamily="34" charset="0"/>
                <a:cs typeface="Tahoma" panose="020B0604030504040204" pitchFamily="34" charset="0"/>
              </a:rPr>
              <a:t> of 14 </a:t>
            </a:r>
            <a:r>
              <a:rPr lang="ko-KR" altLang="en-US" sz="1050" dirty="0" err="1">
                <a:latin typeface="Tahoma" panose="020B0604030504040204" pitchFamily="34" charset="0"/>
                <a:cs typeface="Tahoma" panose="020B0604030504040204" pitchFamily="34" charset="0"/>
              </a:rPr>
              <a:t>core</a:t>
            </a:r>
            <a:r>
              <a:rPr lang="ko-KR" altLang="en-US" sz="1050" dirty="0">
                <a:latin typeface="Tahoma" panose="020B0604030504040204" pitchFamily="34" charset="0"/>
                <a:cs typeface="Tahoma" panose="020B0604030504040204" pitchFamily="34" charset="0"/>
              </a:rPr>
              <a:t> 2.6GHz </a:t>
            </a:r>
            <a:r>
              <a:rPr lang="ko-KR" altLang="en-US" sz="1050" dirty="0" err="1">
                <a:latin typeface="Tahoma" panose="020B0604030504040204" pitchFamily="34" charset="0"/>
                <a:cs typeface="Tahoma" panose="020B0604030504040204" pitchFamily="34" charset="0"/>
              </a:rPr>
              <a:t>servers</a:t>
            </a:r>
            <a:endParaRPr lang="ko-KR" altLang="en-US" sz="105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ko-KR" altLang="en-US" sz="1050" dirty="0">
                <a:latin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ko-KR" altLang="en-US" sz="1050" dirty="0" err="1">
                <a:latin typeface="Tahoma" panose="020B0604030504040204" pitchFamily="34" charset="0"/>
                <a:cs typeface="Tahoma" panose="020B0604030504040204" pitchFamily="34" charset="0"/>
              </a:rPr>
              <a:t>On</a:t>
            </a:r>
            <a:r>
              <a:rPr lang="ko-KR" altLang="en-US" sz="105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o-KR" altLang="en-US" sz="1050" dirty="0" err="1">
                <a:latin typeface="Tahoma" panose="020B0604030504040204" pitchFamily="34" charset="0"/>
                <a:cs typeface="Tahoma" panose="020B0604030504040204" pitchFamily="34" charset="0"/>
              </a:rPr>
              <a:t>Linux</a:t>
            </a:r>
            <a:r>
              <a:rPr lang="ko-KR" altLang="en-US" sz="1050" dirty="0"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ko-KR" altLang="en-US" sz="1050" dirty="0" err="1">
                <a:latin typeface="Tahoma" panose="020B0604030504040204" pitchFamily="34" charset="0"/>
                <a:cs typeface="Tahoma" panose="020B0604030504040204" pitchFamily="34" charset="0"/>
              </a:rPr>
              <a:t>hugepage</a:t>
            </a:r>
            <a:r>
              <a:rPr lang="ko-KR" altLang="en-US" sz="1050" dirty="0">
                <a:latin typeface="Tahoma" panose="020B0604030504040204" pitchFamily="34" charset="0"/>
                <a:cs typeface="Tahoma" panose="020B0604030504040204" pitchFamily="34" charset="0"/>
              </a:rPr>
              <a:t>(2MB) </a:t>
            </a:r>
            <a:r>
              <a:rPr lang="ko-KR" altLang="en-US" sz="1050" dirty="0" err="1">
                <a:latin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ko-KR" altLang="en-US" sz="105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o-KR" altLang="en-US" sz="1050" dirty="0" err="1">
                <a:latin typeface="Tahoma" panose="020B0604030504040204" pitchFamily="34" charset="0"/>
                <a:cs typeface="Tahoma" panose="020B0604030504040204" pitchFamily="34" charset="0"/>
              </a:rPr>
              <a:t>used</a:t>
            </a:r>
            <a:r>
              <a:rPr lang="ko-KR" altLang="en-US" sz="105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o-KR" altLang="en-US" sz="1050" dirty="0" err="1">
                <a:latin typeface="Tahoma" panose="020B0604030504040204" pitchFamily="34" charset="0"/>
                <a:cs typeface="Tahoma" panose="020B0604030504040204" pitchFamily="34" charset="0"/>
              </a:rPr>
              <a:t>as</a:t>
            </a:r>
            <a:r>
              <a:rPr lang="ko-KR" altLang="en-US" sz="1050" dirty="0">
                <a:latin typeface="Tahoma" panose="020B0604030504040204" pitchFamily="34" charset="0"/>
                <a:cs typeface="Tahoma" panose="020B0604030504040204" pitchFamily="34" charset="0"/>
              </a:rPr>
              <a:t> 2GB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9CEC12C-7258-7207-76AF-9997DC6940DE}"/>
              </a:ext>
            </a:extLst>
          </p:cNvPr>
          <p:cNvSpPr/>
          <p:nvPr/>
        </p:nvSpPr>
        <p:spPr>
          <a:xfrm>
            <a:off x="2947831" y="5174404"/>
            <a:ext cx="7108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ko-KR" sz="2400" b="1" i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Performance is</a:t>
            </a:r>
            <a:r>
              <a:rPr lang="ko-KR" altLang="en-US" sz="2400" b="1" i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" altLang="ko-KR" sz="2400" b="1" i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good in real applications.</a:t>
            </a:r>
            <a:endParaRPr lang="ko-KR" altLang="en-US" sz="2400" b="1" i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4D4DA5F2-7C26-BCB0-5CEC-9A0475885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19" y="2062547"/>
            <a:ext cx="3805991" cy="1818274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6E229BEC-97FA-6B2E-C936-56A58826A8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4558" y="2062547"/>
            <a:ext cx="3188535" cy="1982062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15217655-653F-F57E-EBB8-258BD358B5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7341" y="2176329"/>
            <a:ext cx="3477765" cy="164705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AF567CB-0CFA-2D1B-5493-E2D5E469AB26}"/>
              </a:ext>
            </a:extLst>
          </p:cNvPr>
          <p:cNvSpPr txBox="1"/>
          <p:nvPr/>
        </p:nvSpPr>
        <p:spPr>
          <a:xfrm>
            <a:off x="1406911" y="4309897"/>
            <a:ext cx="15408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UDP Relay Server</a:t>
            </a:r>
            <a:endParaRPr kumimoji="1" lang="ko-KR" altLang="en-US" sz="12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1F9450-DB35-8799-1C2D-88A9DE4F5268}"/>
              </a:ext>
            </a:extLst>
          </p:cNvPr>
          <p:cNvSpPr txBox="1"/>
          <p:nvPr/>
        </p:nvSpPr>
        <p:spPr>
          <a:xfrm>
            <a:off x="4924277" y="4217563"/>
            <a:ext cx="2549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Redis</a:t>
            </a:r>
          </a:p>
          <a:p>
            <a:r>
              <a:rPr kumimoji="1" lang="en-US" altLang="ko-KR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In-memory distributed cache</a:t>
            </a:r>
            <a:endParaRPr kumimoji="1" lang="ko-KR" altLang="en-US" sz="12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4B50D8-DD52-7ADD-55CE-757DED853E13}"/>
              </a:ext>
            </a:extLst>
          </p:cNvPr>
          <p:cNvSpPr txBox="1"/>
          <p:nvPr/>
        </p:nvSpPr>
        <p:spPr>
          <a:xfrm>
            <a:off x="8567056" y="4198066"/>
            <a:ext cx="2848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TxnStore</a:t>
            </a:r>
            <a:endParaRPr kumimoji="1" lang="en-US" altLang="ko-KR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kumimoji="1" lang="en-US" altLang="ko-KR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Distributed transactional storage</a:t>
            </a:r>
            <a:endParaRPr kumimoji="1" lang="ko-KR" altLang="en-US" sz="12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3276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꽃길만 걷자', 'XX길만 걷자', '꽃길' 드립의 뜻과 유래 : 네이버 블로그">
            <a:extLst>
              <a:ext uri="{FF2B5EF4-FFF2-40B4-BE49-F238E27FC236}">
                <a16:creationId xmlns:a16="http://schemas.microsoft.com/office/drawing/2014/main" id="{B0D01651-2792-2D79-D15D-97B580E85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712" y="1224784"/>
            <a:ext cx="5152516" cy="515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제목 14">
            <a:extLst>
              <a:ext uri="{FF2B5EF4-FFF2-40B4-BE49-F238E27FC236}">
                <a16:creationId xmlns:a16="http://schemas.microsoft.com/office/drawing/2014/main" id="{8B6F35FB-CC88-F841-B24E-1DA42009D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ko-KR" dirty="0"/>
              <a:t>7.</a:t>
            </a:r>
            <a:r>
              <a:rPr kumimoji="1" lang="ko-KR" altLang="en-US" dirty="0"/>
              <a:t> </a:t>
            </a:r>
            <a:r>
              <a:rPr lang="en" altLang="ko-KR" dirty="0"/>
              <a:t>Conclusion</a:t>
            </a:r>
            <a:endParaRPr kumimoji="1" lang="ko-KR" altLang="en-US" dirty="0"/>
          </a:p>
        </p:txBody>
      </p:sp>
      <p:sp>
        <p:nvSpPr>
          <p:cNvPr id="16" name="슬라이드 번호 개체 틀 15">
            <a:extLst>
              <a:ext uri="{FF2B5EF4-FFF2-40B4-BE49-F238E27FC236}">
                <a16:creationId xmlns:a16="http://schemas.microsoft.com/office/drawing/2014/main" id="{B762ADDB-2946-8140-B384-A574364C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22</a:t>
            </a:fld>
            <a:endParaRPr kumimoji="1"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690D0916-BCF0-E8E8-E5C6-2A685B0EB8BA}"/>
              </a:ext>
            </a:extLst>
          </p:cNvPr>
          <p:cNvSpPr/>
          <p:nvPr/>
        </p:nvSpPr>
        <p:spPr>
          <a:xfrm>
            <a:off x="226422" y="1224784"/>
            <a:ext cx="10850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ko-KR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Demikernel</a:t>
            </a:r>
            <a:r>
              <a:rPr lang="en" altLang="ko-K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is a first step towards </a:t>
            </a:r>
            <a:r>
              <a:rPr lang="en" altLang="ko-KR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datapath</a:t>
            </a:r>
            <a:r>
              <a:rPr lang="en" altLang="ko-K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OSes for </a:t>
            </a:r>
            <a:r>
              <a:rPr lang="el-GR" altLang="ko-K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</a:t>
            </a:r>
            <a:r>
              <a:rPr lang="en" altLang="ko-K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s-scale kernel-bypass applications. 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EE35075D-1F0B-9B4B-E7EB-348FDEAFC927}"/>
              </a:ext>
            </a:extLst>
          </p:cNvPr>
          <p:cNvSpPr/>
          <p:nvPr/>
        </p:nvSpPr>
        <p:spPr>
          <a:xfrm>
            <a:off x="226421" y="1905505"/>
            <a:ext cx="115628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="1" dirty="0" err="1">
                <a:latin typeface="Tahoma" panose="020B0604030504040204" pitchFamily="34" charset="0"/>
                <a:cs typeface="Tahoma" panose="020B0604030504040204" pitchFamily="34" charset="0"/>
              </a:rPr>
              <a:t>It</a:t>
            </a:r>
            <a:r>
              <a:rPr lang="ko-KR" altLang="en-US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o-KR" altLang="en-US" b="1" dirty="0" err="1">
                <a:latin typeface="Tahoma" panose="020B0604030504040204" pitchFamily="34" charset="0"/>
                <a:cs typeface="Tahoma" panose="020B0604030504040204" pitchFamily="34" charset="0"/>
              </a:rPr>
              <a:t>did</a:t>
            </a:r>
            <a:r>
              <a:rPr lang="ko-KR" altLang="en-US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o-KR" altLang="en-US" b="1" dirty="0" err="1">
                <a:latin typeface="Tahoma" panose="020B0604030504040204" pitchFamily="34" charset="0"/>
                <a:cs typeface="Tahoma" panose="020B0604030504040204" pitchFamily="34" charset="0"/>
              </a:rPr>
              <a:t>not</a:t>
            </a:r>
            <a:r>
              <a:rPr lang="ko-KR" altLang="en-US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o-KR" altLang="en-US" b="1" dirty="0" err="1">
                <a:latin typeface="Tahoma" panose="020B0604030504040204" pitchFamily="34" charset="0"/>
                <a:cs typeface="Tahoma" panose="020B0604030504040204" pitchFamily="34" charset="0"/>
              </a:rPr>
              <a:t>delve</a:t>
            </a:r>
            <a:r>
              <a:rPr lang="ko-KR" altLang="en-US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o-KR" altLang="en-US" b="1" dirty="0" err="1">
                <a:latin typeface="Tahoma" panose="020B0604030504040204" pitchFamily="34" charset="0"/>
                <a:cs typeface="Tahoma" panose="020B0604030504040204" pitchFamily="34" charset="0"/>
              </a:rPr>
              <a:t>deeply</a:t>
            </a:r>
            <a:r>
              <a:rPr lang="ko-KR" altLang="en-US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o-KR" altLang="en-US" b="1" dirty="0" err="1">
                <a:latin typeface="Tahoma" panose="020B0604030504040204" pitchFamily="34" charset="0"/>
                <a:cs typeface="Tahoma" panose="020B0604030504040204" pitchFamily="34" charset="0"/>
              </a:rPr>
              <a:t>into</a:t>
            </a:r>
            <a:r>
              <a:rPr lang="ko-KR" altLang="en-US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o-KR" altLang="en-US" b="1" dirty="0" err="1">
                <a:latin typeface="Tahoma" panose="020B0604030504040204" pitchFamily="34" charset="0"/>
                <a:cs typeface="Tahoma" panose="020B0604030504040204" pitchFamily="34" charset="0"/>
              </a:rPr>
              <a:t>research</a:t>
            </a:r>
            <a:r>
              <a:rPr lang="ko-KR" altLang="en-US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o-KR" altLang="en-US" b="1" dirty="0" err="1">
                <a:latin typeface="Tahoma" panose="020B0604030504040204" pitchFamily="34" charset="0"/>
                <a:cs typeface="Tahoma" panose="020B0604030504040204" pitchFamily="34" charset="0"/>
              </a:rPr>
              <a:t>areas</a:t>
            </a:r>
            <a:endParaRPr lang="en-US" altLang="ko-KR" b="1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ko-KR" altLang="en-US" b="1" dirty="0" err="1">
                <a:latin typeface="Tahoma" panose="020B0604030504040204" pitchFamily="34" charset="0"/>
                <a:cs typeface="Tahoma" panose="020B0604030504040204" pitchFamily="34" charset="0"/>
              </a:rPr>
              <a:t>such</a:t>
            </a:r>
            <a:r>
              <a:rPr lang="ko-KR" altLang="en-US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o-KR" altLang="en-US" b="1" dirty="0" err="1">
                <a:latin typeface="Tahoma" panose="020B0604030504040204" pitchFamily="34" charset="0"/>
                <a:cs typeface="Tahoma" panose="020B0604030504040204" pitchFamily="34" charset="0"/>
              </a:rPr>
              <a:t>as</a:t>
            </a:r>
            <a:r>
              <a:rPr lang="ko-KR" altLang="en-US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o-KR" altLang="en-US" b="1" dirty="0" err="1">
                <a:latin typeface="Tahoma" panose="020B0604030504040204" pitchFamily="34" charset="0"/>
                <a:cs typeface="Tahoma" panose="020B0604030504040204" pitchFamily="34" charset="0"/>
              </a:rPr>
              <a:t>storage</a:t>
            </a:r>
            <a:r>
              <a:rPr lang="ko-KR" altLang="en-US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o-KR" altLang="en-US" b="1" dirty="0" err="1">
                <a:latin typeface="Tahoma" panose="020B0604030504040204" pitchFamily="34" charset="0"/>
                <a:cs typeface="Tahoma" panose="020B0604030504040204" pitchFamily="34" charset="0"/>
              </a:rPr>
              <a:t>stack</a:t>
            </a:r>
            <a:r>
              <a:rPr lang="ko-KR" altLang="en-US" b="1" dirty="0"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ko-KR" altLang="en-US" b="1" dirty="0" err="1">
                <a:latin typeface="Tahoma" panose="020B0604030504040204" pitchFamily="34" charset="0"/>
                <a:cs typeface="Tahoma" panose="020B0604030504040204" pitchFamily="34" charset="0"/>
              </a:rPr>
              <a:t>memory</a:t>
            </a:r>
            <a:r>
              <a:rPr lang="ko-KR" altLang="en-US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o-KR" altLang="en-US" b="1" dirty="0" err="1">
                <a:latin typeface="Tahoma" panose="020B0604030504040204" pitchFamily="34" charset="0"/>
                <a:cs typeface="Tahoma" panose="020B0604030504040204" pitchFamily="34" charset="0"/>
              </a:rPr>
              <a:t>resource</a:t>
            </a:r>
            <a:r>
              <a:rPr lang="ko-KR" altLang="en-US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o-KR" altLang="en-US" b="1" dirty="0" err="1">
                <a:latin typeface="Tahoma" panose="020B0604030504040204" pitchFamily="34" charset="0"/>
                <a:cs typeface="Tahoma" panose="020B0604030504040204" pitchFamily="34" charset="0"/>
              </a:rPr>
              <a:t>management</a:t>
            </a:r>
            <a:r>
              <a:rPr lang="ko-KR" altLang="en-US" b="1" dirty="0">
                <a:latin typeface="Tahoma" panose="020B0604030504040204" pitchFamily="34" charset="0"/>
                <a:cs typeface="Tahoma" panose="020B0604030504040204" pitchFamily="34" charset="0"/>
              </a:rPr>
              <a:t>, and </a:t>
            </a:r>
            <a:r>
              <a:rPr lang="ko-KR" altLang="en-US" b="1" dirty="0" err="1">
                <a:latin typeface="Tahoma" panose="020B0604030504040204" pitchFamily="34" charset="0"/>
                <a:cs typeface="Tahoma" panose="020B0604030504040204" pitchFamily="34" charset="0"/>
              </a:rPr>
              <a:t>insight</a:t>
            </a:r>
            <a:r>
              <a:rPr lang="ko-KR" altLang="en-US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o-KR" altLang="en-US" b="1" dirty="0" err="1">
                <a:latin typeface="Tahoma" panose="020B0604030504040204" pitchFamily="34" charset="0"/>
                <a:cs typeface="Tahoma" panose="020B0604030504040204" pitchFamily="34" charset="0"/>
              </a:rPr>
              <a:t>into</a:t>
            </a:r>
            <a:r>
              <a:rPr lang="ko-KR" altLang="en-US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o-KR" altLang="en-US" b="1" dirty="0" err="1">
                <a:latin typeface="Tahoma" panose="020B0604030504040204" pitchFamily="34" charset="0"/>
                <a:cs typeface="Tahoma" panose="020B0604030504040204" pitchFamily="34" charset="0"/>
              </a:rPr>
              <a:t>memory</a:t>
            </a:r>
            <a:r>
              <a:rPr lang="ko-KR" altLang="en-US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o-KR" altLang="en-US" b="1" dirty="0" err="1">
                <a:latin typeface="Tahoma" panose="020B0604030504040204" pitchFamily="34" charset="0"/>
                <a:cs typeface="Tahoma" panose="020B0604030504040204" pitchFamily="34" charset="0"/>
              </a:rPr>
              <a:t>access</a:t>
            </a:r>
            <a:r>
              <a:rPr lang="ko-KR" altLang="en-US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o-KR" altLang="en-US" b="1" dirty="0" err="1">
                <a:latin typeface="Tahoma" panose="020B0604030504040204" pitchFamily="34" charset="0"/>
                <a:cs typeface="Tahoma" panose="020B0604030504040204" pitchFamily="34" charset="0"/>
              </a:rPr>
              <a:t>patterns</a:t>
            </a:r>
            <a:r>
              <a:rPr lang="ko-KR" altLang="en-US" b="1" dirty="0"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AB3F5C20-9C39-17F0-3349-09DCB5764A4E}"/>
              </a:ext>
            </a:extLst>
          </p:cNvPr>
          <p:cNvSpPr/>
          <p:nvPr/>
        </p:nvSpPr>
        <p:spPr>
          <a:xfrm>
            <a:off x="226421" y="2785794"/>
            <a:ext cx="110337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However</a:t>
            </a:r>
            <a:r>
              <a:rPr lang="ko-KR" altLang="en-US" b="1" dirty="0"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ko-KR" altLang="en-US" b="1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Demikernel</a:t>
            </a:r>
            <a:r>
              <a:rPr lang="ko-KR" altLang="en-US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o-KR" altLang="en-US" b="1" dirty="0" err="1">
                <a:latin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ko-KR" altLang="en-US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o-KR" altLang="en-US" b="1" dirty="0" err="1">
                <a:latin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ko-KR" altLang="en-US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o-KR" altLang="en-US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promising</a:t>
            </a:r>
            <a:r>
              <a:rPr lang="ko-KR" altLang="en-US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o-KR" altLang="en-US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direction</a:t>
            </a:r>
            <a:r>
              <a:rPr lang="ko-KR" altLang="en-US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o-KR" altLang="en-US" b="1" dirty="0" err="1">
                <a:latin typeface="Tahoma" panose="020B0604030504040204" pitchFamily="34" charset="0"/>
                <a:cs typeface="Tahoma" panose="020B0604030504040204" pitchFamily="34" charset="0"/>
              </a:rPr>
              <a:t>for</a:t>
            </a:r>
            <a:r>
              <a:rPr lang="ko-KR" altLang="en-US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o-KR" altLang="en-US" b="1" dirty="0" err="1">
                <a:latin typeface="Tahoma" panose="020B0604030504040204" pitchFamily="34" charset="0"/>
                <a:cs typeface="Tahoma" panose="020B0604030504040204" pitchFamily="34" charset="0"/>
              </a:rPr>
              <a:t>further</a:t>
            </a:r>
            <a:r>
              <a:rPr lang="ko-KR" altLang="en-US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o-KR" altLang="en-US" b="1" dirty="0" err="1">
                <a:latin typeface="Tahoma" panose="020B0604030504040204" pitchFamily="34" charset="0"/>
                <a:cs typeface="Tahoma" panose="020B0604030504040204" pitchFamily="34" charset="0"/>
              </a:rPr>
              <a:t>research</a:t>
            </a:r>
            <a:endParaRPr lang="en-US" altLang="ko-KR" b="1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ko-KR" altLang="en-US" b="1" dirty="0" err="1">
                <a:latin typeface="Tahoma" panose="020B0604030504040204" pitchFamily="34" charset="0"/>
                <a:cs typeface="Tahoma" panose="020B0604030504040204" pitchFamily="34" charset="0"/>
              </a:rPr>
              <a:t>without</a:t>
            </a:r>
            <a:r>
              <a:rPr lang="ko-KR" altLang="en-US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o-KR" altLang="en-US" b="1" dirty="0" err="1">
                <a:latin typeface="Tahoma" panose="020B0604030504040204" pitchFamily="34" charset="0"/>
                <a:cs typeface="Tahoma" panose="020B0604030504040204" pitchFamily="34" charset="0"/>
              </a:rPr>
              <a:t>losing</a:t>
            </a:r>
            <a:r>
              <a:rPr lang="ko-KR" altLang="en-US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o-KR" altLang="en-US" b="1" dirty="0" err="1">
                <a:latin typeface="Tahoma" panose="020B0604030504040204" pitchFamily="34" charset="0"/>
                <a:cs typeface="Tahoma" panose="020B0604030504040204" pitchFamily="34" charset="0"/>
              </a:rPr>
              <a:t>portability</a:t>
            </a:r>
            <a:r>
              <a:rPr lang="ko-KR" altLang="en-US" b="1" dirty="0">
                <a:latin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ko-KR" altLang="en-US" b="1" dirty="0" err="1">
                <a:latin typeface="Tahoma" panose="020B0604030504040204" pitchFamily="34" charset="0"/>
                <a:cs typeface="Tahoma" panose="020B0604030504040204" pitchFamily="34" charset="0"/>
              </a:rPr>
              <a:t>versatility</a:t>
            </a:r>
            <a:r>
              <a:rPr lang="ko-KR" altLang="en-US" b="1" dirty="0"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CC53BC36-184B-1A78-2DE3-9A1317FF13FC}"/>
              </a:ext>
            </a:extLst>
          </p:cNvPr>
          <p:cNvSpPr/>
          <p:nvPr/>
        </p:nvSpPr>
        <p:spPr>
          <a:xfrm>
            <a:off x="299713" y="4349836"/>
            <a:ext cx="113001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ko-K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hope that </a:t>
            </a:r>
            <a:r>
              <a:rPr lang="en" altLang="ko-KR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Demikernel</a:t>
            </a:r>
            <a:r>
              <a:rPr lang="en" altLang="ko-K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is the first of many </a:t>
            </a:r>
            <a:r>
              <a:rPr lang="en" altLang="ko-KR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datapath</a:t>
            </a:r>
            <a:r>
              <a:rPr lang="en" altLang="ko-KR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OSes </a:t>
            </a:r>
            <a:r>
              <a:rPr lang="en" altLang="ko-K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</a:t>
            </a:r>
            <a:r>
              <a:rPr lang="el-GR" altLang="ko-K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</a:t>
            </a:r>
            <a:r>
              <a:rPr lang="en" altLang="ko-K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s-scale datacenter applications. </a:t>
            </a:r>
          </a:p>
        </p:txBody>
      </p:sp>
    </p:spTree>
    <p:extLst>
      <p:ext uri="{BB962C8B-B14F-4D97-AF65-F5344CB8AC3E}">
        <p14:creationId xmlns:p14="http://schemas.microsoft.com/office/powerpoint/2010/main" val="6273474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id="{B3390181-4B94-C74E-A063-940E7182605E}"/>
              </a:ext>
            </a:extLst>
          </p:cNvPr>
          <p:cNvSpPr txBox="1">
            <a:spLocks/>
          </p:cNvSpPr>
          <p:nvPr/>
        </p:nvSpPr>
        <p:spPr>
          <a:xfrm>
            <a:off x="4388860" y="4858514"/>
            <a:ext cx="3562834" cy="6392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en-US" altLang="ko-KR" dirty="0">
                <a:ea typeface="GungSeo" pitchFamily="2" charset="-127"/>
              </a:rPr>
              <a:t>Thank You!</a:t>
            </a:r>
            <a:endParaRPr kumimoji="1" lang="ko-KR" altLang="en-US" dirty="0"/>
          </a:p>
        </p:txBody>
      </p:sp>
      <p:sp>
        <p:nvSpPr>
          <p:cNvPr id="10" name="제목 1">
            <a:extLst>
              <a:ext uri="{FF2B5EF4-FFF2-40B4-BE49-F238E27FC236}">
                <a16:creationId xmlns:a16="http://schemas.microsoft.com/office/drawing/2014/main" id="{0B9B3841-6515-776F-C8F5-6B99BFC10F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789757"/>
            <a:ext cx="11554232" cy="639243"/>
          </a:xfrm>
        </p:spPr>
        <p:txBody>
          <a:bodyPr anchor="t"/>
          <a:lstStyle/>
          <a:p>
            <a:r>
              <a:rPr lang="en" altLang="ko-KR" dirty="0"/>
              <a:t>The </a:t>
            </a:r>
            <a:r>
              <a:rPr lang="en" altLang="ko-KR" dirty="0" err="1"/>
              <a:t>Demikernel</a:t>
            </a:r>
            <a:r>
              <a:rPr lang="en" altLang="ko-KR" dirty="0"/>
              <a:t> Datapath OS Architecture</a:t>
            </a:r>
            <a:br>
              <a:rPr lang="en" altLang="ko-KR" dirty="0"/>
            </a:br>
            <a:r>
              <a:rPr lang="en" altLang="ko-KR" dirty="0"/>
              <a:t>for Microsecond-scale Datacenter Systems</a:t>
            </a:r>
            <a:endParaRPr kumimoji="1" lang="ko-KR" altLang="en-US" dirty="0">
              <a:ea typeface="NanumGothic" panose="020D0604000000000000" pitchFamily="34" charset="-127"/>
            </a:endParaRPr>
          </a:p>
        </p:txBody>
      </p:sp>
      <p:sp>
        <p:nvSpPr>
          <p:cNvPr id="12" name="부제목 2">
            <a:extLst>
              <a:ext uri="{FF2B5EF4-FFF2-40B4-BE49-F238E27FC236}">
                <a16:creationId xmlns:a16="http://schemas.microsoft.com/office/drawing/2014/main" id="{87280615-E0EC-CA8A-A912-5C3EDA1336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5234498"/>
            <a:ext cx="5938687" cy="973084"/>
          </a:xfrm>
        </p:spPr>
        <p:txBody>
          <a:bodyPr/>
          <a:lstStyle/>
          <a:p>
            <a:r>
              <a:rPr kumimoji="1" lang="en-US" altLang="ko-KR" dirty="0"/>
              <a:t>2022. 05. 03</a:t>
            </a:r>
          </a:p>
          <a:p>
            <a:r>
              <a:rPr kumimoji="1" lang="en-US" altLang="ko-KR" dirty="0"/>
              <a:t>Presentation by Choi, </a:t>
            </a:r>
            <a:r>
              <a:rPr kumimoji="1" lang="en-US" altLang="ko-KR" dirty="0" err="1"/>
              <a:t>Gunhee</a:t>
            </a:r>
            <a:endParaRPr kumimoji="1" lang="en-US" altLang="ko-KR" dirty="0"/>
          </a:p>
          <a:p>
            <a:r>
              <a:rPr kumimoji="1" lang="en-US" altLang="ko-KR" dirty="0" err="1"/>
              <a:t>choi_gunhee@dankook.ac.kr</a:t>
            </a:r>
            <a:endParaRPr kumimoji="1" lang="ko-KR" altLang="en-US" dirty="0"/>
          </a:p>
        </p:txBody>
      </p:sp>
      <p:sp>
        <p:nvSpPr>
          <p:cNvPr id="13" name="부제목 2">
            <a:extLst>
              <a:ext uri="{FF2B5EF4-FFF2-40B4-BE49-F238E27FC236}">
                <a16:creationId xmlns:a16="http://schemas.microsoft.com/office/drawing/2014/main" id="{FD1F7A37-7B01-3AAF-A6BE-C5F316EDF18D}"/>
              </a:ext>
            </a:extLst>
          </p:cNvPr>
          <p:cNvSpPr txBox="1">
            <a:spLocks/>
          </p:cNvSpPr>
          <p:nvPr/>
        </p:nvSpPr>
        <p:spPr>
          <a:xfrm>
            <a:off x="0" y="2150514"/>
            <a:ext cx="8129348" cy="6392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kumimoji="1" lang="en-US" altLang="ko-KR" sz="2000" i="1" dirty="0">
                <a:solidFill>
                  <a:schemeClr val="bg1">
                    <a:lumMod val="95000"/>
                  </a:schemeClr>
                </a:solidFill>
              </a:rPr>
              <a:t>2022 Advanced</a:t>
            </a:r>
            <a:r>
              <a:rPr kumimoji="1" lang="en" altLang="ko-KR" sz="2000" i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kumimoji="1" lang="en-US" altLang="ko-KR" sz="2000" i="1" dirty="0">
                <a:solidFill>
                  <a:schemeClr val="bg1">
                    <a:lumMod val="95000"/>
                  </a:schemeClr>
                </a:solidFill>
              </a:rPr>
              <a:t>Operating System</a:t>
            </a:r>
            <a:endParaRPr kumimoji="1" lang="ko-KR" altLang="en-US" sz="2000" i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부제목 2">
            <a:extLst>
              <a:ext uri="{FF2B5EF4-FFF2-40B4-BE49-F238E27FC236}">
                <a16:creationId xmlns:a16="http://schemas.microsoft.com/office/drawing/2014/main" id="{C7F9E6A9-5DB8-6C7E-A160-0561D8DC0A8B}"/>
              </a:ext>
            </a:extLst>
          </p:cNvPr>
          <p:cNvSpPr txBox="1">
            <a:spLocks/>
          </p:cNvSpPr>
          <p:nvPr/>
        </p:nvSpPr>
        <p:spPr>
          <a:xfrm>
            <a:off x="0" y="3956012"/>
            <a:ext cx="8437944" cy="6392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0" indent="0" algn="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kumimoji="1" lang="en-US" altLang="ko-KR" sz="2000" i="1" dirty="0">
                <a:solidFill>
                  <a:schemeClr val="bg1">
                    <a:lumMod val="95000"/>
                  </a:schemeClr>
                </a:solidFill>
              </a:rPr>
              <a:t>Zhang, I., </a:t>
            </a:r>
            <a:r>
              <a:rPr kumimoji="1" lang="en-US" altLang="ko-KR" sz="2000" i="1" dirty="0" err="1">
                <a:solidFill>
                  <a:schemeClr val="bg1">
                    <a:lumMod val="95000"/>
                  </a:schemeClr>
                </a:solidFill>
              </a:rPr>
              <a:t>Raybuck</a:t>
            </a:r>
            <a:r>
              <a:rPr kumimoji="1" lang="en-US" altLang="ko-KR" sz="2000" i="1" dirty="0">
                <a:solidFill>
                  <a:schemeClr val="bg1">
                    <a:lumMod val="95000"/>
                  </a:schemeClr>
                </a:solidFill>
              </a:rPr>
              <a:t>, A., Patel, P., Olynyk, K., Nelson, J., </a:t>
            </a:r>
            <a:r>
              <a:rPr kumimoji="1" lang="en-US" altLang="ko-KR" sz="2000" i="1" dirty="0" err="1">
                <a:solidFill>
                  <a:schemeClr val="bg1">
                    <a:lumMod val="95000"/>
                  </a:schemeClr>
                </a:solidFill>
              </a:rPr>
              <a:t>Leija</a:t>
            </a:r>
            <a:r>
              <a:rPr kumimoji="1" lang="en-US" altLang="ko-KR" sz="2000" i="1" dirty="0">
                <a:solidFill>
                  <a:schemeClr val="bg1">
                    <a:lumMod val="95000"/>
                  </a:schemeClr>
                </a:solidFill>
              </a:rPr>
              <a:t>, O. S. N., ... &amp; </a:t>
            </a:r>
            <a:r>
              <a:rPr kumimoji="1" lang="en-US" altLang="ko-KR" sz="2000" i="1" dirty="0" err="1">
                <a:solidFill>
                  <a:schemeClr val="bg1">
                    <a:lumMod val="95000"/>
                  </a:schemeClr>
                </a:solidFill>
              </a:rPr>
              <a:t>Badam</a:t>
            </a:r>
            <a:r>
              <a:rPr kumimoji="1" lang="en-US" altLang="ko-KR" sz="2000" i="1" dirty="0">
                <a:solidFill>
                  <a:schemeClr val="bg1">
                    <a:lumMod val="95000"/>
                  </a:schemeClr>
                </a:solidFill>
              </a:rPr>
              <a:t>, A. (2021, October). The </a:t>
            </a:r>
            <a:r>
              <a:rPr kumimoji="1" lang="en-US" altLang="ko-KR" sz="2000" i="1" dirty="0" err="1">
                <a:solidFill>
                  <a:schemeClr val="bg1">
                    <a:lumMod val="95000"/>
                  </a:schemeClr>
                </a:solidFill>
              </a:rPr>
              <a:t>Demikernel</a:t>
            </a:r>
            <a:r>
              <a:rPr kumimoji="1" lang="en-US" altLang="ko-KR" sz="2000" i="1" dirty="0">
                <a:solidFill>
                  <a:schemeClr val="bg1">
                    <a:lumMod val="95000"/>
                  </a:schemeClr>
                </a:solidFill>
              </a:rPr>
              <a:t> Datapath OS Architecture for Microsecond-scale Datacenter Systems. In Proceedings of the ACM SIGOPS 28th Symposium on Operating Systems Principles (pp. 195-211).</a:t>
            </a:r>
            <a:endParaRPr kumimoji="1" lang="ko-KR" altLang="en-US" sz="2000" i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01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4">
            <a:extLst>
              <a:ext uri="{FF2B5EF4-FFF2-40B4-BE49-F238E27FC236}">
                <a16:creationId xmlns:a16="http://schemas.microsoft.com/office/drawing/2014/main" id="{8B6F35FB-CC88-F841-B24E-1DA42009D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ko-KR" dirty="0"/>
              <a:t>1.</a:t>
            </a:r>
            <a:r>
              <a:rPr kumimoji="1" lang="ko-KR" altLang="en-US" dirty="0"/>
              <a:t> </a:t>
            </a:r>
            <a:r>
              <a:rPr kumimoji="1" lang="en-US" altLang="ko-KR" dirty="0"/>
              <a:t>Datacenter Trends</a:t>
            </a:r>
            <a:endParaRPr kumimoji="1" lang="ko-KR" altLang="en-US" dirty="0"/>
          </a:p>
        </p:txBody>
      </p:sp>
      <p:sp>
        <p:nvSpPr>
          <p:cNvPr id="16" name="슬라이드 번호 개체 틀 15">
            <a:extLst>
              <a:ext uri="{FF2B5EF4-FFF2-40B4-BE49-F238E27FC236}">
                <a16:creationId xmlns:a16="http://schemas.microsoft.com/office/drawing/2014/main" id="{B762ADDB-2946-8140-B384-A574364C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3</a:t>
            </a:fld>
            <a:endParaRPr kumimoji="1"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D48587FC-F43D-97E9-8930-96324CC14263}"/>
              </a:ext>
            </a:extLst>
          </p:cNvPr>
          <p:cNvSpPr/>
          <p:nvPr/>
        </p:nvSpPr>
        <p:spPr>
          <a:xfrm>
            <a:off x="6376854" y="2956951"/>
            <a:ext cx="54296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ko-K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Datacenter Trends</a:t>
            </a:r>
            <a:endParaRPr lang="ko-KR" altLang="en-US" sz="44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6" name="Picture 4" descr="The Top 4 Data Center Security Best Practices - EES Corporation">
            <a:extLst>
              <a:ext uri="{FF2B5EF4-FFF2-40B4-BE49-F238E27FC236}">
                <a16:creationId xmlns:a16="http://schemas.microsoft.com/office/drawing/2014/main" id="{EDDD9920-EAF4-02E9-6B3F-02E17D9B1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54" y="1875064"/>
            <a:ext cx="4972594" cy="310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941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4">
            <a:extLst>
              <a:ext uri="{FF2B5EF4-FFF2-40B4-BE49-F238E27FC236}">
                <a16:creationId xmlns:a16="http://schemas.microsoft.com/office/drawing/2014/main" id="{8B6F35FB-CC88-F841-B24E-1DA42009D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ko-KR" dirty="0"/>
              <a:t>1.</a:t>
            </a:r>
            <a:r>
              <a:rPr kumimoji="1" lang="ko-KR" altLang="en-US" dirty="0"/>
              <a:t> </a:t>
            </a:r>
            <a:r>
              <a:rPr kumimoji="1" lang="en-US" altLang="ko-KR" dirty="0"/>
              <a:t>Datacenter Trends</a:t>
            </a:r>
            <a:endParaRPr kumimoji="1" lang="ko-KR" altLang="en-US" dirty="0"/>
          </a:p>
        </p:txBody>
      </p:sp>
      <p:sp>
        <p:nvSpPr>
          <p:cNvPr id="16" name="슬라이드 번호 개체 틀 15">
            <a:extLst>
              <a:ext uri="{FF2B5EF4-FFF2-40B4-BE49-F238E27FC236}">
                <a16:creationId xmlns:a16="http://schemas.microsoft.com/office/drawing/2014/main" id="{B762ADDB-2946-8140-B384-A574364C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4</a:t>
            </a:fld>
            <a:endParaRPr kumimoji="1" lang="ko-KR" altLang="en-US"/>
          </a:p>
        </p:txBody>
      </p:sp>
      <p:pic>
        <p:nvPicPr>
          <p:cNvPr id="1040" name="Picture 16" descr="전 세계 하이퍼스케일 데이터센터 659개··· 5년 동안 두 배 증가&quot; - CIO Korea">
            <a:extLst>
              <a:ext uri="{FF2B5EF4-FFF2-40B4-BE49-F238E27FC236}">
                <a16:creationId xmlns:a16="http://schemas.microsoft.com/office/drawing/2014/main" id="{137347EB-9B51-5E91-77DE-CA51582A6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993" y="792970"/>
            <a:ext cx="5170598" cy="268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The Top 4 Data Center Security Best Practices - EES Corporation">
            <a:extLst>
              <a:ext uri="{FF2B5EF4-FFF2-40B4-BE49-F238E27FC236}">
                <a16:creationId xmlns:a16="http://schemas.microsoft.com/office/drawing/2014/main" id="{28FFDD3F-6F82-E4C4-B32F-DF858D14A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54" y="1875064"/>
            <a:ext cx="4972594" cy="310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D9915EF6-5369-9E18-000F-6E9A338A3DA0}"/>
              </a:ext>
            </a:extLst>
          </p:cNvPr>
          <p:cNvSpPr/>
          <p:nvPr/>
        </p:nvSpPr>
        <p:spPr>
          <a:xfrm>
            <a:off x="10139709" y="6499770"/>
            <a:ext cx="1580882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600" dirty="0" err="1"/>
              <a:t>https</a:t>
            </a:r>
            <a:r>
              <a:rPr lang="ko-KR" altLang="en-US" sz="600" dirty="0"/>
              <a:t>://</a:t>
            </a:r>
            <a:r>
              <a:rPr lang="ko-KR" altLang="en-US" sz="600" dirty="0" err="1"/>
              <a:t>www.ciokorea.com</a:t>
            </a:r>
            <a:r>
              <a:rPr lang="ko-KR" altLang="en-US" sz="600" dirty="0"/>
              <a:t>/</a:t>
            </a:r>
            <a:r>
              <a:rPr lang="ko-KR" altLang="en-US" sz="600" dirty="0" err="1"/>
              <a:t>news</a:t>
            </a:r>
            <a:r>
              <a:rPr lang="ko-KR" altLang="en-US" sz="600" dirty="0"/>
              <a:t>/208242</a:t>
            </a:r>
          </a:p>
        </p:txBody>
      </p:sp>
      <p:pic>
        <p:nvPicPr>
          <p:cNvPr id="1042" name="Picture 18" descr="사내 전산실보다 클라우드에 돈 더 많이 쓴다 - 지디넷코리아">
            <a:extLst>
              <a:ext uri="{FF2B5EF4-FFF2-40B4-BE49-F238E27FC236}">
                <a16:creationId xmlns:a16="http://schemas.microsoft.com/office/drawing/2014/main" id="{D476605C-38FA-0256-4227-50304DDF4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629" y="3574169"/>
            <a:ext cx="4415017" cy="289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747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4">
            <a:extLst>
              <a:ext uri="{FF2B5EF4-FFF2-40B4-BE49-F238E27FC236}">
                <a16:creationId xmlns:a16="http://schemas.microsoft.com/office/drawing/2014/main" id="{8B6F35FB-CC88-F841-B24E-1DA42009D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ko-KR" dirty="0"/>
              <a:t>1.</a:t>
            </a:r>
            <a:r>
              <a:rPr kumimoji="1" lang="ko-KR" altLang="en-US" dirty="0"/>
              <a:t> </a:t>
            </a:r>
            <a:r>
              <a:rPr kumimoji="1" lang="en-US" altLang="ko-KR" dirty="0"/>
              <a:t>Datacenter Trends</a:t>
            </a:r>
            <a:endParaRPr kumimoji="1" lang="ko-KR" altLang="en-US" dirty="0"/>
          </a:p>
        </p:txBody>
      </p:sp>
      <p:sp>
        <p:nvSpPr>
          <p:cNvPr id="16" name="슬라이드 번호 개체 틀 15">
            <a:extLst>
              <a:ext uri="{FF2B5EF4-FFF2-40B4-BE49-F238E27FC236}">
                <a16:creationId xmlns:a16="http://schemas.microsoft.com/office/drawing/2014/main" id="{B762ADDB-2946-8140-B384-A574364C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5</a:t>
            </a:fld>
            <a:endParaRPr kumimoji="1" lang="ko-KR" altLang="en-US"/>
          </a:p>
        </p:txBody>
      </p:sp>
      <p:pic>
        <p:nvPicPr>
          <p:cNvPr id="1028" name="Picture 4" descr="The Top 4 Data Center Security Best Practices - EES Corporation">
            <a:extLst>
              <a:ext uri="{FF2B5EF4-FFF2-40B4-BE49-F238E27FC236}">
                <a16:creationId xmlns:a16="http://schemas.microsoft.com/office/drawing/2014/main" id="{8F54906D-46FC-0B7C-002F-FFB3B8767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54" y="1875064"/>
            <a:ext cx="4972594" cy="310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ard Disc Drive dedicated for HP server 2.5'' capacity 2TB 7200RPM HDD SAS  12Gb/s 765873-001-RFB | REFURBISHED | DISKS \ HDD DISK SSD / HDD (kopia) \  HDD DISK | ESUS IT">
            <a:extLst>
              <a:ext uri="{FF2B5EF4-FFF2-40B4-BE49-F238E27FC236}">
                <a16:creationId xmlns:a16="http://schemas.microsoft.com/office/drawing/2014/main" id="{5CD7AB52-94BA-3C07-283D-2B43512B9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766" y="3617866"/>
            <a:ext cx="1365069" cy="136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SD도 다 같은 SSD가 아니다! : 네이버 포스트">
            <a:extLst>
              <a:ext uri="{FF2B5EF4-FFF2-40B4-BE49-F238E27FC236}">
                <a16:creationId xmlns:a16="http://schemas.microsoft.com/office/drawing/2014/main" id="{F1F781F4-7BD6-C669-B2F3-3D6347813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569" y="2616562"/>
            <a:ext cx="2655378" cy="97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제품 사양 인텔® Optane™ SSD 8 시리즈">
            <a:extLst>
              <a:ext uri="{FF2B5EF4-FFF2-40B4-BE49-F238E27FC236}">
                <a16:creationId xmlns:a16="http://schemas.microsoft.com/office/drawing/2014/main" id="{8C8E3E9F-D8BE-9438-A54E-C5799C957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336" y="1455252"/>
            <a:ext cx="2064551" cy="116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BD4B2347-7DD4-1A96-364D-67D5094D4B7E}"/>
              </a:ext>
            </a:extLst>
          </p:cNvPr>
          <p:cNvCxnSpPr>
            <a:cxnSpLocks/>
          </p:cNvCxnSpPr>
          <p:nvPr/>
        </p:nvCxnSpPr>
        <p:spPr>
          <a:xfrm flipV="1">
            <a:off x="6738485" y="2468880"/>
            <a:ext cx="5371402" cy="2735397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BB9F425-46B2-17F7-7B53-F0596239B54A}"/>
              </a:ext>
            </a:extLst>
          </p:cNvPr>
          <p:cNvSpPr txBox="1"/>
          <p:nvPr/>
        </p:nvSpPr>
        <p:spPr>
          <a:xfrm>
            <a:off x="5767549" y="1183584"/>
            <a:ext cx="6424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Datacenter I/O devices and systems are increasingly us-scale</a:t>
            </a:r>
            <a:endParaRPr kumimoji="1"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36DE8C-8973-504C-46FC-1253852AD4F2}"/>
              </a:ext>
            </a:extLst>
          </p:cNvPr>
          <p:cNvSpPr txBox="1"/>
          <p:nvPr/>
        </p:nvSpPr>
        <p:spPr>
          <a:xfrm>
            <a:off x="7654835" y="4944406"/>
            <a:ext cx="4633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Achieve single-digit microsecond latencies.</a:t>
            </a:r>
            <a:endParaRPr kumimoji="1"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286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4">
            <a:extLst>
              <a:ext uri="{FF2B5EF4-FFF2-40B4-BE49-F238E27FC236}">
                <a16:creationId xmlns:a16="http://schemas.microsoft.com/office/drawing/2014/main" id="{8B6F35FB-CC88-F841-B24E-1DA42009D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ko-KR" dirty="0"/>
              <a:t>1.</a:t>
            </a:r>
            <a:r>
              <a:rPr kumimoji="1" lang="ko-KR" altLang="en-US" dirty="0"/>
              <a:t> </a:t>
            </a:r>
            <a:r>
              <a:rPr kumimoji="1" lang="en-US" altLang="ko-KR" dirty="0"/>
              <a:t>Datacenter Trends</a:t>
            </a:r>
            <a:endParaRPr kumimoji="1" lang="ko-KR" altLang="en-US" dirty="0"/>
          </a:p>
        </p:txBody>
      </p:sp>
      <p:sp>
        <p:nvSpPr>
          <p:cNvPr id="16" name="슬라이드 번호 개체 틀 15">
            <a:extLst>
              <a:ext uri="{FF2B5EF4-FFF2-40B4-BE49-F238E27FC236}">
                <a16:creationId xmlns:a16="http://schemas.microsoft.com/office/drawing/2014/main" id="{B762ADDB-2946-8140-B384-A574364C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6</a:t>
            </a:fld>
            <a:endParaRPr kumimoji="1" lang="ko-KR" altLang="en-US"/>
          </a:p>
        </p:txBody>
      </p:sp>
      <p:pic>
        <p:nvPicPr>
          <p:cNvPr id="1028" name="Picture 4" descr="The Top 4 Data Center Security Best Practices - EES Corporation">
            <a:extLst>
              <a:ext uri="{FF2B5EF4-FFF2-40B4-BE49-F238E27FC236}">
                <a16:creationId xmlns:a16="http://schemas.microsoft.com/office/drawing/2014/main" id="{8F54906D-46FC-0B7C-002F-FFB3B8767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54" y="1875064"/>
            <a:ext cx="4972594" cy="310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ard Disc Drive dedicated for HP server 2.5'' capacity 2TB 7200RPM HDD SAS  12Gb/s 765873-001-RFB | REFURBISHED | DISKS \ HDD DISK SSD / HDD (kopia) \  HDD DISK | ESUS IT">
            <a:extLst>
              <a:ext uri="{FF2B5EF4-FFF2-40B4-BE49-F238E27FC236}">
                <a16:creationId xmlns:a16="http://schemas.microsoft.com/office/drawing/2014/main" id="{5CD7AB52-94BA-3C07-283D-2B43512B9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766" y="3617866"/>
            <a:ext cx="1365069" cy="136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SD도 다 같은 SSD가 아니다! : 네이버 포스트">
            <a:extLst>
              <a:ext uri="{FF2B5EF4-FFF2-40B4-BE49-F238E27FC236}">
                <a16:creationId xmlns:a16="http://schemas.microsoft.com/office/drawing/2014/main" id="{F1F781F4-7BD6-C669-B2F3-3D6347813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569" y="2616562"/>
            <a:ext cx="2655378" cy="97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제품 사양 인텔® Optane™ SSD 8 시리즈">
            <a:extLst>
              <a:ext uri="{FF2B5EF4-FFF2-40B4-BE49-F238E27FC236}">
                <a16:creationId xmlns:a16="http://schemas.microsoft.com/office/drawing/2014/main" id="{8C8E3E9F-D8BE-9438-A54E-C5799C957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336" y="1455252"/>
            <a:ext cx="2064551" cy="116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BD4B2347-7DD4-1A96-364D-67D5094D4B7E}"/>
              </a:ext>
            </a:extLst>
          </p:cNvPr>
          <p:cNvCxnSpPr>
            <a:cxnSpLocks/>
          </p:cNvCxnSpPr>
          <p:nvPr/>
        </p:nvCxnSpPr>
        <p:spPr>
          <a:xfrm flipV="1">
            <a:off x="6738485" y="2468880"/>
            <a:ext cx="5371402" cy="2735397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BB9F425-46B2-17F7-7B53-F0596239B54A}"/>
              </a:ext>
            </a:extLst>
          </p:cNvPr>
          <p:cNvSpPr txBox="1"/>
          <p:nvPr/>
        </p:nvSpPr>
        <p:spPr>
          <a:xfrm>
            <a:off x="5767549" y="1183584"/>
            <a:ext cx="6424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Datacenter I/O devices and systems are increasingly us-scale</a:t>
            </a:r>
            <a:endParaRPr kumimoji="1"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36DE8C-8973-504C-46FC-1253852AD4F2}"/>
              </a:ext>
            </a:extLst>
          </p:cNvPr>
          <p:cNvSpPr txBox="1"/>
          <p:nvPr/>
        </p:nvSpPr>
        <p:spPr>
          <a:xfrm>
            <a:off x="7654835" y="4944406"/>
            <a:ext cx="4633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Achieve single-digit microsecond latencies.</a:t>
            </a:r>
            <a:endParaRPr kumimoji="1"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저스티스 리그] 플래시의 힘과 능력 : 네이버 블로그">
            <a:extLst>
              <a:ext uri="{FF2B5EF4-FFF2-40B4-BE49-F238E27FC236}">
                <a16:creationId xmlns:a16="http://schemas.microsoft.com/office/drawing/2014/main" id="{10F802BE-D995-7F0B-07DA-A85E925E4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400" y="0"/>
            <a:ext cx="45196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430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4">
            <a:extLst>
              <a:ext uri="{FF2B5EF4-FFF2-40B4-BE49-F238E27FC236}">
                <a16:creationId xmlns:a16="http://schemas.microsoft.com/office/drawing/2014/main" id="{8B6F35FB-CC88-F841-B24E-1DA42009D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ko-KR" dirty="0"/>
              <a:t>1.</a:t>
            </a:r>
            <a:r>
              <a:rPr kumimoji="1" lang="ko-KR" altLang="en-US" dirty="0"/>
              <a:t> </a:t>
            </a:r>
            <a:r>
              <a:rPr kumimoji="1" lang="en-US" altLang="ko-KR" dirty="0"/>
              <a:t>Datacenter Trends</a:t>
            </a:r>
            <a:endParaRPr kumimoji="1" lang="ko-KR" altLang="en-US" dirty="0"/>
          </a:p>
        </p:txBody>
      </p:sp>
      <p:sp>
        <p:nvSpPr>
          <p:cNvPr id="16" name="슬라이드 번호 개체 틀 15">
            <a:extLst>
              <a:ext uri="{FF2B5EF4-FFF2-40B4-BE49-F238E27FC236}">
                <a16:creationId xmlns:a16="http://schemas.microsoft.com/office/drawing/2014/main" id="{B762ADDB-2946-8140-B384-A574364C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7</a:t>
            </a:fld>
            <a:endParaRPr kumimoji="1" lang="ko-KR" alt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9EF2E69-79D7-05FC-5F93-0D19EB8ED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821" y="699619"/>
            <a:ext cx="7557025" cy="566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90F2E666-23DB-C6B2-7520-84DD0BDFAA57}"/>
              </a:ext>
            </a:extLst>
          </p:cNvPr>
          <p:cNvSpPr/>
          <p:nvPr/>
        </p:nvSpPr>
        <p:spPr>
          <a:xfrm>
            <a:off x="4302034" y="6275054"/>
            <a:ext cx="6096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600" dirty="0" err="1"/>
              <a:t>https</a:t>
            </a:r>
            <a:r>
              <a:rPr lang="ko-KR" altLang="en-US" sz="600" dirty="0"/>
              <a:t>://</a:t>
            </a:r>
            <a:r>
              <a:rPr lang="ko-KR" altLang="en-US" sz="600" dirty="0" err="1"/>
              <a:t>ko.wikipedia.org</a:t>
            </a:r>
            <a:r>
              <a:rPr lang="ko-KR" altLang="en-US" sz="600" dirty="0"/>
              <a:t>/</a:t>
            </a:r>
            <a:r>
              <a:rPr lang="ko-KR" altLang="en-US" sz="600" dirty="0" err="1"/>
              <a:t>wiki</a:t>
            </a:r>
            <a:r>
              <a:rPr lang="ko-KR" altLang="en-US" sz="600" dirty="0"/>
              <a:t>/%EB%A6%AC%EB%88%85%EC%8A%A4_%EC%BB%A4%EB%84%90#/</a:t>
            </a:r>
            <a:r>
              <a:rPr lang="ko-KR" altLang="en-US" sz="600" dirty="0" err="1"/>
              <a:t>media</a:t>
            </a:r>
            <a:r>
              <a:rPr lang="ko-KR" altLang="en-US" sz="600" dirty="0"/>
              <a:t>/%ED%8C%8C%EC%9D%BC:Linux_kernel_map.png</a:t>
            </a:r>
          </a:p>
        </p:txBody>
      </p:sp>
    </p:spTree>
    <p:extLst>
      <p:ext uri="{BB962C8B-B14F-4D97-AF65-F5344CB8AC3E}">
        <p14:creationId xmlns:p14="http://schemas.microsoft.com/office/powerpoint/2010/main" val="3097533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4">
            <a:extLst>
              <a:ext uri="{FF2B5EF4-FFF2-40B4-BE49-F238E27FC236}">
                <a16:creationId xmlns:a16="http://schemas.microsoft.com/office/drawing/2014/main" id="{8B6F35FB-CC88-F841-B24E-1DA42009D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ko-KR" dirty="0"/>
              <a:t>2.</a:t>
            </a:r>
            <a:r>
              <a:rPr kumimoji="1" lang="ko-KR" altLang="en-US" dirty="0"/>
              <a:t> </a:t>
            </a:r>
            <a:r>
              <a:rPr kumimoji="1" lang="en-US" altLang="ko-KR" dirty="0"/>
              <a:t>Kernel Bypass</a:t>
            </a:r>
            <a:endParaRPr kumimoji="1" lang="ko-KR" altLang="en-US" dirty="0"/>
          </a:p>
        </p:txBody>
      </p:sp>
      <p:sp>
        <p:nvSpPr>
          <p:cNvPr id="16" name="슬라이드 번호 개체 틀 15">
            <a:extLst>
              <a:ext uri="{FF2B5EF4-FFF2-40B4-BE49-F238E27FC236}">
                <a16:creationId xmlns:a16="http://schemas.microsoft.com/office/drawing/2014/main" id="{B762ADDB-2946-8140-B384-A574364C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8</a:t>
            </a:fld>
            <a:endParaRPr kumimoji="1"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6210DE-3A51-F03F-F482-A90F737BBADC}"/>
              </a:ext>
            </a:extLst>
          </p:cNvPr>
          <p:cNvSpPr txBox="1"/>
          <p:nvPr/>
        </p:nvSpPr>
        <p:spPr>
          <a:xfrm>
            <a:off x="766888" y="1835333"/>
            <a:ext cx="562365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Solution</a:t>
            </a:r>
          </a:p>
          <a:p>
            <a:pPr algn="ctr"/>
            <a:r>
              <a:rPr kumimoji="1" lang="en-US" altLang="ko-KR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</a:p>
          <a:p>
            <a:pPr algn="ctr"/>
            <a:r>
              <a:rPr kumimoji="1" lang="en-US" altLang="ko-KR" sz="6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Kernel Bypass</a:t>
            </a:r>
            <a:endParaRPr kumimoji="1" lang="ko-KR" altLang="en-US" sz="60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24" name="Picture 4" descr="우는펭수짤모음 항시업뎃 펭수굿즈 펭수달력 : 네이버 블로그">
            <a:extLst>
              <a:ext uri="{FF2B5EF4-FFF2-40B4-BE49-F238E27FC236}">
                <a16:creationId xmlns:a16="http://schemas.microsoft.com/office/drawing/2014/main" id="{7FB79EDE-D7A8-4D6B-84A8-5A6FBE66C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724" y="1041227"/>
            <a:ext cx="3294054" cy="468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499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4">
            <a:extLst>
              <a:ext uri="{FF2B5EF4-FFF2-40B4-BE49-F238E27FC236}">
                <a16:creationId xmlns:a16="http://schemas.microsoft.com/office/drawing/2014/main" id="{8B6F35FB-CC88-F841-B24E-1DA42009D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ko-KR" dirty="0"/>
              <a:t>2.</a:t>
            </a:r>
            <a:r>
              <a:rPr kumimoji="1" lang="ko-KR" altLang="en-US" dirty="0"/>
              <a:t> </a:t>
            </a:r>
            <a:r>
              <a:rPr kumimoji="1" lang="en-US" altLang="ko-KR" dirty="0"/>
              <a:t>Kernel Bypass</a:t>
            </a:r>
            <a:endParaRPr kumimoji="1" lang="ko-KR" altLang="en-US" dirty="0"/>
          </a:p>
        </p:txBody>
      </p:sp>
      <p:sp>
        <p:nvSpPr>
          <p:cNvPr id="16" name="슬라이드 번호 개체 틀 15">
            <a:extLst>
              <a:ext uri="{FF2B5EF4-FFF2-40B4-BE49-F238E27FC236}">
                <a16:creationId xmlns:a16="http://schemas.microsoft.com/office/drawing/2014/main" id="{B762ADDB-2946-8140-B384-A574364C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9</a:t>
            </a:fld>
            <a:endParaRPr kumimoji="1" lang="ko-KR" altLang="en-US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AA67BDE8-C6F9-1ABB-5FF4-0CEA101DD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1" y="1092200"/>
            <a:ext cx="5334000" cy="467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8E64AE1C-B55F-4A3E-903E-4CC977BAFDD0}"/>
              </a:ext>
            </a:extLst>
          </p:cNvPr>
          <p:cNvSpPr/>
          <p:nvPr/>
        </p:nvSpPr>
        <p:spPr>
          <a:xfrm>
            <a:off x="10425170" y="6344767"/>
            <a:ext cx="176683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800" dirty="0" err="1"/>
              <a:t>https</a:t>
            </a:r>
            <a:r>
              <a:rPr lang="ko-KR" altLang="en-US" sz="800" dirty="0"/>
              <a:t>://</a:t>
            </a:r>
            <a:r>
              <a:rPr lang="ko-KR" altLang="en-US" sz="800" dirty="0" err="1"/>
              <a:t>onecellboy.tistory.com</a:t>
            </a:r>
            <a:r>
              <a:rPr lang="ko-KR" altLang="en-US" sz="800" dirty="0"/>
              <a:t>/128</a:t>
            </a:r>
          </a:p>
        </p:txBody>
      </p:sp>
    </p:spTree>
    <p:extLst>
      <p:ext uri="{BB962C8B-B14F-4D97-AF65-F5344CB8AC3E}">
        <p14:creationId xmlns:p14="http://schemas.microsoft.com/office/powerpoint/2010/main" val="14467651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5210</TotalTime>
  <Words>861</Words>
  <Application>Microsoft Macintosh PowerPoint</Application>
  <PresentationFormat>와이드스크린</PresentationFormat>
  <Paragraphs>170</Paragraphs>
  <Slides>23</Slides>
  <Notes>22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27" baseType="lpstr">
      <vt:lpstr>맑은 고딕</vt:lpstr>
      <vt:lpstr>Arial</vt:lpstr>
      <vt:lpstr>Tahoma</vt:lpstr>
      <vt:lpstr>Office 테마</vt:lpstr>
      <vt:lpstr>The Demikernel Datapath OS Architecture for Microsecond-scale Datacenter Systems</vt:lpstr>
      <vt:lpstr>PowerPoint 프레젠테이션</vt:lpstr>
      <vt:lpstr>1. Datacenter Trends</vt:lpstr>
      <vt:lpstr>1. Datacenter Trends</vt:lpstr>
      <vt:lpstr>1. Datacenter Trends</vt:lpstr>
      <vt:lpstr>1. Datacenter Trends</vt:lpstr>
      <vt:lpstr>1. Datacenter Trends</vt:lpstr>
      <vt:lpstr>2. Kernel Bypass</vt:lpstr>
      <vt:lpstr>2. Kernel Bypass</vt:lpstr>
      <vt:lpstr>2. Kernel Bypass</vt:lpstr>
      <vt:lpstr>2. Kernel Bypass</vt:lpstr>
      <vt:lpstr>3. Demikernal Datapath OS Requirements</vt:lpstr>
      <vt:lpstr>3. Demikernal Datapath OS Requirements</vt:lpstr>
      <vt:lpstr>4. Demikernel Datapath Library OS Design</vt:lpstr>
      <vt:lpstr>4. Demikernel Datapath Library OS Design</vt:lpstr>
      <vt:lpstr>5. Demikernel Library OS Implementations</vt:lpstr>
      <vt:lpstr>5. Demikernel Library OS Implementations</vt:lpstr>
      <vt:lpstr>6. Evaluation</vt:lpstr>
      <vt:lpstr>6. Evaluation</vt:lpstr>
      <vt:lpstr>6. Evaluation</vt:lpstr>
      <vt:lpstr>6. Evaluation</vt:lpstr>
      <vt:lpstr>7. Conclusion</vt:lpstr>
      <vt:lpstr>The Demikernel Datapath OS Architecture for Microsecond-scale Datacenter Systems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F2FS : A New File System for Flash Storage</dc:title>
  <dc:creator>최건희</dc:creator>
  <cp:lastModifiedBy>최건희</cp:lastModifiedBy>
  <cp:revision>164</cp:revision>
  <cp:lastPrinted>2019-08-20T01:06:00Z</cp:lastPrinted>
  <dcterms:created xsi:type="dcterms:W3CDTF">2019-06-24T08:20:15Z</dcterms:created>
  <dcterms:modified xsi:type="dcterms:W3CDTF">2022-05-02T19:05:44Z</dcterms:modified>
</cp:coreProperties>
</file>