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312" r:id="rId2"/>
    <p:sldId id="369" r:id="rId3"/>
    <p:sldId id="378" r:id="rId4"/>
    <p:sldId id="377" r:id="rId5"/>
    <p:sldId id="374" r:id="rId6"/>
    <p:sldId id="380" r:id="rId7"/>
    <p:sldId id="379" r:id="rId8"/>
    <p:sldId id="375" r:id="rId9"/>
    <p:sldId id="381" r:id="rId10"/>
    <p:sldId id="376" r:id="rId11"/>
    <p:sldId id="382" r:id="rId12"/>
    <p:sldId id="383" r:id="rId13"/>
    <p:sldId id="384" r:id="rId14"/>
    <p:sldId id="385" r:id="rId15"/>
    <p:sldId id="386" r:id="rId16"/>
    <p:sldId id="387" r:id="rId17"/>
    <p:sldId id="388" r:id="rId18"/>
    <p:sldId id="390" r:id="rId19"/>
    <p:sldId id="389" r:id="rId20"/>
    <p:sldId id="370" r:id="rId2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DE4791-AA14-813E-C4AE-58C04D6B9D37}" name="x041418" initials="x" userId="x041418"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이 제연" initials="이제" lastIdx="1" clrIdx="0">
    <p:extLst>
      <p:ext uri="{19B8F6BF-5375-455C-9EA6-DF929625EA0E}">
        <p15:presenceInfo xmlns:p15="http://schemas.microsoft.com/office/powerpoint/2012/main" userId="9d4560c756d54f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D86"/>
    <a:srgbClr val="0B2C87"/>
    <a:srgbClr val="FFDBD1"/>
    <a:srgbClr val="FFAFAF"/>
    <a:srgbClr val="DCC4EE"/>
    <a:srgbClr val="F3DDDA"/>
    <a:srgbClr val="7030A0"/>
    <a:srgbClr val="DBD6E6"/>
    <a:srgbClr val="D1B2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60674" autoAdjust="0"/>
  </p:normalViewPr>
  <p:slideViewPr>
    <p:cSldViewPr snapToGrid="0">
      <p:cViewPr varScale="1">
        <p:scale>
          <a:sx n="95" d="100"/>
          <a:sy n="95" d="100"/>
        </p:scale>
        <p:origin x="2142"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6F7DC8E5-518B-B844-8AFB-6138BA9A45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a:extLst>
              <a:ext uri="{FF2B5EF4-FFF2-40B4-BE49-F238E27FC236}">
                <a16:creationId xmlns:a16="http://schemas.microsoft.com/office/drawing/2014/main" id="{3E02BC96-2569-1E47-9CC8-C432D61173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1D02ED-AB60-1146-B810-37D04719C00C}" type="datetimeFigureOut">
              <a:rPr kumimoji="1" lang="ko-KR" altLang="en-US" smtClean="0"/>
              <a:t>2023-09-11</a:t>
            </a:fld>
            <a:endParaRPr kumimoji="1" lang="ko-KR" altLang="en-US"/>
          </a:p>
        </p:txBody>
      </p:sp>
      <p:sp>
        <p:nvSpPr>
          <p:cNvPr id="4" name="바닥글 개체 틀 3">
            <a:extLst>
              <a:ext uri="{FF2B5EF4-FFF2-40B4-BE49-F238E27FC236}">
                <a16:creationId xmlns:a16="http://schemas.microsoft.com/office/drawing/2014/main" id="{4873A96D-1584-EA48-B2BB-8BF7186DC4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R" altLang="en-US"/>
          </a:p>
        </p:txBody>
      </p:sp>
      <p:sp>
        <p:nvSpPr>
          <p:cNvPr id="5" name="슬라이드 번호 개체 틀 4">
            <a:extLst>
              <a:ext uri="{FF2B5EF4-FFF2-40B4-BE49-F238E27FC236}">
                <a16:creationId xmlns:a16="http://schemas.microsoft.com/office/drawing/2014/main" id="{F9E1FB54-431F-D746-BB23-DCDB0D14B6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BB47E1-FB9F-5742-AEB0-90D6B9612930}" type="slidenum">
              <a:rPr kumimoji="1" lang="ko-KR" altLang="en-US" smtClean="0"/>
              <a:t>‹#›</a:t>
            </a:fld>
            <a:endParaRPr kumimoji="1" lang="ko-KR" altLang="en-US"/>
          </a:p>
        </p:txBody>
      </p:sp>
    </p:spTree>
    <p:extLst>
      <p:ext uri="{BB962C8B-B14F-4D97-AF65-F5344CB8AC3E}">
        <p14:creationId xmlns:p14="http://schemas.microsoft.com/office/powerpoint/2010/main" val="1832970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BFCC2-75FE-9347-A155-69776C04C6EA}" type="datetimeFigureOut">
              <a:rPr kumimoji="1" lang="ko-KR" altLang="en-US" smtClean="0"/>
              <a:t>2023-09-11</a:t>
            </a:fld>
            <a:endParaRPr kumimoji="1"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C0143-43CC-3944-A7FC-88D983593444}" type="slidenum">
              <a:rPr kumimoji="1" lang="ko-KR" altLang="en-US" smtClean="0"/>
              <a:t>‹#›</a:t>
            </a:fld>
            <a:endParaRPr kumimoji="1" lang="ko-KR" altLang="en-US"/>
          </a:p>
        </p:txBody>
      </p:sp>
    </p:spTree>
    <p:extLst>
      <p:ext uri="{BB962C8B-B14F-4D97-AF65-F5344CB8AC3E}">
        <p14:creationId xmlns:p14="http://schemas.microsoft.com/office/powerpoint/2010/main" val="32049731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 altLang="ko-KR" sz="1200" b="0" i="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1</a:t>
            </a:fld>
            <a:endParaRPr kumimoji="1" lang="ko-KR" altLang="en-US"/>
          </a:p>
        </p:txBody>
      </p:sp>
    </p:spTree>
    <p:extLst>
      <p:ext uri="{BB962C8B-B14F-4D97-AF65-F5344CB8AC3E}">
        <p14:creationId xmlns:p14="http://schemas.microsoft.com/office/powerpoint/2010/main" val="356693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10</a:t>
            </a:fld>
            <a:endParaRPr kumimoji="1" lang="ko-KR" altLang="en-US"/>
          </a:p>
        </p:txBody>
      </p:sp>
    </p:spTree>
    <p:extLst>
      <p:ext uri="{BB962C8B-B14F-4D97-AF65-F5344CB8AC3E}">
        <p14:creationId xmlns:p14="http://schemas.microsoft.com/office/powerpoint/2010/main" val="350788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dirty="0"/>
              <a:t>In the time period shown in the figure, the machine was executing a compilation of the kernel (make with 64 threads), running two R processes (each with one thread). The make and the two R processes were launched from 3 different </a:t>
            </a:r>
            <a:r>
              <a:rPr lang="en-US" dirty="0" err="1"/>
              <a:t>ssh</a:t>
            </a:r>
            <a:r>
              <a:rPr lang="en-US" dirty="0"/>
              <a:t> connections.</a:t>
            </a:r>
          </a:p>
          <a:p>
            <a:pPr algn="l">
              <a:buFont typeface="+mj-lt"/>
              <a:buNone/>
            </a:pPr>
            <a:endParaRPr lang="en-US" dirty="0"/>
          </a:p>
          <a:p>
            <a:pPr algn="l">
              <a:buFont typeface="+mj-lt"/>
              <a:buNone/>
            </a:pPr>
            <a:r>
              <a:rPr lang="en-US" dirty="0"/>
              <a:t>The chart shows that there are two nodes whose cores run either only one thread or no threads at all, while the rest of the nodes are overloaded, with many of the cores having two threads in their </a:t>
            </a:r>
            <a:r>
              <a:rPr lang="en-US" dirty="0" err="1"/>
              <a:t>runqueue</a:t>
            </a:r>
            <a:r>
              <a:rPr lang="en-US" dirty="0"/>
              <a:t>.</a:t>
            </a:r>
          </a:p>
          <a:p>
            <a:pPr algn="l">
              <a:buFont typeface="+mj-lt"/>
              <a:buNone/>
            </a:pPr>
            <a:endParaRPr lang="en-US" dirty="0"/>
          </a:p>
          <a:p>
            <a:pPr algn="l">
              <a:buFont typeface="+mj-lt"/>
              <a:buNone/>
            </a:pPr>
            <a:r>
              <a:rPr lang="en-US" dirty="0"/>
              <a:t>Discrepancies between threads’ loads are illustrated in Figure 2b, which shows the combined load of threads in each core’s </a:t>
            </a:r>
            <a:r>
              <a:rPr lang="en-US" dirty="0" err="1"/>
              <a:t>runqueue</a:t>
            </a:r>
            <a:r>
              <a:rPr lang="en-US" dirty="0"/>
              <a:t>: a darker </a:t>
            </a:r>
            <a:r>
              <a:rPr lang="en-US" dirty="0" err="1"/>
              <a:t>colour</a:t>
            </a:r>
            <a:r>
              <a:rPr lang="en-US" dirty="0"/>
              <a:t> corresponds to a higher load. Nodes 0 and 4, the ones running the R processes, each have one core with a very high load.</a:t>
            </a:r>
          </a:p>
          <a:p>
            <a:pPr algn="l">
              <a:buFont typeface="+mj-lt"/>
              <a:buNone/>
            </a:pPr>
            <a:endParaRPr lang="en-US" dirty="0"/>
          </a:p>
          <a:p>
            <a:pPr algn="l">
              <a:buFont typeface="+mj-lt"/>
              <a:buNone/>
            </a:pPr>
            <a:r>
              <a:rPr lang="en-US" dirty="0"/>
              <a:t>After we fixed the bug, the completion time of the make job, in the make/R workload described earlier in this section, decreased by 13%. And as seen on the figure (c) the distribution of load is more balanced among the nodes</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11</a:t>
            </a:fld>
            <a:endParaRPr kumimoji="1" lang="ko-KR" altLang="en-US"/>
          </a:p>
        </p:txBody>
      </p:sp>
    </p:spTree>
    <p:extLst>
      <p:ext uri="{BB962C8B-B14F-4D97-AF65-F5344CB8AC3E}">
        <p14:creationId xmlns:p14="http://schemas.microsoft.com/office/powerpoint/2010/main" val="242969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dirty="0"/>
              <a:t>Suppose that an application is pinned on Nodes 1 and 2 and that all of its threads are being created on Node 1 (Linux spawns threads on the same core as their parent thread; when an application spawns multiple threads during its initialization phase, they are likely to be created on the same core – so this is what typically happens). Eventually we would like the load to be balanced between Nodes 1 and 2. However, when a core on Node 2 looks for work to steal, it will compare the load between the two scheduling groups shown earlier. Since each scheduling group contains both Nodes 1 and 2, the average loads will be the same, so Node 2 will not steal any work!</a:t>
            </a:r>
          </a:p>
          <a:p>
            <a:pPr algn="l">
              <a:buFont typeface="+mj-lt"/>
              <a:buNone/>
            </a:pPr>
            <a:endParaRPr lang="en-US" dirty="0"/>
          </a:p>
          <a:p>
            <a:pPr algn="l">
              <a:buFont typeface="+mj-lt"/>
              <a:buNone/>
            </a:pPr>
            <a:endParaRPr lang="en-US" dirty="0"/>
          </a:p>
          <a:p>
            <a:pPr algn="l">
              <a:buFont typeface="+mj-lt"/>
              <a:buNone/>
            </a:pPr>
            <a:r>
              <a:rPr lang="en-US" dirty="0"/>
              <a:t>After the fix, when cores of Node 1 and 2 try to steal tasks at the level of the machine, Nodes 1 and 2 are no longer included in all scheduling groups. The cores are thus able to detect an imbalance and to steal work.</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12</a:t>
            </a:fld>
            <a:endParaRPr kumimoji="1" lang="ko-KR" altLang="en-US"/>
          </a:p>
        </p:txBody>
      </p:sp>
    </p:spTree>
    <p:extLst>
      <p:ext uri="{BB962C8B-B14F-4D97-AF65-F5344CB8AC3E}">
        <p14:creationId xmlns:p14="http://schemas.microsoft.com/office/powerpoint/2010/main" val="227651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13</a:t>
            </a:fld>
            <a:endParaRPr kumimoji="1" lang="ko-KR" altLang="en-US"/>
          </a:p>
        </p:txBody>
      </p:sp>
    </p:spTree>
    <p:extLst>
      <p:ext uri="{BB962C8B-B14F-4D97-AF65-F5344CB8AC3E}">
        <p14:creationId xmlns:p14="http://schemas.microsoft.com/office/powerpoint/2010/main" val="408433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14</a:t>
            </a:fld>
            <a:endParaRPr kumimoji="1" lang="ko-KR" altLang="en-US"/>
          </a:p>
        </p:txBody>
      </p:sp>
    </p:spTree>
    <p:extLst>
      <p:ext uri="{BB962C8B-B14F-4D97-AF65-F5344CB8AC3E}">
        <p14:creationId xmlns:p14="http://schemas.microsoft.com/office/powerpoint/2010/main" val="3351056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dirty="0"/>
              <a:t>When a core is disabled, this variable is set to the number of domains inside a NUMA node. As a consequence, the main scheduling loop (line 1 of Algorithm 1) exits earlier than expected</a:t>
            </a:r>
          </a:p>
          <a:p>
            <a:pPr algn="l">
              <a:buFont typeface="+mj-lt"/>
              <a:buNone/>
            </a:pPr>
            <a:endParaRPr lang="en-US" dirty="0"/>
          </a:p>
          <a:p>
            <a:pPr algn="l">
              <a:buFont typeface="+mj-lt"/>
              <a:buNone/>
            </a:pPr>
            <a:endParaRPr lang="en-US" dirty="0"/>
          </a:p>
          <a:p>
            <a:pPr algn="l">
              <a:buFont typeface="+mj-lt"/>
              <a:buNone/>
            </a:pPr>
            <a:r>
              <a:rPr lang="en-US" dirty="0"/>
              <a:t>We traced the root cause of the bug to the code that regenerates the machine’s scheduling domains. Linux regenerates scheduling domains every time a core is disabled. Regenerating the scheduling domains is a two-step process: the kernel regenerates domains inside NUMA nodes, and then across NUMA nodes.</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15</a:t>
            </a:fld>
            <a:endParaRPr kumimoji="1" lang="ko-KR" altLang="en-US"/>
          </a:p>
        </p:txBody>
      </p:sp>
    </p:spTree>
    <p:extLst>
      <p:ext uri="{BB962C8B-B14F-4D97-AF65-F5344CB8AC3E}">
        <p14:creationId xmlns:p14="http://schemas.microsoft.com/office/powerpoint/2010/main" val="228567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16</a:t>
            </a:fld>
            <a:endParaRPr kumimoji="1" lang="ko-KR" altLang="en-US"/>
          </a:p>
        </p:txBody>
      </p:sp>
    </p:spTree>
    <p:extLst>
      <p:ext uri="{BB962C8B-B14F-4D97-AF65-F5344CB8AC3E}">
        <p14:creationId xmlns:p14="http://schemas.microsoft.com/office/powerpoint/2010/main" val="4033827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17</a:t>
            </a:fld>
            <a:endParaRPr kumimoji="1" lang="ko-KR" altLang="en-US"/>
          </a:p>
        </p:txBody>
      </p:sp>
    </p:spTree>
    <p:extLst>
      <p:ext uri="{BB962C8B-B14F-4D97-AF65-F5344CB8AC3E}">
        <p14:creationId xmlns:p14="http://schemas.microsoft.com/office/powerpoint/2010/main" val="2480030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18</a:t>
            </a:fld>
            <a:endParaRPr kumimoji="1" lang="ko-KR" altLang="en-US"/>
          </a:p>
        </p:txBody>
      </p:sp>
    </p:spTree>
    <p:extLst>
      <p:ext uri="{BB962C8B-B14F-4D97-AF65-F5344CB8AC3E}">
        <p14:creationId xmlns:p14="http://schemas.microsoft.com/office/powerpoint/2010/main" val="882943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Linux scheduler violates a basic work-conserving invariant: scheduling waiting threads onto idle cores.</a:t>
            </a:r>
          </a:p>
          <a:p>
            <a:endParaRPr lang="en-US" dirty="0"/>
          </a:p>
          <a:p>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19</a:t>
            </a:fld>
            <a:endParaRPr kumimoji="1" lang="ko-KR" altLang="en-US"/>
          </a:p>
        </p:txBody>
      </p:sp>
    </p:spTree>
    <p:extLst>
      <p:ext uri="{BB962C8B-B14F-4D97-AF65-F5344CB8AC3E}">
        <p14:creationId xmlns:p14="http://schemas.microsoft.com/office/powerpoint/2010/main" val="280690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2</a:t>
            </a:fld>
            <a:endParaRPr kumimoji="1" lang="ko-KR" altLang="en-US"/>
          </a:p>
        </p:txBody>
      </p:sp>
    </p:spTree>
    <p:extLst>
      <p:ext uri="{BB962C8B-B14F-4D97-AF65-F5344CB8AC3E}">
        <p14:creationId xmlns:p14="http://schemas.microsoft.com/office/powerpoint/2010/main" val="404517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 altLang="ko-KR" sz="1200" b="0" i="0" kern="120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DDDC0143-43CC-3944-A7FC-88D983593444}" type="slidenum">
              <a:rPr kumimoji="1" lang="ko-KR" altLang="en-US" smtClean="0"/>
              <a:t>20</a:t>
            </a:fld>
            <a:endParaRPr kumimoji="1" lang="ko-KR" altLang="en-US"/>
          </a:p>
        </p:txBody>
      </p:sp>
    </p:spTree>
    <p:extLst>
      <p:ext uri="{BB962C8B-B14F-4D97-AF65-F5344CB8AC3E}">
        <p14:creationId xmlns:p14="http://schemas.microsoft.com/office/powerpoint/2010/main" val="16857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(Dennard scaling)</a:t>
            </a:r>
          </a:p>
          <a:p>
            <a:r>
              <a:rPr lang="en-US" dirty="0"/>
              <a:t>Before 2004, CPU manufacturers increase CPU performance by reducing transistor size = lower power consumption = improved CPU frequency = improved CPU performance</a:t>
            </a:r>
          </a:p>
          <a:p>
            <a:endParaRPr lang="en-US" dirty="0"/>
          </a:p>
          <a:p>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3</a:t>
            </a:fld>
            <a:endParaRPr kumimoji="1" lang="ko-KR" altLang="en-US"/>
          </a:p>
        </p:txBody>
      </p:sp>
    </p:spTree>
    <p:extLst>
      <p:ext uri="{BB962C8B-B14F-4D97-AF65-F5344CB8AC3E}">
        <p14:creationId xmlns:p14="http://schemas.microsoft.com/office/powerpoint/2010/main" val="348196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Challenging properties of modern hardware</a:t>
            </a:r>
          </a:p>
          <a:p>
            <a:pPr marL="0" indent="0">
              <a:buNone/>
            </a:pPr>
            <a:r>
              <a:rPr lang="en-US" sz="1200" dirty="0"/>
              <a:t>	NUMA</a:t>
            </a:r>
          </a:p>
          <a:p>
            <a:pPr marL="0" indent="0">
              <a:buNone/>
            </a:pPr>
            <a:r>
              <a:rPr lang="en-US" sz="1200" dirty="0"/>
              <a:t>	high costs of cache coherency and synchronization</a:t>
            </a:r>
          </a:p>
          <a:p>
            <a:pPr marL="0" indent="0">
              <a:buNone/>
            </a:pPr>
            <a:r>
              <a:rPr lang="en-US" sz="1200" dirty="0"/>
              <a:t>	diverging </a:t>
            </a:r>
            <a:r>
              <a:rPr lang="en-US" sz="1200" dirty="0" err="1"/>
              <a:t>cpu</a:t>
            </a:r>
            <a:r>
              <a:rPr lang="en-US" sz="1200" dirty="0"/>
              <a:t> and memory latencies</a:t>
            </a:r>
          </a:p>
          <a:p>
            <a:pPr marL="0" indent="0">
              <a:buNone/>
            </a:pPr>
            <a:endParaRPr lang="en-US" sz="1200" dirty="0"/>
          </a:p>
          <a:p>
            <a:pPr marL="0" indent="0">
              <a:buNone/>
            </a:pPr>
            <a:r>
              <a:rPr lang="en-US" sz="1200" dirty="0"/>
              <a:t>= complex implementation of the scheduler</a:t>
            </a:r>
          </a:p>
          <a:p>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Short-term: thread exits, blocks, created, unblocked … </a:t>
            </a:r>
            <a:r>
              <a:rPr lang="en-US" altLang="ko-KR" sz="1200" dirty="0" err="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etc</a:t>
            </a:r>
            <a:endParaRPr lang="en-US" altLang="ko-KR" sz="1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Long-term: </a:t>
            </a:r>
            <a:r>
              <a:rPr lang="en-US" altLang="ko-KR" sz="1200"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not an expected </a:t>
            </a:r>
            <a:r>
              <a:rPr lang="en-US" altLang="ko-KR" sz="1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behavior</a:t>
            </a:r>
          </a:p>
          <a:p>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4</a:t>
            </a:fld>
            <a:endParaRPr kumimoji="1" lang="ko-KR" altLang="en-US"/>
          </a:p>
        </p:txBody>
      </p:sp>
    </p:spTree>
    <p:extLst>
      <p:ext uri="{BB962C8B-B14F-4D97-AF65-F5344CB8AC3E}">
        <p14:creationId xmlns:p14="http://schemas.microsoft.com/office/powerpoint/2010/main" val="45008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definition taken from: https://www.ibm.com/docs/vi/linux-on-systems?topic=management-linux-scheduling</a:t>
            </a:r>
          </a:p>
          <a:p>
            <a:endParaRPr lang="en-US" dirty="0"/>
          </a:p>
          <a:p>
            <a:pPr marL="171450" indent="-171450">
              <a:buFont typeface="Arial" panose="020B0604020202020204" pitchFamily="34" charset="0"/>
              <a:buChar char="•"/>
            </a:pPr>
            <a:r>
              <a:rPr lang="en-US" dirty="0"/>
              <a:t>Certain cores, ideally, should not have more work than other cores</a:t>
            </a:r>
          </a:p>
          <a:p>
            <a:pPr marL="171450" indent="-171450">
              <a:buFont typeface="Arial" panose="020B0604020202020204" pitchFamily="34" charset="0"/>
              <a:buChar char="•"/>
            </a:pP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5</a:t>
            </a:fld>
            <a:endParaRPr kumimoji="1" lang="ko-KR" altLang="en-US"/>
          </a:p>
        </p:txBody>
      </p:sp>
    </p:spTree>
    <p:extLst>
      <p:ext uri="{BB962C8B-B14F-4D97-AF65-F5344CB8AC3E}">
        <p14:creationId xmlns:p14="http://schemas.microsoft.com/office/powerpoint/2010/main" val="176325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Available CPU cycles are divided among threads in proportion to their weights. CFS time-slices the CPU among the running threads.</a:t>
            </a:r>
          </a:p>
          <a:p>
            <a:pPr marL="171450" indent="-171450">
              <a:buFont typeface="Arial" panose="020B0604020202020204" pitchFamily="34" charset="0"/>
              <a:buChar char="•"/>
            </a:pPr>
            <a:r>
              <a:rPr lang="en-US" dirty="0"/>
              <a:t>The scheduler defines a fixed time interval during which each thread in the system must run at least once. The interval is divided among threads proportionally to their weights. A thread’s weight is essentially its </a:t>
            </a:r>
            <a:r>
              <a:rPr lang="en-US" b="1" dirty="0"/>
              <a:t>priority</a:t>
            </a:r>
            <a:r>
              <a:rPr lang="en-US" dirty="0"/>
              <a:t>, or </a:t>
            </a:r>
            <a:r>
              <a:rPr lang="en-US" b="1" dirty="0"/>
              <a:t>niceness</a:t>
            </a:r>
            <a:endParaRPr lang="en-US" dirty="0"/>
          </a:p>
          <a:p>
            <a:pPr marL="171450" indent="-171450">
              <a:buFont typeface="Arial" panose="020B0604020202020204" pitchFamily="34" charset="0"/>
              <a:buChar char="•"/>
            </a:pPr>
            <a:r>
              <a:rPr lang="en-US" dirty="0"/>
              <a:t>Threads are organized in a </a:t>
            </a:r>
            <a:r>
              <a:rPr lang="en-US" dirty="0" err="1"/>
              <a:t>runqueue</a:t>
            </a:r>
            <a:r>
              <a:rPr lang="en-US" dirty="0"/>
              <a:t>, implemented as a red-black tree, in which the threads are sorted in the increasing order of their </a:t>
            </a:r>
            <a:r>
              <a:rPr lang="en-US" dirty="0" err="1"/>
              <a:t>vruntime</a:t>
            </a:r>
            <a:r>
              <a:rPr lang="en-US" dirty="0"/>
              <a:t>. When a CPU looks for a new thread to run it picks the leftmost node in the red-black tree, which contains the thread with the smallest </a:t>
            </a:r>
            <a:r>
              <a:rPr lang="en-US" dirty="0" err="1"/>
              <a:t>vruntime</a:t>
            </a:r>
            <a:r>
              <a:rPr lang="en-US" dirty="0"/>
              <a:t>.</a:t>
            </a:r>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6</a:t>
            </a:fld>
            <a:endParaRPr kumimoji="1" lang="ko-KR" altLang="en-US"/>
          </a:p>
        </p:txBody>
      </p:sp>
    </p:spTree>
    <p:extLst>
      <p:ext uri="{BB962C8B-B14F-4D97-AF65-F5344CB8AC3E}">
        <p14:creationId xmlns:p14="http://schemas.microsoft.com/office/powerpoint/2010/main" val="99928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Context switches are on a critical path, so they must be fast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7</a:t>
            </a:fld>
            <a:endParaRPr kumimoji="1" lang="ko-KR" altLang="en-US"/>
          </a:p>
        </p:txBody>
      </p:sp>
    </p:spTree>
    <p:extLst>
      <p:ext uri="{BB962C8B-B14F-4D97-AF65-F5344CB8AC3E}">
        <p14:creationId xmlns:p14="http://schemas.microsoft.com/office/powerpoint/2010/main" val="275017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FF0000"/>
                </a:solidFill>
              </a:rPr>
              <a:t>INSUFFICIENT: </a:t>
            </a:r>
            <a:r>
              <a:rPr lang="en-US" dirty="0"/>
              <a:t>Cores need to be able to freely steal work from other core’s </a:t>
            </a:r>
            <a:r>
              <a:rPr lang="en-US" dirty="0" err="1"/>
              <a:t>runqueue</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8</a:t>
            </a:fld>
            <a:endParaRPr kumimoji="1" lang="ko-KR" altLang="en-US"/>
          </a:p>
        </p:txBody>
      </p:sp>
    </p:spTree>
    <p:extLst>
      <p:ext uri="{BB962C8B-B14F-4D97-AF65-F5344CB8AC3E}">
        <p14:creationId xmlns:p14="http://schemas.microsoft.com/office/powerpoint/2010/main" val="2350381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C0143-43CC-3944-A7FC-88D983593444}" type="slidenum">
              <a:rPr kumimoji="1" lang="ko-KR" altLang="en-US" smtClean="0"/>
              <a:t>9</a:t>
            </a:fld>
            <a:endParaRPr kumimoji="1" lang="ko-KR" altLang="en-US"/>
          </a:p>
        </p:txBody>
      </p:sp>
    </p:spTree>
    <p:extLst>
      <p:ext uri="{BB962C8B-B14F-4D97-AF65-F5344CB8AC3E}">
        <p14:creationId xmlns:p14="http://schemas.microsoft.com/office/powerpoint/2010/main" val="243367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제목 슬라이드">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AAD9F9A-1F96-EE43-AD77-3DF017354DB2}"/>
              </a:ext>
            </a:extLst>
          </p:cNvPr>
          <p:cNvSpPr/>
          <p:nvPr userDrawn="1"/>
        </p:nvSpPr>
        <p:spPr>
          <a:xfrm>
            <a:off x="0" y="1800000"/>
            <a:ext cx="12192000" cy="3240000"/>
          </a:xfrm>
          <a:prstGeom prst="rect">
            <a:avLst/>
          </a:prstGeom>
          <a:solidFill>
            <a:srgbClr val="0B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D015D765-0DA1-A843-9082-DA8224C3B7AF}"/>
              </a:ext>
            </a:extLst>
          </p:cNvPr>
          <p:cNvSpPr>
            <a:spLocks noGrp="1"/>
          </p:cNvSpPr>
          <p:nvPr>
            <p:ph type="ctrTitle"/>
          </p:nvPr>
        </p:nvSpPr>
        <p:spPr>
          <a:xfrm>
            <a:off x="1588770" y="2416690"/>
            <a:ext cx="9014460" cy="2024620"/>
          </a:xfrm>
        </p:spPr>
        <p:txBody>
          <a:bodyPr anchor="ctr">
            <a:noAutofit/>
          </a:bodyPr>
          <a:lstStyle>
            <a:lvl1pPr algn="ctr">
              <a:defRPr sz="4000" b="1">
                <a:solidFill>
                  <a:schemeClr val="bg1"/>
                </a:solidFill>
                <a:latin typeface="arial" panose="020B0604020202020204" pitchFamily="34" charset="0"/>
                <a:cs typeface="arial" panose="020B0604020202020204" pitchFamily="34" charset="0"/>
              </a:defRPr>
            </a:lvl1pPr>
          </a:lstStyle>
          <a:p>
            <a:r>
              <a:rPr kumimoji="1" lang="ko-KR" altLang="en-US"/>
              <a:t>마스터 제목 스타일 편집</a:t>
            </a:r>
          </a:p>
        </p:txBody>
      </p:sp>
      <p:sp>
        <p:nvSpPr>
          <p:cNvPr id="3" name="부제목 2">
            <a:extLst>
              <a:ext uri="{FF2B5EF4-FFF2-40B4-BE49-F238E27FC236}">
                <a16:creationId xmlns:a16="http://schemas.microsoft.com/office/drawing/2014/main" id="{33CF8BA7-6440-2A42-8984-D87A1956B25A}"/>
              </a:ext>
            </a:extLst>
          </p:cNvPr>
          <p:cNvSpPr>
            <a:spLocks noGrp="1"/>
          </p:cNvSpPr>
          <p:nvPr>
            <p:ph type="subTitle" idx="1"/>
          </p:nvPr>
        </p:nvSpPr>
        <p:spPr>
          <a:xfrm>
            <a:off x="6249948" y="5226334"/>
            <a:ext cx="5938687" cy="973084"/>
          </a:xfrm>
        </p:spPr>
        <p:txBody>
          <a:bodyPr anchor="b">
            <a:normAutofit/>
          </a:bodyPr>
          <a:lstStyle>
            <a:lvl1pPr marL="0" indent="0" algn="r">
              <a:buNone/>
              <a:defRPr sz="1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ko-KR" altLang="en-US"/>
              <a:t>클릭하여 마스터 부제목 스타일 편집</a:t>
            </a:r>
          </a:p>
        </p:txBody>
      </p:sp>
    </p:spTree>
    <p:extLst>
      <p:ext uri="{BB962C8B-B14F-4D97-AF65-F5344CB8AC3E}">
        <p14:creationId xmlns:p14="http://schemas.microsoft.com/office/powerpoint/2010/main" val="346488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52D0A98-9713-1546-85B2-980BBD97C03E}"/>
              </a:ext>
            </a:extLst>
          </p:cNvPr>
          <p:cNvSpPr>
            <a:spLocks noGrp="1"/>
          </p:cNvSpPr>
          <p:nvPr>
            <p:ph type="title"/>
          </p:nvPr>
        </p:nvSpPr>
        <p:spPr>
          <a:xfrm>
            <a:off x="288076" y="219932"/>
            <a:ext cx="8876963" cy="831299"/>
          </a:xfrm>
        </p:spPr>
        <p:txBody>
          <a:bodyPr anchor="ctr">
            <a:normAutofit/>
          </a:bodyPr>
          <a:lstStyle>
            <a:lvl1pPr>
              <a:defRPr sz="4000" b="1">
                <a:solidFill>
                  <a:srgbClr val="0B2D86"/>
                </a:solidFill>
                <a:latin typeface="arial" panose="020B0604020202020204" pitchFamily="34" charset="0"/>
                <a:cs typeface="arial" panose="020B0604020202020204" pitchFamily="34" charset="0"/>
              </a:defRPr>
            </a:lvl1pPr>
          </a:lstStyle>
          <a:p>
            <a:r>
              <a:rPr kumimoji="1" lang="ko-KR" altLang="en-US"/>
              <a:t>마스터 제목 스타일 편집</a:t>
            </a:r>
          </a:p>
        </p:txBody>
      </p:sp>
      <p:sp>
        <p:nvSpPr>
          <p:cNvPr id="5" name="슬라이드 번호 개체 틀 4">
            <a:extLst>
              <a:ext uri="{FF2B5EF4-FFF2-40B4-BE49-F238E27FC236}">
                <a16:creationId xmlns:a16="http://schemas.microsoft.com/office/drawing/2014/main" id="{9EE417EA-B8EE-7143-BA3E-5D414D8AABCB}"/>
              </a:ext>
            </a:extLst>
          </p:cNvPr>
          <p:cNvSpPr>
            <a:spLocks noGrp="1"/>
          </p:cNvSpPr>
          <p:nvPr>
            <p:ph type="sldNum" sz="quarter" idx="12"/>
          </p:nvPr>
        </p:nvSpPr>
        <p:spPr>
          <a:xfrm>
            <a:off x="4431030" y="6504328"/>
            <a:ext cx="2743200" cy="295861"/>
          </a:xfrm>
        </p:spPr>
        <p:txBody>
          <a:bodyPr/>
          <a:lstStyle>
            <a:lvl1pPr algn="ctr">
              <a:defRPr sz="1000">
                <a:solidFill>
                  <a:schemeClr val="tx1"/>
                </a:solidFill>
              </a:defRPr>
            </a:lvl1pPr>
          </a:lstStyle>
          <a:p>
            <a:fld id="{83B07E9C-B188-D646-AA46-64DB2324B3BF}" type="slidenum">
              <a:rPr kumimoji="1" lang="ko-KR" altLang="en-US" smtClean="0"/>
              <a:pPr/>
              <a:t>‹#›</a:t>
            </a:fld>
            <a:endParaRPr kumimoji="1" lang="ko-KR" altLang="en-US"/>
          </a:p>
        </p:txBody>
      </p:sp>
      <p:cxnSp>
        <p:nvCxnSpPr>
          <p:cNvPr id="6" name="직선 연결선[R] 5">
            <a:extLst>
              <a:ext uri="{FF2B5EF4-FFF2-40B4-BE49-F238E27FC236}">
                <a16:creationId xmlns:a16="http://schemas.microsoft.com/office/drawing/2014/main" id="{B51E04B2-50B1-F345-A5F2-9019B6DE1370}"/>
              </a:ext>
            </a:extLst>
          </p:cNvPr>
          <p:cNvCxnSpPr>
            <a:cxnSpLocks/>
          </p:cNvCxnSpPr>
          <p:nvPr userDrawn="1"/>
        </p:nvCxnSpPr>
        <p:spPr>
          <a:xfrm>
            <a:off x="0" y="1280160"/>
            <a:ext cx="4903470" cy="0"/>
          </a:xfrm>
          <a:prstGeom prst="line">
            <a:avLst/>
          </a:prstGeom>
          <a:ln w="38100">
            <a:solidFill>
              <a:srgbClr val="0B2D86"/>
            </a:solidFill>
          </a:ln>
        </p:spPr>
        <p:style>
          <a:lnRef idx="1">
            <a:schemeClr val="accent1"/>
          </a:lnRef>
          <a:fillRef idx="0">
            <a:schemeClr val="accent1"/>
          </a:fillRef>
          <a:effectRef idx="0">
            <a:schemeClr val="accent1"/>
          </a:effectRef>
          <a:fontRef idx="minor">
            <a:schemeClr val="tx1"/>
          </a:fontRef>
        </p:style>
      </p:cxnSp>
      <p:sp>
        <p:nvSpPr>
          <p:cNvPr id="10" name="내용 개체 틀 2">
            <a:extLst>
              <a:ext uri="{FF2B5EF4-FFF2-40B4-BE49-F238E27FC236}">
                <a16:creationId xmlns:a16="http://schemas.microsoft.com/office/drawing/2014/main" id="{0DA7A330-B061-A746-BC91-4E9EA3E4FCC3}"/>
              </a:ext>
            </a:extLst>
          </p:cNvPr>
          <p:cNvSpPr>
            <a:spLocks noGrp="1"/>
          </p:cNvSpPr>
          <p:nvPr>
            <p:ph idx="1"/>
          </p:nvPr>
        </p:nvSpPr>
        <p:spPr>
          <a:xfrm>
            <a:off x="506896" y="1509090"/>
            <a:ext cx="11102008" cy="4811700"/>
          </a:xfrm>
        </p:spPr>
        <p:txBody>
          <a:bodyPr/>
          <a:lstStyle>
            <a:lvl1pPr marL="457200" indent="-457200">
              <a:lnSpc>
                <a:spcPct val="120000"/>
              </a:lnSpc>
              <a:spcBef>
                <a:spcPts val="600"/>
              </a:spcBef>
              <a:buFont typeface="Wingdings" panose="05000000000000000000" pitchFamily="2" charset="2"/>
              <a:buChar char="§"/>
              <a:defRPr sz="2800">
                <a:latin typeface="arial" panose="020B0604020202020204" pitchFamily="34" charset="0"/>
                <a:cs typeface="arial" panose="020B0604020202020204" pitchFamily="34" charset="0"/>
              </a:defRPr>
            </a:lvl1pPr>
            <a:lvl2pPr marL="685800" indent="-228600">
              <a:lnSpc>
                <a:spcPct val="120000"/>
              </a:lnSpc>
              <a:spcBef>
                <a:spcPts val="600"/>
              </a:spcBef>
              <a:buFontTx/>
              <a:buChar char="-"/>
              <a:defRPr sz="2200">
                <a:latin typeface="arial" panose="020B0604020202020204" pitchFamily="34" charset="0"/>
                <a:cs typeface="arial" panose="020B0604020202020204" pitchFamily="34" charset="0"/>
              </a:defRPr>
            </a:lvl2pPr>
            <a:lvl3pPr>
              <a:lnSpc>
                <a:spcPct val="120000"/>
              </a:lnSpc>
              <a:spcBef>
                <a:spcPts val="600"/>
              </a:spcBef>
              <a:defRPr>
                <a:latin typeface="arial" panose="020B0604020202020204" pitchFamily="34" charset="0"/>
                <a:cs typeface="arial" panose="020B0604020202020204" pitchFamily="34" charset="0"/>
              </a:defRPr>
            </a:lvl3pPr>
            <a:lvl4pPr>
              <a:lnSpc>
                <a:spcPct val="120000"/>
              </a:lnSpc>
              <a:spcBef>
                <a:spcPts val="600"/>
              </a:spcBef>
              <a:defRPr>
                <a:latin typeface="arial" panose="020B0604020202020204" pitchFamily="34" charset="0"/>
                <a:cs typeface="arial" panose="020B0604020202020204" pitchFamily="34" charset="0"/>
              </a:defRPr>
            </a:lvl4pPr>
            <a:lvl5pPr>
              <a:lnSpc>
                <a:spcPct val="120000"/>
              </a:lnSpc>
              <a:spcBef>
                <a:spcPts val="600"/>
              </a:spcBef>
              <a:defRPr>
                <a:latin typeface="arial" panose="020B0604020202020204" pitchFamily="34" charset="0"/>
                <a:cs typeface="arial" panose="020B0604020202020204" pitchFamily="34" charset="0"/>
              </a:defRPr>
            </a:lvl5p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Tree>
    <p:extLst>
      <p:ext uri="{BB962C8B-B14F-4D97-AF65-F5344CB8AC3E}">
        <p14:creationId xmlns:p14="http://schemas.microsoft.com/office/powerpoint/2010/main" val="5200517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3" name="날짜 개체 틀 2">
            <a:extLst>
              <a:ext uri="{FF2B5EF4-FFF2-40B4-BE49-F238E27FC236}">
                <a16:creationId xmlns:a16="http://schemas.microsoft.com/office/drawing/2014/main" id="{7ADB45E5-D3F2-E61B-03F6-942F19761898}"/>
              </a:ext>
            </a:extLst>
          </p:cNvPr>
          <p:cNvSpPr>
            <a:spLocks noGrp="1"/>
          </p:cNvSpPr>
          <p:nvPr>
            <p:ph type="dt" sz="half" idx="10"/>
          </p:nvPr>
        </p:nvSpPr>
        <p:spPr/>
        <p:txBody>
          <a:bodyPr/>
          <a:lstStyle/>
          <a:p>
            <a:endParaRPr kumimoji="1" lang="ko-KR" altLang="en-US"/>
          </a:p>
        </p:txBody>
      </p:sp>
      <p:sp>
        <p:nvSpPr>
          <p:cNvPr id="4" name="바닥글 개체 틀 3">
            <a:extLst>
              <a:ext uri="{FF2B5EF4-FFF2-40B4-BE49-F238E27FC236}">
                <a16:creationId xmlns:a16="http://schemas.microsoft.com/office/drawing/2014/main" id="{097BF32D-4A17-AD9B-86C8-D3537329307F}"/>
              </a:ext>
            </a:extLst>
          </p:cNvPr>
          <p:cNvSpPr>
            <a:spLocks noGrp="1"/>
          </p:cNvSpPr>
          <p:nvPr>
            <p:ph type="ftr" sz="quarter" idx="11"/>
          </p:nvPr>
        </p:nvSpPr>
        <p:spPr/>
        <p:txBody>
          <a:bodyPr/>
          <a:lstStyle/>
          <a:p>
            <a:endParaRPr kumimoji="1" lang="ko-KR" altLang="en-US"/>
          </a:p>
        </p:txBody>
      </p:sp>
      <p:sp>
        <p:nvSpPr>
          <p:cNvPr id="5" name="슬라이드 번호 개체 틀 4">
            <a:extLst>
              <a:ext uri="{FF2B5EF4-FFF2-40B4-BE49-F238E27FC236}">
                <a16:creationId xmlns:a16="http://schemas.microsoft.com/office/drawing/2014/main" id="{9FE796CC-C8B6-BAF5-5CBE-434E18B7631D}"/>
              </a:ext>
            </a:extLst>
          </p:cNvPr>
          <p:cNvSpPr>
            <a:spLocks noGrp="1"/>
          </p:cNvSpPr>
          <p:nvPr>
            <p:ph type="sldNum" sz="quarter" idx="12"/>
          </p:nvPr>
        </p:nvSpPr>
        <p:spPr/>
        <p:txBody>
          <a:bodyPr/>
          <a:lstStyle/>
          <a:p>
            <a:fld id="{83B07E9C-B188-D646-AA46-64DB2324B3BF}" type="slidenum">
              <a:rPr kumimoji="1" lang="ko-KR" altLang="en-US" smtClean="0"/>
              <a:t>‹#›</a:t>
            </a:fld>
            <a:endParaRPr kumimoji="1" lang="ko-KR" altLang="en-US"/>
          </a:p>
        </p:txBody>
      </p:sp>
      <p:sp>
        <p:nvSpPr>
          <p:cNvPr id="6" name="직사각형 5">
            <a:extLst>
              <a:ext uri="{FF2B5EF4-FFF2-40B4-BE49-F238E27FC236}">
                <a16:creationId xmlns:a16="http://schemas.microsoft.com/office/drawing/2014/main" id="{EBA9262E-DAA9-D93F-6198-EEDC91F58559}"/>
              </a:ext>
            </a:extLst>
          </p:cNvPr>
          <p:cNvSpPr/>
          <p:nvPr userDrawn="1"/>
        </p:nvSpPr>
        <p:spPr>
          <a:xfrm>
            <a:off x="0" y="0"/>
            <a:ext cx="3459480" cy="4950209"/>
          </a:xfrm>
          <a:prstGeom prst="rect">
            <a:avLst/>
          </a:prstGeom>
          <a:solidFill>
            <a:srgbClr val="0B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EC6B600-8E5E-F030-CF0C-8843F36D14AC}"/>
              </a:ext>
            </a:extLst>
          </p:cNvPr>
          <p:cNvSpPr>
            <a:spLocks noGrp="1"/>
          </p:cNvSpPr>
          <p:nvPr>
            <p:ph type="title"/>
          </p:nvPr>
        </p:nvSpPr>
        <p:spPr>
          <a:xfrm>
            <a:off x="190500" y="168036"/>
            <a:ext cx="3154680" cy="4614136"/>
          </a:xfrm>
        </p:spPr>
        <p:txBody>
          <a:bodyPr>
            <a:normAutofit/>
          </a:bodyPr>
          <a:lstStyle>
            <a:lvl1pPr>
              <a:defRPr sz="2000">
                <a:solidFill>
                  <a:schemeClr val="bg1"/>
                </a:solidFill>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7" name="직사각형 6">
            <a:extLst>
              <a:ext uri="{FF2B5EF4-FFF2-40B4-BE49-F238E27FC236}">
                <a16:creationId xmlns:a16="http://schemas.microsoft.com/office/drawing/2014/main" id="{CB04F3F5-0D22-27DF-F88A-39732F6F4C88}"/>
              </a:ext>
            </a:extLst>
          </p:cNvPr>
          <p:cNvSpPr/>
          <p:nvPr userDrawn="1"/>
        </p:nvSpPr>
        <p:spPr>
          <a:xfrm>
            <a:off x="4229100" y="1115060"/>
            <a:ext cx="7512049" cy="4841240"/>
          </a:xfrm>
          <a:prstGeom prst="rect">
            <a:avLst/>
          </a:prstGeom>
          <a:noFill/>
          <a:ln w="28575">
            <a:solidFill>
              <a:srgbClr val="0B2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텍스트 개체 틀 11">
            <a:extLst>
              <a:ext uri="{FF2B5EF4-FFF2-40B4-BE49-F238E27FC236}">
                <a16:creationId xmlns:a16="http://schemas.microsoft.com/office/drawing/2014/main" id="{7D03928D-9E39-5450-EE19-445A22A1BADA}"/>
              </a:ext>
            </a:extLst>
          </p:cNvPr>
          <p:cNvSpPr>
            <a:spLocks noGrp="1"/>
          </p:cNvSpPr>
          <p:nvPr>
            <p:ph type="body" sz="quarter" idx="13"/>
          </p:nvPr>
        </p:nvSpPr>
        <p:spPr>
          <a:xfrm>
            <a:off x="4362450" y="1236663"/>
            <a:ext cx="7189217" cy="4608164"/>
          </a:xfrm>
        </p:spPr>
        <p:txBody>
          <a:bodyPr/>
          <a:lstStyle>
            <a:lvl1pPr marL="457200" indent="-457200">
              <a:lnSpc>
                <a:spcPct val="150000"/>
              </a:lnSpc>
              <a:buFont typeface="Wingdings" panose="05000000000000000000" pitchFamily="2" charset="2"/>
              <a:buChar char="§"/>
              <a:defRPr>
                <a:latin typeface="arial" panose="020B0604020202020204" pitchFamily="34" charset="0"/>
                <a:cs typeface="arial" panose="020B0604020202020204" pitchFamily="34" charset="0"/>
              </a:defRPr>
            </a:lvl1pPr>
            <a:lvl2pPr marL="800100" indent="-342900">
              <a:lnSpc>
                <a:spcPct val="150000"/>
              </a:lnSpc>
              <a:buFont typeface="Wingdings" panose="05000000000000000000" pitchFamily="2" charset="2"/>
              <a:buChar char="ü"/>
              <a:defRPr>
                <a:latin typeface="arial" panose="020B0604020202020204" pitchFamily="34" charset="0"/>
                <a:cs typeface="arial" panose="020B0604020202020204" pitchFamily="34" charset="0"/>
              </a:defRPr>
            </a:lvl2pPr>
            <a:lvl3pPr marL="1257300" indent="-342900">
              <a:lnSpc>
                <a:spcPct val="150000"/>
              </a:lnSpc>
              <a:buFont typeface="Arial" panose="020B0604020202020204" pitchFamily="34" charset="0"/>
              <a:buChar char="•"/>
              <a:defRPr>
                <a:latin typeface="arial" panose="020B0604020202020204" pitchFamily="34" charset="0"/>
                <a:cs typeface="arial" panose="020B0604020202020204" pitchFamily="34" charset="0"/>
              </a:defRPr>
            </a:lvl3pPr>
            <a:lvl4pPr marL="1371600" indent="0">
              <a:lnSpc>
                <a:spcPct val="150000"/>
              </a:lnSpc>
              <a:buNone/>
              <a:defRPr>
                <a:latin typeface="arial" panose="020B0604020202020204" pitchFamily="34" charset="0"/>
                <a:cs typeface="arial" panose="020B0604020202020204" pitchFamily="34" charset="0"/>
              </a:defRPr>
            </a:lvl4pPr>
            <a:lvl5pPr marL="2114550" indent="-285750">
              <a:lnSpc>
                <a:spcPct val="150000"/>
              </a:lnSpc>
              <a:buFont typeface="Wingdings" panose="05000000000000000000" pitchFamily="2" charset="2"/>
              <a:buChar char="Ø"/>
              <a:defRPr>
                <a:latin typeface="arial" panose="020B0604020202020204" pitchFamily="34" charset="0"/>
                <a:cs typeface="arial" panose="020B0604020202020204" pitchFamily="34" charset="0"/>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en-US" altLang="ko-KR"/>
              <a:t>- </a:t>
            </a:r>
            <a:r>
              <a:rPr lang="ko-KR" altLang="en-US"/>
              <a:t>네 번째 수준</a:t>
            </a:r>
          </a:p>
          <a:p>
            <a:pPr lvl="4"/>
            <a:r>
              <a:rPr lang="ko-KR" altLang="en-US"/>
              <a:t>다섯 번째 수준</a:t>
            </a:r>
          </a:p>
        </p:txBody>
      </p:sp>
    </p:spTree>
    <p:extLst>
      <p:ext uri="{BB962C8B-B14F-4D97-AF65-F5344CB8AC3E}">
        <p14:creationId xmlns:p14="http://schemas.microsoft.com/office/powerpoint/2010/main" val="385564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3FAB072-4FBE-564A-8853-71D540F70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A66E07ED-FD7C-354D-96D8-4A969F641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p>
        </p:txBody>
      </p:sp>
      <p:sp>
        <p:nvSpPr>
          <p:cNvPr id="4" name="날짜 개체 틀 3">
            <a:extLst>
              <a:ext uri="{FF2B5EF4-FFF2-40B4-BE49-F238E27FC236}">
                <a16:creationId xmlns:a16="http://schemas.microsoft.com/office/drawing/2014/main" id="{2810B2EE-E8B5-2849-94D5-6BC97BB91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ko-KR" altLang="en-US"/>
          </a:p>
        </p:txBody>
      </p:sp>
      <p:sp>
        <p:nvSpPr>
          <p:cNvPr id="5" name="바닥글 개체 틀 4">
            <a:extLst>
              <a:ext uri="{FF2B5EF4-FFF2-40B4-BE49-F238E27FC236}">
                <a16:creationId xmlns:a16="http://schemas.microsoft.com/office/drawing/2014/main" id="{1571061E-6307-C445-AA37-12801B0B4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C34AC0DC-1CAD-A841-BD24-64B821F95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07E9C-B188-D646-AA46-64DB2324B3BF}" type="slidenum">
              <a:rPr kumimoji="1" lang="ko-KR" altLang="en-US" smtClean="0"/>
              <a:t>‹#›</a:t>
            </a:fld>
            <a:endParaRPr kumimoji="1" lang="ko-KR" altLang="en-US"/>
          </a:p>
        </p:txBody>
      </p:sp>
      <p:pic>
        <p:nvPicPr>
          <p:cNvPr id="7" name="Picture 2" descr="https://www.dankook.ac.kr/html_repositories/images/www/kor_content/est_ui_int04.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90" y="6564648"/>
            <a:ext cx="2148840" cy="222843"/>
          </a:xfrm>
          <a:prstGeom prst="rect">
            <a:avLst/>
          </a:prstGeom>
          <a:noFill/>
          <a:extLst>
            <a:ext uri="{909E8E84-426E-40DD-AFC4-6F175D3DCCD1}">
              <a14:hiddenFill xmlns:a14="http://schemas.microsoft.com/office/drawing/2010/main">
                <a:solidFill>
                  <a:srgbClr val="FFFFFF"/>
                </a:solidFill>
              </a14:hiddenFill>
            </a:ext>
          </a:extLst>
        </p:spPr>
      </p:pic>
      <p:pic>
        <p:nvPicPr>
          <p:cNvPr id="9" name="그림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41180" y="6488466"/>
            <a:ext cx="2948940" cy="378697"/>
          </a:xfrm>
          <a:prstGeom prst="rect">
            <a:avLst/>
          </a:prstGeom>
        </p:spPr>
      </p:pic>
    </p:spTree>
    <p:extLst>
      <p:ext uri="{BB962C8B-B14F-4D97-AF65-F5344CB8AC3E}">
        <p14:creationId xmlns:p14="http://schemas.microsoft.com/office/powerpoint/2010/main" val="1937267478"/>
      </p:ext>
    </p:extLst>
  </p:cSld>
  <p:clrMap bg1="lt1" tx1="dk1" bg2="lt2" tx2="dk2" accent1="accent1" accent2="accent2" accent3="accent3" accent4="accent4" accent5="accent5" accent6="accent6" hlink="hlink" folHlink="folHlink"/>
  <p:sldLayoutIdLst>
    <p:sldLayoutId id="2147483660" r:id="rId1"/>
    <p:sldLayoutId id="2147483654" r:id="rId2"/>
    <p:sldLayoutId id="2147483661" r:id="rId3"/>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D18A23-73B7-BA4A-9BFA-F5F94C3E0555}"/>
              </a:ext>
            </a:extLst>
          </p:cNvPr>
          <p:cNvSpPr>
            <a:spLocks noGrp="1"/>
          </p:cNvSpPr>
          <p:nvPr>
            <p:ph type="ctrTitle"/>
          </p:nvPr>
        </p:nvSpPr>
        <p:spPr>
          <a:xfrm>
            <a:off x="216395" y="2028803"/>
            <a:ext cx="11759209" cy="1099611"/>
          </a:xfrm>
        </p:spPr>
        <p:txBody>
          <a:bodyPr anchor="t"/>
          <a:lstStyle/>
          <a:p>
            <a:r>
              <a:rPr lang="en-US" altLang="ko-KR" sz="2800" dirty="0"/>
              <a:t>The Linux Scheduler: a Decade of Wasted Cores</a:t>
            </a:r>
          </a:p>
        </p:txBody>
      </p:sp>
      <p:sp>
        <p:nvSpPr>
          <p:cNvPr id="3" name="부제목 2">
            <a:extLst>
              <a:ext uri="{FF2B5EF4-FFF2-40B4-BE49-F238E27FC236}">
                <a16:creationId xmlns:a16="http://schemas.microsoft.com/office/drawing/2014/main" id="{4710F9D9-C627-734C-88DB-048E5508A025}"/>
              </a:ext>
            </a:extLst>
          </p:cNvPr>
          <p:cNvSpPr>
            <a:spLocks noGrp="1"/>
          </p:cNvSpPr>
          <p:nvPr>
            <p:ph type="subTitle" idx="1"/>
          </p:nvPr>
        </p:nvSpPr>
        <p:spPr>
          <a:xfrm>
            <a:off x="6096000" y="5234498"/>
            <a:ext cx="5938687" cy="973084"/>
          </a:xfrm>
        </p:spPr>
        <p:txBody>
          <a:bodyPr/>
          <a:lstStyle/>
          <a:p>
            <a:r>
              <a:rPr kumimoji="1" lang="en-US" altLang="ko-KR" dirty="0"/>
              <a:t>2023. 09. 12</a:t>
            </a:r>
          </a:p>
          <a:p>
            <a:r>
              <a:rPr kumimoji="1" lang="en-US" altLang="ko-KR" dirty="0"/>
              <a:t>Presented by Charles D. </a:t>
            </a:r>
            <a:r>
              <a:rPr kumimoji="1" lang="en-US" altLang="ko-KR" dirty="0" err="1"/>
              <a:t>Jaranilla</a:t>
            </a:r>
            <a:endParaRPr kumimoji="1" lang="en-US" altLang="ko-KR" dirty="0"/>
          </a:p>
          <a:p>
            <a:r>
              <a:rPr kumimoji="1" lang="en-US" altLang="ko-KR" dirty="0"/>
              <a:t>charlzdieljaranilla@gmail.com</a:t>
            </a:r>
          </a:p>
        </p:txBody>
      </p:sp>
      <p:sp>
        <p:nvSpPr>
          <p:cNvPr id="4" name="제목 1">
            <a:extLst>
              <a:ext uri="{FF2B5EF4-FFF2-40B4-BE49-F238E27FC236}">
                <a16:creationId xmlns:a16="http://schemas.microsoft.com/office/drawing/2014/main" id="{4178C0FE-270F-E5F3-5F5F-3C11A8A8606C}"/>
              </a:ext>
            </a:extLst>
          </p:cNvPr>
          <p:cNvSpPr txBox="1">
            <a:spLocks/>
          </p:cNvSpPr>
          <p:nvPr/>
        </p:nvSpPr>
        <p:spPr>
          <a:xfrm>
            <a:off x="94475" y="3429000"/>
            <a:ext cx="11759209" cy="1527048"/>
          </a:xfrm>
          <a:prstGeom prst="rect">
            <a:avLst/>
          </a:prstGeom>
        </p:spPr>
        <p:txBody>
          <a:bodyPr vert="horz" lIns="91440" tIns="45720" rIns="91440" bIns="45720" rtlCol="0" anchor="t">
            <a:noAutofit/>
          </a:bodyPr>
          <a:lstStyle>
            <a:lvl1pPr algn="ctr" defTabSz="914400" rtl="0" eaLnBrk="1" latinLnBrk="1"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lgn="l"/>
            <a:r>
              <a:rPr lang="en-US" altLang="ko-KR" sz="1600" dirty="0"/>
              <a:t>Jean-Pierre Lozi, Baptiste Lepers, Justin Funston, Fabien Gaud, Vivien </a:t>
            </a:r>
            <a:r>
              <a:rPr lang="en-US" altLang="ko-KR" sz="1600" dirty="0" err="1"/>
              <a:t>Quéma</a:t>
            </a:r>
            <a:r>
              <a:rPr lang="en-US" altLang="ko-KR" sz="1600" dirty="0"/>
              <a:t>, Alexandra Fedorova</a:t>
            </a:r>
          </a:p>
          <a:p>
            <a:pPr algn="l"/>
            <a:endParaRPr lang="en-US" altLang="ko-KR" sz="1600" dirty="0"/>
          </a:p>
          <a:p>
            <a:pPr algn="l"/>
            <a:endParaRPr lang="en-US" altLang="ko-KR" sz="1600" dirty="0"/>
          </a:p>
          <a:p>
            <a:pPr algn="l"/>
            <a:r>
              <a:rPr lang="en-US" altLang="ko-KR" sz="1600" dirty="0" err="1"/>
              <a:t>EuroSys</a:t>
            </a:r>
            <a:r>
              <a:rPr lang="en-US" altLang="ko-KR" sz="1600" dirty="0"/>
              <a:t> '16: Proceedings of the Eleventh European Conference on Computer Systems</a:t>
            </a:r>
          </a:p>
          <a:p>
            <a:pPr algn="l"/>
            <a:r>
              <a:rPr lang="en-US" altLang="ko-KR" sz="1600" dirty="0"/>
              <a:t>April 2016, London, United Kingdom</a:t>
            </a:r>
          </a:p>
        </p:txBody>
      </p:sp>
    </p:spTree>
    <p:extLst>
      <p:ext uri="{BB962C8B-B14F-4D97-AF65-F5344CB8AC3E}">
        <p14:creationId xmlns:p14="http://schemas.microsoft.com/office/powerpoint/2010/main" val="323381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Bugs</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10</a:t>
            </a:fld>
            <a:endParaRPr kumimoji="1" lang="ko-KR" altLang="en-US"/>
          </a:p>
        </p:txBody>
      </p:sp>
      <p:sp>
        <p:nvSpPr>
          <p:cNvPr id="6" name="Content Placeholder 6">
            <a:extLst>
              <a:ext uri="{FF2B5EF4-FFF2-40B4-BE49-F238E27FC236}">
                <a16:creationId xmlns:a16="http://schemas.microsoft.com/office/drawing/2014/main" id="{8EE91FD6-D3DD-5FCC-EAA9-B40274B58DB8}"/>
              </a:ext>
            </a:extLst>
          </p:cNvPr>
          <p:cNvSpPr txBox="1">
            <a:spLocks/>
          </p:cNvSpPr>
          <p:nvPr/>
        </p:nvSpPr>
        <p:spPr>
          <a:xfrm>
            <a:off x="506895" y="1509090"/>
            <a:ext cx="6525275" cy="4811700"/>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2400" dirty="0"/>
              <a:t>Bug 1: </a:t>
            </a:r>
            <a:r>
              <a:rPr lang="en-US" sz="2400" b="1" dirty="0"/>
              <a:t>The Group Imbalance Bug</a:t>
            </a:r>
          </a:p>
          <a:p>
            <a:pPr marL="0" indent="0" latinLnBrk="0">
              <a:buFont typeface="Wingdings" panose="05000000000000000000" pitchFamily="2" charset="2"/>
              <a:buNone/>
            </a:pPr>
            <a:r>
              <a:rPr lang="en-US" sz="1800" b="1" dirty="0">
                <a:solidFill>
                  <a:srgbClr val="FF0000"/>
                </a:solidFill>
              </a:rPr>
              <a:t>Cause</a:t>
            </a:r>
            <a:r>
              <a:rPr lang="en-US" sz="1800" dirty="0"/>
              <a:t>: When a core tries to steal work from another SG, it compares the average load of the SG instead of looking at each core’s average load.</a:t>
            </a:r>
          </a:p>
          <a:p>
            <a:pPr marL="0" indent="0" latinLnBrk="0">
              <a:buFont typeface="Wingdings" panose="05000000000000000000" pitchFamily="2" charset="2"/>
              <a:buNone/>
            </a:pPr>
            <a:r>
              <a:rPr lang="en-US" sz="1800" b="1" dirty="0">
                <a:solidFill>
                  <a:schemeClr val="accent6"/>
                </a:solidFill>
              </a:rPr>
              <a:t>Effect</a:t>
            </a:r>
            <a:r>
              <a:rPr lang="en-US" sz="1800" dirty="0"/>
              <a:t>: Load is only transferred if average load of target SG is greater than the average load of current SG</a:t>
            </a:r>
          </a:p>
          <a:p>
            <a:pPr marL="0" indent="0" latinLnBrk="0">
              <a:buFont typeface="Wingdings" panose="05000000000000000000" pitchFamily="2" charset="2"/>
              <a:buNone/>
            </a:pPr>
            <a:r>
              <a:rPr lang="en-US" sz="1800" i="1" dirty="0"/>
              <a:t>* Average doesn’t account for spread</a:t>
            </a:r>
            <a:endParaRPr lang="en-US" sz="1800" dirty="0"/>
          </a:p>
        </p:txBody>
      </p:sp>
      <p:grpSp>
        <p:nvGrpSpPr>
          <p:cNvPr id="4" name="Group 3">
            <a:extLst>
              <a:ext uri="{FF2B5EF4-FFF2-40B4-BE49-F238E27FC236}">
                <a16:creationId xmlns:a16="http://schemas.microsoft.com/office/drawing/2014/main" id="{68D944FA-68D7-5FF0-674C-185417422A9A}"/>
              </a:ext>
            </a:extLst>
          </p:cNvPr>
          <p:cNvGrpSpPr/>
          <p:nvPr/>
        </p:nvGrpSpPr>
        <p:grpSpPr>
          <a:xfrm>
            <a:off x="7799330" y="552520"/>
            <a:ext cx="4104594" cy="5752960"/>
            <a:chOff x="7799330" y="552520"/>
            <a:chExt cx="4104594" cy="5752960"/>
          </a:xfrm>
        </p:grpSpPr>
        <p:pic>
          <p:nvPicPr>
            <p:cNvPr id="8" name="Picture 7">
              <a:extLst>
                <a:ext uri="{FF2B5EF4-FFF2-40B4-BE49-F238E27FC236}">
                  <a16:creationId xmlns:a16="http://schemas.microsoft.com/office/drawing/2014/main" id="{E6098393-71F4-2F4C-6601-602732ACEAB7}"/>
                </a:ext>
              </a:extLst>
            </p:cNvPr>
            <p:cNvPicPr>
              <a:picLocks noChangeAspect="1"/>
            </p:cNvPicPr>
            <p:nvPr/>
          </p:nvPicPr>
          <p:blipFill>
            <a:blip r:embed="rId3"/>
            <a:stretch>
              <a:fillRect/>
            </a:stretch>
          </p:blipFill>
          <p:spPr>
            <a:xfrm>
              <a:off x="7799330" y="552520"/>
              <a:ext cx="4104594" cy="5752960"/>
            </a:xfrm>
            <a:prstGeom prst="rect">
              <a:avLst/>
            </a:prstGeom>
          </p:spPr>
        </p:pic>
        <p:sp>
          <p:nvSpPr>
            <p:cNvPr id="9" name="Rectangle 8">
              <a:extLst>
                <a:ext uri="{FF2B5EF4-FFF2-40B4-BE49-F238E27FC236}">
                  <a16:creationId xmlns:a16="http://schemas.microsoft.com/office/drawing/2014/main" id="{B3D74854-AA72-E740-412D-6AC15D6C7641}"/>
                </a:ext>
              </a:extLst>
            </p:cNvPr>
            <p:cNvSpPr/>
            <p:nvPr/>
          </p:nvSpPr>
          <p:spPr>
            <a:xfrm>
              <a:off x="8420670" y="3129763"/>
              <a:ext cx="2639611" cy="2257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4802EE-1016-0F16-5417-825CCCB8D330}"/>
                </a:ext>
              </a:extLst>
            </p:cNvPr>
            <p:cNvSpPr/>
            <p:nvPr/>
          </p:nvSpPr>
          <p:spPr>
            <a:xfrm>
              <a:off x="8243582" y="4314183"/>
              <a:ext cx="3528611" cy="1618553"/>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spTree>
    <p:extLst>
      <p:ext uri="{BB962C8B-B14F-4D97-AF65-F5344CB8AC3E}">
        <p14:creationId xmlns:p14="http://schemas.microsoft.com/office/powerpoint/2010/main" val="15680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Bugs</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11</a:t>
            </a:fld>
            <a:endParaRPr kumimoji="1" lang="ko-KR" altLang="en-US"/>
          </a:p>
        </p:txBody>
      </p:sp>
      <p:sp>
        <p:nvSpPr>
          <p:cNvPr id="6" name="Content Placeholder 6">
            <a:extLst>
              <a:ext uri="{FF2B5EF4-FFF2-40B4-BE49-F238E27FC236}">
                <a16:creationId xmlns:a16="http://schemas.microsoft.com/office/drawing/2014/main" id="{8EE91FD6-D3DD-5FCC-EAA9-B40274B58DB8}"/>
              </a:ext>
            </a:extLst>
          </p:cNvPr>
          <p:cNvSpPr txBox="1">
            <a:spLocks/>
          </p:cNvSpPr>
          <p:nvPr/>
        </p:nvSpPr>
        <p:spPr>
          <a:xfrm>
            <a:off x="506895" y="1509090"/>
            <a:ext cx="6643883" cy="4811700"/>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2400" dirty="0"/>
              <a:t>Bug 1: </a:t>
            </a:r>
            <a:r>
              <a:rPr lang="en-US" sz="2400" b="1" dirty="0"/>
              <a:t>The Group Imbalance Bug</a:t>
            </a:r>
          </a:p>
          <a:p>
            <a:pPr marL="0" indent="0" latinLnBrk="0">
              <a:buFont typeface="Wingdings" panose="05000000000000000000" pitchFamily="2" charset="2"/>
              <a:buNone/>
            </a:pPr>
            <a:r>
              <a:rPr lang="en-US" sz="1800" b="1" dirty="0">
                <a:solidFill>
                  <a:srgbClr val="FF0000"/>
                </a:solidFill>
              </a:rPr>
              <a:t>Cause</a:t>
            </a:r>
            <a:r>
              <a:rPr lang="en-US" sz="1800" dirty="0"/>
              <a:t>: When a core tries to steal work from another SG, it compares the average load of the SG instead of looking at each core’s average load.</a:t>
            </a:r>
          </a:p>
          <a:p>
            <a:pPr marL="0" indent="0" latinLnBrk="0">
              <a:buFont typeface="Wingdings" panose="05000000000000000000" pitchFamily="2" charset="2"/>
              <a:buNone/>
            </a:pPr>
            <a:r>
              <a:rPr lang="en-US" sz="1800" b="1" dirty="0">
                <a:solidFill>
                  <a:schemeClr val="accent6"/>
                </a:solidFill>
              </a:rPr>
              <a:t>Effect</a:t>
            </a:r>
            <a:r>
              <a:rPr lang="en-US" sz="1800" dirty="0"/>
              <a:t>: Load is only transferred if average load of target SG is greater than the average load of current SG</a:t>
            </a:r>
          </a:p>
          <a:p>
            <a:pPr marL="0" indent="0" latinLnBrk="0">
              <a:buFont typeface="Wingdings" panose="05000000000000000000" pitchFamily="2" charset="2"/>
              <a:buNone/>
            </a:pPr>
            <a:r>
              <a:rPr lang="en-US" sz="1800" i="1" dirty="0"/>
              <a:t>* Average doesn’t account for spread</a:t>
            </a:r>
            <a:endParaRPr lang="en-US" sz="1800" dirty="0"/>
          </a:p>
          <a:p>
            <a:pPr marL="0" indent="0" latinLnBrk="0">
              <a:buFont typeface="Wingdings" panose="05000000000000000000" pitchFamily="2" charset="2"/>
              <a:buNone/>
            </a:pPr>
            <a:endParaRPr lang="en-US" sz="1800" dirty="0"/>
          </a:p>
          <a:p>
            <a:pPr marL="0" indent="0" latinLnBrk="0">
              <a:buFont typeface="Wingdings" panose="05000000000000000000" pitchFamily="2" charset="2"/>
              <a:buNone/>
            </a:pPr>
            <a:endParaRPr lang="en-US" sz="1800" dirty="0"/>
          </a:p>
          <a:p>
            <a:pPr marL="0" indent="0" latinLnBrk="0">
              <a:buFont typeface="Wingdings" panose="05000000000000000000" pitchFamily="2" charset="2"/>
              <a:buNone/>
            </a:pPr>
            <a:r>
              <a:rPr lang="en-US" sz="1800" b="1" dirty="0">
                <a:solidFill>
                  <a:schemeClr val="accent1"/>
                </a:solidFill>
              </a:rPr>
              <a:t>Fix</a:t>
            </a:r>
            <a:r>
              <a:rPr lang="en-US" sz="1800" dirty="0"/>
              <a:t>: Instead of comparing average loads, compare the minimum loads</a:t>
            </a:r>
          </a:p>
          <a:p>
            <a:pPr marL="0" indent="0" latinLnBrk="0">
              <a:buFont typeface="Wingdings" panose="05000000000000000000" pitchFamily="2" charset="2"/>
              <a:buNone/>
            </a:pPr>
            <a:r>
              <a:rPr lang="en-US" sz="1800" b="1" dirty="0">
                <a:solidFill>
                  <a:schemeClr val="accent6"/>
                </a:solidFill>
              </a:rPr>
              <a:t>Result</a:t>
            </a:r>
            <a:r>
              <a:rPr lang="en-US" sz="1800" dirty="0"/>
              <a:t>: Distribution of load is more balanced among the nodes</a:t>
            </a:r>
          </a:p>
        </p:txBody>
      </p:sp>
      <p:pic>
        <p:nvPicPr>
          <p:cNvPr id="11" name="Picture 10">
            <a:extLst>
              <a:ext uri="{FF2B5EF4-FFF2-40B4-BE49-F238E27FC236}">
                <a16:creationId xmlns:a16="http://schemas.microsoft.com/office/drawing/2014/main" id="{D6BF7318-A96A-A228-4C69-AD54F7A3E7B2}"/>
              </a:ext>
            </a:extLst>
          </p:cNvPr>
          <p:cNvPicPr>
            <a:picLocks noChangeAspect="1"/>
          </p:cNvPicPr>
          <p:nvPr/>
        </p:nvPicPr>
        <p:blipFill>
          <a:blip r:embed="rId3"/>
          <a:stretch>
            <a:fillRect/>
          </a:stretch>
        </p:blipFill>
        <p:spPr>
          <a:xfrm>
            <a:off x="7539718" y="4611549"/>
            <a:ext cx="3868511" cy="2246451"/>
          </a:xfrm>
          <a:prstGeom prst="rect">
            <a:avLst/>
          </a:prstGeom>
        </p:spPr>
      </p:pic>
      <p:grpSp>
        <p:nvGrpSpPr>
          <p:cNvPr id="4" name="Group 3">
            <a:extLst>
              <a:ext uri="{FF2B5EF4-FFF2-40B4-BE49-F238E27FC236}">
                <a16:creationId xmlns:a16="http://schemas.microsoft.com/office/drawing/2014/main" id="{5BD35F6B-D0D6-3B8D-4DDF-F55DE248ECE6}"/>
              </a:ext>
            </a:extLst>
          </p:cNvPr>
          <p:cNvGrpSpPr/>
          <p:nvPr/>
        </p:nvGrpSpPr>
        <p:grpSpPr>
          <a:xfrm>
            <a:off x="7286849" y="158720"/>
            <a:ext cx="4257451" cy="4322857"/>
            <a:chOff x="7286849" y="158720"/>
            <a:chExt cx="4257451" cy="4322857"/>
          </a:xfrm>
        </p:grpSpPr>
        <p:pic>
          <p:nvPicPr>
            <p:cNvPr id="5" name="Picture 4">
              <a:extLst>
                <a:ext uri="{FF2B5EF4-FFF2-40B4-BE49-F238E27FC236}">
                  <a16:creationId xmlns:a16="http://schemas.microsoft.com/office/drawing/2014/main" id="{6BCC791F-282B-0AAF-A474-B8A28B926B60}"/>
                </a:ext>
              </a:extLst>
            </p:cNvPr>
            <p:cNvPicPr>
              <a:picLocks noChangeAspect="1"/>
            </p:cNvPicPr>
            <p:nvPr/>
          </p:nvPicPr>
          <p:blipFill>
            <a:blip r:embed="rId4"/>
            <a:stretch>
              <a:fillRect/>
            </a:stretch>
          </p:blipFill>
          <p:spPr>
            <a:xfrm>
              <a:off x="7378473" y="158720"/>
              <a:ext cx="4029756" cy="2090477"/>
            </a:xfrm>
            <a:prstGeom prst="rect">
              <a:avLst/>
            </a:prstGeom>
          </p:spPr>
        </p:pic>
        <p:pic>
          <p:nvPicPr>
            <p:cNvPr id="13" name="Picture 12">
              <a:extLst>
                <a:ext uri="{FF2B5EF4-FFF2-40B4-BE49-F238E27FC236}">
                  <a16:creationId xmlns:a16="http://schemas.microsoft.com/office/drawing/2014/main" id="{3DD554E3-22D7-2F12-A5A9-17D743A3EFC1}"/>
                </a:ext>
              </a:extLst>
            </p:cNvPr>
            <p:cNvPicPr>
              <a:picLocks noChangeAspect="1"/>
            </p:cNvPicPr>
            <p:nvPr/>
          </p:nvPicPr>
          <p:blipFill>
            <a:blip r:embed="rId5"/>
            <a:stretch>
              <a:fillRect/>
            </a:stretch>
          </p:blipFill>
          <p:spPr>
            <a:xfrm>
              <a:off x="7459095" y="2286079"/>
              <a:ext cx="3949134" cy="2195498"/>
            </a:xfrm>
            <a:prstGeom prst="rect">
              <a:avLst/>
            </a:prstGeom>
          </p:spPr>
        </p:pic>
        <p:sp>
          <p:nvSpPr>
            <p:cNvPr id="14" name="Rectangle 13">
              <a:extLst>
                <a:ext uri="{FF2B5EF4-FFF2-40B4-BE49-F238E27FC236}">
                  <a16:creationId xmlns:a16="http://schemas.microsoft.com/office/drawing/2014/main" id="{683CE8EC-6607-FC91-9F3B-B1E78DFE3B5D}"/>
                </a:ext>
              </a:extLst>
            </p:cNvPr>
            <p:cNvSpPr/>
            <p:nvPr/>
          </p:nvSpPr>
          <p:spPr>
            <a:xfrm>
              <a:off x="7378474" y="412750"/>
              <a:ext cx="4165826" cy="1968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Rectangle 14">
              <a:extLst>
                <a:ext uri="{FF2B5EF4-FFF2-40B4-BE49-F238E27FC236}">
                  <a16:creationId xmlns:a16="http://schemas.microsoft.com/office/drawing/2014/main" id="{6A5B398B-D910-F244-877A-5FC383C5BA4F}"/>
                </a:ext>
              </a:extLst>
            </p:cNvPr>
            <p:cNvSpPr/>
            <p:nvPr/>
          </p:nvSpPr>
          <p:spPr>
            <a:xfrm>
              <a:off x="7378472" y="1088113"/>
              <a:ext cx="4165826" cy="1968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a16="http://schemas.microsoft.com/office/drawing/2014/main" id="{7D9CEA9D-504F-0C32-E3A8-E7E1976EE813}"/>
                </a:ext>
              </a:extLst>
            </p:cNvPr>
            <p:cNvSpPr/>
            <p:nvPr/>
          </p:nvSpPr>
          <p:spPr>
            <a:xfrm>
              <a:off x="7286851" y="2542485"/>
              <a:ext cx="4165826" cy="1968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a:extLst>
                <a:ext uri="{FF2B5EF4-FFF2-40B4-BE49-F238E27FC236}">
                  <a16:creationId xmlns:a16="http://schemas.microsoft.com/office/drawing/2014/main" id="{58884CE0-CF64-35EA-1CF5-49FF06B86BF9}"/>
                </a:ext>
              </a:extLst>
            </p:cNvPr>
            <p:cNvSpPr/>
            <p:nvPr/>
          </p:nvSpPr>
          <p:spPr>
            <a:xfrm>
              <a:off x="7286849" y="3243248"/>
              <a:ext cx="4165826" cy="1968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167805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Bugs</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12</a:t>
            </a:fld>
            <a:endParaRPr kumimoji="1" lang="ko-KR" altLang="en-US"/>
          </a:p>
        </p:txBody>
      </p:sp>
      <p:sp>
        <p:nvSpPr>
          <p:cNvPr id="6" name="Content Placeholder 6">
            <a:extLst>
              <a:ext uri="{FF2B5EF4-FFF2-40B4-BE49-F238E27FC236}">
                <a16:creationId xmlns:a16="http://schemas.microsoft.com/office/drawing/2014/main" id="{8EE91FD6-D3DD-5FCC-EAA9-B40274B58DB8}"/>
              </a:ext>
            </a:extLst>
          </p:cNvPr>
          <p:cNvSpPr txBox="1">
            <a:spLocks/>
          </p:cNvSpPr>
          <p:nvPr/>
        </p:nvSpPr>
        <p:spPr>
          <a:xfrm>
            <a:off x="506895" y="1509090"/>
            <a:ext cx="7221962" cy="4995237"/>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2400" dirty="0"/>
              <a:t>Bug 2: </a:t>
            </a:r>
            <a:r>
              <a:rPr lang="en-US" sz="2400" b="1" dirty="0"/>
              <a:t>The Scheduling Group Construction Bug</a:t>
            </a:r>
          </a:p>
          <a:p>
            <a:pPr marL="0" indent="0" latinLnBrk="0">
              <a:buFont typeface="Wingdings" panose="05000000000000000000" pitchFamily="2" charset="2"/>
              <a:buNone/>
            </a:pPr>
            <a:r>
              <a:rPr lang="en-US" sz="1800" b="1" dirty="0">
                <a:solidFill>
                  <a:srgbClr val="FF0000"/>
                </a:solidFill>
              </a:rPr>
              <a:t>Cause</a:t>
            </a:r>
            <a:r>
              <a:rPr lang="en-US" sz="1800" dirty="0"/>
              <a:t>: An application is pinned on nodes that are two hops apart</a:t>
            </a:r>
          </a:p>
          <a:p>
            <a:pPr marL="0" indent="0" latinLnBrk="0">
              <a:buFont typeface="Wingdings" panose="05000000000000000000" pitchFamily="2" charset="2"/>
              <a:buNone/>
            </a:pPr>
            <a:r>
              <a:rPr lang="en-US" sz="1800" b="1" dirty="0">
                <a:solidFill>
                  <a:schemeClr val="accent6"/>
                </a:solidFill>
              </a:rPr>
              <a:t>Effect</a:t>
            </a:r>
            <a:r>
              <a:rPr lang="en-US" sz="1800" dirty="0"/>
              <a:t>: Prevents the load balancing from migrating threads between these two nodes</a:t>
            </a:r>
          </a:p>
          <a:p>
            <a:pPr marL="0" indent="0" latinLnBrk="0">
              <a:buFont typeface="Wingdings" panose="05000000000000000000" pitchFamily="2" charset="2"/>
              <a:buNone/>
            </a:pPr>
            <a:endParaRPr lang="en-US" sz="1800" dirty="0"/>
          </a:p>
          <a:p>
            <a:pPr marL="0" indent="0" latinLnBrk="0">
              <a:buFont typeface="Wingdings" panose="05000000000000000000" pitchFamily="2" charset="2"/>
              <a:buNone/>
            </a:pPr>
            <a:r>
              <a:rPr lang="en-US" sz="1800" b="1" dirty="0">
                <a:solidFill>
                  <a:schemeClr val="accent1"/>
                </a:solidFill>
              </a:rPr>
              <a:t>Fix</a:t>
            </a:r>
            <a:r>
              <a:rPr lang="en-US" sz="1800" dirty="0"/>
              <a:t>: Modified the construction of scheduling groups by constructing them from their own perspective.</a:t>
            </a:r>
          </a:p>
          <a:p>
            <a:pPr lvl="1" latinLnBrk="0"/>
            <a:r>
              <a:rPr lang="en-US" sz="1200" dirty="0"/>
              <a:t>First SG: constructed by picking a node and directly connected nodes</a:t>
            </a:r>
          </a:p>
          <a:p>
            <a:pPr lvl="1" latinLnBrk="0"/>
            <a:r>
              <a:rPr lang="en-US" sz="1200" dirty="0"/>
              <a:t>Second SG: constructed by picking the first node not covered in the first SG</a:t>
            </a:r>
          </a:p>
          <a:p>
            <a:pPr marL="0" indent="0" latinLnBrk="0">
              <a:buFont typeface="Wingdings" panose="05000000000000000000" pitchFamily="2" charset="2"/>
              <a:buNone/>
            </a:pPr>
            <a:r>
              <a:rPr lang="en-US" sz="1800" b="1" dirty="0">
                <a:solidFill>
                  <a:schemeClr val="accent6"/>
                </a:solidFill>
              </a:rPr>
              <a:t>Result</a:t>
            </a:r>
            <a:r>
              <a:rPr lang="en-US" sz="1800" dirty="0"/>
              <a:t>: SGs are able to detect imbalance and steal work</a:t>
            </a:r>
          </a:p>
        </p:txBody>
      </p:sp>
      <p:grpSp>
        <p:nvGrpSpPr>
          <p:cNvPr id="30" name="Group 29">
            <a:extLst>
              <a:ext uri="{FF2B5EF4-FFF2-40B4-BE49-F238E27FC236}">
                <a16:creationId xmlns:a16="http://schemas.microsoft.com/office/drawing/2014/main" id="{4C8035B9-CC2E-895C-BCE5-37AFE51C431C}"/>
              </a:ext>
            </a:extLst>
          </p:cNvPr>
          <p:cNvGrpSpPr/>
          <p:nvPr/>
        </p:nvGrpSpPr>
        <p:grpSpPr>
          <a:xfrm>
            <a:off x="7728857" y="1509090"/>
            <a:ext cx="4042187" cy="1550539"/>
            <a:chOff x="7762463" y="1509090"/>
            <a:chExt cx="4042187" cy="1550539"/>
          </a:xfrm>
        </p:grpSpPr>
        <p:pic>
          <p:nvPicPr>
            <p:cNvPr id="7" name="그림 4">
              <a:extLst>
                <a:ext uri="{FF2B5EF4-FFF2-40B4-BE49-F238E27FC236}">
                  <a16:creationId xmlns:a16="http://schemas.microsoft.com/office/drawing/2014/main" id="{A9053E89-90D2-0C8D-B7AA-A0482F6889F1}"/>
                </a:ext>
              </a:extLst>
            </p:cNvPr>
            <p:cNvPicPr>
              <a:picLocks noChangeAspect="1"/>
            </p:cNvPicPr>
            <p:nvPr/>
          </p:nvPicPr>
          <p:blipFill>
            <a:blip r:embed="rId3"/>
            <a:stretch>
              <a:fillRect/>
            </a:stretch>
          </p:blipFill>
          <p:spPr>
            <a:xfrm>
              <a:off x="7762463" y="1509090"/>
              <a:ext cx="3922642" cy="1301169"/>
            </a:xfrm>
            <a:prstGeom prst="rect">
              <a:avLst/>
            </a:prstGeom>
          </p:spPr>
        </p:pic>
        <p:sp>
          <p:nvSpPr>
            <p:cNvPr id="8" name="직사각형 8">
              <a:extLst>
                <a:ext uri="{FF2B5EF4-FFF2-40B4-BE49-F238E27FC236}">
                  <a16:creationId xmlns:a16="http://schemas.microsoft.com/office/drawing/2014/main" id="{B75E4D37-C91E-4C16-FEF9-E56A45799E0F}"/>
                </a:ext>
              </a:extLst>
            </p:cNvPr>
            <p:cNvSpPr/>
            <p:nvPr/>
          </p:nvSpPr>
          <p:spPr>
            <a:xfrm>
              <a:off x="10836274" y="1812987"/>
              <a:ext cx="803275" cy="25276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9">
              <a:extLst>
                <a:ext uri="{FF2B5EF4-FFF2-40B4-BE49-F238E27FC236}">
                  <a16:creationId xmlns:a16="http://schemas.microsoft.com/office/drawing/2014/main" id="{26147A6C-E712-1A24-44F1-2D020C2D081C}"/>
                </a:ext>
              </a:extLst>
            </p:cNvPr>
            <p:cNvSpPr/>
            <p:nvPr/>
          </p:nvSpPr>
          <p:spPr>
            <a:xfrm>
              <a:off x="8788399" y="2260601"/>
              <a:ext cx="817857" cy="26601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2" name="Straight Connector 11">
              <a:extLst>
                <a:ext uri="{FF2B5EF4-FFF2-40B4-BE49-F238E27FC236}">
                  <a16:creationId xmlns:a16="http://schemas.microsoft.com/office/drawing/2014/main" id="{AD4EF425-E47F-D9DD-9C9B-D7B8603CA4E8}"/>
                </a:ext>
              </a:extLst>
            </p:cNvPr>
            <p:cNvCxnSpPr>
              <a:cxnSpLocks/>
            </p:cNvCxnSpPr>
            <p:nvPr/>
          </p:nvCxnSpPr>
          <p:spPr>
            <a:xfrm>
              <a:off x="9134821" y="2539850"/>
              <a:ext cx="0" cy="31765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D1D5B6-561E-26C6-34F4-09AD518F893A}"/>
                </a:ext>
              </a:extLst>
            </p:cNvPr>
            <p:cNvCxnSpPr>
              <a:cxnSpLocks/>
            </p:cNvCxnSpPr>
            <p:nvPr/>
          </p:nvCxnSpPr>
          <p:spPr>
            <a:xfrm>
              <a:off x="11643070" y="1939367"/>
              <a:ext cx="161580"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D3ADBF6-CE65-5A95-3B87-99A3E5D172D1}"/>
                </a:ext>
              </a:extLst>
            </p:cNvPr>
            <p:cNvCxnSpPr>
              <a:cxnSpLocks/>
            </p:cNvCxnSpPr>
            <p:nvPr/>
          </p:nvCxnSpPr>
          <p:spPr>
            <a:xfrm>
              <a:off x="11776075" y="1939367"/>
              <a:ext cx="0" cy="91813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9C648CD-4CB9-6888-51D1-F7A95ED973D5}"/>
                </a:ext>
              </a:extLst>
            </p:cNvPr>
            <p:cNvCxnSpPr>
              <a:cxnSpLocks/>
            </p:cNvCxnSpPr>
            <p:nvPr/>
          </p:nvCxnSpPr>
          <p:spPr>
            <a:xfrm>
              <a:off x="9134821" y="2857500"/>
              <a:ext cx="2641254"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Content Placeholder 6">
              <a:extLst>
                <a:ext uri="{FF2B5EF4-FFF2-40B4-BE49-F238E27FC236}">
                  <a16:creationId xmlns:a16="http://schemas.microsoft.com/office/drawing/2014/main" id="{7458569E-BB24-D820-FF6E-635D9A6246E0}"/>
                </a:ext>
              </a:extLst>
            </p:cNvPr>
            <p:cNvSpPr txBox="1">
              <a:spLocks/>
            </p:cNvSpPr>
            <p:nvPr/>
          </p:nvSpPr>
          <p:spPr>
            <a:xfrm>
              <a:off x="10388287" y="2655371"/>
              <a:ext cx="304998" cy="404258"/>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1800" b="1" dirty="0">
                  <a:solidFill>
                    <a:srgbClr val="FF0000"/>
                  </a:solidFill>
                </a:rPr>
                <a:t>X</a:t>
              </a:r>
            </a:p>
          </p:txBody>
        </p:sp>
      </p:grpSp>
      <p:pic>
        <p:nvPicPr>
          <p:cNvPr id="32" name="Picture 31">
            <a:extLst>
              <a:ext uri="{FF2B5EF4-FFF2-40B4-BE49-F238E27FC236}">
                <a16:creationId xmlns:a16="http://schemas.microsoft.com/office/drawing/2014/main" id="{EB8A3FC0-EE96-1BC2-6EB1-E9D9A9C77BFC}"/>
              </a:ext>
            </a:extLst>
          </p:cNvPr>
          <p:cNvPicPr>
            <a:picLocks noChangeAspect="1"/>
          </p:cNvPicPr>
          <p:nvPr/>
        </p:nvPicPr>
        <p:blipFill>
          <a:blip r:embed="rId4"/>
          <a:stretch>
            <a:fillRect/>
          </a:stretch>
        </p:blipFill>
        <p:spPr>
          <a:xfrm>
            <a:off x="8050800" y="3114156"/>
            <a:ext cx="3600699" cy="3054219"/>
          </a:xfrm>
          <a:prstGeom prst="rect">
            <a:avLst/>
          </a:prstGeom>
        </p:spPr>
      </p:pic>
    </p:spTree>
    <p:extLst>
      <p:ext uri="{BB962C8B-B14F-4D97-AF65-F5344CB8AC3E}">
        <p14:creationId xmlns:p14="http://schemas.microsoft.com/office/powerpoint/2010/main" val="5231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Bugs</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13</a:t>
            </a:fld>
            <a:endParaRPr kumimoji="1" lang="ko-KR" altLang="en-US"/>
          </a:p>
        </p:txBody>
      </p:sp>
      <p:sp>
        <p:nvSpPr>
          <p:cNvPr id="6" name="Content Placeholder 6">
            <a:extLst>
              <a:ext uri="{FF2B5EF4-FFF2-40B4-BE49-F238E27FC236}">
                <a16:creationId xmlns:a16="http://schemas.microsoft.com/office/drawing/2014/main" id="{8EE91FD6-D3DD-5FCC-EAA9-B40274B58DB8}"/>
              </a:ext>
            </a:extLst>
          </p:cNvPr>
          <p:cNvSpPr txBox="1">
            <a:spLocks/>
          </p:cNvSpPr>
          <p:nvPr/>
        </p:nvSpPr>
        <p:spPr>
          <a:xfrm>
            <a:off x="7620544" y="968953"/>
            <a:ext cx="4147268" cy="2460047"/>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1400" dirty="0"/>
              <a:t>Scenario:</a:t>
            </a:r>
          </a:p>
          <a:p>
            <a:pPr marL="342900" indent="-342900" latinLnBrk="0">
              <a:buFont typeface="+mj-lt"/>
              <a:buAutoNum type="arabicPeriod"/>
            </a:pPr>
            <a:r>
              <a:rPr lang="en-US" sz="1400" b="1" dirty="0">
                <a:solidFill>
                  <a:schemeClr val="accent1"/>
                </a:solidFill>
              </a:rPr>
              <a:t>Thread A</a:t>
            </a:r>
            <a:r>
              <a:rPr lang="en-US" sz="1400" dirty="0"/>
              <a:t> running on </a:t>
            </a:r>
            <a:r>
              <a:rPr lang="en-US" sz="1400" b="1" dirty="0">
                <a:solidFill>
                  <a:schemeClr val="accent6"/>
                </a:solidFill>
              </a:rPr>
              <a:t>Node X</a:t>
            </a:r>
          </a:p>
          <a:p>
            <a:pPr marL="342900" indent="-342900" latinLnBrk="0">
              <a:buFont typeface="+mj-lt"/>
              <a:buAutoNum type="arabicPeriod"/>
            </a:pPr>
            <a:r>
              <a:rPr lang="en-US" sz="1400" b="1" dirty="0">
                <a:solidFill>
                  <a:schemeClr val="accent1"/>
                </a:solidFill>
              </a:rPr>
              <a:t>Thread A</a:t>
            </a:r>
            <a:r>
              <a:rPr lang="en-US" sz="1400" dirty="0"/>
              <a:t> sleeps in a core in </a:t>
            </a:r>
            <a:r>
              <a:rPr lang="en-US" sz="1400" b="1" dirty="0">
                <a:solidFill>
                  <a:schemeClr val="accent6"/>
                </a:solidFill>
              </a:rPr>
              <a:t>Node X</a:t>
            </a:r>
          </a:p>
          <a:p>
            <a:pPr marL="342900" indent="-342900" latinLnBrk="0">
              <a:buFont typeface="+mj-lt"/>
              <a:buAutoNum type="arabicPeriod"/>
            </a:pPr>
            <a:r>
              <a:rPr lang="en-US" sz="1400" b="1" dirty="0">
                <a:solidFill>
                  <a:schemeClr val="accent6"/>
                </a:solidFill>
              </a:rPr>
              <a:t>Node X</a:t>
            </a:r>
            <a:r>
              <a:rPr lang="en-US" sz="1400" dirty="0"/>
              <a:t> gets </a:t>
            </a:r>
            <a:r>
              <a:rPr lang="en-US" sz="1400" b="1" dirty="0">
                <a:solidFill>
                  <a:srgbClr val="FF0000"/>
                </a:solidFill>
              </a:rPr>
              <a:t>busy</a:t>
            </a:r>
            <a:r>
              <a:rPr lang="en-US" sz="1400" dirty="0"/>
              <a:t> </a:t>
            </a:r>
          </a:p>
          <a:p>
            <a:pPr marL="342900" indent="-342900" latinLnBrk="0">
              <a:buFont typeface="+mj-lt"/>
              <a:buAutoNum type="arabicPeriod"/>
            </a:pPr>
            <a:r>
              <a:rPr lang="en-US" sz="1400" b="1" dirty="0">
                <a:solidFill>
                  <a:schemeClr val="accent1"/>
                </a:solidFill>
              </a:rPr>
              <a:t>Thread A </a:t>
            </a:r>
            <a:r>
              <a:rPr lang="en-US" sz="1400" dirty="0"/>
              <a:t>wakes up</a:t>
            </a:r>
          </a:p>
          <a:p>
            <a:pPr marL="342900" indent="-342900" latinLnBrk="0">
              <a:buFont typeface="+mj-lt"/>
              <a:buAutoNum type="arabicPeriod"/>
            </a:pPr>
            <a:r>
              <a:rPr lang="en-US" sz="1400" dirty="0"/>
              <a:t>Scheduler wakes </a:t>
            </a:r>
            <a:r>
              <a:rPr lang="en-US" sz="1400" b="1" dirty="0">
                <a:solidFill>
                  <a:schemeClr val="accent1"/>
                </a:solidFill>
              </a:rPr>
              <a:t>Thread A</a:t>
            </a:r>
            <a:r>
              <a:rPr lang="en-US" sz="1400" dirty="0"/>
              <a:t> up in the </a:t>
            </a:r>
            <a:r>
              <a:rPr lang="en-US" sz="1400" dirty="0">
                <a:solidFill>
                  <a:srgbClr val="FF0000"/>
                </a:solidFill>
              </a:rPr>
              <a:t>same core</a:t>
            </a:r>
            <a:r>
              <a:rPr lang="en-US" sz="1400" dirty="0"/>
              <a:t> even when other cores are </a:t>
            </a:r>
            <a:r>
              <a:rPr lang="en-US" sz="1400" dirty="0">
                <a:solidFill>
                  <a:srgbClr val="FF0000"/>
                </a:solidFill>
              </a:rPr>
              <a:t>idle</a:t>
            </a:r>
          </a:p>
        </p:txBody>
      </p:sp>
      <p:sp>
        <p:nvSpPr>
          <p:cNvPr id="5" name="Content Placeholder 6">
            <a:extLst>
              <a:ext uri="{FF2B5EF4-FFF2-40B4-BE49-F238E27FC236}">
                <a16:creationId xmlns:a16="http://schemas.microsoft.com/office/drawing/2014/main" id="{FC40C115-5ADE-B0A4-EE48-3F0F446BE753}"/>
              </a:ext>
            </a:extLst>
          </p:cNvPr>
          <p:cNvSpPr txBox="1">
            <a:spLocks/>
          </p:cNvSpPr>
          <p:nvPr/>
        </p:nvSpPr>
        <p:spPr>
          <a:xfrm>
            <a:off x="509415" y="1503351"/>
            <a:ext cx="6525275" cy="4811700"/>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2400" dirty="0"/>
              <a:t>Bug 3: </a:t>
            </a:r>
            <a:r>
              <a:rPr lang="en-US" sz="2400" b="1" dirty="0"/>
              <a:t>The Overload-on-Wakeup Bug</a:t>
            </a:r>
          </a:p>
          <a:p>
            <a:pPr marL="0" indent="0" latinLnBrk="0">
              <a:buFont typeface="Wingdings" panose="05000000000000000000" pitchFamily="2" charset="2"/>
              <a:buNone/>
            </a:pPr>
            <a:r>
              <a:rPr lang="en-US" sz="1800" b="1" dirty="0">
                <a:solidFill>
                  <a:srgbClr val="FF0000"/>
                </a:solidFill>
              </a:rPr>
              <a:t>Cause</a:t>
            </a:r>
            <a:r>
              <a:rPr lang="en-US" sz="1800" dirty="0"/>
              <a:t>: A thread that was asleep may wake up on an overloaded core while other cores may be idle</a:t>
            </a:r>
          </a:p>
          <a:p>
            <a:pPr marL="0" indent="0" latinLnBrk="0">
              <a:buFont typeface="Wingdings" panose="05000000000000000000" pitchFamily="2" charset="2"/>
              <a:buNone/>
            </a:pPr>
            <a:r>
              <a:rPr lang="en-US" sz="1800" b="1" dirty="0">
                <a:solidFill>
                  <a:schemeClr val="accent6"/>
                </a:solidFill>
              </a:rPr>
              <a:t>Effect</a:t>
            </a:r>
            <a:r>
              <a:rPr lang="en-US" sz="1800" dirty="0"/>
              <a:t>: Machine underutilization</a:t>
            </a:r>
          </a:p>
        </p:txBody>
      </p:sp>
      <p:grpSp>
        <p:nvGrpSpPr>
          <p:cNvPr id="24" name="Group 23">
            <a:extLst>
              <a:ext uri="{FF2B5EF4-FFF2-40B4-BE49-F238E27FC236}">
                <a16:creationId xmlns:a16="http://schemas.microsoft.com/office/drawing/2014/main" id="{FBA75C14-2EEF-C97C-29B9-3125456D9E44}"/>
              </a:ext>
            </a:extLst>
          </p:cNvPr>
          <p:cNvGrpSpPr/>
          <p:nvPr/>
        </p:nvGrpSpPr>
        <p:grpSpPr>
          <a:xfrm>
            <a:off x="1158545" y="3360420"/>
            <a:ext cx="9682511" cy="3112770"/>
            <a:chOff x="1158545" y="3360420"/>
            <a:chExt cx="9682511" cy="3112770"/>
          </a:xfrm>
        </p:grpSpPr>
        <p:pic>
          <p:nvPicPr>
            <p:cNvPr id="11" name="그림 4">
              <a:extLst>
                <a:ext uri="{FF2B5EF4-FFF2-40B4-BE49-F238E27FC236}">
                  <a16:creationId xmlns:a16="http://schemas.microsoft.com/office/drawing/2014/main" id="{4ADCB43D-62CB-5709-7C68-5E0C4FB467A9}"/>
                </a:ext>
              </a:extLst>
            </p:cNvPr>
            <p:cNvPicPr>
              <a:picLocks noChangeAspect="1"/>
            </p:cNvPicPr>
            <p:nvPr/>
          </p:nvPicPr>
          <p:blipFill>
            <a:blip r:embed="rId3"/>
            <a:stretch>
              <a:fillRect/>
            </a:stretch>
          </p:blipFill>
          <p:spPr>
            <a:xfrm>
              <a:off x="1158545" y="3360420"/>
              <a:ext cx="9682511" cy="3112770"/>
            </a:xfrm>
            <a:prstGeom prst="rect">
              <a:avLst/>
            </a:prstGeom>
          </p:spPr>
        </p:pic>
        <p:cxnSp>
          <p:nvCxnSpPr>
            <p:cNvPr id="15" name="Straight Arrow Connector 14">
              <a:extLst>
                <a:ext uri="{FF2B5EF4-FFF2-40B4-BE49-F238E27FC236}">
                  <a16:creationId xmlns:a16="http://schemas.microsoft.com/office/drawing/2014/main" id="{3435857B-0070-0C19-0BB2-D6FFD8423FC6}"/>
                </a:ext>
              </a:extLst>
            </p:cNvPr>
            <p:cNvCxnSpPr>
              <a:cxnSpLocks/>
            </p:cNvCxnSpPr>
            <p:nvPr/>
          </p:nvCxnSpPr>
          <p:spPr>
            <a:xfrm flipV="1">
              <a:off x="2865120" y="4198620"/>
              <a:ext cx="297180" cy="1303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FB80E25-DCBF-8EEB-6386-4CA1197C1CE9}"/>
                </a:ext>
              </a:extLst>
            </p:cNvPr>
            <p:cNvCxnSpPr>
              <a:cxnSpLocks/>
            </p:cNvCxnSpPr>
            <p:nvPr/>
          </p:nvCxnSpPr>
          <p:spPr>
            <a:xfrm flipV="1">
              <a:off x="6537960" y="5196510"/>
              <a:ext cx="731520" cy="3051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E91630F-29CD-3450-B32E-6849B1529662}"/>
                </a:ext>
              </a:extLst>
            </p:cNvPr>
            <p:cNvCxnSpPr>
              <a:cxnSpLocks/>
            </p:cNvCxnSpPr>
            <p:nvPr/>
          </p:nvCxnSpPr>
          <p:spPr>
            <a:xfrm flipV="1">
              <a:off x="6537960" y="4625340"/>
              <a:ext cx="807720" cy="8918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758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Bugs</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14</a:t>
            </a:fld>
            <a:endParaRPr kumimoji="1" lang="ko-KR" altLang="en-US"/>
          </a:p>
        </p:txBody>
      </p:sp>
      <p:sp>
        <p:nvSpPr>
          <p:cNvPr id="6" name="Content Placeholder 6">
            <a:extLst>
              <a:ext uri="{FF2B5EF4-FFF2-40B4-BE49-F238E27FC236}">
                <a16:creationId xmlns:a16="http://schemas.microsoft.com/office/drawing/2014/main" id="{8EE91FD6-D3DD-5FCC-EAA9-B40274B58DB8}"/>
              </a:ext>
            </a:extLst>
          </p:cNvPr>
          <p:cNvSpPr txBox="1">
            <a:spLocks/>
          </p:cNvSpPr>
          <p:nvPr/>
        </p:nvSpPr>
        <p:spPr>
          <a:xfrm>
            <a:off x="7620544" y="968953"/>
            <a:ext cx="4147268" cy="2460047"/>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1400" dirty="0"/>
              <a:t>Scenario:</a:t>
            </a:r>
          </a:p>
          <a:p>
            <a:pPr marL="342900" indent="-342900" latinLnBrk="0">
              <a:buFont typeface="+mj-lt"/>
              <a:buAutoNum type="arabicPeriod"/>
            </a:pPr>
            <a:r>
              <a:rPr lang="en-US" sz="1400" b="1" dirty="0">
                <a:solidFill>
                  <a:schemeClr val="accent1"/>
                </a:solidFill>
              </a:rPr>
              <a:t>Thread A</a:t>
            </a:r>
            <a:r>
              <a:rPr lang="en-US" sz="1400" dirty="0"/>
              <a:t> running on </a:t>
            </a:r>
            <a:r>
              <a:rPr lang="en-US" sz="1400" b="1" dirty="0">
                <a:solidFill>
                  <a:schemeClr val="accent6"/>
                </a:solidFill>
              </a:rPr>
              <a:t>Node X</a:t>
            </a:r>
          </a:p>
          <a:p>
            <a:pPr marL="342900" indent="-342900" latinLnBrk="0">
              <a:buFont typeface="+mj-lt"/>
              <a:buAutoNum type="arabicPeriod"/>
            </a:pPr>
            <a:r>
              <a:rPr lang="en-US" sz="1400" b="1" dirty="0">
                <a:solidFill>
                  <a:schemeClr val="accent1"/>
                </a:solidFill>
              </a:rPr>
              <a:t>Thread A</a:t>
            </a:r>
            <a:r>
              <a:rPr lang="en-US" sz="1400" dirty="0"/>
              <a:t> sleeps in a core in </a:t>
            </a:r>
            <a:r>
              <a:rPr lang="en-US" sz="1400" b="1" dirty="0">
                <a:solidFill>
                  <a:schemeClr val="accent6"/>
                </a:solidFill>
              </a:rPr>
              <a:t>Node X</a:t>
            </a:r>
          </a:p>
          <a:p>
            <a:pPr marL="342900" indent="-342900" latinLnBrk="0">
              <a:buFont typeface="+mj-lt"/>
              <a:buAutoNum type="arabicPeriod"/>
            </a:pPr>
            <a:r>
              <a:rPr lang="en-US" sz="1400" b="1" dirty="0">
                <a:solidFill>
                  <a:schemeClr val="accent6"/>
                </a:solidFill>
              </a:rPr>
              <a:t>Node X</a:t>
            </a:r>
            <a:r>
              <a:rPr lang="en-US" sz="1400" dirty="0"/>
              <a:t> gets </a:t>
            </a:r>
            <a:r>
              <a:rPr lang="en-US" sz="1400" b="1" dirty="0">
                <a:solidFill>
                  <a:srgbClr val="FF0000"/>
                </a:solidFill>
              </a:rPr>
              <a:t>busy</a:t>
            </a:r>
            <a:r>
              <a:rPr lang="en-US" sz="1400" dirty="0"/>
              <a:t> </a:t>
            </a:r>
          </a:p>
          <a:p>
            <a:pPr marL="342900" indent="-342900" latinLnBrk="0">
              <a:buFont typeface="+mj-lt"/>
              <a:buAutoNum type="arabicPeriod"/>
            </a:pPr>
            <a:r>
              <a:rPr lang="en-US" sz="1400" b="1" dirty="0">
                <a:solidFill>
                  <a:schemeClr val="accent1"/>
                </a:solidFill>
              </a:rPr>
              <a:t>Thread A </a:t>
            </a:r>
            <a:r>
              <a:rPr lang="en-US" sz="1400" dirty="0"/>
              <a:t>wakes up</a:t>
            </a:r>
          </a:p>
          <a:p>
            <a:pPr marL="342900" indent="-342900" latinLnBrk="0">
              <a:buFont typeface="+mj-lt"/>
              <a:buAutoNum type="arabicPeriod"/>
            </a:pPr>
            <a:r>
              <a:rPr lang="en-US" sz="1400" dirty="0"/>
              <a:t>Scheduler wakes </a:t>
            </a:r>
            <a:r>
              <a:rPr lang="en-US" sz="1400" b="1" dirty="0">
                <a:solidFill>
                  <a:schemeClr val="accent1"/>
                </a:solidFill>
              </a:rPr>
              <a:t>Thread A</a:t>
            </a:r>
            <a:r>
              <a:rPr lang="en-US" sz="1400" dirty="0"/>
              <a:t> up in the </a:t>
            </a:r>
            <a:r>
              <a:rPr lang="en-US" sz="1400" dirty="0">
                <a:solidFill>
                  <a:srgbClr val="FF0000"/>
                </a:solidFill>
              </a:rPr>
              <a:t>same core</a:t>
            </a:r>
            <a:r>
              <a:rPr lang="en-US" sz="1400" dirty="0"/>
              <a:t> even when other cores are </a:t>
            </a:r>
            <a:r>
              <a:rPr lang="en-US" sz="1400" dirty="0">
                <a:solidFill>
                  <a:srgbClr val="FF0000"/>
                </a:solidFill>
              </a:rPr>
              <a:t>idle</a:t>
            </a:r>
          </a:p>
        </p:txBody>
      </p:sp>
      <p:pic>
        <p:nvPicPr>
          <p:cNvPr id="4" name="그림 6">
            <a:extLst>
              <a:ext uri="{FF2B5EF4-FFF2-40B4-BE49-F238E27FC236}">
                <a16:creationId xmlns:a16="http://schemas.microsoft.com/office/drawing/2014/main" id="{5F6A8BB6-5FC0-E77E-C076-D619F2305EF7}"/>
              </a:ext>
            </a:extLst>
          </p:cNvPr>
          <p:cNvPicPr>
            <a:picLocks noChangeAspect="1"/>
          </p:cNvPicPr>
          <p:nvPr/>
        </p:nvPicPr>
        <p:blipFill>
          <a:blip r:embed="rId3"/>
          <a:stretch>
            <a:fillRect/>
          </a:stretch>
        </p:blipFill>
        <p:spPr>
          <a:xfrm>
            <a:off x="7174230" y="3553319"/>
            <a:ext cx="4510875" cy="2335728"/>
          </a:xfrm>
          <a:prstGeom prst="rect">
            <a:avLst/>
          </a:prstGeom>
        </p:spPr>
      </p:pic>
      <p:sp>
        <p:nvSpPr>
          <p:cNvPr id="5" name="Content Placeholder 6">
            <a:extLst>
              <a:ext uri="{FF2B5EF4-FFF2-40B4-BE49-F238E27FC236}">
                <a16:creationId xmlns:a16="http://schemas.microsoft.com/office/drawing/2014/main" id="{FC40C115-5ADE-B0A4-EE48-3F0F446BE753}"/>
              </a:ext>
            </a:extLst>
          </p:cNvPr>
          <p:cNvSpPr txBox="1">
            <a:spLocks/>
          </p:cNvSpPr>
          <p:nvPr/>
        </p:nvSpPr>
        <p:spPr>
          <a:xfrm>
            <a:off x="506895" y="1509090"/>
            <a:ext cx="6525275" cy="4811700"/>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2400" dirty="0"/>
              <a:t>Bug 3: </a:t>
            </a:r>
            <a:r>
              <a:rPr lang="en-US" sz="2400" b="1" dirty="0"/>
              <a:t>The Overload-on-Wakeup Bug</a:t>
            </a:r>
          </a:p>
          <a:p>
            <a:pPr marL="0" indent="0" latinLnBrk="0">
              <a:buFont typeface="Wingdings" panose="05000000000000000000" pitchFamily="2" charset="2"/>
              <a:buNone/>
            </a:pPr>
            <a:r>
              <a:rPr lang="en-US" sz="1800" b="1" dirty="0">
                <a:solidFill>
                  <a:srgbClr val="FF0000"/>
                </a:solidFill>
              </a:rPr>
              <a:t>Cause</a:t>
            </a:r>
            <a:r>
              <a:rPr lang="en-US" sz="1800" dirty="0"/>
              <a:t>: A thread that was asleep may wake up on an overloaded core while other cores may be idle</a:t>
            </a:r>
          </a:p>
          <a:p>
            <a:pPr marL="0" indent="0" latinLnBrk="0">
              <a:buFont typeface="Wingdings" panose="05000000000000000000" pitchFamily="2" charset="2"/>
              <a:buNone/>
            </a:pPr>
            <a:r>
              <a:rPr lang="en-US" sz="1800" b="1" dirty="0">
                <a:solidFill>
                  <a:schemeClr val="accent6"/>
                </a:solidFill>
              </a:rPr>
              <a:t>Effect</a:t>
            </a:r>
            <a:r>
              <a:rPr lang="en-US" sz="1800" dirty="0"/>
              <a:t>: Machine underutilization</a:t>
            </a:r>
          </a:p>
          <a:p>
            <a:pPr marL="0" indent="0" latinLnBrk="0">
              <a:buFont typeface="Wingdings" panose="05000000000000000000" pitchFamily="2" charset="2"/>
              <a:buNone/>
            </a:pPr>
            <a:endParaRPr lang="en-US" sz="1800" dirty="0"/>
          </a:p>
          <a:p>
            <a:pPr marL="0" indent="0" latinLnBrk="0">
              <a:buFont typeface="Wingdings" panose="05000000000000000000" pitchFamily="2" charset="2"/>
              <a:buNone/>
            </a:pPr>
            <a:r>
              <a:rPr lang="en-US" sz="1800" b="1" dirty="0">
                <a:solidFill>
                  <a:schemeClr val="accent1"/>
                </a:solidFill>
              </a:rPr>
              <a:t>Fix</a:t>
            </a:r>
            <a:r>
              <a:rPr lang="en-US" sz="1800" dirty="0"/>
              <a:t>: Wake thread up on an idle core for the longest time</a:t>
            </a:r>
          </a:p>
          <a:p>
            <a:pPr marL="0" indent="0" latinLnBrk="0">
              <a:buNone/>
            </a:pPr>
            <a:r>
              <a:rPr lang="en-US" sz="1800" b="1" dirty="0">
                <a:solidFill>
                  <a:schemeClr val="accent6"/>
                </a:solidFill>
              </a:rPr>
              <a:t>Result</a:t>
            </a:r>
            <a:r>
              <a:rPr lang="en-US" sz="1800" dirty="0"/>
              <a:t>: Woken up thread doesn’t need to wait for its original but now overloaded core</a:t>
            </a:r>
          </a:p>
        </p:txBody>
      </p:sp>
    </p:spTree>
    <p:extLst>
      <p:ext uri="{BB962C8B-B14F-4D97-AF65-F5344CB8AC3E}">
        <p14:creationId xmlns:p14="http://schemas.microsoft.com/office/powerpoint/2010/main" val="342080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Bugs</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15</a:t>
            </a:fld>
            <a:endParaRPr kumimoji="1" lang="ko-KR" altLang="en-US"/>
          </a:p>
        </p:txBody>
      </p:sp>
      <p:sp>
        <p:nvSpPr>
          <p:cNvPr id="6" name="Content Placeholder 6">
            <a:extLst>
              <a:ext uri="{FF2B5EF4-FFF2-40B4-BE49-F238E27FC236}">
                <a16:creationId xmlns:a16="http://schemas.microsoft.com/office/drawing/2014/main" id="{8EE91FD6-D3DD-5FCC-EAA9-B40274B58DB8}"/>
              </a:ext>
            </a:extLst>
          </p:cNvPr>
          <p:cNvSpPr txBox="1">
            <a:spLocks/>
          </p:cNvSpPr>
          <p:nvPr/>
        </p:nvSpPr>
        <p:spPr>
          <a:xfrm>
            <a:off x="506895" y="1509090"/>
            <a:ext cx="7221962" cy="4995237"/>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2400" dirty="0"/>
              <a:t>Bug 4: </a:t>
            </a:r>
            <a:r>
              <a:rPr lang="en-US" sz="2400" b="1" dirty="0"/>
              <a:t>The Missing Scheduling Domains Bug</a:t>
            </a:r>
          </a:p>
          <a:p>
            <a:pPr marL="0" indent="0" latinLnBrk="0">
              <a:buFont typeface="Wingdings" panose="05000000000000000000" pitchFamily="2" charset="2"/>
              <a:buNone/>
            </a:pPr>
            <a:r>
              <a:rPr lang="en-US" sz="1800" b="1" dirty="0">
                <a:solidFill>
                  <a:srgbClr val="FF0000"/>
                </a:solidFill>
              </a:rPr>
              <a:t>Cause</a:t>
            </a:r>
            <a:r>
              <a:rPr lang="en-US" sz="1800" dirty="0"/>
              <a:t>: Incorrect update of a global variable representing the number of scheduling domains in the machine</a:t>
            </a:r>
          </a:p>
          <a:p>
            <a:pPr marL="0" indent="0" latinLnBrk="0">
              <a:buFont typeface="Wingdings" panose="05000000000000000000" pitchFamily="2" charset="2"/>
              <a:buNone/>
            </a:pPr>
            <a:r>
              <a:rPr lang="en-US" sz="1800" b="1" dirty="0">
                <a:solidFill>
                  <a:schemeClr val="accent6"/>
                </a:solidFill>
              </a:rPr>
              <a:t>Effect</a:t>
            </a:r>
            <a:r>
              <a:rPr lang="en-US" sz="1800" dirty="0"/>
              <a:t>: Threads can only run on the node on which they ran before the core had been disabled</a:t>
            </a:r>
          </a:p>
          <a:p>
            <a:pPr marL="0" indent="0" latinLnBrk="0">
              <a:buFont typeface="Wingdings" panose="05000000000000000000" pitchFamily="2" charset="2"/>
              <a:buNone/>
            </a:pPr>
            <a:r>
              <a:rPr lang="en-US" sz="1200" i="1" dirty="0"/>
              <a:t>*The call to the function generating domains across </a:t>
            </a:r>
          </a:p>
          <a:p>
            <a:pPr marL="0" indent="0" latinLnBrk="0">
              <a:buFont typeface="Wingdings" panose="05000000000000000000" pitchFamily="2" charset="2"/>
              <a:buNone/>
            </a:pPr>
            <a:r>
              <a:rPr lang="en-US" sz="1200" i="1" dirty="0"/>
              <a:t>NUMA nodes was dropped by Linux developers during code refactoring.</a:t>
            </a:r>
            <a:endParaRPr lang="en-US" sz="1800" i="1" dirty="0"/>
          </a:p>
          <a:p>
            <a:pPr marL="0" indent="0" latinLnBrk="0">
              <a:buFont typeface="Wingdings" panose="05000000000000000000" pitchFamily="2" charset="2"/>
              <a:buNone/>
            </a:pPr>
            <a:endParaRPr lang="en-US" sz="1800" dirty="0"/>
          </a:p>
          <a:p>
            <a:pPr marL="0" indent="0" latinLnBrk="0">
              <a:buFont typeface="Wingdings" panose="05000000000000000000" pitchFamily="2" charset="2"/>
              <a:buNone/>
            </a:pPr>
            <a:r>
              <a:rPr lang="en-US" sz="1800" b="1" dirty="0">
                <a:solidFill>
                  <a:schemeClr val="accent1"/>
                </a:solidFill>
              </a:rPr>
              <a:t>Fix</a:t>
            </a:r>
            <a:r>
              <a:rPr lang="en-US" sz="1800" dirty="0"/>
              <a:t>: Added the code back</a:t>
            </a:r>
            <a:endParaRPr lang="en-US" sz="1200" dirty="0"/>
          </a:p>
          <a:p>
            <a:pPr marL="0" indent="0" latinLnBrk="0">
              <a:buFont typeface="Wingdings" panose="05000000000000000000" pitchFamily="2" charset="2"/>
              <a:buNone/>
            </a:pPr>
            <a:r>
              <a:rPr lang="en-US" sz="1800" b="1" dirty="0">
                <a:solidFill>
                  <a:schemeClr val="accent6"/>
                </a:solidFill>
              </a:rPr>
              <a:t>Result</a:t>
            </a:r>
            <a:r>
              <a:rPr lang="en-US" sz="1800" dirty="0"/>
              <a:t>: Generate domains across NUMA nodes</a:t>
            </a:r>
          </a:p>
        </p:txBody>
      </p:sp>
      <p:pic>
        <p:nvPicPr>
          <p:cNvPr id="5" name="Picture 4">
            <a:extLst>
              <a:ext uri="{FF2B5EF4-FFF2-40B4-BE49-F238E27FC236}">
                <a16:creationId xmlns:a16="http://schemas.microsoft.com/office/drawing/2014/main" id="{582719F5-D3DD-BE13-BAF1-CAD8A343F0B3}"/>
              </a:ext>
            </a:extLst>
          </p:cNvPr>
          <p:cNvPicPr>
            <a:picLocks noChangeAspect="1"/>
          </p:cNvPicPr>
          <p:nvPr/>
        </p:nvPicPr>
        <p:blipFill>
          <a:blip r:embed="rId3"/>
          <a:stretch>
            <a:fillRect/>
          </a:stretch>
        </p:blipFill>
        <p:spPr>
          <a:xfrm>
            <a:off x="8194690" y="682930"/>
            <a:ext cx="3490415" cy="3038169"/>
          </a:xfrm>
          <a:prstGeom prst="rect">
            <a:avLst/>
          </a:prstGeom>
        </p:spPr>
      </p:pic>
      <p:pic>
        <p:nvPicPr>
          <p:cNvPr id="10" name="그림 5">
            <a:extLst>
              <a:ext uri="{FF2B5EF4-FFF2-40B4-BE49-F238E27FC236}">
                <a16:creationId xmlns:a16="http://schemas.microsoft.com/office/drawing/2014/main" id="{AC3673FE-71CE-1EE8-49D3-F72DFC4D9068}"/>
              </a:ext>
            </a:extLst>
          </p:cNvPr>
          <p:cNvPicPr>
            <a:picLocks noChangeAspect="1"/>
          </p:cNvPicPr>
          <p:nvPr/>
        </p:nvPicPr>
        <p:blipFill>
          <a:blip r:embed="rId4"/>
          <a:stretch>
            <a:fillRect/>
          </a:stretch>
        </p:blipFill>
        <p:spPr>
          <a:xfrm>
            <a:off x="8194689" y="4006708"/>
            <a:ext cx="3490415" cy="2406325"/>
          </a:xfrm>
          <a:prstGeom prst="rect">
            <a:avLst/>
          </a:prstGeom>
        </p:spPr>
      </p:pic>
      <p:pic>
        <p:nvPicPr>
          <p:cNvPr id="4098" name="Picture 2">
            <a:extLst>
              <a:ext uri="{FF2B5EF4-FFF2-40B4-BE49-F238E27FC236}">
                <a16:creationId xmlns:a16="http://schemas.microsoft.com/office/drawing/2014/main" id="{BCC9C91B-0FFE-42D3-17C2-BBF0D9DD4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800" y="3407248"/>
            <a:ext cx="2179057" cy="119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45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500"/>
                                        <p:tgtEl>
                                          <p:spTgt spid="409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par>
                                <p:cTn id="35" presetID="1" presetClass="exit" presetSubtype="0" fill="hold" nodeType="withEffect">
                                  <p:stCondLst>
                                    <p:cond delay="0"/>
                                  </p:stCondLst>
                                  <p:childTnLst>
                                    <p:set>
                                      <p:cBhvr>
                                        <p:cTn id="36" dur="1" fill="hold">
                                          <p:stCondLst>
                                            <p:cond delay="0"/>
                                          </p:stCondLst>
                                        </p:cTn>
                                        <p:tgtEl>
                                          <p:spTgt spid="4098"/>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500"/>
                                        <p:tgtEl>
                                          <p:spTgt spid="6">
                                            <p:txEl>
                                              <p:pRg st="7" end="7"/>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Bugs</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16</a:t>
            </a:fld>
            <a:endParaRPr kumimoji="1" lang="ko-KR" altLang="en-US" dirty="0"/>
          </a:p>
        </p:txBody>
      </p:sp>
      <p:sp>
        <p:nvSpPr>
          <p:cNvPr id="7" name="Content Placeholder 6">
            <a:extLst>
              <a:ext uri="{FF2B5EF4-FFF2-40B4-BE49-F238E27FC236}">
                <a16:creationId xmlns:a16="http://schemas.microsoft.com/office/drawing/2014/main" id="{7E54CAA1-534E-2A2E-5499-B7EE6B5ECDC9}"/>
              </a:ext>
            </a:extLst>
          </p:cNvPr>
          <p:cNvSpPr>
            <a:spLocks noGrp="1"/>
          </p:cNvSpPr>
          <p:nvPr>
            <p:ph idx="1"/>
          </p:nvPr>
        </p:nvSpPr>
        <p:spPr>
          <a:xfrm>
            <a:off x="506896" y="1509090"/>
            <a:ext cx="8014804" cy="4811700"/>
          </a:xfrm>
        </p:spPr>
        <p:txBody>
          <a:bodyPr>
            <a:normAutofit/>
          </a:bodyPr>
          <a:lstStyle/>
          <a:p>
            <a:pPr marL="0" indent="0" latinLnBrk="0">
              <a:buNone/>
            </a:pPr>
            <a:r>
              <a:rPr lang="en-US" sz="2000" dirty="0"/>
              <a:t>Discussion</a:t>
            </a:r>
          </a:p>
          <a:p>
            <a:pPr latinLnBrk="0"/>
            <a:r>
              <a:rPr lang="en-US" sz="2000" dirty="0"/>
              <a:t>Conventional testing and debugging tools were not helpful.</a:t>
            </a:r>
          </a:p>
          <a:p>
            <a:pPr latinLnBrk="0"/>
            <a:r>
              <a:rPr lang="en-US" sz="2000" dirty="0"/>
              <a:t>Understand root causes of bugs and build new tools to detect and visualize them.</a:t>
            </a:r>
          </a:p>
          <a:p>
            <a:pPr latinLnBrk="0"/>
            <a:r>
              <a:rPr lang="en-US" sz="2000" dirty="0"/>
              <a:t>Confirm the bugs and the reasons why they occur.</a:t>
            </a:r>
          </a:p>
        </p:txBody>
      </p:sp>
      <p:pic>
        <p:nvPicPr>
          <p:cNvPr id="8" name="Picture 7">
            <a:extLst>
              <a:ext uri="{FF2B5EF4-FFF2-40B4-BE49-F238E27FC236}">
                <a16:creationId xmlns:a16="http://schemas.microsoft.com/office/drawing/2014/main" id="{ABB1E496-4B0D-EF77-EDCF-56EA08662A5C}"/>
              </a:ext>
            </a:extLst>
          </p:cNvPr>
          <p:cNvPicPr>
            <a:picLocks noChangeAspect="1"/>
          </p:cNvPicPr>
          <p:nvPr/>
        </p:nvPicPr>
        <p:blipFill>
          <a:blip r:embed="rId3"/>
          <a:stretch>
            <a:fillRect/>
          </a:stretch>
        </p:blipFill>
        <p:spPr>
          <a:xfrm>
            <a:off x="1657518" y="3641997"/>
            <a:ext cx="8876963" cy="2770562"/>
          </a:xfrm>
          <a:prstGeom prst="rect">
            <a:avLst/>
          </a:prstGeom>
        </p:spPr>
      </p:pic>
    </p:spTree>
    <p:extLst>
      <p:ext uri="{BB962C8B-B14F-4D97-AF65-F5344CB8AC3E}">
        <p14:creationId xmlns:p14="http://schemas.microsoft.com/office/powerpoint/2010/main" val="30936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Tools</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17</a:t>
            </a:fld>
            <a:endParaRPr kumimoji="1" lang="ko-KR" altLang="en-US" dirty="0"/>
          </a:p>
        </p:txBody>
      </p:sp>
      <p:sp>
        <p:nvSpPr>
          <p:cNvPr id="7" name="Content Placeholder 6">
            <a:extLst>
              <a:ext uri="{FF2B5EF4-FFF2-40B4-BE49-F238E27FC236}">
                <a16:creationId xmlns:a16="http://schemas.microsoft.com/office/drawing/2014/main" id="{7E54CAA1-534E-2A2E-5499-B7EE6B5ECDC9}"/>
              </a:ext>
            </a:extLst>
          </p:cNvPr>
          <p:cNvSpPr>
            <a:spLocks noGrp="1"/>
          </p:cNvSpPr>
          <p:nvPr>
            <p:ph idx="1"/>
          </p:nvPr>
        </p:nvSpPr>
        <p:spPr>
          <a:xfrm>
            <a:off x="506896" y="1509090"/>
            <a:ext cx="6667334" cy="2199310"/>
          </a:xfrm>
        </p:spPr>
        <p:txBody>
          <a:bodyPr>
            <a:normAutofit/>
          </a:bodyPr>
          <a:lstStyle/>
          <a:p>
            <a:pPr latinLnBrk="0"/>
            <a:r>
              <a:rPr lang="en-US" sz="2400" dirty="0"/>
              <a:t>Online Sanity Checker</a:t>
            </a:r>
          </a:p>
          <a:p>
            <a:pPr lvl="1" latinLnBrk="0"/>
            <a:r>
              <a:rPr lang="en-US" sz="1800" dirty="0"/>
              <a:t>A mechanism for periodically checking an invariant that must be maintained</a:t>
            </a:r>
          </a:p>
          <a:p>
            <a:pPr lvl="1" latinLnBrk="0"/>
            <a:r>
              <a:rPr lang="en-US" sz="1800" dirty="0"/>
              <a:t>Code kept simple, minimize chance of bugs within the tool itself</a:t>
            </a:r>
          </a:p>
        </p:txBody>
      </p:sp>
      <p:pic>
        <p:nvPicPr>
          <p:cNvPr id="5" name="Picture 4">
            <a:extLst>
              <a:ext uri="{FF2B5EF4-FFF2-40B4-BE49-F238E27FC236}">
                <a16:creationId xmlns:a16="http://schemas.microsoft.com/office/drawing/2014/main" id="{DED30D17-C0FF-4D1D-C9C8-5D5097501F6D}"/>
              </a:ext>
            </a:extLst>
          </p:cNvPr>
          <p:cNvPicPr>
            <a:picLocks noChangeAspect="1"/>
          </p:cNvPicPr>
          <p:nvPr/>
        </p:nvPicPr>
        <p:blipFill>
          <a:blip r:embed="rId3"/>
          <a:stretch>
            <a:fillRect/>
          </a:stretch>
        </p:blipFill>
        <p:spPr>
          <a:xfrm>
            <a:off x="7174230" y="1061273"/>
            <a:ext cx="4292727" cy="2895600"/>
          </a:xfrm>
          <a:prstGeom prst="rect">
            <a:avLst/>
          </a:prstGeom>
        </p:spPr>
      </p:pic>
      <p:sp>
        <p:nvSpPr>
          <p:cNvPr id="6" name="Content Placeholder 6">
            <a:extLst>
              <a:ext uri="{FF2B5EF4-FFF2-40B4-BE49-F238E27FC236}">
                <a16:creationId xmlns:a16="http://schemas.microsoft.com/office/drawing/2014/main" id="{4CC47DCF-12D4-B800-EB8F-97782855D9A5}"/>
              </a:ext>
            </a:extLst>
          </p:cNvPr>
          <p:cNvSpPr txBox="1">
            <a:spLocks/>
          </p:cNvSpPr>
          <p:nvPr/>
        </p:nvSpPr>
        <p:spPr>
          <a:xfrm>
            <a:off x="506896" y="3708400"/>
            <a:ext cx="6667334" cy="2929668"/>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0"/>
            <a:r>
              <a:rPr lang="en-US" sz="2400" dirty="0"/>
              <a:t>Scheduler Visualization Tool</a:t>
            </a:r>
          </a:p>
          <a:p>
            <a:pPr lvl="1" latinLnBrk="0"/>
            <a:r>
              <a:rPr lang="en-US" sz="1800" dirty="0"/>
              <a:t>Illustrates salient scheduling activity over time</a:t>
            </a:r>
          </a:p>
          <a:p>
            <a:pPr lvl="1" latinLnBrk="0"/>
            <a:r>
              <a:rPr lang="en-US" sz="1800" dirty="0"/>
              <a:t>Profile and plot</a:t>
            </a:r>
          </a:p>
          <a:p>
            <a:pPr marL="1257300" lvl="2" indent="-342900" latinLnBrk="0">
              <a:buFont typeface="+mj-lt"/>
              <a:buAutoNum type="arabicPeriod"/>
            </a:pPr>
            <a:r>
              <a:rPr lang="en-US" sz="1600" dirty="0"/>
              <a:t>the size of run queues</a:t>
            </a:r>
          </a:p>
          <a:p>
            <a:pPr marL="1257300" lvl="2" indent="-342900" latinLnBrk="0">
              <a:buFont typeface="+mj-lt"/>
              <a:buAutoNum type="arabicPeriod"/>
            </a:pPr>
            <a:r>
              <a:rPr lang="en-US" sz="1600" dirty="0"/>
              <a:t>the total load of run queues</a:t>
            </a:r>
          </a:p>
          <a:p>
            <a:pPr marL="1257300" lvl="2" indent="-342900" latinLnBrk="0">
              <a:buFont typeface="+mj-lt"/>
              <a:buAutoNum type="arabicPeriod"/>
            </a:pPr>
            <a:r>
              <a:rPr lang="en-US" sz="1600" dirty="0"/>
              <a:t>the cores that were considered during periodic load balancing and thread wakeups</a:t>
            </a:r>
          </a:p>
        </p:txBody>
      </p:sp>
      <p:pic>
        <p:nvPicPr>
          <p:cNvPr id="3074" name="Picture 2">
            <a:extLst>
              <a:ext uri="{FF2B5EF4-FFF2-40B4-BE49-F238E27FC236}">
                <a16:creationId xmlns:a16="http://schemas.microsoft.com/office/drawing/2014/main" id="{712F08C3-FC4A-9F9F-7A84-17E96EDC6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3498" y="4059142"/>
            <a:ext cx="2224680" cy="226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36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18</a:t>
            </a:fld>
            <a:endParaRPr kumimoji="1" lang="ko-KR" altLang="en-US" dirty="0"/>
          </a:p>
        </p:txBody>
      </p:sp>
      <p:pic>
        <p:nvPicPr>
          <p:cNvPr id="6" name="Picture 5">
            <a:extLst>
              <a:ext uri="{FF2B5EF4-FFF2-40B4-BE49-F238E27FC236}">
                <a16:creationId xmlns:a16="http://schemas.microsoft.com/office/drawing/2014/main" id="{E0AE975C-7E43-3D74-5F31-644D25ACC2F6}"/>
              </a:ext>
            </a:extLst>
          </p:cNvPr>
          <p:cNvPicPr>
            <a:picLocks noChangeAspect="1"/>
          </p:cNvPicPr>
          <p:nvPr/>
        </p:nvPicPr>
        <p:blipFill>
          <a:blip r:embed="rId3"/>
          <a:stretch>
            <a:fillRect/>
          </a:stretch>
        </p:blipFill>
        <p:spPr>
          <a:xfrm>
            <a:off x="288076" y="2153874"/>
            <a:ext cx="5009187" cy="1131644"/>
          </a:xfrm>
          <a:prstGeom prst="rect">
            <a:avLst/>
          </a:prstGeom>
        </p:spPr>
      </p:pic>
      <p:pic>
        <p:nvPicPr>
          <p:cNvPr id="9" name="Picture 8">
            <a:extLst>
              <a:ext uri="{FF2B5EF4-FFF2-40B4-BE49-F238E27FC236}">
                <a16:creationId xmlns:a16="http://schemas.microsoft.com/office/drawing/2014/main" id="{AD60803D-D1A6-794D-B1CA-EF14EB0CD20F}"/>
              </a:ext>
            </a:extLst>
          </p:cNvPr>
          <p:cNvPicPr>
            <a:picLocks noChangeAspect="1"/>
          </p:cNvPicPr>
          <p:nvPr/>
        </p:nvPicPr>
        <p:blipFill>
          <a:blip r:embed="rId4"/>
          <a:stretch>
            <a:fillRect/>
          </a:stretch>
        </p:blipFill>
        <p:spPr>
          <a:xfrm>
            <a:off x="795507" y="3394148"/>
            <a:ext cx="3994324" cy="997886"/>
          </a:xfrm>
          <a:prstGeom prst="rect">
            <a:avLst/>
          </a:prstGeom>
        </p:spPr>
      </p:pic>
      <p:pic>
        <p:nvPicPr>
          <p:cNvPr id="11" name="Picture 10">
            <a:extLst>
              <a:ext uri="{FF2B5EF4-FFF2-40B4-BE49-F238E27FC236}">
                <a16:creationId xmlns:a16="http://schemas.microsoft.com/office/drawing/2014/main" id="{A27CDEF0-22C4-CB93-8F2D-38F711FBDDFB}"/>
              </a:ext>
            </a:extLst>
          </p:cNvPr>
          <p:cNvPicPr>
            <a:picLocks noChangeAspect="1"/>
          </p:cNvPicPr>
          <p:nvPr/>
        </p:nvPicPr>
        <p:blipFill>
          <a:blip r:embed="rId5"/>
          <a:stretch>
            <a:fillRect/>
          </a:stretch>
        </p:blipFill>
        <p:spPr>
          <a:xfrm>
            <a:off x="7316261" y="2400406"/>
            <a:ext cx="3227297" cy="1090976"/>
          </a:xfrm>
          <a:prstGeom prst="rect">
            <a:avLst/>
          </a:prstGeom>
        </p:spPr>
      </p:pic>
      <p:pic>
        <p:nvPicPr>
          <p:cNvPr id="13" name="Picture 12">
            <a:extLst>
              <a:ext uri="{FF2B5EF4-FFF2-40B4-BE49-F238E27FC236}">
                <a16:creationId xmlns:a16="http://schemas.microsoft.com/office/drawing/2014/main" id="{C05DE5C9-956C-485E-9265-4DF7F5C31AF1}"/>
              </a:ext>
            </a:extLst>
          </p:cNvPr>
          <p:cNvPicPr>
            <a:picLocks noChangeAspect="1"/>
          </p:cNvPicPr>
          <p:nvPr/>
        </p:nvPicPr>
        <p:blipFill>
          <a:blip r:embed="rId6"/>
          <a:stretch>
            <a:fillRect/>
          </a:stretch>
        </p:blipFill>
        <p:spPr>
          <a:xfrm>
            <a:off x="6642134" y="856189"/>
            <a:ext cx="2287776" cy="1534188"/>
          </a:xfrm>
          <a:prstGeom prst="rect">
            <a:avLst/>
          </a:prstGeom>
        </p:spPr>
      </p:pic>
      <p:pic>
        <p:nvPicPr>
          <p:cNvPr id="15" name="Picture 14">
            <a:extLst>
              <a:ext uri="{FF2B5EF4-FFF2-40B4-BE49-F238E27FC236}">
                <a16:creationId xmlns:a16="http://schemas.microsoft.com/office/drawing/2014/main" id="{ECB31157-DD4E-A18D-8786-4AD83CFC42CF}"/>
              </a:ext>
            </a:extLst>
          </p:cNvPr>
          <p:cNvPicPr>
            <a:picLocks noChangeAspect="1"/>
          </p:cNvPicPr>
          <p:nvPr/>
        </p:nvPicPr>
        <p:blipFill>
          <a:blip r:embed="rId7"/>
          <a:stretch>
            <a:fillRect/>
          </a:stretch>
        </p:blipFill>
        <p:spPr>
          <a:xfrm>
            <a:off x="9006938" y="441652"/>
            <a:ext cx="1633975" cy="1712222"/>
          </a:xfrm>
          <a:prstGeom prst="rect">
            <a:avLst/>
          </a:prstGeom>
        </p:spPr>
      </p:pic>
      <p:grpSp>
        <p:nvGrpSpPr>
          <p:cNvPr id="22" name="Group 21">
            <a:extLst>
              <a:ext uri="{FF2B5EF4-FFF2-40B4-BE49-F238E27FC236}">
                <a16:creationId xmlns:a16="http://schemas.microsoft.com/office/drawing/2014/main" id="{3E763D71-C4CF-FD60-84D0-0C7DCFE2AC35}"/>
              </a:ext>
            </a:extLst>
          </p:cNvPr>
          <p:cNvGrpSpPr/>
          <p:nvPr/>
        </p:nvGrpSpPr>
        <p:grpSpPr>
          <a:xfrm>
            <a:off x="5095889" y="3697276"/>
            <a:ext cx="4440743" cy="2821731"/>
            <a:chOff x="5095889" y="3697276"/>
            <a:chExt cx="4440743" cy="2821731"/>
          </a:xfrm>
        </p:grpSpPr>
        <p:pic>
          <p:nvPicPr>
            <p:cNvPr id="16" name="Picture 2">
              <a:extLst>
                <a:ext uri="{FF2B5EF4-FFF2-40B4-BE49-F238E27FC236}">
                  <a16:creationId xmlns:a16="http://schemas.microsoft.com/office/drawing/2014/main" id="{2F7020AF-6E59-9469-8ABA-1BC1EF3587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5889" y="3697276"/>
              <a:ext cx="4440743" cy="2570549"/>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6">
              <a:extLst>
                <a:ext uri="{FF2B5EF4-FFF2-40B4-BE49-F238E27FC236}">
                  <a16:creationId xmlns:a16="http://schemas.microsoft.com/office/drawing/2014/main" id="{ABCA4B75-0EF4-7D24-F304-694024AC2B91}"/>
                </a:ext>
              </a:extLst>
            </p:cNvPr>
            <p:cNvSpPr txBox="1">
              <a:spLocks/>
            </p:cNvSpPr>
            <p:nvPr/>
          </p:nvSpPr>
          <p:spPr>
            <a:xfrm>
              <a:off x="5802630" y="6238211"/>
              <a:ext cx="3572735" cy="280796"/>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None/>
              </a:pPr>
              <a:r>
                <a:rPr lang="en-US" sz="800" i="1" dirty="0"/>
                <a:t>Image from: http://www.brendangregg.com/Perf/linuxperftools.png</a:t>
              </a:r>
            </a:p>
          </p:txBody>
        </p:sp>
      </p:grpSp>
    </p:spTree>
    <p:extLst>
      <p:ext uri="{BB962C8B-B14F-4D97-AF65-F5344CB8AC3E}">
        <p14:creationId xmlns:p14="http://schemas.microsoft.com/office/powerpoint/2010/main" val="3131575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Conclusion</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19</a:t>
            </a:fld>
            <a:endParaRPr kumimoji="1" lang="ko-KR" altLang="en-US" dirty="0"/>
          </a:p>
        </p:txBody>
      </p:sp>
      <p:sp>
        <p:nvSpPr>
          <p:cNvPr id="7" name="Content Placeholder 6">
            <a:extLst>
              <a:ext uri="{FF2B5EF4-FFF2-40B4-BE49-F238E27FC236}">
                <a16:creationId xmlns:a16="http://schemas.microsoft.com/office/drawing/2014/main" id="{7E54CAA1-534E-2A2E-5499-B7EE6B5ECDC9}"/>
              </a:ext>
            </a:extLst>
          </p:cNvPr>
          <p:cNvSpPr>
            <a:spLocks noGrp="1"/>
          </p:cNvSpPr>
          <p:nvPr>
            <p:ph idx="1"/>
          </p:nvPr>
        </p:nvSpPr>
        <p:spPr>
          <a:xfrm>
            <a:off x="506896" y="1509090"/>
            <a:ext cx="11128844" cy="4811700"/>
          </a:xfrm>
        </p:spPr>
        <p:txBody>
          <a:bodyPr>
            <a:normAutofit/>
          </a:bodyPr>
          <a:lstStyle/>
          <a:p>
            <a:pPr latinLnBrk="0"/>
            <a:r>
              <a:rPr lang="en-US" sz="1800" dirty="0"/>
              <a:t>Catering to complexities of modern hardware, a simple scheduling policy resulted in a very complex bug-prone implementation.</a:t>
            </a:r>
          </a:p>
          <a:p>
            <a:pPr latinLnBrk="0"/>
            <a:r>
              <a:rPr lang="en-US" sz="1800" dirty="0"/>
              <a:t>Runnable threads may be stuck in </a:t>
            </a:r>
            <a:r>
              <a:rPr lang="en-US" sz="1800" i="1" dirty="0" err="1"/>
              <a:t>runqueues</a:t>
            </a:r>
            <a:r>
              <a:rPr lang="en-US" sz="1800" dirty="0"/>
              <a:t> for seconds while there are idle cores in the system; application performance may degrade manyfold.</a:t>
            </a:r>
          </a:p>
          <a:p>
            <a:pPr latinLnBrk="0"/>
            <a:r>
              <a:rPr lang="en-US" sz="1800" dirty="0"/>
              <a:t>The nature of these bugs makes it difficult to detect them with conventional tools.</a:t>
            </a:r>
          </a:p>
          <a:p>
            <a:pPr latinLnBrk="0"/>
            <a:r>
              <a:rPr lang="en-US" sz="1800" dirty="0"/>
              <a:t>Present tools, which make catching and fixing these bugs substantially easier.</a:t>
            </a:r>
            <a:endParaRPr lang="en-US" sz="1200" dirty="0"/>
          </a:p>
          <a:p>
            <a:pPr lvl="1" latinLnBrk="0"/>
            <a:r>
              <a:rPr lang="en-US" sz="1200" dirty="0"/>
              <a:t>Tools available at </a:t>
            </a:r>
            <a:r>
              <a:rPr lang="en-US" sz="1200" dirty="0">
                <a:solidFill>
                  <a:schemeClr val="accent5"/>
                </a:solidFill>
              </a:rPr>
              <a:t>http://git.io/vaGOW</a:t>
            </a:r>
          </a:p>
        </p:txBody>
      </p:sp>
      <p:pic>
        <p:nvPicPr>
          <p:cNvPr id="1026" name="Picture 2" descr="CDN media">
            <a:extLst>
              <a:ext uri="{FF2B5EF4-FFF2-40B4-BE49-F238E27FC236}">
                <a16:creationId xmlns:a16="http://schemas.microsoft.com/office/drawing/2014/main" id="{0CEF5561-A0AC-710E-ABF9-B07A1A9B0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36" y="4382122"/>
            <a:ext cx="2928937" cy="1933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ED54DCD-B579-3B9D-F1A0-B0C0A66C8234}"/>
              </a:ext>
            </a:extLst>
          </p:cNvPr>
          <p:cNvPicPr>
            <a:picLocks noChangeAspect="1"/>
          </p:cNvPicPr>
          <p:nvPr/>
        </p:nvPicPr>
        <p:blipFill>
          <a:blip r:embed="rId4"/>
          <a:stretch>
            <a:fillRect/>
          </a:stretch>
        </p:blipFill>
        <p:spPr>
          <a:xfrm>
            <a:off x="9496008" y="4180678"/>
            <a:ext cx="2270362" cy="2231881"/>
          </a:xfrm>
          <a:prstGeom prst="rect">
            <a:avLst/>
          </a:prstGeom>
        </p:spPr>
      </p:pic>
      <p:grpSp>
        <p:nvGrpSpPr>
          <p:cNvPr id="9" name="Group 8">
            <a:extLst>
              <a:ext uri="{FF2B5EF4-FFF2-40B4-BE49-F238E27FC236}">
                <a16:creationId xmlns:a16="http://schemas.microsoft.com/office/drawing/2014/main" id="{DA2F4AE0-4A82-8384-E846-1E0B7B727658}"/>
              </a:ext>
            </a:extLst>
          </p:cNvPr>
          <p:cNvGrpSpPr/>
          <p:nvPr/>
        </p:nvGrpSpPr>
        <p:grpSpPr>
          <a:xfrm>
            <a:off x="5390900" y="4570753"/>
            <a:ext cx="4446437" cy="979856"/>
            <a:chOff x="5390900" y="4570753"/>
            <a:chExt cx="4446437" cy="979856"/>
          </a:xfrm>
        </p:grpSpPr>
        <p:sp>
          <p:nvSpPr>
            <p:cNvPr id="6" name="Content Placeholder 3">
              <a:extLst>
                <a:ext uri="{FF2B5EF4-FFF2-40B4-BE49-F238E27FC236}">
                  <a16:creationId xmlns:a16="http://schemas.microsoft.com/office/drawing/2014/main" id="{7ABFF85F-2AA9-6A12-7824-5F6C3F0554B0}"/>
                </a:ext>
              </a:extLst>
            </p:cNvPr>
            <p:cNvSpPr txBox="1">
              <a:spLocks/>
            </p:cNvSpPr>
            <p:nvPr/>
          </p:nvSpPr>
          <p:spPr>
            <a:xfrm>
              <a:off x="6174785" y="4687241"/>
              <a:ext cx="3662552" cy="831299"/>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1050" i="1" dirty="0"/>
                <a:t>“Nobody actually creates perfect code the first time around, except me. But there’s only one of me.” </a:t>
              </a:r>
            </a:p>
            <a:p>
              <a:pPr marL="0" indent="0" latinLnBrk="0">
                <a:buFont typeface="Wingdings" panose="05000000000000000000" pitchFamily="2" charset="2"/>
                <a:buNone/>
              </a:pPr>
              <a:r>
                <a:rPr lang="en-US" sz="1050" dirty="0"/>
                <a:t>~ Linus Torvalds, 2007</a:t>
              </a:r>
            </a:p>
          </p:txBody>
        </p:sp>
        <p:pic>
          <p:nvPicPr>
            <p:cNvPr id="8" name="Picture 2" descr="25 Years Later: Interview with Linus Torvalds | Linux Journal">
              <a:extLst>
                <a:ext uri="{FF2B5EF4-FFF2-40B4-BE49-F238E27FC236}">
                  <a16:creationId xmlns:a16="http://schemas.microsoft.com/office/drawing/2014/main" id="{45C2C180-CCF6-2004-4222-B32D5643C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0900" y="4570753"/>
              <a:ext cx="783884" cy="9798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615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2C64C7-346E-1FA6-D81C-D211F7FAEEDE}"/>
              </a:ext>
            </a:extLst>
          </p:cNvPr>
          <p:cNvSpPr>
            <a:spLocks noGrp="1"/>
          </p:cNvSpPr>
          <p:nvPr>
            <p:ph type="sldNum" sz="quarter" idx="12"/>
          </p:nvPr>
        </p:nvSpPr>
        <p:spPr/>
        <p:txBody>
          <a:bodyPr/>
          <a:lstStyle/>
          <a:p>
            <a:fld id="{83B07E9C-B188-D646-AA46-64DB2324B3BF}" type="slidenum">
              <a:rPr kumimoji="1" lang="ko-KR" altLang="en-US" smtClean="0"/>
              <a:pPr/>
              <a:t>2</a:t>
            </a:fld>
            <a:endParaRPr kumimoji="1" lang="ko-KR" altLang="en-US"/>
          </a:p>
        </p:txBody>
      </p:sp>
      <p:sp>
        <p:nvSpPr>
          <p:cNvPr id="4" name="Content Placeholder 3">
            <a:extLst>
              <a:ext uri="{FF2B5EF4-FFF2-40B4-BE49-F238E27FC236}">
                <a16:creationId xmlns:a16="http://schemas.microsoft.com/office/drawing/2014/main" id="{6F5FA4F8-5C00-475D-50A9-21529D2B60DB}"/>
              </a:ext>
            </a:extLst>
          </p:cNvPr>
          <p:cNvSpPr>
            <a:spLocks noGrp="1"/>
          </p:cNvSpPr>
          <p:nvPr>
            <p:ph idx="1"/>
          </p:nvPr>
        </p:nvSpPr>
        <p:spPr/>
        <p:txBody>
          <a:bodyPr/>
          <a:lstStyle/>
          <a:p>
            <a:r>
              <a:rPr lang="en-US" dirty="0"/>
              <a:t>Introduction</a:t>
            </a:r>
          </a:p>
          <a:p>
            <a:r>
              <a:rPr lang="en-US" dirty="0"/>
              <a:t>The Linux Scheduler</a:t>
            </a:r>
          </a:p>
          <a:p>
            <a:r>
              <a:rPr lang="en-US" dirty="0"/>
              <a:t>Bugs</a:t>
            </a:r>
          </a:p>
          <a:p>
            <a:r>
              <a:rPr lang="en-US" dirty="0"/>
              <a:t>Tools</a:t>
            </a:r>
          </a:p>
          <a:p>
            <a:r>
              <a:rPr lang="en-US" dirty="0"/>
              <a:t>Conclusion</a:t>
            </a:r>
          </a:p>
        </p:txBody>
      </p:sp>
    </p:spTree>
    <p:extLst>
      <p:ext uri="{BB962C8B-B14F-4D97-AF65-F5344CB8AC3E}">
        <p14:creationId xmlns:p14="http://schemas.microsoft.com/office/powerpoint/2010/main" val="1306396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D18A23-73B7-BA4A-9BFA-F5F94C3E0555}"/>
              </a:ext>
            </a:extLst>
          </p:cNvPr>
          <p:cNvSpPr>
            <a:spLocks noGrp="1"/>
          </p:cNvSpPr>
          <p:nvPr>
            <p:ph type="ctrTitle"/>
          </p:nvPr>
        </p:nvSpPr>
        <p:spPr>
          <a:xfrm>
            <a:off x="216395" y="2028803"/>
            <a:ext cx="11759209" cy="2826661"/>
          </a:xfrm>
        </p:spPr>
        <p:txBody>
          <a:bodyPr anchor="t"/>
          <a:lstStyle/>
          <a:p>
            <a:br>
              <a:rPr lang="en-US" altLang="ko-KR" sz="2800" dirty="0"/>
            </a:br>
            <a:br>
              <a:rPr lang="en-US" altLang="ko-KR" sz="2800" dirty="0"/>
            </a:br>
            <a:br>
              <a:rPr lang="en-US" altLang="ko-KR" sz="2800" dirty="0"/>
            </a:br>
            <a:r>
              <a:rPr lang="en-US" altLang="ko-KR" sz="2800" dirty="0"/>
              <a:t>THANK YOU!</a:t>
            </a:r>
          </a:p>
        </p:txBody>
      </p:sp>
    </p:spTree>
    <p:extLst>
      <p:ext uri="{BB962C8B-B14F-4D97-AF65-F5344CB8AC3E}">
        <p14:creationId xmlns:p14="http://schemas.microsoft.com/office/powerpoint/2010/main" val="181609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3</a:t>
            </a:fld>
            <a:endParaRPr kumimoji="1" lang="ko-KR" altLang="en-US"/>
          </a:p>
        </p:txBody>
      </p:sp>
      <p:sp>
        <p:nvSpPr>
          <p:cNvPr id="6" name="Content Placeholder 6">
            <a:extLst>
              <a:ext uri="{FF2B5EF4-FFF2-40B4-BE49-F238E27FC236}">
                <a16:creationId xmlns:a16="http://schemas.microsoft.com/office/drawing/2014/main" id="{8EE91FD6-D3DD-5FCC-EAA9-B40274B58DB8}"/>
              </a:ext>
            </a:extLst>
          </p:cNvPr>
          <p:cNvSpPr txBox="1">
            <a:spLocks/>
          </p:cNvSpPr>
          <p:nvPr/>
        </p:nvSpPr>
        <p:spPr>
          <a:xfrm>
            <a:off x="506896" y="1509090"/>
            <a:ext cx="11215204" cy="903909"/>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4000" dirty="0"/>
              <a:t>“A decade of </a:t>
            </a:r>
            <a:r>
              <a:rPr lang="en-US" sz="4000" b="1" dirty="0">
                <a:solidFill>
                  <a:srgbClr val="FF0000"/>
                </a:solidFill>
              </a:rPr>
              <a:t>wasted</a:t>
            </a:r>
            <a:r>
              <a:rPr lang="en-US" sz="4000" dirty="0"/>
              <a:t> cores”…</a:t>
            </a:r>
          </a:p>
        </p:txBody>
      </p:sp>
      <p:pic>
        <p:nvPicPr>
          <p:cNvPr id="7" name="Picture 2">
            <a:extLst>
              <a:ext uri="{FF2B5EF4-FFF2-40B4-BE49-F238E27FC236}">
                <a16:creationId xmlns:a16="http://schemas.microsoft.com/office/drawing/2014/main" id="{8D6B4938-F1CB-763D-DC0F-116843A9D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513" y="2546665"/>
            <a:ext cx="3567113" cy="237807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6">
            <a:extLst>
              <a:ext uri="{FF2B5EF4-FFF2-40B4-BE49-F238E27FC236}">
                <a16:creationId xmlns:a16="http://schemas.microsoft.com/office/drawing/2014/main" id="{FA4B89D2-492E-ABE1-703F-8269A9583C27}"/>
              </a:ext>
            </a:extLst>
          </p:cNvPr>
          <p:cNvSpPr txBox="1">
            <a:spLocks/>
          </p:cNvSpPr>
          <p:nvPr/>
        </p:nvSpPr>
        <p:spPr>
          <a:xfrm>
            <a:off x="508000" y="5524500"/>
            <a:ext cx="11215204" cy="796289"/>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dirty="0"/>
              <a:t>Did Linux </a:t>
            </a:r>
            <a:r>
              <a:rPr lang="en-US" b="1" dirty="0">
                <a:solidFill>
                  <a:schemeClr val="accent6"/>
                </a:solidFill>
              </a:rPr>
              <a:t>effectively</a:t>
            </a:r>
            <a:r>
              <a:rPr lang="en-US" dirty="0"/>
              <a:t> take advantage of this multicore architecture?</a:t>
            </a:r>
            <a:endParaRPr lang="en-US" sz="2400" dirty="0"/>
          </a:p>
        </p:txBody>
      </p:sp>
      <p:sp>
        <p:nvSpPr>
          <p:cNvPr id="9" name="Content Placeholder 6">
            <a:extLst>
              <a:ext uri="{FF2B5EF4-FFF2-40B4-BE49-F238E27FC236}">
                <a16:creationId xmlns:a16="http://schemas.microsoft.com/office/drawing/2014/main" id="{3A5A33DD-E3C9-CF8B-F635-1B64669FF19B}"/>
              </a:ext>
            </a:extLst>
          </p:cNvPr>
          <p:cNvSpPr txBox="1">
            <a:spLocks/>
          </p:cNvSpPr>
          <p:nvPr/>
        </p:nvSpPr>
        <p:spPr>
          <a:xfrm>
            <a:off x="1349374" y="2813378"/>
            <a:ext cx="6420402" cy="2310742"/>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2400" dirty="0"/>
              <a:t>2004 marked the end of Dennard scaling</a:t>
            </a:r>
          </a:p>
          <a:p>
            <a:pPr marL="0" indent="0" latinLnBrk="0">
              <a:buFont typeface="Wingdings" panose="05000000000000000000" pitchFamily="2" charset="2"/>
              <a:buNone/>
            </a:pPr>
            <a:r>
              <a:rPr lang="en-US" sz="2400" dirty="0"/>
              <a:t>2005 onwards saw the increased use of multicores to improve CPU performance</a:t>
            </a:r>
          </a:p>
        </p:txBody>
      </p:sp>
    </p:spTree>
    <p:extLst>
      <p:ext uri="{BB962C8B-B14F-4D97-AF65-F5344CB8AC3E}">
        <p14:creationId xmlns:p14="http://schemas.microsoft.com/office/powerpoint/2010/main" val="359890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4</a:t>
            </a:fld>
            <a:endParaRPr kumimoji="1" lang="ko-KR" altLang="en-US" dirty="0"/>
          </a:p>
        </p:txBody>
      </p:sp>
      <p:sp>
        <p:nvSpPr>
          <p:cNvPr id="7" name="Content Placeholder 6">
            <a:extLst>
              <a:ext uri="{FF2B5EF4-FFF2-40B4-BE49-F238E27FC236}">
                <a16:creationId xmlns:a16="http://schemas.microsoft.com/office/drawing/2014/main" id="{7E54CAA1-534E-2A2E-5499-B7EE6B5ECDC9}"/>
              </a:ext>
            </a:extLst>
          </p:cNvPr>
          <p:cNvSpPr>
            <a:spLocks noGrp="1"/>
          </p:cNvSpPr>
          <p:nvPr>
            <p:ph idx="1"/>
          </p:nvPr>
        </p:nvSpPr>
        <p:spPr>
          <a:xfrm>
            <a:off x="506896" y="1509090"/>
            <a:ext cx="11102008" cy="566665"/>
          </a:xfrm>
        </p:spPr>
        <p:txBody>
          <a:bodyPr>
            <a:normAutofit/>
          </a:bodyPr>
          <a:lstStyle/>
          <a:p>
            <a:pPr marL="0" indent="0" latinLnBrk="0">
              <a:buNone/>
            </a:pPr>
            <a:r>
              <a:rPr lang="en-US" sz="2400" dirty="0"/>
              <a:t>Contributions</a:t>
            </a:r>
          </a:p>
        </p:txBody>
      </p:sp>
      <p:grpSp>
        <p:nvGrpSpPr>
          <p:cNvPr id="14" name="Group 13">
            <a:extLst>
              <a:ext uri="{FF2B5EF4-FFF2-40B4-BE49-F238E27FC236}">
                <a16:creationId xmlns:a16="http://schemas.microsoft.com/office/drawing/2014/main" id="{8404C35A-5F2F-D291-07DA-CF0C4E9F6B8F}"/>
              </a:ext>
            </a:extLst>
          </p:cNvPr>
          <p:cNvGrpSpPr/>
          <p:nvPr/>
        </p:nvGrpSpPr>
        <p:grpSpPr>
          <a:xfrm>
            <a:off x="6222554" y="2247633"/>
            <a:ext cx="4005034" cy="3727391"/>
            <a:chOff x="6313345" y="2528163"/>
            <a:chExt cx="4005034" cy="3727391"/>
          </a:xfrm>
        </p:grpSpPr>
        <p:sp>
          <p:nvSpPr>
            <p:cNvPr id="8" name="Content Placeholder 6">
              <a:extLst>
                <a:ext uri="{FF2B5EF4-FFF2-40B4-BE49-F238E27FC236}">
                  <a16:creationId xmlns:a16="http://schemas.microsoft.com/office/drawing/2014/main" id="{74A3F21B-2E10-9DC4-2E6C-3F68AF64C304}"/>
                </a:ext>
              </a:extLst>
            </p:cNvPr>
            <p:cNvSpPr txBox="1">
              <a:spLocks/>
            </p:cNvSpPr>
            <p:nvPr/>
          </p:nvSpPr>
          <p:spPr>
            <a:xfrm>
              <a:off x="6313345" y="4707081"/>
              <a:ext cx="4005034" cy="1548473"/>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None/>
              </a:pPr>
              <a:r>
                <a:rPr lang="en-US" sz="1800" dirty="0"/>
                <a:t>Provide fixes to the bugs</a:t>
              </a:r>
            </a:p>
            <a:p>
              <a:pPr latinLnBrk="0"/>
              <a:r>
                <a:rPr lang="en-US" sz="1800" dirty="0"/>
                <a:t>Sanity checker</a:t>
              </a:r>
            </a:p>
            <a:p>
              <a:pPr latinLnBrk="0"/>
              <a:r>
                <a:rPr lang="en-US" sz="1800" dirty="0"/>
                <a:t>Trace visualization</a:t>
              </a:r>
            </a:p>
          </p:txBody>
        </p:sp>
        <p:pic>
          <p:nvPicPr>
            <p:cNvPr id="10" name="Picture 9" descr="A computer with a chain and a lock&#10;&#10;Description automatically generated">
              <a:extLst>
                <a:ext uri="{FF2B5EF4-FFF2-40B4-BE49-F238E27FC236}">
                  <a16:creationId xmlns:a16="http://schemas.microsoft.com/office/drawing/2014/main" id="{BD2BD6BF-F81F-3407-2B3F-2A31E8C2CC76}"/>
                </a:ext>
              </a:extLst>
            </p:cNvPr>
            <p:cNvPicPr>
              <a:picLocks noChangeAspect="1"/>
            </p:cNvPicPr>
            <p:nvPr/>
          </p:nvPicPr>
          <p:blipFill>
            <a:blip r:embed="rId3"/>
            <a:stretch>
              <a:fillRect/>
            </a:stretch>
          </p:blipFill>
          <p:spPr>
            <a:xfrm>
              <a:off x="6313345" y="2528163"/>
              <a:ext cx="2623747" cy="2302471"/>
            </a:xfrm>
            <a:prstGeom prst="rect">
              <a:avLst/>
            </a:prstGeom>
          </p:spPr>
        </p:pic>
      </p:grpSp>
      <p:grpSp>
        <p:nvGrpSpPr>
          <p:cNvPr id="13" name="Group 12">
            <a:extLst>
              <a:ext uri="{FF2B5EF4-FFF2-40B4-BE49-F238E27FC236}">
                <a16:creationId xmlns:a16="http://schemas.microsoft.com/office/drawing/2014/main" id="{C4EF7FB3-E385-519E-5B58-7210DA7203BB}"/>
              </a:ext>
            </a:extLst>
          </p:cNvPr>
          <p:cNvGrpSpPr/>
          <p:nvPr/>
        </p:nvGrpSpPr>
        <p:grpSpPr>
          <a:xfrm>
            <a:off x="2067629" y="2136525"/>
            <a:ext cx="3491101" cy="3838499"/>
            <a:chOff x="887340" y="2415385"/>
            <a:chExt cx="3491101" cy="3838499"/>
          </a:xfrm>
        </p:grpSpPr>
        <p:sp>
          <p:nvSpPr>
            <p:cNvPr id="6" name="Content Placeholder 6">
              <a:extLst>
                <a:ext uri="{FF2B5EF4-FFF2-40B4-BE49-F238E27FC236}">
                  <a16:creationId xmlns:a16="http://schemas.microsoft.com/office/drawing/2014/main" id="{EB1A4C97-6EC4-07DA-4FF6-674A07450812}"/>
                </a:ext>
              </a:extLst>
            </p:cNvPr>
            <p:cNvSpPr txBox="1">
              <a:spLocks/>
            </p:cNvSpPr>
            <p:nvPr/>
          </p:nvSpPr>
          <p:spPr>
            <a:xfrm>
              <a:off x="887340" y="4705411"/>
              <a:ext cx="3491101" cy="1548473"/>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None/>
              </a:pPr>
              <a:r>
                <a:rPr lang="en-US" sz="1800" dirty="0"/>
                <a:t>Discovery of 4 performance bugs in the Linux scheduler</a:t>
              </a:r>
            </a:p>
            <a:p>
              <a:pPr latinLnBrk="0"/>
              <a:r>
                <a:rPr lang="en-US" sz="1800" dirty="0"/>
                <a:t>Short-term occurrence</a:t>
              </a:r>
            </a:p>
            <a:p>
              <a:pPr latinLnBrk="0"/>
              <a:r>
                <a:rPr lang="en-US" sz="1800" dirty="0"/>
                <a:t>Long-term occurrence</a:t>
              </a:r>
            </a:p>
          </p:txBody>
        </p:sp>
        <p:pic>
          <p:nvPicPr>
            <p:cNvPr id="12" name="Picture 11" descr="A computer with a magnifying glass and a bug on the screen&#10;&#10;Description automatically generated">
              <a:extLst>
                <a:ext uri="{FF2B5EF4-FFF2-40B4-BE49-F238E27FC236}">
                  <a16:creationId xmlns:a16="http://schemas.microsoft.com/office/drawing/2014/main" id="{13FFBA5B-C344-CB6C-1B1E-833D252A18E6}"/>
                </a:ext>
              </a:extLst>
            </p:cNvPr>
            <p:cNvPicPr>
              <a:picLocks noChangeAspect="1"/>
            </p:cNvPicPr>
            <p:nvPr/>
          </p:nvPicPr>
          <p:blipFill>
            <a:blip r:embed="rId4"/>
            <a:stretch>
              <a:fillRect/>
            </a:stretch>
          </p:blipFill>
          <p:spPr>
            <a:xfrm>
              <a:off x="1106890" y="2415385"/>
              <a:ext cx="2467807" cy="2291696"/>
            </a:xfrm>
            <a:prstGeom prst="rect">
              <a:avLst/>
            </a:prstGeom>
          </p:spPr>
        </p:pic>
      </p:grpSp>
    </p:spTree>
    <p:extLst>
      <p:ext uri="{BB962C8B-B14F-4D97-AF65-F5344CB8AC3E}">
        <p14:creationId xmlns:p14="http://schemas.microsoft.com/office/powerpoint/2010/main" val="12387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The Linux Scheduler</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5</a:t>
            </a:fld>
            <a:endParaRPr kumimoji="1" lang="ko-KR" altLang="en-US" dirty="0"/>
          </a:p>
        </p:txBody>
      </p:sp>
      <p:sp>
        <p:nvSpPr>
          <p:cNvPr id="7" name="Content Placeholder 6">
            <a:extLst>
              <a:ext uri="{FF2B5EF4-FFF2-40B4-BE49-F238E27FC236}">
                <a16:creationId xmlns:a16="http://schemas.microsoft.com/office/drawing/2014/main" id="{7E54CAA1-534E-2A2E-5499-B7EE6B5ECDC9}"/>
              </a:ext>
            </a:extLst>
          </p:cNvPr>
          <p:cNvSpPr>
            <a:spLocks noGrp="1"/>
          </p:cNvSpPr>
          <p:nvPr>
            <p:ph idx="1"/>
          </p:nvPr>
        </p:nvSpPr>
        <p:spPr/>
        <p:txBody>
          <a:bodyPr>
            <a:normAutofit/>
          </a:bodyPr>
          <a:lstStyle/>
          <a:p>
            <a:pPr marL="0" indent="0" latinLnBrk="0">
              <a:buNone/>
            </a:pPr>
            <a:r>
              <a:rPr lang="en-US" sz="2400" dirty="0"/>
              <a:t>“The Linux scheduler is a multi-queue scheduler, which means that for each of the logical host CPUs, there is a run queue of processes waiting for this CPU. Each virtual CPU waits for its execution in one of these run queues.” ~ IBM</a:t>
            </a:r>
          </a:p>
          <a:p>
            <a:pPr marL="0" indent="0" latinLnBrk="0">
              <a:buNone/>
            </a:pPr>
            <a:endParaRPr lang="en-US" sz="2400" dirty="0"/>
          </a:p>
          <a:p>
            <a:pPr latinLnBrk="0"/>
            <a:r>
              <a:rPr lang="en-US" sz="2400" dirty="0"/>
              <a:t>Load balance evenly on CPU cores to maximize resources</a:t>
            </a:r>
          </a:p>
          <a:p>
            <a:pPr latinLnBrk="0"/>
            <a:r>
              <a:rPr lang="en-US" sz="2400" dirty="0"/>
              <a:t>Don’t let CPU cores to go idle if some cores have waiting threads</a:t>
            </a:r>
          </a:p>
        </p:txBody>
      </p:sp>
      <p:sp>
        <p:nvSpPr>
          <p:cNvPr id="6" name="Content Placeholder 3">
            <a:extLst>
              <a:ext uri="{FF2B5EF4-FFF2-40B4-BE49-F238E27FC236}">
                <a16:creationId xmlns:a16="http://schemas.microsoft.com/office/drawing/2014/main" id="{0A1D0104-5930-4B42-D2EE-BE02E2C51FB0}"/>
              </a:ext>
            </a:extLst>
          </p:cNvPr>
          <p:cNvSpPr txBox="1">
            <a:spLocks/>
          </p:cNvSpPr>
          <p:nvPr/>
        </p:nvSpPr>
        <p:spPr>
          <a:xfrm>
            <a:off x="1071960" y="5640960"/>
            <a:ext cx="5415982" cy="831299"/>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1050" i="1"/>
              <a:t>“And you have to realize that there are not very many things that have aged as well as the scheduler. Which is just another proof that scheduling is easy.” </a:t>
            </a:r>
          </a:p>
          <a:p>
            <a:pPr marL="0" indent="0" latinLnBrk="0">
              <a:buFont typeface="Wingdings" panose="05000000000000000000" pitchFamily="2" charset="2"/>
              <a:buNone/>
            </a:pPr>
            <a:r>
              <a:rPr lang="en-US" sz="1050"/>
              <a:t>~ Linus Torvalds, 2001</a:t>
            </a:r>
            <a:endParaRPr lang="en-US" sz="1050" dirty="0"/>
          </a:p>
        </p:txBody>
      </p:sp>
      <p:pic>
        <p:nvPicPr>
          <p:cNvPr id="8" name="Picture 2" descr="25 Years Later: Interview with Linus Torvalds | Linux Journal">
            <a:extLst>
              <a:ext uri="{FF2B5EF4-FFF2-40B4-BE49-F238E27FC236}">
                <a16:creationId xmlns:a16="http://schemas.microsoft.com/office/drawing/2014/main" id="{C6658410-03D7-F04A-1220-A2380B10A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76" y="5524472"/>
            <a:ext cx="783884" cy="97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7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The Linux Scheduler</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6</a:t>
            </a:fld>
            <a:endParaRPr kumimoji="1" lang="ko-KR" altLang="en-US" dirty="0"/>
          </a:p>
        </p:txBody>
      </p:sp>
      <p:sp>
        <p:nvSpPr>
          <p:cNvPr id="7" name="Content Placeholder 6">
            <a:extLst>
              <a:ext uri="{FF2B5EF4-FFF2-40B4-BE49-F238E27FC236}">
                <a16:creationId xmlns:a16="http://schemas.microsoft.com/office/drawing/2014/main" id="{7E54CAA1-534E-2A2E-5499-B7EE6B5ECDC9}"/>
              </a:ext>
            </a:extLst>
          </p:cNvPr>
          <p:cNvSpPr>
            <a:spLocks noGrp="1"/>
          </p:cNvSpPr>
          <p:nvPr>
            <p:ph idx="1"/>
          </p:nvPr>
        </p:nvSpPr>
        <p:spPr>
          <a:xfrm>
            <a:off x="506896" y="1509090"/>
            <a:ext cx="6667334" cy="4811700"/>
          </a:xfrm>
        </p:spPr>
        <p:txBody>
          <a:bodyPr>
            <a:normAutofit/>
          </a:bodyPr>
          <a:lstStyle/>
          <a:p>
            <a:pPr marL="0" indent="0" latinLnBrk="0">
              <a:buNone/>
            </a:pPr>
            <a:r>
              <a:rPr lang="en-US" sz="2400" dirty="0"/>
              <a:t> Completely Fair Scheduling (</a:t>
            </a:r>
            <a:r>
              <a:rPr lang="en-US" sz="2400" b="1" dirty="0"/>
              <a:t>CFS</a:t>
            </a:r>
            <a:r>
              <a:rPr lang="en-US" sz="2400" dirty="0"/>
              <a:t>)</a:t>
            </a:r>
          </a:p>
          <a:p>
            <a:pPr latinLnBrk="0"/>
            <a:r>
              <a:rPr lang="en-US" sz="2400" dirty="0"/>
              <a:t>On a single-CPU system, </a:t>
            </a:r>
            <a:r>
              <a:rPr lang="en-US" sz="2400" dirty="0">
                <a:solidFill>
                  <a:schemeClr val="accent6"/>
                </a:solidFill>
              </a:rPr>
              <a:t>simple</a:t>
            </a:r>
          </a:p>
          <a:p>
            <a:pPr lvl="1" latinLnBrk="0"/>
            <a:r>
              <a:rPr lang="en-US" sz="1800" dirty="0"/>
              <a:t>Weighted Fair Queueing (</a:t>
            </a:r>
            <a:r>
              <a:rPr lang="en-US" sz="1800" b="1" dirty="0">
                <a:solidFill>
                  <a:schemeClr val="accent6"/>
                </a:solidFill>
              </a:rPr>
              <a:t>WFQ</a:t>
            </a:r>
            <a:r>
              <a:rPr lang="en-US" sz="1800" dirty="0"/>
              <a:t>) scheduling algorithm</a:t>
            </a:r>
          </a:p>
          <a:p>
            <a:pPr lvl="1" latinLnBrk="0"/>
            <a:r>
              <a:rPr lang="en-US" sz="1800" dirty="0"/>
              <a:t>Fixed time interval -  divided among threads proportionally to their weights = </a:t>
            </a:r>
            <a:r>
              <a:rPr lang="en-US" sz="1800" b="1" i="1" dirty="0" err="1">
                <a:solidFill>
                  <a:schemeClr val="accent6"/>
                </a:solidFill>
              </a:rPr>
              <a:t>timeslice</a:t>
            </a:r>
            <a:endParaRPr lang="en-US" sz="1800" b="1" i="1" dirty="0">
              <a:solidFill>
                <a:schemeClr val="accent6"/>
              </a:solidFill>
            </a:endParaRPr>
          </a:p>
          <a:p>
            <a:pPr lvl="1" latinLnBrk="0"/>
            <a:r>
              <a:rPr lang="en-US" sz="1800" dirty="0"/>
              <a:t>Threads are organized in a </a:t>
            </a:r>
            <a:r>
              <a:rPr lang="en-US" sz="1800" i="1" dirty="0" err="1"/>
              <a:t>runqueue</a:t>
            </a:r>
            <a:r>
              <a:rPr lang="en-US" sz="1800" dirty="0"/>
              <a:t>, implemented as a</a:t>
            </a:r>
          </a:p>
          <a:p>
            <a:pPr marL="457200" lvl="1" indent="0" latinLnBrk="0">
              <a:buNone/>
            </a:pPr>
            <a:r>
              <a:rPr lang="en-US" sz="1800" b="1" dirty="0">
                <a:solidFill>
                  <a:srgbClr val="FF0000"/>
                </a:solidFill>
              </a:rPr>
              <a:t>	Red Black Tree</a:t>
            </a:r>
          </a:p>
        </p:txBody>
      </p:sp>
      <p:pic>
        <p:nvPicPr>
          <p:cNvPr id="1026" name="Picture 2">
            <a:extLst>
              <a:ext uri="{FF2B5EF4-FFF2-40B4-BE49-F238E27FC236}">
                <a16:creationId xmlns:a16="http://schemas.microsoft.com/office/drawing/2014/main" id="{1C77F614-E018-37C8-0920-BDD1EF1CF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147" y="4655012"/>
            <a:ext cx="2791948" cy="13877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a16="http://schemas.microsoft.com/office/drawing/2014/main" id="{33CD0268-80E4-73A1-5095-26BFF84948E2}"/>
              </a:ext>
            </a:extLst>
          </p:cNvPr>
          <p:cNvGraphicFramePr>
            <a:graphicFrameLocks noGrp="1"/>
          </p:cNvGraphicFramePr>
          <p:nvPr>
            <p:extLst>
              <p:ext uri="{D42A27DB-BD31-4B8C-83A1-F6EECF244321}">
                <p14:modId xmlns:p14="http://schemas.microsoft.com/office/powerpoint/2010/main" val="2202188066"/>
              </p:ext>
            </p:extLst>
          </p:nvPr>
        </p:nvGraphicFramePr>
        <p:xfrm>
          <a:off x="8060229" y="1773810"/>
          <a:ext cx="3206634" cy="1112520"/>
        </p:xfrm>
        <a:graphic>
          <a:graphicData uri="http://schemas.openxmlformats.org/drawingml/2006/table">
            <a:tbl>
              <a:tblPr firstRow="1" bandRow="1">
                <a:tableStyleId>{073A0DAA-6AF3-43AB-8588-CEC1D06C72B9}</a:tableStyleId>
              </a:tblPr>
              <a:tblGrid>
                <a:gridCol w="1603317">
                  <a:extLst>
                    <a:ext uri="{9D8B030D-6E8A-4147-A177-3AD203B41FA5}">
                      <a16:colId xmlns:a16="http://schemas.microsoft.com/office/drawing/2014/main" val="2078954968"/>
                    </a:ext>
                  </a:extLst>
                </a:gridCol>
                <a:gridCol w="1603317">
                  <a:extLst>
                    <a:ext uri="{9D8B030D-6E8A-4147-A177-3AD203B41FA5}">
                      <a16:colId xmlns:a16="http://schemas.microsoft.com/office/drawing/2014/main" val="1824434177"/>
                    </a:ext>
                  </a:extLst>
                </a:gridCol>
              </a:tblGrid>
              <a:tr h="370840">
                <a:tc>
                  <a:txBody>
                    <a:bodyPr/>
                    <a:lstStyle/>
                    <a:p>
                      <a:pPr algn="ctr"/>
                      <a:r>
                        <a:rPr lang="en-US" dirty="0"/>
                        <a:t>Thread</a:t>
                      </a:r>
                    </a:p>
                  </a:txBody>
                  <a:tcPr/>
                </a:tc>
                <a:tc>
                  <a:txBody>
                    <a:bodyPr/>
                    <a:lstStyle/>
                    <a:p>
                      <a:pPr algn="ctr"/>
                      <a:endParaRPr lang="en-US" dirty="0"/>
                    </a:p>
                  </a:txBody>
                  <a:tcPr/>
                </a:tc>
                <a:extLst>
                  <a:ext uri="{0D108BD9-81ED-4DB2-BD59-A6C34878D82A}">
                    <a16:rowId xmlns:a16="http://schemas.microsoft.com/office/drawing/2014/main" val="2211771448"/>
                  </a:ext>
                </a:extLst>
              </a:tr>
              <a:tr h="370840">
                <a:tc>
                  <a:txBody>
                    <a:bodyPr/>
                    <a:lstStyle/>
                    <a:p>
                      <a:pPr algn="ctr"/>
                      <a:r>
                        <a:rPr lang="en-US" dirty="0"/>
                        <a:t>A</a:t>
                      </a:r>
                    </a:p>
                  </a:txBody>
                  <a:tcPr/>
                </a:tc>
                <a:tc>
                  <a:txBody>
                    <a:bodyPr/>
                    <a:lstStyle/>
                    <a:p>
                      <a:pPr algn="ctr"/>
                      <a:r>
                        <a:rPr lang="en-US" b="1" dirty="0">
                          <a:solidFill>
                            <a:schemeClr val="accent6"/>
                          </a:solidFill>
                        </a:rPr>
                        <a:t>Weight: 10</a:t>
                      </a:r>
                    </a:p>
                  </a:txBody>
                  <a:tcPr/>
                </a:tc>
                <a:extLst>
                  <a:ext uri="{0D108BD9-81ED-4DB2-BD59-A6C34878D82A}">
                    <a16:rowId xmlns:a16="http://schemas.microsoft.com/office/drawing/2014/main" val="2760626563"/>
                  </a:ext>
                </a:extLst>
              </a:tr>
              <a:tr h="370840">
                <a:tc>
                  <a:txBody>
                    <a:bodyPr/>
                    <a:lstStyle/>
                    <a:p>
                      <a:pPr algn="ctr"/>
                      <a:r>
                        <a:rPr lang="en-US" dirty="0"/>
                        <a:t>B</a:t>
                      </a:r>
                    </a:p>
                  </a:txBody>
                  <a:tcPr/>
                </a:tc>
                <a:tc>
                  <a:txBody>
                    <a:bodyPr/>
                    <a:lstStyle/>
                    <a:p>
                      <a:pPr algn="ctr"/>
                      <a:r>
                        <a:rPr lang="en-US" b="1" dirty="0">
                          <a:solidFill>
                            <a:srgbClr val="FF0000"/>
                          </a:solidFill>
                        </a:rPr>
                        <a:t>Weight: 1</a:t>
                      </a:r>
                    </a:p>
                  </a:txBody>
                  <a:tcPr/>
                </a:tc>
                <a:extLst>
                  <a:ext uri="{0D108BD9-81ED-4DB2-BD59-A6C34878D82A}">
                    <a16:rowId xmlns:a16="http://schemas.microsoft.com/office/drawing/2014/main" val="1966556770"/>
                  </a:ext>
                </a:extLst>
              </a:tr>
            </a:tbl>
          </a:graphicData>
        </a:graphic>
      </p:graphicFrame>
      <p:pic>
        <p:nvPicPr>
          <p:cNvPr id="1028" name="Picture 4">
            <a:extLst>
              <a:ext uri="{FF2B5EF4-FFF2-40B4-BE49-F238E27FC236}">
                <a16:creationId xmlns:a16="http://schemas.microsoft.com/office/drawing/2014/main" id="{AE87BBB7-B287-B667-FA9F-50B27A21B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3509" y="4341611"/>
            <a:ext cx="2306259" cy="175601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42C94B5B-4110-45CD-2110-5AFE2898402E}"/>
              </a:ext>
            </a:extLst>
          </p:cNvPr>
          <p:cNvGrpSpPr/>
          <p:nvPr/>
        </p:nvGrpSpPr>
        <p:grpSpPr>
          <a:xfrm>
            <a:off x="7608122" y="3066810"/>
            <a:ext cx="4076982" cy="1075600"/>
            <a:chOff x="7608122" y="3066810"/>
            <a:chExt cx="4076982" cy="1075600"/>
          </a:xfrm>
        </p:grpSpPr>
        <p:sp>
          <p:nvSpPr>
            <p:cNvPr id="10" name="Content Placeholder 6">
              <a:extLst>
                <a:ext uri="{FF2B5EF4-FFF2-40B4-BE49-F238E27FC236}">
                  <a16:creationId xmlns:a16="http://schemas.microsoft.com/office/drawing/2014/main" id="{F4B35433-0581-D265-3AE9-00E7F3A321E4}"/>
                </a:ext>
              </a:extLst>
            </p:cNvPr>
            <p:cNvSpPr txBox="1">
              <a:spLocks/>
            </p:cNvSpPr>
            <p:nvPr/>
          </p:nvSpPr>
          <p:spPr>
            <a:xfrm>
              <a:off x="7608122" y="3066810"/>
              <a:ext cx="1082418" cy="362190"/>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1400" i="1" dirty="0" err="1"/>
                <a:t>runqueue</a:t>
              </a:r>
              <a:endParaRPr lang="en-US" sz="1100" b="1" i="1" dirty="0">
                <a:solidFill>
                  <a:srgbClr val="FF0000"/>
                </a:solidFill>
              </a:endParaRPr>
            </a:p>
          </p:txBody>
        </p:sp>
        <p:grpSp>
          <p:nvGrpSpPr>
            <p:cNvPr id="13" name="그룹 5">
              <a:extLst>
                <a:ext uri="{FF2B5EF4-FFF2-40B4-BE49-F238E27FC236}">
                  <a16:creationId xmlns:a16="http://schemas.microsoft.com/office/drawing/2014/main" id="{9098CBF8-CADD-6A9E-B07D-CB90C6DBB0A1}"/>
                </a:ext>
              </a:extLst>
            </p:cNvPr>
            <p:cNvGrpSpPr/>
            <p:nvPr/>
          </p:nvGrpSpPr>
          <p:grpSpPr>
            <a:xfrm>
              <a:off x="10848622" y="3247905"/>
              <a:ext cx="836482" cy="894505"/>
              <a:chOff x="3565495" y="4197096"/>
              <a:chExt cx="836482" cy="894505"/>
            </a:xfrm>
          </p:grpSpPr>
          <p:pic>
            <p:nvPicPr>
              <p:cNvPr id="14" name="그래픽 4" descr="프로세서 단색으로 채워진">
                <a:extLst>
                  <a:ext uri="{FF2B5EF4-FFF2-40B4-BE49-F238E27FC236}">
                    <a16:creationId xmlns:a16="http://schemas.microsoft.com/office/drawing/2014/main" id="{B2A22116-1CD0-66BA-2961-4909512441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8240" y="4197096"/>
                <a:ext cx="650992" cy="650992"/>
              </a:xfrm>
              <a:prstGeom prst="rect">
                <a:avLst/>
              </a:prstGeom>
            </p:spPr>
          </p:pic>
          <p:sp>
            <p:nvSpPr>
              <p:cNvPr id="15" name="TextBox 14">
                <a:extLst>
                  <a:ext uri="{FF2B5EF4-FFF2-40B4-BE49-F238E27FC236}">
                    <a16:creationId xmlns:a16="http://schemas.microsoft.com/office/drawing/2014/main" id="{2B679F58-50AF-FD7E-D88B-B8B0B16B0815}"/>
                  </a:ext>
                </a:extLst>
              </p:cNvPr>
              <p:cNvSpPr txBox="1"/>
              <p:nvPr/>
            </p:nvSpPr>
            <p:spPr>
              <a:xfrm>
                <a:off x="3565495" y="4799213"/>
                <a:ext cx="836482" cy="292388"/>
              </a:xfrm>
              <a:prstGeom prst="rect">
                <a:avLst/>
              </a:prstGeom>
              <a:noFill/>
            </p:spPr>
            <p:txBody>
              <a:bodyPr wrap="square" rtlCol="0">
                <a:spAutoFit/>
              </a:bodyPr>
              <a:lstStyle/>
              <a:p>
                <a:pPr algn="ctr"/>
                <a:r>
                  <a:rPr lang="en-US" altLang="ko-KR" sz="1300">
                    <a:latin typeface="Tahoma" panose="020B0604030504040204" pitchFamily="34" charset="0"/>
                    <a:ea typeface="Tahoma" panose="020B0604030504040204" pitchFamily="34" charset="0"/>
                    <a:cs typeface="Tahoma" panose="020B0604030504040204" pitchFamily="34" charset="0"/>
                  </a:rPr>
                  <a:t>CPU</a:t>
                </a:r>
                <a:endParaRPr lang="ko-KR" altLang="en-US" sz="1300">
                  <a:latin typeface="Tahoma" panose="020B0604030504040204" pitchFamily="34" charset="0"/>
                  <a:cs typeface="Tahoma" panose="020B0604030504040204" pitchFamily="34" charset="0"/>
                </a:endParaRPr>
              </a:p>
            </p:txBody>
          </p:sp>
        </p:grpSp>
        <p:cxnSp>
          <p:nvCxnSpPr>
            <p:cNvPr id="17" name="Straight Arrow Connector 16">
              <a:extLst>
                <a:ext uri="{FF2B5EF4-FFF2-40B4-BE49-F238E27FC236}">
                  <a16:creationId xmlns:a16="http://schemas.microsoft.com/office/drawing/2014/main" id="{84813051-4A9F-7A09-8BB5-62888713F17E}"/>
                </a:ext>
              </a:extLst>
            </p:cNvPr>
            <p:cNvCxnSpPr>
              <a:cxnSpLocks/>
            </p:cNvCxnSpPr>
            <p:nvPr/>
          </p:nvCxnSpPr>
          <p:spPr>
            <a:xfrm>
              <a:off x="9445625" y="3669541"/>
              <a:ext cx="1432242"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6B605F21-01E4-ADF8-AD6A-D091F3899876}"/>
                </a:ext>
              </a:extLst>
            </p:cNvPr>
            <p:cNvPicPr>
              <a:picLocks noChangeAspect="1"/>
            </p:cNvPicPr>
            <p:nvPr/>
          </p:nvPicPr>
          <p:blipFill>
            <a:blip r:embed="rId7"/>
            <a:stretch>
              <a:fillRect/>
            </a:stretch>
          </p:blipFill>
          <p:spPr>
            <a:xfrm>
              <a:off x="7689002" y="3429000"/>
              <a:ext cx="1724873" cy="462771"/>
            </a:xfrm>
            <a:prstGeom prst="rect">
              <a:avLst/>
            </a:prstGeom>
          </p:spPr>
        </p:pic>
      </p:grpSp>
    </p:spTree>
    <p:extLst>
      <p:ext uri="{BB962C8B-B14F-4D97-AF65-F5344CB8AC3E}">
        <p14:creationId xmlns:p14="http://schemas.microsoft.com/office/powerpoint/2010/main" val="371201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500"/>
                                        <p:tgtEl>
                                          <p:spTgt spid="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The Linux Scheduler</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7</a:t>
            </a:fld>
            <a:endParaRPr kumimoji="1" lang="ko-KR" altLang="en-US" dirty="0"/>
          </a:p>
        </p:txBody>
      </p:sp>
      <p:sp>
        <p:nvSpPr>
          <p:cNvPr id="7" name="Content Placeholder 6">
            <a:extLst>
              <a:ext uri="{FF2B5EF4-FFF2-40B4-BE49-F238E27FC236}">
                <a16:creationId xmlns:a16="http://schemas.microsoft.com/office/drawing/2014/main" id="{7E54CAA1-534E-2A2E-5499-B7EE6B5ECDC9}"/>
              </a:ext>
            </a:extLst>
          </p:cNvPr>
          <p:cNvSpPr>
            <a:spLocks noGrp="1"/>
          </p:cNvSpPr>
          <p:nvPr>
            <p:ph idx="1"/>
          </p:nvPr>
        </p:nvSpPr>
        <p:spPr>
          <a:xfrm>
            <a:off x="506896" y="1509090"/>
            <a:ext cx="6667334" cy="4811700"/>
          </a:xfrm>
        </p:spPr>
        <p:txBody>
          <a:bodyPr>
            <a:normAutofit/>
          </a:bodyPr>
          <a:lstStyle/>
          <a:p>
            <a:pPr marL="0" indent="0" latinLnBrk="0">
              <a:buNone/>
            </a:pPr>
            <a:r>
              <a:rPr lang="en-US" sz="2400" dirty="0"/>
              <a:t> Completely Fair Scheduling (</a:t>
            </a:r>
            <a:r>
              <a:rPr lang="en-US" sz="2400" b="1" dirty="0"/>
              <a:t>CFS</a:t>
            </a:r>
            <a:r>
              <a:rPr lang="en-US" sz="2400" dirty="0"/>
              <a:t>)</a:t>
            </a:r>
          </a:p>
          <a:p>
            <a:pPr latinLnBrk="0"/>
            <a:r>
              <a:rPr lang="en-US" sz="2400" dirty="0"/>
              <a:t>On multi-core systems, </a:t>
            </a:r>
            <a:r>
              <a:rPr lang="en-US" sz="2400" dirty="0">
                <a:solidFill>
                  <a:srgbClr val="FF0000"/>
                </a:solidFill>
              </a:rPr>
              <a:t>complex</a:t>
            </a:r>
          </a:p>
          <a:p>
            <a:pPr lvl="1" latinLnBrk="0"/>
            <a:r>
              <a:rPr lang="en-US" sz="1800" dirty="0"/>
              <a:t>Per-core </a:t>
            </a:r>
            <a:r>
              <a:rPr lang="en-US" sz="1800" i="1" dirty="0" err="1"/>
              <a:t>runqueues</a:t>
            </a:r>
            <a:r>
              <a:rPr lang="en-US" sz="1800" dirty="0"/>
              <a:t> - </a:t>
            </a:r>
            <a:r>
              <a:rPr lang="en-US" sz="1800" dirty="0">
                <a:solidFill>
                  <a:schemeClr val="accent6"/>
                </a:solidFill>
              </a:rPr>
              <a:t>context switch</a:t>
            </a:r>
          </a:p>
          <a:p>
            <a:pPr lvl="1" latinLnBrk="0"/>
            <a:r>
              <a:rPr lang="en-US" sz="1800" dirty="0"/>
              <a:t>Periodically run the </a:t>
            </a:r>
            <a:r>
              <a:rPr lang="en-US" sz="1800" dirty="0">
                <a:solidFill>
                  <a:schemeClr val="accent6"/>
                </a:solidFill>
              </a:rPr>
              <a:t>load-balancing </a:t>
            </a:r>
            <a:r>
              <a:rPr lang="en-US" sz="1800" dirty="0"/>
              <a:t>algorithm</a:t>
            </a:r>
          </a:p>
          <a:p>
            <a:pPr lvl="1" latinLnBrk="0"/>
            <a:r>
              <a:rPr lang="en-US" sz="1800" dirty="0"/>
              <a:t>Placement of newly created or awaken threads</a:t>
            </a:r>
          </a:p>
        </p:txBody>
      </p:sp>
      <p:graphicFrame>
        <p:nvGraphicFramePr>
          <p:cNvPr id="9" name="Table 9">
            <a:extLst>
              <a:ext uri="{FF2B5EF4-FFF2-40B4-BE49-F238E27FC236}">
                <a16:creationId xmlns:a16="http://schemas.microsoft.com/office/drawing/2014/main" id="{33CD0268-80E4-73A1-5095-26BFF84948E2}"/>
              </a:ext>
            </a:extLst>
          </p:cNvPr>
          <p:cNvGraphicFramePr>
            <a:graphicFrameLocks noGrp="1"/>
          </p:cNvGraphicFramePr>
          <p:nvPr>
            <p:extLst>
              <p:ext uri="{D42A27DB-BD31-4B8C-83A1-F6EECF244321}">
                <p14:modId xmlns:p14="http://schemas.microsoft.com/office/powerpoint/2010/main" val="1971039604"/>
              </p:ext>
            </p:extLst>
          </p:nvPr>
        </p:nvGraphicFramePr>
        <p:xfrm>
          <a:off x="7777452" y="1723067"/>
          <a:ext cx="3710686" cy="1483360"/>
        </p:xfrm>
        <a:graphic>
          <a:graphicData uri="http://schemas.openxmlformats.org/drawingml/2006/table">
            <a:tbl>
              <a:tblPr firstRow="1" bandRow="1">
                <a:tableStyleId>{073A0DAA-6AF3-43AB-8588-CEC1D06C72B9}</a:tableStyleId>
              </a:tblPr>
              <a:tblGrid>
                <a:gridCol w="1855343">
                  <a:extLst>
                    <a:ext uri="{9D8B030D-6E8A-4147-A177-3AD203B41FA5}">
                      <a16:colId xmlns:a16="http://schemas.microsoft.com/office/drawing/2014/main" val="2078954968"/>
                    </a:ext>
                  </a:extLst>
                </a:gridCol>
                <a:gridCol w="1855343">
                  <a:extLst>
                    <a:ext uri="{9D8B030D-6E8A-4147-A177-3AD203B41FA5}">
                      <a16:colId xmlns:a16="http://schemas.microsoft.com/office/drawing/2014/main" val="1824434177"/>
                    </a:ext>
                  </a:extLst>
                </a:gridCol>
              </a:tblGrid>
              <a:tr h="370840">
                <a:tc>
                  <a:txBody>
                    <a:bodyPr/>
                    <a:lstStyle/>
                    <a:p>
                      <a:pPr algn="ctr"/>
                      <a:r>
                        <a:rPr lang="en-US" dirty="0"/>
                        <a:t>Thread</a:t>
                      </a:r>
                    </a:p>
                  </a:txBody>
                  <a:tcPr/>
                </a:tc>
                <a:tc>
                  <a:txBody>
                    <a:bodyPr/>
                    <a:lstStyle/>
                    <a:p>
                      <a:pPr algn="ctr"/>
                      <a:endParaRPr lang="en-US" dirty="0"/>
                    </a:p>
                  </a:txBody>
                  <a:tcPr/>
                </a:tc>
                <a:extLst>
                  <a:ext uri="{0D108BD9-81ED-4DB2-BD59-A6C34878D82A}">
                    <a16:rowId xmlns:a16="http://schemas.microsoft.com/office/drawing/2014/main" val="2211771448"/>
                  </a:ext>
                </a:extLst>
              </a:tr>
              <a:tr h="370840">
                <a:tc>
                  <a:txBody>
                    <a:bodyPr/>
                    <a:lstStyle/>
                    <a:p>
                      <a:pPr algn="ctr"/>
                      <a:r>
                        <a:rPr lang="en-US" dirty="0"/>
                        <a:t>A</a:t>
                      </a:r>
                    </a:p>
                  </a:txBody>
                  <a:tcPr/>
                </a:tc>
                <a:tc>
                  <a:txBody>
                    <a:bodyPr/>
                    <a:lstStyle/>
                    <a:p>
                      <a:pPr algn="ctr"/>
                      <a:r>
                        <a:rPr lang="en-US" b="1" dirty="0">
                          <a:solidFill>
                            <a:schemeClr val="accent6"/>
                          </a:solidFill>
                        </a:rPr>
                        <a:t>Weight: 5</a:t>
                      </a:r>
                    </a:p>
                  </a:txBody>
                  <a:tcPr/>
                </a:tc>
                <a:extLst>
                  <a:ext uri="{0D108BD9-81ED-4DB2-BD59-A6C34878D82A}">
                    <a16:rowId xmlns:a16="http://schemas.microsoft.com/office/drawing/2014/main" val="2760626563"/>
                  </a:ext>
                </a:extLst>
              </a:tr>
              <a:tr h="370840">
                <a:tc>
                  <a:txBody>
                    <a:bodyPr/>
                    <a:lstStyle/>
                    <a:p>
                      <a:pPr algn="ctr"/>
                      <a:r>
                        <a:rPr lang="en-US" dirty="0"/>
                        <a:t>B</a:t>
                      </a:r>
                    </a:p>
                  </a:txBody>
                  <a:tcPr/>
                </a:tc>
                <a:tc>
                  <a:txBody>
                    <a:bodyPr/>
                    <a:lstStyle/>
                    <a:p>
                      <a:pPr algn="ctr"/>
                      <a:r>
                        <a:rPr lang="en-US" b="1" dirty="0">
                          <a:solidFill>
                            <a:srgbClr val="FF0000"/>
                          </a:solidFill>
                        </a:rPr>
                        <a:t>Weight: 5</a:t>
                      </a:r>
                    </a:p>
                  </a:txBody>
                  <a:tcPr/>
                </a:tc>
                <a:extLst>
                  <a:ext uri="{0D108BD9-81ED-4DB2-BD59-A6C34878D82A}">
                    <a16:rowId xmlns:a16="http://schemas.microsoft.com/office/drawing/2014/main" val="1966556770"/>
                  </a:ext>
                </a:extLst>
              </a:tr>
              <a:tr h="370840">
                <a:tc>
                  <a:txBody>
                    <a:bodyPr/>
                    <a:lstStyle/>
                    <a:p>
                      <a:pPr algn="ctr"/>
                      <a:r>
                        <a:rPr lang="en-US" dirty="0"/>
                        <a:t>C</a:t>
                      </a:r>
                    </a:p>
                  </a:txBody>
                  <a:tcPr/>
                </a:tc>
                <a:tc>
                  <a:txBody>
                    <a:bodyPr/>
                    <a:lstStyle/>
                    <a:p>
                      <a:pPr algn="ctr"/>
                      <a:r>
                        <a:rPr lang="en-US" b="1" dirty="0">
                          <a:solidFill>
                            <a:schemeClr val="accent2"/>
                          </a:solidFill>
                        </a:rPr>
                        <a:t>Newly Created</a:t>
                      </a:r>
                    </a:p>
                  </a:txBody>
                  <a:tcPr/>
                </a:tc>
                <a:extLst>
                  <a:ext uri="{0D108BD9-81ED-4DB2-BD59-A6C34878D82A}">
                    <a16:rowId xmlns:a16="http://schemas.microsoft.com/office/drawing/2014/main" val="4233087008"/>
                  </a:ext>
                </a:extLst>
              </a:tr>
            </a:tbl>
          </a:graphicData>
        </a:graphic>
      </p:graphicFrame>
      <p:grpSp>
        <p:nvGrpSpPr>
          <p:cNvPr id="44" name="Group 43">
            <a:extLst>
              <a:ext uri="{FF2B5EF4-FFF2-40B4-BE49-F238E27FC236}">
                <a16:creationId xmlns:a16="http://schemas.microsoft.com/office/drawing/2014/main" id="{A6BBC6F1-A4F7-9DEB-40E2-C673CBEB1BFB}"/>
              </a:ext>
            </a:extLst>
          </p:cNvPr>
          <p:cNvGrpSpPr/>
          <p:nvPr/>
        </p:nvGrpSpPr>
        <p:grpSpPr>
          <a:xfrm>
            <a:off x="8253043" y="3479310"/>
            <a:ext cx="3432061" cy="2511008"/>
            <a:chOff x="8253043" y="3479310"/>
            <a:chExt cx="3432061" cy="2511008"/>
          </a:xfrm>
        </p:grpSpPr>
        <p:sp>
          <p:nvSpPr>
            <p:cNvPr id="10" name="Content Placeholder 6">
              <a:extLst>
                <a:ext uri="{FF2B5EF4-FFF2-40B4-BE49-F238E27FC236}">
                  <a16:creationId xmlns:a16="http://schemas.microsoft.com/office/drawing/2014/main" id="{F4B35433-0581-D265-3AE9-00E7F3A321E4}"/>
                </a:ext>
              </a:extLst>
            </p:cNvPr>
            <p:cNvSpPr txBox="1">
              <a:spLocks/>
            </p:cNvSpPr>
            <p:nvPr/>
          </p:nvSpPr>
          <p:spPr>
            <a:xfrm>
              <a:off x="8253043" y="3479310"/>
              <a:ext cx="1082418" cy="362190"/>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1400" i="1" dirty="0" err="1"/>
                <a:t>runqueue</a:t>
              </a:r>
              <a:endParaRPr lang="en-US" sz="1100" b="1" i="1" dirty="0">
                <a:solidFill>
                  <a:srgbClr val="FF0000"/>
                </a:solidFill>
              </a:endParaRPr>
            </a:p>
          </p:txBody>
        </p:sp>
        <p:cxnSp>
          <p:nvCxnSpPr>
            <p:cNvPr id="17" name="Straight Arrow Connector 16">
              <a:extLst>
                <a:ext uri="{FF2B5EF4-FFF2-40B4-BE49-F238E27FC236}">
                  <a16:creationId xmlns:a16="http://schemas.microsoft.com/office/drawing/2014/main" id="{84813051-4A9F-7A09-8BB5-62888713F17E}"/>
                </a:ext>
              </a:extLst>
            </p:cNvPr>
            <p:cNvCxnSpPr>
              <a:cxnSpLocks/>
            </p:cNvCxnSpPr>
            <p:nvPr/>
          </p:nvCxnSpPr>
          <p:spPr>
            <a:xfrm>
              <a:off x="10048011" y="4029074"/>
              <a:ext cx="800611"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FDDB14D9-E32B-36BE-7882-475885878EEA}"/>
                </a:ext>
              </a:extLst>
            </p:cNvPr>
            <p:cNvPicPr>
              <a:picLocks noChangeAspect="1"/>
            </p:cNvPicPr>
            <p:nvPr/>
          </p:nvPicPr>
          <p:blipFill>
            <a:blip r:embed="rId3"/>
            <a:stretch>
              <a:fillRect/>
            </a:stretch>
          </p:blipFill>
          <p:spPr>
            <a:xfrm>
              <a:off x="8254036" y="3800646"/>
              <a:ext cx="1736055" cy="456857"/>
            </a:xfrm>
            <a:prstGeom prst="rect">
              <a:avLst/>
            </a:prstGeom>
          </p:spPr>
        </p:pic>
        <p:pic>
          <p:nvPicPr>
            <p:cNvPr id="21" name="Picture 20">
              <a:extLst>
                <a:ext uri="{FF2B5EF4-FFF2-40B4-BE49-F238E27FC236}">
                  <a16:creationId xmlns:a16="http://schemas.microsoft.com/office/drawing/2014/main" id="{3C15FB0E-E71E-942F-F6EC-92B302742E32}"/>
                </a:ext>
              </a:extLst>
            </p:cNvPr>
            <p:cNvPicPr>
              <a:picLocks noChangeAspect="1"/>
            </p:cNvPicPr>
            <p:nvPr/>
          </p:nvPicPr>
          <p:blipFill>
            <a:blip r:embed="rId4"/>
            <a:stretch>
              <a:fillRect/>
            </a:stretch>
          </p:blipFill>
          <p:spPr>
            <a:xfrm>
              <a:off x="8253043" y="5222562"/>
              <a:ext cx="1708150" cy="414736"/>
            </a:xfrm>
            <a:prstGeom prst="rect">
              <a:avLst/>
            </a:prstGeom>
          </p:spPr>
        </p:pic>
        <p:grpSp>
          <p:nvGrpSpPr>
            <p:cNvPr id="22" name="그룹 5">
              <a:extLst>
                <a:ext uri="{FF2B5EF4-FFF2-40B4-BE49-F238E27FC236}">
                  <a16:creationId xmlns:a16="http://schemas.microsoft.com/office/drawing/2014/main" id="{1FE282C6-3913-7339-28BB-CBBCB7063EDB}"/>
                </a:ext>
              </a:extLst>
            </p:cNvPr>
            <p:cNvGrpSpPr/>
            <p:nvPr/>
          </p:nvGrpSpPr>
          <p:grpSpPr>
            <a:xfrm>
              <a:off x="10848622" y="3715172"/>
              <a:ext cx="836482" cy="894505"/>
              <a:chOff x="3565495" y="4197096"/>
              <a:chExt cx="836482" cy="894505"/>
            </a:xfrm>
          </p:grpSpPr>
          <p:pic>
            <p:nvPicPr>
              <p:cNvPr id="23" name="그래픽 4" descr="프로세서 단색으로 채워진">
                <a:extLst>
                  <a:ext uri="{FF2B5EF4-FFF2-40B4-BE49-F238E27FC236}">
                    <a16:creationId xmlns:a16="http://schemas.microsoft.com/office/drawing/2014/main" id="{D8A29365-7F67-6109-B368-1540496F10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8240" y="4197096"/>
                <a:ext cx="650992" cy="650992"/>
              </a:xfrm>
              <a:prstGeom prst="rect">
                <a:avLst/>
              </a:prstGeom>
            </p:spPr>
          </p:pic>
          <p:sp>
            <p:nvSpPr>
              <p:cNvPr id="24" name="TextBox 23">
                <a:extLst>
                  <a:ext uri="{FF2B5EF4-FFF2-40B4-BE49-F238E27FC236}">
                    <a16:creationId xmlns:a16="http://schemas.microsoft.com/office/drawing/2014/main" id="{D48F82D6-28F4-A768-FF8F-5334251C51C6}"/>
                  </a:ext>
                </a:extLst>
              </p:cNvPr>
              <p:cNvSpPr txBox="1"/>
              <p:nvPr/>
            </p:nvSpPr>
            <p:spPr>
              <a:xfrm>
                <a:off x="3565495" y="4799213"/>
                <a:ext cx="836482" cy="292388"/>
              </a:xfrm>
              <a:prstGeom prst="rect">
                <a:avLst/>
              </a:prstGeom>
              <a:noFill/>
            </p:spPr>
            <p:txBody>
              <a:bodyPr wrap="square" rtlCol="0">
                <a:spAutoFit/>
              </a:bodyPr>
              <a:lstStyle/>
              <a:p>
                <a:pPr algn="ctr"/>
                <a:r>
                  <a:rPr lang="en-US" altLang="ko-KR" sz="1300" dirty="0">
                    <a:latin typeface="Tahoma" panose="020B0604030504040204" pitchFamily="34" charset="0"/>
                    <a:ea typeface="Tahoma" panose="020B0604030504040204" pitchFamily="34" charset="0"/>
                    <a:cs typeface="Tahoma" panose="020B0604030504040204" pitchFamily="34" charset="0"/>
                  </a:rPr>
                  <a:t>CPU 1</a:t>
                </a:r>
                <a:endParaRPr lang="ko-KR" altLang="en-US" sz="1300" dirty="0">
                  <a:latin typeface="Tahoma" panose="020B0604030504040204" pitchFamily="34" charset="0"/>
                  <a:cs typeface="Tahoma" panose="020B0604030504040204" pitchFamily="34" charset="0"/>
                </a:endParaRPr>
              </a:p>
            </p:txBody>
          </p:sp>
        </p:grpSp>
        <p:grpSp>
          <p:nvGrpSpPr>
            <p:cNvPr id="25" name="그룹 5">
              <a:extLst>
                <a:ext uri="{FF2B5EF4-FFF2-40B4-BE49-F238E27FC236}">
                  <a16:creationId xmlns:a16="http://schemas.microsoft.com/office/drawing/2014/main" id="{5988A5D7-3C2E-5700-CC3F-8B7638C61A1C}"/>
                </a:ext>
              </a:extLst>
            </p:cNvPr>
            <p:cNvGrpSpPr/>
            <p:nvPr/>
          </p:nvGrpSpPr>
          <p:grpSpPr>
            <a:xfrm>
              <a:off x="10848622" y="5095813"/>
              <a:ext cx="836482" cy="894505"/>
              <a:chOff x="3565495" y="4197096"/>
              <a:chExt cx="836482" cy="894505"/>
            </a:xfrm>
          </p:grpSpPr>
          <p:pic>
            <p:nvPicPr>
              <p:cNvPr id="26" name="그래픽 4" descr="프로세서 단색으로 채워진">
                <a:extLst>
                  <a:ext uri="{FF2B5EF4-FFF2-40B4-BE49-F238E27FC236}">
                    <a16:creationId xmlns:a16="http://schemas.microsoft.com/office/drawing/2014/main" id="{70454B5A-65E1-855C-3EBD-2ABD4566D8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8240" y="4197096"/>
                <a:ext cx="650992" cy="650992"/>
              </a:xfrm>
              <a:prstGeom prst="rect">
                <a:avLst/>
              </a:prstGeom>
            </p:spPr>
          </p:pic>
          <p:sp>
            <p:nvSpPr>
              <p:cNvPr id="27" name="TextBox 26">
                <a:extLst>
                  <a:ext uri="{FF2B5EF4-FFF2-40B4-BE49-F238E27FC236}">
                    <a16:creationId xmlns:a16="http://schemas.microsoft.com/office/drawing/2014/main" id="{89E5AE27-1DB9-F3A6-D273-08D7575A7537}"/>
                  </a:ext>
                </a:extLst>
              </p:cNvPr>
              <p:cNvSpPr txBox="1"/>
              <p:nvPr/>
            </p:nvSpPr>
            <p:spPr>
              <a:xfrm>
                <a:off x="3565495" y="4799213"/>
                <a:ext cx="836482" cy="292388"/>
              </a:xfrm>
              <a:prstGeom prst="rect">
                <a:avLst/>
              </a:prstGeom>
              <a:noFill/>
            </p:spPr>
            <p:txBody>
              <a:bodyPr wrap="square" rtlCol="0">
                <a:spAutoFit/>
              </a:bodyPr>
              <a:lstStyle/>
              <a:p>
                <a:pPr algn="ctr"/>
                <a:r>
                  <a:rPr lang="en-US" altLang="ko-KR" sz="1300" dirty="0">
                    <a:latin typeface="Tahoma" panose="020B0604030504040204" pitchFamily="34" charset="0"/>
                    <a:ea typeface="Tahoma" panose="020B0604030504040204" pitchFamily="34" charset="0"/>
                    <a:cs typeface="Tahoma" panose="020B0604030504040204" pitchFamily="34" charset="0"/>
                  </a:rPr>
                  <a:t>CPU 2</a:t>
                </a:r>
                <a:endParaRPr lang="ko-KR" altLang="en-US" sz="1300" dirty="0">
                  <a:latin typeface="Tahoma" panose="020B0604030504040204" pitchFamily="34" charset="0"/>
                  <a:cs typeface="Tahoma" panose="020B0604030504040204" pitchFamily="34" charset="0"/>
                </a:endParaRPr>
              </a:p>
            </p:txBody>
          </p:sp>
        </p:grpSp>
        <p:sp>
          <p:nvSpPr>
            <p:cNvPr id="28" name="Content Placeholder 6">
              <a:extLst>
                <a:ext uri="{FF2B5EF4-FFF2-40B4-BE49-F238E27FC236}">
                  <a16:creationId xmlns:a16="http://schemas.microsoft.com/office/drawing/2014/main" id="{B2439A67-5DC1-0895-9F66-5E2F7F55B1EE}"/>
                </a:ext>
              </a:extLst>
            </p:cNvPr>
            <p:cNvSpPr txBox="1">
              <a:spLocks/>
            </p:cNvSpPr>
            <p:nvPr/>
          </p:nvSpPr>
          <p:spPr>
            <a:xfrm>
              <a:off x="8253043" y="4879421"/>
              <a:ext cx="1082418" cy="362190"/>
            </a:xfrm>
            <a:prstGeom prst="rect">
              <a:avLst/>
            </a:prstGeom>
          </p:spPr>
          <p:txBody>
            <a:bodyPr vert="horz" lIns="91440" tIns="45720" rIns="91440" bIns="45720" rtlCol="0">
              <a:normAutofit/>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0">
                <a:buFont typeface="Wingdings" panose="05000000000000000000" pitchFamily="2" charset="2"/>
                <a:buNone/>
              </a:pPr>
              <a:r>
                <a:rPr lang="en-US" sz="1400" i="1" dirty="0" err="1"/>
                <a:t>runqueue</a:t>
              </a:r>
              <a:endParaRPr lang="en-US" sz="1100" b="1" i="1" dirty="0">
                <a:solidFill>
                  <a:srgbClr val="FF0000"/>
                </a:solidFill>
              </a:endParaRPr>
            </a:p>
          </p:txBody>
        </p:sp>
        <p:cxnSp>
          <p:nvCxnSpPr>
            <p:cNvPr id="30" name="Straight Arrow Connector 29">
              <a:extLst>
                <a:ext uri="{FF2B5EF4-FFF2-40B4-BE49-F238E27FC236}">
                  <a16:creationId xmlns:a16="http://schemas.microsoft.com/office/drawing/2014/main" id="{FC1DC33A-56A6-DA31-303F-854773E26D8C}"/>
                </a:ext>
              </a:extLst>
            </p:cNvPr>
            <p:cNvCxnSpPr>
              <a:cxnSpLocks/>
            </p:cNvCxnSpPr>
            <p:nvPr/>
          </p:nvCxnSpPr>
          <p:spPr>
            <a:xfrm>
              <a:off x="10048011" y="5429929"/>
              <a:ext cx="800611"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grpSp>
      <p:grpSp>
        <p:nvGrpSpPr>
          <p:cNvPr id="43" name="Group 42">
            <a:extLst>
              <a:ext uri="{FF2B5EF4-FFF2-40B4-BE49-F238E27FC236}">
                <a16:creationId xmlns:a16="http://schemas.microsoft.com/office/drawing/2014/main" id="{0E07660F-0E1B-F2D4-3C58-863780A5C227}"/>
              </a:ext>
            </a:extLst>
          </p:cNvPr>
          <p:cNvGrpSpPr/>
          <p:nvPr/>
        </p:nvGrpSpPr>
        <p:grpSpPr>
          <a:xfrm>
            <a:off x="6788424" y="4040668"/>
            <a:ext cx="1464619" cy="1392234"/>
            <a:chOff x="6788424" y="4040668"/>
            <a:chExt cx="1464619" cy="1392234"/>
          </a:xfrm>
        </p:grpSpPr>
        <p:pic>
          <p:nvPicPr>
            <p:cNvPr id="32" name="Picture 31">
              <a:extLst>
                <a:ext uri="{FF2B5EF4-FFF2-40B4-BE49-F238E27FC236}">
                  <a16:creationId xmlns:a16="http://schemas.microsoft.com/office/drawing/2014/main" id="{82E98195-3353-50BE-43D3-8CA6784205BE}"/>
                </a:ext>
              </a:extLst>
            </p:cNvPr>
            <p:cNvPicPr>
              <a:picLocks noChangeAspect="1"/>
            </p:cNvPicPr>
            <p:nvPr/>
          </p:nvPicPr>
          <p:blipFill>
            <a:blip r:embed="rId7"/>
            <a:stretch>
              <a:fillRect/>
            </a:stretch>
          </p:blipFill>
          <p:spPr>
            <a:xfrm>
              <a:off x="6788424" y="4469023"/>
              <a:ext cx="465781" cy="414737"/>
            </a:xfrm>
            <a:prstGeom prst="rect">
              <a:avLst/>
            </a:prstGeom>
          </p:spPr>
        </p:pic>
        <p:cxnSp>
          <p:nvCxnSpPr>
            <p:cNvPr id="33" name="Straight Arrow Connector 32">
              <a:extLst>
                <a:ext uri="{FF2B5EF4-FFF2-40B4-BE49-F238E27FC236}">
                  <a16:creationId xmlns:a16="http://schemas.microsoft.com/office/drawing/2014/main" id="{2E324B7B-091E-20D7-DE8B-0F8EF48CF079}"/>
                </a:ext>
              </a:extLst>
            </p:cNvPr>
            <p:cNvCxnSpPr>
              <a:cxnSpLocks/>
            </p:cNvCxnSpPr>
            <p:nvPr/>
          </p:nvCxnSpPr>
          <p:spPr>
            <a:xfrm>
              <a:off x="7620000" y="4040668"/>
              <a:ext cx="633043" cy="0"/>
            </a:xfrm>
            <a:prstGeom prst="straightConnector1">
              <a:avLst/>
            </a:prstGeom>
            <a:ln w="19050">
              <a:solidFill>
                <a:schemeClr val="accent2"/>
              </a:solidFill>
              <a:prstDash val="dash"/>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FCB8F457-B8CC-3C9C-7E7B-2A4BA76CEA1D}"/>
                </a:ext>
              </a:extLst>
            </p:cNvPr>
            <p:cNvCxnSpPr>
              <a:cxnSpLocks/>
            </p:cNvCxnSpPr>
            <p:nvPr/>
          </p:nvCxnSpPr>
          <p:spPr>
            <a:xfrm>
              <a:off x="7620000" y="5432902"/>
              <a:ext cx="633043" cy="0"/>
            </a:xfrm>
            <a:prstGeom prst="straightConnector1">
              <a:avLst/>
            </a:prstGeom>
            <a:ln w="19050">
              <a:solidFill>
                <a:schemeClr val="accent2"/>
              </a:solidFill>
              <a:prstDash val="dash"/>
              <a:tailEnd type="triangle"/>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33D4AC1-30E3-9439-7B04-9923D6194C5B}"/>
                </a:ext>
              </a:extLst>
            </p:cNvPr>
            <p:cNvCxnSpPr>
              <a:stCxn id="32" idx="3"/>
            </p:cNvCxnSpPr>
            <p:nvPr/>
          </p:nvCxnSpPr>
          <p:spPr>
            <a:xfrm flipV="1">
              <a:off x="7254205" y="4676391"/>
              <a:ext cx="365795" cy="1"/>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ECCA13-9B9D-B3C7-2DC9-98078414E12A}"/>
                </a:ext>
              </a:extLst>
            </p:cNvPr>
            <p:cNvCxnSpPr>
              <a:cxnSpLocks/>
            </p:cNvCxnSpPr>
            <p:nvPr/>
          </p:nvCxnSpPr>
          <p:spPr>
            <a:xfrm flipV="1">
              <a:off x="7620000" y="4040668"/>
              <a:ext cx="0" cy="1389261"/>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2" name="Content Placeholder 6">
              <a:extLst>
                <a:ext uri="{FF2B5EF4-FFF2-40B4-BE49-F238E27FC236}">
                  <a16:creationId xmlns:a16="http://schemas.microsoft.com/office/drawing/2014/main" id="{F01744E6-C305-0079-4514-180850AE4767}"/>
                </a:ext>
              </a:extLst>
            </p:cNvPr>
            <p:cNvSpPr txBox="1">
              <a:spLocks/>
            </p:cNvSpPr>
            <p:nvPr/>
          </p:nvSpPr>
          <p:spPr>
            <a:xfrm>
              <a:off x="7549394" y="4395902"/>
              <a:ext cx="515756" cy="479732"/>
            </a:xfrm>
            <a:prstGeom prst="rect">
              <a:avLst/>
            </a:prstGeom>
          </p:spPr>
          <p:txBody>
            <a:bodyPr vert="horz" lIns="91440" tIns="45720" rIns="91440" bIns="45720" rtlCol="0">
              <a:normAutofit lnSpcReduction="10000"/>
            </a:bodyPr>
            <a:lstStyle>
              <a:lvl1pPr marL="457200" indent="-457200" algn="l" defTabSz="914400" rtl="0" eaLnBrk="1" latinLnBrk="1" hangingPunct="1">
                <a:lnSpc>
                  <a:spcPct val="120000"/>
                </a:lnSpc>
                <a:spcBef>
                  <a:spcPts val="6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120000"/>
                </a:lnSpc>
                <a:spcBef>
                  <a:spcPts val="600"/>
                </a:spcBef>
                <a:buFontTx/>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12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12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latinLnBrk="0">
                <a:buFont typeface="Wingdings" panose="05000000000000000000" pitchFamily="2" charset="2"/>
                <a:buNone/>
              </a:pPr>
              <a:r>
                <a:rPr lang="en-US" sz="2400" b="1" dirty="0">
                  <a:solidFill>
                    <a:schemeClr val="accent2"/>
                  </a:solidFill>
                </a:rPr>
                <a:t>?</a:t>
              </a:r>
            </a:p>
          </p:txBody>
        </p:sp>
      </p:grpSp>
      <p:pic>
        <p:nvPicPr>
          <p:cNvPr id="1030" name="Picture 6">
            <a:extLst>
              <a:ext uri="{FF2B5EF4-FFF2-40B4-BE49-F238E27FC236}">
                <a16:creationId xmlns:a16="http://schemas.microsoft.com/office/drawing/2014/main" id="{25EC86F5-B0C7-7EEE-2410-C0559203C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2225" y="4120099"/>
            <a:ext cx="3279019" cy="212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The Linux Scheduler</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8</a:t>
            </a:fld>
            <a:endParaRPr kumimoji="1" lang="ko-KR" altLang="en-US" dirty="0"/>
          </a:p>
        </p:txBody>
      </p:sp>
      <p:sp>
        <p:nvSpPr>
          <p:cNvPr id="7" name="Content Placeholder 6">
            <a:extLst>
              <a:ext uri="{FF2B5EF4-FFF2-40B4-BE49-F238E27FC236}">
                <a16:creationId xmlns:a16="http://schemas.microsoft.com/office/drawing/2014/main" id="{7E54CAA1-534E-2A2E-5499-B7EE6B5ECDC9}"/>
              </a:ext>
            </a:extLst>
          </p:cNvPr>
          <p:cNvSpPr>
            <a:spLocks noGrp="1"/>
          </p:cNvSpPr>
          <p:nvPr>
            <p:ph idx="1"/>
          </p:nvPr>
        </p:nvSpPr>
        <p:spPr>
          <a:xfrm>
            <a:off x="506895" y="1509090"/>
            <a:ext cx="5589105" cy="4811700"/>
          </a:xfrm>
        </p:spPr>
        <p:txBody>
          <a:bodyPr>
            <a:normAutofit/>
          </a:bodyPr>
          <a:lstStyle/>
          <a:p>
            <a:pPr marL="0" indent="0" latinLnBrk="0">
              <a:buNone/>
            </a:pPr>
            <a:r>
              <a:rPr lang="en-US" sz="2400" dirty="0"/>
              <a:t>The Load Balancing Algorithm (</a:t>
            </a:r>
            <a:r>
              <a:rPr lang="en-US" sz="2400" b="1" dirty="0">
                <a:solidFill>
                  <a:schemeClr val="accent6"/>
                </a:solidFill>
              </a:rPr>
              <a:t>LBA</a:t>
            </a:r>
            <a:r>
              <a:rPr lang="en-US" sz="2400" dirty="0"/>
              <a:t>)</a:t>
            </a:r>
          </a:p>
          <a:p>
            <a:pPr latinLnBrk="0"/>
            <a:r>
              <a:rPr lang="en-US" sz="2400" dirty="0"/>
              <a:t>Used by </a:t>
            </a:r>
            <a:r>
              <a:rPr lang="en-US" sz="2400" b="1" dirty="0">
                <a:solidFill>
                  <a:schemeClr val="accent6"/>
                </a:solidFill>
              </a:rPr>
              <a:t>CFS</a:t>
            </a:r>
            <a:r>
              <a:rPr lang="en-US" sz="2400" dirty="0">
                <a:solidFill>
                  <a:schemeClr val="accent6"/>
                </a:solidFill>
              </a:rPr>
              <a:t> </a:t>
            </a:r>
            <a:r>
              <a:rPr lang="en-US" sz="2400" dirty="0"/>
              <a:t>to track load</a:t>
            </a:r>
          </a:p>
          <a:p>
            <a:pPr lvl="1" latinLnBrk="0"/>
            <a:r>
              <a:rPr lang="en-US" sz="1800" dirty="0"/>
              <a:t>However, balancing the load based only on thread weights is </a:t>
            </a:r>
            <a:r>
              <a:rPr lang="en-US" sz="1800" dirty="0">
                <a:solidFill>
                  <a:srgbClr val="FF0000"/>
                </a:solidFill>
              </a:rPr>
              <a:t>insufficient</a:t>
            </a:r>
            <a:endParaRPr lang="en-US" sz="2400" dirty="0"/>
          </a:p>
          <a:p>
            <a:pPr marL="0" indent="0" latinLnBrk="0">
              <a:buNone/>
            </a:pPr>
            <a:endParaRPr lang="en-US" sz="2400" dirty="0"/>
          </a:p>
          <a:p>
            <a:pPr latinLnBrk="0"/>
            <a:r>
              <a:rPr lang="en-US" sz="1800" dirty="0">
                <a:solidFill>
                  <a:schemeClr val="accent6"/>
                </a:solidFill>
              </a:rPr>
              <a:t>load</a:t>
            </a:r>
            <a:r>
              <a:rPr lang="en-US" sz="1800" dirty="0"/>
              <a:t> - thread’s weight and average CPU utilization</a:t>
            </a:r>
          </a:p>
          <a:p>
            <a:pPr latinLnBrk="0"/>
            <a:r>
              <a:rPr lang="en-US" sz="1800" dirty="0"/>
              <a:t>Scheduling Domain (</a:t>
            </a:r>
            <a:r>
              <a:rPr lang="en-US" sz="1800" dirty="0">
                <a:solidFill>
                  <a:schemeClr val="accent6"/>
                </a:solidFill>
              </a:rPr>
              <a:t>SD</a:t>
            </a:r>
            <a:r>
              <a:rPr lang="en-US" sz="1800" dirty="0"/>
              <a:t>) – each level of the hierarchy (relative connectivity of cores)</a:t>
            </a:r>
          </a:p>
          <a:p>
            <a:pPr latinLnBrk="0"/>
            <a:r>
              <a:rPr lang="en-US" sz="1800" dirty="0"/>
              <a:t>Scheduling Groups (</a:t>
            </a:r>
            <a:r>
              <a:rPr lang="en-US" sz="1800" dirty="0">
                <a:solidFill>
                  <a:schemeClr val="accent6"/>
                </a:solidFill>
              </a:rPr>
              <a:t>SG</a:t>
            </a:r>
            <a:r>
              <a:rPr lang="en-US" sz="1800" dirty="0"/>
              <a:t>)</a:t>
            </a:r>
            <a:r>
              <a:rPr lang="en-US" sz="1600" dirty="0"/>
              <a:t> – comprised of CPU cores</a:t>
            </a:r>
            <a:endParaRPr lang="en-US" sz="1800" dirty="0"/>
          </a:p>
        </p:txBody>
      </p:sp>
      <p:grpSp>
        <p:nvGrpSpPr>
          <p:cNvPr id="28" name="Group 27">
            <a:extLst>
              <a:ext uri="{FF2B5EF4-FFF2-40B4-BE49-F238E27FC236}">
                <a16:creationId xmlns:a16="http://schemas.microsoft.com/office/drawing/2014/main" id="{6B8329B2-CC35-DC5C-3C31-FDAF39221D9D}"/>
              </a:ext>
            </a:extLst>
          </p:cNvPr>
          <p:cNvGrpSpPr/>
          <p:nvPr/>
        </p:nvGrpSpPr>
        <p:grpSpPr>
          <a:xfrm>
            <a:off x="6992304" y="401560"/>
            <a:ext cx="4345470" cy="4617121"/>
            <a:chOff x="7075006" y="1370388"/>
            <a:chExt cx="4345470" cy="4617121"/>
          </a:xfrm>
        </p:grpSpPr>
        <p:pic>
          <p:nvPicPr>
            <p:cNvPr id="18" name="Picture 17">
              <a:extLst>
                <a:ext uri="{FF2B5EF4-FFF2-40B4-BE49-F238E27FC236}">
                  <a16:creationId xmlns:a16="http://schemas.microsoft.com/office/drawing/2014/main" id="{2666A62E-4065-3B60-0787-2DD919B36780}"/>
                </a:ext>
              </a:extLst>
            </p:cNvPr>
            <p:cNvPicPr>
              <a:picLocks noChangeAspect="1"/>
            </p:cNvPicPr>
            <p:nvPr/>
          </p:nvPicPr>
          <p:blipFill>
            <a:blip r:embed="rId3"/>
            <a:stretch>
              <a:fillRect/>
            </a:stretch>
          </p:blipFill>
          <p:spPr>
            <a:xfrm>
              <a:off x="7520547" y="1370388"/>
              <a:ext cx="3700463" cy="2239953"/>
            </a:xfrm>
            <a:prstGeom prst="rect">
              <a:avLst/>
            </a:prstGeom>
          </p:spPr>
        </p:pic>
        <p:pic>
          <p:nvPicPr>
            <p:cNvPr id="20" name="Picture 19">
              <a:extLst>
                <a:ext uri="{FF2B5EF4-FFF2-40B4-BE49-F238E27FC236}">
                  <a16:creationId xmlns:a16="http://schemas.microsoft.com/office/drawing/2014/main" id="{77D82038-D68E-74BC-7C29-B91FA4A41154}"/>
                </a:ext>
              </a:extLst>
            </p:cNvPr>
            <p:cNvPicPr>
              <a:picLocks noChangeAspect="1"/>
            </p:cNvPicPr>
            <p:nvPr/>
          </p:nvPicPr>
          <p:blipFill>
            <a:blip r:embed="rId4"/>
            <a:stretch>
              <a:fillRect/>
            </a:stretch>
          </p:blipFill>
          <p:spPr>
            <a:xfrm>
              <a:off x="7075006" y="4271963"/>
              <a:ext cx="4345470" cy="1715546"/>
            </a:xfrm>
            <a:prstGeom prst="rect">
              <a:avLst/>
            </a:prstGeom>
          </p:spPr>
        </p:pic>
        <p:sp>
          <p:nvSpPr>
            <p:cNvPr id="21" name="Rectangle 20">
              <a:extLst>
                <a:ext uri="{FF2B5EF4-FFF2-40B4-BE49-F238E27FC236}">
                  <a16:creationId xmlns:a16="http://schemas.microsoft.com/office/drawing/2014/main" id="{1F0B63A3-DEA4-2B06-0BEC-123FFFE90D77}"/>
                </a:ext>
              </a:extLst>
            </p:cNvPr>
            <p:cNvSpPr/>
            <p:nvPr/>
          </p:nvSpPr>
          <p:spPr>
            <a:xfrm>
              <a:off x="7609046" y="1454468"/>
              <a:ext cx="1704975" cy="53816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A2D5628-A349-DEED-4BD5-DA799B66325C}"/>
                </a:ext>
              </a:extLst>
            </p:cNvPr>
            <p:cNvCxnSpPr>
              <a:cxnSpLocks/>
              <a:endCxn id="21" idx="1"/>
            </p:cNvCxnSpPr>
            <p:nvPr/>
          </p:nvCxnSpPr>
          <p:spPr>
            <a:xfrm>
              <a:off x="7280746" y="1723549"/>
              <a:ext cx="328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4256E21-34CA-435D-A5A2-942D060048B7}"/>
                </a:ext>
              </a:extLst>
            </p:cNvPr>
            <p:cNvCxnSpPr/>
            <p:nvPr/>
          </p:nvCxnSpPr>
          <p:spPr>
            <a:xfrm>
              <a:off x="7280746" y="1723549"/>
              <a:ext cx="0" cy="28408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398C4467-43CE-CEF8-DBA5-AF3E96D3C730}"/>
              </a:ext>
            </a:extLst>
          </p:cNvPr>
          <p:cNvPicPr>
            <a:picLocks noChangeAspect="1"/>
          </p:cNvPicPr>
          <p:nvPr/>
        </p:nvPicPr>
        <p:blipFill>
          <a:blip r:embed="rId5"/>
          <a:stretch>
            <a:fillRect/>
          </a:stretch>
        </p:blipFill>
        <p:spPr>
          <a:xfrm>
            <a:off x="7617852" y="5147975"/>
            <a:ext cx="3226934" cy="1224385"/>
          </a:xfrm>
          <a:prstGeom prst="rect">
            <a:avLst/>
          </a:prstGeom>
        </p:spPr>
      </p:pic>
    </p:spTree>
    <p:extLst>
      <p:ext uri="{BB962C8B-B14F-4D97-AF65-F5344CB8AC3E}">
        <p14:creationId xmlns:p14="http://schemas.microsoft.com/office/powerpoint/2010/main" val="262417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CE9C-30CC-26ED-B663-638FE136EB6D}"/>
              </a:ext>
            </a:extLst>
          </p:cNvPr>
          <p:cNvSpPr>
            <a:spLocks noGrp="1"/>
          </p:cNvSpPr>
          <p:nvPr>
            <p:ph type="title"/>
          </p:nvPr>
        </p:nvSpPr>
        <p:spPr/>
        <p:txBody>
          <a:bodyPr/>
          <a:lstStyle/>
          <a:p>
            <a:r>
              <a:rPr lang="en-US" dirty="0"/>
              <a:t>The Linux Scheduler</a:t>
            </a:r>
          </a:p>
        </p:txBody>
      </p:sp>
      <p:sp>
        <p:nvSpPr>
          <p:cNvPr id="3" name="Slide Number Placeholder 2">
            <a:extLst>
              <a:ext uri="{FF2B5EF4-FFF2-40B4-BE49-F238E27FC236}">
                <a16:creationId xmlns:a16="http://schemas.microsoft.com/office/drawing/2014/main" id="{9255A862-7E36-291B-7AF9-97ACEF0212FB}"/>
              </a:ext>
            </a:extLst>
          </p:cNvPr>
          <p:cNvSpPr>
            <a:spLocks noGrp="1"/>
          </p:cNvSpPr>
          <p:nvPr>
            <p:ph type="sldNum" sz="quarter" idx="12"/>
          </p:nvPr>
        </p:nvSpPr>
        <p:spPr/>
        <p:txBody>
          <a:bodyPr/>
          <a:lstStyle/>
          <a:p>
            <a:fld id="{83B07E9C-B188-D646-AA46-64DB2324B3BF}" type="slidenum">
              <a:rPr kumimoji="1" lang="ko-KR" altLang="en-US" smtClean="0"/>
              <a:pPr/>
              <a:t>9</a:t>
            </a:fld>
            <a:endParaRPr kumimoji="1" lang="ko-KR" altLang="en-US" dirty="0"/>
          </a:p>
        </p:txBody>
      </p:sp>
      <p:sp>
        <p:nvSpPr>
          <p:cNvPr id="7" name="Content Placeholder 6">
            <a:extLst>
              <a:ext uri="{FF2B5EF4-FFF2-40B4-BE49-F238E27FC236}">
                <a16:creationId xmlns:a16="http://schemas.microsoft.com/office/drawing/2014/main" id="{7E54CAA1-534E-2A2E-5499-B7EE6B5ECDC9}"/>
              </a:ext>
            </a:extLst>
          </p:cNvPr>
          <p:cNvSpPr>
            <a:spLocks noGrp="1"/>
          </p:cNvSpPr>
          <p:nvPr>
            <p:ph idx="1"/>
          </p:nvPr>
        </p:nvSpPr>
        <p:spPr>
          <a:xfrm>
            <a:off x="506895" y="1509090"/>
            <a:ext cx="6098239" cy="5128978"/>
          </a:xfrm>
        </p:spPr>
        <p:txBody>
          <a:bodyPr>
            <a:normAutofit/>
          </a:bodyPr>
          <a:lstStyle/>
          <a:p>
            <a:pPr marL="0" indent="0" latinLnBrk="0">
              <a:buNone/>
            </a:pPr>
            <a:r>
              <a:rPr lang="en-US" sz="2400" dirty="0"/>
              <a:t>The Load Balancing Algorithm (</a:t>
            </a:r>
            <a:r>
              <a:rPr lang="en-US" sz="2400" b="1" dirty="0">
                <a:solidFill>
                  <a:schemeClr val="accent6"/>
                </a:solidFill>
              </a:rPr>
              <a:t>LBA</a:t>
            </a:r>
            <a:r>
              <a:rPr lang="en-US" sz="2400" dirty="0"/>
              <a:t>)</a:t>
            </a:r>
          </a:p>
          <a:p>
            <a:pPr latinLnBrk="0"/>
            <a:r>
              <a:rPr lang="en-US" sz="2400" dirty="0"/>
              <a:t>Pseudocode of the </a:t>
            </a:r>
            <a:r>
              <a:rPr lang="en-US" sz="2400" dirty="0">
                <a:solidFill>
                  <a:schemeClr val="accent6"/>
                </a:solidFill>
              </a:rPr>
              <a:t>LBA</a:t>
            </a:r>
            <a:endParaRPr lang="en-US" sz="1800" dirty="0"/>
          </a:p>
          <a:p>
            <a:pPr marL="0" lvl="2" indent="0" latinLnBrk="0">
              <a:buNone/>
            </a:pPr>
            <a:endParaRPr lang="en-US" sz="1800" dirty="0"/>
          </a:p>
          <a:p>
            <a:pPr marL="0" lvl="2" indent="0" latinLnBrk="0">
              <a:buNone/>
            </a:pPr>
            <a:r>
              <a:rPr lang="en-US" sz="1600" b="1" dirty="0">
                <a:solidFill>
                  <a:schemeClr val="accent1"/>
                </a:solidFill>
              </a:rPr>
              <a:t>1</a:t>
            </a:r>
            <a:r>
              <a:rPr lang="en-US" sz="1600" dirty="0">
                <a:solidFill>
                  <a:schemeClr val="accent1"/>
                </a:solidFill>
              </a:rPr>
              <a:t>	For each SD, from lowest to the highest hierarchy</a:t>
            </a:r>
          </a:p>
          <a:p>
            <a:pPr marL="0" lvl="2" indent="0" latinLnBrk="0">
              <a:buNone/>
            </a:pPr>
            <a:r>
              <a:rPr lang="en-US" sz="1600" b="1" dirty="0">
                <a:solidFill>
                  <a:schemeClr val="accent2"/>
                </a:solidFill>
              </a:rPr>
              <a:t>2</a:t>
            </a:r>
            <a:r>
              <a:rPr lang="en-US" sz="1600" dirty="0">
                <a:solidFill>
                  <a:schemeClr val="accent2"/>
                </a:solidFill>
              </a:rPr>
              <a:t>	Select designated core in SD to run the algorithm</a:t>
            </a:r>
          </a:p>
          <a:p>
            <a:pPr marL="0" lvl="2" indent="0" latinLnBrk="0">
              <a:buNone/>
            </a:pPr>
            <a:r>
              <a:rPr lang="en-US" sz="1600" dirty="0">
                <a:solidFill>
                  <a:schemeClr val="accent2"/>
                </a:solidFill>
              </a:rPr>
              <a:t>	(first idle core or core 0)</a:t>
            </a:r>
          </a:p>
          <a:p>
            <a:pPr marL="0" lvl="2" indent="0" latinLnBrk="0">
              <a:buNone/>
            </a:pPr>
            <a:r>
              <a:rPr lang="en-US" sz="1600" b="1" dirty="0">
                <a:solidFill>
                  <a:srgbClr val="7030A0"/>
                </a:solidFill>
              </a:rPr>
              <a:t>11</a:t>
            </a:r>
            <a:r>
              <a:rPr lang="en-US" sz="1600" dirty="0">
                <a:solidFill>
                  <a:srgbClr val="7030A0"/>
                </a:solidFill>
              </a:rPr>
              <a:t>	Compute average loads of all SG in SD</a:t>
            </a:r>
          </a:p>
          <a:p>
            <a:pPr marL="0" lvl="2" indent="0" latinLnBrk="0">
              <a:buNone/>
            </a:pPr>
            <a:r>
              <a:rPr lang="en-US" sz="1600" b="1" dirty="0">
                <a:solidFill>
                  <a:srgbClr val="FF0000"/>
                </a:solidFill>
              </a:rPr>
              <a:t>13</a:t>
            </a:r>
            <a:r>
              <a:rPr lang="en-US" sz="1600" dirty="0">
                <a:solidFill>
                  <a:srgbClr val="FF0000"/>
                </a:solidFill>
              </a:rPr>
              <a:t>	Select SG with the highest average load</a:t>
            </a:r>
          </a:p>
          <a:p>
            <a:pPr marL="0" lvl="2" indent="0" latinLnBrk="0">
              <a:buNone/>
            </a:pPr>
            <a:r>
              <a:rPr lang="en-US" sz="1600" b="1" dirty="0">
                <a:solidFill>
                  <a:srgbClr val="00B050"/>
                </a:solidFill>
              </a:rPr>
              <a:t>15</a:t>
            </a:r>
            <a:r>
              <a:rPr lang="en-US" sz="1600" dirty="0">
                <a:solidFill>
                  <a:srgbClr val="00B050"/>
                </a:solidFill>
              </a:rPr>
              <a:t>	If load of other SG &gt; current SG</a:t>
            </a:r>
          </a:p>
          <a:p>
            <a:pPr marL="0" lvl="2" indent="0" latinLnBrk="0">
              <a:buNone/>
            </a:pPr>
            <a:r>
              <a:rPr lang="en-US" sz="1600" dirty="0">
                <a:solidFill>
                  <a:srgbClr val="00B050"/>
                </a:solidFill>
              </a:rPr>
              <a:t>	balance load (steal work from other SG)</a:t>
            </a:r>
          </a:p>
        </p:txBody>
      </p:sp>
      <p:pic>
        <p:nvPicPr>
          <p:cNvPr id="5" name="Picture 4">
            <a:extLst>
              <a:ext uri="{FF2B5EF4-FFF2-40B4-BE49-F238E27FC236}">
                <a16:creationId xmlns:a16="http://schemas.microsoft.com/office/drawing/2014/main" id="{6FE4CA3F-F219-152F-AD6A-55876F4B48B3}"/>
              </a:ext>
            </a:extLst>
          </p:cNvPr>
          <p:cNvPicPr>
            <a:picLocks noChangeAspect="1"/>
          </p:cNvPicPr>
          <p:nvPr/>
        </p:nvPicPr>
        <p:blipFill>
          <a:blip r:embed="rId3"/>
          <a:stretch>
            <a:fillRect/>
          </a:stretch>
        </p:blipFill>
        <p:spPr>
          <a:xfrm>
            <a:off x="6712178" y="707824"/>
            <a:ext cx="4104594" cy="5752960"/>
          </a:xfrm>
          <a:prstGeom prst="rect">
            <a:avLst/>
          </a:prstGeom>
        </p:spPr>
      </p:pic>
      <p:sp>
        <p:nvSpPr>
          <p:cNvPr id="6" name="Rectangle 5">
            <a:extLst>
              <a:ext uri="{FF2B5EF4-FFF2-40B4-BE49-F238E27FC236}">
                <a16:creationId xmlns:a16="http://schemas.microsoft.com/office/drawing/2014/main" id="{26D29A47-F4B9-53B7-77FD-3266388AA71C}"/>
              </a:ext>
            </a:extLst>
          </p:cNvPr>
          <p:cNvSpPr/>
          <p:nvPr/>
        </p:nvSpPr>
        <p:spPr>
          <a:xfrm>
            <a:off x="6779079" y="1191225"/>
            <a:ext cx="3111500" cy="22573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4E9330-601E-F790-BA8C-E1E79EDBE633}"/>
              </a:ext>
            </a:extLst>
          </p:cNvPr>
          <p:cNvSpPr/>
          <p:nvPr/>
        </p:nvSpPr>
        <p:spPr>
          <a:xfrm>
            <a:off x="6779079" y="1459196"/>
            <a:ext cx="3111500" cy="1557960"/>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291D5C0-FABE-DF36-7085-98E6575C3FBF}"/>
              </a:ext>
            </a:extLst>
          </p:cNvPr>
          <p:cNvSpPr/>
          <p:nvPr/>
        </p:nvSpPr>
        <p:spPr>
          <a:xfrm>
            <a:off x="7333518" y="3285067"/>
            <a:ext cx="2639611" cy="225731"/>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C41DA2-CE11-7277-A1A4-1E7E5AE2C439}"/>
              </a:ext>
            </a:extLst>
          </p:cNvPr>
          <p:cNvSpPr/>
          <p:nvPr/>
        </p:nvSpPr>
        <p:spPr>
          <a:xfrm>
            <a:off x="7181118" y="3665843"/>
            <a:ext cx="3528611" cy="5895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angle 10">
            <a:extLst>
              <a:ext uri="{FF2B5EF4-FFF2-40B4-BE49-F238E27FC236}">
                <a16:creationId xmlns:a16="http://schemas.microsoft.com/office/drawing/2014/main" id="{B75B6AC9-E8A3-A910-5FAB-CFF8B68ED63D}"/>
              </a:ext>
            </a:extLst>
          </p:cNvPr>
          <p:cNvSpPr/>
          <p:nvPr/>
        </p:nvSpPr>
        <p:spPr>
          <a:xfrm>
            <a:off x="7181117" y="4473750"/>
            <a:ext cx="3528611" cy="1032606"/>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86112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500"/>
                                        <p:tgtEl>
                                          <p:spTgt spid="7">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Effect transition="in" filter="fade">
                                      <p:cBhvr>
                                        <p:cTn id="55" dur="500"/>
                                        <p:tgtEl>
                                          <p:spTgt spid="7">
                                            <p:txEl>
                                              <p:pRg st="8" end="8"/>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7">
                                            <p:txEl>
                                              <p:pRg st="9" end="9"/>
                                            </p:txEl>
                                          </p:spTgt>
                                        </p:tgtEl>
                                        <p:attrNameLst>
                                          <p:attrName>style.visibility</p:attrName>
                                        </p:attrNameLst>
                                      </p:cBhvr>
                                      <p:to>
                                        <p:strVal val="visible"/>
                                      </p:to>
                                    </p:set>
                                    <p:animEffect transition="in" filter="fade">
                                      <p:cBhvr>
                                        <p:cTn id="58" dur="500"/>
                                        <p:tgtEl>
                                          <p:spTgt spid="7">
                                            <p:txEl>
                                              <p:pRg st="9" end="9"/>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TotalTime>
  <Words>2005</Words>
  <Application>Microsoft Office PowerPoint</Application>
  <PresentationFormat>Widescreen</PresentationFormat>
  <Paragraphs>243</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맑은 고딕</vt:lpstr>
      <vt:lpstr>Arial</vt:lpstr>
      <vt:lpstr>Arial</vt:lpstr>
      <vt:lpstr>Tahoma</vt:lpstr>
      <vt:lpstr>Times New Roman</vt:lpstr>
      <vt:lpstr>Wingdings</vt:lpstr>
      <vt:lpstr>Office 테마</vt:lpstr>
      <vt:lpstr>The Linux Scheduler: a Decade of Wasted Cores</vt:lpstr>
      <vt:lpstr>PowerPoint Presentation</vt:lpstr>
      <vt:lpstr>Introduction</vt:lpstr>
      <vt:lpstr>Introduction</vt:lpstr>
      <vt:lpstr>The Linux Scheduler</vt:lpstr>
      <vt:lpstr>The Linux Scheduler</vt:lpstr>
      <vt:lpstr>The Linux Scheduler</vt:lpstr>
      <vt:lpstr>The Linux Scheduler</vt:lpstr>
      <vt:lpstr>The Linux Scheduler</vt:lpstr>
      <vt:lpstr>Bugs</vt:lpstr>
      <vt:lpstr>Bugs</vt:lpstr>
      <vt:lpstr>Bugs</vt:lpstr>
      <vt:lpstr>Bugs</vt:lpstr>
      <vt:lpstr>Bugs</vt:lpstr>
      <vt:lpstr>Bugs</vt:lpstr>
      <vt:lpstr>Bugs</vt:lpstr>
      <vt:lpstr>Tools</vt:lpstr>
      <vt:lpstr>References</vt:lpstr>
      <vt:lpstr>Conclusion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F2FS : A New File System for Flash Storage</dc:title>
  <dc:creator>최건희</dc:creator>
  <cp:lastModifiedBy>x041418</cp:lastModifiedBy>
  <cp:revision>127</cp:revision>
  <cp:lastPrinted>2019-08-20T01:06:00Z</cp:lastPrinted>
  <dcterms:created xsi:type="dcterms:W3CDTF">2019-06-24T08:20:15Z</dcterms:created>
  <dcterms:modified xsi:type="dcterms:W3CDTF">2023-09-11T07:29:47Z</dcterms:modified>
</cp:coreProperties>
</file>