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5" r:id="rId2"/>
    <p:sldId id="394" r:id="rId3"/>
    <p:sldId id="412" r:id="rId4"/>
    <p:sldId id="413" r:id="rId5"/>
    <p:sldId id="418" r:id="rId6"/>
    <p:sldId id="414" r:id="rId7"/>
    <p:sldId id="415" r:id="rId8"/>
    <p:sldId id="416" r:id="rId9"/>
    <p:sldId id="417" r:id="rId10"/>
    <p:sldId id="419" r:id="rId11"/>
    <p:sldId id="420" r:id="rId12"/>
    <p:sldId id="421" r:id="rId13"/>
    <p:sldId id="422" r:id="rId14"/>
    <p:sldId id="423" r:id="rId15"/>
    <p:sldId id="426" r:id="rId16"/>
    <p:sldId id="427" r:id="rId17"/>
    <p:sldId id="409" r:id="rId18"/>
    <p:sldId id="424" r:id="rId19"/>
    <p:sldId id="425" r:id="rId20"/>
    <p:sldId id="408" r:id="rId21"/>
    <p:sldId id="410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4EE"/>
    <a:srgbClr val="FFAFAF"/>
    <a:srgbClr val="FFDBD1"/>
    <a:srgbClr val="0404AC"/>
    <a:srgbClr val="FF0066"/>
    <a:srgbClr val="FF00FF"/>
    <a:srgbClr val="0B2D86"/>
    <a:srgbClr val="0B2C87"/>
    <a:srgbClr val="F3DDDA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AC858-4EE6-4451-B97B-8D3B9E4E72FC}" v="1420" dt="2023-09-11T08:41:24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2023-09-11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2023-09-11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707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349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66704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035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222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5748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6621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77006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12155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90216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3200" b="0" i="0">
                <a:solidFill>
                  <a:srgbClr val="D1D5DB"/>
                </a:solidFill>
                <a:effectLst/>
                <a:latin typeface="Söhne"/>
              </a:rPr>
              <a:t>ZNS SSD</a:t>
            </a:r>
            <a:r>
              <a:rPr lang="ko-KR" altLang="en-US" sz="3200" b="0" i="0">
                <a:solidFill>
                  <a:srgbClr val="D1D5DB"/>
                </a:solidFill>
                <a:effectLst/>
                <a:latin typeface="Söhne"/>
              </a:rPr>
              <a:t>에 </a:t>
            </a:r>
            <a:r>
              <a:rPr lang="en-US" altLang="ko-KR" sz="3200" b="0" i="0">
                <a:solidFill>
                  <a:srgbClr val="D1D5DB"/>
                </a:solidFill>
                <a:effectLst/>
                <a:latin typeface="Söhne"/>
              </a:rPr>
              <a:t>F2FS LFS </a:t>
            </a:r>
            <a:r>
              <a:rPr lang="ko-KR" altLang="en-US" sz="3200" b="0" i="0">
                <a:solidFill>
                  <a:srgbClr val="D1D5DB"/>
                </a:solidFill>
                <a:effectLst/>
                <a:latin typeface="Söhne"/>
              </a:rPr>
              <a:t>모드를 사용하여 </a:t>
            </a:r>
            <a:r>
              <a:rPr lang="en-US" altLang="ko-KR" sz="3200" b="0" i="0">
                <a:solidFill>
                  <a:srgbClr val="D1D5DB"/>
                </a:solidFill>
                <a:effectLst/>
                <a:latin typeface="Söhne"/>
              </a:rPr>
              <a:t>F2FS</a:t>
            </a:r>
            <a:r>
              <a:rPr lang="ko-KR" altLang="en-US" sz="3200" b="0" i="0">
                <a:solidFill>
                  <a:srgbClr val="D1D5DB"/>
                </a:solidFill>
                <a:effectLst/>
                <a:latin typeface="Söhne"/>
              </a:rPr>
              <a:t>의 디스크 레이아웃을 식별하고</a:t>
            </a:r>
            <a:r>
              <a:rPr lang="en-US" altLang="ko-KR" sz="3200" b="0" i="0">
                <a:solidFill>
                  <a:srgbClr val="D1D5DB"/>
                </a:solidFill>
                <a:effectLst/>
                <a:latin typeface="Söhne"/>
              </a:rPr>
              <a:t>, </a:t>
            </a:r>
          </a:p>
          <a:p>
            <a:r>
              <a:rPr lang="ko-KR" altLang="en-US" sz="2000" b="0" i="0">
                <a:solidFill>
                  <a:srgbClr val="D1D5DB"/>
                </a:solidFill>
                <a:effectLst/>
                <a:latin typeface="Söhne"/>
              </a:rPr>
              <a:t>높은 디스크 활용도에서의 과프로비저닝과 </a:t>
            </a:r>
            <a:r>
              <a:rPr lang="en-US" altLang="ko-KR" sz="2000" b="0" i="0">
                <a:solidFill>
                  <a:srgbClr val="D1D5DB"/>
                </a:solidFill>
                <a:effectLst/>
                <a:latin typeface="Söhne"/>
              </a:rPr>
              <a:t>GC </a:t>
            </a:r>
            <a:r>
              <a:rPr lang="ko-KR" altLang="en-US" sz="2000" b="0" i="0">
                <a:solidFill>
                  <a:srgbClr val="D1D5DB"/>
                </a:solidFill>
                <a:effectLst/>
                <a:latin typeface="Söhne"/>
              </a:rPr>
              <a:t>성능 간의 트레이드오프를 탐구했습니다</a:t>
            </a:r>
            <a:r>
              <a:rPr lang="en-US" altLang="ko-KR" sz="2000" b="0" i="0">
                <a:solidFill>
                  <a:srgbClr val="D1D5DB"/>
                </a:solidFill>
                <a:effectLst/>
                <a:latin typeface="Söhne"/>
              </a:rPr>
              <a:t>. </a:t>
            </a:r>
          </a:p>
          <a:p>
            <a:r>
              <a:rPr lang="ko-KR" altLang="en-US" sz="2000" b="0" i="0">
                <a:solidFill>
                  <a:srgbClr val="D1D5DB"/>
                </a:solidFill>
                <a:effectLst/>
                <a:latin typeface="Söhne"/>
              </a:rPr>
              <a:t>우리는 새로운 프리 세그먼트 </a:t>
            </a:r>
            <a:r>
              <a:rPr lang="en-US" altLang="ko-KR" sz="2000" b="0" i="0">
                <a:solidFill>
                  <a:srgbClr val="D1D5DB"/>
                </a:solidFill>
                <a:effectLst/>
                <a:latin typeface="Söhne"/>
              </a:rPr>
              <a:t>finding</a:t>
            </a:r>
            <a:r>
              <a:rPr lang="ko-KR" altLang="en-US" sz="2000" b="0" i="0">
                <a:solidFill>
                  <a:srgbClr val="D1D5DB"/>
                </a:solidFill>
                <a:effectLst/>
                <a:latin typeface="Söhne"/>
              </a:rPr>
              <a:t> 스킴을 사용하여 더 나은 저장 공간 활용을 위해 낮은 경험적 과프로비저닝 공간을 설정했습니다</a:t>
            </a:r>
            <a:r>
              <a:rPr lang="en-US" altLang="ko-KR" sz="2000" b="0" i="0">
                <a:solidFill>
                  <a:srgbClr val="D1D5DB"/>
                </a:solidFill>
                <a:effectLst/>
                <a:latin typeface="Söhne"/>
              </a:rPr>
              <a:t>. </a:t>
            </a:r>
          </a:p>
          <a:p>
            <a:r>
              <a:rPr lang="ko-KR" altLang="en-US" sz="2000" b="0" i="0">
                <a:solidFill>
                  <a:srgbClr val="D1D5DB"/>
                </a:solidFill>
                <a:effectLst/>
                <a:latin typeface="Söhne"/>
              </a:rPr>
              <a:t>결과적으로 우리의 연구는 과프로비저닝 공간을 고려해야 하며</a:t>
            </a:r>
            <a:r>
              <a:rPr lang="en-US" altLang="ko-KR" sz="2000" b="0" i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ko-KR" altLang="en-US" sz="2000" b="0" i="0">
                <a:solidFill>
                  <a:srgbClr val="D1D5DB"/>
                </a:solidFill>
                <a:effectLst/>
                <a:latin typeface="Söhne"/>
              </a:rPr>
              <a:t>특히 쓰기 중심 워크로드에 대한 </a:t>
            </a:r>
            <a:r>
              <a:rPr lang="en-US" altLang="ko-KR" sz="2000" b="0" i="0">
                <a:solidFill>
                  <a:srgbClr val="D1D5DB"/>
                </a:solidFill>
                <a:effectLst/>
                <a:latin typeface="Söhne"/>
              </a:rPr>
              <a:t>ZNS </a:t>
            </a:r>
            <a:r>
              <a:rPr lang="ko-KR" altLang="en-US" sz="2000" b="0" i="0">
                <a:solidFill>
                  <a:srgbClr val="D1D5DB"/>
                </a:solidFill>
                <a:effectLst/>
                <a:latin typeface="Söhne"/>
              </a:rPr>
              <a:t>기반 시스템의 설계에 중요한 역할을 해야 함을 보여주었습니다</a:t>
            </a:r>
            <a:r>
              <a:rPr lang="en-US" altLang="ko-KR" sz="2000" b="0" i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3894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3478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62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1870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6463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7633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sz="3200" b="0" i="0">
                <a:solidFill>
                  <a:srgbClr val="212529"/>
                </a:solidFill>
                <a:effectLst/>
                <a:latin typeface="-apple-system"/>
              </a:rPr>
              <a:t>사용자가 추첨권을 자신의 화폐 가치로 추첨권을 자유롭게 할당할 수 있도록 허용</a:t>
            </a:r>
            <a:endParaRPr lang="en-US" altLang="ko-KR" sz="3200" b="0" i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1626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0927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400" b="1" i="1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0053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770" y="2416690"/>
            <a:ext cx="9014460" cy="2024620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  <a:latin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280160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>
                <a:latin typeface="맑은 고딕" panose="020B0503020000020004" pitchFamily="50" charset="-127"/>
                <a:cs typeface="Arial" panose="020B0604020202020204" pitchFamily="34" charset="0"/>
              </a:defRPr>
            </a:lvl1pPr>
            <a:lvl2pPr marL="8001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맑은 고딕" panose="020B0503020000020004" pitchFamily="50" charset="-127"/>
                <a:cs typeface="Arial" panose="020B0604020202020204" pitchFamily="34" charset="0"/>
              </a:defRPr>
            </a:lvl2pPr>
            <a:lvl3pPr marL="1257300" indent="-342900">
              <a:lnSpc>
                <a:spcPct val="120000"/>
              </a:lnSpc>
              <a:spcBef>
                <a:spcPts val="600"/>
              </a:spcBef>
              <a:buFont typeface="시스템 서체 일반체"/>
              <a:buChar char="-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  <a:defRPr sz="1600">
                <a:latin typeface="맑은 고딕" panose="020B0503020000020004" pitchFamily="50" charset="-127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DB45E5-D3F2-E61B-03F6-942F1976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7BF32D-4A17-AD9B-86C8-D3537329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FE796CC-C8B6-BAF5-5CBE-434E18B7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BA9262E-DAA9-D93F-6198-EEDC91F58559}"/>
              </a:ext>
            </a:extLst>
          </p:cNvPr>
          <p:cNvSpPr/>
          <p:nvPr userDrawn="1"/>
        </p:nvSpPr>
        <p:spPr>
          <a:xfrm>
            <a:off x="0" y="0"/>
            <a:ext cx="3459480" cy="4950209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EC6B600-8E5E-F030-CF0C-8843F36D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68036"/>
            <a:ext cx="3154680" cy="461413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B04F3F5-0D22-27DF-F88A-39732F6F4C88}"/>
              </a:ext>
            </a:extLst>
          </p:cNvPr>
          <p:cNvSpPr/>
          <p:nvPr userDrawn="1"/>
        </p:nvSpPr>
        <p:spPr>
          <a:xfrm>
            <a:off x="4229100" y="1115060"/>
            <a:ext cx="7512049" cy="4841240"/>
          </a:xfrm>
          <a:prstGeom prst="rect">
            <a:avLst/>
          </a:prstGeom>
          <a:noFill/>
          <a:ln w="28575">
            <a:solidFill>
              <a:srgbClr val="0B2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7D03928D-9E39-5450-EE19-445A22A1B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2450" y="1236663"/>
            <a:ext cx="7189217" cy="4608164"/>
          </a:xfrm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2pPr>
            <a:lvl3pPr marL="1257300" indent="-342900">
              <a:lnSpc>
                <a:spcPct val="150000"/>
              </a:lnSpc>
              <a:buFont typeface="시스템 서체 일반체"/>
              <a:buChar char="-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3pPr>
            <a:lvl4pPr marL="1657350" indent="-285750">
              <a:lnSpc>
                <a:spcPct val="150000"/>
              </a:lnSpc>
              <a:buFont typeface="Wingdings" pitchFamily="2" charset="2"/>
              <a:buChar char="Ø"/>
              <a:defRPr>
                <a:latin typeface="맑은 고딕" panose="020B0503020000020004" pitchFamily="50" charset="-127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Font typeface="Wingdings" pitchFamily="2" charset="2"/>
              <a:buChar char="ü"/>
              <a:defRPr sz="1600">
                <a:latin typeface="맑은 고딕" panose="020B0503020000020004" pitchFamily="50" charset="-127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85564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E8E9F-0121-AF4F-8F3E-C641459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2165678"/>
            <a:ext cx="11196917" cy="2024620"/>
          </a:xfrm>
        </p:spPr>
        <p:txBody>
          <a:bodyPr/>
          <a:lstStyle/>
          <a:p>
            <a:r>
              <a:rPr lang="en-US" altLang="ko-KR" sz="3400"/>
              <a:t>Lottery Scheduling: </a:t>
            </a:r>
            <a:br>
              <a:rPr lang="en-US" altLang="ko-KR" sz="3400"/>
            </a:br>
            <a:r>
              <a:rPr lang="en-US" altLang="ko-KR" sz="3400"/>
              <a:t>Flexible Proportional-Share Resource Management</a:t>
            </a:r>
            <a:endParaRPr kumimoji="1" lang="ko-KR" altLang="en-US" sz="340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C27E24-377B-BC40-B952-DF8E1F4C4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/>
              <a:t>2023. 09. 12</a:t>
            </a:r>
          </a:p>
          <a:p>
            <a:r>
              <a:rPr kumimoji="1" lang="en-US" altLang="ko-KR"/>
              <a:t>Presented by Suhwan Shin</a:t>
            </a:r>
          </a:p>
          <a:p>
            <a:r>
              <a:rPr kumimoji="1" lang="en-US" altLang="ko-KR"/>
              <a:t>shshin@dankook.ac.kr</a:t>
            </a:r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D49899-8CF4-5399-A482-2A3AB7961792}"/>
              </a:ext>
            </a:extLst>
          </p:cNvPr>
          <p:cNvSpPr txBox="1">
            <a:spLocks/>
          </p:cNvSpPr>
          <p:nvPr/>
        </p:nvSpPr>
        <p:spPr>
          <a:xfrm>
            <a:off x="151278" y="4190298"/>
            <a:ext cx="7003431" cy="808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ko-KR" sz="1200">
                <a:solidFill>
                  <a:schemeClr val="bg1"/>
                </a:solidFill>
              </a:rPr>
              <a:t>Carl A. Waldspurger,  William E. Weihl </a:t>
            </a:r>
            <a:br>
              <a:rPr lang="de-DE" altLang="ko-KR" sz="1200">
                <a:solidFill>
                  <a:schemeClr val="bg1"/>
                </a:solidFill>
              </a:rPr>
            </a:br>
            <a:br>
              <a:rPr lang="de-DE" altLang="ko-KR" sz="1200">
                <a:solidFill>
                  <a:schemeClr val="bg1"/>
                </a:solidFill>
              </a:rPr>
            </a:br>
            <a:r>
              <a:rPr lang="en-US" altLang="ko-KR" sz="1200" i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OSDI‘ 94</a:t>
            </a:r>
            <a:endParaRPr lang="en-US" altLang="ko-KR" sz="1200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16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/>
              <a:t>Evaluation – Fairness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Rate Accuracy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X-axis: Ticket allocated ratio (ex. 1:1, 2:1, ~, 10:1)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Y-axis: Observed allocation ratio (over 60s)</a:t>
            </a:r>
            <a:b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Lottery Scheduling can control the distribution of allocated resoureces</a:t>
            </a:r>
          </a:p>
          <a:p>
            <a:endParaRPr lang="en-US" altLang="ko-KR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D9A795-7797-0401-A20A-CC7349DF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7" y="3640495"/>
            <a:ext cx="3312523" cy="26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Evaluation – Fairness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Fairness Over Time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threads with 2:1 Ticket allocation (8 sec window)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</a:t>
            </a:r>
          </a:p>
          <a:p>
            <a:pPr lvl="2"/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25478 : 12619 = 2.01 : 1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37175EB-A473-C394-BD79-DE7D7C2D4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44" y="3405732"/>
            <a:ext cx="3896269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Evaluation – Flexible Control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Execution Rates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tasks with Monte-Carlo simulation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Tasks periodically changes their ticket allocation to be proportional to their error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F7D2B7-B07A-3752-5D8A-A0D07D022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356" y="3367627"/>
            <a:ext cx="3600953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Evaluation – Ticket transfers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 Processing Rates (Client-Server Computation)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8:3:1 allocation for clients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A0017DD-0235-03F3-EB50-973B28C4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448" y="3429000"/>
            <a:ext cx="3696216" cy="2934109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4ADC8D9F-34EB-E647-EAD6-737C75CE3BC9}"/>
              </a:ext>
            </a:extLst>
          </p:cNvPr>
          <p:cNvGrpSpPr/>
          <p:nvPr/>
        </p:nvGrpSpPr>
        <p:grpSpPr>
          <a:xfrm>
            <a:off x="5627717" y="3379122"/>
            <a:ext cx="2263834" cy="1696996"/>
            <a:chOff x="5627717" y="3379122"/>
            <a:chExt cx="2263834" cy="1696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D1CA6-520A-EC36-FB9D-3D28E0A5B940}"/>
                </a:ext>
              </a:extLst>
            </p:cNvPr>
            <p:cNvSpPr txBox="1"/>
            <p:nvPr/>
          </p:nvSpPr>
          <p:spPr>
            <a:xfrm>
              <a:off x="5627717" y="4403959"/>
              <a:ext cx="5735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/>
                <a:t>20(8)</a:t>
              </a:r>
              <a:endParaRPr lang="ko-KR" altLang="en-US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54FB2E-69DC-33E3-0AAA-B05F1A82F9AF}"/>
                </a:ext>
              </a:extLst>
            </p:cNvPr>
            <p:cNvSpPr txBox="1"/>
            <p:nvPr/>
          </p:nvSpPr>
          <p:spPr>
            <a:xfrm>
              <a:off x="7301347" y="3379122"/>
              <a:ext cx="5735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/>
                <a:t>38(3)</a:t>
              </a:r>
              <a:endParaRPr lang="ko-KR" altLang="en-US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CD070D-12C2-4FF7-B9A5-F1413B0EEA51}"/>
                </a:ext>
              </a:extLst>
            </p:cNvPr>
            <p:cNvSpPr txBox="1"/>
            <p:nvPr/>
          </p:nvSpPr>
          <p:spPr>
            <a:xfrm>
              <a:off x="7317973" y="4799119"/>
              <a:ext cx="5735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/>
                <a:t>13(1)</a:t>
              </a:r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50457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Evaluation – Ticket Currencies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Currencies insulate loads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tasks executing the Dhrystone benchmark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Currencies A,B funded equally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A1: A2 = 1: 2, B1: B2: B3 = 1: 2: 3</a:t>
            </a:r>
          </a:p>
          <a:p>
            <a:pPr lvl="1"/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and B operate independently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D8A1EC2-E5CE-DA08-2664-158B6435C449}"/>
              </a:ext>
            </a:extLst>
          </p:cNvPr>
          <p:cNvGrpSpPr/>
          <p:nvPr/>
        </p:nvGrpSpPr>
        <p:grpSpPr>
          <a:xfrm>
            <a:off x="2547388" y="4143850"/>
            <a:ext cx="7021022" cy="2176939"/>
            <a:chOff x="2585489" y="4176224"/>
            <a:chExt cx="7021022" cy="217693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A9147F6-8916-072D-19EB-DCF67E70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92" b="-1"/>
            <a:stretch/>
          </p:blipFill>
          <p:spPr>
            <a:xfrm>
              <a:off x="6214459" y="4176224"/>
              <a:ext cx="3392052" cy="2152001"/>
            </a:xfrm>
            <a:prstGeom prst="rect">
              <a:avLst/>
            </a:prstGeom>
          </p:spPr>
        </p:pic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9E8209F-EF80-6DFD-8AFF-E61A83CBE85E}"/>
                </a:ext>
              </a:extLst>
            </p:cNvPr>
            <p:cNvGrpSpPr/>
            <p:nvPr/>
          </p:nvGrpSpPr>
          <p:grpSpPr>
            <a:xfrm>
              <a:off x="2585489" y="4201161"/>
              <a:ext cx="3392052" cy="2152002"/>
              <a:chOff x="2585489" y="4335253"/>
              <a:chExt cx="3392052" cy="2017909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86F0C2CF-3901-FA0B-DC94-6C178B9AA2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0140"/>
              <a:stretch/>
            </p:blipFill>
            <p:spPr>
              <a:xfrm>
                <a:off x="2585489" y="5985164"/>
                <a:ext cx="3392052" cy="367998"/>
              </a:xfrm>
              <a:prstGeom prst="rect">
                <a:avLst/>
              </a:prstGeom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19F88EA2-5702-2341-5552-E02B04B96A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4900"/>
              <a:stretch/>
            </p:blipFill>
            <p:spPr>
              <a:xfrm>
                <a:off x="2585489" y="4335253"/>
                <a:ext cx="3392052" cy="16831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4961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491059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– Multimedia Applications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Video Rates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video viewers 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allocation A: B: C = 3: 2: 1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starting from the arrow A: B: C: = 3: 1: 2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7BC6C2-E924-D9AD-9740-B415E2B8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47" y="3791833"/>
            <a:ext cx="3303057" cy="26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491059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Evaluation – Lock Scheduling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7473322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Mutex Waiting Times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a synthetic multithreaded application </a:t>
            </a:r>
            <a:b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n threads compete for the same mutex (n:1)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n: Number of threads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h: Hold mutex 50ms 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t: Computes for 50ms 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B = 2: 1 allocation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B = 1: 2.11 waiting times (avg)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B = 1.80: 1 mutex acquisition rate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721F3C-A691-742F-2FE3-D9962772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994" y="1498234"/>
            <a:ext cx="3524742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Limitations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32997718-0CAA-401B-63BB-0DC85B37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ko-KR" altLang="ko-KR" sz="2200">
                <a:solidFill>
                  <a:srgbClr val="202124"/>
                </a:solidFill>
                <a:latin typeface="Tahoma" panose="020B0604030504040204" pitchFamily="34" charset="0"/>
                <a:ea typeface="inherit"/>
                <a:cs typeface="Tahoma" panose="020B0604030504040204" pitchFamily="34" charset="0"/>
              </a:rPr>
              <a:t>ow should the lottery tickets be distributed to the workers?</a:t>
            </a:r>
            <a:endParaRPr lang="en-US" altLang="ko-KR" sz="2200">
              <a:solidFill>
                <a:srgbClr val="202124"/>
              </a:solidFill>
              <a:latin typeface="Tahoma" panose="020B0604030504040204" pitchFamily="34" charset="0"/>
              <a:ea typeface="inherit"/>
              <a:cs typeface="Tahoma" panose="020B0604030504040204" pitchFamily="34" charset="0"/>
            </a:endParaRPr>
          </a:p>
          <a:p>
            <a:endParaRPr lang="en-US" altLang="ko-KR" sz="2200">
              <a:solidFill>
                <a:srgbClr val="20212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solidFill>
                  <a:srgbClr val="202124"/>
                </a:solidFill>
                <a:latin typeface="Arial Unicode MS"/>
                <a:ea typeface="inherit"/>
              </a:rPr>
              <a:t>N</a:t>
            </a:r>
            <a:r>
              <a:rPr lang="ko-KR" altLang="ko-KR" sz="2200">
                <a:solidFill>
                  <a:srgbClr val="202124"/>
                </a:solidFill>
                <a:latin typeface="Arial Unicode MS"/>
                <a:ea typeface="inherit"/>
              </a:rPr>
              <a:t>on-deterministic method</a:t>
            </a:r>
            <a:r>
              <a:rPr lang="ko-KR" altLang="ko-KR" sz="2200"/>
              <a:t> </a:t>
            </a:r>
            <a:endParaRPr lang="en-US" altLang="ko-KR" sz="2200"/>
          </a:p>
          <a:p>
            <a:pPr lvl="1"/>
            <a:r>
              <a:rPr kumimoji="0" lang="en-US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E</a:t>
            </a:r>
            <a: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xact ratio cannot be guaranteed</a:t>
            </a:r>
            <a:r>
              <a:rPr kumimoji="0" lang="ko-KR" altLang="ko-K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Especially, </a:t>
            </a:r>
            <a: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if it is only run for a short period of time</a:t>
            </a:r>
            <a:r>
              <a:rPr kumimoji="0" lang="ko-KR" altLang="ko-K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057" name="Picture 9" descr="가을동화드라마 가을동화 - 와우~~ 최고중에 최고 : 네이버 블로그">
            <a:extLst>
              <a:ext uri="{FF2B5EF4-FFF2-40B4-BE49-F238E27FC236}">
                <a16:creationId xmlns:a16="http://schemas.microsoft.com/office/drawing/2014/main" id="{4C420ABD-0630-7B0C-1EB1-F0524BA1D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69" y="2000275"/>
            <a:ext cx="2747435" cy="36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407931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Improved Scheduling – Stride Scheduling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32997718-0CAA-401B-63BB-0DC85B37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ko-KR" altLang="ko-KR" sz="2200">
                <a:solidFill>
                  <a:srgbClr val="202124"/>
                </a:solidFill>
                <a:latin typeface="Tahoma" panose="020B0604030504040204" pitchFamily="34" charset="0"/>
                <a:ea typeface="inherit"/>
                <a:cs typeface="Tahoma" panose="020B0604030504040204" pitchFamily="34" charset="0"/>
              </a:rPr>
              <a:t>eterministic method</a:t>
            </a:r>
            <a:endParaRPr lang="en-US" altLang="ko-KR" sz="2200">
              <a:solidFill>
                <a:srgbClr val="2021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2200">
              <a:solidFill>
                <a:srgbClr val="202124"/>
              </a:solidFill>
              <a:latin typeface="Arial Unicode MS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operation has stride instead ticket, Stride is inversely proportional to the ticket</a:t>
            </a:r>
          </a:p>
          <a:p>
            <a:endParaRPr lang="en-US" altLang="ko-KR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(Ticket to Stride)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A_Tic: 100, B_Tic: 50, C_Tic: 250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A_Str: 100, B_Str: 200, C_Str: 40</a:t>
            </a:r>
          </a:p>
        </p:txBody>
      </p:sp>
    </p:spTree>
    <p:extLst>
      <p:ext uri="{BB962C8B-B14F-4D97-AF65-F5344CB8AC3E}">
        <p14:creationId xmlns:p14="http://schemas.microsoft.com/office/powerpoint/2010/main" val="117640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11407931" cy="831299"/>
          </a:xfrm>
        </p:spPr>
        <p:txBody>
          <a:bodyPr>
            <a:normAutofit/>
          </a:bodyPr>
          <a:lstStyle/>
          <a:p>
            <a:r>
              <a:rPr kumimoji="1" lang="en-US" altLang="ko-KR"/>
              <a:t>Improved Scheduling – Stride Scheduling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32997718-0CAA-401B-63BB-0DC85B37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guaranteed that each task occupies a certain percentage of the CPU</a:t>
            </a:r>
          </a:p>
          <a:p>
            <a:r>
              <a:rPr lang="en-US" altLang="ko-KR" sz="22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</a:t>
            </a:r>
          </a:p>
          <a:p>
            <a:pPr lvl="1"/>
            <a:r>
              <a:rPr lang="en-US" altLang="ko-KR" sz="18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Initially, Pass is 0 and the task with the smallest Pass value is executed</a:t>
            </a:r>
            <a:br>
              <a:rPr lang="en-US" altLang="ko-KR" sz="18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ko-KR" sz="2200">
              <a:solidFill>
                <a:srgbClr val="2021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</a:p>
          <a:p>
            <a:pPr lvl="1"/>
            <a:r>
              <a:rPr lang="en-US" altLang="ko-KR" sz="18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a specific state value </a:t>
            </a:r>
          </a:p>
          <a:p>
            <a:pPr lvl="1"/>
            <a:r>
              <a:rPr lang="en-US" altLang="ko-KR" sz="18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Especially, When a new process is added</a:t>
            </a:r>
          </a:p>
          <a:p>
            <a:pPr lvl="1"/>
            <a:r>
              <a:rPr lang="en-US" altLang="ko-KR" sz="18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processing of pass values consumes </a:t>
            </a:r>
            <a:br>
              <a:rPr lang="en-US" altLang="ko-KR" sz="18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8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5% of total CPU usage</a:t>
            </a:r>
          </a:p>
          <a:p>
            <a:pPr lvl="1"/>
            <a:endParaRPr lang="en-US" altLang="ko-KR" sz="1800">
              <a:solidFill>
                <a:srgbClr val="2021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altLang="ko-KR" sz="1800">
              <a:solidFill>
                <a:srgbClr val="2021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270B75-AEA5-A8BC-1F0C-FCE0CF1D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7"/>
          <a:stretch/>
        </p:blipFill>
        <p:spPr>
          <a:xfrm>
            <a:off x="6292386" y="4007796"/>
            <a:ext cx="5027123" cy="219456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D56BFAE-15F4-85A8-90E6-804B50F9AA25}"/>
              </a:ext>
            </a:extLst>
          </p:cNvPr>
          <p:cNvSpPr/>
          <p:nvPr/>
        </p:nvSpPr>
        <p:spPr>
          <a:xfrm>
            <a:off x="6802671" y="4382934"/>
            <a:ext cx="249151" cy="1563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ED8DCF-FBE6-DEFD-B27F-5D2EF6B65A11}"/>
              </a:ext>
            </a:extLst>
          </p:cNvPr>
          <p:cNvSpPr/>
          <p:nvPr/>
        </p:nvSpPr>
        <p:spPr>
          <a:xfrm>
            <a:off x="6794357" y="4541326"/>
            <a:ext cx="302001" cy="1563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연결선: 구부러짐 14">
            <a:extLst>
              <a:ext uri="{FF2B5EF4-FFF2-40B4-BE49-F238E27FC236}">
                <a16:creationId xmlns:a16="http://schemas.microsoft.com/office/drawing/2014/main" id="{F6EFD303-0E7E-CE5F-7A81-108B177023CA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V="1">
            <a:off x="6794357" y="4461088"/>
            <a:ext cx="8314" cy="158392"/>
          </a:xfrm>
          <a:prstGeom prst="curvedConnector3">
            <a:avLst>
              <a:gd name="adj1" fmla="val 284957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BAFCEC9E-F4F3-95AC-0EA8-6F0942453E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28294" y="4619479"/>
            <a:ext cx="1" cy="158392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367ABCA0-CBA9-BAE2-C6B8-EE2A79BA1E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39754" y="5328074"/>
            <a:ext cx="1" cy="158392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791F3134-8264-2D69-D48A-4C8C0564EE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75057" y="4777871"/>
            <a:ext cx="1" cy="158392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A0F9C7D4-7656-5F03-D0B4-B396100BD7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75060" y="4978985"/>
            <a:ext cx="1" cy="158392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F35C51B5-2682-B4F5-7AA1-1747F869FF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75058" y="5169682"/>
            <a:ext cx="1" cy="158392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16F13D86-B86B-BFC1-9DE1-A6D0243587C6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71028" y="5486467"/>
            <a:ext cx="1" cy="158392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C390480F-6CAC-CB6E-5817-0DA8F9CEF7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71028" y="5686020"/>
            <a:ext cx="1" cy="158392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세상에서 가장 귀여운 한국 뱁새 | 멜로우메이트">
            <a:extLst>
              <a:ext uri="{FF2B5EF4-FFF2-40B4-BE49-F238E27FC236}">
                <a16:creationId xmlns:a16="http://schemas.microsoft.com/office/drawing/2014/main" id="{D1F7A1AA-6C7E-4154-32BB-C5D56D4A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53" y="3438258"/>
            <a:ext cx="8011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우아하고 정중하나 소리가 없는 새 - 황새 - 청양신문">
            <a:extLst>
              <a:ext uri="{FF2B5EF4-FFF2-40B4-BE49-F238E27FC236}">
                <a16:creationId xmlns:a16="http://schemas.microsoft.com/office/drawing/2014/main" id="{1A84D55B-AD5B-1AB7-5550-6EE085B2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41" y="3433024"/>
            <a:ext cx="879200" cy="5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EF0E99F-C6A3-C547-AFCE-891B8C2B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2</a:t>
            </a:fld>
            <a:endParaRPr kumimoji="1"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97BADB0-1628-114C-95D8-D6EADE17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kumimoji="1" lang="en-US" altLang="ko-KR" sz="4200" dirty="0">
                <a:latin typeface="+mj-ea"/>
                <a:ea typeface="+mj-ea"/>
              </a:rPr>
              <a:t>Content</a:t>
            </a:r>
            <a:endParaRPr kumimoji="1" lang="ko-KR" altLang="en-US" sz="4200" dirty="0">
              <a:latin typeface="+mj-ea"/>
              <a:ea typeface="+mj-ea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E0ED87-DE43-804F-8D88-BABE7EC4D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2450" y="1124918"/>
            <a:ext cx="7189217" cy="460816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Introduction </a:t>
            </a:r>
          </a:p>
          <a:p>
            <a:pPr marL="342900" lvl="1" indent="0">
              <a:buNone/>
            </a:pPr>
            <a:r>
              <a:rPr kumimoji="1" lang="en-US" altLang="ko-KR" sz="1300">
                <a:latin typeface="+mn-ea"/>
                <a:ea typeface="+mn-ea"/>
              </a:rPr>
              <a:t>	- Scheduling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Lottery Scheduling</a:t>
            </a:r>
          </a:p>
          <a:p>
            <a:pPr marL="342900" lvl="1" indent="0">
              <a:buNone/>
            </a:pPr>
            <a:r>
              <a:rPr kumimoji="1" lang="en-US" altLang="ko-KR" sz="1700">
                <a:latin typeface="+mn-ea"/>
                <a:ea typeface="+mn-ea"/>
              </a:rPr>
              <a:t>	</a:t>
            </a:r>
            <a:r>
              <a:rPr kumimoji="1" lang="en-US" altLang="ko-KR" sz="1300">
                <a:latin typeface="+mn-ea"/>
                <a:ea typeface="+mn-ea"/>
              </a:rPr>
              <a:t>- Ticket Transfers, Inflation, Currencies</a:t>
            </a:r>
          </a:p>
          <a:p>
            <a:pPr marL="342900" lvl="1" indent="0">
              <a:buNone/>
            </a:pPr>
            <a:r>
              <a:rPr kumimoji="1" lang="en-US" altLang="ko-KR" sz="1300">
                <a:latin typeface="+mn-ea"/>
                <a:ea typeface="+mn-ea"/>
              </a:rPr>
              <a:t>	- Compensation Ticket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Improved Scheduling </a:t>
            </a:r>
          </a:p>
          <a:p>
            <a:pPr marL="342900" lvl="1" indent="0">
              <a:buNone/>
            </a:pPr>
            <a:r>
              <a:rPr kumimoji="1" lang="en-US" altLang="ko-KR" sz="1300">
                <a:latin typeface="+mn-ea"/>
                <a:ea typeface="+mn-ea"/>
              </a:rPr>
              <a:t>	- Stride scheduling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sz="1700">
                <a:latin typeface="+mn-ea"/>
                <a:ea typeface="+mn-e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7620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Conclusion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1E9AA043-A20A-0764-6125-DCB4FA39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" y="1362634"/>
            <a:ext cx="11388617" cy="4958155"/>
          </a:xfrm>
        </p:spPr>
        <p:txBody>
          <a:bodyPr>
            <a:normAutofit/>
          </a:bodyPr>
          <a:lstStyle/>
          <a:p>
            <a:r>
              <a:rPr lang="en-US" altLang="ko-KR" sz="21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Proportional scheduling: Scheduler guarantees each task a certain percentage of the CPU</a:t>
            </a:r>
          </a:p>
          <a:p>
            <a:pPr lvl="1"/>
            <a:r>
              <a:rPr lang="en-US" altLang="ko-KR" sz="1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Lottery Scheduling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Non-deterministic, Using randomness to ensure that tasks with many lottery tickets have a high probability of being executed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Flexible &amp; Fair, Simple design, Dynamic allocation</a:t>
            </a:r>
          </a:p>
          <a:p>
            <a:pPr lvl="2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But, </a:t>
            </a:r>
            <a:r>
              <a:rPr lang="en-US" altLang="ko-KR" sz="14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ko-KR" altLang="ko-KR" sz="1400">
                <a:solidFill>
                  <a:srgbClr val="202124"/>
                </a:solidFill>
                <a:latin typeface="Tahoma" panose="020B0604030504040204" pitchFamily="34" charset="0"/>
                <a:ea typeface="inherit"/>
                <a:cs typeface="Tahoma" panose="020B0604030504040204" pitchFamily="34" charset="0"/>
              </a:rPr>
              <a:t>ow should the lottery tickets be distributed</a:t>
            </a:r>
            <a:r>
              <a:rPr lang="en-US" altLang="ko-KR" sz="14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	    </a:t>
            </a:r>
            <a:r>
              <a:rPr lang="ko-KR" altLang="en-US" sz="1400" b="0" i="0">
                <a:solidFill>
                  <a:srgbClr val="202124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n-US" altLang="ko-KR" sz="1400" b="0" i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</a:t>
            </a:r>
            <a:r>
              <a:rPr lang="en-US" altLang="ko-KR" sz="140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 solved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ko-KR" sz="17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ko-KR" sz="1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Stride Scheduling</a:t>
            </a:r>
          </a:p>
          <a:p>
            <a:pPr lvl="2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Lottery Scheduling</a:t>
            </a:r>
          </a:p>
          <a:p>
            <a:pPr lvl="2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Deterministic</a:t>
            </a:r>
          </a:p>
          <a:p>
            <a:pPr lvl="2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But, Overhead of maintaining state and calculating Pass values</a:t>
            </a:r>
          </a:p>
        </p:txBody>
      </p:sp>
    </p:spTree>
    <p:extLst>
      <p:ext uri="{BB962C8B-B14F-4D97-AF65-F5344CB8AC3E}">
        <p14:creationId xmlns:p14="http://schemas.microsoft.com/office/powerpoint/2010/main" val="420452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E8E9F-0121-AF4F-8F3E-C641459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2165678"/>
            <a:ext cx="11196917" cy="2024620"/>
          </a:xfrm>
        </p:spPr>
        <p:txBody>
          <a:bodyPr/>
          <a:lstStyle/>
          <a:p>
            <a:r>
              <a:rPr lang="en-US" altLang="ko-KR" sz="3400"/>
              <a:t>Lottery Scheduling: </a:t>
            </a:r>
            <a:br>
              <a:rPr lang="en-US" altLang="ko-KR" sz="3400"/>
            </a:br>
            <a:r>
              <a:rPr lang="en-US" altLang="ko-KR" sz="3400"/>
              <a:t>Flexible Proportional-Share Resource Management</a:t>
            </a:r>
            <a:endParaRPr kumimoji="1" lang="ko-KR" altLang="en-US" sz="340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C27E24-377B-BC40-B952-DF8E1F4C4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/>
              <a:t>2023. 09. 12</a:t>
            </a:r>
          </a:p>
          <a:p>
            <a:r>
              <a:rPr kumimoji="1" lang="en-US" altLang="ko-KR"/>
              <a:t>Presented by Suhwan Shin</a:t>
            </a:r>
          </a:p>
          <a:p>
            <a:r>
              <a:rPr kumimoji="1" lang="en-US" altLang="ko-KR"/>
              <a:t>shshin@dankook.ac.kr</a:t>
            </a:r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D49899-8CF4-5399-A482-2A3AB7961792}"/>
              </a:ext>
            </a:extLst>
          </p:cNvPr>
          <p:cNvSpPr txBox="1">
            <a:spLocks/>
          </p:cNvSpPr>
          <p:nvPr/>
        </p:nvSpPr>
        <p:spPr>
          <a:xfrm>
            <a:off x="101402" y="4401888"/>
            <a:ext cx="7003431" cy="808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ko-KR" sz="1200">
                <a:solidFill>
                  <a:schemeClr val="bg1"/>
                </a:solidFill>
                <a:latin typeface="+mn-ea"/>
              </a:rPr>
              <a:t>Carl A. Waldspurger,  William E. Weihl </a:t>
            </a:r>
            <a:br>
              <a:rPr lang="de-DE" altLang="ko-KR" sz="1200">
                <a:solidFill>
                  <a:schemeClr val="bg1"/>
                </a:solidFill>
                <a:latin typeface="+mn-ea"/>
              </a:rPr>
            </a:br>
            <a:br>
              <a:rPr lang="de-DE" altLang="ko-KR" sz="1200">
                <a:solidFill>
                  <a:schemeClr val="bg1"/>
                </a:solidFill>
                <a:latin typeface="+mn-ea"/>
              </a:rPr>
            </a:br>
            <a:r>
              <a:rPr lang="en-US" altLang="ko-KR" sz="1200" i="1">
                <a:solidFill>
                  <a:schemeClr val="bg1"/>
                </a:solidFill>
                <a:latin typeface="+mn-ea"/>
              </a:rPr>
              <a:t>OSDI‘ 94</a:t>
            </a:r>
            <a:endParaRPr lang="en-US" altLang="ko-KR" sz="1200" i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1D9BD-8E59-5F73-93BE-AB87CEDA6447}"/>
              </a:ext>
            </a:extLst>
          </p:cNvPr>
          <p:cNvSpPr txBox="1"/>
          <p:nvPr/>
        </p:nvSpPr>
        <p:spPr>
          <a:xfrm>
            <a:off x="4283638" y="4248867"/>
            <a:ext cx="3224141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Thank You 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71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Introduction - Scheduling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904077E-C276-D263-745F-1A3F1A9244E2}"/>
              </a:ext>
            </a:extLst>
          </p:cNvPr>
          <p:cNvGrpSpPr/>
          <p:nvPr/>
        </p:nvGrpSpPr>
        <p:grpSpPr>
          <a:xfrm>
            <a:off x="770542" y="2421025"/>
            <a:ext cx="7772059" cy="2791547"/>
            <a:chOff x="3508492" y="2185626"/>
            <a:chExt cx="7772059" cy="2791547"/>
          </a:xfrm>
        </p:grpSpPr>
        <p:pic>
          <p:nvPicPr>
            <p:cNvPr id="11" name="그림 10" descr="텍스트, 도표, 폰트, 스크린샷이(가) 표시된 사진&#10;&#10;자동 생성된 설명">
              <a:extLst>
                <a:ext uri="{FF2B5EF4-FFF2-40B4-BE49-F238E27FC236}">
                  <a16:creationId xmlns:a16="http://schemas.microsoft.com/office/drawing/2014/main" id="{61A202D3-37FD-E91A-9B0E-BEA135596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01" r="14219" b="22966"/>
            <a:stretch/>
          </p:blipFill>
          <p:spPr>
            <a:xfrm>
              <a:off x="3508492" y="2185626"/>
              <a:ext cx="4796443" cy="27915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EA0C77-6EA5-5C19-D663-80916B0A86EE}"/>
                </a:ext>
              </a:extLst>
            </p:cNvPr>
            <p:cNvSpPr txBox="1"/>
            <p:nvPr/>
          </p:nvSpPr>
          <p:spPr>
            <a:xfrm>
              <a:off x="5083413" y="4771201"/>
              <a:ext cx="619713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600"/>
                <a:t>https://www.scaler.com/topics/operating-system/cpu-scheduling/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946333B-1D0A-3379-AFD4-86545FBB1D6B}"/>
              </a:ext>
            </a:extLst>
          </p:cNvPr>
          <p:cNvSpPr txBox="1"/>
          <p:nvPr/>
        </p:nvSpPr>
        <p:spPr>
          <a:xfrm>
            <a:off x="7384235" y="3006031"/>
            <a:ext cx="344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good scheduling? </a:t>
            </a:r>
            <a:endParaRPr lang="ko-KR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6" name="Picture 12" descr="왜 페페 물음표짤 올리는 애들은 죄다 분탕들임? | 메이플 인벤">
            <a:extLst>
              <a:ext uri="{FF2B5EF4-FFF2-40B4-BE49-F238E27FC236}">
                <a16:creationId xmlns:a16="http://schemas.microsoft.com/office/drawing/2014/main" id="{A116688F-5778-6EE5-F794-BD1A460B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60" y="1051231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43BBB3-D578-315D-4046-A643B5513B1C}"/>
              </a:ext>
            </a:extLst>
          </p:cNvPr>
          <p:cNvSpPr txBox="1"/>
          <p:nvPr/>
        </p:nvSpPr>
        <p:spPr>
          <a:xfrm>
            <a:off x="7028593" y="3940233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FIFO?</a:t>
            </a:r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6A9502-642D-C1EF-38D5-8EB31F3B4366}"/>
              </a:ext>
            </a:extLst>
          </p:cNvPr>
          <p:cNvSpPr txBox="1"/>
          <p:nvPr/>
        </p:nvSpPr>
        <p:spPr>
          <a:xfrm>
            <a:off x="7974679" y="3940233"/>
            <a:ext cx="70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SJF?</a:t>
            </a:r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F5A7E-F555-B576-B9D1-8642A5D94684}"/>
              </a:ext>
            </a:extLst>
          </p:cNvPr>
          <p:cNvSpPr txBox="1"/>
          <p:nvPr/>
        </p:nvSpPr>
        <p:spPr>
          <a:xfrm>
            <a:off x="8787757" y="3940233"/>
            <a:ext cx="63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RR?</a:t>
            </a:r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6AD0BE-54DB-2156-266A-00CC2501082A}"/>
              </a:ext>
            </a:extLst>
          </p:cNvPr>
          <p:cNvSpPr txBox="1"/>
          <p:nvPr/>
        </p:nvSpPr>
        <p:spPr>
          <a:xfrm>
            <a:off x="9528681" y="3940233"/>
            <a:ext cx="86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MLFQ?</a:t>
            </a:r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3906D0C-CF68-E789-FE98-7DC7E0D8EA0D}"/>
              </a:ext>
            </a:extLst>
          </p:cNvPr>
          <p:cNvGrpSpPr/>
          <p:nvPr/>
        </p:nvGrpSpPr>
        <p:grpSpPr>
          <a:xfrm>
            <a:off x="7222560" y="4809405"/>
            <a:ext cx="3634045" cy="806334"/>
            <a:chOff x="7222560" y="4809405"/>
            <a:chExt cx="3634045" cy="80633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C33153-3587-C134-3310-6BF5D35A01EF}"/>
                </a:ext>
              </a:extLst>
            </p:cNvPr>
            <p:cNvSpPr txBox="1"/>
            <p:nvPr/>
          </p:nvSpPr>
          <p:spPr>
            <a:xfrm>
              <a:off x="7415135" y="5043142"/>
              <a:ext cx="3441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Are those fair and efficient?</a:t>
              </a:r>
              <a:endParaRPr lang="ko-KR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말풍선: 타원형 25">
              <a:extLst>
                <a:ext uri="{FF2B5EF4-FFF2-40B4-BE49-F238E27FC236}">
                  <a16:creationId xmlns:a16="http://schemas.microsoft.com/office/drawing/2014/main" id="{320052A3-EE95-9A23-F7C4-26B94067B996}"/>
                </a:ext>
              </a:extLst>
            </p:cNvPr>
            <p:cNvSpPr/>
            <p:nvPr/>
          </p:nvSpPr>
          <p:spPr>
            <a:xfrm>
              <a:off x="7222560" y="4809405"/>
              <a:ext cx="3333404" cy="806334"/>
            </a:xfrm>
            <a:prstGeom prst="wedgeEllipseCallout">
              <a:avLst>
                <a:gd name="adj1" fmla="val -34299"/>
                <a:gd name="adj2" fmla="val -715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55A0E8F-AF14-0FDC-77DD-D287513D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for sequencing processes</a:t>
            </a:r>
          </a:p>
        </p:txBody>
      </p:sp>
    </p:spTree>
    <p:extLst>
      <p:ext uri="{BB962C8B-B14F-4D97-AF65-F5344CB8AC3E}">
        <p14:creationId xmlns:p14="http://schemas.microsoft.com/office/powerpoint/2010/main" val="32027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Lottery Scheduling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9"/>
            <a:ext cx="11118454" cy="5332970"/>
          </a:xfrm>
        </p:spPr>
        <p:txBody>
          <a:bodyPr/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Lottery Scheduling is a proportional share algorithm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which process to run with Ticket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Tickets = More frequency</a:t>
            </a:r>
          </a:p>
        </p:txBody>
      </p:sp>
      <p:sp>
        <p:nvSpPr>
          <p:cNvPr id="7" name="AutoShape 6" descr="What is CPU scheduling">
            <a:extLst>
              <a:ext uri="{FF2B5EF4-FFF2-40B4-BE49-F238E27FC236}">
                <a16:creationId xmlns:a16="http://schemas.microsoft.com/office/drawing/2014/main" id="{2E4F462D-D19C-28DE-85D8-CB0A3EFAD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3114303-B988-E65B-4553-B0533B4AE9F5}"/>
              </a:ext>
            </a:extLst>
          </p:cNvPr>
          <p:cNvGrpSpPr/>
          <p:nvPr/>
        </p:nvGrpSpPr>
        <p:grpSpPr>
          <a:xfrm>
            <a:off x="1403979" y="3276600"/>
            <a:ext cx="3282320" cy="3152292"/>
            <a:chOff x="1403979" y="3276600"/>
            <a:chExt cx="3282320" cy="315229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32B85F0-F1B7-D9ED-15DC-C8F991614989}"/>
                </a:ext>
              </a:extLst>
            </p:cNvPr>
            <p:cNvGrpSpPr/>
            <p:nvPr/>
          </p:nvGrpSpPr>
          <p:grpSpPr>
            <a:xfrm>
              <a:off x="1403979" y="3276600"/>
              <a:ext cx="3282320" cy="3152292"/>
              <a:chOff x="4215759" y="3271288"/>
              <a:chExt cx="3366140" cy="3152292"/>
            </a:xfrm>
          </p:grpSpPr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3BFEE50C-CD6A-5747-2AAF-B7A516025EC9}"/>
                  </a:ext>
                </a:extLst>
              </p:cNvPr>
              <p:cNvSpPr/>
              <p:nvPr/>
            </p:nvSpPr>
            <p:spPr>
              <a:xfrm>
                <a:off x="4215759" y="3271288"/>
                <a:ext cx="3366140" cy="3152292"/>
              </a:xfrm>
              <a:prstGeom prst="ellipse">
                <a:avLst/>
              </a:prstGeom>
              <a:solidFill>
                <a:srgbClr val="FFDBD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부분 원형 9">
                <a:extLst>
                  <a:ext uri="{FF2B5EF4-FFF2-40B4-BE49-F238E27FC236}">
                    <a16:creationId xmlns:a16="http://schemas.microsoft.com/office/drawing/2014/main" id="{BC136162-64E6-B0C5-0509-5DA257F1561D}"/>
                  </a:ext>
                </a:extLst>
              </p:cNvPr>
              <p:cNvSpPr/>
              <p:nvPr/>
            </p:nvSpPr>
            <p:spPr>
              <a:xfrm>
                <a:off x="4215759" y="3271288"/>
                <a:ext cx="3366140" cy="3152292"/>
              </a:xfrm>
              <a:prstGeom prst="pie">
                <a:avLst>
                  <a:gd name="adj1" fmla="val 639093"/>
                  <a:gd name="adj2" fmla="val 19682920"/>
                </a:avLst>
              </a:prstGeom>
              <a:solidFill>
                <a:srgbClr val="DCC4E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40A969-0A07-9FF5-E033-2CFEE80359D6}"/>
                </a:ext>
              </a:extLst>
            </p:cNvPr>
            <p:cNvSpPr txBox="1"/>
            <p:nvPr/>
          </p:nvSpPr>
          <p:spPr>
            <a:xfrm>
              <a:off x="2561484" y="3789658"/>
              <a:ext cx="967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A(80T)</a:t>
              </a:r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BB252F-B696-5DB5-F630-0510F1BE3031}"/>
                </a:ext>
              </a:extLst>
            </p:cNvPr>
            <p:cNvSpPr txBox="1"/>
            <p:nvPr/>
          </p:nvSpPr>
          <p:spPr>
            <a:xfrm>
              <a:off x="3647334" y="4483414"/>
              <a:ext cx="967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B(20T)</a:t>
              </a:r>
              <a:endParaRPr lang="ko-KR" altLang="en-US"/>
            </a:p>
          </p:txBody>
        </p:sp>
      </p:grp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C0BE514B-2358-9869-A23B-31F64E9BADEE}"/>
              </a:ext>
            </a:extLst>
          </p:cNvPr>
          <p:cNvSpPr/>
          <p:nvPr/>
        </p:nvSpPr>
        <p:spPr>
          <a:xfrm>
            <a:off x="5212080" y="4630189"/>
            <a:ext cx="103632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57FCD-F71E-DE6F-8D68-AC4E99567016}"/>
              </a:ext>
            </a:extLst>
          </p:cNvPr>
          <p:cNvSpPr txBox="1"/>
          <p:nvPr/>
        </p:nvSpPr>
        <p:spPr>
          <a:xfrm>
            <a:off x="5984126" y="4489903"/>
            <a:ext cx="294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Selection rate  </a:t>
            </a:r>
            <a:br>
              <a:rPr lang="en-US" altLang="ko-KR"/>
            </a:br>
            <a:r>
              <a:rPr lang="en-US" altLang="ko-KR"/>
              <a:t>A:B = 8:2</a:t>
            </a:r>
            <a:endParaRPr lang="ko-KR" altLang="en-US"/>
          </a:p>
        </p:txBody>
      </p:sp>
      <p:pic>
        <p:nvPicPr>
          <p:cNvPr id="30" name="공평한_룰렛">
            <a:hlinkClick r:id="" action="ppaction://media"/>
            <a:extLst>
              <a:ext uri="{FF2B5EF4-FFF2-40B4-BE49-F238E27FC236}">
                <a16:creationId xmlns:a16="http://schemas.microsoft.com/office/drawing/2014/main" id="{FC328251-856E-7406-7033-84BAADB700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1265" y="2477347"/>
            <a:ext cx="1871221" cy="29939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284AFEE-D7F9-D1B5-9FA2-E377E743A2D0}"/>
              </a:ext>
            </a:extLst>
          </p:cNvPr>
          <p:cNvSpPr txBox="1"/>
          <p:nvPr/>
        </p:nvSpPr>
        <p:spPr>
          <a:xfrm>
            <a:off x="9567949" y="1986742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Like roulette!!</a:t>
            </a:r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3B43599-4D8F-F49A-6105-607B33736DCD}"/>
              </a:ext>
            </a:extLst>
          </p:cNvPr>
          <p:cNvSpPr/>
          <p:nvPr/>
        </p:nvSpPr>
        <p:spPr>
          <a:xfrm>
            <a:off x="9401265" y="4314305"/>
            <a:ext cx="474255" cy="297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6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8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1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Lottery Scheduling</a:t>
            </a:r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8"/>
            <a:ext cx="11118453" cy="5332971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Lottery Scheduling search operation</a:t>
            </a:r>
          </a:p>
          <a:p>
            <a:endParaRPr lang="en-US" altLang="ko-KR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O(n) to O(lg n) using trees</a:t>
            </a:r>
            <a:endParaRPr lang="en-US" altLang="ko-KR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E3712113-F915-96CF-A20E-881C49717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98" t="72207" r="27859" b="18425"/>
          <a:stretch/>
        </p:blipFill>
        <p:spPr>
          <a:xfrm>
            <a:off x="8010873" y="4003963"/>
            <a:ext cx="374073" cy="166253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2F49AF87-A806-0096-729E-0556B3AE105C}"/>
              </a:ext>
            </a:extLst>
          </p:cNvPr>
          <p:cNvGrpSpPr/>
          <p:nvPr/>
        </p:nvGrpSpPr>
        <p:grpSpPr>
          <a:xfrm>
            <a:off x="1226106" y="3153996"/>
            <a:ext cx="3839824" cy="2434077"/>
            <a:chOff x="1260003" y="3094412"/>
            <a:chExt cx="3839824" cy="2434077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082CDB3-087B-4B8F-721F-A71464CEB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0003" y="3094412"/>
              <a:ext cx="3839824" cy="17746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639250-C774-B151-AC91-EA1A9E7700BE}"/>
                </a:ext>
              </a:extLst>
            </p:cNvPr>
            <p:cNvSpPr txBox="1"/>
            <p:nvPr/>
          </p:nvSpPr>
          <p:spPr>
            <a:xfrm>
              <a:off x="2105460" y="5159157"/>
              <a:ext cx="214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Default</a:t>
              </a:r>
              <a:endParaRPr lang="ko-KR" alt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0BB2410-A813-E767-70FB-C4C18FC1912B}"/>
              </a:ext>
            </a:extLst>
          </p:cNvPr>
          <p:cNvSpPr txBox="1"/>
          <p:nvPr/>
        </p:nvSpPr>
        <p:spPr>
          <a:xfrm>
            <a:off x="10202051" y="3686699"/>
            <a:ext cx="76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O(n)</a:t>
            </a:r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DCFBAF0-168E-8F0E-6A8C-E3B62DC19820}"/>
              </a:ext>
            </a:extLst>
          </p:cNvPr>
          <p:cNvGrpSpPr/>
          <p:nvPr/>
        </p:nvGrpSpPr>
        <p:grpSpPr>
          <a:xfrm>
            <a:off x="6096000" y="3153996"/>
            <a:ext cx="3329927" cy="2577353"/>
            <a:chOff x="6096000" y="2905444"/>
            <a:chExt cx="3329927" cy="2577353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2CC373A-1BC0-3DF8-B886-E5E92D26832E}"/>
                </a:ext>
              </a:extLst>
            </p:cNvPr>
            <p:cNvGrpSpPr/>
            <p:nvPr/>
          </p:nvGrpSpPr>
          <p:grpSpPr>
            <a:xfrm>
              <a:off x="6096000" y="2905444"/>
              <a:ext cx="3329927" cy="1774622"/>
              <a:chOff x="6096000" y="2905443"/>
              <a:chExt cx="3329927" cy="1774622"/>
            </a:xfrm>
          </p:grpSpPr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A07665CA-3F2E-36BE-7185-EE96AD83B39F}"/>
                  </a:ext>
                </a:extLst>
              </p:cNvPr>
              <p:cNvGrpSpPr/>
              <p:nvPr/>
            </p:nvGrpSpPr>
            <p:grpSpPr>
              <a:xfrm>
                <a:off x="6096000" y="2905443"/>
                <a:ext cx="3329927" cy="1774622"/>
                <a:chOff x="6062749" y="2905444"/>
                <a:chExt cx="3329927" cy="1774622"/>
              </a:xfrm>
            </p:grpSpPr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EF646A10-0DAE-FE6B-D256-1504496A369D}"/>
                    </a:ext>
                  </a:extLst>
                </p:cNvPr>
                <p:cNvGrpSpPr/>
                <p:nvPr/>
              </p:nvGrpSpPr>
              <p:grpSpPr>
                <a:xfrm>
                  <a:off x="6062749" y="2905444"/>
                  <a:ext cx="3329927" cy="1774622"/>
                  <a:chOff x="6035733" y="2905443"/>
                  <a:chExt cx="3329927" cy="1774622"/>
                </a:xfrm>
              </p:grpSpPr>
              <p:pic>
                <p:nvPicPr>
                  <p:cNvPr id="6" name="그림 5">
                    <a:extLst>
                      <a:ext uri="{FF2B5EF4-FFF2-40B4-BE49-F238E27FC236}">
                        <a16:creationId xmlns:a16="http://schemas.microsoft.com/office/drawing/2014/main" id="{4597ADDA-517A-CCBE-6E5D-B60CF7B09A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3652"/>
                  <a:stretch/>
                </p:blipFill>
                <p:spPr>
                  <a:xfrm>
                    <a:off x="6035733" y="2905444"/>
                    <a:ext cx="1779684" cy="1774621"/>
                  </a:xfrm>
                  <a:prstGeom prst="rect">
                    <a:avLst/>
                  </a:prstGeom>
                </p:spPr>
              </p:pic>
              <p:pic>
                <p:nvPicPr>
                  <p:cNvPr id="8" name="그림 7">
                    <a:extLst>
                      <a:ext uri="{FF2B5EF4-FFF2-40B4-BE49-F238E27FC236}">
                        <a16:creationId xmlns:a16="http://schemas.microsoft.com/office/drawing/2014/main" id="{D0D38800-A294-CF21-2A8C-725ABB0A7B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038" r="19448"/>
                  <a:stretch/>
                </p:blipFill>
                <p:spPr>
                  <a:xfrm>
                    <a:off x="7815417" y="2905444"/>
                    <a:ext cx="864525" cy="1774621"/>
                  </a:xfrm>
                  <a:prstGeom prst="rect">
                    <a:avLst/>
                  </a:prstGeom>
                </p:spPr>
              </p:pic>
              <p:pic>
                <p:nvPicPr>
                  <p:cNvPr id="11" name="그림 10">
                    <a:extLst>
                      <a:ext uri="{FF2B5EF4-FFF2-40B4-BE49-F238E27FC236}">
                        <a16:creationId xmlns:a16="http://schemas.microsoft.com/office/drawing/2014/main" id="{FDF87DC2-D12C-BB32-CF10-864B2A0909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6348" r="41999"/>
                  <a:stretch/>
                </p:blipFill>
                <p:spPr>
                  <a:xfrm>
                    <a:off x="8679942" y="2905444"/>
                    <a:ext cx="447460" cy="1774621"/>
                  </a:xfrm>
                  <a:prstGeom prst="rect">
                    <a:avLst/>
                  </a:prstGeom>
                </p:spPr>
              </p:pic>
              <p:pic>
                <p:nvPicPr>
                  <p:cNvPr id="16" name="그림 15">
                    <a:extLst>
                      <a:ext uri="{FF2B5EF4-FFF2-40B4-BE49-F238E27FC236}">
                        <a16:creationId xmlns:a16="http://schemas.microsoft.com/office/drawing/2014/main" id="{E04A7ED7-5DB1-6282-CD4A-9383D11746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81203" r="12086"/>
                  <a:stretch/>
                </p:blipFill>
                <p:spPr>
                  <a:xfrm>
                    <a:off x="9107964" y="2905443"/>
                    <a:ext cx="257696" cy="1774621"/>
                  </a:xfrm>
                  <a:prstGeom prst="rect">
                    <a:avLst/>
                  </a:prstGeom>
                </p:spPr>
              </p:pic>
              <p:sp>
                <p:nvSpPr>
                  <p:cNvPr id="18" name="직사각형 17">
                    <a:extLst>
                      <a:ext uri="{FF2B5EF4-FFF2-40B4-BE49-F238E27FC236}">
                        <a16:creationId xmlns:a16="http://schemas.microsoft.com/office/drawing/2014/main" id="{ABB4859A-A97F-448A-429A-FD5D6987B161}"/>
                      </a:ext>
                    </a:extLst>
                  </p:cNvPr>
                  <p:cNvSpPr/>
                  <p:nvPr/>
                </p:nvSpPr>
                <p:spPr>
                  <a:xfrm>
                    <a:off x="7739149" y="3990109"/>
                    <a:ext cx="1425890" cy="6234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24DF2CD9-AF9A-DE6F-40BD-0B31AC0990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1935" t="61902" r="23508"/>
                <a:stretch/>
              </p:blipFill>
              <p:spPr>
                <a:xfrm>
                  <a:off x="7995213" y="4003964"/>
                  <a:ext cx="558965" cy="676101"/>
                </a:xfrm>
                <a:prstGeom prst="rect">
                  <a:avLst/>
                </a:prstGeom>
              </p:spPr>
            </p:pic>
            <p:pic>
              <p:nvPicPr>
                <p:cNvPr id="25" name="그림 24">
                  <a:extLst>
                    <a:ext uri="{FF2B5EF4-FFF2-40B4-BE49-F238E27FC236}">
                      <a16:creationId xmlns:a16="http://schemas.microsoft.com/office/drawing/2014/main" id="{EBD698FD-07C8-1013-92A5-AE24D2FEE3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8487" t="64053" r="47833" b="28452"/>
                <a:stretch/>
              </p:blipFill>
              <p:spPr>
                <a:xfrm>
                  <a:off x="8181371" y="4028900"/>
                  <a:ext cx="141316" cy="133004"/>
                </a:xfrm>
                <a:prstGeom prst="rect">
                  <a:avLst/>
                </a:prstGeom>
              </p:spPr>
            </p:pic>
            <p:pic>
              <p:nvPicPr>
                <p:cNvPr id="26" name="그림 25">
                  <a:extLst>
                    <a:ext uri="{FF2B5EF4-FFF2-40B4-BE49-F238E27FC236}">
                      <a16:creationId xmlns:a16="http://schemas.microsoft.com/office/drawing/2014/main" id="{3FCE00A0-DA07-93F4-704A-AAB42270A5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4849" t="70498" r="43044" b="19830"/>
                <a:stretch/>
              </p:blipFill>
              <p:spPr>
                <a:xfrm>
                  <a:off x="8407154" y="3981723"/>
                  <a:ext cx="80896" cy="171651"/>
                </a:xfrm>
                <a:prstGeom prst="rect">
                  <a:avLst/>
                </a:prstGeom>
              </p:spPr>
            </p:pic>
          </p:grpSp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B2E2CACB-6BE3-3A10-3A78-1481848C24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253" t="62023" r="24933" b="27671"/>
              <a:stretch/>
            </p:blipFill>
            <p:spPr>
              <a:xfrm>
                <a:off x="8262510" y="3546761"/>
                <a:ext cx="130264" cy="220447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AFD64127-992B-F073-BEED-D1B03B8B83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253" t="62023" r="24933" b="27671"/>
              <a:stretch/>
            </p:blipFill>
            <p:spPr>
              <a:xfrm>
                <a:off x="8431523" y="4003962"/>
                <a:ext cx="108065" cy="18288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49019-5284-BD91-8866-7C11EBB871A9}"/>
                </a:ext>
              </a:extLst>
            </p:cNvPr>
            <p:cNvSpPr txBox="1"/>
            <p:nvPr/>
          </p:nvSpPr>
          <p:spPr>
            <a:xfrm>
              <a:off x="6801229" y="4836466"/>
              <a:ext cx="2148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Move to front</a:t>
              </a:r>
            </a:p>
            <a:p>
              <a:pPr algn="ctr"/>
              <a:r>
                <a:rPr lang="en-US" altLang="ko-KR"/>
                <a:t>(less searches)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456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Ticket Transfers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102D56-0BB3-7109-A703-4C4D593B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8"/>
            <a:ext cx="11118453" cy="5332971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Explicit transfers of tickets from one client to another</a:t>
            </a:r>
          </a:p>
          <a:p>
            <a:endParaRPr lang="en-US" altLang="ko-KR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when a task blocks for any reason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RPC: Redirects resource rights </a:t>
            </a:r>
            <a:b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from a blocked client to the server computing on its behalf</a:t>
            </a:r>
            <a:endParaRPr lang="en-US" altLang="ko-KR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 priority inversion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094341F-24D5-A91E-C1E4-E7A039DA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2065145"/>
            <a:ext cx="2826328" cy="38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1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Ticket Inflation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68CC3F-B2F5-D31D-3B6D-C41FB038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305098"/>
            <a:ext cx="11118453" cy="5332971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 resource authority by generating more lottery tickets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 for being useful: trusting relationships		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new tickets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explicit Communications</a:t>
            </a:r>
          </a:p>
          <a:p>
            <a:endParaRPr lang="en-US" altLang="ko-KR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수박 빨리먹기 대회">
            <a:hlinkClick r:id="" action="ppaction://media"/>
            <a:extLst>
              <a:ext uri="{FF2B5EF4-FFF2-40B4-BE49-F238E27FC236}">
                <a16:creationId xmlns:a16="http://schemas.microsoft.com/office/drawing/2014/main" id="{5F71417B-17FD-0AE9-09C9-20C040E163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5039" y="2200885"/>
            <a:ext cx="2803120" cy="4090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24041-89A4-46F9-466A-2A0F6ADD1AA6}"/>
              </a:ext>
            </a:extLst>
          </p:cNvPr>
          <p:cNvSpPr txBox="1"/>
          <p:nvPr/>
        </p:nvSpPr>
        <p:spPr>
          <a:xfrm>
            <a:off x="9889714" y="1704620"/>
            <a:ext cx="13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if) Not trust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0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Ticket Currencies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71" y="1305099"/>
            <a:ext cx="11197424" cy="5007378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one to freely allocate lottery tickets to their own monetary value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E32EA19-F06F-0700-D8A9-C7E3E320486F}"/>
              </a:ext>
            </a:extLst>
          </p:cNvPr>
          <p:cNvGrpSpPr/>
          <p:nvPr/>
        </p:nvGrpSpPr>
        <p:grpSpPr>
          <a:xfrm>
            <a:off x="1454547" y="2978058"/>
            <a:ext cx="3491526" cy="2459553"/>
            <a:chOff x="1512736" y="3130232"/>
            <a:chExt cx="3515216" cy="260561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4B80FEF-F003-39E4-3C98-34AC6D769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2736" y="3130232"/>
              <a:ext cx="3515216" cy="2181529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127063A9-7E78-BBCD-3B8A-DDF3A6168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2246" y="5535791"/>
              <a:ext cx="1619476" cy="200053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9710256-269D-CA0C-7EF5-605690A4E7FA}"/>
              </a:ext>
            </a:extLst>
          </p:cNvPr>
          <p:cNvGrpSpPr/>
          <p:nvPr/>
        </p:nvGrpSpPr>
        <p:grpSpPr>
          <a:xfrm>
            <a:off x="6840614" y="2048504"/>
            <a:ext cx="3417291" cy="4272285"/>
            <a:chOff x="6840614" y="2048504"/>
            <a:chExt cx="3448531" cy="4417425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76742F3-3E8B-6E08-C0E6-75A306EAB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0614" y="2048504"/>
              <a:ext cx="3448531" cy="4172532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3CB9629-B318-AF6A-813B-F78D641B2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1719" y="6275402"/>
              <a:ext cx="2286319" cy="19052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C4F9E5-E481-D425-8294-72996AA9D48D}"/>
              </a:ext>
            </a:extLst>
          </p:cNvPr>
          <p:cNvSpPr txBox="1"/>
          <p:nvPr/>
        </p:nvSpPr>
        <p:spPr>
          <a:xfrm>
            <a:off x="10394151" y="5437611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thread2 = 400, thread3 = 600,  thread4 = 2000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84999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06B47-638F-D349-8D66-F9EEFC7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/>
              <a:t>Compensation Ticket</a:t>
            </a:r>
            <a:endParaRPr kumimoji="1"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BA9AED-3142-B542-8D36-61DE7F7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6299" y="648426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13" name="내용 개체 틀 3">
            <a:extLst>
              <a:ext uri="{FF2B5EF4-FFF2-40B4-BE49-F238E27FC236}">
                <a16:creationId xmlns:a16="http://schemas.microsoft.com/office/drawing/2014/main" id="{24BA23C6-6394-5AB4-9989-A5839B62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62634"/>
            <a:ext cx="11102008" cy="4958155"/>
          </a:xfrm>
        </p:spPr>
        <p:txBody>
          <a:bodyPr>
            <a:normAutofit/>
          </a:bodyPr>
          <a:lstStyle/>
          <a:p>
            <a:r>
              <a:rPr lang="en-US" altLang="ko-KR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Compensation for spending less time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quantum: Minimum unit of execution time (Execution time for one allocation)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quantum rate: f</a:t>
            </a:r>
          </a:p>
          <a:p>
            <a:pPr lvl="1"/>
            <a:r>
              <a:rPr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Compensation rate: 1/f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0B09F35-B87F-301A-34D5-5E23E091E816}"/>
              </a:ext>
            </a:extLst>
          </p:cNvPr>
          <p:cNvGrpSpPr/>
          <p:nvPr/>
        </p:nvGrpSpPr>
        <p:grpSpPr>
          <a:xfrm>
            <a:off x="1043455" y="3557844"/>
            <a:ext cx="2516677" cy="2435963"/>
            <a:chOff x="1403979" y="3276600"/>
            <a:chExt cx="3282320" cy="3152292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22C9BC2-B7C7-24CC-E454-CB4444B003F1}"/>
                </a:ext>
              </a:extLst>
            </p:cNvPr>
            <p:cNvSpPr/>
            <p:nvPr/>
          </p:nvSpPr>
          <p:spPr>
            <a:xfrm>
              <a:off x="1403979" y="3276600"/>
              <a:ext cx="3282320" cy="3152292"/>
            </a:xfrm>
            <a:prstGeom prst="ellipse">
              <a:avLst/>
            </a:prstGeom>
            <a:solidFill>
              <a:srgbClr val="DCC4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3C84CC-5F00-2C7F-F6F9-8FC68CF9EC36}"/>
                </a:ext>
              </a:extLst>
            </p:cNvPr>
            <p:cNvSpPr txBox="1"/>
            <p:nvPr/>
          </p:nvSpPr>
          <p:spPr>
            <a:xfrm>
              <a:off x="2561484" y="4495749"/>
              <a:ext cx="1085850" cy="438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/>
                <a:t>A(100) </a:t>
              </a:r>
              <a:endParaRPr lang="ko-KR" alt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7BF546-41D9-B4E8-B99F-9100BA970983}"/>
                </a:ext>
              </a:extLst>
            </p:cNvPr>
            <p:cNvSpPr txBox="1"/>
            <p:nvPr/>
          </p:nvSpPr>
          <p:spPr>
            <a:xfrm>
              <a:off x="3647334" y="4483414"/>
              <a:ext cx="967311" cy="47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CC1C268-1F69-53B4-F12E-EDFC24008B62}"/>
              </a:ext>
            </a:extLst>
          </p:cNvPr>
          <p:cNvGrpSpPr/>
          <p:nvPr/>
        </p:nvGrpSpPr>
        <p:grpSpPr>
          <a:xfrm>
            <a:off x="7149927" y="3901744"/>
            <a:ext cx="4868168" cy="2082161"/>
            <a:chOff x="5301621" y="4213424"/>
            <a:chExt cx="3478518" cy="20821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3747A1-5B12-510B-FED8-9AF12CFD8E04}"/>
                </a:ext>
              </a:extLst>
            </p:cNvPr>
            <p:cNvSpPr txBox="1"/>
            <p:nvPr/>
          </p:nvSpPr>
          <p:spPr>
            <a:xfrm>
              <a:off x="5301621" y="4213424"/>
              <a:ext cx="1938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/>
                <a:t>A: f = 1, 1/f = 1</a:t>
              </a:r>
            </a:p>
            <a:p>
              <a:r>
                <a:rPr lang="en-US" altLang="ko-KR" sz="1600"/>
                <a:t>B: f = 1/5, 1/f = 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78DC1A-7138-7151-AE62-DEDF3D7C3D34}"/>
                </a:ext>
              </a:extLst>
            </p:cNvPr>
            <p:cNvSpPr txBox="1"/>
            <p:nvPr/>
          </p:nvSpPr>
          <p:spPr>
            <a:xfrm>
              <a:off x="5301621" y="5126034"/>
              <a:ext cx="347851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/>
                <a:t>B has 5 times the ticket of A</a:t>
              </a:r>
            </a:p>
            <a:p>
              <a:r>
                <a:rPr lang="en-US" altLang="ko-KR" sz="1400"/>
                <a:t>= B wins the processor scheduler 5 times more often than A</a:t>
              </a:r>
            </a:p>
            <a:p>
              <a:endParaRPr lang="en-US" altLang="ko-KR" sz="1400"/>
            </a:p>
            <a:p>
              <a:r>
                <a:rPr lang="en-US" altLang="ko-KR" sz="1400"/>
                <a:t>If A and B start with 400T, B gets an additional 1,600T</a:t>
              </a:r>
              <a:br>
                <a:rPr lang="en-US" altLang="ko-KR" sz="1400"/>
              </a:br>
              <a:r>
                <a:rPr lang="en-US" altLang="ko-KR" sz="1400"/>
                <a:t>(Finally, A: 400, B: 2000)</a:t>
              </a:r>
              <a:endParaRPr lang="ko-KR" altLang="en-US" sz="140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97B9CCF-4924-F1C5-5A27-D33668DEB136}"/>
              </a:ext>
            </a:extLst>
          </p:cNvPr>
          <p:cNvGrpSpPr/>
          <p:nvPr/>
        </p:nvGrpSpPr>
        <p:grpSpPr>
          <a:xfrm>
            <a:off x="4096691" y="3557843"/>
            <a:ext cx="2516677" cy="2435963"/>
            <a:chOff x="1403979" y="3276600"/>
            <a:chExt cx="3282320" cy="3152292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F195764-BE13-CEF2-C42A-130BFA2FC277}"/>
                </a:ext>
              </a:extLst>
            </p:cNvPr>
            <p:cNvGrpSpPr/>
            <p:nvPr/>
          </p:nvGrpSpPr>
          <p:grpSpPr>
            <a:xfrm>
              <a:off x="1403979" y="3276600"/>
              <a:ext cx="3282320" cy="3152292"/>
              <a:chOff x="4215759" y="3271288"/>
              <a:chExt cx="3366140" cy="3152292"/>
            </a:xfrm>
          </p:grpSpPr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82C5D4E3-303A-B822-A8F4-A6AA5FE81FCD}"/>
                  </a:ext>
                </a:extLst>
              </p:cNvPr>
              <p:cNvSpPr/>
              <p:nvPr/>
            </p:nvSpPr>
            <p:spPr>
              <a:xfrm>
                <a:off x="4215759" y="3271288"/>
                <a:ext cx="3366140" cy="3152292"/>
              </a:xfrm>
              <a:prstGeom prst="ellipse">
                <a:avLst/>
              </a:prstGeom>
              <a:solidFill>
                <a:srgbClr val="FFDBD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부분 원형 31">
                <a:extLst>
                  <a:ext uri="{FF2B5EF4-FFF2-40B4-BE49-F238E27FC236}">
                    <a16:creationId xmlns:a16="http://schemas.microsoft.com/office/drawing/2014/main" id="{FD152BD4-A3A9-B372-AB5A-AA8979A7E73E}"/>
                  </a:ext>
                </a:extLst>
              </p:cNvPr>
              <p:cNvSpPr/>
              <p:nvPr/>
            </p:nvSpPr>
            <p:spPr>
              <a:xfrm>
                <a:off x="4215759" y="3271288"/>
                <a:ext cx="3366140" cy="3152292"/>
              </a:xfrm>
              <a:prstGeom prst="pie">
                <a:avLst>
                  <a:gd name="adj1" fmla="val 639093"/>
                  <a:gd name="adj2" fmla="val 1968292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7386E0-464F-2854-7544-B1758468F5C5}"/>
                </a:ext>
              </a:extLst>
            </p:cNvPr>
            <p:cNvSpPr txBox="1"/>
            <p:nvPr/>
          </p:nvSpPr>
          <p:spPr>
            <a:xfrm>
              <a:off x="2561484" y="3789658"/>
              <a:ext cx="1085850" cy="47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12DDDD-F9D7-A680-7B4C-2B1B4012D504}"/>
                </a:ext>
              </a:extLst>
            </p:cNvPr>
            <p:cNvSpPr txBox="1"/>
            <p:nvPr/>
          </p:nvSpPr>
          <p:spPr>
            <a:xfrm>
              <a:off x="3647334" y="4431603"/>
              <a:ext cx="967311" cy="438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/>
                <a:t>B(20)</a:t>
              </a:r>
              <a:endParaRPr lang="ko-KR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4689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1034</Words>
  <Application>Microsoft Office PowerPoint</Application>
  <PresentationFormat>와이드스크린</PresentationFormat>
  <Paragraphs>191</Paragraphs>
  <Slides>21</Slides>
  <Notes>19</Notes>
  <HiddenSlides>0</HiddenSlides>
  <MMClips>2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-apple-system</vt:lpstr>
      <vt:lpstr>Arial Unicode MS</vt:lpstr>
      <vt:lpstr>Söhne</vt:lpstr>
      <vt:lpstr>맑은 고딕</vt:lpstr>
      <vt:lpstr>시스템 서체 일반체</vt:lpstr>
      <vt:lpstr>Arial</vt:lpstr>
      <vt:lpstr>Tahoma</vt:lpstr>
      <vt:lpstr>Times New Roman</vt:lpstr>
      <vt:lpstr>Wingdings</vt:lpstr>
      <vt:lpstr>Office 테마</vt:lpstr>
      <vt:lpstr>Lottery Scheduling:  Flexible Proportional-Share Resource Management</vt:lpstr>
      <vt:lpstr>Content</vt:lpstr>
      <vt:lpstr>Introduction - Scheduling</vt:lpstr>
      <vt:lpstr>Lottery Scheduling</vt:lpstr>
      <vt:lpstr>Lottery Scheduling</vt:lpstr>
      <vt:lpstr>Ticket Transfers</vt:lpstr>
      <vt:lpstr>Ticket Inflation</vt:lpstr>
      <vt:lpstr>Ticket Currencies</vt:lpstr>
      <vt:lpstr>Compensation Ticket</vt:lpstr>
      <vt:lpstr>Evaluation – Fairness</vt:lpstr>
      <vt:lpstr>Evaluation – Fairness</vt:lpstr>
      <vt:lpstr>Evaluation – Flexible Control</vt:lpstr>
      <vt:lpstr>Evaluation – Ticket transfers</vt:lpstr>
      <vt:lpstr>Evaluation – Ticket Currencies</vt:lpstr>
      <vt:lpstr>Evaluation – Multimedia Applications</vt:lpstr>
      <vt:lpstr>Evaluation – Lock Scheduling</vt:lpstr>
      <vt:lpstr>Limitations</vt:lpstr>
      <vt:lpstr>Improved Scheduling – Stride Scheduling</vt:lpstr>
      <vt:lpstr>Improved Scheduling – Stride Scheduling</vt:lpstr>
      <vt:lpstr>Conclusion</vt:lpstr>
      <vt:lpstr>Lottery Scheduling:  Flexible Proportional-Share Resource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ppt_format</dc:title>
  <dc:creator>신수환</dc:creator>
  <cp:lastModifiedBy>신수환</cp:lastModifiedBy>
  <cp:revision>18</cp:revision>
  <cp:lastPrinted>2019-08-20T01:06:00Z</cp:lastPrinted>
  <dcterms:created xsi:type="dcterms:W3CDTF">2019-06-24T08:20:15Z</dcterms:created>
  <dcterms:modified xsi:type="dcterms:W3CDTF">2023-09-11T08:42:30Z</dcterms:modified>
</cp:coreProperties>
</file>