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312" r:id="rId2"/>
    <p:sldId id="260" r:id="rId3"/>
    <p:sldId id="501" r:id="rId4"/>
    <p:sldId id="502" r:id="rId5"/>
    <p:sldId id="503" r:id="rId6"/>
    <p:sldId id="504" r:id="rId7"/>
    <p:sldId id="50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77" r:id="rId50"/>
    <p:sldId id="408" r:id="rId51"/>
    <p:sldId id="409" r:id="rId52"/>
    <p:sldId id="498" r:id="rId53"/>
    <p:sldId id="500" r:id="rId54"/>
    <p:sldId id="516" r:id="rId55"/>
    <p:sldId id="411" r:id="rId56"/>
    <p:sldId id="412" r:id="rId57"/>
    <p:sldId id="517" r:id="rId58"/>
    <p:sldId id="413" r:id="rId59"/>
    <p:sldId id="518" r:id="rId60"/>
    <p:sldId id="519" r:id="rId61"/>
    <p:sldId id="520" r:id="rId62"/>
    <p:sldId id="521" r:id="rId63"/>
    <p:sldId id="522" r:id="rId64"/>
    <p:sldId id="523" r:id="rId65"/>
    <p:sldId id="423" r:id="rId66"/>
    <p:sldId id="515" r:id="rId67"/>
    <p:sldId id="427" r:id="rId68"/>
    <p:sldId id="435" r:id="rId69"/>
    <p:sldId id="513" r:id="rId70"/>
    <p:sldId id="512" r:id="rId71"/>
    <p:sldId id="511" r:id="rId72"/>
    <p:sldId id="510" r:id="rId73"/>
    <p:sldId id="509" r:id="rId74"/>
    <p:sldId id="508" r:id="rId75"/>
    <p:sldId id="506" r:id="rId76"/>
    <p:sldId id="514" r:id="rId77"/>
    <p:sldId id="481" r:id="rId78"/>
    <p:sldId id="483" r:id="rId79"/>
    <p:sldId id="482" r:id="rId80"/>
    <p:sldId id="478" r:id="rId81"/>
    <p:sldId id="479" r:id="rId82"/>
    <p:sldId id="480" r:id="rId83"/>
    <p:sldId id="484" r:id="rId84"/>
    <p:sldId id="486" r:id="rId85"/>
    <p:sldId id="487" r:id="rId86"/>
    <p:sldId id="488" r:id="rId87"/>
    <p:sldId id="489" r:id="rId88"/>
    <p:sldId id="491" r:id="rId89"/>
    <p:sldId id="493" r:id="rId90"/>
    <p:sldId id="492" r:id="rId91"/>
    <p:sldId id="494" r:id="rId92"/>
    <p:sldId id="490" r:id="rId93"/>
    <p:sldId id="495" r:id="rId94"/>
    <p:sldId id="496" r:id="rId95"/>
    <p:sldId id="497" r:id="rId96"/>
    <p:sldId id="317" r:id="rId9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C0F"/>
    <a:srgbClr val="DCC4EE"/>
    <a:srgbClr val="00CC99"/>
    <a:srgbClr val="EDF8FE"/>
    <a:srgbClr val="0B2D86"/>
    <a:srgbClr val="FFDBD1"/>
    <a:srgbClr val="FFAFAF"/>
    <a:srgbClr val="F3DDDA"/>
    <a:srgbClr val="7030A0"/>
    <a:srgbClr val="DB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E9FCC-EA91-421B-91F7-E5753FF68705}" v="916" dt="2023-09-18T13:07:02.166"/>
    <p1510:client id="{7B65563D-E602-4AF6-8486-4135844C6CE6}" v="2198" dt="2023-09-19T00:06:02.009"/>
    <p1510:client id="{A721FE56-F4EB-4042-A084-4F6B5A152EE2}" v="1" dt="2022-04-05T15:42:02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4" autoAdjust="0"/>
    <p:restoredTop sz="9525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6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2023-09-19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2023-09-19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7697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56" y="2417840"/>
            <a:ext cx="5938687" cy="1185039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3"/>
            <a:ext cx="8382099" cy="677842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0B2D8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030778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5090506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Tx/>
              <a:buChar char="-"/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12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pic>
        <p:nvPicPr>
          <p:cNvPr id="1034" name="Picture 10" descr="Técnico researchers are once again among the best scientists in the world  in the field of Computer Science – Técnico Lisboa">
            <a:extLst>
              <a:ext uri="{FF2B5EF4-FFF2-40B4-BE49-F238E27FC236}">
                <a16:creationId xmlns:a16="http://schemas.microsoft.com/office/drawing/2014/main" id="{0E140DE1-5039-47D0-A379-173C7A23F7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8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.heraldm.com/content/image/2018/01/11/20180111000990_0.jpg" TargetMode="External"/><Relationship Id="rId2" Type="http://schemas.openxmlformats.org/officeDocument/2006/relationships/hyperlink" Target="https://st.depositphotos.com/1008070/1662/i/450/depositphotos_16627315-stock-photo-empty-pockets-m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enix.org/conference/fast-03/arc-self-tuning-low-overhead-replacement-cache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-03/arc-self-tuning-low-overhead-replacement-cach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enix.org/conference/fast-03/arc-self-tuning-low-overhead-replacement-cache" TargetMode="Externa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-03/arc-self-tuning-low-overhead-replacement-cach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.heraldm.com/content/image/2018/01/11/20180111000990_0.jpg" TargetMode="External"/><Relationship Id="rId2" Type="http://schemas.openxmlformats.org/officeDocument/2006/relationships/hyperlink" Target="https://st.depositphotos.com/1008070/1662/i/450/depositphotos_16627315-stock-photo-empty-pockets-ma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-03/arc-self-tuning-low-overhead-replacement-cach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-03/arc-self-tuning-low-overhead-replacement-cach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-03/arc-self-tuning-low-overhead-replacement-cach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-03/arc-self-tuning-low-overhead-replacement-cach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-03/arc-self-tuning-low-overhead-replacement-cach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enix.org/conference/fast-03/arc-self-tuning-low-overhead-replacement-cache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730710"/>
            <a:ext cx="11119105" cy="1167494"/>
          </a:xfrm>
        </p:spPr>
        <p:txBody>
          <a:bodyPr anchor="t"/>
          <a:lstStyle/>
          <a:p>
            <a:r>
              <a:rPr lang="en-US" sz="3600" dirty="0"/>
              <a:t>ARC: A Self-Tuning, Low Overhead Replacement Cache</a:t>
            </a:r>
            <a:endParaRPr lang="en-US" altLang="ko-KR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2023. 09. 19</a:t>
            </a:r>
          </a:p>
          <a:p>
            <a:r>
              <a:rPr kumimoji="1" lang="en-US" altLang="ko-KR" dirty="0"/>
              <a:t>Presented by Ramadhan Agung Rahmat</a:t>
            </a:r>
          </a:p>
          <a:p>
            <a:r>
              <a:rPr kumimoji="1" lang="en-US" altLang="ko-KR" dirty="0"/>
              <a:t>agung@dankook.ac.kr</a:t>
            </a: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4112611"/>
            <a:ext cx="7803121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Nimrod Megiddo</a:t>
            </a:r>
            <a:r>
              <a:rPr lang="en-US" altLang="ko-KR" sz="1700" dirty="0">
                <a:solidFill>
                  <a:schemeClr val="bg1"/>
                </a:solidFill>
                <a:ea typeface="맑은 고딕"/>
              </a:rPr>
              <a:t> et al.</a:t>
            </a:r>
            <a:endParaRPr lang="en-US" altLang="ko-KR" sz="1400" dirty="0">
              <a:solidFill>
                <a:schemeClr val="bg1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10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402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아래쪽 화살표 5"/>
          <p:cNvSpPr/>
          <p:nvPr/>
        </p:nvSpPr>
        <p:spPr>
          <a:xfrm>
            <a:off x="2444620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아래쪽 화살표 6"/>
          <p:cNvSpPr/>
          <p:nvPr/>
        </p:nvSpPr>
        <p:spPr>
          <a:xfrm>
            <a:off x="2736979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1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11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2597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아래쪽 화살표 5"/>
          <p:cNvSpPr/>
          <p:nvPr/>
        </p:nvSpPr>
        <p:spPr>
          <a:xfrm>
            <a:off x="2444620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아래쪽 화살표 6"/>
          <p:cNvSpPr/>
          <p:nvPr/>
        </p:nvSpPr>
        <p:spPr>
          <a:xfrm>
            <a:off x="2736979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아래쪽 화살표 7"/>
          <p:cNvSpPr/>
          <p:nvPr/>
        </p:nvSpPr>
        <p:spPr>
          <a:xfrm>
            <a:off x="3016897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아래쪽 화살표 8"/>
          <p:cNvSpPr/>
          <p:nvPr/>
        </p:nvSpPr>
        <p:spPr>
          <a:xfrm>
            <a:off x="3309256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12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3536302" y="2360645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13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92969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3536302" y="2360645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14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67539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3853541" y="2398901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15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72474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124128" y="2398901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4434138" y="2399368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5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124128" y="2398901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4434138" y="2399368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4742049" y="2342450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87040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4742049" y="2342450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5756988" y="4715293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9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68748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5756988" y="4715293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001205" y="2398901"/>
            <a:ext cx="251927" cy="3442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8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16314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5756988" y="4715293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001205" y="2398901"/>
            <a:ext cx="251927" cy="3442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5324662" y="2396185"/>
            <a:ext cx="251927" cy="3442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/>
                <a:ea typeface="Tahoma"/>
                <a:cs typeface="Tahoma"/>
              </a:rPr>
              <a:t>Caches</a:t>
            </a:r>
            <a:endParaRPr lang="en-US" altLang="ko-KR" sz="1800" dirty="0">
              <a:latin typeface="Tahoma"/>
              <a:ea typeface="Tahoma"/>
              <a:cs typeface="Tahoma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/>
                <a:ea typeface="Tahoma"/>
                <a:cs typeface="Tahoma"/>
              </a:rPr>
              <a:t>ARC Design</a:t>
            </a:r>
            <a:endParaRPr lang="en-US" dirty="0"/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/>
                <a:ea typeface="Tahoma"/>
                <a:cs typeface="Tahoma"/>
              </a:rPr>
              <a:t>Experiments</a:t>
            </a:r>
            <a:endParaRPr lang="en-US" altLang="ko-K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/>
                <a:ea typeface="Tahoma"/>
                <a:cs typeface="Tahoma"/>
              </a:rPr>
              <a:t>Conclusions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sz="1800" dirty="0">
                <a:latin typeface="Tahoma"/>
                <a:ea typeface="Tahoma"/>
                <a:cs typeface="Tahoma"/>
              </a:rPr>
              <a:t>Related New Caches</a:t>
            </a:r>
            <a:endParaRPr lang="en-US" sz="1800" dirty="0">
              <a:latin typeface="Tahoma"/>
              <a:ea typeface="Tahoma"/>
              <a:cs typeface="Tahoma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r>
              <a:rPr kumimoji="1" lang="en-US" altLang="ko-KR" sz="1000" dirty="0"/>
              <a:t>2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5756988" y="4715293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388637" y="2379306"/>
            <a:ext cx="914400" cy="42920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3837992" y="2379306"/>
            <a:ext cx="914400" cy="42920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4   </a:t>
                      </a:r>
                      <a:r>
                        <a:rPr lang="en-US" strike="noStrike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strike="noStrike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cxnSp>
        <p:nvCxnSpPr>
          <p:cNvPr id="11" name="직선 연결선 10"/>
          <p:cNvCxnSpPr/>
          <p:nvPr/>
        </p:nvCxnSpPr>
        <p:spPr>
          <a:xfrm flipV="1">
            <a:off x="5756989" y="5104068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5756988" y="4715293"/>
            <a:ext cx="261257" cy="187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872635" y="2369975"/>
            <a:ext cx="558395" cy="42920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5032741" y="2369975"/>
            <a:ext cx="558395" cy="42920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2852488" y="1627513"/>
            <a:ext cx="1962108" cy="42920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C1704A94-3AC0-CD06-4420-B3F379B29A65}"/>
              </a:ext>
            </a:extLst>
          </p:cNvPr>
          <p:cNvSpPr/>
          <p:nvPr/>
        </p:nvSpPr>
        <p:spPr>
          <a:xfrm>
            <a:off x="8217812" y="5194539"/>
            <a:ext cx="3450566" cy="1092679"/>
          </a:xfrm>
          <a:prstGeom prst="snip2Same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No Frequency Concerned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7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28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66146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8" name="아래쪽 화살표 7"/>
          <p:cNvSpPr/>
          <p:nvPr/>
        </p:nvSpPr>
        <p:spPr>
          <a:xfrm>
            <a:off x="2444620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678517" y="454878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41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77102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8" name="아래쪽 화살표 7"/>
          <p:cNvSpPr/>
          <p:nvPr/>
        </p:nvSpPr>
        <p:spPr>
          <a:xfrm>
            <a:off x="2724538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678517" y="413974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678517" y="498216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2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70643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8" name="아래쪽 화살표 7"/>
          <p:cNvSpPr/>
          <p:nvPr/>
        </p:nvSpPr>
        <p:spPr>
          <a:xfrm>
            <a:off x="3032452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678517" y="413974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678517" y="454217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98216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9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0918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8" name="아래쪽 화살표 7"/>
          <p:cNvSpPr/>
          <p:nvPr/>
        </p:nvSpPr>
        <p:spPr>
          <a:xfrm>
            <a:off x="3312374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678517" y="392513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678517" y="432756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76755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515803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42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678517" y="392513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678517" y="432756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76755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515803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4" name="타원 13"/>
          <p:cNvSpPr/>
          <p:nvPr/>
        </p:nvSpPr>
        <p:spPr>
          <a:xfrm>
            <a:off x="3575722" y="2370908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23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21869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678517" y="392513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678517" y="432756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76755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515803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4" name="타원 13"/>
          <p:cNvSpPr/>
          <p:nvPr/>
        </p:nvSpPr>
        <p:spPr>
          <a:xfrm>
            <a:off x="3575722" y="2370908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5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4922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390917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34917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473964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4" name="타원 13"/>
          <p:cNvSpPr/>
          <p:nvPr/>
        </p:nvSpPr>
        <p:spPr>
          <a:xfrm>
            <a:off x="3575722" y="2370908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7678517" y="509844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6576-0C2D-9303-0F67-986E5060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Introduction: Memory Hierarchy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F2124-C0CC-AC6C-D96E-A5744E73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3</a:t>
            </a:fld>
            <a:endParaRPr kumimoji="1" lang="ko-KR" altLang="en-US" dirty="0"/>
          </a:p>
        </p:txBody>
      </p:sp>
      <p:pic>
        <p:nvPicPr>
          <p:cNvPr id="6" name="Content Placeholder 5" descr="A diagram of a memory hierarchy&#10;&#10;Description automatically generated">
            <a:extLst>
              <a:ext uri="{FF2B5EF4-FFF2-40B4-BE49-F238E27FC236}">
                <a16:creationId xmlns:a16="http://schemas.microsoft.com/office/drawing/2014/main" id="{D503A147-79AD-2BB5-29EE-1EC1DD68E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782" y="1417111"/>
            <a:ext cx="5524500" cy="44005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436F2-257C-0E7C-0E25-77A51639DBAF}"/>
              </a:ext>
            </a:extLst>
          </p:cNvPr>
          <p:cNvSpPr txBox="1"/>
          <p:nvPr/>
        </p:nvSpPr>
        <p:spPr>
          <a:xfrm>
            <a:off x="2078966" y="6104627"/>
            <a:ext cx="80484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Source: https://techdiffe</a:t>
            </a:r>
            <a:r>
              <a:rPr lang="en-US" sz="1400" dirty="0"/>
              <a:t>rences.com/difference-between-cache-memory-and-main-memory.html</a:t>
            </a:r>
          </a:p>
        </p:txBody>
      </p:sp>
    </p:spTree>
    <p:extLst>
      <p:ext uri="{BB962C8B-B14F-4D97-AF65-F5344CB8AC3E}">
        <p14:creationId xmlns:p14="http://schemas.microsoft.com/office/powerpoint/2010/main" val="2988922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46725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390917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99049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42438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678517" y="460268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</a:t>
            </a:r>
            <a:endParaRPr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853541" y="2398901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3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69869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390917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66632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502795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678517" y="427850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</a:t>
            </a:r>
            <a:endParaRPr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141779" y="2398901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95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3072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502795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29310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465473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678517" y="390528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</a:t>
            </a:r>
            <a:endParaRPr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431030" y="2398901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8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43955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502795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429310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465473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678517" y="390528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</a:t>
            </a:r>
            <a:r>
              <a:rPr lang="en-US" baseline="-25000" dirty="0">
                <a:solidFill>
                  <a:schemeClr val="accent5"/>
                </a:solidFill>
              </a:rPr>
              <a:t>4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15612" y="2354283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8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34134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465473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391988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428151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4" name="타원 13"/>
          <p:cNvSpPr/>
          <p:nvPr/>
        </p:nvSpPr>
        <p:spPr>
          <a:xfrm>
            <a:off x="4715612" y="2354283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7678517" y="501248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67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20666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5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465473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7678517" y="391988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</a:t>
            </a:r>
            <a:r>
              <a:rPr lang="en-US" baseline="-25000" dirty="0">
                <a:solidFill>
                  <a:schemeClr val="accent5"/>
                </a:solidFill>
              </a:rPr>
              <a:t>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678517" y="4281517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4" name="타원 13"/>
          <p:cNvSpPr/>
          <p:nvPr/>
        </p:nvSpPr>
        <p:spPr>
          <a:xfrm>
            <a:off x="5004866" y="2354283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7678517" y="501248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06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Exploits </a:t>
            </a:r>
            <a:r>
              <a:rPr lang="en-US" b="1" dirty="0">
                <a:solidFill>
                  <a:schemeClr val="accent5"/>
                </a:solidFill>
              </a:rPr>
              <a:t>Temporal Locality</a:t>
            </a:r>
          </a:p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recently referred </a:t>
            </a:r>
            <a:r>
              <a:rPr lang="en-US" dirty="0"/>
              <a:t>block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36696"/>
              </p:ext>
            </p:extLst>
          </p:nvPr>
        </p:nvGraphicFramePr>
        <p:xfrm>
          <a:off x="3647259" y="3934251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583139" y="32156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LRU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83139" y="586867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MRU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678517" y="429084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678517" y="391762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</a:t>
            </a:r>
            <a:endParaRPr lang="en-US" dirty="0"/>
          </a:p>
        </p:txBody>
      </p:sp>
      <p:sp>
        <p:nvSpPr>
          <p:cNvPr id="14" name="타원 13"/>
          <p:cNvSpPr/>
          <p:nvPr/>
        </p:nvSpPr>
        <p:spPr>
          <a:xfrm>
            <a:off x="5004866" y="2354283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7678517" y="464859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5</a:t>
            </a:r>
            <a:endParaRPr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678517" y="502912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01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668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96445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7" name="아래쪽 화살표 6"/>
          <p:cNvSpPr/>
          <p:nvPr/>
        </p:nvSpPr>
        <p:spPr>
          <a:xfrm>
            <a:off x="2453950" y="2119943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</p:spTree>
    <p:extLst>
      <p:ext uri="{BB962C8B-B14F-4D97-AF65-F5344CB8AC3E}">
        <p14:creationId xmlns:p14="http://schemas.microsoft.com/office/powerpoint/2010/main" val="1853254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36621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7" name="아래쪽 화살표 6"/>
          <p:cNvSpPr/>
          <p:nvPr/>
        </p:nvSpPr>
        <p:spPr>
          <a:xfrm>
            <a:off x="2733868" y="2119943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</p:spTree>
    <p:extLst>
      <p:ext uri="{BB962C8B-B14F-4D97-AF65-F5344CB8AC3E}">
        <p14:creationId xmlns:p14="http://schemas.microsoft.com/office/powerpoint/2010/main" val="17141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6576-0C2D-9303-0F67-986E5060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3"/>
            <a:ext cx="9661683" cy="677842"/>
          </a:xfrm>
        </p:spPr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Introduction: Cache Memory Diagram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F2124-C0CC-AC6C-D96E-A5744E73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4</a:t>
            </a:fld>
            <a:endParaRPr kumimoji="1" lang="ko-KR" altLang="en-US" dirty="0"/>
          </a:p>
        </p:txBody>
      </p:sp>
      <p:pic>
        <p:nvPicPr>
          <p:cNvPr id="6" name="Content Placeholder 5" descr="A diagram of memory&#10;&#10;Description automatically generated">
            <a:extLst>
              <a:ext uri="{FF2B5EF4-FFF2-40B4-BE49-F238E27FC236}">
                <a16:creationId xmlns:a16="http://schemas.microsoft.com/office/drawing/2014/main" id="{D503A147-79AD-2BB5-29EE-1EC1DD68E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140" y="2823768"/>
            <a:ext cx="8169933" cy="25648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B5AB6-B069-11D2-0E3B-EB10A474FA5A}"/>
              </a:ext>
            </a:extLst>
          </p:cNvPr>
          <p:cNvSpPr txBox="1"/>
          <p:nvPr/>
        </p:nvSpPr>
        <p:spPr>
          <a:xfrm>
            <a:off x="2078966" y="6104627"/>
            <a:ext cx="80484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Source: https://techdiffe</a:t>
            </a:r>
            <a:r>
              <a:rPr lang="en-US" sz="1400" dirty="0"/>
              <a:t>rences.com/difference-between-cache-memory-and-main-memory.html</a:t>
            </a:r>
          </a:p>
        </p:txBody>
      </p:sp>
    </p:spTree>
    <p:extLst>
      <p:ext uri="{BB962C8B-B14F-4D97-AF65-F5344CB8AC3E}">
        <p14:creationId xmlns:p14="http://schemas.microsoft.com/office/powerpoint/2010/main" val="2325094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34505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7" name="아래쪽 화살표 6"/>
          <p:cNvSpPr/>
          <p:nvPr/>
        </p:nvSpPr>
        <p:spPr>
          <a:xfrm>
            <a:off x="3023121" y="2119943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0" name="아래쪽 화살표 9"/>
          <p:cNvSpPr/>
          <p:nvPr/>
        </p:nvSpPr>
        <p:spPr>
          <a:xfrm>
            <a:off x="3299149" y="2129274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</p:spTree>
    <p:extLst>
      <p:ext uri="{BB962C8B-B14F-4D97-AF65-F5344CB8AC3E}">
        <p14:creationId xmlns:p14="http://schemas.microsoft.com/office/powerpoint/2010/main" val="1739369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16474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0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3" name="왼쪽 화살표 12"/>
          <p:cNvSpPr/>
          <p:nvPr/>
        </p:nvSpPr>
        <p:spPr>
          <a:xfrm>
            <a:off x="8670175" y="3913261"/>
            <a:ext cx="466530" cy="27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타원 13"/>
          <p:cNvSpPr/>
          <p:nvPr/>
        </p:nvSpPr>
        <p:spPr>
          <a:xfrm>
            <a:off x="3557296" y="2354283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50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78669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3" name="왼쪽 화살표 12"/>
          <p:cNvSpPr/>
          <p:nvPr/>
        </p:nvSpPr>
        <p:spPr>
          <a:xfrm>
            <a:off x="8670175" y="3913261"/>
            <a:ext cx="466530" cy="27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타원 13"/>
          <p:cNvSpPr/>
          <p:nvPr/>
        </p:nvSpPr>
        <p:spPr>
          <a:xfrm>
            <a:off x="3557296" y="2354283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1760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843201" y="2385203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9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64010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151110" y="2385203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75421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431030" y="2385203"/>
            <a:ext cx="251927" cy="344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6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4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3" name="타원 12"/>
          <p:cNvSpPr/>
          <p:nvPr/>
        </p:nvSpPr>
        <p:spPr>
          <a:xfrm>
            <a:off x="4755269" y="2328752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왼쪽 화살표 13"/>
          <p:cNvSpPr/>
          <p:nvPr/>
        </p:nvSpPr>
        <p:spPr>
          <a:xfrm>
            <a:off x="8670175" y="3913261"/>
            <a:ext cx="466530" cy="27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3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62447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5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3" name="타원 12"/>
          <p:cNvSpPr/>
          <p:nvPr/>
        </p:nvSpPr>
        <p:spPr>
          <a:xfrm>
            <a:off x="4755269" y="2328752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왼쪽 화살표 13"/>
          <p:cNvSpPr/>
          <p:nvPr/>
        </p:nvSpPr>
        <p:spPr>
          <a:xfrm>
            <a:off x="8670175" y="3913261"/>
            <a:ext cx="466530" cy="27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7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56683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5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3" name="타원 12"/>
          <p:cNvSpPr/>
          <p:nvPr/>
        </p:nvSpPr>
        <p:spPr>
          <a:xfrm>
            <a:off x="5044518" y="2328752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왼쪽 화살표 13"/>
          <p:cNvSpPr/>
          <p:nvPr/>
        </p:nvSpPr>
        <p:spPr>
          <a:xfrm>
            <a:off x="8670175" y="3913261"/>
            <a:ext cx="466530" cy="27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2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5"/>
                </a:solidFill>
              </a:rPr>
              <a:t>least frequently referred </a:t>
            </a:r>
            <a:r>
              <a:rPr lang="en-US" dirty="0"/>
              <a:t>block</a:t>
            </a:r>
          </a:p>
          <a:p>
            <a:r>
              <a:rPr lang="en-US" b="1" dirty="0">
                <a:solidFill>
                  <a:schemeClr val="accent5"/>
                </a:solidFill>
              </a:rPr>
              <a:t>Frequency </a:t>
            </a:r>
            <a:r>
              <a:rPr lang="en-US" dirty="0"/>
              <a:t>is recorded for all blocks present in Cache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0, 1, 2, 3, 4, 2, 3, 1, 5, 6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52322"/>
              </p:ext>
            </p:extLst>
          </p:nvPr>
        </p:nvGraphicFramePr>
        <p:xfrm>
          <a:off x="3557296" y="387224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416370" y="3321134"/>
            <a:ext cx="125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Frequency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416370" y="38722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6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416370" y="42415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1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16370" y="459694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2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416370" y="496627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baseline="-25000" dirty="0">
                <a:solidFill>
                  <a:schemeClr val="accent2"/>
                </a:solidFill>
              </a:rPr>
              <a:t>3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=   2</a:t>
            </a:r>
          </a:p>
        </p:txBody>
      </p:sp>
      <p:sp>
        <p:nvSpPr>
          <p:cNvPr id="13" name="타원 12"/>
          <p:cNvSpPr/>
          <p:nvPr/>
        </p:nvSpPr>
        <p:spPr>
          <a:xfrm>
            <a:off x="5044518" y="2328752"/>
            <a:ext cx="289249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왼쪽 화살표 13"/>
          <p:cNvSpPr/>
          <p:nvPr/>
        </p:nvSpPr>
        <p:spPr>
          <a:xfrm>
            <a:off x="8670175" y="3913261"/>
            <a:ext cx="466530" cy="2705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ADBDD817-B902-C5B5-E337-BD6B6AB654F0}"/>
              </a:ext>
            </a:extLst>
          </p:cNvPr>
          <p:cNvSpPr/>
          <p:nvPr/>
        </p:nvSpPr>
        <p:spPr>
          <a:xfrm>
            <a:off x="8663510" y="5640237"/>
            <a:ext cx="3450566" cy="1092679"/>
          </a:xfrm>
          <a:prstGeom prst="snip2Same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No Recency Concerned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6576-0C2D-9303-0F67-986E5060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Introduction: Cache Speed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F2124-C0CC-AC6C-D96E-A5744E73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5</a:t>
            </a:fld>
            <a:endParaRPr kumimoji="1" lang="ko-KR" altLang="en-US" dirty="0"/>
          </a:p>
        </p:txBody>
      </p:sp>
      <p:pic>
        <p:nvPicPr>
          <p:cNvPr id="6" name="Content Placeholder 5" descr="A diagram of a computer component&#10;&#10;Description automatically generated">
            <a:extLst>
              <a:ext uri="{FF2B5EF4-FFF2-40B4-BE49-F238E27FC236}">
                <a16:creationId xmlns:a16="http://schemas.microsoft.com/office/drawing/2014/main" id="{D503A147-79AD-2BB5-29EE-1EC1DD68E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001" y="2349315"/>
            <a:ext cx="6974211" cy="25648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B5AB6-B069-11D2-0E3B-EB10A474FA5A}"/>
              </a:ext>
            </a:extLst>
          </p:cNvPr>
          <p:cNvSpPr txBox="1"/>
          <p:nvPr/>
        </p:nvSpPr>
        <p:spPr>
          <a:xfrm>
            <a:off x="2078966" y="6104627"/>
            <a:ext cx="80484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Source: https://techdiffe</a:t>
            </a:r>
            <a:r>
              <a:rPr lang="en-US" sz="1400" dirty="0"/>
              <a:t>rences.com/difference-between-cache-memory-and-main-memory.html</a:t>
            </a:r>
          </a:p>
        </p:txBody>
      </p:sp>
    </p:spTree>
    <p:extLst>
      <p:ext uri="{BB962C8B-B14F-4D97-AF65-F5344CB8AC3E}">
        <p14:creationId xmlns:p14="http://schemas.microsoft.com/office/powerpoint/2010/main" val="1029818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LFU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Logarithmic complexity in cache size</a:t>
            </a:r>
          </a:p>
          <a:p>
            <a:endParaRPr lang="en-US" sz="2800" dirty="0"/>
          </a:p>
          <a:p>
            <a:r>
              <a:rPr lang="en-US" sz="2800" dirty="0"/>
              <a:t>High frequently used page is hard to paged out</a:t>
            </a:r>
          </a:p>
          <a:p>
            <a:pPr lvl="1"/>
            <a:r>
              <a:rPr lang="en-US" sz="2400" dirty="0"/>
              <a:t>Even if it is no longer useful</a:t>
            </a:r>
          </a:p>
        </p:txBody>
      </p:sp>
    </p:spTree>
    <p:extLst>
      <p:ext uri="{BB962C8B-B14F-4D97-AF65-F5344CB8AC3E}">
        <p14:creationId xmlns:p14="http://schemas.microsoft.com/office/powerpoint/2010/main" val="3564250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LRU-K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ahoma"/>
                <a:ea typeface="Tahoma"/>
                <a:cs typeface="Tahoma"/>
              </a:rPr>
              <a:t>Eleminates</a:t>
            </a:r>
            <a:r>
              <a:rPr lang="en-US" dirty="0">
                <a:latin typeface="Tahoma"/>
                <a:ea typeface="Tahoma"/>
                <a:cs typeface="Tahoma"/>
              </a:rPr>
              <a:t> a weakness of LRU</a:t>
            </a:r>
            <a:endParaRPr lang="en-US" dirty="0"/>
          </a:p>
          <a:p>
            <a:r>
              <a:rPr lang="en-US" dirty="0">
                <a:latin typeface="Tahoma"/>
                <a:ea typeface="Tahoma"/>
                <a:cs typeface="Tahoma"/>
              </a:rPr>
              <a:t>Eviction based on the last k references of a page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Uses backward distance bt(p,k) to the k-th most recent reference to the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5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C7FD-BFF0-AB30-75D9-98AFDFEB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LRU-K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20AAA-653F-CF25-6CBE-95D29C1B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52</a:t>
            </a:fld>
            <a:endParaRPr kumimoji="1"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49563B-ACB2-B48D-2A96-7C5079C6F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01909"/>
              </p:ext>
            </p:extLst>
          </p:nvPr>
        </p:nvGraphicFramePr>
        <p:xfrm>
          <a:off x="762000" y="1595886"/>
          <a:ext cx="106377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78">
                  <a:extLst>
                    <a:ext uri="{9D8B030D-6E8A-4147-A177-3AD203B41FA5}">
                      <a16:colId xmlns:a16="http://schemas.microsoft.com/office/drawing/2014/main" val="175290323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54107837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71694406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87479050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4609053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606431266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123148859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95346679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512259282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3923855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Req.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Buffer ( s=3 )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bt</a:t>
                      </a:r>
                      <a:r>
                        <a:rPr lang="en-US" dirty="0"/>
                        <a:t>(p,</a:t>
                      </a:r>
                      <a:r>
                        <a:rPr lang="en-US" b="1" dirty="0"/>
                        <a:t>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0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, 1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7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맑은 고딕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035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CABB4D-4E12-D771-17D7-D766A0D43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75920"/>
              </p:ext>
            </p:extLst>
          </p:nvPr>
        </p:nvGraphicFramePr>
        <p:xfrm>
          <a:off x="761999" y="4054414"/>
          <a:ext cx="10637788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78">
                  <a:extLst>
                    <a:ext uri="{9D8B030D-6E8A-4147-A177-3AD203B41FA5}">
                      <a16:colId xmlns:a16="http://schemas.microsoft.com/office/drawing/2014/main" val="175290323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54107837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71694406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87479050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4609053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606431266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123148859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95346679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512259282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3923855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Req.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Buffer ( s=3 )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bt</a:t>
                      </a:r>
                      <a:r>
                        <a:rPr lang="en-US" dirty="0"/>
                        <a:t>(p,</a:t>
                      </a:r>
                      <a:r>
                        <a:rPr lang="en-US" b="1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7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맑은 고딕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035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30238C-C29D-8305-9DAF-F446D786F30B}"/>
              </a:ext>
            </a:extLst>
          </p:cNvPr>
          <p:cNvSpPr txBox="1"/>
          <p:nvPr/>
        </p:nvSpPr>
        <p:spPr>
          <a:xfrm>
            <a:off x="756249" y="108692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ahoma"/>
                <a:ea typeface="Tahoma"/>
                <a:cs typeface="Tahoma"/>
              </a:rPr>
              <a:t>LRU-1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9ADD7-8B82-C70C-D0A8-CED8DB8726F3}"/>
              </a:ext>
            </a:extLst>
          </p:cNvPr>
          <p:cNvSpPr txBox="1"/>
          <p:nvPr/>
        </p:nvSpPr>
        <p:spPr>
          <a:xfrm>
            <a:off x="756248" y="348794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ahoma"/>
                <a:ea typeface="Tahoma"/>
                <a:cs typeface="Tahoma"/>
              </a:rPr>
              <a:t>LRU-2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94F1B-B686-2696-9F15-47F154DA8A1F}"/>
              </a:ext>
            </a:extLst>
          </p:cNvPr>
          <p:cNvSpPr txBox="1"/>
          <p:nvPr/>
        </p:nvSpPr>
        <p:spPr>
          <a:xfrm>
            <a:off x="842513" y="6032739"/>
            <a:ext cx="6625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https://www.youtube.com/watch?v=H7LhLdJS5fY</a:t>
            </a:r>
          </a:p>
        </p:txBody>
      </p:sp>
    </p:spTree>
    <p:extLst>
      <p:ext uri="{BB962C8B-B14F-4D97-AF65-F5344CB8AC3E}">
        <p14:creationId xmlns:p14="http://schemas.microsoft.com/office/powerpoint/2010/main" val="1343642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C7FD-BFF0-AB30-75D9-98AFDFEB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LRU-K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20AAA-653F-CF25-6CBE-95D29C1B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53</a:t>
            </a:fld>
            <a:endParaRPr kumimoji="1"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49563B-ACB2-B48D-2A96-7C5079C6F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3178"/>
              </p:ext>
            </p:extLst>
          </p:nvPr>
        </p:nvGraphicFramePr>
        <p:xfrm>
          <a:off x="762000" y="1595886"/>
          <a:ext cx="106377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78">
                  <a:extLst>
                    <a:ext uri="{9D8B030D-6E8A-4147-A177-3AD203B41FA5}">
                      <a16:colId xmlns:a16="http://schemas.microsoft.com/office/drawing/2014/main" val="175290323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54107837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71694406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87479050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4609053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606431266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123148859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95346679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512259282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3923855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Req.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Buffer ( s=3 )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1 , 4 , 3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5 , 4 , 3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5 , 4 , 1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5 , 6 , 1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2 , 6 , 1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bt</a:t>
                      </a:r>
                      <a:r>
                        <a:rPr lang="en-US" dirty="0"/>
                        <a:t>(p,</a:t>
                      </a:r>
                      <a:r>
                        <a:rPr lang="en-US" b="1" dirty="0"/>
                        <a:t>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0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, 1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2 , 0 , 1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0 , 1 , 2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2 , 0 , 1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0 , 1 , 2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7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맑은 고딕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035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CABB4D-4E12-D771-17D7-D766A0D43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59148"/>
              </p:ext>
            </p:extLst>
          </p:nvPr>
        </p:nvGraphicFramePr>
        <p:xfrm>
          <a:off x="761999" y="4054414"/>
          <a:ext cx="10637788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78">
                  <a:extLst>
                    <a:ext uri="{9D8B030D-6E8A-4147-A177-3AD203B41FA5}">
                      <a16:colId xmlns:a16="http://schemas.microsoft.com/office/drawing/2014/main" val="175290323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54107837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71694406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87479050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4609053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606431266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123148859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95346679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512259282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3923855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Req.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Buffer ( s=3 )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1 , 4 , 3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1 , 4 , 5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1 , 4 , 5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1 , 6 , 5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1 , 6 , 2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bt</a:t>
                      </a:r>
                      <a:r>
                        <a:rPr lang="en-US" dirty="0"/>
                        <a:t>(p,</a:t>
                      </a:r>
                      <a:r>
                        <a:rPr lang="en-US" b="1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r>
                        <a:rPr lang="en-US" dirty="0"/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맑은 고딕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</a:t>
                      </a:r>
                      <a:r>
                        <a:rPr lang="en-US" sz="2400" b="0" i="0" u="none" strike="noStrike" noProof="0" dirty="0">
                          <a:solidFill>
                            <a:srgbClr val="202124"/>
                          </a:solidFill>
                          <a:latin typeface="Malgun Gothic"/>
                        </a:rPr>
                        <a:t>∞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,7</a:t>
                      </a:r>
                      <a:endParaRPr lang="en-US" sz="2400" b="0" i="0" u="none" strike="noStrike" noProof="0" dirty="0">
                        <a:solidFill>
                          <a:srgbClr val="202124"/>
                        </a:solidFill>
                        <a:latin typeface="Malgun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7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맑은 고딕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035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30238C-C29D-8305-9DAF-F446D786F30B}"/>
              </a:ext>
            </a:extLst>
          </p:cNvPr>
          <p:cNvSpPr txBox="1"/>
          <p:nvPr/>
        </p:nvSpPr>
        <p:spPr>
          <a:xfrm>
            <a:off x="756249" y="108692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ahoma"/>
                <a:ea typeface="Tahoma"/>
                <a:cs typeface="Tahoma"/>
              </a:rPr>
              <a:t>LRU-1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9ADD7-8B82-C70C-D0A8-CED8DB8726F3}"/>
              </a:ext>
            </a:extLst>
          </p:cNvPr>
          <p:cNvSpPr txBox="1"/>
          <p:nvPr/>
        </p:nvSpPr>
        <p:spPr>
          <a:xfrm>
            <a:off x="756248" y="348794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ahoma"/>
                <a:ea typeface="Tahoma"/>
                <a:cs typeface="Tahoma"/>
              </a:rPr>
              <a:t>LRU-2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92A62-6B27-953A-EDE4-544777FB12C0}"/>
              </a:ext>
            </a:extLst>
          </p:cNvPr>
          <p:cNvSpPr txBox="1"/>
          <p:nvPr/>
        </p:nvSpPr>
        <p:spPr>
          <a:xfrm>
            <a:off x="842513" y="6032739"/>
            <a:ext cx="6625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https://www.you</a:t>
            </a:r>
            <a:r>
              <a:rPr lang="en-US" dirty="0"/>
              <a:t>tube.com/watch?v=H7LhLdJS5fY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F3F2F2FE-3FA6-1E6B-02C4-9E0976FCD614}"/>
              </a:ext>
            </a:extLst>
          </p:cNvPr>
          <p:cNvSpPr/>
          <p:nvPr/>
        </p:nvSpPr>
        <p:spPr>
          <a:xfrm>
            <a:off x="7944642" y="191218"/>
            <a:ext cx="3450566" cy="1092679"/>
          </a:xfrm>
          <a:prstGeom prst="snip2Same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CIP (Correlated Information Period)</a:t>
            </a:r>
            <a:endParaRPr lang="en-US"/>
          </a:p>
          <a:p>
            <a:pPr algn="ctr"/>
            <a:r>
              <a:rPr lang="en-US" dirty="0">
                <a:ea typeface="+mn-lt"/>
                <a:cs typeface="+mn-lt"/>
              </a:rPr>
              <a:t>How far we consider 2 pages are related?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67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C7FD-BFF0-AB30-75D9-98AFDFEB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LRFU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20AAA-653F-CF25-6CBE-95D29C1B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54</a:t>
            </a:fld>
            <a:endParaRPr kumimoji="1"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49563B-ACB2-B48D-2A96-7C5079C6F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72919"/>
              </p:ext>
            </p:extLst>
          </p:nvPr>
        </p:nvGraphicFramePr>
        <p:xfrm>
          <a:off x="762000" y="3968150"/>
          <a:ext cx="10637788" cy="184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78">
                  <a:extLst>
                    <a:ext uri="{9D8B030D-6E8A-4147-A177-3AD203B41FA5}">
                      <a16:colId xmlns:a16="http://schemas.microsoft.com/office/drawing/2014/main" val="175290323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54107837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71694406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87479050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46090537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606431266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2123148859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953466790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1512259282"/>
                    </a:ext>
                  </a:extLst>
                </a:gridCol>
                <a:gridCol w="1000790">
                  <a:extLst>
                    <a:ext uri="{9D8B030D-6E8A-4147-A177-3AD203B41FA5}">
                      <a16:colId xmlns:a16="http://schemas.microsoft.com/office/drawing/2014/main" val="3923855606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Req.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Buffer ( s=3 )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_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1 , 2 , 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1 , 2 , 3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2 , 3 , 4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3 , 4 , 1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4 , 1 , 5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1 , 5 , 6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1 , 5 , 6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1 , 5 , 6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1 , _ , 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1 , 1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dirty="0"/>
                        <a:t> , 1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dirty="0"/>
                        <a:t> , 1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dirty="0"/>
                        <a:t> , 1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dirty="0"/>
                        <a:t> , 1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dirty="0"/>
                        <a:t> , 1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1 , 2 , 1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2 , 2 , 1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7083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Recency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1 , _ , 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2, 1 ,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  <a:r>
                        <a:rPr lang="en-US" dirty="0"/>
                        <a:t> , 2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  <a:r>
                        <a:rPr lang="en-US" dirty="0"/>
                        <a:t> , 2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  <a:r>
                        <a:rPr lang="en-US" dirty="0"/>
                        <a:t> , 2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  <a:r>
                        <a:rPr lang="en-US" dirty="0"/>
                        <a:t> , 2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  <a:r>
                        <a:rPr lang="en-US" dirty="0"/>
                        <a:t> , 2 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3, 1 , 2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1 , 2 , 3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6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Malgun Gothic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035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30238C-C29D-8305-9DAF-F446D786F30B}"/>
              </a:ext>
            </a:extLst>
          </p:cNvPr>
          <p:cNvSpPr txBox="1"/>
          <p:nvPr/>
        </p:nvSpPr>
        <p:spPr>
          <a:xfrm>
            <a:off x="756249" y="108692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ea typeface="맑은 고딕"/>
            </a:endParaRPr>
          </a:p>
        </p:txBody>
      </p:sp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C675EFD8-BD03-549E-7392-4818157C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42" y="1287793"/>
            <a:ext cx="11102008" cy="5090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Tahoma"/>
                <a:ea typeface="Tahoma"/>
                <a:cs typeface="Tahoma"/>
              </a:rPr>
              <a:t>Eviction based on both their recency and frequency of access.</a:t>
            </a: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Removal of less frequently used items (LFU) and the preservation of recently accessed items (LRU) to optimize cache efficiency.</a:t>
            </a:r>
          </a:p>
        </p:txBody>
      </p:sp>
    </p:spTree>
    <p:extLst>
      <p:ext uri="{BB962C8B-B14F-4D97-AF65-F5344CB8AC3E}">
        <p14:creationId xmlns:p14="http://schemas.microsoft.com/office/powerpoint/2010/main" val="3700814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2Q (modified LRU-2)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676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Uses simple LRU list instead of the priority queue.</a:t>
            </a:r>
            <a:endParaRPr lang="en-US" sz="2800" dirty="0"/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3E3C8062-734C-61CC-2937-48FB7B60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14" y="1987216"/>
            <a:ext cx="8105953" cy="3286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56AF7-EB05-06C4-B3BE-6BD110BC25F4}"/>
              </a:ext>
            </a:extLst>
          </p:cNvPr>
          <p:cNvSpPr txBox="1"/>
          <p:nvPr/>
        </p:nvSpPr>
        <p:spPr>
          <a:xfrm>
            <a:off x="281796" y="217960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ahoma"/>
              </a:rPr>
              <a:t>Main Buffer : </a:t>
            </a:r>
            <a:endParaRPr lang="en-US" sz="2400" dirty="0">
              <a:latin typeface="Tahoma"/>
              <a:ea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41139-F32E-D0E2-76EA-13E1CB6777A0}"/>
              </a:ext>
            </a:extLst>
          </p:cNvPr>
          <p:cNvSpPr txBox="1"/>
          <p:nvPr/>
        </p:nvSpPr>
        <p:spPr>
          <a:xfrm>
            <a:off x="310550" y="363172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ahoma"/>
              </a:rPr>
              <a:t>2ndary Buffer : </a:t>
            </a:r>
            <a:endParaRPr lang="en-US" sz="2400" dirty="0">
              <a:latin typeface="Tahoma"/>
              <a:ea typeface="Tahoma"/>
              <a:cs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EDDAC-4C7B-0537-0C4E-06DC1AE1A271}"/>
              </a:ext>
            </a:extLst>
          </p:cNvPr>
          <p:cNvSpPr txBox="1"/>
          <p:nvPr/>
        </p:nvSpPr>
        <p:spPr>
          <a:xfrm>
            <a:off x="511834" y="6032739"/>
            <a:ext cx="7113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Source: https://arpitbhayani.me/blogs/2q-cache/</a:t>
            </a:r>
          </a:p>
        </p:txBody>
      </p:sp>
    </p:spTree>
    <p:extLst>
      <p:ext uri="{BB962C8B-B14F-4D97-AF65-F5344CB8AC3E}">
        <p14:creationId xmlns:p14="http://schemas.microsoft.com/office/powerpoint/2010/main" val="2467308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076" y="219933"/>
            <a:ext cx="9523436" cy="677842"/>
          </a:xfrm>
        </p:spPr>
        <p:txBody>
          <a:bodyPr>
            <a:normAutofit/>
          </a:bodyPr>
          <a:lstStyle/>
          <a:p>
            <a:r>
              <a:rPr lang="en-US" dirty="0"/>
              <a:t>LIRS (Low Inter-reference </a:t>
            </a:r>
            <a:r>
              <a:rPr lang="en-US" dirty="0" err="1"/>
              <a:t>Recency</a:t>
            </a:r>
            <a:r>
              <a:rPr lang="en-US" dirty="0"/>
              <a:t> Set)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Maintains 2 LRU stacks of different size.</a:t>
            </a:r>
          </a:p>
          <a:p>
            <a:pPr lvl="1"/>
            <a:r>
              <a:rPr lang="en-US" sz="2400" dirty="0" err="1"/>
              <a:t>L</a:t>
            </a:r>
            <a:r>
              <a:rPr lang="en-US" sz="2400" baseline="-25000" dirty="0" err="1"/>
              <a:t>lirs</a:t>
            </a:r>
            <a:r>
              <a:rPr lang="en-US" sz="2400" dirty="0"/>
              <a:t> maintains LRU page at least twice recently seen.</a:t>
            </a:r>
          </a:p>
          <a:p>
            <a:pPr lvl="1"/>
            <a:r>
              <a:rPr lang="en-US" sz="2400" dirty="0" err="1"/>
              <a:t>L</a:t>
            </a:r>
            <a:r>
              <a:rPr lang="en-US" sz="2400" baseline="-25000" dirty="0" err="1"/>
              <a:t>hirs</a:t>
            </a:r>
            <a:r>
              <a:rPr lang="en-US" sz="2400" dirty="0"/>
              <a:t> maintains LRU page only once recently seen.</a:t>
            </a:r>
          </a:p>
          <a:p>
            <a:pPr lvl="1"/>
            <a:endParaRPr lang="en-US" sz="2400" dirty="0"/>
          </a:p>
          <a:p>
            <a:r>
              <a:rPr lang="en-US" sz="2800" dirty="0"/>
              <a:t>Works well for IRM, but not for SDD</a:t>
            </a:r>
          </a:p>
        </p:txBody>
      </p:sp>
    </p:spTree>
    <p:extLst>
      <p:ext uri="{BB962C8B-B14F-4D97-AF65-F5344CB8AC3E}">
        <p14:creationId xmlns:p14="http://schemas.microsoft.com/office/powerpoint/2010/main" val="35909524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076" y="219933"/>
            <a:ext cx="9523436" cy="677842"/>
          </a:xfrm>
        </p:spPr>
        <p:txBody>
          <a:bodyPr>
            <a:normAutofit/>
          </a:bodyPr>
          <a:lstStyle/>
          <a:p>
            <a:r>
              <a:rPr lang="en-US" dirty="0"/>
              <a:t>LIRS (Low Inter-reference </a:t>
            </a:r>
            <a:r>
              <a:rPr lang="en-US" dirty="0" err="1"/>
              <a:t>Recency</a:t>
            </a:r>
            <a:r>
              <a:rPr lang="en-US" dirty="0"/>
              <a:t> Set)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676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/>
                <a:ea typeface="Tahoma"/>
                <a:cs typeface="Tahoma"/>
              </a:rPr>
              <a:t>Input Sequence : 1, 4, 2, 3, 2, 1, 4, 1, 5</a:t>
            </a:r>
            <a:endParaRPr lang="en-US" sz="2800" dirty="0">
              <a:ea typeface="Tahom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04AC83-70DF-CF63-BB75-AA93C1D18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03280"/>
              </p:ext>
            </p:extLst>
          </p:nvPr>
        </p:nvGraphicFramePr>
        <p:xfrm>
          <a:off x="632603" y="1840301"/>
          <a:ext cx="1097883" cy="359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883">
                  <a:extLst>
                    <a:ext uri="{9D8B030D-6E8A-4147-A177-3AD203B41FA5}">
                      <a16:colId xmlns:a16="http://schemas.microsoft.com/office/drawing/2014/main" val="3872836962"/>
                    </a:ext>
                  </a:extLst>
                </a:gridCol>
              </a:tblGrid>
              <a:tr h="7191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418325"/>
                  </a:ext>
                </a:extLst>
              </a:tr>
              <a:tr h="7191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362932"/>
                  </a:ext>
                </a:extLst>
              </a:tr>
              <a:tr h="7191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102159"/>
                  </a:ext>
                </a:extLst>
              </a:tr>
              <a:tr h="7191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875532"/>
                  </a:ext>
                </a:extLst>
              </a:tr>
              <a:tr h="7191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616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783CEDC-3E79-FE0A-83DE-36644BF1BAB6}"/>
              </a:ext>
            </a:extLst>
          </p:cNvPr>
          <p:cNvSpPr/>
          <p:nvPr/>
        </p:nvSpPr>
        <p:spPr>
          <a:xfrm>
            <a:off x="938206" y="4837813"/>
            <a:ext cx="474452" cy="4600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79A47-F8EA-F6E7-3950-1CCDC7444B86}"/>
              </a:ext>
            </a:extLst>
          </p:cNvPr>
          <p:cNvSpPr/>
          <p:nvPr/>
        </p:nvSpPr>
        <p:spPr>
          <a:xfrm>
            <a:off x="938205" y="4118945"/>
            <a:ext cx="474452" cy="4600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B0B05-5692-0D38-AE34-5BFC6F437243}"/>
              </a:ext>
            </a:extLst>
          </p:cNvPr>
          <p:cNvSpPr/>
          <p:nvPr/>
        </p:nvSpPr>
        <p:spPr>
          <a:xfrm>
            <a:off x="931519" y="3412449"/>
            <a:ext cx="445698" cy="44569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340C33-F751-AE40-F40B-826784C6CDC2}"/>
              </a:ext>
            </a:extLst>
          </p:cNvPr>
          <p:cNvSpPr/>
          <p:nvPr/>
        </p:nvSpPr>
        <p:spPr>
          <a:xfrm>
            <a:off x="931518" y="2693580"/>
            <a:ext cx="445698" cy="44569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01018FE-428E-BF50-C30F-735BC37B9F4D}"/>
              </a:ext>
            </a:extLst>
          </p:cNvPr>
          <p:cNvSpPr/>
          <p:nvPr/>
        </p:nvSpPr>
        <p:spPr>
          <a:xfrm>
            <a:off x="924832" y="1938267"/>
            <a:ext cx="503207" cy="460075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0EFDF-AAD0-A3E8-24EC-F776525E7E62}"/>
              </a:ext>
            </a:extLst>
          </p:cNvPr>
          <p:cNvSpPr txBox="1"/>
          <p:nvPr/>
        </p:nvSpPr>
        <p:spPr>
          <a:xfrm>
            <a:off x="339305" y="5702061"/>
            <a:ext cx="16936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ahoma"/>
              </a:rPr>
              <a:t>LIRS stack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10CA40F-46F5-94BA-8784-5F69B8C13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96822"/>
              </p:ext>
            </p:extLst>
          </p:nvPr>
        </p:nvGraphicFramePr>
        <p:xfrm>
          <a:off x="2285999" y="4715772"/>
          <a:ext cx="1097883" cy="719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883">
                  <a:extLst>
                    <a:ext uri="{9D8B030D-6E8A-4147-A177-3AD203B41FA5}">
                      <a16:colId xmlns:a16="http://schemas.microsoft.com/office/drawing/2014/main" val="3872836962"/>
                    </a:ext>
                  </a:extLst>
                </a:gridCol>
              </a:tblGrid>
              <a:tr h="7191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6168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D17D9B2-CBEF-5588-869C-CB84E7F75E7B}"/>
              </a:ext>
            </a:extLst>
          </p:cNvPr>
          <p:cNvSpPr txBox="1"/>
          <p:nvPr/>
        </p:nvSpPr>
        <p:spPr>
          <a:xfrm>
            <a:off x="2078965" y="5702060"/>
            <a:ext cx="16936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ahoma"/>
              </a:rPr>
              <a:t>HIRS stack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5CAD1-C042-8E98-2921-7337A734C24E}"/>
              </a:ext>
            </a:extLst>
          </p:cNvPr>
          <p:cNvSpPr txBox="1"/>
          <p:nvPr/>
        </p:nvSpPr>
        <p:spPr>
          <a:xfrm>
            <a:off x="4120549" y="4249946"/>
            <a:ext cx="16936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ahoma"/>
              </a:rPr>
              <a:t>c = 3</a:t>
            </a:r>
            <a:endParaRPr lang="en-US" dirty="0"/>
          </a:p>
          <a:p>
            <a:pPr algn="ctr"/>
            <a:r>
              <a:rPr lang="en-US" sz="2400" dirty="0" err="1">
                <a:latin typeface="Tahoma"/>
                <a:ea typeface="Tahoma"/>
                <a:cs typeface="Tahoma"/>
              </a:rPr>
              <a:t>Lhirs</a:t>
            </a:r>
            <a:r>
              <a:rPr lang="en-US" sz="2400" dirty="0">
                <a:latin typeface="Tahoma"/>
                <a:ea typeface="Tahoma"/>
                <a:cs typeface="Tahoma"/>
              </a:rPr>
              <a:t> = 1</a:t>
            </a:r>
          </a:p>
          <a:p>
            <a:pPr algn="ctr"/>
            <a:r>
              <a:rPr lang="en-US" sz="2400" dirty="0" err="1">
                <a:latin typeface="Tahoma"/>
                <a:ea typeface="Tahoma"/>
                <a:cs typeface="Tahoma"/>
              </a:rPr>
              <a:t>Llirs</a:t>
            </a:r>
            <a:r>
              <a:rPr lang="en-US" sz="2400" dirty="0">
                <a:latin typeface="Tahoma"/>
                <a:ea typeface="Tahoma"/>
                <a:cs typeface="Tahoma"/>
              </a:rPr>
              <a:t> =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14909-6A3E-27C5-6F84-3B9E57ECEAEC}"/>
              </a:ext>
            </a:extLst>
          </p:cNvPr>
          <p:cNvSpPr txBox="1"/>
          <p:nvPr/>
        </p:nvSpPr>
        <p:spPr>
          <a:xfrm>
            <a:off x="8031192" y="124507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Tahoma"/>
                <a:cs typeface="Segoe UI"/>
              </a:rPr>
              <a:t>L</a:t>
            </a:r>
            <a:r>
              <a:rPr lang="en-US" sz="2400" baseline="-25000" err="1">
                <a:latin typeface="Tahoma"/>
                <a:cs typeface="Segoe UI"/>
              </a:rPr>
              <a:t>lirs</a:t>
            </a:r>
            <a:r>
              <a:rPr lang="en-US" sz="2400" dirty="0">
                <a:latin typeface="Tahoma"/>
                <a:cs typeface="Segoe UI"/>
              </a:rPr>
              <a:t> + </a:t>
            </a:r>
            <a:r>
              <a:rPr lang="en-US" sz="2400" err="1">
                <a:latin typeface="Tahoma"/>
                <a:cs typeface="Segoe UI"/>
              </a:rPr>
              <a:t>L</a:t>
            </a:r>
            <a:r>
              <a:rPr lang="en-US" sz="2400" baseline="-25000" err="1">
                <a:latin typeface="Tahoma"/>
                <a:cs typeface="Segoe UI"/>
              </a:rPr>
              <a:t>hirs</a:t>
            </a:r>
            <a:r>
              <a:rPr lang="en-US" sz="2400" dirty="0">
                <a:latin typeface="Tahoma"/>
                <a:cs typeface="Segoe UI"/>
              </a:rPr>
              <a:t> = c</a:t>
            </a:r>
            <a:endParaRPr lang="en-US" dirty="0">
              <a:ea typeface="맑은 고딕" panose="020F0502020204030204"/>
            </a:endParaRPr>
          </a:p>
          <a:p>
            <a:r>
              <a:rPr lang="en-US" sz="2400" err="1">
                <a:latin typeface="Tahoma"/>
                <a:cs typeface="Segoe UI"/>
              </a:rPr>
              <a:t>L</a:t>
            </a:r>
            <a:r>
              <a:rPr lang="en-US" sz="2400" baseline="-25000" err="1">
                <a:latin typeface="Tahoma"/>
                <a:cs typeface="Segoe UI"/>
              </a:rPr>
              <a:t>lirs</a:t>
            </a:r>
            <a:r>
              <a:rPr lang="en-US" sz="2400" baseline="-25000" dirty="0">
                <a:latin typeface="Tahoma"/>
                <a:ea typeface="Tahoma"/>
                <a:cs typeface="Segoe UI"/>
              </a:rPr>
              <a:t> </a:t>
            </a:r>
            <a:r>
              <a:rPr lang="en-US" sz="2400" dirty="0">
                <a:latin typeface="Tahoma"/>
                <a:ea typeface="Tahoma"/>
                <a:cs typeface="Segoe UI"/>
              </a:rPr>
              <a:t>= 0.001c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50519E5E-1E99-0D2D-7E00-847B352E8F0B}"/>
              </a:ext>
            </a:extLst>
          </p:cNvPr>
          <p:cNvSpPr/>
          <p:nvPr/>
        </p:nvSpPr>
        <p:spPr>
          <a:xfrm>
            <a:off x="7757736" y="5065143"/>
            <a:ext cx="3450566" cy="1092679"/>
          </a:xfrm>
          <a:prstGeom prst="snip2Same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맑은 고딕"/>
              </a:rPr>
              <a:t>Need to tune parameters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61360-ADFC-FEB2-76D4-F9364861FE7A}"/>
              </a:ext>
            </a:extLst>
          </p:cNvPr>
          <p:cNvSpPr txBox="1"/>
          <p:nvPr/>
        </p:nvSpPr>
        <p:spPr>
          <a:xfrm>
            <a:off x="411192" y="6248400"/>
            <a:ext cx="604999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Source: http://csl.snu.ac.kr/courses/4190.568/2019-1/23-ARC.pdf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29140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076" y="219933"/>
            <a:ext cx="8938220" cy="677842"/>
          </a:xfrm>
        </p:spPr>
        <p:txBody>
          <a:bodyPr>
            <a:normAutofit/>
          </a:bodyPr>
          <a:lstStyle/>
          <a:p>
            <a:r>
              <a:rPr lang="en-US" dirty="0"/>
              <a:t>FBR (Frequency-Base Replacement)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Divide LRU list into 3 sections;</a:t>
            </a:r>
          </a:p>
          <a:p>
            <a:pPr lvl="1"/>
            <a:r>
              <a:rPr lang="en-US" sz="2400" dirty="0"/>
              <a:t>New</a:t>
            </a:r>
          </a:p>
          <a:p>
            <a:pPr lvl="2"/>
            <a:r>
              <a:rPr lang="en-US" sz="2000" dirty="0"/>
              <a:t>Reference count in new section is not incremented</a:t>
            </a:r>
          </a:p>
          <a:p>
            <a:pPr lvl="1"/>
            <a:r>
              <a:rPr lang="en-US" sz="2400" dirty="0"/>
              <a:t>Middle</a:t>
            </a:r>
          </a:p>
          <a:p>
            <a:pPr lvl="1"/>
            <a:r>
              <a:rPr lang="en-US" sz="2400" dirty="0"/>
              <a:t>Old</a:t>
            </a:r>
          </a:p>
          <a:p>
            <a:pPr lvl="2"/>
            <a:r>
              <a:rPr lang="en-US" sz="2000" dirty="0"/>
              <a:t>Replaces page in old section with smallest reference count.</a:t>
            </a:r>
          </a:p>
        </p:txBody>
      </p:sp>
    </p:spTree>
    <p:extLst>
      <p:ext uri="{BB962C8B-B14F-4D97-AF65-F5344CB8AC3E}">
        <p14:creationId xmlns:p14="http://schemas.microsoft.com/office/powerpoint/2010/main" val="6766583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A792-3F62-F8D0-6B7C-377AE6D6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FBR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944F2-1BF9-9657-DDB7-1EB60C47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59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CBBE-4321-DAB7-5D1C-0B2886652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834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Input Sequence : 0, 5, 1, 1</a:t>
            </a:r>
            <a:endParaRPr lang="en-US" dirty="0">
              <a:ea typeface="Tahom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161E72-1CE3-28DC-F6A7-EE383386C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2530"/>
              </p:ext>
            </p:extLst>
          </p:nvPr>
        </p:nvGraphicFramePr>
        <p:xfrm>
          <a:off x="387038" y="2720829"/>
          <a:ext cx="5791056" cy="711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176">
                  <a:extLst>
                    <a:ext uri="{9D8B030D-6E8A-4147-A177-3AD203B41FA5}">
                      <a16:colId xmlns:a16="http://schemas.microsoft.com/office/drawing/2014/main" val="1679893799"/>
                    </a:ext>
                  </a:extLst>
                </a:gridCol>
                <a:gridCol w="965176">
                  <a:extLst>
                    <a:ext uri="{9D8B030D-6E8A-4147-A177-3AD203B41FA5}">
                      <a16:colId xmlns:a16="http://schemas.microsoft.com/office/drawing/2014/main" val="4055243442"/>
                    </a:ext>
                  </a:extLst>
                </a:gridCol>
                <a:gridCol w="965176">
                  <a:extLst>
                    <a:ext uri="{9D8B030D-6E8A-4147-A177-3AD203B41FA5}">
                      <a16:colId xmlns:a16="http://schemas.microsoft.com/office/drawing/2014/main" val="4214782411"/>
                    </a:ext>
                  </a:extLst>
                </a:gridCol>
                <a:gridCol w="965176">
                  <a:extLst>
                    <a:ext uri="{9D8B030D-6E8A-4147-A177-3AD203B41FA5}">
                      <a16:colId xmlns:a16="http://schemas.microsoft.com/office/drawing/2014/main" val="3729922620"/>
                    </a:ext>
                  </a:extLst>
                </a:gridCol>
                <a:gridCol w="965176">
                  <a:extLst>
                    <a:ext uri="{9D8B030D-6E8A-4147-A177-3AD203B41FA5}">
                      <a16:colId xmlns:a16="http://schemas.microsoft.com/office/drawing/2014/main" val="3266250201"/>
                    </a:ext>
                  </a:extLst>
                </a:gridCol>
                <a:gridCol w="965176">
                  <a:extLst>
                    <a:ext uri="{9D8B030D-6E8A-4147-A177-3AD203B41FA5}">
                      <a16:colId xmlns:a16="http://schemas.microsoft.com/office/drawing/2014/main" val="1939458432"/>
                    </a:ext>
                  </a:extLst>
                </a:gridCol>
              </a:tblGrid>
              <a:tr h="71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0685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CE0F3E-E2AB-C193-283F-05974E143E2F}"/>
              </a:ext>
            </a:extLst>
          </p:cNvPr>
          <p:cNvSpPr txBox="1"/>
          <p:nvPr/>
        </p:nvSpPr>
        <p:spPr>
          <a:xfrm>
            <a:off x="6866626" y="1863306"/>
            <a:ext cx="369210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/>
              </a:rPr>
              <a:t>Partition ratio of 3 Sections</a:t>
            </a:r>
          </a:p>
          <a:p>
            <a:r>
              <a:rPr lang="en-US" sz="2000" dirty="0">
                <a:latin typeface="Tahoma"/>
                <a:ea typeface="Tahoma"/>
                <a:cs typeface="Tahoma"/>
              </a:rPr>
              <a:t>Amax(predetermined)</a:t>
            </a:r>
          </a:p>
          <a:p>
            <a:r>
              <a:rPr lang="en-US" sz="2000" dirty="0" err="1">
                <a:latin typeface="Tahoma"/>
                <a:ea typeface="Tahoma"/>
                <a:cs typeface="Tahoma"/>
              </a:rPr>
              <a:t>Cmax</a:t>
            </a:r>
            <a:r>
              <a:rPr lang="en-US" sz="2000" dirty="0">
                <a:latin typeface="Tahoma"/>
                <a:ea typeface="Tahoma"/>
                <a:cs typeface="Tahoma"/>
              </a:rPr>
              <a:t>(</a:t>
            </a:r>
            <a:r>
              <a:rPr lang="en-US" sz="2000" dirty="0" err="1">
                <a:latin typeface="Tahoma"/>
                <a:ea typeface="Tahoma"/>
                <a:cs typeface="Tahoma"/>
              </a:rPr>
              <a:t>predertermined</a:t>
            </a:r>
            <a:r>
              <a:rPr lang="en-US" sz="2000" dirty="0">
                <a:latin typeface="Tahoma"/>
                <a:ea typeface="Tahoma"/>
                <a:cs typeface="Tahoma"/>
              </a:rPr>
              <a:t>)</a:t>
            </a:r>
          </a:p>
        </p:txBody>
      </p: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733EBE71-8BF2-724F-0498-AAA87E4410B9}"/>
              </a:ext>
            </a:extLst>
          </p:cNvPr>
          <p:cNvSpPr/>
          <p:nvPr/>
        </p:nvSpPr>
        <p:spPr>
          <a:xfrm>
            <a:off x="7757736" y="5065143"/>
            <a:ext cx="3450566" cy="1092679"/>
          </a:xfrm>
          <a:prstGeom prst="snip2Same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맑은 고딕"/>
              </a:rPr>
              <a:t>Need to tune parameters</a:t>
            </a:r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4B4B7E7-C8FB-49F0-A2EA-7D4E984F5031}"/>
              </a:ext>
            </a:extLst>
          </p:cNvPr>
          <p:cNvSpPr/>
          <p:nvPr/>
        </p:nvSpPr>
        <p:spPr>
          <a:xfrm rot="-2340000">
            <a:off x="478542" y="2527906"/>
            <a:ext cx="1624639" cy="1394603"/>
          </a:xfrm>
          <a:prstGeom prst="arc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FCB590AD-E36D-C894-E90E-AB1445863A7E}"/>
              </a:ext>
            </a:extLst>
          </p:cNvPr>
          <p:cNvSpPr/>
          <p:nvPr/>
        </p:nvSpPr>
        <p:spPr>
          <a:xfrm rot="-2340000">
            <a:off x="2405108" y="2527905"/>
            <a:ext cx="1624639" cy="1394603"/>
          </a:xfrm>
          <a:prstGeom prst="arc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1EE477E-12D4-E1AF-72F4-122984AC2C94}"/>
              </a:ext>
            </a:extLst>
          </p:cNvPr>
          <p:cNvSpPr/>
          <p:nvPr/>
        </p:nvSpPr>
        <p:spPr>
          <a:xfrm rot="-2340000">
            <a:off x="4302919" y="2527906"/>
            <a:ext cx="1624639" cy="1394603"/>
          </a:xfrm>
          <a:prstGeom prst="arc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CF88B-1971-D1A7-B3BC-717ED769A78A}"/>
              </a:ext>
            </a:extLst>
          </p:cNvPr>
          <p:cNvSpPr txBox="1"/>
          <p:nvPr/>
        </p:nvSpPr>
        <p:spPr>
          <a:xfrm>
            <a:off x="727494" y="1978324"/>
            <a:ext cx="1291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ahoma"/>
              </a:rPr>
              <a:t>New</a:t>
            </a:r>
            <a:endParaRPr lang="en-US">
              <a:ea typeface="맑은 고딕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E77E7-3A60-3BC8-C2FA-5F1351C522A2}"/>
              </a:ext>
            </a:extLst>
          </p:cNvPr>
          <p:cNvSpPr txBox="1"/>
          <p:nvPr/>
        </p:nvSpPr>
        <p:spPr>
          <a:xfrm>
            <a:off x="2639682" y="1978323"/>
            <a:ext cx="1291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ahoma"/>
              </a:rPr>
              <a:t>Middle</a:t>
            </a:r>
            <a:endParaRPr lang="en-US" dirty="0">
              <a:ea typeface="맑은 고딕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E27D2-7FFA-441B-13E2-8106B55A5735}"/>
              </a:ext>
            </a:extLst>
          </p:cNvPr>
          <p:cNvSpPr txBox="1"/>
          <p:nvPr/>
        </p:nvSpPr>
        <p:spPr>
          <a:xfrm>
            <a:off x="4623758" y="1978324"/>
            <a:ext cx="1291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ahoma"/>
              </a:rPr>
              <a:t>Old</a:t>
            </a:r>
            <a:endParaRPr lang="en-US" dirty="0">
              <a:ea typeface="맑은 고딕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819C9C-9422-7FC2-5128-57AC24623771}"/>
              </a:ext>
            </a:extLst>
          </p:cNvPr>
          <p:cNvSpPr txBox="1"/>
          <p:nvPr/>
        </p:nvSpPr>
        <p:spPr>
          <a:xfrm>
            <a:off x="411192" y="6248400"/>
            <a:ext cx="604999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Source: http://csl.snu.ac.kr/courses/4190.568/2019-1/23-ARC.pdf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892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95E4-6BEA-397E-2F70-51F61971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3"/>
            <a:ext cx="7993911" cy="677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Illustration: Want to buy street food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64520-7069-AFEF-6F65-58406F2C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4C5A-5448-E2B1-6FDC-B5F73CFD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28" y="5974811"/>
            <a:ext cx="11102008" cy="6766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Tahoma"/>
                <a:ea typeface="Tahoma"/>
                <a:cs typeface="Tahoma"/>
              </a:rPr>
              <a:t>Source: </a:t>
            </a:r>
            <a:r>
              <a:rPr lang="en-US" sz="1400" dirty="0">
                <a:latin typeface="Tahoma"/>
                <a:ea typeface="Tahoma"/>
                <a:cs typeface="Tahoma"/>
                <a:hlinkClick r:id="rId2"/>
              </a:rPr>
              <a:t>https://st.depositphotos.com/1008070/1662/i/450/depositphotos_16627315-stock-photo-empty-pockets-man.jpg</a:t>
            </a:r>
            <a:endParaRPr lang="en-US" sz="1400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1400" dirty="0">
                <a:latin typeface="Tahoma"/>
                <a:ea typeface="Tahoma"/>
                <a:cs typeface="Tahoma"/>
                <a:hlinkClick r:id="rId3"/>
              </a:rPr>
              <a:t>https://res.heraldm.com/content/image/2018/01/11/20180111000990_0.jpg</a:t>
            </a:r>
            <a:endParaRPr lang="en-US"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en-US" sz="1400" dirty="0">
              <a:ea typeface="Tahoma"/>
            </a:endParaRPr>
          </a:p>
        </p:txBody>
      </p:sp>
      <p:pic>
        <p:nvPicPr>
          <p:cNvPr id="5" name="Picture 4" descr="A person in a suit with his pockets in his pockets&#10;&#10;Description automatically generated">
            <a:extLst>
              <a:ext uri="{FF2B5EF4-FFF2-40B4-BE49-F238E27FC236}">
                <a16:creationId xmlns:a16="http://schemas.microsoft.com/office/drawing/2014/main" id="{D96A98A4-CDCB-CEBA-2390-754AC5702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16" y="1644770"/>
            <a:ext cx="2715768" cy="41148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9CF5EAA-34C0-99D1-814A-9C06D6AC91EB}"/>
              </a:ext>
            </a:extLst>
          </p:cNvPr>
          <p:cNvSpPr/>
          <p:nvPr/>
        </p:nvSpPr>
        <p:spPr>
          <a:xfrm>
            <a:off x="4097548" y="947234"/>
            <a:ext cx="2127848" cy="1523999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r>
              <a:rPr lang="en-US" dirty="0">
                <a:ea typeface="맑은 고딕"/>
              </a:rPr>
              <a:t>I have no cash (cache)</a:t>
            </a:r>
            <a:endParaRPr lang="en-US" dirty="0"/>
          </a:p>
        </p:txBody>
      </p:sp>
      <p:pic>
        <p:nvPicPr>
          <p:cNvPr id="7" name="Picture 6" descr="A group of people walking past a glass door&#10;&#10;Description automatically generated">
            <a:extLst>
              <a:ext uri="{FF2B5EF4-FFF2-40B4-BE49-F238E27FC236}">
                <a16:creationId xmlns:a16="http://schemas.microsoft.com/office/drawing/2014/main" id="{E0711DD5-D334-7992-BFE2-DC49F139D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570" y="2242386"/>
            <a:ext cx="3979653" cy="238760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70D2DBE-6EEF-6B78-CFF0-7602B1C81171}"/>
              </a:ext>
            </a:extLst>
          </p:cNvPr>
          <p:cNvSpPr/>
          <p:nvPr/>
        </p:nvSpPr>
        <p:spPr>
          <a:xfrm>
            <a:off x="6147157" y="3150312"/>
            <a:ext cx="1308339" cy="56071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3767B-D085-CA94-AFE5-E63D63AACB90}"/>
              </a:ext>
            </a:extLst>
          </p:cNvPr>
          <p:cNvSpPr txBox="1"/>
          <p:nvPr/>
        </p:nvSpPr>
        <p:spPr>
          <a:xfrm>
            <a:off x="5151107" y="3913650"/>
            <a:ext cx="30019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ea typeface="맑은 고딕"/>
              </a:rPr>
              <a:t>Walk to Bank / ATM</a:t>
            </a:r>
            <a:endParaRPr lang="en-US"/>
          </a:p>
          <a:p>
            <a:pPr marL="342900" indent="-342900">
              <a:buAutoNum type="arabicPeriod"/>
            </a:pPr>
            <a:r>
              <a:rPr lang="en-US" dirty="0">
                <a:ea typeface="맑은 고딕"/>
              </a:rPr>
              <a:t>Get some cash (cache)</a:t>
            </a:r>
          </a:p>
          <a:p>
            <a:pPr marL="342900" indent="-342900">
              <a:buAutoNum type="arabicPeriod"/>
            </a:pPr>
            <a:r>
              <a:rPr lang="en-US" dirty="0">
                <a:ea typeface="맑은 고딕"/>
              </a:rPr>
              <a:t>Pay the street food</a:t>
            </a:r>
          </a:p>
          <a:p>
            <a:pPr marL="285750" indent="-285750">
              <a:buFont typeface="Calibri"/>
              <a:buChar char="-"/>
            </a:pPr>
            <a:endParaRPr lang="en-US" dirty="0">
              <a:ea typeface="맑은 고딕"/>
            </a:endParaRPr>
          </a:p>
        </p:txBody>
      </p:sp>
      <p:pic>
        <p:nvPicPr>
          <p:cNvPr id="12" name="Picture 11" descr="A group of food on sticks&#10;&#10;Description automatically generated">
            <a:extLst>
              <a:ext uri="{FF2B5EF4-FFF2-40B4-BE49-F238E27FC236}">
                <a16:creationId xmlns:a16="http://schemas.microsoft.com/office/drawing/2014/main" id="{3A94273B-BED7-4F3A-0993-5C46E2C94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664" y="1171755"/>
            <a:ext cx="2743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5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A532-4F52-8766-E669-A47FDECF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MQ Multi Queue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9F4B4-294B-1AC2-F8DB-41A3EFAF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60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77F62-3100-7BFF-B4BD-5188EC95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Each Qi contains [2</a:t>
            </a:r>
            <a:r>
              <a:rPr lang="en-US" baseline="-25000" dirty="0">
                <a:latin typeface="Tahoma"/>
                <a:ea typeface="Tahoma"/>
                <a:cs typeface="Tahoma"/>
              </a:rPr>
              <a:t>i</a:t>
            </a:r>
            <a:r>
              <a:rPr lang="en-US" dirty="0">
                <a:latin typeface="Tahoma"/>
                <a:ea typeface="Tahoma"/>
                <a:cs typeface="Tahoma"/>
              </a:rPr>
              <a:t>, 2</a:t>
            </a:r>
            <a:r>
              <a:rPr lang="en-US" baseline="-25000" dirty="0">
                <a:latin typeface="Tahoma"/>
                <a:ea typeface="Tahoma"/>
                <a:cs typeface="Tahoma"/>
              </a:rPr>
              <a:t>i+I</a:t>
            </a:r>
            <a:r>
              <a:rPr lang="en-US" dirty="0">
                <a:latin typeface="Tahoma"/>
                <a:ea typeface="Tahoma"/>
                <a:cs typeface="Tahoma"/>
              </a:rPr>
              <a:t>) times seen pages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Each hit page is assigned lifetime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If page expired, it goes down to lower-level queue's MRU position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607DC4-4B08-E1E4-3854-561A51CB7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47913"/>
              </p:ext>
            </p:extLst>
          </p:nvPr>
        </p:nvGraphicFramePr>
        <p:xfrm>
          <a:off x="1163416" y="3540338"/>
          <a:ext cx="4587240" cy="696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810">
                  <a:extLst>
                    <a:ext uri="{9D8B030D-6E8A-4147-A177-3AD203B41FA5}">
                      <a16:colId xmlns:a16="http://schemas.microsoft.com/office/drawing/2014/main" val="1243429439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1504358539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427306955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1789227116"/>
                    </a:ext>
                  </a:extLst>
                </a:gridCol>
              </a:tblGrid>
              <a:tr h="696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844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967F82-1DD4-0652-3FDD-20B1CFF57106}"/>
              </a:ext>
            </a:extLst>
          </p:cNvPr>
          <p:cNvSpPr txBox="1"/>
          <p:nvPr/>
        </p:nvSpPr>
        <p:spPr>
          <a:xfrm>
            <a:off x="80513" y="3689230"/>
            <a:ext cx="1291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ahoma"/>
              </a:rPr>
              <a:t>Qi</a:t>
            </a:r>
            <a:endParaRPr lang="en-US" dirty="0">
              <a:ea typeface="맑은 고딕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213B0-A97F-43F6-F457-048DB5247515}"/>
              </a:ext>
            </a:extLst>
          </p:cNvPr>
          <p:cNvSpPr txBox="1"/>
          <p:nvPr/>
        </p:nvSpPr>
        <p:spPr>
          <a:xfrm>
            <a:off x="281796" y="4336211"/>
            <a:ext cx="55324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/>
                <a:ea typeface="Tahoma"/>
                <a:cs typeface="Tahoma"/>
              </a:rPr>
              <a:t>T = 3, </a:t>
            </a:r>
            <a:r>
              <a:rPr lang="en-US" sz="2000" dirty="0" err="1">
                <a:latin typeface="Tahoma"/>
                <a:ea typeface="Tahoma"/>
                <a:cs typeface="Tahoma"/>
              </a:rPr>
              <a:t>lifeTime</a:t>
            </a:r>
            <a:r>
              <a:rPr lang="en-US" sz="2000" dirty="0">
                <a:latin typeface="Tahoma"/>
                <a:ea typeface="Tahoma"/>
                <a:cs typeface="Tahoma"/>
              </a:rPr>
              <a:t> =5 =&gt;</a:t>
            </a:r>
            <a:r>
              <a:rPr lang="en-US" sz="2000" dirty="0" err="1">
                <a:latin typeface="Tahoma"/>
                <a:ea typeface="Tahoma"/>
                <a:cs typeface="Tahoma"/>
              </a:rPr>
              <a:t>expireTime</a:t>
            </a:r>
            <a:r>
              <a:rPr lang="en-US" sz="2000" dirty="0">
                <a:latin typeface="Tahoma"/>
                <a:ea typeface="Tahoma"/>
                <a:cs typeface="Tahoma"/>
              </a:rPr>
              <a:t> = 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A17D45-08F7-6842-DDDD-3A0908651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35659"/>
              </p:ext>
            </p:extLst>
          </p:nvPr>
        </p:nvGraphicFramePr>
        <p:xfrm>
          <a:off x="1163415" y="5279998"/>
          <a:ext cx="4587240" cy="696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810">
                  <a:extLst>
                    <a:ext uri="{9D8B030D-6E8A-4147-A177-3AD203B41FA5}">
                      <a16:colId xmlns:a16="http://schemas.microsoft.com/office/drawing/2014/main" val="1243429439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1504358539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427306955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1789227116"/>
                    </a:ext>
                  </a:extLst>
                </a:gridCol>
              </a:tblGrid>
              <a:tr h="696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844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942F77-7C65-CFB4-6EE5-33CB5EC29CF3}"/>
              </a:ext>
            </a:extLst>
          </p:cNvPr>
          <p:cNvSpPr txBox="1"/>
          <p:nvPr/>
        </p:nvSpPr>
        <p:spPr>
          <a:xfrm>
            <a:off x="80512" y="5428890"/>
            <a:ext cx="1291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ahoma"/>
              </a:rPr>
              <a:t>Qi-1</a:t>
            </a:r>
            <a:endParaRPr lang="en-US" dirty="0">
              <a:ea typeface="맑은 고딕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A07E8-50E4-443C-EFC3-7AC3ABF30005}"/>
              </a:ext>
            </a:extLst>
          </p:cNvPr>
          <p:cNvSpPr txBox="1"/>
          <p:nvPr/>
        </p:nvSpPr>
        <p:spPr>
          <a:xfrm>
            <a:off x="281795" y="6047116"/>
            <a:ext cx="55324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/>
                <a:ea typeface="Tahoma"/>
                <a:cs typeface="Tahoma"/>
              </a:rPr>
              <a:t>T = 8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C9F0EB85-CAF8-E1CA-8551-C42A73C9F45A}"/>
              </a:ext>
            </a:extLst>
          </p:cNvPr>
          <p:cNvSpPr/>
          <p:nvPr/>
        </p:nvSpPr>
        <p:spPr>
          <a:xfrm>
            <a:off x="7757736" y="5065143"/>
            <a:ext cx="3450566" cy="1092679"/>
          </a:xfrm>
          <a:prstGeom prst="snip2Same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맑은 고딕"/>
              </a:rPr>
              <a:t>Need to tune parameters</a:t>
            </a:r>
          </a:p>
          <a:p>
            <a:pPr algn="ctr"/>
            <a:r>
              <a:rPr lang="en-US" dirty="0">
                <a:ea typeface="맑은 고딕"/>
              </a:rPr>
              <a:t>Overhead checking params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811E41F-AF18-4A65-B79B-2925575F028D}"/>
              </a:ext>
            </a:extLst>
          </p:cNvPr>
          <p:cNvCxnSpPr/>
          <p:nvPr/>
        </p:nvCxnSpPr>
        <p:spPr>
          <a:xfrm flipH="1">
            <a:off x="1679276" y="3820064"/>
            <a:ext cx="3499449" cy="1475116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2E3D19-9056-A023-6F95-20622AA54151}"/>
              </a:ext>
            </a:extLst>
          </p:cNvPr>
          <p:cNvSpPr txBox="1"/>
          <p:nvPr/>
        </p:nvSpPr>
        <p:spPr>
          <a:xfrm>
            <a:off x="1144437" y="6248400"/>
            <a:ext cx="604999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Source: http://csl.snu.ac.kr/courses/4190.568/2019-1/23-ARC.pdf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65273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F7DF-9140-B710-FDF1-BFFEE2A1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Terms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7EC9C-6B06-96AE-57B2-C2EED155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61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8162C-771C-1C9E-8AE9-F41EE226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dirty="0">
                <a:latin typeface="Tahoma"/>
                <a:ea typeface="Tahoma"/>
                <a:cs typeface="Tahoma"/>
              </a:rPr>
              <a:t>∏(c) : Replacement Policies which manage c pages</a:t>
            </a:r>
          </a:p>
          <a:p>
            <a:pPr>
              <a:buNone/>
            </a:pPr>
            <a:r>
              <a:rPr lang="en-US" sz="3200" dirty="0">
                <a:latin typeface="Tahoma"/>
                <a:ea typeface="Tahoma"/>
                <a:cs typeface="Tahoma"/>
              </a:rPr>
              <a:t>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3200" dirty="0">
                <a:latin typeface="Tahoma"/>
                <a:ea typeface="Tahoma"/>
                <a:cs typeface="Tahoma"/>
              </a:rPr>
              <a:t> : Set of pages seen only once recently</a:t>
            </a:r>
          </a:p>
          <a:p>
            <a:pPr>
              <a:buNone/>
            </a:pPr>
            <a:r>
              <a:rPr lang="en-US" sz="3200" dirty="0">
                <a:latin typeface="Tahoma"/>
                <a:ea typeface="Tahoma"/>
                <a:cs typeface="Tahoma"/>
              </a:rPr>
              <a:t>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2</a:t>
            </a:r>
            <a:r>
              <a:rPr lang="en-US" sz="3200" dirty="0">
                <a:latin typeface="Tahoma"/>
                <a:ea typeface="Tahoma"/>
                <a:cs typeface="Tahoma"/>
              </a:rPr>
              <a:t> : Set of pages seen more than once recently</a:t>
            </a:r>
          </a:p>
          <a:p>
            <a:pPr algn="ctr">
              <a:buNone/>
            </a:pPr>
            <a:r>
              <a:rPr lang="en-US" sz="3200" dirty="0">
                <a:latin typeface="Tahoma"/>
                <a:ea typeface="Tahoma"/>
                <a:cs typeface="Tahoma"/>
              </a:rPr>
              <a:t>0 ≤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3200" dirty="0">
                <a:latin typeface="Tahoma"/>
                <a:ea typeface="Tahoma"/>
                <a:cs typeface="Tahoma"/>
              </a:rPr>
              <a:t> +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2</a:t>
            </a:r>
            <a:r>
              <a:rPr lang="en-US" sz="3200" dirty="0">
                <a:latin typeface="Tahoma"/>
                <a:ea typeface="Tahoma"/>
                <a:cs typeface="Tahoma"/>
              </a:rPr>
              <a:t> ≤ 2𝑐, 0 ≤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3200" dirty="0">
                <a:latin typeface="Tahoma"/>
                <a:ea typeface="Tahoma"/>
                <a:cs typeface="Tahoma"/>
              </a:rPr>
              <a:t> ≤ 𝑐, 0 ≤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2</a:t>
            </a:r>
            <a:r>
              <a:rPr lang="en-US" sz="3200" dirty="0">
                <a:latin typeface="Tahoma"/>
                <a:ea typeface="Tahoma"/>
                <a:cs typeface="Tahoma"/>
              </a:rPr>
              <a:t>≤ 2𝑐</a:t>
            </a:r>
          </a:p>
          <a:p>
            <a:pPr>
              <a:buNone/>
            </a:pPr>
            <a:r>
              <a:rPr lang="en-US" sz="3200" dirty="0">
                <a:latin typeface="Tahoma"/>
                <a:ea typeface="Tahoma"/>
                <a:cs typeface="Tahoma"/>
              </a:rPr>
              <a:t>Replace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3200" dirty="0">
                <a:latin typeface="Tahoma"/>
                <a:ea typeface="Tahoma"/>
                <a:cs typeface="Tahoma"/>
              </a:rPr>
              <a:t> when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3200" dirty="0">
                <a:latin typeface="Tahoma"/>
                <a:ea typeface="Tahoma"/>
                <a:cs typeface="Tahoma"/>
              </a:rPr>
              <a:t> is full, if not, replace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2</a:t>
            </a:r>
          </a:p>
          <a:p>
            <a:pPr marL="0" indent="0">
              <a:buNone/>
            </a:pPr>
            <a:r>
              <a:rPr lang="en-US" sz="3200" dirty="0">
                <a:latin typeface="Tahoma"/>
                <a:ea typeface="Tahoma"/>
                <a:cs typeface="Tahoma"/>
              </a:rPr>
              <a:t>-&gt; make |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3200" dirty="0">
                <a:latin typeface="Tahoma"/>
                <a:ea typeface="Tahoma"/>
                <a:cs typeface="Tahoma"/>
              </a:rPr>
              <a:t> | and | 𝐿</a:t>
            </a:r>
            <a:r>
              <a:rPr lang="en-US" sz="3200" baseline="-25000" dirty="0">
                <a:latin typeface="Tahoma"/>
                <a:ea typeface="Tahoma"/>
                <a:cs typeface="Tahoma"/>
              </a:rPr>
              <a:t>2</a:t>
            </a:r>
            <a:r>
              <a:rPr lang="en-US" sz="3200" dirty="0">
                <a:latin typeface="Tahoma"/>
                <a:ea typeface="Tahoma"/>
                <a:cs typeface="Tahoma"/>
              </a:rPr>
              <a:t>| similar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9D168-8EB3-2D12-C73C-F4FAF8679B9F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2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9505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3E14-445C-1336-9342-DF94B106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Class of RP : DBL(2c)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6DE38-8D43-F04C-7DFA-623D31A4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62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3A809-DE87-08F9-0F34-EDDFE2BF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140" y="1230284"/>
            <a:ext cx="5796764" cy="5090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Cache hit : MRU update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Cache miss :</a:t>
            </a:r>
            <a:endParaRPr lang="en-US" dirty="0"/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    Case A :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1 </a:t>
            </a:r>
            <a:r>
              <a:rPr lang="en-US" dirty="0">
                <a:latin typeface="Tahoma"/>
                <a:ea typeface="Tahoma"/>
                <a:cs typeface="Tahoma"/>
              </a:rPr>
              <a:t>is full -&gt; replace LRU of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1</a:t>
            </a:r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    Case B :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dirty="0">
                <a:latin typeface="Tahoma"/>
                <a:ea typeface="Tahoma"/>
                <a:cs typeface="Tahoma"/>
              </a:rPr>
              <a:t> isn’t full</a:t>
            </a:r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        Case B-1 :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dirty="0">
                <a:latin typeface="Tahoma"/>
                <a:ea typeface="Tahoma"/>
                <a:cs typeface="Tahoma"/>
              </a:rPr>
              <a:t> +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2</a:t>
            </a:r>
            <a:r>
              <a:rPr lang="en-US" dirty="0">
                <a:latin typeface="Tahoma"/>
                <a:ea typeface="Tahoma"/>
                <a:cs typeface="Tahoma"/>
              </a:rPr>
              <a:t> = 2𝑐 (cache full)</a:t>
            </a:r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            -&gt; replace LRU of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2</a:t>
            </a:r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        Case B-2 :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1 </a:t>
            </a:r>
            <a:r>
              <a:rPr lang="en-US" dirty="0">
                <a:latin typeface="Tahoma"/>
                <a:ea typeface="Tahoma"/>
                <a:cs typeface="Tahoma"/>
              </a:rPr>
              <a:t>+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2</a:t>
            </a:r>
            <a:r>
              <a:rPr lang="en-US" dirty="0">
                <a:latin typeface="Tahoma"/>
                <a:ea typeface="Tahoma"/>
                <a:cs typeface="Tahoma"/>
              </a:rPr>
              <a:t> &lt; 2𝑐 (cache isn’t full)</a:t>
            </a:r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            -&gt; insert into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1</a:t>
            </a:r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            </a:t>
            </a:r>
            <a:endParaRPr lang="en-US"/>
          </a:p>
          <a:p>
            <a:pPr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Summary : Fill 𝐿</a:t>
            </a:r>
            <a:r>
              <a:rPr lang="en-US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dirty="0">
                <a:latin typeface="Tahoma"/>
                <a:ea typeface="Tahoma"/>
                <a:cs typeface="Tahoma"/>
              </a:rPr>
              <a:t> up to 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B18CC-87E2-C756-5F19-F46C20BF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05" y="1227826"/>
            <a:ext cx="2816144" cy="5322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64532-3DBE-3DB7-AFF8-5889614E30E4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3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829214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B99B-A30C-240B-DA09-2B94583A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Class of RP : </a:t>
            </a:r>
            <a:r>
              <a:rPr lang="en-US" sz="4800" dirty="0">
                <a:solidFill>
                  <a:srgbClr val="5F6368"/>
                </a:solidFill>
                <a:latin typeface="Arial"/>
                <a:ea typeface="Tahoma"/>
                <a:cs typeface="Arial"/>
              </a:rPr>
              <a:t>π(c)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D5712-4D01-7B49-6BA6-D38E0B63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63</a:t>
            </a:fld>
            <a:endParaRPr kumimoji="1" lang="ko-KR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139064-8CCB-186C-288B-74367FACC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88" y="1111054"/>
            <a:ext cx="4357238" cy="548711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F1AD9-78EB-F1BB-0EC3-4176BF002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64" y="1108252"/>
            <a:ext cx="5992483" cy="1032777"/>
          </a:xfrm>
          <a:prstGeom prst="rect">
            <a:avLst/>
          </a:prstGeom>
        </p:spPr>
      </p:pic>
      <p:pic>
        <p:nvPicPr>
          <p:cNvPr id="7" name="Picture 6" descr="A black and white text with black text&#10;&#10;Description automatically generated">
            <a:extLst>
              <a:ext uri="{FF2B5EF4-FFF2-40B4-BE49-F238E27FC236}">
                <a16:creationId xmlns:a16="http://schemas.microsoft.com/office/drawing/2014/main" id="{54F97504-CA99-C820-B8D2-8032B5FBE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664" y="2298532"/>
            <a:ext cx="4942934" cy="4072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C93EDD-FD3D-34EC-0430-6EC994FB5C0B}"/>
              </a:ext>
            </a:extLst>
          </p:cNvPr>
          <p:cNvSpPr txBox="1"/>
          <p:nvPr/>
        </p:nvSpPr>
        <p:spPr>
          <a:xfrm>
            <a:off x="5572664" y="6507193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5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83743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AE13-8F3B-5163-26BA-652B7884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Tahoma"/>
                <a:ea typeface="Tahoma"/>
                <a:cs typeface="Tahoma"/>
              </a:rPr>
              <a:t>𝑭𝑹𝑪</a:t>
            </a:r>
            <a:r>
              <a:rPr lang="en-US" b="0" baseline="-25000" dirty="0">
                <a:latin typeface="Tahoma"/>
                <a:ea typeface="Tahoma"/>
                <a:cs typeface="Tahoma"/>
              </a:rPr>
              <a:t>𝑷</a:t>
            </a:r>
            <a:r>
              <a:rPr lang="en-US" b="0" dirty="0">
                <a:latin typeface="Tahoma"/>
                <a:ea typeface="Tahoma"/>
                <a:cs typeface="Tahoma"/>
              </a:rPr>
              <a:t> 𝒄 (Fixed Replacement Cache)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C3027-1BDF-530B-9CE0-2455EA04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64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EC70C-D525-498F-5BBA-434CA2AC1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dirty="0">
                <a:latin typeface="Tahoma"/>
                <a:ea typeface="Tahoma"/>
                <a:cs typeface="Tahoma"/>
              </a:rPr>
              <a:t>𝑝 is tunable parameter (0 ≤ 𝑝 ≤ 𝑐)</a:t>
            </a:r>
          </a:p>
          <a:p>
            <a:pPr>
              <a:buNone/>
            </a:pPr>
            <a:endParaRPr lang="en-US" sz="2400" dirty="0">
              <a:latin typeface="Tahoma"/>
              <a:ea typeface="Tahoma"/>
              <a:cs typeface="Tahoma"/>
            </a:endParaRP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Follows all properties of 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π</a:t>
            </a:r>
            <a:r>
              <a:rPr lang="en-US" sz="2400" dirty="0">
                <a:latin typeface="Tahoma"/>
                <a:ea typeface="Tahoma"/>
                <a:cs typeface="Tahoma"/>
              </a:rPr>
              <a:t>(c)</a:t>
            </a:r>
          </a:p>
          <a:p>
            <a:endParaRPr lang="en-US" sz="2400" dirty="0">
              <a:latin typeface="Tahoma"/>
              <a:ea typeface="Tahoma"/>
              <a:cs typeface="Tahoma"/>
            </a:endParaRP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Keeps 𝑇</a:t>
            </a:r>
            <a:r>
              <a:rPr lang="en-US" sz="24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2400" dirty="0">
                <a:latin typeface="Tahoma"/>
                <a:ea typeface="Tahoma"/>
                <a:cs typeface="Tahoma"/>
              </a:rPr>
              <a:t> = 𝑝, 𝑇</a:t>
            </a:r>
            <a:r>
              <a:rPr lang="en-US" sz="2400" baseline="-25000" dirty="0">
                <a:latin typeface="Tahoma"/>
                <a:ea typeface="Tahoma"/>
                <a:cs typeface="Tahoma"/>
              </a:rPr>
              <a:t>2</a:t>
            </a:r>
            <a:r>
              <a:rPr lang="en-US" sz="2400" dirty="0">
                <a:latin typeface="Tahoma"/>
                <a:ea typeface="Tahoma"/>
                <a:cs typeface="Tahoma"/>
              </a:rPr>
              <a:t> = 𝑐 − 𝑝</a:t>
            </a:r>
          </a:p>
          <a:p>
            <a:endParaRPr lang="en-US" sz="2400" dirty="0">
              <a:latin typeface="Tahoma"/>
              <a:ea typeface="Tahoma"/>
              <a:cs typeface="Tahoma"/>
            </a:endParaRP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Replacement Policy</a:t>
            </a:r>
          </a:p>
          <a:p>
            <a:pPr lvl="1"/>
            <a:r>
              <a:rPr lang="en-US" sz="2200" dirty="0">
                <a:latin typeface="Tahoma"/>
                <a:ea typeface="Tahoma"/>
                <a:cs typeface="Tahoma"/>
              </a:rPr>
              <a:t>If 𝑇</a:t>
            </a:r>
            <a:r>
              <a:rPr lang="en-US" sz="2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2200" dirty="0">
                <a:latin typeface="Tahoma"/>
                <a:ea typeface="Tahoma"/>
                <a:cs typeface="Tahoma"/>
              </a:rPr>
              <a:t> &gt; 𝑝 : Replace LRU of 𝑇</a:t>
            </a:r>
            <a:r>
              <a:rPr lang="en-US" sz="2200" baseline="-25000" dirty="0">
                <a:latin typeface="Tahoma"/>
                <a:ea typeface="Tahoma"/>
                <a:cs typeface="Tahoma"/>
              </a:rPr>
              <a:t>1</a:t>
            </a:r>
          </a:p>
          <a:p>
            <a:pPr lvl="1"/>
            <a:r>
              <a:rPr lang="en-US" sz="2200" dirty="0">
                <a:latin typeface="Tahoma"/>
                <a:ea typeface="Tahoma"/>
                <a:cs typeface="Tahoma"/>
              </a:rPr>
              <a:t>If 𝑇</a:t>
            </a:r>
            <a:r>
              <a:rPr lang="en-US" sz="2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2200" dirty="0">
                <a:latin typeface="Tahoma"/>
                <a:ea typeface="Tahoma"/>
                <a:cs typeface="Tahoma"/>
              </a:rPr>
              <a:t> &lt; 𝑝 : Replace LRU of 𝑇</a:t>
            </a:r>
            <a:r>
              <a:rPr lang="en-US" sz="2200" baseline="-25000" dirty="0">
                <a:latin typeface="Tahoma"/>
                <a:ea typeface="Tahoma"/>
                <a:cs typeface="Tahoma"/>
              </a:rPr>
              <a:t>2</a:t>
            </a:r>
            <a:endParaRPr lang="en-US" sz="2200" baseline="-25000">
              <a:ea typeface="Tahoma" panose="020B0604030504040204" pitchFamily="34" charset="0"/>
            </a:endParaRPr>
          </a:p>
          <a:p>
            <a:pPr lvl="1"/>
            <a:r>
              <a:rPr lang="en-US" sz="2200" dirty="0">
                <a:latin typeface="Tahoma"/>
                <a:ea typeface="Tahoma"/>
                <a:cs typeface="Tahoma"/>
              </a:rPr>
              <a:t>If 𝑇</a:t>
            </a:r>
            <a:r>
              <a:rPr lang="en-US" sz="2200" baseline="-25000" dirty="0">
                <a:latin typeface="Tahoma"/>
                <a:ea typeface="Tahoma"/>
                <a:cs typeface="Tahoma"/>
              </a:rPr>
              <a:t>1</a:t>
            </a:r>
            <a:r>
              <a:rPr lang="en-US" sz="2200" dirty="0">
                <a:latin typeface="Tahoma"/>
                <a:ea typeface="Tahoma"/>
                <a:cs typeface="Tahoma"/>
              </a:rPr>
              <a:t> = 𝑝 : (arbitrary)</a:t>
            </a:r>
            <a:endParaRPr lang="en-US" sz="2200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65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9432632" cy="5090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ARC (Adaptive Replacement Cache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US Patent 20040098541</a:t>
            </a:r>
          </a:p>
          <a:p>
            <a:pPr marL="0" indent="0">
              <a:buNone/>
            </a:pPr>
            <a:r>
              <a:rPr lang="en-US" sz="3600" b="1" dirty="0"/>
              <a:t>Assignee Name: IBM Corp.</a:t>
            </a:r>
          </a:p>
        </p:txBody>
      </p:sp>
    </p:spTree>
    <p:extLst>
      <p:ext uri="{BB962C8B-B14F-4D97-AF65-F5344CB8AC3E}">
        <p14:creationId xmlns:p14="http://schemas.microsoft.com/office/powerpoint/2010/main" val="758261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Quick Summary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0411039" cy="5090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Motivation</a:t>
            </a:r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Evolving and changing access patterns of memory</a:t>
            </a:r>
            <a:endParaRPr lang="en-US" dirty="0">
              <a:ea typeface="Tahoma"/>
            </a:endParaRPr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Various Workloads</a:t>
            </a:r>
            <a:endParaRPr lang="en-US" dirty="0">
              <a:ea typeface="Tahoma"/>
            </a:endParaRPr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Computation Overheads</a:t>
            </a:r>
            <a:endParaRPr lang="en-US" dirty="0">
              <a:ea typeface="Tahoma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Solution</a:t>
            </a:r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ARC </a:t>
            </a:r>
            <a:r>
              <a:rPr lang="en-US" b="1" dirty="0">
                <a:latin typeface="Tahoma"/>
                <a:ea typeface="Tahoma"/>
                <a:cs typeface="Tahoma"/>
              </a:rPr>
              <a:t>dynamically</a:t>
            </a:r>
            <a:r>
              <a:rPr lang="en-US" dirty="0">
                <a:latin typeface="Tahoma"/>
                <a:ea typeface="Tahoma"/>
                <a:cs typeface="Tahoma"/>
              </a:rPr>
              <a:t>, </a:t>
            </a:r>
            <a:r>
              <a:rPr lang="en-US" b="1" dirty="0">
                <a:latin typeface="Tahoma"/>
                <a:ea typeface="Tahoma"/>
                <a:cs typeface="Tahoma"/>
              </a:rPr>
              <a:t>adaptively</a:t>
            </a:r>
            <a:r>
              <a:rPr lang="en-US" dirty="0">
                <a:latin typeface="Tahoma"/>
                <a:ea typeface="Tahoma"/>
                <a:cs typeface="Tahoma"/>
              </a:rPr>
              <a:t>, and continually </a:t>
            </a:r>
            <a:r>
              <a:rPr lang="en-US" b="1" dirty="0">
                <a:latin typeface="Tahoma"/>
                <a:ea typeface="Tahoma"/>
                <a:cs typeface="Tahoma"/>
              </a:rPr>
              <a:t>balances</a:t>
            </a:r>
            <a:r>
              <a:rPr lang="en-US" dirty="0">
                <a:latin typeface="Tahoma"/>
                <a:ea typeface="Tahoma"/>
                <a:cs typeface="Tahoma"/>
              </a:rPr>
              <a:t> between the </a:t>
            </a:r>
            <a:r>
              <a:rPr lang="en-US" b="1" dirty="0">
                <a:latin typeface="Tahoma"/>
                <a:ea typeface="Tahoma"/>
                <a:cs typeface="Tahoma"/>
              </a:rPr>
              <a:t>recency </a:t>
            </a:r>
            <a:r>
              <a:rPr lang="en-US" dirty="0">
                <a:latin typeface="Tahoma"/>
                <a:ea typeface="Tahoma"/>
                <a:cs typeface="Tahoma"/>
              </a:rPr>
              <a:t>and </a:t>
            </a:r>
            <a:r>
              <a:rPr lang="en-US" b="1" dirty="0">
                <a:latin typeface="Tahoma"/>
                <a:ea typeface="Tahoma"/>
                <a:cs typeface="Tahoma"/>
              </a:rPr>
              <a:t>frequency </a:t>
            </a:r>
            <a:r>
              <a:rPr lang="en-US" dirty="0">
                <a:latin typeface="Tahoma"/>
                <a:ea typeface="Tahoma"/>
                <a:cs typeface="Tahoma"/>
              </a:rPr>
              <a:t>components in an online and </a:t>
            </a:r>
            <a:r>
              <a:rPr lang="en-US" b="1" dirty="0" err="1">
                <a:latin typeface="Tahoma"/>
                <a:ea typeface="Tahoma"/>
                <a:cs typeface="Tahoma"/>
              </a:rPr>
              <a:t>selftuning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dirty="0">
                <a:latin typeface="Tahoma"/>
                <a:ea typeface="Tahoma"/>
                <a:cs typeface="Tahoma"/>
              </a:rPr>
              <a:t>fashion. </a:t>
            </a:r>
            <a:endParaRPr lang="en-US" dirty="0">
              <a:ea typeface="Tahoma"/>
            </a:endParaRPr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 dirty="0">
                <a:latin typeface="Tahoma"/>
                <a:ea typeface="Tahoma"/>
                <a:cs typeface="Tahoma"/>
              </a:rPr>
              <a:t>The policy ARC uses a learning rule to adaptively and continually revise its assumptions about the workload</a:t>
            </a:r>
            <a:endParaRPr lang="en-US">
              <a:ea typeface="Tahoma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Evaluation</a:t>
            </a:r>
          </a:p>
          <a:p>
            <a:pPr marL="0" indent="0"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- LRU delivers a hit ratio of </a:t>
            </a:r>
            <a:r>
              <a:rPr lang="en-US" b="1" dirty="0">
                <a:latin typeface="Tahoma"/>
                <a:ea typeface="Tahoma"/>
                <a:cs typeface="Tahoma"/>
              </a:rPr>
              <a:t>9.19%</a:t>
            </a:r>
            <a:r>
              <a:rPr lang="en-US" dirty="0">
                <a:latin typeface="Tahoma"/>
                <a:ea typeface="Tahoma"/>
                <a:cs typeface="Tahoma"/>
              </a:rPr>
              <a:t> while ARC achieves a hit ratio of </a:t>
            </a:r>
            <a:r>
              <a:rPr lang="en-US" b="1" dirty="0">
                <a:latin typeface="Tahoma"/>
                <a:ea typeface="Tahoma"/>
                <a:cs typeface="Tahoma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5578929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Replacement Cache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67</a:t>
            </a:fld>
            <a:endParaRPr kumimoji="1"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93482"/>
              </p:ext>
            </p:extLst>
          </p:nvPr>
        </p:nvGraphicFramePr>
        <p:xfrm>
          <a:off x="1029716" y="1917869"/>
          <a:ext cx="968969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984">
                  <a:extLst>
                    <a:ext uri="{9D8B030D-6E8A-4147-A177-3AD203B41FA5}">
                      <a16:colId xmlns:a16="http://schemas.microsoft.com/office/drawing/2014/main" val="366087910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41381388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975765075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896393447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194689208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034417601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726254900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3241316393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2658844897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943098066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942991051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337544174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902763315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3681730555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105849496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14030491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394946183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2412452697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572048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5788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567766" y="2526711"/>
            <a:ext cx="320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: Recent Cache Entries</a:t>
            </a:r>
            <a:endParaRPr lang="en-US" baseline="-25000" dirty="0"/>
          </a:p>
        </p:txBody>
      </p:sp>
      <p:sp>
        <p:nvSpPr>
          <p:cNvPr id="14" name="직사각형 13"/>
          <p:cNvSpPr/>
          <p:nvPr/>
        </p:nvSpPr>
        <p:spPr>
          <a:xfrm>
            <a:off x="6694162" y="2526711"/>
            <a:ext cx="371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: Frequently-Used Blocks</a:t>
            </a:r>
            <a:endParaRPr lang="en-US" baseline="-25000" dirty="0"/>
          </a:p>
        </p:txBody>
      </p:sp>
      <p:sp>
        <p:nvSpPr>
          <p:cNvPr id="15" name="직사각형 14"/>
          <p:cNvSpPr/>
          <p:nvPr/>
        </p:nvSpPr>
        <p:spPr>
          <a:xfrm>
            <a:off x="1459004" y="4706989"/>
            <a:ext cx="287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 </a:t>
            </a:r>
            <a:r>
              <a:rPr lang="en-US" dirty="0"/>
              <a:t>: Evicted from T</a:t>
            </a:r>
            <a:r>
              <a:rPr lang="en-US" baseline="-25000" dirty="0"/>
              <a:t>1</a:t>
            </a:r>
            <a:r>
              <a:rPr lang="en-US" dirty="0"/>
              <a:t> (LRU)</a:t>
            </a:r>
            <a:endParaRPr lang="en-US" baseline="-25000" dirty="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30431"/>
              </p:ext>
            </p:extLst>
          </p:nvPr>
        </p:nvGraphicFramePr>
        <p:xfrm>
          <a:off x="663263" y="4137401"/>
          <a:ext cx="4464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00">
                  <a:extLst>
                    <a:ext uri="{9D8B030D-6E8A-4147-A177-3AD203B41FA5}">
                      <a16:colId xmlns:a16="http://schemas.microsoft.com/office/drawing/2014/main" val="366087910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293017171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421731863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9660947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822815702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16798274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03316330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2983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5788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36002"/>
              </p:ext>
            </p:extLst>
          </p:nvPr>
        </p:nvGraphicFramePr>
        <p:xfrm>
          <a:off x="6357147" y="4137401"/>
          <a:ext cx="4464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00">
                  <a:extLst>
                    <a:ext uri="{9D8B030D-6E8A-4147-A177-3AD203B41FA5}">
                      <a16:colId xmlns:a16="http://schemas.microsoft.com/office/drawing/2014/main" val="366087910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293017171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421731863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9660947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822815702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16798274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03316330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2983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5788"/>
                  </a:ext>
                </a:extLst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7152888" y="4706989"/>
            <a:ext cx="287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 </a:t>
            </a:r>
            <a:r>
              <a:rPr lang="en-US" dirty="0"/>
              <a:t>: Evicted from T</a:t>
            </a:r>
            <a:r>
              <a:rPr lang="en-US" baseline="-25000" dirty="0"/>
              <a:t>2</a:t>
            </a:r>
            <a:r>
              <a:rPr lang="en-US" dirty="0"/>
              <a:t> (LFU)</a:t>
            </a:r>
            <a:endParaRPr lang="en-US" baseline="-25000" dirty="0"/>
          </a:p>
        </p:txBody>
      </p:sp>
      <p:sp>
        <p:nvSpPr>
          <p:cNvPr id="22" name="왼쪽/오른쪽 화살표 21"/>
          <p:cNvSpPr/>
          <p:nvPr/>
        </p:nvSpPr>
        <p:spPr>
          <a:xfrm>
            <a:off x="4644680" y="2524844"/>
            <a:ext cx="1229884" cy="26289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직사각형 22"/>
          <p:cNvSpPr/>
          <p:nvPr/>
        </p:nvSpPr>
        <p:spPr>
          <a:xfrm>
            <a:off x="4091378" y="3258493"/>
            <a:ext cx="320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Size of T1 adapts</a:t>
            </a:r>
            <a:endParaRPr lang="en-US" baseline="-25000" dirty="0"/>
          </a:p>
        </p:txBody>
      </p:sp>
      <p:sp>
        <p:nvSpPr>
          <p:cNvPr id="24" name="직사각형 23"/>
          <p:cNvSpPr/>
          <p:nvPr/>
        </p:nvSpPr>
        <p:spPr>
          <a:xfrm rot="16200000">
            <a:off x="-701951" y="1773533"/>
            <a:ext cx="1824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Blocks in Cache</a:t>
            </a:r>
            <a:endParaRPr lang="en-US" baseline="-25000" dirty="0"/>
          </a:p>
        </p:txBody>
      </p:sp>
      <p:sp>
        <p:nvSpPr>
          <p:cNvPr id="25" name="직사각형 24"/>
          <p:cNvSpPr/>
          <p:nvPr/>
        </p:nvSpPr>
        <p:spPr>
          <a:xfrm rot="16200000">
            <a:off x="-707376" y="4228460"/>
            <a:ext cx="1824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“Ghost” Entries</a:t>
            </a:r>
            <a:endParaRPr lang="en-US" baseline="-25000" dirty="0"/>
          </a:p>
        </p:txBody>
      </p:sp>
      <p:sp>
        <p:nvSpPr>
          <p:cNvPr id="26" name="왼쪽으로 구부러진 화살표 25"/>
          <p:cNvSpPr/>
          <p:nvPr/>
        </p:nvSpPr>
        <p:spPr>
          <a:xfrm rot="16200000">
            <a:off x="4853867" y="907078"/>
            <a:ext cx="418641" cy="16227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091378" y="1096523"/>
            <a:ext cx="320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Accessed Again</a:t>
            </a:r>
            <a:endParaRPr lang="en-US" baseline="-25000" dirty="0"/>
          </a:p>
        </p:txBody>
      </p:sp>
      <p:sp>
        <p:nvSpPr>
          <p:cNvPr id="28" name="직사각형 27"/>
          <p:cNvSpPr/>
          <p:nvPr/>
        </p:nvSpPr>
        <p:spPr>
          <a:xfrm>
            <a:off x="3227942" y="5842700"/>
            <a:ext cx="7943164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How should the relative size of T</a:t>
            </a:r>
            <a:r>
              <a:rPr lang="en-US" sz="2400" baseline="-25000" dirty="0"/>
              <a:t>1 </a:t>
            </a:r>
            <a:r>
              <a:rPr lang="en-US" sz="2400" dirty="0"/>
              <a:t> and T</a:t>
            </a:r>
            <a:r>
              <a:rPr lang="en-US" sz="2400" baseline="-25000" dirty="0"/>
              <a:t>2</a:t>
            </a:r>
            <a:r>
              <a:rPr lang="en-US" sz="2400" dirty="0"/>
              <a:t> be adjusted?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4699390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Replacement Cache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68</a:t>
            </a:fld>
            <a:endParaRPr kumimoji="1"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29716" y="1917869"/>
          <a:ext cx="968969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984">
                  <a:extLst>
                    <a:ext uri="{9D8B030D-6E8A-4147-A177-3AD203B41FA5}">
                      <a16:colId xmlns:a16="http://schemas.microsoft.com/office/drawing/2014/main" val="366087910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41381388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975765075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896393447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194689208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034417601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726254900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3241316393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2658844897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943098066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942991051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337544174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902763315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3681730555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105849496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14030491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1394946183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2412452697"/>
                    </a:ext>
                  </a:extLst>
                </a:gridCol>
                <a:gridCol w="509984">
                  <a:extLst>
                    <a:ext uri="{9D8B030D-6E8A-4147-A177-3AD203B41FA5}">
                      <a16:colId xmlns:a16="http://schemas.microsoft.com/office/drawing/2014/main" val="572048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3C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5788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567766" y="2526711"/>
            <a:ext cx="320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: Recent Cache Entries</a:t>
            </a:r>
            <a:endParaRPr lang="en-US" baseline="-25000" dirty="0"/>
          </a:p>
        </p:txBody>
      </p:sp>
      <p:sp>
        <p:nvSpPr>
          <p:cNvPr id="14" name="직사각형 13"/>
          <p:cNvSpPr/>
          <p:nvPr/>
        </p:nvSpPr>
        <p:spPr>
          <a:xfrm>
            <a:off x="6694162" y="2526711"/>
            <a:ext cx="371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: Frequently-Used Blocks</a:t>
            </a:r>
            <a:endParaRPr lang="en-US" baseline="-25000" dirty="0"/>
          </a:p>
        </p:txBody>
      </p:sp>
      <p:sp>
        <p:nvSpPr>
          <p:cNvPr id="15" name="직사각형 14"/>
          <p:cNvSpPr/>
          <p:nvPr/>
        </p:nvSpPr>
        <p:spPr>
          <a:xfrm>
            <a:off x="1459004" y="4706989"/>
            <a:ext cx="287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 </a:t>
            </a:r>
            <a:r>
              <a:rPr lang="en-US" dirty="0"/>
              <a:t>: Evicted from T</a:t>
            </a:r>
            <a:r>
              <a:rPr lang="en-US" baseline="-25000" dirty="0"/>
              <a:t>1</a:t>
            </a:r>
            <a:r>
              <a:rPr lang="en-US" dirty="0"/>
              <a:t> (LRU)</a:t>
            </a:r>
            <a:endParaRPr lang="en-US" baseline="-25000" dirty="0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663263" y="4137401"/>
          <a:ext cx="4464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00">
                  <a:extLst>
                    <a:ext uri="{9D8B030D-6E8A-4147-A177-3AD203B41FA5}">
                      <a16:colId xmlns:a16="http://schemas.microsoft.com/office/drawing/2014/main" val="366087910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293017171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421731863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9660947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822815702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16798274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03316330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2983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5788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42336"/>
              </p:ext>
            </p:extLst>
          </p:nvPr>
        </p:nvGraphicFramePr>
        <p:xfrm>
          <a:off x="6357147" y="4137401"/>
          <a:ext cx="4464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000">
                  <a:extLst>
                    <a:ext uri="{9D8B030D-6E8A-4147-A177-3AD203B41FA5}">
                      <a16:colId xmlns:a16="http://schemas.microsoft.com/office/drawing/2014/main" val="366087910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293017171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421731863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96609479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822815702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16798274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03316330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2983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5788"/>
                  </a:ext>
                </a:extLst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7152888" y="4706989"/>
            <a:ext cx="287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 </a:t>
            </a:r>
            <a:r>
              <a:rPr lang="en-US" dirty="0"/>
              <a:t>: Evicted from T</a:t>
            </a:r>
            <a:r>
              <a:rPr lang="en-US" baseline="-25000" dirty="0"/>
              <a:t>2</a:t>
            </a:r>
            <a:r>
              <a:rPr lang="en-US" dirty="0"/>
              <a:t> (LFU)</a:t>
            </a:r>
            <a:endParaRPr lang="en-US" baseline="-25000" dirty="0"/>
          </a:p>
        </p:txBody>
      </p:sp>
      <p:sp>
        <p:nvSpPr>
          <p:cNvPr id="22" name="왼쪽/오른쪽 화살표 21"/>
          <p:cNvSpPr/>
          <p:nvPr/>
        </p:nvSpPr>
        <p:spPr>
          <a:xfrm>
            <a:off x="4644680" y="2524844"/>
            <a:ext cx="1229884" cy="26289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직사각형 22"/>
          <p:cNvSpPr/>
          <p:nvPr/>
        </p:nvSpPr>
        <p:spPr>
          <a:xfrm>
            <a:off x="4091378" y="3258493"/>
            <a:ext cx="320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Size of T1 adapts</a:t>
            </a:r>
            <a:endParaRPr lang="en-US" baseline="-25000" dirty="0"/>
          </a:p>
        </p:txBody>
      </p:sp>
      <p:sp>
        <p:nvSpPr>
          <p:cNvPr id="24" name="직사각형 23"/>
          <p:cNvSpPr/>
          <p:nvPr/>
        </p:nvSpPr>
        <p:spPr>
          <a:xfrm rot="16200000">
            <a:off x="-701951" y="1773533"/>
            <a:ext cx="1824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Blocks in Cache</a:t>
            </a:r>
            <a:endParaRPr lang="en-US" baseline="-25000" dirty="0"/>
          </a:p>
        </p:txBody>
      </p:sp>
      <p:sp>
        <p:nvSpPr>
          <p:cNvPr id="25" name="직사각형 24"/>
          <p:cNvSpPr/>
          <p:nvPr/>
        </p:nvSpPr>
        <p:spPr>
          <a:xfrm rot="16200000">
            <a:off x="-707376" y="4228460"/>
            <a:ext cx="1824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“Ghost” Entries</a:t>
            </a:r>
            <a:endParaRPr lang="en-US" baseline="-25000" dirty="0"/>
          </a:p>
        </p:txBody>
      </p:sp>
      <p:sp>
        <p:nvSpPr>
          <p:cNvPr id="26" name="왼쪽으로 구부러진 화살표 25"/>
          <p:cNvSpPr/>
          <p:nvPr/>
        </p:nvSpPr>
        <p:spPr>
          <a:xfrm rot="16200000">
            <a:off x="4853867" y="907078"/>
            <a:ext cx="418641" cy="16227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091378" y="1096523"/>
            <a:ext cx="320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Accessed Again</a:t>
            </a:r>
            <a:endParaRPr lang="en-US" baseline="-25000" dirty="0"/>
          </a:p>
        </p:txBody>
      </p:sp>
      <p:sp>
        <p:nvSpPr>
          <p:cNvPr id="28" name="직사각형 27"/>
          <p:cNvSpPr/>
          <p:nvPr/>
        </p:nvSpPr>
        <p:spPr>
          <a:xfrm>
            <a:off x="1515651" y="5420944"/>
            <a:ext cx="8717826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Hit in B</a:t>
            </a:r>
            <a:r>
              <a:rPr lang="en-US" sz="2400" baseline="-25000" dirty="0"/>
              <a:t>1</a:t>
            </a:r>
            <a:r>
              <a:rPr lang="en-US" sz="2400" dirty="0"/>
              <a:t>: should increase size of T</a:t>
            </a:r>
            <a:r>
              <a:rPr lang="en-US" sz="2400" baseline="-25000" dirty="0"/>
              <a:t>1</a:t>
            </a:r>
            <a:r>
              <a:rPr lang="en-US" sz="2400" dirty="0"/>
              <a:t>, drop entry from T</a:t>
            </a:r>
            <a:r>
              <a:rPr lang="en-US" sz="2400" baseline="-25000" dirty="0"/>
              <a:t>2</a:t>
            </a:r>
            <a:r>
              <a:rPr lang="en-US" sz="2400" dirty="0"/>
              <a:t> to B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Hit in B</a:t>
            </a:r>
            <a:r>
              <a:rPr lang="en-US" sz="2400" baseline="-25000" dirty="0"/>
              <a:t>2</a:t>
            </a:r>
            <a:r>
              <a:rPr lang="en-US" sz="2400" dirty="0"/>
              <a:t>: should increase size of T</a:t>
            </a:r>
            <a:r>
              <a:rPr lang="en-US" sz="2400" baseline="-25000" dirty="0"/>
              <a:t>2</a:t>
            </a:r>
            <a:r>
              <a:rPr lang="en-US" sz="2400" dirty="0"/>
              <a:t>, drop entry from T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/>
              <a:t>to B</a:t>
            </a:r>
            <a:r>
              <a:rPr lang="en-US" sz="2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09765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5843016"/>
            <a:ext cx="11102008" cy="477774"/>
          </a:xfrm>
        </p:spPr>
        <p:txBody>
          <a:bodyPr/>
          <a:lstStyle/>
          <a:p>
            <a:r>
              <a:rPr lang="en-US" dirty="0"/>
              <a:t>Various traces used in this paper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952" y="1320327"/>
            <a:ext cx="3883896" cy="433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520C8-9ABE-4EA5-CC13-5A30EA1E18D8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3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7065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95E4-6BEA-397E-2F70-51F61971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3"/>
            <a:ext cx="7993911" cy="677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Illustration: Want to buy street food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64520-7069-AFEF-6F65-58406F2C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4C5A-5448-E2B1-6FDC-B5F73CFD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28" y="5974811"/>
            <a:ext cx="11102008" cy="6766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Tahoma"/>
                <a:ea typeface="Tahoma"/>
                <a:cs typeface="Tahoma"/>
              </a:rPr>
              <a:t>Source: </a:t>
            </a:r>
            <a:r>
              <a:rPr lang="en-US" sz="1400" dirty="0">
                <a:latin typeface="Tahoma"/>
                <a:ea typeface="Tahoma"/>
                <a:cs typeface="Tahoma"/>
                <a:hlinkClick r:id="rId2"/>
              </a:rPr>
              <a:t>https://st.depositphotos.com/1008070/1662/i/450/depositphotos_16627315-stock-photo-empty-pockets-man.jpg</a:t>
            </a:r>
            <a:endParaRPr lang="en-US" sz="1400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1400" dirty="0">
                <a:latin typeface="Tahoma"/>
                <a:ea typeface="Tahoma"/>
                <a:cs typeface="Tahoma"/>
                <a:hlinkClick r:id="rId3"/>
              </a:rPr>
              <a:t>https://res.heraldm.com/content/image/2018/01/11/20180111000990_0.jpg</a:t>
            </a:r>
            <a:endParaRPr lang="en-US"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en-US" sz="1400" dirty="0">
              <a:ea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3767B-D085-CA94-AFE5-E63D63AACB90}"/>
              </a:ext>
            </a:extLst>
          </p:cNvPr>
          <p:cNvSpPr txBox="1"/>
          <p:nvPr/>
        </p:nvSpPr>
        <p:spPr>
          <a:xfrm>
            <a:off x="6488201" y="3697989"/>
            <a:ext cx="30019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en-US" dirty="0">
              <a:ea typeface="맑은 고딕"/>
            </a:endParaRPr>
          </a:p>
          <a:p>
            <a:pPr marL="342900" indent="-342900">
              <a:buAutoNum type="arabicPeriod"/>
            </a:pPr>
            <a:r>
              <a:rPr lang="en-US" dirty="0">
                <a:ea typeface="맑은 고딕"/>
              </a:rPr>
              <a:t>Pay the street food</a:t>
            </a:r>
          </a:p>
          <a:p>
            <a:pPr marL="342900" indent="-342900">
              <a:buAutoNum type="arabicPeriod"/>
            </a:pPr>
            <a:endParaRPr lang="en-US" dirty="0">
              <a:ea typeface="맑은 고딕"/>
            </a:endParaRPr>
          </a:p>
        </p:txBody>
      </p:sp>
      <p:pic>
        <p:nvPicPr>
          <p:cNvPr id="12" name="Picture 11" descr="A group of food on sticks&#10;&#10;Description automatically generated">
            <a:extLst>
              <a:ext uri="{FF2B5EF4-FFF2-40B4-BE49-F238E27FC236}">
                <a16:creationId xmlns:a16="http://schemas.microsoft.com/office/drawing/2014/main" id="{3A94273B-BED7-4F3A-0993-5C46E2C94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64" y="1171755"/>
            <a:ext cx="2743200" cy="1524000"/>
          </a:xfrm>
          <a:prstGeom prst="rect">
            <a:avLst/>
          </a:prstGeom>
        </p:spPr>
      </p:pic>
      <p:pic>
        <p:nvPicPr>
          <p:cNvPr id="10" name="Picture 9" descr="A person holding money and a drink&#10;&#10;Description automatically generated">
            <a:extLst>
              <a:ext uri="{FF2B5EF4-FFF2-40B4-BE49-F238E27FC236}">
                <a16:creationId xmlns:a16="http://schemas.microsoft.com/office/drawing/2014/main" id="{9EFE340F-4D34-7B26-4543-8E0BD4304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589" y="2973523"/>
            <a:ext cx="4180935" cy="2765633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653B9E-DB00-E771-5854-419D2594AC09}"/>
              </a:ext>
            </a:extLst>
          </p:cNvPr>
          <p:cNvSpPr/>
          <p:nvPr/>
        </p:nvSpPr>
        <p:spPr>
          <a:xfrm>
            <a:off x="3968152" y="1666102"/>
            <a:ext cx="2127848" cy="1523999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ea typeface="맑은 고딕"/>
              </a:rPr>
              <a:t>I have cash (cache)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432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Hit ratio of OLTP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4270248"/>
            <a:ext cx="11102008" cy="2050542"/>
          </a:xfrm>
        </p:spPr>
        <p:txBody>
          <a:bodyPr/>
          <a:lstStyle/>
          <a:p>
            <a:r>
              <a:rPr lang="en-US" dirty="0"/>
              <a:t>ARC</a:t>
            </a:r>
          </a:p>
          <a:p>
            <a:pPr lvl="1"/>
            <a:r>
              <a:rPr lang="en-US" dirty="0"/>
              <a:t>Outperforms online parameter algorithm</a:t>
            </a:r>
          </a:p>
          <a:p>
            <a:pPr lvl="1"/>
            <a:r>
              <a:rPr lang="en-US" dirty="0"/>
              <a:t>Performs as well as offline parameter algorithms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52" y="1460509"/>
            <a:ext cx="9059539" cy="224821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364992" y="2331720"/>
            <a:ext cx="694944" cy="713232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4131766" y="3021379"/>
            <a:ext cx="694944" cy="493002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9642890" y="2338115"/>
            <a:ext cx="694944" cy="1176266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00792-091D-7406-2838-13A9F6561B5D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3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334317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Hit ratio (cont.)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5772838"/>
            <a:ext cx="11102008" cy="547951"/>
          </a:xfrm>
        </p:spPr>
        <p:txBody>
          <a:bodyPr/>
          <a:lstStyle/>
          <a:p>
            <a:r>
              <a:rPr lang="en-US" dirty="0"/>
              <a:t>MQ outperforms LRU, While ARC outperforms all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19" y="1081314"/>
            <a:ext cx="3713162" cy="432162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075960" y="1749982"/>
            <a:ext cx="558729" cy="927117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7075960" y="3444744"/>
            <a:ext cx="558729" cy="1667083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5243901" y="5124328"/>
            <a:ext cx="558729" cy="141735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9E932-6943-1932-6A2C-DCB2FB2F4208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3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261996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Hit ratio (cont.)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5838940"/>
            <a:ext cx="11102008" cy="481850"/>
          </a:xfrm>
        </p:spPr>
        <p:txBody>
          <a:bodyPr/>
          <a:lstStyle/>
          <a:p>
            <a:r>
              <a:rPr lang="en-US" dirty="0"/>
              <a:t>Comparison for various workloads shows ARC outperforms.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900" y="1191724"/>
            <a:ext cx="4425459" cy="4353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A9B8E-4FFF-0A45-7917-8D00355147F3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3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922908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Cache size of P1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5772838"/>
            <a:ext cx="11102008" cy="547951"/>
          </a:xfrm>
        </p:spPr>
        <p:txBody>
          <a:bodyPr/>
          <a:lstStyle/>
          <a:p>
            <a:r>
              <a:rPr lang="en-US" dirty="0"/>
              <a:t>ARC performs always better than LRU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37" y="1236720"/>
            <a:ext cx="4242385" cy="4197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B24273-5A3E-0A5A-6752-60824767145C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3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91908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parameter p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5794872"/>
            <a:ext cx="11102008" cy="525918"/>
          </a:xfrm>
        </p:spPr>
        <p:txBody>
          <a:bodyPr/>
          <a:lstStyle/>
          <a:p>
            <a:r>
              <a:rPr lang="en-US" dirty="0"/>
              <a:t>“Dances to the tune being played by workload.”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29" y="1175517"/>
            <a:ext cx="4897402" cy="4341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8EFFB6-D8B7-6AAE-EA33-B868ED898243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3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34384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75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0411039" cy="5090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Tahoma"/>
                <a:ea typeface="Tahoma"/>
                <a:cs typeface="Tahoma"/>
              </a:rPr>
              <a:t>LRU-2, 2Q, LRFU, LIRS algorithms</a:t>
            </a:r>
            <a:endParaRPr lang="en-US" sz="2800">
              <a:ea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depends crucially on their respective tunable parameters. </a:t>
            </a:r>
            <a:endParaRPr lang="en-US" sz="2400">
              <a:ea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no single universal rule</a:t>
            </a:r>
          </a:p>
          <a:p>
            <a:pPr>
              <a:buFont typeface="Wingdings"/>
              <a:buChar char="§"/>
            </a:pPr>
            <a:r>
              <a:rPr lang="en-US" sz="2800" dirty="0">
                <a:latin typeface="Tahoma"/>
                <a:ea typeface="Tahoma"/>
                <a:cs typeface="Tahoma"/>
              </a:rPr>
              <a:t>Computational overhead of LRU-2 and LRFU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makes them practically less attractive.</a:t>
            </a:r>
          </a:p>
          <a:p>
            <a:pPr>
              <a:buFont typeface="Wingdings"/>
              <a:buChar char="§"/>
            </a:pPr>
            <a:r>
              <a:rPr lang="en-US" sz="2800" dirty="0">
                <a:latin typeface="Tahoma"/>
                <a:ea typeface="Tahoma"/>
                <a:cs typeface="Tahoma"/>
              </a:rPr>
              <a:t>ARC that is online and self-tuning</a:t>
            </a:r>
          </a:p>
          <a:p>
            <a:pPr>
              <a:buFont typeface="Wingdings"/>
              <a:buChar char="§"/>
            </a:pPr>
            <a:r>
              <a:rPr lang="en-US" sz="2800">
                <a:latin typeface="Tahoma"/>
                <a:ea typeface="Tahoma"/>
                <a:cs typeface="Tahoma"/>
              </a:rPr>
              <a:t>ARC is robust for a wider range of workloads and has less overhead. </a:t>
            </a:r>
            <a:endParaRPr lang="en-US" sz="2800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 sz="2800" dirty="0">
              <a:ea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06000-B339-59A5-63BD-C10DA0502D7B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  <a:hlinkClick r:id="rId2"/>
              </a:rPr>
              <a:t>ARC: A Self-Tuning, Low Overhead Replacement Cache | USENIX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44347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9432632" cy="5090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ahoma"/>
                <a:ea typeface="Tahoma"/>
                <a:cs typeface="Tahoma"/>
              </a:rPr>
              <a:t>Related New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270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LIRS-2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77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6084" y="1230313"/>
            <a:ext cx="5283633" cy="5091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A7E1B-AF48-FC72-07BF-6EA8CB6B4A55}"/>
              </a:ext>
            </a:extLst>
          </p:cNvPr>
          <p:cNvSpPr txBox="1"/>
          <p:nvPr/>
        </p:nvSpPr>
        <p:spPr>
          <a:xfrm>
            <a:off x="5673306" y="6162137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</a:rPr>
              <a:t>https://dl.acm.org/doi/pdf/10.1145/3456727.3463772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846114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78</a:t>
            </a:fld>
            <a:endParaRPr kumimoji="1"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129" y="1230313"/>
            <a:ext cx="4095543" cy="5091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2413F-2BED-0552-8F53-AD5588814244}"/>
              </a:ext>
            </a:extLst>
          </p:cNvPr>
          <p:cNvSpPr txBox="1"/>
          <p:nvPr/>
        </p:nvSpPr>
        <p:spPr>
          <a:xfrm>
            <a:off x="5802702" y="6205269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</a:rPr>
              <a:t>https://dl.acm.org/doi/pdf/10.1145/3456727.3463772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882695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79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96" y="1230313"/>
            <a:ext cx="9087208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dirty="0" smtClean="0"/>
              <a:pPr/>
              <a:t>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56607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641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CACHEUS Experiment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80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13" y="1471478"/>
            <a:ext cx="11102975" cy="4608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CDDDA-24D9-2A64-481E-796ADC326456}"/>
              </a:ext>
            </a:extLst>
          </p:cNvPr>
          <p:cNvSpPr txBox="1"/>
          <p:nvPr/>
        </p:nvSpPr>
        <p:spPr>
          <a:xfrm>
            <a:off x="5558287" y="6133382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</a:rPr>
              <a:t>https://www.usenix.org/conference/fast21/presentation/rodriguez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492047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CACHEUS Experiment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81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472" y="1230313"/>
            <a:ext cx="5942856" cy="5091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C3AFA-B72F-1EB6-02F9-F2A5BC6AFC9E}"/>
              </a:ext>
            </a:extLst>
          </p:cNvPr>
          <p:cNvSpPr txBox="1"/>
          <p:nvPr/>
        </p:nvSpPr>
        <p:spPr>
          <a:xfrm>
            <a:off x="5558287" y="6320288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맑은 고딕"/>
              </a:rPr>
              <a:t>Source: </a:t>
            </a:r>
            <a:r>
              <a:rPr lang="en-US" sz="1400">
                <a:ea typeface="+mn-lt"/>
                <a:cs typeface="+mn-lt"/>
              </a:rPr>
              <a:t>https://www.usenix.org/conference/fast21/presentation/rodriguez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970219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82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13" y="2042059"/>
            <a:ext cx="11102975" cy="34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14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076" y="219933"/>
            <a:ext cx="10227524" cy="677842"/>
          </a:xfrm>
        </p:spPr>
        <p:txBody>
          <a:bodyPr>
            <a:normAutofit/>
          </a:bodyPr>
          <a:lstStyle/>
          <a:p>
            <a:r>
              <a:rPr lang="en-US" dirty="0"/>
              <a:t>LPR: Learning-Based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best fit page replacement policy online</a:t>
            </a:r>
          </a:p>
          <a:p>
            <a:pPr lvl="1"/>
            <a:r>
              <a:rPr lang="en-US" dirty="0"/>
              <a:t>By learning the memory access patterns </a:t>
            </a:r>
          </a:p>
          <a:p>
            <a:pPr lvl="1"/>
            <a:r>
              <a:rPr lang="en-US" dirty="0"/>
              <a:t>Learn eviction history of LRU and MRU</a:t>
            </a:r>
          </a:p>
          <a:p>
            <a:pPr lvl="1"/>
            <a:r>
              <a:rPr lang="en-US" dirty="0"/>
              <a:t>Between CLOCK and LIFO+</a:t>
            </a:r>
          </a:p>
          <a:p>
            <a:pPr lvl="1"/>
            <a:r>
              <a:rPr lang="en-US" dirty="0"/>
              <a:t>Reward / Penalty based on prev. </a:t>
            </a:r>
            <a:r>
              <a:rPr lang="en-US" dirty="0" err="1"/>
              <a:t>decission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25" y="897774"/>
            <a:ext cx="3482028" cy="554659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669763" y="2034073"/>
            <a:ext cx="2146041" cy="31724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7878958" y="4183400"/>
            <a:ext cx="2298441" cy="31724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F455A-8351-752C-BF8D-DBE134F63C71}"/>
              </a:ext>
            </a:extLst>
          </p:cNvPr>
          <p:cNvSpPr txBox="1"/>
          <p:nvPr/>
        </p:nvSpPr>
        <p:spPr>
          <a:xfrm>
            <a:off x="583721" y="6061495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</a:rPr>
              <a:t>https://dl.acm.org/doi/abs/10.1145/3564695.3564777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755614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7"/>
          </p:cNvCxnSpPr>
          <p:nvPr/>
        </p:nvCxnSpPr>
        <p:spPr>
          <a:xfrm flipV="1">
            <a:off x="3142062" y="3181720"/>
            <a:ext cx="686599" cy="11722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162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7"/>
          </p:cNvCxnSpPr>
          <p:nvPr/>
        </p:nvCxnSpPr>
        <p:spPr>
          <a:xfrm flipV="1">
            <a:off x="3142062" y="3181720"/>
            <a:ext cx="686599" cy="11722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</p:spTree>
    <p:extLst>
      <p:ext uri="{BB962C8B-B14F-4D97-AF65-F5344CB8AC3E}">
        <p14:creationId xmlns:p14="http://schemas.microsoft.com/office/powerpoint/2010/main" val="37558904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7"/>
          </p:cNvCxnSpPr>
          <p:nvPr/>
        </p:nvCxnSpPr>
        <p:spPr>
          <a:xfrm flipV="1">
            <a:off x="3142062" y="3181720"/>
            <a:ext cx="686599" cy="11722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65091" y="3012203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911" y="2668175"/>
            <a:ext cx="86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 :</a:t>
            </a:r>
          </a:p>
        </p:txBody>
      </p:sp>
    </p:spTree>
    <p:extLst>
      <p:ext uri="{BB962C8B-B14F-4D97-AF65-F5344CB8AC3E}">
        <p14:creationId xmlns:p14="http://schemas.microsoft.com/office/powerpoint/2010/main" val="36840262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7"/>
          </p:cNvCxnSpPr>
          <p:nvPr/>
        </p:nvCxnSpPr>
        <p:spPr>
          <a:xfrm flipV="1">
            <a:off x="3142062" y="3843156"/>
            <a:ext cx="1408166" cy="510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R=1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911" y="2668175"/>
            <a:ext cx="86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 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91" y="3012203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402281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6"/>
            <a:endCxn id="10" idx="1"/>
          </p:cNvCxnSpPr>
          <p:nvPr/>
        </p:nvCxnSpPr>
        <p:spPr>
          <a:xfrm flipV="1">
            <a:off x="3170074" y="4400602"/>
            <a:ext cx="2027077" cy="127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R=1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911" y="2668175"/>
            <a:ext cx="86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 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91" y="3012203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785849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6"/>
          </p:cNvCxnSpPr>
          <p:nvPr/>
        </p:nvCxnSpPr>
        <p:spPr>
          <a:xfrm>
            <a:off x="3170074" y="4413380"/>
            <a:ext cx="1380153" cy="547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911" y="2668175"/>
            <a:ext cx="86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 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91" y="3012203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3408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Recently Used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652875"/>
          </a:xfrm>
        </p:spPr>
        <p:txBody>
          <a:bodyPr/>
          <a:lstStyle/>
          <a:p>
            <a:r>
              <a:rPr lang="en-US" dirty="0"/>
              <a:t>Evicts </a:t>
            </a:r>
            <a:r>
              <a:rPr lang="en-US" b="1" dirty="0">
                <a:solidFill>
                  <a:schemeClr val="accent1"/>
                </a:solidFill>
              </a:rPr>
              <a:t>most recently referred</a:t>
            </a:r>
            <a:r>
              <a:rPr lang="en-US" dirty="0"/>
              <a:t> block</a:t>
            </a:r>
          </a:p>
          <a:p>
            <a:r>
              <a:rPr lang="en-US" dirty="0"/>
              <a:t>Works well with </a:t>
            </a:r>
            <a:r>
              <a:rPr lang="en-US" b="1" dirty="0">
                <a:solidFill>
                  <a:schemeClr val="accent1"/>
                </a:solidFill>
              </a:rPr>
              <a:t>cyclic patterns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1, 2, 3, 4, 5, 1, 2, 3, 4, 1, 2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57091"/>
              </p:ext>
            </p:extLst>
          </p:nvPr>
        </p:nvGraphicFramePr>
        <p:xfrm>
          <a:off x="4552328" y="3881555"/>
          <a:ext cx="250060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178">
                  <a:extLst>
                    <a:ext uri="{9D8B030D-6E8A-4147-A177-3AD203B41FA5}">
                      <a16:colId xmlns:a16="http://schemas.microsoft.com/office/drawing/2014/main" val="680005947"/>
                    </a:ext>
                  </a:extLst>
                </a:gridCol>
                <a:gridCol w="1930426">
                  <a:extLst>
                    <a:ext uri="{9D8B030D-6E8A-4147-A177-3AD203B41FA5}">
                      <a16:colId xmlns:a16="http://schemas.microsoft.com/office/drawing/2014/main" val="84622776"/>
                    </a:ext>
                  </a:extLst>
                </a:gridCol>
              </a:tblGrid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1214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6123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14359"/>
                  </a:ext>
                </a:extLst>
              </a:tr>
              <a:tr h="3529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42201"/>
                  </a:ext>
                </a:extLst>
              </a:tr>
            </a:tbl>
          </a:graphicData>
        </a:graphic>
      </p:graphicFrame>
      <p:sp>
        <p:nvSpPr>
          <p:cNvPr id="6" name="아래쪽 화살표 5"/>
          <p:cNvSpPr/>
          <p:nvPr/>
        </p:nvSpPr>
        <p:spPr>
          <a:xfrm>
            <a:off x="2444620" y="2099388"/>
            <a:ext cx="139959" cy="270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982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5"/>
          </p:cNvCxnSpPr>
          <p:nvPr/>
        </p:nvCxnSpPr>
        <p:spPr>
          <a:xfrm>
            <a:off x="3142062" y="4472759"/>
            <a:ext cx="1408166" cy="487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911" y="2668175"/>
            <a:ext cx="86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 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91" y="3012203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75110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5"/>
          </p:cNvCxnSpPr>
          <p:nvPr/>
        </p:nvCxnSpPr>
        <p:spPr>
          <a:xfrm>
            <a:off x="3142062" y="4472759"/>
            <a:ext cx="1408166" cy="487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911" y="2668175"/>
            <a:ext cx="86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 :</a:t>
            </a:r>
          </a:p>
        </p:txBody>
      </p:sp>
    </p:spTree>
    <p:extLst>
      <p:ext uri="{BB962C8B-B14F-4D97-AF65-F5344CB8AC3E}">
        <p14:creationId xmlns:p14="http://schemas.microsoft.com/office/powerpoint/2010/main" val="1491134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Page Replacement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92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127725"/>
            <a:ext cx="11102008" cy="1652875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5"/>
                </a:solidFill>
              </a:rPr>
              <a:t>Circular List</a:t>
            </a:r>
          </a:p>
          <a:p>
            <a:r>
              <a:rPr lang="en-US" dirty="0"/>
              <a:t>Clock hand points to </a:t>
            </a:r>
            <a:r>
              <a:rPr lang="en-US" b="1" dirty="0">
                <a:solidFill>
                  <a:schemeClr val="accent5"/>
                </a:solidFill>
              </a:rPr>
              <a:t>the oldest page</a:t>
            </a:r>
          </a:p>
          <a:p>
            <a:r>
              <a:rPr lang="en-US" dirty="0"/>
              <a:t>Reference bit : 0 (can be directly replaced), 1(set 0 and advance next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3159" y="241662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661" y="2812388"/>
            <a:ext cx="38255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0228" y="3477271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7151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227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661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3159" y="6156137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6514" y="5626108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1795" y="49605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754" y="4215936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1795" y="3473824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6514" y="2806675"/>
            <a:ext cx="382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9" name="타원 18"/>
          <p:cNvSpPr/>
          <p:nvPr/>
        </p:nvSpPr>
        <p:spPr>
          <a:xfrm>
            <a:off x="2978797" y="4329404"/>
            <a:ext cx="191277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화살표 연결선 20"/>
          <p:cNvCxnSpPr>
            <a:stCxn id="19" idx="7"/>
          </p:cNvCxnSpPr>
          <p:nvPr/>
        </p:nvCxnSpPr>
        <p:spPr>
          <a:xfrm flipV="1">
            <a:off x="3142062" y="3843156"/>
            <a:ext cx="1408166" cy="510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3323" y="258381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782" y="326859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9936" y="3967478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1349" y="482202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3911" y="2668175"/>
            <a:ext cx="864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Request :</a:t>
            </a:r>
          </a:p>
        </p:txBody>
      </p:sp>
    </p:spTree>
    <p:extLst>
      <p:ext uri="{BB962C8B-B14F-4D97-AF65-F5344CB8AC3E}">
        <p14:creationId xmlns:p14="http://schemas.microsoft.com/office/powerpoint/2010/main" val="38695276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LIFO+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386413" y="6562139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12423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Block Requests: </a:t>
            </a:r>
            <a:r>
              <a:rPr lang="en-US" dirty="0">
                <a:solidFill>
                  <a:schemeClr val="accent2"/>
                </a:solidFill>
              </a:rPr>
              <a:t>1, 2, 3, 4, 2, 3, 4, 5, 3, 4, 5, 6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02959"/>
              </p:ext>
            </p:extLst>
          </p:nvPr>
        </p:nvGraphicFramePr>
        <p:xfrm>
          <a:off x="3065615" y="2063422"/>
          <a:ext cx="812799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5835661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713031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49376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760037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659598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3601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517158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4052534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941483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4001817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361011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6536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1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8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8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497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5922734" y="361543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524096" y="361543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245664" y="362675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568594" y="3615432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03645"/>
              </p:ext>
            </p:extLst>
          </p:nvPr>
        </p:nvGraphicFramePr>
        <p:xfrm>
          <a:off x="3065615" y="4456582"/>
          <a:ext cx="812799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5835661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713031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49376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760037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659598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3601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517158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4052534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941483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64001817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361011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66536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®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1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8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8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497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5922734" y="600859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524096" y="600859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245664" y="601991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8568594" y="6008592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290162" y="601991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979532" y="6008593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Hit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809546" y="2543492"/>
            <a:ext cx="94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LIFO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809546" y="4936652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LIFO+</a:t>
            </a:r>
          </a:p>
        </p:txBody>
      </p:sp>
    </p:spTree>
    <p:extLst>
      <p:ext uri="{BB962C8B-B14F-4D97-AF65-F5344CB8AC3E}">
        <p14:creationId xmlns:p14="http://schemas.microsoft.com/office/powerpoint/2010/main" val="40000525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LPR Algorithm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94</a:t>
            </a:fld>
            <a:endParaRPr kumimoji="1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148272" y="1239004"/>
            <a:ext cx="3887212" cy="597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HANDLE_PAGE_FAULT (address)</a:t>
            </a:r>
          </a:p>
        </p:txBody>
      </p:sp>
      <p:sp>
        <p:nvSpPr>
          <p:cNvPr id="8" name="평행 사변형 7"/>
          <p:cNvSpPr/>
          <p:nvPr/>
        </p:nvSpPr>
        <p:spPr>
          <a:xfrm>
            <a:off x="288076" y="1257307"/>
            <a:ext cx="2715209" cy="106368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W</a:t>
            </a:r>
            <a:r>
              <a:rPr lang="en-US" baseline="-25000" dirty="0" err="1"/>
              <a:t>clock</a:t>
            </a:r>
            <a:r>
              <a:rPr lang="en-US" dirty="0"/>
              <a:t>= 0.5</a:t>
            </a:r>
          </a:p>
          <a:p>
            <a:pPr algn="ctr"/>
            <a:r>
              <a:rPr lang="en-US" dirty="0" err="1"/>
              <a:t>W</a:t>
            </a:r>
            <a:r>
              <a:rPr lang="en-US" baseline="-25000" dirty="0" err="1"/>
              <a:t>lifop</a:t>
            </a:r>
            <a:r>
              <a:rPr lang="en-US" dirty="0"/>
              <a:t>= 0.5</a:t>
            </a:r>
          </a:p>
          <a:p>
            <a:pPr algn="ctr"/>
            <a:r>
              <a:rPr lang="en-US" dirty="0"/>
              <a:t>policy = Clock</a:t>
            </a:r>
          </a:p>
          <a:p>
            <a:pPr algn="ctr"/>
            <a:endParaRPr lang="en-US" dirty="0"/>
          </a:p>
          <a:p>
            <a:pPr algn="ctr"/>
            <a:endParaRPr lang="en-US" baseline="-25000" dirty="0"/>
          </a:p>
        </p:txBody>
      </p:sp>
      <p:sp>
        <p:nvSpPr>
          <p:cNvPr id="9" name="직사각형 8"/>
          <p:cNvSpPr/>
          <p:nvPr/>
        </p:nvSpPr>
        <p:spPr>
          <a:xfrm>
            <a:off x="5112164" y="2322963"/>
            <a:ext cx="1959428" cy="765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r>
              <a:rPr lang="en-US" sz="1400" dirty="0"/>
              <a:t>Find Eviction Candidate  both CLOCK and LIFO+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111153" y="3321424"/>
            <a:ext cx="1959428" cy="765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r>
              <a:rPr lang="en-US" sz="1400" dirty="0"/>
              <a:t>Update Weight (address)</a:t>
            </a:r>
          </a:p>
        </p:txBody>
      </p:sp>
      <p:sp>
        <p:nvSpPr>
          <p:cNvPr id="12" name="순서도: 판단 11"/>
          <p:cNvSpPr/>
          <p:nvPr/>
        </p:nvSpPr>
        <p:spPr>
          <a:xfrm>
            <a:off x="4765920" y="4314030"/>
            <a:ext cx="2649893" cy="132522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/>
              <a:t>W</a:t>
            </a:r>
            <a:r>
              <a:rPr lang="en-US" sz="1050" b="1" baseline="-25000" dirty="0" err="1"/>
              <a:t>clock</a:t>
            </a:r>
            <a:r>
              <a:rPr lang="en-US" sz="1050" b="1" baseline="-25000" dirty="0"/>
              <a:t> </a:t>
            </a:r>
            <a:r>
              <a:rPr lang="en-US" sz="1050" b="1" dirty="0"/>
              <a:t>&gt;=</a:t>
            </a:r>
            <a:r>
              <a:rPr lang="en-US" sz="1050" b="1" dirty="0" err="1"/>
              <a:t>W</a:t>
            </a:r>
            <a:r>
              <a:rPr lang="en-US" sz="1050" b="1" baseline="-25000" dirty="0" err="1"/>
              <a:t>lifop</a:t>
            </a:r>
            <a:r>
              <a:rPr lang="en-US" sz="1050" b="1" dirty="0"/>
              <a:t> </a:t>
            </a:r>
          </a:p>
          <a:p>
            <a:pPr algn="ctr"/>
            <a:r>
              <a:rPr lang="en-US" sz="1050" b="1" dirty="0"/>
              <a:t>and</a:t>
            </a:r>
          </a:p>
          <a:p>
            <a:pPr algn="ctr"/>
            <a:r>
              <a:rPr lang="en-US" sz="1050" b="1" dirty="0" err="1"/>
              <a:t>W</a:t>
            </a:r>
            <a:r>
              <a:rPr lang="en-US" sz="1050" b="1" baseline="-25000" dirty="0" err="1"/>
              <a:t>clock</a:t>
            </a:r>
            <a:r>
              <a:rPr lang="en-US" sz="1050" b="1" baseline="-25000" dirty="0"/>
              <a:t> &gt; </a:t>
            </a:r>
            <a:r>
              <a:rPr lang="en-US" sz="1050" b="1" dirty="0"/>
              <a:t>W</a:t>
            </a:r>
            <a:r>
              <a:rPr lang="en-US" sz="1050" b="1" baseline="-25000" dirty="0"/>
              <a:t>ER</a:t>
            </a:r>
            <a:endParaRPr lang="en-US" sz="1050" b="1" dirty="0"/>
          </a:p>
        </p:txBody>
      </p:sp>
      <p:sp>
        <p:nvSpPr>
          <p:cNvPr id="13" name="직사각형 12"/>
          <p:cNvSpPr/>
          <p:nvPr/>
        </p:nvSpPr>
        <p:spPr>
          <a:xfrm>
            <a:off x="1492898" y="5700113"/>
            <a:ext cx="1959428" cy="426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policy = CLOCK</a:t>
            </a:r>
          </a:p>
          <a:p>
            <a:pPr algn="ctr"/>
            <a:r>
              <a:rPr lang="en-US" sz="1400" dirty="0"/>
              <a:t>victim = LIFO+</a:t>
            </a:r>
            <a:endParaRPr lang="en-US" sz="1400" baseline="-25000" dirty="0"/>
          </a:p>
        </p:txBody>
      </p:sp>
      <p:sp>
        <p:nvSpPr>
          <p:cNvPr id="14" name="직사각형 13"/>
          <p:cNvSpPr/>
          <p:nvPr/>
        </p:nvSpPr>
        <p:spPr>
          <a:xfrm>
            <a:off x="8195388" y="5700113"/>
            <a:ext cx="1959428" cy="426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policy = LIFO+</a:t>
            </a:r>
          </a:p>
          <a:p>
            <a:pPr algn="ctr"/>
            <a:r>
              <a:rPr lang="en-US" sz="1400" dirty="0"/>
              <a:t>victim = CLOCK</a:t>
            </a:r>
            <a:endParaRPr lang="en-US" sz="1400" baseline="-25000" dirty="0"/>
          </a:p>
        </p:txBody>
      </p:sp>
      <p:cxnSp>
        <p:nvCxnSpPr>
          <p:cNvPr id="20" name="직선 화살표 연결선 19"/>
          <p:cNvCxnSpPr>
            <a:stCxn id="9" idx="2"/>
            <a:endCxn id="10" idx="0"/>
          </p:cNvCxnSpPr>
          <p:nvPr/>
        </p:nvCxnSpPr>
        <p:spPr>
          <a:xfrm flipH="1">
            <a:off x="6090867" y="3088073"/>
            <a:ext cx="1011" cy="233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10" idx="2"/>
            <a:endCxn id="12" idx="0"/>
          </p:cNvCxnSpPr>
          <p:nvPr/>
        </p:nvCxnSpPr>
        <p:spPr>
          <a:xfrm>
            <a:off x="6090867" y="4086534"/>
            <a:ext cx="0" cy="227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2" idx="1"/>
            <a:endCxn id="13" idx="3"/>
          </p:cNvCxnSpPr>
          <p:nvPr/>
        </p:nvCxnSpPr>
        <p:spPr>
          <a:xfrm flipH="1">
            <a:off x="3452326" y="4976641"/>
            <a:ext cx="1313594" cy="93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12" idx="3"/>
            <a:endCxn id="14" idx="1"/>
          </p:cNvCxnSpPr>
          <p:nvPr/>
        </p:nvCxnSpPr>
        <p:spPr>
          <a:xfrm>
            <a:off x="7415813" y="4976641"/>
            <a:ext cx="779575" cy="93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6" idx="2"/>
            <a:endCxn id="9" idx="0"/>
          </p:cNvCxnSpPr>
          <p:nvPr/>
        </p:nvCxnSpPr>
        <p:spPr>
          <a:xfrm>
            <a:off x="6091878" y="1836163"/>
            <a:ext cx="0" cy="48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4765920" y="3204748"/>
            <a:ext cx="2649893" cy="110928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직사각형 32"/>
          <p:cNvSpPr/>
          <p:nvPr/>
        </p:nvSpPr>
        <p:spPr>
          <a:xfrm>
            <a:off x="8546841" y="129722"/>
            <a:ext cx="3546719" cy="495546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8795728" y="391421"/>
            <a:ext cx="3048944" cy="431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UPDATE_WEIGHT (address)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9612348" y="1161403"/>
            <a:ext cx="1415704" cy="552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r>
              <a:rPr lang="en-US" sz="1400" dirty="0"/>
              <a:t>Get Page by address</a:t>
            </a:r>
          </a:p>
        </p:txBody>
      </p:sp>
      <p:cxnSp>
        <p:nvCxnSpPr>
          <p:cNvPr id="36" name="직선 화살표 연결선 35"/>
          <p:cNvCxnSpPr>
            <a:stCxn id="34" idx="2"/>
            <a:endCxn id="35" idx="0"/>
          </p:cNvCxnSpPr>
          <p:nvPr/>
        </p:nvCxnSpPr>
        <p:spPr>
          <a:xfrm>
            <a:off x="10320200" y="822874"/>
            <a:ext cx="0" cy="33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9612348" y="1955565"/>
            <a:ext cx="1415704" cy="552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r>
              <a:rPr lang="en-US" sz="1400" dirty="0"/>
              <a:t>Check History of the Page</a:t>
            </a:r>
          </a:p>
        </p:txBody>
      </p:sp>
      <p:sp>
        <p:nvSpPr>
          <p:cNvPr id="42" name="순서도: 판단 41"/>
          <p:cNvSpPr/>
          <p:nvPr/>
        </p:nvSpPr>
        <p:spPr>
          <a:xfrm>
            <a:off x="9223582" y="2749727"/>
            <a:ext cx="2193236" cy="103353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Page evicted by CLOCK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10381867" y="4136455"/>
            <a:ext cx="1590793" cy="595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W</a:t>
            </a:r>
            <a:r>
              <a:rPr lang="en-US" sz="1400" baseline="-25000" dirty="0" err="1"/>
              <a:t>clock</a:t>
            </a:r>
            <a:r>
              <a:rPr lang="en-US" sz="1400" baseline="-25000" dirty="0"/>
              <a:t> </a:t>
            </a:r>
            <a:r>
              <a:rPr lang="en-US" sz="1400" dirty="0"/>
              <a:t>+= </a:t>
            </a:r>
            <a:r>
              <a:rPr lang="en-US" sz="1100" dirty="0"/>
              <a:t>Reward</a:t>
            </a:r>
            <a:endParaRPr lang="en-US" sz="1100" baseline="-25000" dirty="0"/>
          </a:p>
        </p:txBody>
      </p:sp>
      <p:sp>
        <p:nvSpPr>
          <p:cNvPr id="44" name="직사각형 43"/>
          <p:cNvSpPr/>
          <p:nvPr/>
        </p:nvSpPr>
        <p:spPr>
          <a:xfrm>
            <a:off x="8670175" y="4136456"/>
            <a:ext cx="1590793" cy="595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W</a:t>
            </a:r>
            <a:r>
              <a:rPr lang="en-US" sz="1400" baseline="-25000" dirty="0" err="1"/>
              <a:t>lifop</a:t>
            </a:r>
            <a:r>
              <a:rPr lang="en-US" sz="1400" baseline="-25000" dirty="0"/>
              <a:t> </a:t>
            </a:r>
            <a:r>
              <a:rPr lang="en-US" sz="1400" dirty="0"/>
              <a:t>+= </a:t>
            </a:r>
            <a:r>
              <a:rPr lang="en-US" sz="1100" dirty="0"/>
              <a:t>Reward</a:t>
            </a:r>
            <a:endParaRPr lang="en-US" sz="1100" baseline="-25000" dirty="0"/>
          </a:p>
        </p:txBody>
      </p:sp>
      <p:cxnSp>
        <p:nvCxnSpPr>
          <p:cNvPr id="46" name="직선 화살표 연결선 45"/>
          <p:cNvCxnSpPr>
            <a:stCxn id="35" idx="2"/>
            <a:endCxn id="40" idx="0"/>
          </p:cNvCxnSpPr>
          <p:nvPr/>
        </p:nvCxnSpPr>
        <p:spPr>
          <a:xfrm>
            <a:off x="10320200" y="1714202"/>
            <a:ext cx="0" cy="241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0" idx="2"/>
            <a:endCxn id="42" idx="0"/>
          </p:cNvCxnSpPr>
          <p:nvPr/>
        </p:nvCxnSpPr>
        <p:spPr>
          <a:xfrm>
            <a:off x="10320200" y="2508364"/>
            <a:ext cx="0" cy="241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42" idx="1"/>
            <a:endCxn id="44" idx="0"/>
          </p:cNvCxnSpPr>
          <p:nvPr/>
        </p:nvCxnSpPr>
        <p:spPr>
          <a:xfrm>
            <a:off x="9223582" y="3266493"/>
            <a:ext cx="241990" cy="86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3"/>
            <a:endCxn id="43" idx="0"/>
          </p:cNvCxnSpPr>
          <p:nvPr/>
        </p:nvCxnSpPr>
        <p:spPr>
          <a:xfrm flipH="1">
            <a:off x="11177264" y="3266493"/>
            <a:ext cx="239554" cy="869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3630659" y="4900518"/>
            <a:ext cx="515462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dirty="0"/>
              <a:t>Yes</a:t>
            </a:r>
            <a:endParaRPr lang="en-US" baseline="-25000" dirty="0"/>
          </a:p>
        </p:txBody>
      </p:sp>
      <p:sp>
        <p:nvSpPr>
          <p:cNvPr id="54" name="직사각형 53"/>
          <p:cNvSpPr/>
          <p:nvPr/>
        </p:nvSpPr>
        <p:spPr>
          <a:xfrm>
            <a:off x="7765541" y="4868252"/>
            <a:ext cx="498855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724727" y="3524668"/>
            <a:ext cx="515462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dirty="0"/>
              <a:t>Yes</a:t>
            </a:r>
            <a:endParaRPr lang="en-US" baseline="-25000" dirty="0"/>
          </a:p>
        </p:txBody>
      </p:sp>
      <p:sp>
        <p:nvSpPr>
          <p:cNvPr id="56" name="직사각형 55"/>
          <p:cNvSpPr/>
          <p:nvPr/>
        </p:nvSpPr>
        <p:spPr>
          <a:xfrm>
            <a:off x="11416818" y="3516808"/>
            <a:ext cx="498855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019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LPR Evaluation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95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442" y="1230313"/>
            <a:ext cx="8856917" cy="5091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87FC6-E2CE-A5A0-F27F-3D271B1CB19C}"/>
              </a:ext>
            </a:extLst>
          </p:cNvPr>
          <p:cNvSpPr txBox="1"/>
          <p:nvPr/>
        </p:nvSpPr>
        <p:spPr>
          <a:xfrm>
            <a:off x="526212" y="6262778"/>
            <a:ext cx="87960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맑은 고딕"/>
              </a:rPr>
              <a:t>Source: </a:t>
            </a:r>
            <a:r>
              <a:rPr lang="en-US" sz="1400" dirty="0">
                <a:ea typeface="+mn-lt"/>
                <a:cs typeface="+mn-lt"/>
              </a:rPr>
              <a:t>https://dl.acm.org/doi/abs/10.1145/3564695.3564777</a:t>
            </a:r>
            <a:endParaRPr lang="en-US" sz="14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542243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1903574"/>
            <a:ext cx="11759209" cy="2075896"/>
          </a:xfrm>
        </p:spPr>
        <p:txBody>
          <a:bodyPr anchor="t"/>
          <a:lstStyle/>
          <a:p>
            <a:r>
              <a:rPr lang="en-US" altLang="ko-KR" sz="2400" b="1" dirty="0">
                <a:effectLst/>
                <a:latin typeface="Tahoma"/>
                <a:ea typeface="HYSinMyeongJo-Medium"/>
                <a:cs typeface="Batang" panose="02030600000101010101" pitchFamily="18" charset="-127"/>
              </a:rPr>
              <a:t>Closing</a:t>
            </a:r>
            <a: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  <a:t/>
            </a:r>
            <a:b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</a:br>
            <a: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  <a:t/>
            </a:r>
            <a:b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</a:br>
            <a:r>
              <a:rPr lang="en-US" sz="3600" dirty="0">
                <a:latin typeface="Tahoma"/>
                <a:ea typeface="Tahoma"/>
                <a:cs typeface="Tahoma"/>
              </a:rPr>
              <a:t>ARC: A Self-Tuning, Low Overhead Replacement Cache</a:t>
            </a:r>
            <a:endParaRPr lang="en-US" sz="3600" b="0" dirty="0">
              <a:latin typeface="Tahoma"/>
              <a:ea typeface="Tahoma"/>
              <a:cs typeface="Tahoma"/>
            </a:endParaRPr>
          </a:p>
          <a:p>
            <a:endParaRPr lang="en-US" altLang="ko-KR" sz="2400" dirty="0">
              <a:ea typeface="HYSinMyeongJo-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F6049-D727-43A3-88C5-8785CE2623F3}"/>
              </a:ext>
            </a:extLst>
          </p:cNvPr>
          <p:cNvSpPr txBox="1"/>
          <p:nvPr/>
        </p:nvSpPr>
        <p:spPr>
          <a:xfrm>
            <a:off x="4358453" y="4347820"/>
            <a:ext cx="3224141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Thank You !</a:t>
            </a:r>
            <a:endParaRPr lang="ko-KR" altLang="en-US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2BF82974-6C1B-08F5-FFCD-D2A628EAD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>
                <a:ea typeface="맑은 고딕"/>
              </a:rPr>
              <a:t>2023. 09. 19</a:t>
            </a:r>
            <a:endParaRPr kumimoji="1" lang="en-US" altLang="ko-KR" dirty="0"/>
          </a:p>
          <a:p>
            <a:r>
              <a:rPr kumimoji="1" lang="en-US" altLang="ko-KR" dirty="0"/>
              <a:t>Presented by Ramadhan Agung Rahmat</a:t>
            </a:r>
          </a:p>
          <a:p>
            <a:r>
              <a:rPr kumimoji="1" lang="en-US" altLang="ko-KR" dirty="0"/>
              <a:t>agung@dankook.ac.kr</a:t>
            </a:r>
          </a:p>
        </p:txBody>
      </p:sp>
    </p:spTree>
    <p:extLst>
      <p:ext uri="{BB962C8B-B14F-4D97-AF65-F5344CB8AC3E}">
        <p14:creationId xmlns:p14="http://schemas.microsoft.com/office/powerpoint/2010/main" val="2633351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49709</TotalTime>
  <Words>4390</Words>
  <Application>Microsoft Office PowerPoint</Application>
  <PresentationFormat>와이드스크린</PresentationFormat>
  <Paragraphs>1470</Paragraphs>
  <Slides>96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96</vt:i4>
      </vt:variant>
    </vt:vector>
  </HeadingPairs>
  <TitlesOfParts>
    <vt:vector size="106" baseType="lpstr">
      <vt:lpstr>HYSinMyeongJo-Medium</vt:lpstr>
      <vt:lpstr>Malgun Gothic</vt:lpstr>
      <vt:lpstr>Malgun Gothic</vt:lpstr>
      <vt:lpstr>Batang</vt:lpstr>
      <vt:lpstr>Arial</vt:lpstr>
      <vt:lpstr>Calibri</vt:lpstr>
      <vt:lpstr>Segoe UI</vt:lpstr>
      <vt:lpstr>Tahoma</vt:lpstr>
      <vt:lpstr>Wingdings</vt:lpstr>
      <vt:lpstr>Office 테마</vt:lpstr>
      <vt:lpstr>ARC: A Self-Tuning, Low Overhead Replacement Cache</vt:lpstr>
      <vt:lpstr>PowerPoint 프레젠테이션</vt:lpstr>
      <vt:lpstr>Introduction: Memory Hierarchy</vt:lpstr>
      <vt:lpstr>Introduction: Cache Memory Diagram</vt:lpstr>
      <vt:lpstr>Introduction: Cache Speed</vt:lpstr>
      <vt:lpstr>Illustration: Want to buy street food</vt:lpstr>
      <vt:lpstr>Illustration: Want to buy street food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Most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Recently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Least Frequently Used</vt:lpstr>
      <vt:lpstr>Drawbacks of LFU</vt:lpstr>
      <vt:lpstr>LRU-K</vt:lpstr>
      <vt:lpstr>LRU-K</vt:lpstr>
      <vt:lpstr>LRU-K</vt:lpstr>
      <vt:lpstr>LRFU</vt:lpstr>
      <vt:lpstr>2Q (modified LRU-2)</vt:lpstr>
      <vt:lpstr>LIRS (Low Inter-reference Recency Set)</vt:lpstr>
      <vt:lpstr>LIRS (Low Inter-reference Recency Set)</vt:lpstr>
      <vt:lpstr>FBR (Frequency-Base Replacement)</vt:lpstr>
      <vt:lpstr>FBR</vt:lpstr>
      <vt:lpstr>MQ Multi Queue</vt:lpstr>
      <vt:lpstr>Terms</vt:lpstr>
      <vt:lpstr>Class of RP : DBL(2c)</vt:lpstr>
      <vt:lpstr>Class of RP : π(c)</vt:lpstr>
      <vt:lpstr>𝑭𝑹𝑪𝑷 𝒄 (Fixed Replacement Cache)</vt:lpstr>
      <vt:lpstr>PowerPoint 프레젠테이션</vt:lpstr>
      <vt:lpstr>Quick Summary</vt:lpstr>
      <vt:lpstr>Adaptive Replacement Cache</vt:lpstr>
      <vt:lpstr>Adaptive Replacement Cache</vt:lpstr>
      <vt:lpstr>Experiment</vt:lpstr>
      <vt:lpstr>Experiment: Hit ratio of OLTP</vt:lpstr>
      <vt:lpstr>Experiment: Hit ratio (cont.)</vt:lpstr>
      <vt:lpstr>Experiment: Hit ratio (cont.)</vt:lpstr>
      <vt:lpstr>Experiment: Cache size of P1</vt:lpstr>
      <vt:lpstr>Experiment: parameter p</vt:lpstr>
      <vt:lpstr>Conclusion</vt:lpstr>
      <vt:lpstr>PowerPoint 프레젠테이션</vt:lpstr>
      <vt:lpstr>LIRS-2</vt:lpstr>
      <vt:lpstr>PowerPoint 프레젠테이션</vt:lpstr>
      <vt:lpstr>PowerPoint 프레젠테이션</vt:lpstr>
      <vt:lpstr>CACHEUS Experiment</vt:lpstr>
      <vt:lpstr>CACHEUS Experiment</vt:lpstr>
      <vt:lpstr>PowerPoint 프레젠테이션</vt:lpstr>
      <vt:lpstr>LPR: Learning-Based Page Replacement</vt:lpstr>
      <vt:lpstr>CLOCK Page Replacement</vt:lpstr>
      <vt:lpstr>CLOCK Page Replacement</vt:lpstr>
      <vt:lpstr>CLOCK Page Replacement</vt:lpstr>
      <vt:lpstr>CLOCK Page Replacement</vt:lpstr>
      <vt:lpstr>CLOCK Page Replacement</vt:lpstr>
      <vt:lpstr>CLOCK Page Replacement</vt:lpstr>
      <vt:lpstr>CLOCK Page Replacement</vt:lpstr>
      <vt:lpstr>CLOCK Page Replacement</vt:lpstr>
      <vt:lpstr>CLOCK Page Replacement</vt:lpstr>
      <vt:lpstr>LIFO+</vt:lpstr>
      <vt:lpstr>LPR Algorithm</vt:lpstr>
      <vt:lpstr>LPR Evaluation</vt:lpstr>
      <vt:lpstr>Closing  ARC: A Self-Tuning, Low Overhead Replacement Cache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user</cp:lastModifiedBy>
  <cp:revision>2556</cp:revision>
  <cp:lastPrinted>2019-08-20T01:06:00Z</cp:lastPrinted>
  <dcterms:created xsi:type="dcterms:W3CDTF">2019-06-24T08:20:15Z</dcterms:created>
  <dcterms:modified xsi:type="dcterms:W3CDTF">2023-09-19T00:12:32Z</dcterms:modified>
</cp:coreProperties>
</file>