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62" r:id="rId3"/>
    <p:sldId id="379" r:id="rId4"/>
    <p:sldId id="403" r:id="rId5"/>
    <p:sldId id="361" r:id="rId6"/>
    <p:sldId id="402" r:id="rId7"/>
    <p:sldId id="383" r:id="rId8"/>
    <p:sldId id="386" r:id="rId9"/>
    <p:sldId id="398" r:id="rId10"/>
    <p:sldId id="387" r:id="rId11"/>
    <p:sldId id="388" r:id="rId12"/>
    <p:sldId id="389" r:id="rId13"/>
    <p:sldId id="404" r:id="rId14"/>
    <p:sldId id="390" r:id="rId15"/>
    <p:sldId id="399" r:id="rId16"/>
    <p:sldId id="363" r:id="rId17"/>
    <p:sldId id="392" r:id="rId18"/>
    <p:sldId id="406" r:id="rId19"/>
    <p:sldId id="400" r:id="rId20"/>
    <p:sldId id="397" r:id="rId21"/>
    <p:sldId id="405" r:id="rId22"/>
    <p:sldId id="395" r:id="rId23"/>
    <p:sldId id="401" r:id="rId24"/>
    <p:sldId id="353" r:id="rId25"/>
    <p:sldId id="328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7030A0"/>
    <a:srgbClr val="F3DDDA"/>
    <a:srgbClr val="FFDBD1"/>
    <a:srgbClr val="BFC400"/>
    <a:srgbClr val="FFAFAF"/>
    <a:srgbClr val="0B2D86"/>
    <a:srgbClr val="DCC4EE"/>
    <a:srgbClr val="DBD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34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28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6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2023-09-19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2023-09-19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2500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9757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37409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2749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유휴 메모리 크기만 가지고 동적으로 할당이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47621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유휴 메모리 크기만 가지고 동적으로 할당이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27375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593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27385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유휴 메모리 크기만 가지고 동적으로 할당이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351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9066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\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24004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67407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350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\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4405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5750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4998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534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132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231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64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6" y="2417840"/>
            <a:ext cx="5938687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vmware.com/en/VMware-vSphere/7.0/com.vmware.vsphere.resmgmt.doc/GUID-5B45CEFA-6CC6-49F4-A3C7-776AAA22C2A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lang="en-US" altLang="ko-KR" dirty="0"/>
              <a:t>Memory Resource Management in VMware ESX Server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2023. 09. 19</a:t>
            </a:r>
          </a:p>
          <a:p>
            <a:r>
              <a:rPr kumimoji="1" lang="en-US" altLang="ko-KR" dirty="0"/>
              <a:t>Presented by </a:t>
            </a:r>
            <a:r>
              <a:rPr kumimoji="1" lang="en-US" altLang="ko-KR" dirty="0" err="1"/>
              <a:t>SeongHyeon</a:t>
            </a:r>
            <a:r>
              <a:rPr kumimoji="1" lang="en-US" altLang="ko-KR" dirty="0"/>
              <a:t> Lee</a:t>
            </a:r>
          </a:p>
          <a:p>
            <a:r>
              <a:rPr kumimoji="1" lang="en-US" altLang="ko-KR" dirty="0"/>
              <a:t>leesh0812@dankook.ac.kr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162DEE20-0AD3-4514-819D-2B5849D8A59F}"/>
              </a:ext>
            </a:extLst>
          </p:cNvPr>
          <p:cNvSpPr txBox="1">
            <a:spLocks/>
          </p:cNvSpPr>
          <p:nvPr/>
        </p:nvSpPr>
        <p:spPr>
          <a:xfrm>
            <a:off x="90919" y="3486063"/>
            <a:ext cx="6900895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C. </a:t>
            </a:r>
            <a:r>
              <a:rPr lang="en-US" altLang="ko-KR" sz="1700" i="1" dirty="0" err="1">
                <a:solidFill>
                  <a:schemeClr val="bg1"/>
                </a:solidFill>
              </a:rPr>
              <a:t>Waldspurger</a:t>
            </a:r>
            <a:endParaRPr lang="en-US" altLang="ko-KR" sz="1700" i="1" dirty="0">
              <a:solidFill>
                <a:schemeClr val="bg1"/>
              </a:solidFill>
            </a:endParaRPr>
          </a:p>
          <a:p>
            <a:pPr algn="l"/>
            <a:r>
              <a:rPr lang="en-US" altLang="ko-KR" sz="1400" i="1" dirty="0">
                <a:solidFill>
                  <a:schemeClr val="bg1"/>
                </a:solidFill>
              </a:rPr>
              <a:t>OSDI'02</a:t>
            </a: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Reclamation Mechanisms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935767" cy="4811700"/>
          </a:xfrm>
        </p:spPr>
        <p:txBody>
          <a:bodyPr/>
          <a:lstStyle/>
          <a:p>
            <a:r>
              <a:rPr lang="en-US" altLang="ko-KR" b="1" dirty="0"/>
              <a:t>Ballooning </a:t>
            </a:r>
          </a:p>
          <a:p>
            <a:pPr lvl="1"/>
            <a:r>
              <a:rPr lang="en-US" altLang="ko-KR" dirty="0"/>
              <a:t>The balloon driver may be removed, deactivated, unavailable during guest OS boot, or unable to reclaim memory quickly enough.</a:t>
            </a:r>
          </a:p>
          <a:p>
            <a:pPr lvl="1"/>
            <a:r>
              <a:rPr lang="en-US" altLang="ko-KR" dirty="0"/>
              <a:t>Various guest OS limitations may set an upper bound on a reasonable balloon size.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7FBD065-C070-814F-4DEF-4AA9E67A0268}"/>
              </a:ext>
            </a:extLst>
          </p:cNvPr>
          <p:cNvSpPr/>
          <p:nvPr/>
        </p:nvSpPr>
        <p:spPr>
          <a:xfrm>
            <a:off x="1352145" y="5107021"/>
            <a:ext cx="321012" cy="3891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08E2E-1C75-C64E-56D2-FF9F617472EC}"/>
              </a:ext>
            </a:extLst>
          </p:cNvPr>
          <p:cNvSpPr txBox="1"/>
          <p:nvPr/>
        </p:nvSpPr>
        <p:spPr>
          <a:xfrm>
            <a:off x="1695701" y="4978408"/>
            <a:ext cx="8701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FF0000"/>
                </a:solidFill>
                <a:effectLst/>
                <a:latin typeface="Söhne"/>
              </a:rPr>
              <a:t>In cases where the balloon mechanism is unavailable or insufficient,</a:t>
            </a:r>
            <a:br>
              <a:rPr lang="en-US" altLang="ko-KR" b="0" i="0" dirty="0">
                <a:solidFill>
                  <a:srgbClr val="FF0000"/>
                </a:solidFill>
                <a:effectLst/>
                <a:latin typeface="Söhne"/>
              </a:rPr>
            </a:br>
            <a:r>
              <a:rPr lang="en-US" altLang="ko-KR" b="0" i="0" dirty="0">
                <a:solidFill>
                  <a:srgbClr val="FF0000"/>
                </a:solidFill>
                <a:effectLst/>
                <a:latin typeface="Söhne"/>
              </a:rPr>
              <a:t>the system falls back on paging mechanisms.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Sharing Memory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7" y="1509090"/>
            <a:ext cx="6400800" cy="4811700"/>
          </a:xfrm>
        </p:spPr>
        <p:txBody>
          <a:bodyPr/>
          <a:lstStyle/>
          <a:p>
            <a:r>
              <a:rPr lang="en-US" altLang="ko-KR" b="1" dirty="0"/>
              <a:t>TPS(Transparent page Sharing)</a:t>
            </a:r>
          </a:p>
          <a:p>
            <a:pPr lvl="1"/>
            <a:r>
              <a:rPr lang="en-US" altLang="ko-KR" dirty="0"/>
              <a:t>Mapping identical pages within a VM's memory to the same physical page</a:t>
            </a:r>
          </a:p>
          <a:p>
            <a:pPr lvl="1"/>
            <a:r>
              <a:rPr lang="en-US" altLang="ko-KR" dirty="0" err="1"/>
              <a:t>dlls</a:t>
            </a:r>
            <a:r>
              <a:rPr lang="en-US" altLang="ko-KR" dirty="0"/>
              <a:t>, exes, etc. that always run when using an app on the same OS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7FBD065-C070-814F-4DEF-4AA9E67A0268}"/>
              </a:ext>
            </a:extLst>
          </p:cNvPr>
          <p:cNvSpPr/>
          <p:nvPr/>
        </p:nvSpPr>
        <p:spPr>
          <a:xfrm>
            <a:off x="1275206" y="4873358"/>
            <a:ext cx="321012" cy="3891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08E2E-1C75-C64E-56D2-FF9F617472EC}"/>
              </a:ext>
            </a:extLst>
          </p:cNvPr>
          <p:cNvSpPr txBox="1"/>
          <p:nvPr/>
        </p:nvSpPr>
        <p:spPr>
          <a:xfrm>
            <a:off x="1745304" y="4494138"/>
            <a:ext cx="5311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FF0000"/>
                </a:solidFill>
                <a:effectLst/>
                <a:latin typeface="Söhne"/>
              </a:rPr>
              <a:t>- Incurs a cost to find identical pages</a:t>
            </a:r>
          </a:p>
          <a:p>
            <a:endParaRPr lang="en-US" altLang="ko-KR" dirty="0">
              <a:solidFill>
                <a:srgbClr val="FF0000"/>
              </a:solidFill>
              <a:latin typeface="Söhne"/>
            </a:endParaRPr>
          </a:p>
          <a:p>
            <a:r>
              <a:rPr lang="en-US" altLang="ko-KR" b="0" i="0" dirty="0">
                <a:solidFill>
                  <a:srgbClr val="FF0000"/>
                </a:solidFill>
                <a:effectLst/>
                <a:latin typeface="Söhne"/>
              </a:rPr>
              <a:t>- Finding by comparing every single page is highly inefficient and costly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442F0C-57F8-3294-617A-449D3B19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945" y="1804910"/>
            <a:ext cx="3810000" cy="3152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0343C-A468-BF1A-98B6-E5A1C93D3237}"/>
              </a:ext>
            </a:extLst>
          </p:cNvPr>
          <p:cNvSpPr txBox="1"/>
          <p:nvPr/>
        </p:nvSpPr>
        <p:spPr>
          <a:xfrm>
            <a:off x="7629184" y="5016520"/>
            <a:ext cx="4669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(“Bye </a:t>
            </a:r>
            <a:r>
              <a:rPr lang="en-US" altLang="ko-KR" sz="800" dirty="0" err="1"/>
              <a:t>bye</a:t>
            </a:r>
            <a:r>
              <a:rPr lang="en-US" altLang="ko-KR" sz="800" dirty="0"/>
              <a:t> Transparent Page Sharing”, https://vinfrastructure.it/2014/10/bye-bye-transparent-page-sharing/, by Andrea Mauro)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6066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Sharing Memory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767461" cy="4811700"/>
          </a:xfrm>
        </p:spPr>
        <p:txBody>
          <a:bodyPr/>
          <a:lstStyle/>
          <a:p>
            <a:r>
              <a:rPr lang="en-US" altLang="ko-KR" b="1" dirty="0"/>
              <a:t>Content-based page sharing</a:t>
            </a:r>
          </a:p>
          <a:p>
            <a:pPr lvl="1"/>
            <a:r>
              <a:rPr lang="en-US" altLang="ko-KR" dirty="0"/>
              <a:t>Identifying duplicate pages by content</a:t>
            </a:r>
          </a:p>
          <a:p>
            <a:pPr lvl="1"/>
            <a:r>
              <a:rPr lang="en-US" altLang="ko-KR" dirty="0"/>
              <a:t>Pages with the same content can be shared, irrespective of when, where, or how they were created.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7111D6-C30E-5B93-2809-1452312B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40" y="3458653"/>
            <a:ext cx="9380519" cy="3179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2BBF4F-5755-8C46-1D07-0D89F2066D24}"/>
              </a:ext>
            </a:extLst>
          </p:cNvPr>
          <p:cNvSpPr txBox="1"/>
          <p:nvPr/>
        </p:nvSpPr>
        <p:spPr>
          <a:xfrm>
            <a:off x="3954374" y="6422624"/>
            <a:ext cx="5909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</a:t>
            </a:r>
            <a:r>
              <a:rPr lang="ko-KR" altLang="en-US" sz="800" dirty="0" err="1"/>
              <a:t>Understanding</a:t>
            </a:r>
            <a:r>
              <a:rPr lang="ko-KR" altLang="en-US" sz="800" dirty="0"/>
              <a:t> </a:t>
            </a:r>
            <a:r>
              <a:rPr lang="ko-KR" altLang="en-US" sz="800" dirty="0" err="1"/>
              <a:t>Memory</a:t>
            </a:r>
            <a:r>
              <a:rPr lang="ko-KR" altLang="en-US" sz="800" dirty="0"/>
              <a:t> </a:t>
            </a:r>
            <a:r>
              <a:rPr lang="ko-KR" altLang="en-US" sz="800" dirty="0" err="1"/>
              <a:t>Resource</a:t>
            </a:r>
            <a:r>
              <a:rPr lang="ko-KR" altLang="en-US" sz="800" dirty="0"/>
              <a:t> Management </a:t>
            </a:r>
            <a:r>
              <a:rPr lang="ko-KR" altLang="en-US" sz="800" dirty="0" err="1"/>
              <a:t>in</a:t>
            </a:r>
            <a:r>
              <a:rPr lang="ko-KR" altLang="en-US" sz="800" dirty="0"/>
              <a:t> </a:t>
            </a:r>
            <a:r>
              <a:rPr lang="ko-KR" altLang="en-US" sz="800" dirty="0" err="1"/>
              <a:t>VMware</a:t>
            </a:r>
            <a:r>
              <a:rPr lang="ko-KR" altLang="en-US" sz="800" dirty="0"/>
              <a:t> ESX 4.1</a:t>
            </a:r>
            <a:r>
              <a:rPr lang="en-US" altLang="ko-KR" sz="800" dirty="0"/>
              <a:t>,</a:t>
            </a:r>
            <a:r>
              <a:rPr lang="ko-KR" altLang="en-US" sz="800" dirty="0"/>
              <a:t> </a:t>
            </a:r>
            <a:r>
              <a:rPr lang="en-US" altLang="ko-KR" sz="800" dirty="0"/>
              <a:t>ESX </a:t>
            </a:r>
            <a:r>
              <a:rPr lang="en-US" altLang="ko-KR" sz="800" dirty="0" err="1"/>
              <a:t>Vmware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91524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Sharing Memory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767461" cy="4811700"/>
          </a:xfrm>
        </p:spPr>
        <p:txBody>
          <a:bodyPr/>
          <a:lstStyle/>
          <a:p>
            <a:r>
              <a:rPr lang="en-US" altLang="ko-KR" b="1" dirty="0"/>
              <a:t>Content-based page sharing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9A29CD-C893-33B3-EA62-F9A9DA7D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26" y="2167071"/>
            <a:ext cx="6234113" cy="46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Sharing Memory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/>
          <a:lstStyle/>
          <a:p>
            <a:r>
              <a:rPr lang="en-US" altLang="ko-KR" b="1" dirty="0"/>
              <a:t>Implementation</a:t>
            </a:r>
          </a:p>
          <a:p>
            <a:pPr lvl="1"/>
            <a:r>
              <a:rPr lang="en-US" altLang="ko-KR" dirty="0"/>
              <a:t>The total space overhead of the page sharing system is less than 0.5% of system memory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level of sharing approaches 67% as the number of VMs increases, indicating that about two-thirds of all memory overlaps between VMs. 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CPU overhead due to page sharing was negligibly small.</a:t>
            </a:r>
          </a:p>
        </p:txBody>
      </p:sp>
    </p:spTree>
    <p:extLst>
      <p:ext uri="{BB962C8B-B14F-4D97-AF65-F5344CB8AC3E}">
        <p14:creationId xmlns:p14="http://schemas.microsoft.com/office/powerpoint/2010/main" val="330438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Sharing Memory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767461" cy="4811700"/>
          </a:xfrm>
        </p:spPr>
        <p:txBody>
          <a:bodyPr/>
          <a:lstStyle/>
          <a:p>
            <a:r>
              <a:rPr lang="en-US" altLang="ko-KR" b="1" dirty="0"/>
              <a:t>Content-based page sharing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2FD5FC-A0BC-404A-C583-B4DF8FFB7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876"/>
          <a:stretch/>
        </p:blipFill>
        <p:spPr>
          <a:xfrm>
            <a:off x="1094148" y="2215916"/>
            <a:ext cx="4674355" cy="4204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4BC66-364E-F592-0318-D254409599B3}"/>
              </a:ext>
            </a:extLst>
          </p:cNvPr>
          <p:cNvSpPr txBox="1"/>
          <p:nvPr/>
        </p:nvSpPr>
        <p:spPr>
          <a:xfrm>
            <a:off x="1930941" y="6293955"/>
            <a:ext cx="332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Page Sharing Performance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A81171D-1DE0-7E6C-E1EA-690B7648B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34" y="2980312"/>
            <a:ext cx="5067300" cy="171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6B5870-63DC-9637-D4EB-00FFE7A20145}"/>
              </a:ext>
            </a:extLst>
          </p:cNvPr>
          <p:cNvSpPr txBox="1"/>
          <p:nvPr/>
        </p:nvSpPr>
        <p:spPr>
          <a:xfrm>
            <a:off x="7655882" y="4694812"/>
            <a:ext cx="332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Real-World Page Sharing</a:t>
            </a:r>
          </a:p>
        </p:txBody>
      </p:sp>
    </p:spTree>
    <p:extLst>
      <p:ext uri="{BB962C8B-B14F-4D97-AF65-F5344CB8AC3E}">
        <p14:creationId xmlns:p14="http://schemas.microsoft.com/office/powerpoint/2010/main" val="400138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Memory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Shares vs. Working Set</a:t>
            </a:r>
          </a:p>
          <a:p>
            <a:pPr lvl="1"/>
            <a:r>
              <a:rPr lang="en-US" altLang="ko-KR" dirty="0"/>
              <a:t>Traditional operating systems improve performance by adjusting memory allocations</a:t>
            </a:r>
          </a:p>
          <a:p>
            <a:pPr lvl="1"/>
            <a:r>
              <a:rPr lang="en-US" altLang="ko-KR" dirty="0"/>
              <a:t>But, this conflicts with ensuring service quality proportionate to what's paid</a:t>
            </a:r>
          </a:p>
        </p:txBody>
      </p:sp>
    </p:spTree>
    <p:extLst>
      <p:ext uri="{BB962C8B-B14F-4D97-AF65-F5344CB8AC3E}">
        <p14:creationId xmlns:p14="http://schemas.microsoft.com/office/powerpoint/2010/main" val="427346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Memory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Reclaiming Idle Memory</a:t>
            </a:r>
          </a:p>
          <a:p>
            <a:pPr lvl="1"/>
            <a:r>
              <a:rPr lang="en-US" altLang="ko-KR" dirty="0"/>
              <a:t>Charging a client more for an idle page than for one it is actively using</a:t>
            </a:r>
          </a:p>
          <a:p>
            <a:pPr lvl="1"/>
            <a:r>
              <a:rPr lang="en-US" altLang="ko-KR" dirty="0"/>
              <a:t>The tax rate specifies the maximum fraction of idle pages that may be reclaimed from a client</a:t>
            </a:r>
          </a:p>
          <a:p>
            <a:pPr lvl="1"/>
            <a:r>
              <a:rPr lang="en-US" altLang="ko-KR" dirty="0"/>
              <a:t>If the client later starts using a larger portion of its allocated memory, its allocation will increase, up to its full share</a:t>
            </a:r>
            <a:endParaRPr lang="en-US" altLang="ko-KR" b="0" i="0" dirty="0">
              <a:effectLst/>
              <a:latin typeface="Söhne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0B358E-7D67-F609-D367-03736C09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81" b="16796"/>
          <a:stretch/>
        </p:blipFill>
        <p:spPr>
          <a:xfrm>
            <a:off x="1397058" y="4397444"/>
            <a:ext cx="4405572" cy="992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B27B49-E9F3-66D8-A21B-629AC61A8FC4}"/>
                  </a:ext>
                </a:extLst>
              </p:cNvPr>
              <p:cNvSpPr txBox="1"/>
              <p:nvPr/>
            </p:nvSpPr>
            <p:spPr>
              <a:xfrm>
                <a:off x="5802630" y="4944889"/>
                <a:ext cx="6158479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kumimoji="1" lang="ko-KR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ko-KR" sz="2000" dirty="0"/>
                  <a:t>: </a:t>
                </a:r>
                <a:r>
                  <a:rPr lang="en-US" altLang="ko-KR" dirty="0"/>
                  <a:t>adjusted shares-per-page ratio</a:t>
                </a:r>
              </a:p>
              <a:p>
                <a:pPr lvl="1"/>
                <a:r>
                  <a:rPr lang="en-US" altLang="ko-KR" dirty="0"/>
                  <a:t>S: total shares allocated to a client</a:t>
                </a:r>
              </a:p>
              <a:p>
                <a:pPr lvl="1"/>
                <a:r>
                  <a:rPr lang="en-US" altLang="ko-KR" dirty="0"/>
                  <a:t>P: total pages allocated to a client</a:t>
                </a:r>
              </a:p>
              <a:p>
                <a:pPr lvl="1"/>
                <a:r>
                  <a:rPr lang="en-US" altLang="ko-KR" dirty="0"/>
                  <a:t>f: fraction of active pages</a:t>
                </a:r>
              </a:p>
              <a:p>
                <a:pPr lvl="1"/>
                <a:r>
                  <a:rPr lang="en-US" altLang="ko-KR" dirty="0"/>
                  <a:t>k: coefficient reflecting the tax rate for idle memory</a:t>
                </a:r>
                <a:endParaRPr kumimoji="1"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B27B49-E9F3-66D8-A21B-629AC61A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30" y="4944889"/>
                <a:ext cx="6158479" cy="1508105"/>
              </a:xfrm>
              <a:prstGeom prst="rect">
                <a:avLst/>
              </a:prstGeom>
              <a:blipFill>
                <a:blip r:embed="rId4"/>
                <a:stretch>
                  <a:fillRect t="-2016" b="-5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EB992083-0CDC-2875-BBDC-2C11D1795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58" y="5687149"/>
            <a:ext cx="2438400" cy="5619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4881F-99C3-3B03-DC3A-6007CC292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58" y="6224394"/>
            <a:ext cx="1685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1575472-733D-CA1A-0804-516D2549BBC1}"/>
              </a:ext>
            </a:extLst>
          </p:cNvPr>
          <p:cNvSpPr/>
          <p:nvPr/>
        </p:nvSpPr>
        <p:spPr>
          <a:xfrm>
            <a:off x="5194570" y="2464294"/>
            <a:ext cx="6070060" cy="20725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Memory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Reclaiming Idle Memory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0B358E-7D67-F609-D367-03736C09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81" b="16796"/>
          <a:stretch/>
        </p:blipFill>
        <p:spPr>
          <a:xfrm>
            <a:off x="680941" y="3147160"/>
            <a:ext cx="4405572" cy="9922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B992083-0CDC-2875-BBDC-2C11D1795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41" y="4436865"/>
            <a:ext cx="2438400" cy="5619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4881F-99C3-3B03-DC3A-6007CC292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41" y="4974110"/>
            <a:ext cx="1685925" cy="45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7C6F44-F3CD-F35B-40F9-9B04CCE7A129}"/>
                  </a:ext>
                </a:extLst>
              </p:cNvPr>
              <p:cNvSpPr txBox="1"/>
              <p:nvPr/>
            </p:nvSpPr>
            <p:spPr>
              <a:xfrm>
                <a:off x="2339502" y="2947018"/>
                <a:ext cx="61965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7C6F44-F3CD-F35B-40F9-9B04CCE7A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02" y="2947018"/>
                <a:ext cx="619651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6AA1A3-25CA-6CC4-C088-308A6C760627}"/>
                  </a:ext>
                </a:extLst>
              </p:cNvPr>
              <p:cNvSpPr txBox="1"/>
              <p:nvPr/>
            </p:nvSpPr>
            <p:spPr>
              <a:xfrm>
                <a:off x="2339502" y="3737110"/>
                <a:ext cx="61965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6AA1A3-25CA-6CC4-C088-308A6C760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02" y="3737110"/>
                <a:ext cx="619651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406F8CB7-2AD6-0C1A-1623-346468B7BEDF}"/>
              </a:ext>
            </a:extLst>
          </p:cNvPr>
          <p:cNvSpPr/>
          <p:nvPr/>
        </p:nvSpPr>
        <p:spPr>
          <a:xfrm>
            <a:off x="5700407" y="3175514"/>
            <a:ext cx="233464" cy="3562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4E78BB28-2A31-9F12-ADEA-806AC59FE830}"/>
              </a:ext>
            </a:extLst>
          </p:cNvPr>
          <p:cNvSpPr/>
          <p:nvPr/>
        </p:nvSpPr>
        <p:spPr>
          <a:xfrm rot="10800000">
            <a:off x="5696562" y="3925324"/>
            <a:ext cx="233464" cy="3562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4929A-A0B0-2D09-3F62-26A0CC74BF94}"/>
              </a:ext>
            </a:extLst>
          </p:cNvPr>
          <p:cNvSpPr txBox="1"/>
          <p:nvPr/>
        </p:nvSpPr>
        <p:spPr>
          <a:xfrm>
            <a:off x="5502613" y="4998840"/>
            <a:ext cx="6196518" cy="58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ko-KR" altLang="en-US" sz="1600" dirty="0"/>
              <a:t>가 </a:t>
            </a:r>
            <a:r>
              <a:rPr lang="en-US" altLang="ko-KR" sz="1600" dirty="0"/>
              <a:t>0</a:t>
            </a:r>
            <a:r>
              <a:rPr lang="ko-KR" altLang="en-US" sz="1600" dirty="0"/>
              <a:t>에 가까워질수록 결국      가 커짐</a:t>
            </a:r>
            <a:r>
              <a:rPr lang="en-US" altLang="ko-KR" sz="1600" dirty="0"/>
              <a:t>, </a:t>
            </a:r>
            <a:r>
              <a:rPr lang="ko-KR" altLang="en-US" sz="1600" dirty="0"/>
              <a:t>즉 </a:t>
            </a:r>
            <a:r>
              <a:rPr lang="en-US" altLang="ko-KR" sz="1600" dirty="0"/>
              <a:t>reclaim</a:t>
            </a:r>
            <a:r>
              <a:rPr lang="ko-KR" altLang="en-US" sz="1600" dirty="0"/>
              <a:t>을 피하게 됨 </a:t>
            </a:r>
            <a:endParaRPr lang="en-US" altLang="ko-KR" sz="1600" dirty="0"/>
          </a:p>
          <a:p>
            <a:pPr/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811CD7-D3CD-32D1-29B8-9CA411D015F3}"/>
              </a:ext>
            </a:extLst>
          </p:cNvPr>
          <p:cNvSpPr txBox="1"/>
          <p:nvPr/>
        </p:nvSpPr>
        <p:spPr>
          <a:xfrm>
            <a:off x="6044985" y="3099947"/>
            <a:ext cx="4844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f</a:t>
            </a:r>
            <a:r>
              <a:rPr lang="ko-KR" altLang="en-US" sz="1600" dirty="0"/>
              <a:t>가 작아지는 것이므로 유휴 페이지 비율이 높아짐</a:t>
            </a:r>
            <a:endParaRPr lang="en-US" altLang="ko-KR" sz="1600" dirty="0"/>
          </a:p>
          <a:p>
            <a:r>
              <a:rPr lang="en-US" altLang="ko-KR" sz="1600" dirty="0"/>
              <a:t>reclaim</a:t>
            </a:r>
            <a:r>
              <a:rPr lang="ko-KR" altLang="en-US" sz="1600" dirty="0"/>
              <a:t>을 적극적으로 진행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37EE3B-169E-468E-2441-C989968C157C}"/>
                  </a:ext>
                </a:extLst>
              </p:cNvPr>
              <p:cNvSpPr txBox="1"/>
              <p:nvPr/>
            </p:nvSpPr>
            <p:spPr>
              <a:xfrm>
                <a:off x="4854711" y="4819984"/>
                <a:ext cx="10564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32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37EE3B-169E-468E-2441-C989968C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11" y="4819984"/>
                <a:ext cx="105646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7D442B-0611-6B61-2CB3-9120C0BA2F15}"/>
                  </a:ext>
                </a:extLst>
              </p:cNvPr>
              <p:cNvSpPr txBox="1"/>
              <p:nvPr/>
            </p:nvSpPr>
            <p:spPr>
              <a:xfrm flipH="1">
                <a:off x="8014785" y="4767066"/>
                <a:ext cx="3939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7D442B-0611-6B61-2CB3-9120C0BA2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14785" y="4767066"/>
                <a:ext cx="39397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D33D402-0A78-C01C-B93E-4BACCF600971}"/>
              </a:ext>
            </a:extLst>
          </p:cNvPr>
          <p:cNvSpPr txBox="1"/>
          <p:nvPr/>
        </p:nvSpPr>
        <p:spPr>
          <a:xfrm>
            <a:off x="6044985" y="3836175"/>
            <a:ext cx="4844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f</a:t>
            </a:r>
            <a:r>
              <a:rPr lang="ko-KR" altLang="en-US" sz="1600" dirty="0"/>
              <a:t>가 커지는 것이므로 유휴 페이지 비율이 낮아짐</a:t>
            </a:r>
            <a:endParaRPr lang="en-US" altLang="ko-KR" sz="1600" dirty="0"/>
          </a:p>
          <a:p>
            <a:pPr/>
            <a:r>
              <a:rPr lang="en-US" altLang="ko-KR" sz="1600" dirty="0"/>
              <a:t>reclaim</a:t>
            </a:r>
            <a:r>
              <a:rPr lang="ko-KR" altLang="en-US" sz="1600" dirty="0"/>
              <a:t>을 피함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4E3362-4E99-FBA2-E356-AE1597E10F6E}"/>
              </a:ext>
            </a:extLst>
          </p:cNvPr>
          <p:cNvSpPr txBox="1"/>
          <p:nvPr/>
        </p:nvSpPr>
        <p:spPr>
          <a:xfrm>
            <a:off x="5502612" y="5736015"/>
            <a:ext cx="6965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ko-KR" altLang="en-US" sz="1600" dirty="0"/>
              <a:t>가 </a:t>
            </a:r>
            <a:r>
              <a:rPr lang="en-US" altLang="ko-KR" sz="1600" dirty="0"/>
              <a:t>1</a:t>
            </a:r>
            <a:r>
              <a:rPr lang="ko-KR" altLang="en-US" sz="1600" dirty="0"/>
              <a:t>에 가까워질수록 결국      가 </a:t>
            </a:r>
            <a:r>
              <a:rPr lang="ko-KR" altLang="en-US" sz="1600" dirty="0" err="1"/>
              <a:t>작아짐</a:t>
            </a:r>
            <a:r>
              <a:rPr lang="en-US" altLang="ko-KR" sz="1600" dirty="0"/>
              <a:t>, </a:t>
            </a:r>
            <a:r>
              <a:rPr lang="ko-KR" altLang="en-US" sz="1600" dirty="0"/>
              <a:t>즉 </a:t>
            </a:r>
            <a:r>
              <a:rPr lang="en-US" altLang="ko-KR" sz="1600" dirty="0"/>
              <a:t>reclaim</a:t>
            </a:r>
            <a:r>
              <a:rPr lang="ko-KR" altLang="en-US" sz="1600" dirty="0"/>
              <a:t>을 적극적으로 진행</a:t>
            </a:r>
            <a:endParaRPr lang="en-US" altLang="ko-KR" sz="1600" dirty="0"/>
          </a:p>
          <a:p>
            <a:pPr/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D7383A-7F6A-136D-8534-38365DA1E010}"/>
                  </a:ext>
                </a:extLst>
              </p:cNvPr>
              <p:cNvSpPr txBox="1"/>
              <p:nvPr/>
            </p:nvSpPr>
            <p:spPr>
              <a:xfrm>
                <a:off x="4854711" y="5557159"/>
                <a:ext cx="10564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32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D7383A-7F6A-136D-8534-38365DA1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11" y="5557159"/>
                <a:ext cx="105646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7474B1-DAEA-4B81-0146-B8D5AC134F13}"/>
                  </a:ext>
                </a:extLst>
              </p:cNvPr>
              <p:cNvSpPr txBox="1"/>
              <p:nvPr/>
            </p:nvSpPr>
            <p:spPr>
              <a:xfrm flipH="1">
                <a:off x="8014785" y="5504241"/>
                <a:ext cx="3939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ko-KR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7474B1-DAEA-4B81-0146-B8D5AC134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14785" y="5504241"/>
                <a:ext cx="3939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DC87C-6E41-DA16-9F82-65CFC93A972B}"/>
                  </a:ext>
                </a:extLst>
              </p:cNvPr>
              <p:cNvSpPr txBox="1"/>
              <p:nvPr/>
            </p:nvSpPr>
            <p:spPr>
              <a:xfrm>
                <a:off x="5315152" y="2582042"/>
                <a:ext cx="486368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ko-KR" alt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ko-KR" altLang="en-US" sz="1600" dirty="0"/>
                  <a:t>가 고정일때 </a:t>
                </a:r>
                <a14:m>
                  <m:oMath xmlns:m="http://schemas.openxmlformats.org/officeDocument/2006/math">
                    <m:r>
                      <a:rPr kumimoji="1" lang="ko-KR" altLang="en-US" sz="1600" b="0" i="1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ko-KR" altLang="en-US" sz="1600" b="0" i="1" smtClean="0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f</a:t>
                </a:r>
                <a:r>
                  <a:rPr lang="ko-KR" altLang="en-US" sz="1600" dirty="0"/>
                  <a:t>에 따라 변동됨 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DC87C-6E41-DA16-9F82-65CFC93A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52" y="2582042"/>
                <a:ext cx="4863686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직사각형 26">
            <a:extLst>
              <a:ext uri="{FF2B5EF4-FFF2-40B4-BE49-F238E27FC236}">
                <a16:creationId xmlns:a16="http://schemas.microsoft.com/office/drawing/2014/main" id="{A02F5D4D-EEB2-B106-AE6E-4BE8486A9669}"/>
              </a:ext>
            </a:extLst>
          </p:cNvPr>
          <p:cNvSpPr/>
          <p:nvPr/>
        </p:nvSpPr>
        <p:spPr>
          <a:xfrm>
            <a:off x="5176740" y="4785962"/>
            <a:ext cx="6965004" cy="14300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83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Memory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Measuring Idle Memory</a:t>
            </a:r>
          </a:p>
          <a:p>
            <a:pPr lvl="1"/>
            <a:r>
              <a:rPr lang="en-US" altLang="ko-KR" dirty="0"/>
              <a:t>Statistical sampling (ESX Server samples </a:t>
            </a:r>
            <a:r>
              <a:rPr lang="en-US" altLang="ko-KR" b="1" dirty="0"/>
              <a:t>100 pages every 30-second </a:t>
            </a:r>
            <a:r>
              <a:rPr lang="en-US" altLang="ko-KR" dirty="0"/>
              <a:t>period)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 small number of the virtual machine’s “physical” pages are selected </a:t>
            </a:r>
            <a:r>
              <a:rPr lang="en-US" altLang="ko-KR" b="1" dirty="0"/>
              <a:t>randomly using a uniform distribution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Invalidating any cached mappings associated with its PPN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system detects that access and restores the mappings, then it is in an active state</a:t>
            </a:r>
            <a:endParaRPr lang="en-US" altLang="ko-KR" b="0" i="0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4031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Outline</a:t>
            </a:r>
          </a:p>
          <a:p>
            <a:pPr lvl="1"/>
            <a:r>
              <a:rPr lang="en-US" altLang="ko-KR" b="1" dirty="0"/>
              <a:t>ESX Server</a:t>
            </a:r>
          </a:p>
          <a:p>
            <a:pPr lvl="1"/>
            <a:r>
              <a:rPr lang="en-US" altLang="ko-KR" b="1" dirty="0"/>
              <a:t>Reclamation Mechanisms</a:t>
            </a:r>
          </a:p>
          <a:p>
            <a:pPr lvl="1"/>
            <a:r>
              <a:rPr lang="en-US" altLang="ko-KR" b="1" dirty="0"/>
              <a:t>Sharing Memory</a:t>
            </a:r>
          </a:p>
          <a:p>
            <a:pPr lvl="1"/>
            <a:r>
              <a:rPr lang="en-US" altLang="ko-KR" b="1" dirty="0"/>
              <a:t>Reallocation and Remapping</a:t>
            </a:r>
          </a:p>
          <a:p>
            <a:pPr lvl="1"/>
            <a:r>
              <a:rPr lang="en-US" altLang="ko-KR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288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Memory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0" i="0" dirty="0">
                <a:effectLst/>
                <a:latin typeface="Söhne"/>
              </a:rPr>
              <a:t>Sharing Memory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2E06227-B2A6-D623-1998-71D2F135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6" y="2578438"/>
            <a:ext cx="4895850" cy="32575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6359CBA-E73D-F00F-0A98-8EA8D82D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640" y="2664163"/>
            <a:ext cx="4724400" cy="308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506BE-398B-61C1-D3F2-6A906E7EB4AD}"/>
              </a:ext>
            </a:extLst>
          </p:cNvPr>
          <p:cNvSpPr txBox="1"/>
          <p:nvPr/>
        </p:nvSpPr>
        <p:spPr>
          <a:xfrm>
            <a:off x="2144950" y="5834860"/>
            <a:ext cx="332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Active Memory Sampling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3E040A-CB8E-B884-9FC0-7484E33A42B3}"/>
              </a:ext>
            </a:extLst>
          </p:cNvPr>
          <p:cNvSpPr txBox="1"/>
          <p:nvPr/>
        </p:nvSpPr>
        <p:spPr>
          <a:xfrm>
            <a:off x="7833159" y="5829669"/>
            <a:ext cx="332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Idle Memory Tax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98CE1-5302-048D-9CA1-9A45F77C4B98}"/>
              </a:ext>
            </a:extLst>
          </p:cNvPr>
          <p:cNvSpPr txBox="1"/>
          <p:nvPr/>
        </p:nvSpPr>
        <p:spPr>
          <a:xfrm>
            <a:off x="5802630" y="969611"/>
            <a:ext cx="6194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Slow : </a:t>
            </a:r>
            <a:r>
              <a:rPr lang="ko-KR" altLang="en-US" dirty="0"/>
              <a:t>과거 데이터에 더 많은 가중치를 부여</a:t>
            </a:r>
            <a:endParaRPr lang="en-US" altLang="ko-KR" dirty="0"/>
          </a:p>
          <a:p>
            <a:r>
              <a:rPr lang="en-US" altLang="ko-KR" dirty="0"/>
              <a:t>Fast : </a:t>
            </a:r>
            <a:r>
              <a:rPr lang="ko-KR" altLang="en-US" dirty="0"/>
              <a:t>최근 데이터에 더 많은 가중치를 부여</a:t>
            </a:r>
          </a:p>
        </p:txBody>
      </p:sp>
    </p:spTree>
    <p:extLst>
      <p:ext uri="{BB962C8B-B14F-4D97-AF65-F5344CB8AC3E}">
        <p14:creationId xmlns:p14="http://schemas.microsoft.com/office/powerpoint/2010/main" val="219821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Sharing Memory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/>
              <a:t>Reclaiming Idle Memory</a:t>
            </a:r>
          </a:p>
          <a:p>
            <a:pPr lvl="1"/>
            <a:r>
              <a:rPr lang="en-US" altLang="ko-KR" dirty="0"/>
              <a:t>When VM is allowed to power on</a:t>
            </a:r>
          </a:p>
          <a:p>
            <a:pPr marL="457200" lvl="1" indent="0">
              <a:buNone/>
            </a:pPr>
            <a:r>
              <a:rPr lang="en-US" altLang="ko-KR" dirty="0"/>
              <a:t>    Ensure (sufficient memory + swap space) </a:t>
            </a:r>
          </a:p>
          <a:p>
            <a:pPr marL="457200" lvl="1" indent="0">
              <a:buNone/>
            </a:pPr>
            <a:r>
              <a:rPr lang="en-US" altLang="ko-KR" dirty="0"/>
              <a:t>                                                                      Max - Min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</a:t>
            </a:r>
            <a:r>
              <a:rPr lang="en-US" altLang="ko-KR" dirty="0" err="1"/>
              <a:t>Min+Overhead</a:t>
            </a:r>
            <a:r>
              <a:rPr lang="en-US" altLang="ko-KR" dirty="0"/>
              <a:t> 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VM Graphics Frame Buffer +   </a:t>
            </a:r>
          </a:p>
          <a:p>
            <a:pPr marL="457200" lvl="1" indent="0">
              <a:buNone/>
            </a:pPr>
            <a:r>
              <a:rPr lang="en-US" altLang="ko-KR" dirty="0"/>
              <a:t>Virtualization Data Structures 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			</a:t>
            </a:r>
            <a:r>
              <a:rPr lang="en-US" altLang="ko-KR" dirty="0" err="1"/>
              <a:t>Pmap</a:t>
            </a:r>
            <a:r>
              <a:rPr lang="en-US" altLang="ko-KR" dirty="0"/>
              <a:t> Shadow, page tables</a:t>
            </a:r>
            <a:endParaRPr lang="en-US" altLang="ko-KR" b="0" i="0" dirty="0">
              <a:effectLst/>
              <a:latin typeface="Söhne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3085E00-5F75-ECCE-EB7F-25DEC8F39D80}"/>
              </a:ext>
            </a:extLst>
          </p:cNvPr>
          <p:cNvSpPr/>
          <p:nvPr/>
        </p:nvSpPr>
        <p:spPr>
          <a:xfrm>
            <a:off x="2288157" y="2466975"/>
            <a:ext cx="2142873" cy="3429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73C34EF-CE27-7068-92BE-E6BB55DD494D}"/>
              </a:ext>
            </a:extLst>
          </p:cNvPr>
          <p:cNvSpPr/>
          <p:nvPr/>
        </p:nvSpPr>
        <p:spPr>
          <a:xfrm>
            <a:off x="3038476" y="3686340"/>
            <a:ext cx="1257300" cy="3617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84A139-03EA-9A00-D494-16C65F9F854C}"/>
              </a:ext>
            </a:extLst>
          </p:cNvPr>
          <p:cNvSpPr/>
          <p:nvPr/>
        </p:nvSpPr>
        <p:spPr>
          <a:xfrm>
            <a:off x="4726557" y="2447925"/>
            <a:ext cx="1369443" cy="3429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8FD74F-304C-2744-4933-C4A1D51C4D1B}"/>
              </a:ext>
            </a:extLst>
          </p:cNvPr>
          <p:cNvSpPr/>
          <p:nvPr/>
        </p:nvSpPr>
        <p:spPr>
          <a:xfrm>
            <a:off x="1030856" y="4876965"/>
            <a:ext cx="3522093" cy="3617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70AA9FE-0D98-27B5-97F1-9FBC2B8DD3FA}"/>
              </a:ext>
            </a:extLst>
          </p:cNvPr>
          <p:cNvCxnSpPr>
            <a:endCxn id="12" idx="0"/>
          </p:cNvCxnSpPr>
          <p:nvPr/>
        </p:nvCxnSpPr>
        <p:spPr>
          <a:xfrm>
            <a:off x="3295649" y="2809875"/>
            <a:ext cx="371477" cy="8764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A0B2A7D-5026-C5EE-F2A6-D162953A45DA}"/>
              </a:ext>
            </a:extLst>
          </p:cNvPr>
          <p:cNvCxnSpPr>
            <a:cxnSpLocks/>
          </p:cNvCxnSpPr>
          <p:nvPr/>
        </p:nvCxnSpPr>
        <p:spPr>
          <a:xfrm>
            <a:off x="5676899" y="2809874"/>
            <a:ext cx="1542884" cy="2381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280EB7E-1E35-62BD-D0E5-12DECD9920A6}"/>
              </a:ext>
            </a:extLst>
          </p:cNvPr>
          <p:cNvCxnSpPr>
            <a:cxnSpLocks/>
          </p:cNvCxnSpPr>
          <p:nvPr/>
        </p:nvCxnSpPr>
        <p:spPr>
          <a:xfrm flipH="1">
            <a:off x="3295649" y="4070195"/>
            <a:ext cx="371477" cy="7877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4901308-3B52-6C2E-D991-495EA180121F}"/>
              </a:ext>
            </a:extLst>
          </p:cNvPr>
          <p:cNvCxnSpPr>
            <a:cxnSpLocks/>
          </p:cNvCxnSpPr>
          <p:nvPr/>
        </p:nvCxnSpPr>
        <p:spPr>
          <a:xfrm>
            <a:off x="3545331" y="5257801"/>
            <a:ext cx="2436369" cy="581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9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Reallocation and Remapping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b="1" dirty="0"/>
              <a:t>Dynamic Reallocation</a:t>
            </a:r>
          </a:p>
          <a:p>
            <a:pPr lvl="1"/>
            <a:r>
              <a:rPr lang="en-US" altLang="ko-KR" dirty="0"/>
              <a:t>ESX Server dynamically recomputes memory allocations in response to various events </a:t>
            </a:r>
          </a:p>
          <a:p>
            <a:pPr lvl="1"/>
            <a:r>
              <a:rPr lang="en-US" altLang="ko-KR" dirty="0"/>
              <a:t>ESX Server utilizes four thresholds: high, soft, hard, and low, which(6%, 4%, 2%, 1%)</a:t>
            </a:r>
          </a:p>
          <a:p>
            <a:pPr lvl="1"/>
            <a:r>
              <a:rPr lang="en-US" altLang="ko-KR" dirty="0"/>
              <a:t>Calculates the target allocations to maintain the aggregate amount of available space above the high threshold</a:t>
            </a:r>
            <a:endParaRPr lang="en-US" altLang="ko-KR" dirty="0">
              <a:latin typeface="Söhne"/>
            </a:endParaRPr>
          </a:p>
          <a:p>
            <a:r>
              <a:rPr lang="en-US" altLang="ko-KR" b="1" dirty="0"/>
              <a:t>I/O Page Remapping</a:t>
            </a:r>
          </a:p>
          <a:p>
            <a:pPr lvl="1"/>
            <a:r>
              <a:rPr lang="en-US" altLang="ko-KR" dirty="0"/>
              <a:t>Overcommitment may lead to problem that guest OS may address machine page that doesn't exist</a:t>
            </a:r>
          </a:p>
          <a:p>
            <a:pPr lvl="1"/>
            <a:r>
              <a:rPr lang="en-US" altLang="ko-KR" dirty="0"/>
              <a:t>Keep track of "hotness" of pages in high memory and when the I/O </a:t>
            </a:r>
            <a:r>
              <a:rPr lang="en-US" altLang="ko-KR" dirty="0" err="1"/>
              <a:t>refernce</a:t>
            </a:r>
            <a:r>
              <a:rPr lang="en-US" altLang="ko-KR" dirty="0"/>
              <a:t> count of such pages exceed certain threshold, they are remapped to low memory</a:t>
            </a:r>
            <a:endParaRPr lang="en-US" altLang="ko-KR" b="0" i="0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212622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Reallocation and Remapping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Dynamic Reallocation</a:t>
            </a:r>
          </a:p>
          <a:p>
            <a:pPr lvl="1"/>
            <a:endParaRPr lang="en-US" altLang="ko-KR" b="0" i="0" dirty="0">
              <a:effectLst/>
              <a:latin typeface="Söhne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36C485-D396-67A0-28BF-5F171AF9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87" y="2215879"/>
            <a:ext cx="4257675" cy="39243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B008418-2063-F306-AF9B-192495B71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07" y="2215877"/>
            <a:ext cx="4257675" cy="3924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DE3B36-877C-F334-43A1-E5266C63D2A2}"/>
              </a:ext>
            </a:extLst>
          </p:cNvPr>
          <p:cNvSpPr txBox="1"/>
          <p:nvPr/>
        </p:nvSpPr>
        <p:spPr>
          <a:xfrm>
            <a:off x="4772623" y="6117566"/>
            <a:ext cx="2619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Dynamic Reallocation</a:t>
            </a:r>
          </a:p>
        </p:txBody>
      </p:sp>
    </p:spTree>
    <p:extLst>
      <p:ext uri="{BB962C8B-B14F-4D97-AF65-F5344CB8AC3E}">
        <p14:creationId xmlns:p14="http://schemas.microsoft.com/office/powerpoint/2010/main" val="292721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44996" y="1533855"/>
            <a:ext cx="10573719" cy="481170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Fundamental mechanisms and policies for memory management in ESX Serve</a:t>
            </a:r>
          </a:p>
          <a:p>
            <a:pPr lvl="1"/>
            <a:r>
              <a:rPr lang="en-US" altLang="ko-KR" sz="1800" dirty="0"/>
              <a:t>Ballooning – Reclamation Mechanisms</a:t>
            </a:r>
          </a:p>
          <a:p>
            <a:pPr lvl="1"/>
            <a:r>
              <a:rPr lang="en-US" altLang="ko-KR" sz="1800" dirty="0"/>
              <a:t>Content-based page Sharing – Sharing Memory</a:t>
            </a:r>
          </a:p>
          <a:p>
            <a:pPr lvl="1"/>
            <a:r>
              <a:rPr lang="en-US" altLang="ko-KR" sz="1800" dirty="0"/>
              <a:t>Idle memory tax – Sharing Memory</a:t>
            </a:r>
          </a:p>
          <a:p>
            <a:pPr lvl="1"/>
            <a:r>
              <a:rPr lang="en-US" altLang="ko-KR" sz="1800" dirty="0"/>
              <a:t>Hot I/O page remapping – Page Remapping</a:t>
            </a:r>
          </a:p>
          <a:p>
            <a:pPr marL="457200" lvl="1" indent="0">
              <a:buNone/>
            </a:pP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2800" b="1" dirty="0"/>
              <a:t>Currently underway on </a:t>
            </a:r>
            <a:r>
              <a:rPr lang="en-US" altLang="ko-KR" sz="2800" b="1" dirty="0" err="1"/>
              <a:t>EXSi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34947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0C4AE7-A31D-4490-A83F-DBE08CB2CB6D}"/>
              </a:ext>
            </a:extLst>
          </p:cNvPr>
          <p:cNvSpPr txBox="1"/>
          <p:nvPr/>
        </p:nvSpPr>
        <p:spPr>
          <a:xfrm>
            <a:off x="4616450" y="2705725"/>
            <a:ext cx="29591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800" b="1" dirty="0"/>
              <a:t>Q&amp;A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4080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DE85D9-C992-DA9E-1490-306DBAB3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272" y="2023353"/>
            <a:ext cx="5909554" cy="45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CC1E5-864E-B507-499B-B7F6C0D25C2A}"/>
              </a:ext>
            </a:extLst>
          </p:cNvPr>
          <p:cNvSpPr txBox="1"/>
          <p:nvPr/>
        </p:nvSpPr>
        <p:spPr>
          <a:xfrm>
            <a:off x="4061379" y="6396606"/>
            <a:ext cx="5909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</a:t>
            </a:r>
            <a:r>
              <a:rPr lang="ko-KR" altLang="en-US" sz="800" dirty="0" err="1"/>
              <a:t>Understanding</a:t>
            </a:r>
            <a:r>
              <a:rPr lang="ko-KR" altLang="en-US" sz="800" dirty="0"/>
              <a:t> </a:t>
            </a:r>
            <a:r>
              <a:rPr lang="ko-KR" altLang="en-US" sz="800" dirty="0" err="1"/>
              <a:t>Memory</a:t>
            </a:r>
            <a:r>
              <a:rPr lang="ko-KR" altLang="en-US" sz="800" dirty="0"/>
              <a:t> </a:t>
            </a:r>
            <a:r>
              <a:rPr lang="ko-KR" altLang="en-US" sz="800" dirty="0" err="1"/>
              <a:t>Resource</a:t>
            </a:r>
            <a:r>
              <a:rPr lang="ko-KR" altLang="en-US" sz="800" dirty="0"/>
              <a:t> Management </a:t>
            </a:r>
            <a:r>
              <a:rPr lang="ko-KR" altLang="en-US" sz="800" dirty="0" err="1"/>
              <a:t>in</a:t>
            </a:r>
            <a:r>
              <a:rPr lang="ko-KR" altLang="en-US" sz="800" dirty="0"/>
              <a:t> </a:t>
            </a:r>
            <a:r>
              <a:rPr lang="ko-KR" altLang="en-US" sz="800" dirty="0" err="1"/>
              <a:t>VMware</a:t>
            </a:r>
            <a:r>
              <a:rPr lang="ko-KR" altLang="en-US" sz="800" dirty="0"/>
              <a:t> ESX 4.1</a:t>
            </a:r>
            <a:r>
              <a:rPr lang="en-US" altLang="ko-KR" sz="800" dirty="0"/>
              <a:t>,</a:t>
            </a:r>
            <a:r>
              <a:rPr lang="ko-KR" altLang="en-US" sz="800" dirty="0"/>
              <a:t> </a:t>
            </a:r>
            <a:r>
              <a:rPr lang="en-US" altLang="ko-KR" sz="800" dirty="0"/>
              <a:t>ESX </a:t>
            </a:r>
            <a:r>
              <a:rPr lang="en-US" altLang="ko-KR" sz="800" dirty="0" err="1"/>
              <a:t>Vmware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6955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C1E5-864E-B507-499B-B7F6C0D25C2A}"/>
              </a:ext>
            </a:extLst>
          </p:cNvPr>
          <p:cNvSpPr txBox="1"/>
          <p:nvPr/>
        </p:nvSpPr>
        <p:spPr>
          <a:xfrm>
            <a:off x="4061379" y="6396606"/>
            <a:ext cx="5909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</a:t>
            </a:r>
            <a:r>
              <a:rPr lang="ko-KR" altLang="en-US" sz="800" dirty="0" err="1"/>
              <a:t>하이퍼바이저와</a:t>
            </a:r>
            <a:r>
              <a:rPr lang="ko-KR" altLang="en-US" sz="800" dirty="0"/>
              <a:t> 가상화</a:t>
            </a:r>
            <a:r>
              <a:rPr lang="en-US" altLang="ko-KR" sz="800" dirty="0"/>
              <a:t>, “https://suyeon96.tistory.com/52”</a:t>
            </a:r>
            <a:r>
              <a:rPr lang="ko-KR" altLang="en-US" sz="800" dirty="0"/>
              <a:t> </a:t>
            </a:r>
            <a:r>
              <a:rPr lang="en-US" altLang="ko-KR" sz="800" dirty="0"/>
              <a:t>suyeon96)</a:t>
            </a:r>
            <a:endParaRPr lang="ko-KR" altLang="en-US" sz="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15F668-19CF-B9FE-F742-03DFA0C4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23354"/>
            <a:ext cx="8001000" cy="39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0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Memory Virtualization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15E50B-6091-BC57-4678-2316845A2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9" b="-4159"/>
          <a:stretch/>
        </p:blipFill>
        <p:spPr>
          <a:xfrm>
            <a:off x="875857" y="2427122"/>
            <a:ext cx="10440285" cy="407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32DB3-FC40-13B1-A76C-565BA82F4B5D}"/>
              </a:ext>
            </a:extLst>
          </p:cNvPr>
          <p:cNvSpPr txBox="1"/>
          <p:nvPr/>
        </p:nvSpPr>
        <p:spPr>
          <a:xfrm>
            <a:off x="4431030" y="6243000"/>
            <a:ext cx="5909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</a:t>
            </a:r>
            <a:r>
              <a:rPr lang="ko-KR" altLang="en-US" sz="800" dirty="0" err="1"/>
              <a:t>Understanding</a:t>
            </a:r>
            <a:r>
              <a:rPr lang="ko-KR" altLang="en-US" sz="800" dirty="0"/>
              <a:t> </a:t>
            </a:r>
            <a:r>
              <a:rPr lang="ko-KR" altLang="en-US" sz="800" dirty="0" err="1"/>
              <a:t>Memory</a:t>
            </a:r>
            <a:r>
              <a:rPr lang="ko-KR" altLang="en-US" sz="800" dirty="0"/>
              <a:t> </a:t>
            </a:r>
            <a:r>
              <a:rPr lang="ko-KR" altLang="en-US" sz="800" dirty="0" err="1"/>
              <a:t>Resource</a:t>
            </a:r>
            <a:r>
              <a:rPr lang="ko-KR" altLang="en-US" sz="800" dirty="0"/>
              <a:t> Management </a:t>
            </a:r>
            <a:r>
              <a:rPr lang="ko-KR" altLang="en-US" sz="800" dirty="0" err="1"/>
              <a:t>in</a:t>
            </a:r>
            <a:r>
              <a:rPr lang="ko-KR" altLang="en-US" sz="800" dirty="0"/>
              <a:t> </a:t>
            </a:r>
            <a:r>
              <a:rPr lang="ko-KR" altLang="en-US" sz="800" dirty="0" err="1"/>
              <a:t>VMware</a:t>
            </a:r>
            <a:r>
              <a:rPr lang="ko-KR" altLang="en-US" sz="800" dirty="0"/>
              <a:t> ESX 4.1</a:t>
            </a:r>
            <a:r>
              <a:rPr lang="en-US" altLang="ko-KR" sz="800" dirty="0"/>
              <a:t>,</a:t>
            </a:r>
            <a:r>
              <a:rPr lang="ko-KR" altLang="en-US" sz="800" dirty="0"/>
              <a:t> </a:t>
            </a:r>
            <a:r>
              <a:rPr lang="en-US" altLang="ko-KR" sz="800" dirty="0"/>
              <a:t>ESX </a:t>
            </a:r>
            <a:r>
              <a:rPr lang="en-US" altLang="ko-KR" sz="800" dirty="0" err="1"/>
              <a:t>Vmware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10718-AE9E-64AB-708F-5A82F5EE5145}"/>
              </a:ext>
            </a:extLst>
          </p:cNvPr>
          <p:cNvSpPr txBox="1"/>
          <p:nvPr/>
        </p:nvSpPr>
        <p:spPr>
          <a:xfrm>
            <a:off x="5570706" y="1048270"/>
            <a:ext cx="6725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1" lang="en-US" altLang="ko-KR" dirty="0"/>
              <a:t>PPN : Physical Page Number -&gt; VM Memory  </a:t>
            </a:r>
          </a:p>
          <a:p>
            <a:pPr lvl="1"/>
            <a:r>
              <a:rPr kumimoji="1" lang="en-US" altLang="ko-KR" dirty="0"/>
              <a:t>MPN : Machine Page Number -&gt; Real Hardware</a:t>
            </a:r>
          </a:p>
        </p:txBody>
      </p:sp>
    </p:spTree>
    <p:extLst>
      <p:ext uri="{BB962C8B-B14F-4D97-AF65-F5344CB8AC3E}">
        <p14:creationId xmlns:p14="http://schemas.microsoft.com/office/powerpoint/2010/main" val="304040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Memory Virtualization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CF4BA1-1871-002B-BA4B-DC04A50F5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49" y="2737277"/>
            <a:ext cx="3900791" cy="3900791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917808A-F102-20F7-EBB6-DDDEF8EF35C6}"/>
              </a:ext>
            </a:extLst>
          </p:cNvPr>
          <p:cNvSpPr/>
          <p:nvPr/>
        </p:nvSpPr>
        <p:spPr>
          <a:xfrm>
            <a:off x="4134252" y="2233533"/>
            <a:ext cx="3686783" cy="503744"/>
          </a:xfrm>
          <a:prstGeom prst="roundRect">
            <a:avLst>
              <a:gd name="adj" fmla="val 777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Hypervisor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4FFF219-8638-F2A5-909C-A49816E512E0}"/>
              </a:ext>
            </a:extLst>
          </p:cNvPr>
          <p:cNvSpPr/>
          <p:nvPr/>
        </p:nvSpPr>
        <p:spPr>
          <a:xfrm>
            <a:off x="4881664" y="5796790"/>
            <a:ext cx="2097929" cy="503744"/>
          </a:xfrm>
          <a:prstGeom prst="roundRect">
            <a:avLst>
              <a:gd name="adj" fmla="val 777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Guest OS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ESX Server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Memory overcommitment in ESX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59B2105-E88C-7F45-6DCD-9F12C78F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05" y="2205037"/>
            <a:ext cx="8477250" cy="244792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9B42DC4F-AE3A-5B41-E12D-16E93200957F}"/>
              </a:ext>
            </a:extLst>
          </p:cNvPr>
          <p:cNvSpPr/>
          <p:nvPr/>
        </p:nvSpPr>
        <p:spPr>
          <a:xfrm>
            <a:off x="1722363" y="5446185"/>
            <a:ext cx="332889" cy="344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92FD9-0741-3525-05B7-DDDCCEF37BD3}"/>
              </a:ext>
            </a:extLst>
          </p:cNvPr>
          <p:cNvSpPr txBox="1"/>
          <p:nvPr/>
        </p:nvSpPr>
        <p:spPr>
          <a:xfrm>
            <a:off x="2055252" y="5421757"/>
            <a:ext cx="8684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But, it necessitates replacement policies and resource management decisions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274C1-ADBF-57EC-636E-395ED452960D}"/>
              </a:ext>
            </a:extLst>
          </p:cNvPr>
          <p:cNvSpPr txBox="1"/>
          <p:nvPr/>
        </p:nvSpPr>
        <p:spPr>
          <a:xfrm>
            <a:off x="3604179" y="4437518"/>
            <a:ext cx="5909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</a:t>
            </a:r>
            <a:r>
              <a:rPr lang="ko-KR" altLang="en-US" sz="800" dirty="0" err="1"/>
              <a:t>Understanding</a:t>
            </a:r>
            <a:r>
              <a:rPr lang="ko-KR" altLang="en-US" sz="800" dirty="0"/>
              <a:t> </a:t>
            </a:r>
            <a:r>
              <a:rPr lang="ko-KR" altLang="en-US" sz="800" dirty="0" err="1"/>
              <a:t>Memory</a:t>
            </a:r>
            <a:r>
              <a:rPr lang="ko-KR" altLang="en-US" sz="800" dirty="0"/>
              <a:t> </a:t>
            </a:r>
            <a:r>
              <a:rPr lang="ko-KR" altLang="en-US" sz="800" dirty="0" err="1"/>
              <a:t>Resource</a:t>
            </a:r>
            <a:r>
              <a:rPr lang="ko-KR" altLang="en-US" sz="800" dirty="0"/>
              <a:t> Management </a:t>
            </a:r>
            <a:r>
              <a:rPr lang="ko-KR" altLang="en-US" sz="800" dirty="0" err="1"/>
              <a:t>in</a:t>
            </a:r>
            <a:r>
              <a:rPr lang="ko-KR" altLang="en-US" sz="800" dirty="0"/>
              <a:t> </a:t>
            </a:r>
            <a:r>
              <a:rPr lang="ko-KR" altLang="en-US" sz="800" dirty="0" err="1"/>
              <a:t>VMware</a:t>
            </a:r>
            <a:r>
              <a:rPr lang="ko-KR" altLang="en-US" sz="800" dirty="0"/>
              <a:t> ESX 4.1</a:t>
            </a:r>
            <a:r>
              <a:rPr lang="en-US" altLang="ko-KR" sz="800" dirty="0"/>
              <a:t>,</a:t>
            </a:r>
            <a:r>
              <a:rPr lang="ko-KR" altLang="en-US" sz="800" dirty="0"/>
              <a:t> </a:t>
            </a:r>
            <a:r>
              <a:rPr lang="en-US" altLang="ko-KR" sz="800" dirty="0"/>
              <a:t>ESX </a:t>
            </a:r>
            <a:r>
              <a:rPr lang="en-US" altLang="ko-KR" sz="800" dirty="0" err="1"/>
              <a:t>Vmware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7000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Reclamation Mechanisms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670185" cy="4811700"/>
          </a:xfrm>
        </p:spPr>
        <p:txBody>
          <a:bodyPr/>
          <a:lstStyle/>
          <a:p>
            <a:r>
              <a:rPr lang="en-US" altLang="ko-KR" b="1" dirty="0"/>
              <a:t>Ballooning </a:t>
            </a:r>
          </a:p>
          <a:p>
            <a:pPr lvl="1"/>
            <a:r>
              <a:rPr lang="en-US" altLang="ko-KR" dirty="0"/>
              <a:t>Dynamically adjusting and reclaiming less critical memory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8E1E0E-E8FA-588C-7844-B3BBD941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70" y="2714017"/>
            <a:ext cx="4922633" cy="3366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98214-2A6A-4F00-8A2E-8ECD31607DB0}"/>
              </a:ext>
            </a:extLst>
          </p:cNvPr>
          <p:cNvSpPr txBox="1"/>
          <p:nvPr/>
        </p:nvSpPr>
        <p:spPr>
          <a:xfrm>
            <a:off x="920945" y="2462226"/>
            <a:ext cx="5493576" cy="435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kumimoji="1" lang="en-US" altLang="ko-KR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600" dirty="0"/>
              <a:t>Using balloon control to inflate memory within the guest OS (allocating memory from less important or free list).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kumimoji="1" lang="en-US" altLang="ko-KR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600" dirty="0"/>
              <a:t>Transmitting physical memory page information: The balloon driver transmits the physical page numbers (PPNs) of the allocated pages to the hypervisor.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kumimoji="1" lang="en-US" altLang="ko-KR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600" dirty="0"/>
              <a:t>Balloon deflation: As needed, the hypervisor instructs the balloon driver to release memory.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116D3-475D-933B-321F-95AF29009FCE}"/>
              </a:ext>
            </a:extLst>
          </p:cNvPr>
          <p:cNvSpPr txBox="1"/>
          <p:nvPr/>
        </p:nvSpPr>
        <p:spPr>
          <a:xfrm>
            <a:off x="7522180" y="6080256"/>
            <a:ext cx="466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(“Memory Ballon Driver”, </a:t>
            </a:r>
            <a:r>
              <a:rPr lang="ko-KR" altLang="en-US" sz="800" dirty="0">
                <a:hlinkClick r:id="rId4"/>
              </a:rPr>
              <a:t>https://docs.vmware.com/en/VMware-vSphere/7.0/com.vmware.vsphere.resmgmt.doc/GUID-5B45CEFA-6CC6-49F4-A3C7-776AAA22C2A2.html</a:t>
            </a:r>
            <a:r>
              <a:rPr lang="en-US" altLang="ko-KR" sz="800" dirty="0"/>
              <a:t>, by </a:t>
            </a:r>
            <a:r>
              <a:rPr lang="en-US" altLang="ko-KR" sz="800" dirty="0" err="1"/>
              <a:t>Vmware</a:t>
            </a:r>
            <a:r>
              <a:rPr lang="en-US" altLang="ko-KR" sz="800" dirty="0"/>
              <a:t> Docs)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5500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Reclamation Mechanisms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670185" cy="4811700"/>
          </a:xfrm>
        </p:spPr>
        <p:txBody>
          <a:bodyPr/>
          <a:lstStyle/>
          <a:p>
            <a:r>
              <a:rPr lang="en-US" altLang="ko-KR" b="1" dirty="0"/>
              <a:t>Ballooning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D3D925-C822-C027-324B-4DFFE89F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509090"/>
            <a:ext cx="5143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6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26113</TotalTime>
  <Words>1062</Words>
  <Application>Microsoft Office PowerPoint</Application>
  <PresentationFormat>와이드스크린</PresentationFormat>
  <Paragraphs>196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Söhne</vt:lpstr>
      <vt:lpstr>맑은 고딕</vt:lpstr>
      <vt:lpstr>Arial</vt:lpstr>
      <vt:lpstr>Cambria Math</vt:lpstr>
      <vt:lpstr>Wingdings</vt:lpstr>
      <vt:lpstr>Office 테마</vt:lpstr>
      <vt:lpstr>Memory Resource Management in VMware ESX Server</vt:lpstr>
      <vt:lpstr>Outline</vt:lpstr>
      <vt:lpstr>ESX Server</vt:lpstr>
      <vt:lpstr>ESX Server</vt:lpstr>
      <vt:lpstr>ESX Server</vt:lpstr>
      <vt:lpstr>ESX Server</vt:lpstr>
      <vt:lpstr>ESX Server</vt:lpstr>
      <vt:lpstr>Reclamation Mechanisms</vt:lpstr>
      <vt:lpstr>Reclamation Mechanisms</vt:lpstr>
      <vt:lpstr>Reclamation Mechanisms</vt:lpstr>
      <vt:lpstr>Sharing Memory</vt:lpstr>
      <vt:lpstr>Sharing Memory</vt:lpstr>
      <vt:lpstr>Sharing Memory</vt:lpstr>
      <vt:lpstr>Sharing Memory</vt:lpstr>
      <vt:lpstr>Sharing Memory</vt:lpstr>
      <vt:lpstr>Sharing Memory</vt:lpstr>
      <vt:lpstr>Sharing Memory</vt:lpstr>
      <vt:lpstr>Sharing Memory</vt:lpstr>
      <vt:lpstr>Sharing Memory</vt:lpstr>
      <vt:lpstr>Sharing Memory</vt:lpstr>
      <vt:lpstr>Sharing Memory</vt:lpstr>
      <vt:lpstr>Reallocation and Remapping</vt:lpstr>
      <vt:lpstr>Reallocation and Remapping</vt:lpstr>
      <vt:lpstr>Conclusion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성현 이</cp:lastModifiedBy>
  <cp:revision>1413</cp:revision>
  <cp:lastPrinted>2019-08-20T01:06:00Z</cp:lastPrinted>
  <dcterms:created xsi:type="dcterms:W3CDTF">2019-06-24T08:20:15Z</dcterms:created>
  <dcterms:modified xsi:type="dcterms:W3CDTF">2023-09-19T08:56:42Z</dcterms:modified>
</cp:coreProperties>
</file>