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395" r:id="rId2"/>
    <p:sldId id="394" r:id="rId3"/>
    <p:sldId id="430" r:id="rId4"/>
    <p:sldId id="412" r:id="rId5"/>
    <p:sldId id="428" r:id="rId6"/>
    <p:sldId id="431" r:id="rId7"/>
    <p:sldId id="432" r:id="rId8"/>
    <p:sldId id="433" r:id="rId9"/>
    <p:sldId id="435" r:id="rId10"/>
    <p:sldId id="434" r:id="rId11"/>
    <p:sldId id="429" r:id="rId12"/>
    <p:sldId id="439" r:id="rId13"/>
    <p:sldId id="440" r:id="rId14"/>
    <p:sldId id="441" r:id="rId15"/>
    <p:sldId id="443" r:id="rId16"/>
    <p:sldId id="444" r:id="rId17"/>
    <p:sldId id="447" r:id="rId18"/>
    <p:sldId id="445" r:id="rId19"/>
    <p:sldId id="446" r:id="rId20"/>
    <p:sldId id="455" r:id="rId21"/>
    <p:sldId id="442" r:id="rId22"/>
    <p:sldId id="449" r:id="rId23"/>
    <p:sldId id="450" r:id="rId24"/>
    <p:sldId id="451" r:id="rId25"/>
    <p:sldId id="452" r:id="rId26"/>
    <p:sldId id="453" r:id="rId27"/>
    <p:sldId id="448" r:id="rId28"/>
    <p:sldId id="410" r:id="rId29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이 제연" initials="이제" lastIdx="1" clrIdx="0">
    <p:extLst>
      <p:ext uri="{19B8F6BF-5375-455C-9EA6-DF929625EA0E}">
        <p15:presenceInfo xmlns:p15="http://schemas.microsoft.com/office/powerpoint/2012/main" userId="9d4560c756d54f0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FF3300"/>
    <a:srgbClr val="FF00FF"/>
    <a:srgbClr val="FF9933"/>
    <a:srgbClr val="FFFFFF"/>
    <a:srgbClr val="0066FF"/>
    <a:srgbClr val="0404AC"/>
    <a:srgbClr val="DCC4EE"/>
    <a:srgbClr val="FFAF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2F319E9-2113-494D-BC6F-66A897B0D3EC}" v="1778" dt="2023-10-06T08:15:23.44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05" autoAdjust="0"/>
    <p:restoredTop sz="92235" autoAdjust="0"/>
  </p:normalViewPr>
  <p:slideViewPr>
    <p:cSldViewPr snapToGrid="0">
      <p:cViewPr varScale="1">
        <p:scale>
          <a:sx n="105" d="100"/>
          <a:sy n="105" d="100"/>
        </p:scale>
        <p:origin x="75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6F7DC8E5-518B-B844-8AFB-6138BA9A458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3E02BC96-2569-1E47-9CC8-C432D611739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1D02ED-AB60-1146-B810-37D04719C00C}" type="datetimeFigureOut">
              <a:rPr kumimoji="1" lang="ko-KR" altLang="en-US" smtClean="0"/>
              <a:t>2023-10-09</a:t>
            </a:fld>
            <a:endParaRPr kumimoji="1"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873A96D-1584-EA48-B2BB-8BF7186DC45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F9E1FB54-431F-D746-BB23-DCDB0D14B68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BB47E1-FB9F-5742-AEB0-90D6B9612930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8329700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BBFCC2-75FE-9347-A155-69776C04C6EA}" type="datetimeFigureOut">
              <a:rPr kumimoji="1" lang="ko-KR" altLang="en-US" smtClean="0"/>
              <a:t>2023-10-09</a:t>
            </a:fld>
            <a:endParaRPr kumimoji="1"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C0143-43CC-3944-A7FC-88D983593444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20497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1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1170767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11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6260700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12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9556112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13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4473338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14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8202930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15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9324388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16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1281773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17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3807671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18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1611247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19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3382575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20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0461875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3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4063245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21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7059974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22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0080131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23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9417677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24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8517827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25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66516918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26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02675903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27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0150818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4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5347870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5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7549703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6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6186063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7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976577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8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7283986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9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0667183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10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976883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>
            <a:extLst>
              <a:ext uri="{FF2B5EF4-FFF2-40B4-BE49-F238E27FC236}">
                <a16:creationId xmlns:a16="http://schemas.microsoft.com/office/drawing/2014/main" id="{AAAD9F9A-1F96-EE43-AD77-3DF017354DB2}"/>
              </a:ext>
            </a:extLst>
          </p:cNvPr>
          <p:cNvSpPr/>
          <p:nvPr userDrawn="1"/>
        </p:nvSpPr>
        <p:spPr>
          <a:xfrm>
            <a:off x="0" y="1800000"/>
            <a:ext cx="12192000" cy="3240000"/>
          </a:xfrm>
          <a:prstGeom prst="rect">
            <a:avLst/>
          </a:prstGeom>
          <a:solidFill>
            <a:srgbClr val="0B2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D015D765-0DA1-A843-9082-DA8224C3B7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8770" y="2416690"/>
            <a:ext cx="9014460" cy="2024620"/>
          </a:xfrm>
        </p:spPr>
        <p:txBody>
          <a:bodyPr anchor="ctr">
            <a:noAutofit/>
          </a:bodyPr>
          <a:lstStyle>
            <a:lvl1pPr algn="ctr">
              <a:defRPr sz="4000" b="1">
                <a:solidFill>
                  <a:schemeClr val="bg1"/>
                </a:solidFill>
                <a:latin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r>
              <a:rPr kumimoji="1" lang="ko-KR" altLang="en-US" dirty="0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33CF8BA7-6440-2A42-8984-D87A1956B2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49948" y="5226334"/>
            <a:ext cx="5938687" cy="973084"/>
          </a:xfrm>
        </p:spPr>
        <p:txBody>
          <a:bodyPr anchor="b">
            <a:normAutofit/>
          </a:bodyPr>
          <a:lstStyle>
            <a:lvl1pPr marL="0" indent="0" algn="r">
              <a:buNone/>
              <a:defRPr sz="1400">
                <a:solidFill>
                  <a:sysClr val="windowText" lastClr="0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ko-KR" altLang="en-US"/>
              <a:t>클릭하여 마스터 부제목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3464889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52D0A98-9713-1546-85B2-980BBD97C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76" y="219932"/>
            <a:ext cx="8876963" cy="831299"/>
          </a:xfrm>
        </p:spPr>
        <p:txBody>
          <a:bodyPr anchor="ctr">
            <a:normAutofit/>
          </a:bodyPr>
          <a:lstStyle>
            <a:lvl1pPr>
              <a:defRPr sz="4000" b="1">
                <a:solidFill>
                  <a:srgbClr val="0B2D86"/>
                </a:solidFill>
                <a:latin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r>
              <a:rPr kumimoji="1" lang="ko-KR" altLang="en-US" dirty="0"/>
              <a:t>마스터 제목 스타일 편집</a:t>
            </a: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9EE417EA-B8EE-7143-BA3E-5D414D8AA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431030" y="6504328"/>
            <a:ext cx="2743200" cy="295861"/>
          </a:xfrm>
        </p:spPr>
        <p:txBody>
          <a:bodyPr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83B07E9C-B188-D646-AA46-64DB2324B3BF}" type="slidenum">
              <a:rPr kumimoji="1" lang="ko-KR" altLang="en-US" smtClean="0"/>
              <a:pPr/>
              <a:t>‹#›</a:t>
            </a:fld>
            <a:endParaRPr kumimoji="1" lang="ko-KR" altLang="en-US"/>
          </a:p>
        </p:txBody>
      </p:sp>
      <p:cxnSp>
        <p:nvCxnSpPr>
          <p:cNvPr id="6" name="직선 연결선[R] 5">
            <a:extLst>
              <a:ext uri="{FF2B5EF4-FFF2-40B4-BE49-F238E27FC236}">
                <a16:creationId xmlns:a16="http://schemas.microsoft.com/office/drawing/2014/main" id="{B51E04B2-50B1-F345-A5F2-9019B6DE1370}"/>
              </a:ext>
            </a:extLst>
          </p:cNvPr>
          <p:cNvCxnSpPr>
            <a:cxnSpLocks/>
          </p:cNvCxnSpPr>
          <p:nvPr userDrawn="1"/>
        </p:nvCxnSpPr>
        <p:spPr>
          <a:xfrm>
            <a:off x="0" y="1280160"/>
            <a:ext cx="4903470" cy="0"/>
          </a:xfrm>
          <a:prstGeom prst="line">
            <a:avLst/>
          </a:prstGeom>
          <a:ln w="38100">
            <a:solidFill>
              <a:srgbClr val="0B2D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내용 개체 틀 2">
            <a:extLst>
              <a:ext uri="{FF2B5EF4-FFF2-40B4-BE49-F238E27FC236}">
                <a16:creationId xmlns:a16="http://schemas.microsoft.com/office/drawing/2014/main" id="{0DA7A330-B061-A746-BC91-4E9EA3E4FC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896" y="1509090"/>
            <a:ext cx="11102008" cy="4811700"/>
          </a:xfrm>
        </p:spPr>
        <p:txBody>
          <a:bodyPr/>
          <a:lstStyle>
            <a:lvl1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2800">
                <a:latin typeface="맑은 고딕" panose="020B0503020000020004" pitchFamily="50" charset="-127"/>
                <a:cs typeface="Arial" panose="020B0604020202020204" pitchFamily="34" charset="0"/>
              </a:defRPr>
            </a:lvl1pPr>
            <a:lvl2pPr marL="800100" indent="-3429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>
                <a:latin typeface="맑은 고딕" panose="020B0503020000020004" pitchFamily="50" charset="-127"/>
                <a:cs typeface="Arial" panose="020B0604020202020204" pitchFamily="34" charset="0"/>
              </a:defRPr>
            </a:lvl2pPr>
            <a:lvl3pPr marL="1257300" indent="-342900">
              <a:lnSpc>
                <a:spcPct val="120000"/>
              </a:lnSpc>
              <a:spcBef>
                <a:spcPts val="600"/>
              </a:spcBef>
              <a:buFont typeface="시스템 서체 일반체"/>
              <a:buChar char="-"/>
              <a:defRPr>
                <a:latin typeface="맑은 고딕" panose="020B0503020000020004" pitchFamily="50" charset="-127"/>
                <a:cs typeface="Arial" panose="020B0604020202020204" pitchFamily="34" charset="0"/>
              </a:defRPr>
            </a:lvl3pPr>
            <a:lvl4pPr marL="1657350" indent="-285750">
              <a:lnSpc>
                <a:spcPct val="120000"/>
              </a:lnSpc>
              <a:spcBef>
                <a:spcPts val="600"/>
              </a:spcBef>
              <a:buFont typeface="Wingdings" pitchFamily="2" charset="2"/>
              <a:buChar char="Ø"/>
              <a:defRPr>
                <a:latin typeface="맑은 고딕" panose="020B0503020000020004" pitchFamily="50" charset="-127"/>
                <a:cs typeface="Arial" panose="020B0604020202020204" pitchFamily="34" charset="0"/>
              </a:defRPr>
            </a:lvl4pPr>
            <a:lvl5pPr marL="2114550" indent="-285750">
              <a:lnSpc>
                <a:spcPct val="120000"/>
              </a:lnSpc>
              <a:spcBef>
                <a:spcPts val="600"/>
              </a:spcBef>
              <a:buFont typeface="Wingdings" pitchFamily="2" charset="2"/>
              <a:buChar char="ü"/>
              <a:defRPr sz="1600">
                <a:latin typeface="맑은 고딕" panose="020B0503020000020004" pitchFamily="50" charset="-127"/>
                <a:cs typeface="Arial" panose="020B0604020202020204" pitchFamily="34" charset="0"/>
              </a:defRPr>
            </a:lvl5pPr>
          </a:lstStyle>
          <a:p>
            <a:pPr lvl="0"/>
            <a:r>
              <a:rPr kumimoji="1" lang="ko-KR" altLang="en-US" dirty="0"/>
              <a:t>마스터 텍스트 스타일을 편집하려면 클릭</a:t>
            </a:r>
          </a:p>
          <a:p>
            <a:pPr lvl="1"/>
            <a:r>
              <a:rPr kumimoji="1" lang="ko-KR" altLang="en-US" dirty="0"/>
              <a:t>두 번째 수준</a:t>
            </a:r>
          </a:p>
          <a:p>
            <a:pPr lvl="2"/>
            <a:r>
              <a:rPr kumimoji="1" lang="ko-KR" altLang="en-US" dirty="0"/>
              <a:t>세 번째 수준</a:t>
            </a:r>
          </a:p>
          <a:p>
            <a:pPr lvl="3"/>
            <a:r>
              <a:rPr kumimoji="1" lang="ko-KR" altLang="en-US" dirty="0"/>
              <a:t>네 번째 수준</a:t>
            </a:r>
          </a:p>
          <a:p>
            <a:pPr lvl="4"/>
            <a:r>
              <a:rPr kumimoji="1" lang="ko-KR" altLang="en-US" dirty="0"/>
              <a:t>다섯 번째 수준</a:t>
            </a:r>
          </a:p>
        </p:txBody>
      </p:sp>
    </p:spTree>
    <p:extLst>
      <p:ext uri="{BB962C8B-B14F-4D97-AF65-F5344CB8AC3E}">
        <p14:creationId xmlns:p14="http://schemas.microsoft.com/office/powerpoint/2010/main" val="520051785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7ADB45E5-D3F2-E61B-03F6-942F19761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097BF32D-4A17-AD9B-86C8-D35373293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9FE796CC-C8B6-BAF5-5CBE-434E18B76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t>‹#›</a:t>
            </a:fld>
            <a:endParaRPr kumimoji="1" lang="ko-KR" altLang="en-US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EBA9262E-DAA9-D93F-6198-EEDC91F58559}"/>
              </a:ext>
            </a:extLst>
          </p:cNvPr>
          <p:cNvSpPr/>
          <p:nvPr userDrawn="1"/>
        </p:nvSpPr>
        <p:spPr>
          <a:xfrm>
            <a:off x="0" y="0"/>
            <a:ext cx="3459480" cy="4950209"/>
          </a:xfrm>
          <a:prstGeom prst="rect">
            <a:avLst/>
          </a:prstGeom>
          <a:solidFill>
            <a:srgbClr val="0B2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BEC6B600-8E5E-F030-CF0C-8843F36D1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" y="168036"/>
            <a:ext cx="3154680" cy="4614136"/>
          </a:xfrm>
        </p:spPr>
        <p:txBody>
          <a:bodyPr anchor="t">
            <a:normAutofit/>
          </a:bodyPr>
          <a:lstStyle>
            <a:lvl1pPr>
              <a:defRPr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CB04F3F5-0D22-27DF-F88A-39732F6F4C88}"/>
              </a:ext>
            </a:extLst>
          </p:cNvPr>
          <p:cNvSpPr/>
          <p:nvPr userDrawn="1"/>
        </p:nvSpPr>
        <p:spPr>
          <a:xfrm>
            <a:off x="4229100" y="1115060"/>
            <a:ext cx="7512049" cy="4841240"/>
          </a:xfrm>
          <a:prstGeom prst="rect">
            <a:avLst/>
          </a:prstGeom>
          <a:noFill/>
          <a:ln w="28575">
            <a:solidFill>
              <a:srgbClr val="0B2C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2" name="텍스트 개체 틀 11">
            <a:extLst>
              <a:ext uri="{FF2B5EF4-FFF2-40B4-BE49-F238E27FC236}">
                <a16:creationId xmlns:a16="http://schemas.microsoft.com/office/drawing/2014/main" id="{7D03928D-9E39-5450-EE19-445A22A1BA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62450" y="1236663"/>
            <a:ext cx="7189217" cy="4608164"/>
          </a:xfrm>
        </p:spPr>
        <p:txBody>
          <a:bodyPr/>
          <a:lstStyle>
            <a:lvl1pPr marL="457200" indent="-457200">
              <a:lnSpc>
                <a:spcPct val="150000"/>
              </a:lnSpc>
              <a:buFont typeface="Wingdings" panose="05000000000000000000" pitchFamily="2" charset="2"/>
              <a:buChar char="§"/>
              <a:defRPr>
                <a:latin typeface="맑은 고딕" panose="020B0503020000020004" pitchFamily="50" charset="-127"/>
                <a:cs typeface="Arial" panose="020B0604020202020204" pitchFamily="34" charset="0"/>
              </a:defRPr>
            </a:lvl1pPr>
            <a:lvl2pPr marL="800100" indent="-342900">
              <a:lnSpc>
                <a:spcPct val="150000"/>
              </a:lnSpc>
              <a:buFont typeface="Arial" panose="020B0604020202020204" pitchFamily="34" charset="0"/>
              <a:buChar char="•"/>
              <a:defRPr>
                <a:latin typeface="맑은 고딕" panose="020B0503020000020004" pitchFamily="50" charset="-127"/>
                <a:cs typeface="Arial" panose="020B0604020202020204" pitchFamily="34" charset="0"/>
              </a:defRPr>
            </a:lvl2pPr>
            <a:lvl3pPr marL="1257300" indent="-342900">
              <a:lnSpc>
                <a:spcPct val="150000"/>
              </a:lnSpc>
              <a:buFont typeface="시스템 서체 일반체"/>
              <a:buChar char="-"/>
              <a:defRPr>
                <a:latin typeface="맑은 고딕" panose="020B0503020000020004" pitchFamily="50" charset="-127"/>
                <a:cs typeface="Arial" panose="020B0604020202020204" pitchFamily="34" charset="0"/>
              </a:defRPr>
            </a:lvl3pPr>
            <a:lvl4pPr marL="1657350" indent="-285750">
              <a:lnSpc>
                <a:spcPct val="150000"/>
              </a:lnSpc>
              <a:buFont typeface="Wingdings" pitchFamily="2" charset="2"/>
              <a:buChar char="Ø"/>
              <a:defRPr>
                <a:latin typeface="맑은 고딕" panose="020B0503020000020004" pitchFamily="50" charset="-127"/>
                <a:cs typeface="Arial" panose="020B0604020202020204" pitchFamily="34" charset="0"/>
              </a:defRPr>
            </a:lvl4pPr>
            <a:lvl5pPr marL="2114550" indent="-285750">
              <a:lnSpc>
                <a:spcPct val="150000"/>
              </a:lnSpc>
              <a:buFont typeface="Wingdings" pitchFamily="2" charset="2"/>
              <a:buChar char="ü"/>
              <a:defRPr sz="1600">
                <a:latin typeface="맑은 고딕" panose="020B0503020000020004" pitchFamily="50" charset="-127"/>
                <a:cs typeface="Arial" panose="020B0604020202020204" pitchFamily="34" charset="0"/>
              </a:defRPr>
            </a:lvl5pPr>
          </a:lstStyle>
          <a:p>
            <a:pPr lvl="0"/>
            <a:r>
              <a:rPr lang="ko-KR" altLang="en-US" dirty="0"/>
              <a:t>마스터 텍스트 스타일을 편집하려면 클릭</a:t>
            </a:r>
          </a:p>
          <a:p>
            <a:pPr lvl="1"/>
            <a:r>
              <a:rPr lang="ko-KR" altLang="en-US" dirty="0"/>
              <a:t>두 번째 수준</a:t>
            </a:r>
          </a:p>
          <a:p>
            <a:pPr lvl="2"/>
            <a:r>
              <a:rPr lang="ko-KR" altLang="en-US" dirty="0"/>
              <a:t>세 번째 수준</a:t>
            </a:r>
          </a:p>
          <a:p>
            <a:pPr lvl="3"/>
            <a:r>
              <a:rPr lang="ko-KR" altLang="en-US" dirty="0"/>
              <a:t>네 번째 수준</a:t>
            </a:r>
          </a:p>
          <a:p>
            <a:pPr lvl="4"/>
            <a:r>
              <a:rPr lang="ko-KR" altLang="en-US" dirty="0"/>
              <a:t>다섯 번째 수준</a:t>
            </a:r>
          </a:p>
        </p:txBody>
      </p:sp>
    </p:spTree>
    <p:extLst>
      <p:ext uri="{BB962C8B-B14F-4D97-AF65-F5344CB8AC3E}">
        <p14:creationId xmlns:p14="http://schemas.microsoft.com/office/powerpoint/2010/main" val="3855642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E3FAB072-4FBE-564A-8853-71D540F70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ko-KR" altLang="en-US" dirty="0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66E07ED-FD7C-354D-96D8-4A969F641D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ko-KR" altLang="en-US" dirty="0"/>
              <a:t>마스터 텍스트 스타일을 편집하려면 클릭</a:t>
            </a:r>
          </a:p>
          <a:p>
            <a:pPr lvl="1"/>
            <a:r>
              <a:rPr kumimoji="1" lang="ko-KR" altLang="en-US" dirty="0"/>
              <a:t>두 번째 수준</a:t>
            </a:r>
          </a:p>
          <a:p>
            <a:pPr lvl="2"/>
            <a:r>
              <a:rPr kumimoji="1" lang="ko-KR" altLang="en-US" dirty="0"/>
              <a:t>세 번째 수준</a:t>
            </a:r>
          </a:p>
          <a:p>
            <a:pPr lvl="3"/>
            <a:r>
              <a:rPr kumimoji="1" lang="ko-KR" altLang="en-US" dirty="0"/>
              <a:t>네 번째 수준</a:t>
            </a:r>
          </a:p>
          <a:p>
            <a:pPr lvl="4"/>
            <a:r>
              <a:rPr kumimoji="1" lang="ko-KR" altLang="en-US" dirty="0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810B2EE-E8B5-2849-94D5-6BC97BB91F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571061E-6307-C445-AA37-12801B0B47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34AC0DC-1CAD-A841-BD24-64B821F95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83B07E9C-B188-D646-AA46-64DB2324B3BF}" type="slidenum">
              <a:rPr kumimoji="1" lang="ko-KR" altLang="en-US" smtClean="0"/>
              <a:pPr/>
              <a:t>‹#›</a:t>
            </a:fld>
            <a:endParaRPr kumimoji="1" lang="ko-KR" altLang="en-US"/>
          </a:p>
        </p:txBody>
      </p:sp>
      <p:pic>
        <p:nvPicPr>
          <p:cNvPr id="7" name="Picture 2" descr="https://www.dankook.ac.kr/html_repositories/images/www/kor_content/est_ui_int04.jp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" y="6564648"/>
            <a:ext cx="2148840" cy="222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그림 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1180" y="6488466"/>
            <a:ext cx="2948940" cy="378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267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4" r:id="rId2"/>
    <p:sldLayoutId id="2147483661" r:id="rId3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Arial" panose="020B0604020202020204" pitchFamily="34" charset="0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Arial" panose="020B0604020202020204" pitchFamily="34" charset="0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Arial" panose="020B0604020202020204" pitchFamily="34" charset="0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Arial" panose="020B0604020202020204" pitchFamily="34" charset="0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Arial" panose="020B0604020202020204" pitchFamily="34" charset="0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F8E8E9F-0121-AF4F-8F3E-C6414598F8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7541" y="2165678"/>
            <a:ext cx="11196917" cy="2024620"/>
          </a:xfrm>
        </p:spPr>
        <p:txBody>
          <a:bodyPr/>
          <a:lstStyle/>
          <a:p>
            <a:r>
              <a:rPr lang="en-US" altLang="ko-KR" sz="3400"/>
              <a:t>F2FS: A New File System for Flash Storage</a:t>
            </a:r>
            <a:endParaRPr kumimoji="1" lang="ko-KR" altLang="en-US" sz="340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C5C27E24-377B-BC40-B952-DF8E1F4C4F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kumimoji="1" lang="en-US" altLang="ko-KR"/>
              <a:t>2023. 09. 26</a:t>
            </a:r>
          </a:p>
          <a:p>
            <a:r>
              <a:rPr kumimoji="1" lang="en-US" altLang="ko-KR"/>
              <a:t>Presented by Suhwan Shin</a:t>
            </a:r>
          </a:p>
          <a:p>
            <a:r>
              <a:rPr kumimoji="1" lang="en-US" altLang="ko-KR"/>
              <a:t>shshin@dankook.ac.kr</a:t>
            </a:r>
            <a:endParaRPr kumimoji="1" lang="ko-KR" altLang="en-US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1FD49899-8CF4-5399-A482-2A3AB7961792}"/>
              </a:ext>
            </a:extLst>
          </p:cNvPr>
          <p:cNvSpPr txBox="1">
            <a:spLocks/>
          </p:cNvSpPr>
          <p:nvPr/>
        </p:nvSpPr>
        <p:spPr>
          <a:xfrm>
            <a:off x="151278" y="4190298"/>
            <a:ext cx="7003431" cy="80850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>
                <a:solidFill>
                  <a:schemeClr val="bg1"/>
                </a:solidFill>
              </a:rPr>
              <a:t>Changman Lee, Dongho Sim, Joo-Young Hwang, and Sangyeun Cho, Samsung Electronics Co., Ltd</a:t>
            </a:r>
            <a:br>
              <a:rPr lang="de-DE" altLang="ko-KR" sz="1200">
                <a:solidFill>
                  <a:schemeClr val="bg1"/>
                </a:solidFill>
              </a:rPr>
            </a:br>
            <a:br>
              <a:rPr lang="de-DE" altLang="ko-KR" sz="1200">
                <a:solidFill>
                  <a:schemeClr val="bg1"/>
                </a:solidFill>
              </a:rPr>
            </a:br>
            <a:r>
              <a:rPr lang="en-US" altLang="ko-KR" sz="1200" i="1">
                <a:solidFill>
                  <a:schemeClr val="bg1"/>
                </a:solidFill>
              </a:rPr>
              <a:t>FAST’</a:t>
            </a:r>
            <a:r>
              <a:rPr lang="en-US" altLang="ko-KR" sz="1200" i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15</a:t>
            </a:r>
            <a:endParaRPr lang="en-US" altLang="ko-KR" sz="1200" i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631660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B706B47-638F-D349-8D66-F9EEFC749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ko-KR"/>
              <a:t>F2FS Design</a:t>
            </a:r>
            <a:endParaRPr kumimoji="1" lang="ko-KR" altLang="en-US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E1BA9AED-3142-B542-8D36-61DE7F7EF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86299" y="6484261"/>
            <a:ext cx="2743200" cy="295861"/>
          </a:xfrm>
        </p:spPr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10</a:t>
            </a:fld>
            <a:endParaRPr kumimoji="1" lang="ko-KR" altLang="en-US"/>
          </a:p>
        </p:txBody>
      </p:sp>
      <p:sp>
        <p:nvSpPr>
          <p:cNvPr id="7" name="AutoShape 6" descr="What is CPU scheduling">
            <a:extLst>
              <a:ext uri="{FF2B5EF4-FFF2-40B4-BE49-F238E27FC236}">
                <a16:creationId xmlns:a16="http://schemas.microsoft.com/office/drawing/2014/main" id="{2E4F462D-D19C-28DE-85D8-CB0A3EFAD91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2" name="내용 개체 틀 3">
            <a:extLst>
              <a:ext uri="{FF2B5EF4-FFF2-40B4-BE49-F238E27FC236}">
                <a16:creationId xmlns:a16="http://schemas.microsoft.com/office/drawing/2014/main" id="{655A0E8F-AF14-0FDC-77DD-D287513D18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451" y="1305099"/>
            <a:ext cx="11118454" cy="5332970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altLang="ko-KR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Design Considerations</a:t>
            </a:r>
          </a:p>
          <a:p>
            <a:pPr lvl="1">
              <a:lnSpc>
                <a:spcPct val="200000"/>
              </a:lnSpc>
            </a:pPr>
            <a:r>
              <a:rPr lang="en-US" altLang="ko-KR" sz="1800" dirty="0">
                <a:latin typeface="+mn-ea"/>
                <a:ea typeface="+mn-ea"/>
              </a:rPr>
              <a:t>Flash-friendly on-disk layout</a:t>
            </a:r>
          </a:p>
          <a:p>
            <a:pPr lvl="1">
              <a:lnSpc>
                <a:spcPct val="200000"/>
              </a:lnSpc>
            </a:pPr>
            <a:r>
              <a:rPr lang="en-US" altLang="ko-KR" sz="1800" dirty="0">
                <a:latin typeface="+mn-ea"/>
                <a:ea typeface="+mn-ea"/>
              </a:rPr>
              <a:t>Cost-effective index structure</a:t>
            </a:r>
          </a:p>
          <a:p>
            <a:pPr lvl="1">
              <a:lnSpc>
                <a:spcPct val="200000"/>
              </a:lnSpc>
            </a:pPr>
            <a:r>
              <a:rPr kumimoji="1" lang="en-US" altLang="ko-KR" sz="1800" dirty="0">
                <a:latin typeface="+mn-ea"/>
                <a:ea typeface="+mn-ea"/>
              </a:rPr>
              <a:t>Multi-head Logging</a:t>
            </a:r>
          </a:p>
          <a:p>
            <a:pPr lvl="1">
              <a:lnSpc>
                <a:spcPct val="200000"/>
              </a:lnSpc>
            </a:pPr>
            <a:r>
              <a:rPr kumimoji="1" lang="en-US" altLang="ko-KR" sz="1800" dirty="0">
                <a:latin typeface="+mn-ea"/>
                <a:ea typeface="+mn-ea"/>
              </a:rPr>
              <a:t>Cleaning</a:t>
            </a:r>
          </a:p>
          <a:p>
            <a:pPr lvl="1">
              <a:lnSpc>
                <a:spcPct val="200000"/>
              </a:lnSpc>
            </a:pPr>
            <a:r>
              <a:rPr kumimoji="1" lang="en-US" altLang="ko-KR" sz="1800" dirty="0">
                <a:latin typeface="+mn-ea"/>
                <a:ea typeface="+mn-ea"/>
              </a:rPr>
              <a:t>Adaptive Logging</a:t>
            </a:r>
          </a:p>
          <a:p>
            <a:pPr lvl="1">
              <a:lnSpc>
                <a:spcPct val="200000"/>
              </a:lnSpc>
            </a:pPr>
            <a:r>
              <a:rPr lang="en-US" altLang="ko-KR" sz="1800" dirty="0">
                <a:latin typeface="+mn-ea"/>
                <a:ea typeface="+mn-ea"/>
              </a:rPr>
              <a:t>Checkpointing and Recovery</a:t>
            </a:r>
            <a:endParaRPr kumimoji="1" lang="en-US" altLang="ko-KR" sz="1800" dirty="0">
              <a:latin typeface="+mn-ea"/>
              <a:ea typeface="+mn-ea"/>
            </a:endParaRPr>
          </a:p>
          <a:p>
            <a:pPr lvl="1"/>
            <a:endParaRPr lang="en-US" altLang="ko-KR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1" indent="0">
              <a:buNone/>
            </a:pPr>
            <a:endParaRPr lang="en-US" altLang="ko-KR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endParaRPr lang="en-US" altLang="ko-KR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endParaRPr lang="en-US" altLang="ko-KR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endParaRPr lang="en-US" altLang="ko-KR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0780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B706B47-638F-D349-8D66-F9EEFC749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76" y="219932"/>
            <a:ext cx="11118454" cy="831299"/>
          </a:xfrm>
        </p:spPr>
        <p:txBody>
          <a:bodyPr>
            <a:normAutofit/>
          </a:bodyPr>
          <a:lstStyle/>
          <a:p>
            <a:r>
              <a:rPr kumimoji="1" lang="en-US" altLang="ko-KR"/>
              <a:t>F2FS Design: O</a:t>
            </a:r>
            <a:r>
              <a:rPr lang="en-US" altLang="ko-KR" sz="4000"/>
              <a:t>n-disk layout</a:t>
            </a:r>
            <a:r>
              <a:rPr kumimoji="1" lang="en-US" altLang="ko-KR"/>
              <a:t> </a:t>
            </a:r>
            <a:endParaRPr kumimoji="1" lang="ko-KR" altLang="en-US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E1BA9AED-3142-B542-8D36-61DE7F7EF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86299" y="6484261"/>
            <a:ext cx="2743200" cy="295861"/>
          </a:xfrm>
        </p:spPr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11</a:t>
            </a:fld>
            <a:endParaRPr kumimoji="1" lang="ko-KR" altLang="en-US"/>
          </a:p>
        </p:txBody>
      </p:sp>
      <p:sp>
        <p:nvSpPr>
          <p:cNvPr id="13" name="내용 개체 틀 3">
            <a:extLst>
              <a:ext uri="{FF2B5EF4-FFF2-40B4-BE49-F238E27FC236}">
                <a16:creationId xmlns:a16="http://schemas.microsoft.com/office/drawing/2014/main" id="{24BA23C6-6394-5AB4-9989-A5839B627C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451" y="1305099"/>
            <a:ext cx="11118454" cy="5332970"/>
          </a:xfrm>
        </p:spPr>
        <p:txBody>
          <a:bodyPr/>
          <a:lstStyle/>
          <a:p>
            <a:r>
              <a:rPr lang="en-US" altLang="ko-KR" sz="2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Flash awareness</a:t>
            </a:r>
            <a:endParaRPr lang="en-US" altLang="ko-KR" sz="18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altLang="ko-KR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 the file system metadata are located together for locality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altLang="ko-KR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Configurable units: Zone &gt; Section(Cleaning unit) &gt; segment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en-US" altLang="ko-KR" sz="18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altLang="ko-KR" sz="2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 areas</a:t>
            </a:r>
          </a:p>
          <a:p>
            <a:pPr lvl="1"/>
            <a:r>
              <a:rPr lang="en-US" altLang="ko-KR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SB, CP, SIT, NAT, SSA, Main Area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en-US" altLang="ko-KR" sz="18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en-US" altLang="ko-KR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AutoShape 6" descr="What is CPU scheduling">
            <a:extLst>
              <a:ext uri="{FF2B5EF4-FFF2-40B4-BE49-F238E27FC236}">
                <a16:creationId xmlns:a16="http://schemas.microsoft.com/office/drawing/2014/main" id="{2E4F462D-D19C-28DE-85D8-CB0A3EFAD91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A3A3BDEE-8A54-84CB-D407-49EAD01B19A8}"/>
              </a:ext>
            </a:extLst>
          </p:cNvPr>
          <p:cNvSpPr/>
          <p:nvPr/>
        </p:nvSpPr>
        <p:spPr>
          <a:xfrm>
            <a:off x="8882146" y="4394903"/>
            <a:ext cx="2524384" cy="16957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ko-KR" sz="1200">
                <a:solidFill>
                  <a:schemeClr val="tx1"/>
                </a:solidFill>
              </a:rPr>
              <a:t>- Block: 4KB</a:t>
            </a:r>
          </a:p>
          <a:p>
            <a:pPr>
              <a:lnSpc>
                <a:spcPct val="150000"/>
              </a:lnSpc>
            </a:pPr>
            <a:r>
              <a:rPr lang="en-US" altLang="ko-KR" sz="1200">
                <a:solidFill>
                  <a:schemeClr val="tx1"/>
                </a:solidFill>
              </a:rPr>
              <a:t>- Segment: 2MB</a:t>
            </a:r>
          </a:p>
          <a:p>
            <a:pPr>
              <a:lnSpc>
                <a:spcPct val="150000"/>
              </a:lnSpc>
            </a:pPr>
            <a:r>
              <a:rPr lang="en-US" altLang="ko-KR" sz="1200">
                <a:solidFill>
                  <a:schemeClr val="tx1"/>
                </a:solidFill>
              </a:rPr>
              <a:t>- Section: consecutive segments</a:t>
            </a:r>
          </a:p>
          <a:p>
            <a:pPr>
              <a:lnSpc>
                <a:spcPct val="150000"/>
              </a:lnSpc>
            </a:pPr>
            <a:r>
              <a:rPr lang="en-US" altLang="ko-KR" sz="1200">
                <a:solidFill>
                  <a:schemeClr val="tx1"/>
                </a:solidFill>
              </a:rPr>
              <a:t>- Zone: set of sections</a:t>
            </a:r>
          </a:p>
          <a:p>
            <a:pPr>
              <a:lnSpc>
                <a:spcPct val="150000"/>
              </a:lnSpc>
            </a:pPr>
            <a:r>
              <a:rPr lang="en-US" altLang="ko-KR" sz="1200">
                <a:solidFill>
                  <a:schemeClr val="tx1"/>
                </a:solidFill>
              </a:rPr>
              <a:t>- Area: multiple sections</a:t>
            </a:r>
          </a:p>
          <a:p>
            <a:pPr>
              <a:lnSpc>
                <a:spcPct val="150000"/>
              </a:lnSpc>
            </a:pPr>
            <a:r>
              <a:rPr lang="en-US" altLang="ko-KR" sz="1200">
                <a:solidFill>
                  <a:schemeClr val="tx1"/>
                </a:solidFill>
              </a:rPr>
              <a:t>- Volume: six areas </a:t>
            </a:r>
            <a:endParaRPr lang="ko-KR" altLang="en-US" sz="1200">
              <a:solidFill>
                <a:schemeClr val="tx1"/>
              </a:solidFill>
            </a:endParaRP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0D3640D1-C981-2264-29BA-2CD90717DF33}"/>
              </a:ext>
            </a:extLst>
          </p:cNvPr>
          <p:cNvGrpSpPr/>
          <p:nvPr/>
        </p:nvGrpSpPr>
        <p:grpSpPr>
          <a:xfrm>
            <a:off x="942451" y="4394903"/>
            <a:ext cx="7487695" cy="1962424"/>
            <a:chOff x="942451" y="4394903"/>
            <a:chExt cx="7487695" cy="1962424"/>
          </a:xfrm>
        </p:grpSpPr>
        <p:pic>
          <p:nvPicPr>
            <p:cNvPr id="5" name="그림 4">
              <a:extLst>
                <a:ext uri="{FF2B5EF4-FFF2-40B4-BE49-F238E27FC236}">
                  <a16:creationId xmlns:a16="http://schemas.microsoft.com/office/drawing/2014/main" id="{6068523B-1754-1D8E-145B-4DA103F544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42451" y="4394903"/>
              <a:ext cx="7487695" cy="1962424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6AAB670-8585-FBD9-EA0C-D7E5625D675C}"/>
                </a:ext>
              </a:extLst>
            </p:cNvPr>
            <p:cNvSpPr txBox="1"/>
            <p:nvPr/>
          </p:nvSpPr>
          <p:spPr>
            <a:xfrm>
              <a:off x="1820488" y="5403614"/>
              <a:ext cx="35744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800"/>
                <a:t>(SB)</a:t>
              </a:r>
              <a:endParaRPr lang="ko-KR" altLang="en-US" sz="800"/>
            </a:p>
          </p:txBody>
        </p:sp>
      </p:grpSp>
    </p:spTree>
    <p:extLst>
      <p:ext uri="{BB962C8B-B14F-4D97-AF65-F5344CB8AC3E}">
        <p14:creationId xmlns:p14="http://schemas.microsoft.com/office/powerpoint/2010/main" val="26915307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B706B47-638F-D349-8D66-F9EEFC749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76" y="219932"/>
            <a:ext cx="11118454" cy="831299"/>
          </a:xfrm>
        </p:spPr>
        <p:txBody>
          <a:bodyPr>
            <a:normAutofit/>
          </a:bodyPr>
          <a:lstStyle/>
          <a:p>
            <a:r>
              <a:rPr kumimoji="1" lang="en-US" altLang="ko-KR"/>
              <a:t>F2FS Design: O</a:t>
            </a:r>
            <a:r>
              <a:rPr lang="en-US" altLang="ko-KR" sz="4000"/>
              <a:t>n-disk layout</a:t>
            </a:r>
            <a:r>
              <a:rPr kumimoji="1" lang="en-US" altLang="ko-KR"/>
              <a:t> </a:t>
            </a:r>
            <a:endParaRPr kumimoji="1" lang="ko-KR" altLang="en-US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E1BA9AED-3142-B542-8D36-61DE7F7EF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86299" y="6484261"/>
            <a:ext cx="2743200" cy="295861"/>
          </a:xfrm>
        </p:spPr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12</a:t>
            </a:fld>
            <a:endParaRPr kumimoji="1" lang="ko-KR" altLang="en-US"/>
          </a:p>
        </p:txBody>
      </p:sp>
      <p:sp>
        <p:nvSpPr>
          <p:cNvPr id="13" name="내용 개체 틀 3">
            <a:extLst>
              <a:ext uri="{FF2B5EF4-FFF2-40B4-BE49-F238E27FC236}">
                <a16:creationId xmlns:a16="http://schemas.microsoft.com/office/drawing/2014/main" id="{24BA23C6-6394-5AB4-9989-A5839B627C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451" y="1346661"/>
            <a:ext cx="11118454" cy="5291407"/>
          </a:xfrm>
        </p:spPr>
        <p:txBody>
          <a:bodyPr>
            <a:normAutofit fontScale="85000" lnSpcReduction="20000"/>
          </a:bodyPr>
          <a:lstStyle/>
          <a:p>
            <a:r>
              <a:rPr lang="en-US" altLang="ko-KR"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Superblock</a:t>
            </a:r>
          </a:p>
          <a:p>
            <a:pPr lvl="1"/>
            <a:r>
              <a:rPr lang="en-US" altLang="ko-KR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Partition information</a:t>
            </a:r>
          </a:p>
          <a:p>
            <a:pPr lvl="1"/>
            <a:r>
              <a:rPr lang="en-US" altLang="ko-KR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F2FS parameters (not changeable)</a:t>
            </a:r>
          </a:p>
          <a:p>
            <a:pPr lvl="1"/>
            <a:r>
              <a:rPr lang="en-US" altLang="ko-KR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Exist two copies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en-US" altLang="ko-KR" sz="18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altLang="ko-KR"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Checkpoint</a:t>
            </a:r>
          </a:p>
          <a:p>
            <a:pPr lvl="1"/>
            <a:r>
              <a:rPr lang="en-US" altLang="ko-KR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File system status</a:t>
            </a:r>
          </a:p>
          <a:p>
            <a:pPr lvl="1"/>
            <a:r>
              <a:rPr lang="en-US" altLang="ko-KR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Bitmaps for valid NAT/SIT sets</a:t>
            </a:r>
          </a:p>
          <a:p>
            <a:pPr lvl="1"/>
            <a:r>
              <a:rPr lang="en-US" altLang="ko-KR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Orphan inode list</a:t>
            </a:r>
          </a:p>
          <a:p>
            <a:pPr lvl="1"/>
            <a:r>
              <a:rPr lang="en-US" altLang="ko-KR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Summary entries of active segment</a:t>
            </a:r>
          </a:p>
          <a:p>
            <a:pPr lvl="1"/>
            <a:r>
              <a:rPr lang="en-US" altLang="ko-KR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Two checkpoint packs (last stable/intermediate Ver.)</a:t>
            </a:r>
          </a:p>
          <a:p>
            <a:pPr marL="457200" lvl="1" indent="0">
              <a:buNone/>
            </a:pPr>
            <a:endParaRPr lang="en-US" altLang="ko-KR" sz="18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altLang="ko-KR"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Main Area : Block is typed to be node or data</a:t>
            </a:r>
          </a:p>
          <a:p>
            <a:pPr lvl="1"/>
            <a:r>
              <a:rPr lang="en-US" altLang="ko-KR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Partition information</a:t>
            </a:r>
          </a:p>
          <a:p>
            <a:pPr lvl="1"/>
            <a:r>
              <a:rPr lang="en-US" altLang="ko-KR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Node block stores inode or indices of data blocks (not data)</a:t>
            </a:r>
          </a:p>
          <a:p>
            <a:pPr lvl="1"/>
            <a:r>
              <a:rPr lang="en-US" altLang="ko-KR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 block contains directory or user file data</a:t>
            </a:r>
          </a:p>
          <a:p>
            <a:pPr lvl="1"/>
            <a:endParaRPr lang="en-US" altLang="ko-KR" sz="18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en-US" altLang="ko-KR" sz="18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en-US" altLang="ko-KR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AutoShape 6" descr="What is CPU scheduling">
            <a:extLst>
              <a:ext uri="{FF2B5EF4-FFF2-40B4-BE49-F238E27FC236}">
                <a16:creationId xmlns:a16="http://schemas.microsoft.com/office/drawing/2014/main" id="{2E4F462D-D19C-28DE-85D8-CB0A3EFAD91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61A37666-8705-6F8F-517F-F249E7B6ABDE}"/>
              </a:ext>
            </a:extLst>
          </p:cNvPr>
          <p:cNvGrpSpPr/>
          <p:nvPr/>
        </p:nvGrpSpPr>
        <p:grpSpPr>
          <a:xfrm>
            <a:off x="5699760" y="2829832"/>
            <a:ext cx="6187440" cy="1503136"/>
            <a:chOff x="5511339" y="2784928"/>
            <a:chExt cx="6564284" cy="1592944"/>
          </a:xfrm>
        </p:grpSpPr>
        <p:grpSp>
          <p:nvGrpSpPr>
            <p:cNvPr id="10" name="그룹 9">
              <a:extLst>
                <a:ext uri="{FF2B5EF4-FFF2-40B4-BE49-F238E27FC236}">
                  <a16:creationId xmlns:a16="http://schemas.microsoft.com/office/drawing/2014/main" id="{9BA6FF15-4837-ABC5-D71E-1821D06A4D38}"/>
                </a:ext>
              </a:extLst>
            </p:cNvPr>
            <p:cNvGrpSpPr/>
            <p:nvPr/>
          </p:nvGrpSpPr>
          <p:grpSpPr>
            <a:xfrm>
              <a:off x="5511339" y="2784928"/>
              <a:ext cx="6564284" cy="1592944"/>
              <a:chOff x="942451" y="4394903"/>
              <a:chExt cx="7487695" cy="1962424"/>
            </a:xfrm>
          </p:grpSpPr>
          <p:pic>
            <p:nvPicPr>
              <p:cNvPr id="14" name="그림 13">
                <a:extLst>
                  <a:ext uri="{FF2B5EF4-FFF2-40B4-BE49-F238E27FC236}">
                    <a16:creationId xmlns:a16="http://schemas.microsoft.com/office/drawing/2014/main" id="{0587393C-0EA7-09AC-9A85-AB1A7388F9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42451" y="4394903"/>
                <a:ext cx="7487695" cy="1962424"/>
              </a:xfrm>
              <a:prstGeom prst="rect">
                <a:avLst/>
              </a:prstGeom>
            </p:spPr>
          </p:pic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7B072B7-1209-DCD8-E991-679C5D75C59B}"/>
                  </a:ext>
                </a:extLst>
              </p:cNvPr>
              <p:cNvSpPr txBox="1"/>
              <p:nvPr/>
            </p:nvSpPr>
            <p:spPr>
              <a:xfrm>
                <a:off x="1811005" y="5383132"/>
                <a:ext cx="403264" cy="2464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700"/>
                  <a:t>(SB)</a:t>
                </a:r>
                <a:endParaRPr lang="ko-KR" altLang="en-US" sz="700"/>
              </a:p>
            </p:txBody>
          </p:sp>
        </p:grpSp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7227050C-4823-CF4D-FEA2-6A32B7DE81E6}"/>
                </a:ext>
              </a:extLst>
            </p:cNvPr>
            <p:cNvSpPr/>
            <p:nvPr/>
          </p:nvSpPr>
          <p:spPr>
            <a:xfrm>
              <a:off x="6248400" y="3376848"/>
              <a:ext cx="858982" cy="405443"/>
            </a:xfrm>
            <a:prstGeom prst="rect">
              <a:avLst/>
            </a:prstGeom>
            <a:noFill/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2A778CB2-3D3B-6F72-579A-33F57F7660B9}"/>
                </a:ext>
              </a:extLst>
            </p:cNvPr>
            <p:cNvSpPr/>
            <p:nvPr/>
          </p:nvSpPr>
          <p:spPr>
            <a:xfrm>
              <a:off x="9335192" y="3376848"/>
              <a:ext cx="2643448" cy="405443"/>
            </a:xfrm>
            <a:prstGeom prst="rect">
              <a:avLst/>
            </a:prstGeom>
            <a:noFill/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267052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B706B47-638F-D349-8D66-F9EEFC749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76" y="219932"/>
            <a:ext cx="11118454" cy="831299"/>
          </a:xfrm>
        </p:spPr>
        <p:txBody>
          <a:bodyPr>
            <a:normAutofit/>
          </a:bodyPr>
          <a:lstStyle/>
          <a:p>
            <a:r>
              <a:rPr kumimoji="1" lang="en-US" altLang="ko-KR"/>
              <a:t>F2FS Design: O</a:t>
            </a:r>
            <a:r>
              <a:rPr lang="en-US" altLang="ko-KR" sz="4000"/>
              <a:t>n-disk layout</a:t>
            </a:r>
            <a:r>
              <a:rPr kumimoji="1" lang="en-US" altLang="ko-KR"/>
              <a:t> </a:t>
            </a:r>
            <a:endParaRPr kumimoji="1" lang="ko-KR" altLang="en-US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E1BA9AED-3142-B542-8D36-61DE7F7EF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86299" y="6484261"/>
            <a:ext cx="2743200" cy="295861"/>
          </a:xfrm>
        </p:spPr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13</a:t>
            </a:fld>
            <a:endParaRPr kumimoji="1" lang="ko-KR" altLang="en-US"/>
          </a:p>
        </p:txBody>
      </p:sp>
      <p:sp>
        <p:nvSpPr>
          <p:cNvPr id="13" name="내용 개체 틀 3">
            <a:extLst>
              <a:ext uri="{FF2B5EF4-FFF2-40B4-BE49-F238E27FC236}">
                <a16:creationId xmlns:a16="http://schemas.microsoft.com/office/drawing/2014/main" id="{24BA23C6-6394-5AB4-9989-A5839B627C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451" y="1305099"/>
            <a:ext cx="11118454" cy="5332970"/>
          </a:xfrm>
        </p:spPr>
        <p:txBody>
          <a:bodyPr>
            <a:normAutofit/>
          </a:bodyPr>
          <a:lstStyle/>
          <a:p>
            <a:r>
              <a:rPr lang="en-US" altLang="ko-KR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Segment Information Table (SIT) </a:t>
            </a:r>
          </a:p>
          <a:p>
            <a:pPr lvl="1"/>
            <a:r>
              <a:rPr lang="en-US" altLang="ko-KR" sz="15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Valid segments and bitmap information in Main area</a:t>
            </a:r>
          </a:p>
          <a:p>
            <a:pPr lvl="1"/>
            <a:r>
              <a:rPr lang="en-US" altLang="ko-KR" sz="15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Used to select victim segments and identify valid blocks during cleaning process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en-US" altLang="ko-KR" sz="15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altLang="ko-KR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Segment Summary Area (SSA) </a:t>
            </a:r>
          </a:p>
          <a:p>
            <a:pPr lvl="1"/>
            <a:r>
              <a:rPr lang="en-US" altLang="ko-KR" sz="15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Summary entries representing the owner information of all blocks in the Main area</a:t>
            </a:r>
          </a:p>
          <a:p>
            <a:pPr lvl="1"/>
            <a:r>
              <a:rPr lang="en-US" altLang="ko-KR" sz="15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Used to verify parent inode number and its node/data offset before moving valid blocks in cleaning process</a:t>
            </a:r>
          </a:p>
          <a:p>
            <a:pPr marL="457200" lvl="1" indent="0">
              <a:buNone/>
            </a:pPr>
            <a:endParaRPr lang="en-US" altLang="ko-KR" sz="18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altLang="ko-KR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Node Address Table (NAT) </a:t>
            </a:r>
          </a:p>
          <a:p>
            <a:pPr lvl="1"/>
            <a:r>
              <a:rPr lang="en-US" altLang="ko-KR" sz="15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Block address table to locate all the node blocks stored in Main area</a:t>
            </a:r>
          </a:p>
          <a:p>
            <a:pPr lvl="1"/>
            <a:endParaRPr lang="en-US" altLang="ko-KR" sz="18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en-US" altLang="ko-KR" sz="18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en-US" altLang="ko-KR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AutoShape 6" descr="What is CPU scheduling">
            <a:extLst>
              <a:ext uri="{FF2B5EF4-FFF2-40B4-BE49-F238E27FC236}">
                <a16:creationId xmlns:a16="http://schemas.microsoft.com/office/drawing/2014/main" id="{2E4F462D-D19C-28DE-85D8-CB0A3EFAD91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508846D5-0CC4-FD44-7B0B-E305BC34AE2B}"/>
              </a:ext>
            </a:extLst>
          </p:cNvPr>
          <p:cNvGrpSpPr/>
          <p:nvPr/>
        </p:nvGrpSpPr>
        <p:grpSpPr>
          <a:xfrm>
            <a:off x="3199797" y="5144580"/>
            <a:ext cx="5487606" cy="1335854"/>
            <a:chOff x="5511339" y="2784928"/>
            <a:chExt cx="6564284" cy="1592944"/>
          </a:xfrm>
        </p:grpSpPr>
        <p:grpSp>
          <p:nvGrpSpPr>
            <p:cNvPr id="5" name="그룹 4">
              <a:extLst>
                <a:ext uri="{FF2B5EF4-FFF2-40B4-BE49-F238E27FC236}">
                  <a16:creationId xmlns:a16="http://schemas.microsoft.com/office/drawing/2014/main" id="{8A54CE32-0795-9743-C0ED-25CECB900C7B}"/>
                </a:ext>
              </a:extLst>
            </p:cNvPr>
            <p:cNvGrpSpPr/>
            <p:nvPr/>
          </p:nvGrpSpPr>
          <p:grpSpPr>
            <a:xfrm>
              <a:off x="5511339" y="2784928"/>
              <a:ext cx="6564284" cy="1592944"/>
              <a:chOff x="942451" y="4394903"/>
              <a:chExt cx="7487695" cy="1962424"/>
            </a:xfrm>
          </p:grpSpPr>
          <p:pic>
            <p:nvPicPr>
              <p:cNvPr id="8" name="그림 7">
                <a:extLst>
                  <a:ext uri="{FF2B5EF4-FFF2-40B4-BE49-F238E27FC236}">
                    <a16:creationId xmlns:a16="http://schemas.microsoft.com/office/drawing/2014/main" id="{6F3D121E-FAD6-6B75-27C2-11840B47AC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42451" y="4394903"/>
                <a:ext cx="7487695" cy="1962424"/>
              </a:xfrm>
              <a:prstGeom prst="rect">
                <a:avLst/>
              </a:prstGeom>
            </p:spPr>
          </p:pic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B46FE8F-F920-6417-B44B-FE13059CB753}"/>
                  </a:ext>
                </a:extLst>
              </p:cNvPr>
              <p:cNvSpPr txBox="1"/>
              <p:nvPr/>
            </p:nvSpPr>
            <p:spPr>
              <a:xfrm>
                <a:off x="1783196" y="5362064"/>
                <a:ext cx="541699" cy="2938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700"/>
                  <a:t>(SB)</a:t>
                </a:r>
                <a:endParaRPr lang="ko-KR" altLang="en-US" sz="700"/>
              </a:p>
            </p:txBody>
          </p:sp>
        </p:grpSp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ACEB90E1-55D2-2059-83CE-F4B4240E0C0E}"/>
                </a:ext>
              </a:extLst>
            </p:cNvPr>
            <p:cNvSpPr/>
            <p:nvPr/>
          </p:nvSpPr>
          <p:spPr>
            <a:xfrm>
              <a:off x="7107804" y="3376848"/>
              <a:ext cx="2226672" cy="405443"/>
            </a:xfrm>
            <a:prstGeom prst="rect">
              <a:avLst/>
            </a:prstGeom>
            <a:noFill/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6955320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B706B47-638F-D349-8D66-F9EEFC749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76" y="219932"/>
            <a:ext cx="11118454" cy="831299"/>
          </a:xfrm>
        </p:spPr>
        <p:txBody>
          <a:bodyPr>
            <a:normAutofit/>
          </a:bodyPr>
          <a:lstStyle/>
          <a:p>
            <a:r>
              <a:rPr kumimoji="1" lang="en-US" altLang="ko-KR"/>
              <a:t>F2FS Design: Index Structure </a:t>
            </a:r>
            <a:endParaRPr kumimoji="1" lang="ko-KR" altLang="en-US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E1BA9AED-3142-B542-8D36-61DE7F7EF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86299" y="6484261"/>
            <a:ext cx="2743200" cy="295861"/>
          </a:xfrm>
        </p:spPr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14</a:t>
            </a:fld>
            <a:endParaRPr kumimoji="1" lang="ko-KR" altLang="en-US"/>
          </a:p>
        </p:txBody>
      </p:sp>
      <p:sp>
        <p:nvSpPr>
          <p:cNvPr id="13" name="내용 개체 틀 3">
            <a:extLst>
              <a:ext uri="{FF2B5EF4-FFF2-40B4-BE49-F238E27FC236}">
                <a16:creationId xmlns:a16="http://schemas.microsoft.com/office/drawing/2014/main" id="{24BA23C6-6394-5AB4-9989-A5839B627C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3294" y="1361998"/>
            <a:ext cx="5857855" cy="5268050"/>
          </a:xfrm>
        </p:spPr>
        <p:txBody>
          <a:bodyPr>
            <a:normAutofit/>
          </a:bodyPr>
          <a:lstStyle/>
          <a:p>
            <a:r>
              <a:rPr lang="en-US" altLang="ko-K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F2FS</a:t>
            </a:r>
          </a:p>
          <a:p>
            <a:pPr lvl="1"/>
            <a:r>
              <a:rPr lang="en-US" altLang="ko-K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Node Address Translation</a:t>
            </a:r>
          </a:p>
          <a:p>
            <a:pPr lvl="2"/>
            <a:r>
              <a:rPr lang="en-US" altLang="ko-K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Containing the locations of all the node block</a:t>
            </a:r>
          </a:p>
          <a:p>
            <a:pPr lvl="2"/>
            <a:r>
              <a:rPr lang="en-US" altLang="ko-K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Restrain update propagation </a:t>
            </a:r>
            <a:endParaRPr lang="en-US" altLang="ko-KR" sz="1400" dirty="0"/>
          </a:p>
          <a:p>
            <a:endParaRPr lang="en-US" altLang="ko-KR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en-US" altLang="ko-KR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en-US" altLang="ko-KR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AutoShape 6" descr="What is CPU scheduling">
            <a:extLst>
              <a:ext uri="{FF2B5EF4-FFF2-40B4-BE49-F238E27FC236}">
                <a16:creationId xmlns:a16="http://schemas.microsoft.com/office/drawing/2014/main" id="{2E4F462D-D19C-28DE-85D8-CB0A3EFAD91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79" name="그룹 78">
            <a:extLst>
              <a:ext uri="{FF2B5EF4-FFF2-40B4-BE49-F238E27FC236}">
                <a16:creationId xmlns:a16="http://schemas.microsoft.com/office/drawing/2014/main" id="{9B23FADD-21C2-EDAC-B393-24F4BDD3460A}"/>
              </a:ext>
            </a:extLst>
          </p:cNvPr>
          <p:cNvGrpSpPr/>
          <p:nvPr/>
        </p:nvGrpSpPr>
        <p:grpSpPr>
          <a:xfrm>
            <a:off x="6025371" y="3048923"/>
            <a:ext cx="5943644" cy="3285264"/>
            <a:chOff x="5673438" y="2205657"/>
            <a:chExt cx="6203112" cy="3517398"/>
          </a:xfrm>
        </p:grpSpPr>
        <p:grpSp>
          <p:nvGrpSpPr>
            <p:cNvPr id="78" name="그룹 77">
              <a:extLst>
                <a:ext uri="{FF2B5EF4-FFF2-40B4-BE49-F238E27FC236}">
                  <a16:creationId xmlns:a16="http://schemas.microsoft.com/office/drawing/2014/main" id="{EB2F9789-B8AE-6FD4-3775-B9530022C602}"/>
                </a:ext>
              </a:extLst>
            </p:cNvPr>
            <p:cNvGrpSpPr/>
            <p:nvPr/>
          </p:nvGrpSpPr>
          <p:grpSpPr>
            <a:xfrm>
              <a:off x="5673438" y="2205657"/>
              <a:ext cx="6203112" cy="3517398"/>
              <a:chOff x="5673438" y="2205657"/>
              <a:chExt cx="6203112" cy="3517398"/>
            </a:xfrm>
          </p:grpSpPr>
          <p:grpSp>
            <p:nvGrpSpPr>
              <p:cNvPr id="9" name="그룹 8">
                <a:extLst>
                  <a:ext uri="{FF2B5EF4-FFF2-40B4-BE49-F238E27FC236}">
                    <a16:creationId xmlns:a16="http://schemas.microsoft.com/office/drawing/2014/main" id="{54C1CA4C-86A5-2F00-226F-F3260E8849B0}"/>
                  </a:ext>
                </a:extLst>
              </p:cNvPr>
              <p:cNvGrpSpPr/>
              <p:nvPr/>
            </p:nvGrpSpPr>
            <p:grpSpPr>
              <a:xfrm>
                <a:off x="6057899" y="3334939"/>
                <a:ext cx="5818651" cy="2388116"/>
                <a:chOff x="1346663" y="3703487"/>
                <a:chExt cx="6772792" cy="2653840"/>
              </a:xfrm>
            </p:grpSpPr>
            <p:sp>
              <p:nvSpPr>
                <p:cNvPr id="10" name="사각형: 둥근 모서리 9">
                  <a:extLst>
                    <a:ext uri="{FF2B5EF4-FFF2-40B4-BE49-F238E27FC236}">
                      <a16:creationId xmlns:a16="http://schemas.microsoft.com/office/drawing/2014/main" id="{65C827D6-8FD0-9F16-8E40-292263347C1B}"/>
                    </a:ext>
                  </a:extLst>
                </p:cNvPr>
                <p:cNvSpPr/>
                <p:nvPr/>
              </p:nvSpPr>
              <p:spPr>
                <a:xfrm>
                  <a:off x="2626822" y="4148051"/>
                  <a:ext cx="1379913" cy="382385"/>
                </a:xfrm>
                <a:prstGeom prst="roundRect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sz="1200">
                      <a:solidFill>
                        <a:schemeClr val="tx1"/>
                      </a:solidFill>
                    </a:rPr>
                    <a:t>Directory Inode</a:t>
                  </a:r>
                  <a:endParaRPr lang="ko-KR" altLang="en-US" sz="1200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11" name="그룹 10">
                  <a:extLst>
                    <a:ext uri="{FF2B5EF4-FFF2-40B4-BE49-F238E27FC236}">
                      <a16:creationId xmlns:a16="http://schemas.microsoft.com/office/drawing/2014/main" id="{28075A4C-7CF4-8C89-EFB1-103F44D8FB46}"/>
                    </a:ext>
                  </a:extLst>
                </p:cNvPr>
                <p:cNvGrpSpPr/>
                <p:nvPr/>
              </p:nvGrpSpPr>
              <p:grpSpPr>
                <a:xfrm>
                  <a:off x="1346663" y="3703487"/>
                  <a:ext cx="6772792" cy="2653840"/>
                  <a:chOff x="1346663" y="3703487"/>
                  <a:chExt cx="6772792" cy="2653840"/>
                </a:xfrm>
              </p:grpSpPr>
              <p:sp>
                <p:nvSpPr>
                  <p:cNvPr id="12" name="사각형: 둥근 모서리 11">
                    <a:extLst>
                      <a:ext uri="{FF2B5EF4-FFF2-40B4-BE49-F238E27FC236}">
                        <a16:creationId xmlns:a16="http://schemas.microsoft.com/office/drawing/2014/main" id="{D4508B06-A3D9-FCD2-11DA-D3E113A7E0A3}"/>
                      </a:ext>
                    </a:extLst>
                  </p:cNvPr>
                  <p:cNvSpPr/>
                  <p:nvPr/>
                </p:nvSpPr>
                <p:spPr>
                  <a:xfrm>
                    <a:off x="1346663" y="3703487"/>
                    <a:ext cx="623455" cy="382386"/>
                  </a:xfrm>
                  <a:prstGeom prst="roundRect">
                    <a:avLst/>
                  </a:prstGeom>
                  <a:noFill/>
                  <a:ln>
                    <a:solidFill>
                      <a:srgbClr val="FF3300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ko-KR" sz="1200">
                        <a:solidFill>
                          <a:srgbClr val="0000FF"/>
                        </a:solidFill>
                      </a:rPr>
                      <a:t>NAT</a:t>
                    </a:r>
                    <a:endParaRPr lang="ko-KR" altLang="en-US" sz="1200">
                      <a:solidFill>
                        <a:srgbClr val="0000FF"/>
                      </a:solidFill>
                    </a:endParaRPr>
                  </a:p>
                </p:txBody>
              </p:sp>
              <p:sp>
                <p:nvSpPr>
                  <p:cNvPr id="14" name="사각형: 둥근 모서리 13">
                    <a:extLst>
                      <a:ext uri="{FF2B5EF4-FFF2-40B4-BE49-F238E27FC236}">
                        <a16:creationId xmlns:a16="http://schemas.microsoft.com/office/drawing/2014/main" id="{61428CA4-70BD-D031-E6CE-40E9C43BB536}"/>
                      </a:ext>
                    </a:extLst>
                  </p:cNvPr>
                  <p:cNvSpPr/>
                  <p:nvPr/>
                </p:nvSpPr>
                <p:spPr>
                  <a:xfrm>
                    <a:off x="2626822" y="4770555"/>
                    <a:ext cx="1379913" cy="382385"/>
                  </a:xfrm>
                  <a:prstGeom prst="roundRect">
                    <a:avLst/>
                  </a:prstGeom>
                  <a:no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ko-KR" sz="1200">
                        <a:solidFill>
                          <a:schemeClr val="tx1"/>
                        </a:solidFill>
                      </a:rPr>
                      <a:t>File Inode</a:t>
                    </a:r>
                    <a:endParaRPr lang="ko-KR" altLang="en-US" sz="120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5" name="사각형: 둥근 모서리 14">
                    <a:extLst>
                      <a:ext uri="{FF2B5EF4-FFF2-40B4-BE49-F238E27FC236}">
                        <a16:creationId xmlns:a16="http://schemas.microsoft.com/office/drawing/2014/main" id="{7DCEBBB2-998A-517C-FF8B-9CDB0DC849A7}"/>
                      </a:ext>
                    </a:extLst>
                  </p:cNvPr>
                  <p:cNvSpPr/>
                  <p:nvPr/>
                </p:nvSpPr>
                <p:spPr>
                  <a:xfrm>
                    <a:off x="3488574" y="5411193"/>
                    <a:ext cx="1379913" cy="382385"/>
                  </a:xfrm>
                  <a:prstGeom prst="roundRect">
                    <a:avLst/>
                  </a:prstGeom>
                  <a:no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ko-KR" sz="1200">
                        <a:solidFill>
                          <a:schemeClr val="tx1"/>
                        </a:solidFill>
                      </a:rPr>
                      <a:t>Indirect Node</a:t>
                    </a:r>
                    <a:endParaRPr lang="ko-KR" altLang="en-US" sz="120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7" name="사각형: 둥근 모서리 16">
                    <a:extLst>
                      <a:ext uri="{FF2B5EF4-FFF2-40B4-BE49-F238E27FC236}">
                        <a16:creationId xmlns:a16="http://schemas.microsoft.com/office/drawing/2014/main" id="{D38B0B21-CC4E-557D-64D5-57104989ED73}"/>
                      </a:ext>
                    </a:extLst>
                  </p:cNvPr>
                  <p:cNvSpPr/>
                  <p:nvPr/>
                </p:nvSpPr>
                <p:spPr>
                  <a:xfrm>
                    <a:off x="4868487" y="5974942"/>
                    <a:ext cx="1379913" cy="382385"/>
                  </a:xfrm>
                  <a:prstGeom prst="roundRect">
                    <a:avLst/>
                  </a:prstGeom>
                  <a:no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ko-KR" sz="1200">
                        <a:solidFill>
                          <a:srgbClr val="0000FF"/>
                        </a:solidFill>
                      </a:rPr>
                      <a:t>Direct Node</a:t>
                    </a:r>
                    <a:endParaRPr lang="ko-KR" altLang="en-US" sz="1200">
                      <a:solidFill>
                        <a:srgbClr val="0000FF"/>
                      </a:solidFill>
                    </a:endParaRPr>
                  </a:p>
                </p:txBody>
              </p:sp>
              <p:cxnSp>
                <p:nvCxnSpPr>
                  <p:cNvPr id="18" name="연결선: 꺾임 17">
                    <a:extLst>
                      <a:ext uri="{FF2B5EF4-FFF2-40B4-BE49-F238E27FC236}">
                        <a16:creationId xmlns:a16="http://schemas.microsoft.com/office/drawing/2014/main" id="{807C361F-F2E9-EB71-87F6-2E35EB90D1C7}"/>
                      </a:ext>
                    </a:extLst>
                  </p:cNvPr>
                  <p:cNvCxnSpPr>
                    <a:cxnSpLocks/>
                    <a:stCxn id="12" idx="3"/>
                    <a:endCxn id="14" idx="1"/>
                  </p:cNvCxnSpPr>
                  <p:nvPr/>
                </p:nvCxnSpPr>
                <p:spPr>
                  <a:xfrm>
                    <a:off x="1970117" y="3894680"/>
                    <a:ext cx="656705" cy="1067068"/>
                  </a:xfrm>
                  <a:prstGeom prst="bentConnector3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" name="연결선: 꺾임 18">
                    <a:extLst>
                      <a:ext uri="{FF2B5EF4-FFF2-40B4-BE49-F238E27FC236}">
                        <a16:creationId xmlns:a16="http://schemas.microsoft.com/office/drawing/2014/main" id="{E5DF3C5B-3813-03D2-401E-886034590B0C}"/>
                      </a:ext>
                    </a:extLst>
                  </p:cNvPr>
                  <p:cNvCxnSpPr>
                    <a:cxnSpLocks/>
                    <a:stCxn id="12" idx="3"/>
                    <a:endCxn id="15" idx="1"/>
                  </p:cNvCxnSpPr>
                  <p:nvPr/>
                </p:nvCxnSpPr>
                <p:spPr>
                  <a:xfrm>
                    <a:off x="1970117" y="3894680"/>
                    <a:ext cx="1518457" cy="1707706"/>
                  </a:xfrm>
                  <a:prstGeom prst="bentConnector3">
                    <a:avLst>
                      <a:gd name="adj1" fmla="val 21533"/>
                    </a:avLst>
                  </a:prstGeom>
                  <a:ln>
                    <a:tailEnd type="triangl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" name="연결선: 꺾임 19">
                    <a:extLst>
                      <a:ext uri="{FF2B5EF4-FFF2-40B4-BE49-F238E27FC236}">
                        <a16:creationId xmlns:a16="http://schemas.microsoft.com/office/drawing/2014/main" id="{CC24DDAB-24E1-ACC6-A6A2-BDD3B282FCA4}"/>
                      </a:ext>
                    </a:extLst>
                  </p:cNvPr>
                  <p:cNvCxnSpPr>
                    <a:cxnSpLocks/>
                    <a:stCxn id="12" idx="3"/>
                    <a:endCxn id="17" idx="1"/>
                  </p:cNvCxnSpPr>
                  <p:nvPr/>
                </p:nvCxnSpPr>
                <p:spPr>
                  <a:xfrm>
                    <a:off x="1970117" y="3894680"/>
                    <a:ext cx="2898370" cy="2271455"/>
                  </a:xfrm>
                  <a:prstGeom prst="bentConnector3">
                    <a:avLst>
                      <a:gd name="adj1" fmla="val 11281"/>
                    </a:avLst>
                  </a:prstGeom>
                  <a:ln>
                    <a:tailEnd type="triangl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1" name="직사각형 20">
                    <a:extLst>
                      <a:ext uri="{FF2B5EF4-FFF2-40B4-BE49-F238E27FC236}">
                        <a16:creationId xmlns:a16="http://schemas.microsoft.com/office/drawing/2014/main" id="{8F4B746B-584F-FD46-41B5-466844CD3598}"/>
                      </a:ext>
                    </a:extLst>
                  </p:cNvPr>
                  <p:cNvSpPr/>
                  <p:nvPr/>
                </p:nvSpPr>
                <p:spPr>
                  <a:xfrm>
                    <a:off x="4686391" y="4148051"/>
                    <a:ext cx="1379913" cy="382385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ko-KR" sz="1200" dirty="0">
                        <a:solidFill>
                          <a:schemeClr val="tx1"/>
                        </a:solidFill>
                      </a:rPr>
                      <a:t>Directory Data</a:t>
                    </a:r>
                    <a:endParaRPr lang="ko-KR" altLang="en-US" sz="12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2" name="직사각형 21">
                    <a:extLst>
                      <a:ext uri="{FF2B5EF4-FFF2-40B4-BE49-F238E27FC236}">
                        <a16:creationId xmlns:a16="http://schemas.microsoft.com/office/drawing/2014/main" id="{CF81202A-FAC4-99A0-B172-B5BB04174BE5}"/>
                      </a:ext>
                    </a:extLst>
                  </p:cNvPr>
                  <p:cNvSpPr/>
                  <p:nvPr/>
                </p:nvSpPr>
                <p:spPr>
                  <a:xfrm>
                    <a:off x="4686299" y="4774940"/>
                    <a:ext cx="1379913" cy="382385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ko-KR" sz="1200" dirty="0">
                        <a:solidFill>
                          <a:schemeClr val="tx1"/>
                        </a:solidFill>
                      </a:rPr>
                      <a:t>File Data</a:t>
                    </a:r>
                    <a:endParaRPr lang="ko-KR" altLang="en-US" sz="12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3" name="직사각형 22">
                    <a:extLst>
                      <a:ext uri="{FF2B5EF4-FFF2-40B4-BE49-F238E27FC236}">
                        <a16:creationId xmlns:a16="http://schemas.microsoft.com/office/drawing/2014/main" id="{5457F97A-09F7-0467-59F3-9784BBE3D91F}"/>
                      </a:ext>
                    </a:extLst>
                  </p:cNvPr>
                  <p:cNvSpPr/>
                  <p:nvPr/>
                </p:nvSpPr>
                <p:spPr>
                  <a:xfrm>
                    <a:off x="6739542" y="4769499"/>
                    <a:ext cx="1379913" cy="382385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ko-KR" sz="1200" dirty="0">
                        <a:solidFill>
                          <a:srgbClr val="0000FF"/>
                        </a:solidFill>
                      </a:rPr>
                      <a:t>File Data</a:t>
                    </a:r>
                    <a:endParaRPr lang="ko-KR" altLang="en-US" sz="1200" dirty="0">
                      <a:solidFill>
                        <a:srgbClr val="0000FF"/>
                      </a:solidFill>
                    </a:endParaRPr>
                  </a:p>
                </p:txBody>
              </p:sp>
              <p:cxnSp>
                <p:nvCxnSpPr>
                  <p:cNvPr id="24" name="직선 화살표 연결선 23">
                    <a:extLst>
                      <a:ext uri="{FF2B5EF4-FFF2-40B4-BE49-F238E27FC236}">
                        <a16:creationId xmlns:a16="http://schemas.microsoft.com/office/drawing/2014/main" id="{729C45CA-3D27-725E-2EF8-6ACEE3A66CDD}"/>
                      </a:ext>
                    </a:extLst>
                  </p:cNvPr>
                  <p:cNvCxnSpPr>
                    <a:stCxn id="10" idx="3"/>
                    <a:endCxn id="21" idx="1"/>
                  </p:cNvCxnSpPr>
                  <p:nvPr/>
                </p:nvCxnSpPr>
                <p:spPr>
                  <a:xfrm>
                    <a:off x="4006735" y="4339244"/>
                    <a:ext cx="679656" cy="0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직선 화살표 연결선 24">
                    <a:extLst>
                      <a:ext uri="{FF2B5EF4-FFF2-40B4-BE49-F238E27FC236}">
                        <a16:creationId xmlns:a16="http://schemas.microsoft.com/office/drawing/2014/main" id="{F0D2EECE-3AA8-B725-7378-86B6E4D5BAA9}"/>
                      </a:ext>
                    </a:extLst>
                  </p:cNvPr>
                  <p:cNvCxnSpPr>
                    <a:stCxn id="14" idx="3"/>
                    <a:endCxn id="22" idx="1"/>
                  </p:cNvCxnSpPr>
                  <p:nvPr/>
                </p:nvCxnSpPr>
                <p:spPr>
                  <a:xfrm>
                    <a:off x="4006735" y="4961748"/>
                    <a:ext cx="679564" cy="4385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" name="직선 연결선 25">
                    <a:extLst>
                      <a:ext uri="{FF2B5EF4-FFF2-40B4-BE49-F238E27FC236}">
                        <a16:creationId xmlns:a16="http://schemas.microsoft.com/office/drawing/2014/main" id="{5275813B-DF16-60E7-06E3-C9E7B30E8421}"/>
                      </a:ext>
                    </a:extLst>
                  </p:cNvPr>
                  <p:cNvCxnSpPr>
                    <a:stCxn id="22" idx="3"/>
                    <a:endCxn id="23" idx="1"/>
                  </p:cNvCxnSpPr>
                  <p:nvPr/>
                </p:nvCxnSpPr>
                <p:spPr>
                  <a:xfrm flipV="1">
                    <a:off x="6066212" y="4960692"/>
                    <a:ext cx="673330" cy="5441"/>
                  </a:xfrm>
                  <a:prstGeom prst="line">
                    <a:avLst/>
                  </a:prstGeom>
                  <a:ln>
                    <a:prstDash val="dash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연결선: 꺾임 26">
                    <a:extLst>
                      <a:ext uri="{FF2B5EF4-FFF2-40B4-BE49-F238E27FC236}">
                        <a16:creationId xmlns:a16="http://schemas.microsoft.com/office/drawing/2014/main" id="{F5189F34-8402-6A9C-977F-B7E6575C331B}"/>
                      </a:ext>
                    </a:extLst>
                  </p:cNvPr>
                  <p:cNvCxnSpPr>
                    <a:cxnSpLocks/>
                    <a:stCxn id="12" idx="3"/>
                    <a:endCxn id="10" idx="1"/>
                  </p:cNvCxnSpPr>
                  <p:nvPr/>
                </p:nvCxnSpPr>
                <p:spPr>
                  <a:xfrm>
                    <a:off x="1970117" y="3894680"/>
                    <a:ext cx="656705" cy="444564"/>
                  </a:xfrm>
                  <a:prstGeom prst="bentConnector3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" name="연결선: 꺾임 27">
                    <a:extLst>
                      <a:ext uri="{FF2B5EF4-FFF2-40B4-BE49-F238E27FC236}">
                        <a16:creationId xmlns:a16="http://schemas.microsoft.com/office/drawing/2014/main" id="{661AA341-2C8D-7E5D-F714-ADD932805596}"/>
                      </a:ext>
                    </a:extLst>
                  </p:cNvPr>
                  <p:cNvCxnSpPr>
                    <a:cxnSpLocks/>
                    <a:stCxn id="17" idx="3"/>
                    <a:endCxn id="23" idx="2"/>
                  </p:cNvCxnSpPr>
                  <p:nvPr/>
                </p:nvCxnSpPr>
                <p:spPr>
                  <a:xfrm flipV="1">
                    <a:off x="6248400" y="5151884"/>
                    <a:ext cx="1181099" cy="1014251"/>
                  </a:xfrm>
                  <a:prstGeom prst="bentConnector2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연결선: 꺾임 28">
                    <a:extLst>
                      <a:ext uri="{FF2B5EF4-FFF2-40B4-BE49-F238E27FC236}">
                        <a16:creationId xmlns:a16="http://schemas.microsoft.com/office/drawing/2014/main" id="{760E12D7-4A71-281F-71D9-5A6C650553A4}"/>
                      </a:ext>
                    </a:extLst>
                  </p:cNvPr>
                  <p:cNvCxnSpPr>
                    <a:cxnSpLocks/>
                    <a:stCxn id="15" idx="2"/>
                    <a:endCxn id="17" idx="0"/>
                  </p:cNvCxnSpPr>
                  <p:nvPr/>
                </p:nvCxnSpPr>
                <p:spPr>
                  <a:xfrm rot="16200000" flipH="1">
                    <a:off x="4777805" y="5194303"/>
                    <a:ext cx="181364" cy="1379913"/>
                  </a:xfrm>
                  <a:prstGeom prst="bentConnector3">
                    <a:avLst>
                      <a:gd name="adj1" fmla="val 50000"/>
                    </a:avLst>
                  </a:prstGeom>
                  <a:ln>
                    <a:solidFill>
                      <a:srgbClr val="FF00FF"/>
                    </a:solidFill>
                    <a:prstDash val="dash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" name="연결선: 꺾임 29">
                    <a:extLst>
                      <a:ext uri="{FF2B5EF4-FFF2-40B4-BE49-F238E27FC236}">
                        <a16:creationId xmlns:a16="http://schemas.microsoft.com/office/drawing/2014/main" id="{ABB06AFA-9816-080A-615C-88453616E11C}"/>
                      </a:ext>
                    </a:extLst>
                  </p:cNvPr>
                  <p:cNvCxnSpPr>
                    <a:stCxn id="14" idx="2"/>
                    <a:endCxn id="15" idx="0"/>
                  </p:cNvCxnSpPr>
                  <p:nvPr/>
                </p:nvCxnSpPr>
                <p:spPr>
                  <a:xfrm rot="16200000" flipH="1">
                    <a:off x="3618529" y="4851190"/>
                    <a:ext cx="258253" cy="861752"/>
                  </a:xfrm>
                  <a:prstGeom prst="bentConnector3">
                    <a:avLst/>
                  </a:prstGeom>
                  <a:ln>
                    <a:solidFill>
                      <a:srgbClr val="FF00FF"/>
                    </a:solidFill>
                    <a:prstDash val="dash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51" name="사각형: 둥근 모서리 50">
                <a:extLst>
                  <a:ext uri="{FF2B5EF4-FFF2-40B4-BE49-F238E27FC236}">
                    <a16:creationId xmlns:a16="http://schemas.microsoft.com/office/drawing/2014/main" id="{0B20EB80-BFC7-2481-1829-80342F78D170}"/>
                  </a:ext>
                </a:extLst>
              </p:cNvPr>
              <p:cNvSpPr/>
              <p:nvPr/>
            </p:nvSpPr>
            <p:spPr>
              <a:xfrm>
                <a:off x="6057897" y="2948026"/>
                <a:ext cx="535625" cy="344098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200">
                    <a:solidFill>
                      <a:schemeClr val="tx1"/>
                    </a:solidFill>
                  </a:rPr>
                  <a:t>CP</a:t>
                </a:r>
                <a:endParaRPr lang="ko-KR" alt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73" name="사각형: 둥근 모서리 72">
                <a:extLst>
                  <a:ext uri="{FF2B5EF4-FFF2-40B4-BE49-F238E27FC236}">
                    <a16:creationId xmlns:a16="http://schemas.microsoft.com/office/drawing/2014/main" id="{27B38483-B857-224D-3346-D1775183CB9B}"/>
                  </a:ext>
                </a:extLst>
              </p:cNvPr>
              <p:cNvSpPr/>
              <p:nvPr/>
            </p:nvSpPr>
            <p:spPr>
              <a:xfrm>
                <a:off x="5998383" y="2887579"/>
                <a:ext cx="654651" cy="847411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4" name="직사각형 73">
                <a:extLst>
                  <a:ext uri="{FF2B5EF4-FFF2-40B4-BE49-F238E27FC236}">
                    <a16:creationId xmlns:a16="http://schemas.microsoft.com/office/drawing/2014/main" id="{0B1A2962-287D-C97D-5BF0-A3FEC061AE45}"/>
                  </a:ext>
                </a:extLst>
              </p:cNvPr>
              <p:cNvSpPr/>
              <p:nvPr/>
            </p:nvSpPr>
            <p:spPr>
              <a:xfrm>
                <a:off x="5673438" y="2205657"/>
                <a:ext cx="1304539" cy="38617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200">
                    <a:solidFill>
                      <a:schemeClr val="tx1"/>
                    </a:solidFill>
                  </a:rPr>
                  <a:t>SIT, SSA</a:t>
                </a:r>
                <a:endParaRPr lang="ko-KR" altLang="en-US" sz="120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76" name="직선 화살표 연결선 75">
                <a:extLst>
                  <a:ext uri="{FF2B5EF4-FFF2-40B4-BE49-F238E27FC236}">
                    <a16:creationId xmlns:a16="http://schemas.microsoft.com/office/drawing/2014/main" id="{8EC46331-5DB8-D003-5A31-A914553C4519}"/>
                  </a:ext>
                </a:extLst>
              </p:cNvPr>
              <p:cNvCxnSpPr>
                <a:stCxn id="73" idx="0"/>
                <a:endCxn id="74" idx="2"/>
              </p:cNvCxnSpPr>
              <p:nvPr/>
            </p:nvCxnSpPr>
            <p:spPr>
              <a:xfrm flipH="1" flipV="1">
                <a:off x="6325708" y="2591828"/>
                <a:ext cx="1" cy="29575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CA1982C8-2F67-2797-F05B-823F8FF0CA16}"/>
                </a:ext>
              </a:extLst>
            </p:cNvPr>
            <p:cNvSpPr txBox="1"/>
            <p:nvPr/>
          </p:nvSpPr>
          <p:spPr>
            <a:xfrm>
              <a:off x="8897510" y="4976687"/>
              <a:ext cx="193257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>
                  <a:solidFill>
                    <a:srgbClr val="FF00FF"/>
                  </a:solidFill>
                </a:rPr>
                <a:t>Referenced NAT lookup</a:t>
              </a:r>
              <a:endParaRPr lang="ko-KR" altLang="en-US" sz="900">
                <a:solidFill>
                  <a:srgbClr val="FF00FF"/>
                </a:solidFill>
              </a:endParaRPr>
            </a:p>
          </p:txBody>
        </p:sp>
      </p:grpSp>
      <p:sp>
        <p:nvSpPr>
          <p:cNvPr id="84" name="내용 개체 틀 3">
            <a:extLst>
              <a:ext uri="{FF2B5EF4-FFF2-40B4-BE49-F238E27FC236}">
                <a16:creationId xmlns:a16="http://schemas.microsoft.com/office/drawing/2014/main" id="{919B4150-68E2-4DA2-5D30-3358FDE5D53F}"/>
              </a:ext>
            </a:extLst>
          </p:cNvPr>
          <p:cNvSpPr txBox="1">
            <a:spLocks/>
          </p:cNvSpPr>
          <p:nvPr/>
        </p:nvSpPr>
        <p:spPr>
          <a:xfrm>
            <a:off x="496908" y="1308171"/>
            <a:ext cx="5334180" cy="53757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defRPr>
            </a:lvl1pPr>
            <a:lvl2pPr marL="800100" indent="-3429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defRPr>
            </a:lvl2pPr>
            <a:lvl3pPr marL="1257300" indent="-3429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 typeface="시스템 서체 일반체"/>
              <a:buChar char="-"/>
              <a:defRPr sz="20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defRPr>
            </a:lvl3pPr>
            <a:lvl4pPr marL="1657350" indent="-28575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 typeface="Wingdings" pitchFamily="2" charset="2"/>
              <a:buChar char="Ø"/>
              <a:defRPr sz="18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defRPr>
            </a:lvl4pPr>
            <a:lvl5pPr marL="2114550" indent="-28575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 typeface="Wingdings" pitchFamily="2" charset="2"/>
              <a:buChar char="ü"/>
              <a:defRPr sz="16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LFS</a:t>
            </a:r>
          </a:p>
          <a:p>
            <a:pPr lvl="1"/>
            <a:r>
              <a:rPr lang="en-US" altLang="ko-K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Propagation</a:t>
            </a:r>
          </a:p>
          <a:p>
            <a:pPr lvl="2"/>
            <a:r>
              <a:rPr lang="en-US" altLang="ko-K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Wandering tree problem</a:t>
            </a:r>
          </a:p>
          <a:p>
            <a:pPr lvl="1" algn="just"/>
            <a:endParaRPr lang="en-US" altLang="ko-KR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 algn="just"/>
            <a:endParaRPr lang="en-US" altLang="ko-KR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8" name="그룹 47">
            <a:extLst>
              <a:ext uri="{FF2B5EF4-FFF2-40B4-BE49-F238E27FC236}">
                <a16:creationId xmlns:a16="http://schemas.microsoft.com/office/drawing/2014/main" id="{43065CB8-69F4-7AE7-23FF-DCE643B18C5B}"/>
              </a:ext>
            </a:extLst>
          </p:cNvPr>
          <p:cNvGrpSpPr/>
          <p:nvPr/>
        </p:nvGrpSpPr>
        <p:grpSpPr>
          <a:xfrm>
            <a:off x="1012879" y="4263117"/>
            <a:ext cx="4686006" cy="1757718"/>
            <a:chOff x="651268" y="3737485"/>
            <a:chExt cx="4602050" cy="1743309"/>
          </a:xfrm>
        </p:grpSpPr>
        <p:sp>
          <p:nvSpPr>
            <p:cNvPr id="81" name="사각형: 둥근 모서리 80">
              <a:extLst>
                <a:ext uri="{FF2B5EF4-FFF2-40B4-BE49-F238E27FC236}">
                  <a16:creationId xmlns:a16="http://schemas.microsoft.com/office/drawing/2014/main" id="{371C1330-55F1-DB7A-504E-F4F035471BDB}"/>
                </a:ext>
              </a:extLst>
            </p:cNvPr>
            <p:cNvSpPr/>
            <p:nvPr/>
          </p:nvSpPr>
          <p:spPr>
            <a:xfrm>
              <a:off x="651268" y="3737485"/>
              <a:ext cx="535625" cy="344098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>
                  <a:solidFill>
                    <a:srgbClr val="0000FF"/>
                  </a:solidFill>
                </a:rPr>
                <a:t>CP</a:t>
              </a:r>
              <a:endParaRPr lang="ko-KR" altLang="en-US" sz="1200" dirty="0">
                <a:solidFill>
                  <a:srgbClr val="0000FF"/>
                </a:solidFill>
              </a:endParaRPr>
            </a:p>
          </p:txBody>
        </p:sp>
        <p:sp>
          <p:nvSpPr>
            <p:cNvPr id="85" name="사각형: 둥근 모서리 84">
              <a:extLst>
                <a:ext uri="{FF2B5EF4-FFF2-40B4-BE49-F238E27FC236}">
                  <a16:creationId xmlns:a16="http://schemas.microsoft.com/office/drawing/2014/main" id="{8081CDA8-D232-92A1-DF33-AA11185A7F18}"/>
                </a:ext>
              </a:extLst>
            </p:cNvPr>
            <p:cNvSpPr/>
            <p:nvPr/>
          </p:nvSpPr>
          <p:spPr>
            <a:xfrm>
              <a:off x="1499233" y="3737485"/>
              <a:ext cx="711772" cy="344098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 err="1">
                  <a:solidFill>
                    <a:srgbClr val="0000FF"/>
                  </a:solidFill>
                </a:rPr>
                <a:t>Inode</a:t>
              </a:r>
              <a:r>
                <a:rPr lang="ko-KR" altLang="en-US" sz="1200" dirty="0">
                  <a:solidFill>
                    <a:srgbClr val="0000FF"/>
                  </a:solidFill>
                </a:rPr>
                <a:t> </a:t>
              </a:r>
              <a:r>
                <a:rPr lang="en-US" altLang="ko-KR" sz="1200" dirty="0">
                  <a:solidFill>
                    <a:srgbClr val="0000FF"/>
                  </a:solidFill>
                </a:rPr>
                <a:t>Map</a:t>
              </a:r>
              <a:endParaRPr lang="ko-KR" altLang="en-US" sz="1200" dirty="0">
                <a:solidFill>
                  <a:srgbClr val="0000FF"/>
                </a:solidFill>
              </a:endParaRPr>
            </a:p>
          </p:txBody>
        </p:sp>
        <p:sp>
          <p:nvSpPr>
            <p:cNvPr id="4" name="사각형: 둥근 모서리 3">
              <a:extLst>
                <a:ext uri="{FF2B5EF4-FFF2-40B4-BE49-F238E27FC236}">
                  <a16:creationId xmlns:a16="http://schemas.microsoft.com/office/drawing/2014/main" id="{50D4C4F0-890F-61CC-6866-2BBE2EB41610}"/>
                </a:ext>
              </a:extLst>
            </p:cNvPr>
            <p:cNvSpPr/>
            <p:nvPr/>
          </p:nvSpPr>
          <p:spPr>
            <a:xfrm>
              <a:off x="2596524" y="4316632"/>
              <a:ext cx="1135924" cy="321388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>
                  <a:solidFill>
                    <a:srgbClr val="0000FF"/>
                  </a:solidFill>
                </a:rPr>
                <a:t>File </a:t>
              </a:r>
              <a:r>
                <a:rPr lang="en-US" altLang="ko-KR" sz="1200" dirty="0" err="1">
                  <a:solidFill>
                    <a:srgbClr val="0000FF"/>
                  </a:solidFill>
                </a:rPr>
                <a:t>Inode</a:t>
              </a:r>
              <a:endParaRPr lang="ko-KR" altLang="en-US" sz="1200" dirty="0">
                <a:solidFill>
                  <a:srgbClr val="0000FF"/>
                </a:solidFill>
              </a:endParaRPr>
            </a:p>
          </p:txBody>
        </p:sp>
        <p:sp>
          <p:nvSpPr>
            <p:cNvPr id="5" name="사각형: 둥근 모서리 4">
              <a:extLst>
                <a:ext uri="{FF2B5EF4-FFF2-40B4-BE49-F238E27FC236}">
                  <a16:creationId xmlns:a16="http://schemas.microsoft.com/office/drawing/2014/main" id="{A23FD2B1-FA62-3263-8B77-B66140EADFD8}"/>
                </a:ext>
              </a:extLst>
            </p:cNvPr>
            <p:cNvSpPr/>
            <p:nvPr/>
          </p:nvSpPr>
          <p:spPr>
            <a:xfrm>
              <a:off x="2596524" y="3739597"/>
              <a:ext cx="1135924" cy="341986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>
                  <a:solidFill>
                    <a:schemeClr val="tx1"/>
                  </a:solidFill>
                </a:rPr>
                <a:t>Directory </a:t>
              </a:r>
              <a:r>
                <a:rPr lang="en-US" altLang="ko-KR" sz="1200" dirty="0" err="1">
                  <a:solidFill>
                    <a:schemeClr val="tx1"/>
                  </a:solidFill>
                </a:rPr>
                <a:t>Inode</a:t>
              </a:r>
              <a:endParaRPr lang="ko-KR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FB9D6BFB-6764-7E3E-FB9F-1E03AB220CFB}"/>
                </a:ext>
              </a:extLst>
            </p:cNvPr>
            <p:cNvSpPr/>
            <p:nvPr/>
          </p:nvSpPr>
          <p:spPr>
            <a:xfrm>
              <a:off x="4116297" y="3748840"/>
              <a:ext cx="1135924" cy="32138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>
                  <a:solidFill>
                    <a:schemeClr val="tx1"/>
                  </a:solidFill>
                </a:rPr>
                <a:t>Directory Data</a:t>
              </a:r>
              <a:endParaRPr lang="ko-KR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2" name="직사각형 31">
              <a:extLst>
                <a:ext uri="{FF2B5EF4-FFF2-40B4-BE49-F238E27FC236}">
                  <a16:creationId xmlns:a16="http://schemas.microsoft.com/office/drawing/2014/main" id="{A59415F3-7884-1F80-1305-383F1BD36DD1}"/>
                </a:ext>
              </a:extLst>
            </p:cNvPr>
            <p:cNvSpPr/>
            <p:nvPr/>
          </p:nvSpPr>
          <p:spPr>
            <a:xfrm>
              <a:off x="4117394" y="4315337"/>
              <a:ext cx="1135924" cy="32138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>
                  <a:solidFill>
                    <a:srgbClr val="0000FF"/>
                  </a:solidFill>
                </a:rPr>
                <a:t>File Data</a:t>
              </a:r>
              <a:endParaRPr lang="ko-KR" altLang="en-US" sz="1200" dirty="0">
                <a:solidFill>
                  <a:srgbClr val="0000FF"/>
                </a:solidFill>
              </a:endParaRPr>
            </a:p>
          </p:txBody>
        </p:sp>
        <p:sp>
          <p:nvSpPr>
            <p:cNvPr id="33" name="사각형: 둥근 모서리 32">
              <a:extLst>
                <a:ext uri="{FF2B5EF4-FFF2-40B4-BE49-F238E27FC236}">
                  <a16:creationId xmlns:a16="http://schemas.microsoft.com/office/drawing/2014/main" id="{ECD043F8-0E9C-3C2D-3DFF-442448036B99}"/>
                </a:ext>
              </a:extLst>
            </p:cNvPr>
            <p:cNvSpPr/>
            <p:nvPr/>
          </p:nvSpPr>
          <p:spPr>
            <a:xfrm>
              <a:off x="2600787" y="5149885"/>
              <a:ext cx="1135924" cy="321388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>
                  <a:solidFill>
                    <a:srgbClr val="0000FF"/>
                  </a:solidFill>
                </a:rPr>
                <a:t>Indirect Node</a:t>
              </a:r>
              <a:endParaRPr lang="ko-KR" altLang="en-US" sz="1200" dirty="0">
                <a:solidFill>
                  <a:srgbClr val="0000FF"/>
                </a:solidFill>
              </a:endParaRPr>
            </a:p>
          </p:txBody>
        </p:sp>
        <p:sp>
          <p:nvSpPr>
            <p:cNvPr id="34" name="사각형: 둥근 모서리 33">
              <a:extLst>
                <a:ext uri="{FF2B5EF4-FFF2-40B4-BE49-F238E27FC236}">
                  <a16:creationId xmlns:a16="http://schemas.microsoft.com/office/drawing/2014/main" id="{364A1224-CE19-60C4-36C8-EAABE83D0B96}"/>
                </a:ext>
              </a:extLst>
            </p:cNvPr>
            <p:cNvSpPr/>
            <p:nvPr/>
          </p:nvSpPr>
          <p:spPr>
            <a:xfrm>
              <a:off x="4114421" y="5159406"/>
              <a:ext cx="1135924" cy="321388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>
                  <a:solidFill>
                    <a:srgbClr val="0000FF"/>
                  </a:solidFill>
                </a:rPr>
                <a:t>Direct Node</a:t>
              </a:r>
              <a:endParaRPr lang="ko-KR" altLang="en-US" sz="1200">
                <a:solidFill>
                  <a:srgbClr val="0000FF"/>
                </a:solidFill>
              </a:endParaRPr>
            </a:p>
          </p:txBody>
        </p:sp>
        <p:cxnSp>
          <p:nvCxnSpPr>
            <p:cNvPr id="36" name="직선 화살표 연결선 35">
              <a:extLst>
                <a:ext uri="{FF2B5EF4-FFF2-40B4-BE49-F238E27FC236}">
                  <a16:creationId xmlns:a16="http://schemas.microsoft.com/office/drawing/2014/main" id="{0608429B-E7F1-109C-A345-AB9DB740E268}"/>
                </a:ext>
              </a:extLst>
            </p:cNvPr>
            <p:cNvCxnSpPr>
              <a:stCxn id="81" idx="3"/>
              <a:endCxn id="85" idx="1"/>
            </p:cNvCxnSpPr>
            <p:nvPr/>
          </p:nvCxnSpPr>
          <p:spPr>
            <a:xfrm>
              <a:off x="1186893" y="3909534"/>
              <a:ext cx="31234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직선 화살표 연결선 38">
              <a:extLst>
                <a:ext uri="{FF2B5EF4-FFF2-40B4-BE49-F238E27FC236}">
                  <a16:creationId xmlns:a16="http://schemas.microsoft.com/office/drawing/2014/main" id="{BF43F45D-4A41-F0F5-F905-E9F8110F63DC}"/>
                </a:ext>
              </a:extLst>
            </p:cNvPr>
            <p:cNvCxnSpPr>
              <a:stCxn id="85" idx="3"/>
              <a:endCxn id="5" idx="1"/>
            </p:cNvCxnSpPr>
            <p:nvPr/>
          </p:nvCxnSpPr>
          <p:spPr>
            <a:xfrm>
              <a:off x="2211005" y="3909534"/>
              <a:ext cx="385519" cy="105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연결선: 꺾임 40">
              <a:extLst>
                <a:ext uri="{FF2B5EF4-FFF2-40B4-BE49-F238E27FC236}">
                  <a16:creationId xmlns:a16="http://schemas.microsoft.com/office/drawing/2014/main" id="{B3D3EFAE-E5F5-CBC5-A8C6-7A77989DF192}"/>
                </a:ext>
              </a:extLst>
            </p:cNvPr>
            <p:cNvCxnSpPr>
              <a:stCxn id="85" idx="3"/>
              <a:endCxn id="4" idx="1"/>
            </p:cNvCxnSpPr>
            <p:nvPr/>
          </p:nvCxnSpPr>
          <p:spPr>
            <a:xfrm>
              <a:off x="2211005" y="3909534"/>
              <a:ext cx="385519" cy="567792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직선 화살표 연결선 42">
              <a:extLst>
                <a:ext uri="{FF2B5EF4-FFF2-40B4-BE49-F238E27FC236}">
                  <a16:creationId xmlns:a16="http://schemas.microsoft.com/office/drawing/2014/main" id="{DA74AC6D-DCA7-FCF8-86F5-E762A25F95F0}"/>
                </a:ext>
              </a:extLst>
            </p:cNvPr>
            <p:cNvCxnSpPr>
              <a:stCxn id="4" idx="2"/>
              <a:endCxn id="33" idx="0"/>
            </p:cNvCxnSpPr>
            <p:nvPr/>
          </p:nvCxnSpPr>
          <p:spPr>
            <a:xfrm>
              <a:off x="3164486" y="4638020"/>
              <a:ext cx="4263" cy="51186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연결선: 꺾임 44">
              <a:extLst>
                <a:ext uri="{FF2B5EF4-FFF2-40B4-BE49-F238E27FC236}">
                  <a16:creationId xmlns:a16="http://schemas.microsoft.com/office/drawing/2014/main" id="{149EE4C6-1CE0-4B53-5CA9-BD31529D43C1}"/>
                </a:ext>
              </a:extLst>
            </p:cNvPr>
            <p:cNvCxnSpPr>
              <a:stCxn id="33" idx="2"/>
              <a:endCxn id="34" idx="2"/>
            </p:cNvCxnSpPr>
            <p:nvPr/>
          </p:nvCxnSpPr>
          <p:spPr>
            <a:xfrm rot="16200000" flipH="1">
              <a:off x="3920806" y="4719216"/>
              <a:ext cx="9521" cy="1513634"/>
            </a:xfrm>
            <a:prstGeom prst="bentConnector3">
              <a:avLst>
                <a:gd name="adj1" fmla="val 2501008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직선 화살표 연결선 46">
              <a:extLst>
                <a:ext uri="{FF2B5EF4-FFF2-40B4-BE49-F238E27FC236}">
                  <a16:creationId xmlns:a16="http://schemas.microsoft.com/office/drawing/2014/main" id="{67714C61-39F0-E72D-531B-82F19F118519}"/>
                </a:ext>
              </a:extLst>
            </p:cNvPr>
            <p:cNvCxnSpPr>
              <a:stCxn id="34" idx="0"/>
              <a:endCxn id="32" idx="2"/>
            </p:cNvCxnSpPr>
            <p:nvPr/>
          </p:nvCxnSpPr>
          <p:spPr>
            <a:xfrm flipV="1">
              <a:off x="4682384" y="4636725"/>
              <a:ext cx="2973" cy="52268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50" name="직선 화살표 연결선 49">
            <a:extLst>
              <a:ext uri="{FF2B5EF4-FFF2-40B4-BE49-F238E27FC236}">
                <a16:creationId xmlns:a16="http://schemas.microsoft.com/office/drawing/2014/main" id="{93A8549E-F952-7B9F-675A-170416973882}"/>
              </a:ext>
            </a:extLst>
          </p:cNvPr>
          <p:cNvCxnSpPr>
            <a:stCxn id="5" idx="3"/>
            <a:endCxn id="8" idx="1"/>
          </p:cNvCxnSpPr>
          <p:nvPr/>
        </p:nvCxnSpPr>
        <p:spPr>
          <a:xfrm flipV="1">
            <a:off x="4150270" y="4436588"/>
            <a:ext cx="390851" cy="10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직선 화살표 연결선 56">
            <a:extLst>
              <a:ext uri="{FF2B5EF4-FFF2-40B4-BE49-F238E27FC236}">
                <a16:creationId xmlns:a16="http://schemas.microsoft.com/office/drawing/2014/main" id="{718E7127-CC1F-5913-BF1E-48AEE513F1D9}"/>
              </a:ext>
            </a:extLst>
          </p:cNvPr>
          <p:cNvCxnSpPr>
            <a:stCxn id="4" idx="3"/>
            <a:endCxn id="32" idx="1"/>
          </p:cNvCxnSpPr>
          <p:nvPr/>
        </p:nvCxnSpPr>
        <p:spPr>
          <a:xfrm flipV="1">
            <a:off x="4150270" y="5007767"/>
            <a:ext cx="391968" cy="13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42881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B706B47-638F-D349-8D66-F9EEFC749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76" y="219932"/>
            <a:ext cx="11118454" cy="831299"/>
          </a:xfrm>
        </p:spPr>
        <p:txBody>
          <a:bodyPr>
            <a:normAutofit/>
          </a:bodyPr>
          <a:lstStyle/>
          <a:p>
            <a:r>
              <a:rPr kumimoji="1" lang="en-US" altLang="ko-KR"/>
              <a:t>F2FS Design: Multi-head Logging </a:t>
            </a:r>
            <a:endParaRPr kumimoji="1" lang="ko-KR" altLang="en-US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E1BA9AED-3142-B542-8D36-61DE7F7EF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86299" y="6484261"/>
            <a:ext cx="2743200" cy="295861"/>
          </a:xfrm>
        </p:spPr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15</a:t>
            </a:fld>
            <a:endParaRPr kumimoji="1" lang="ko-KR" altLang="en-US"/>
          </a:p>
        </p:txBody>
      </p:sp>
      <p:sp>
        <p:nvSpPr>
          <p:cNvPr id="13" name="내용 개체 틀 3">
            <a:extLst>
              <a:ext uri="{FF2B5EF4-FFF2-40B4-BE49-F238E27FC236}">
                <a16:creationId xmlns:a16="http://schemas.microsoft.com/office/drawing/2014/main" id="{24BA23C6-6394-5AB4-9989-A5839B627C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451" y="1305099"/>
            <a:ext cx="11118454" cy="5332970"/>
          </a:xfrm>
        </p:spPr>
        <p:txBody>
          <a:bodyPr>
            <a:normAutofit/>
          </a:bodyPr>
          <a:lstStyle/>
          <a:p>
            <a:r>
              <a:rPr lang="en-US" altLang="ko-KR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Six major log areas - Table 1: Separation of objects in multiple active segments</a:t>
            </a:r>
          </a:p>
          <a:p>
            <a:pPr lvl="1"/>
            <a:r>
              <a:rPr lang="en-US" altLang="ko-KR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Object temperature </a:t>
            </a:r>
          </a:p>
          <a:p>
            <a:pPr lvl="2"/>
            <a:r>
              <a:rPr lang="en-US" altLang="ko-KR"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Node &gt; Data</a:t>
            </a:r>
          </a:p>
          <a:p>
            <a:pPr lvl="2"/>
            <a:r>
              <a:rPr lang="en-US" altLang="ko-KR"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Direct node &gt; Indirect node (more update in direct)</a:t>
            </a:r>
          </a:p>
          <a:p>
            <a:pPr lvl="2"/>
            <a:r>
              <a:rPr lang="en-US" altLang="ko-KR"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Directory &gt; File</a:t>
            </a:r>
          </a:p>
          <a:p>
            <a:pPr lvl="2"/>
            <a:endParaRPr lang="en-US" altLang="ko-KR" sz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2"/>
            <a:endParaRPr lang="en-US" altLang="ko-KR" sz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2"/>
            <a:endParaRPr lang="en-US" altLang="ko-KR" sz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2"/>
            <a:endParaRPr lang="en-US" altLang="ko-KR" sz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r>
              <a:rPr lang="en-US" altLang="ko-KR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Default: F2FS sets six logs open for writing</a:t>
            </a:r>
          </a:p>
          <a:p>
            <a:pPr lvl="1"/>
            <a:r>
              <a:rPr lang="en-US" altLang="ko-KR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If) 4 log is better: Hot &amp; Cold </a:t>
            </a:r>
          </a:p>
          <a:p>
            <a:pPr lvl="1"/>
            <a:r>
              <a:rPr lang="en-US" altLang="ko-KR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If) 2 log is better: Node &amp; Data</a:t>
            </a:r>
          </a:p>
          <a:p>
            <a:pPr marL="457200" lvl="1" indent="0" algn="just">
              <a:buNone/>
            </a:pPr>
            <a:endParaRPr lang="en-US" altLang="ko-KR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AutoShape 6" descr="What is CPU scheduling">
            <a:extLst>
              <a:ext uri="{FF2B5EF4-FFF2-40B4-BE49-F238E27FC236}">
                <a16:creationId xmlns:a16="http://schemas.microsoft.com/office/drawing/2014/main" id="{2E4F462D-D19C-28DE-85D8-CB0A3EFAD91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aphicFrame>
        <p:nvGraphicFramePr>
          <p:cNvPr id="4" name="표 4">
            <a:extLst>
              <a:ext uri="{FF2B5EF4-FFF2-40B4-BE49-F238E27FC236}">
                <a16:creationId xmlns:a16="http://schemas.microsoft.com/office/drawing/2014/main" id="{FCE04D5B-EF34-60DF-60C4-E2A1E9140B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0758282"/>
              </p:ext>
            </p:extLst>
          </p:nvPr>
        </p:nvGraphicFramePr>
        <p:xfrm>
          <a:off x="6248400" y="1883000"/>
          <a:ext cx="5302315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6564">
                  <a:extLst>
                    <a:ext uri="{9D8B030D-6E8A-4147-A177-3AD203B41FA5}">
                      <a16:colId xmlns:a16="http://schemas.microsoft.com/office/drawing/2014/main" val="965922371"/>
                    </a:ext>
                  </a:extLst>
                </a:gridCol>
                <a:gridCol w="1605170">
                  <a:extLst>
                    <a:ext uri="{9D8B030D-6E8A-4147-A177-3AD203B41FA5}">
                      <a16:colId xmlns:a16="http://schemas.microsoft.com/office/drawing/2014/main" val="4038595778"/>
                    </a:ext>
                  </a:extLst>
                </a:gridCol>
                <a:gridCol w="3170581">
                  <a:extLst>
                    <a:ext uri="{9D8B030D-6E8A-4147-A177-3AD203B41FA5}">
                      <a16:colId xmlns:a16="http://schemas.microsoft.com/office/drawing/2014/main" val="1337461339"/>
                    </a:ext>
                  </a:extLst>
                </a:gridCol>
              </a:tblGrid>
              <a:tr h="15259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Type</a:t>
                      </a:r>
                      <a:endParaRPr lang="ko-KR" altLang="en-US" sz="1000" b="0">
                        <a:solidFill>
                          <a:schemeClr val="tx1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Update frequency (Temp)</a:t>
                      </a:r>
                      <a:endParaRPr lang="ko-KR" altLang="en-US" sz="1000" b="0">
                        <a:solidFill>
                          <a:schemeClr val="tx1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Contained Objects</a:t>
                      </a:r>
                      <a:endParaRPr lang="ko-KR" altLang="en-US" sz="1000" b="0">
                        <a:solidFill>
                          <a:schemeClr val="tx1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3385515"/>
                  </a:ext>
                </a:extLst>
              </a:tr>
              <a:tr h="203327">
                <a:tc rowSpan="3">
                  <a:txBody>
                    <a:bodyPr/>
                    <a:lstStyle/>
                    <a:p>
                      <a:pPr algn="ctr" latinLnBrk="1"/>
                      <a:endParaRPr lang="en-US" altLang="ko-KR" sz="1000">
                        <a:solidFill>
                          <a:schemeClr val="tx1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 latinLnBrk="1"/>
                      <a:endParaRPr lang="en-US" altLang="ko-KR" sz="1000">
                        <a:solidFill>
                          <a:schemeClr val="tx1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 latinLnBrk="1"/>
                      <a:r>
                        <a:rPr lang="en-US" altLang="ko-KR" sz="1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Node</a:t>
                      </a:r>
                      <a:endParaRPr lang="ko-KR" altLang="en-US" sz="1000">
                        <a:solidFill>
                          <a:schemeClr val="tx1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Hot</a:t>
                      </a:r>
                      <a:endParaRPr lang="ko-KR" altLang="en-US" sz="1000">
                        <a:solidFill>
                          <a:schemeClr val="tx1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/>
                        <a:t>Direct node blocks for directories</a:t>
                      </a:r>
                      <a:endParaRPr lang="ko-KR" altLang="en-US" sz="1000">
                        <a:solidFill>
                          <a:schemeClr val="tx1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1334178"/>
                  </a:ext>
                </a:extLst>
              </a:tr>
              <a:tr h="212500">
                <a:tc vMerge="1">
                  <a:txBody>
                    <a:bodyPr/>
                    <a:lstStyle/>
                    <a:p>
                      <a:pPr latinLnBrk="1"/>
                      <a:endParaRPr lang="ko-KR" altLang="en-US" sz="1000">
                        <a:solidFill>
                          <a:schemeClr val="tx1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Warm</a:t>
                      </a:r>
                      <a:endParaRPr lang="ko-KR" altLang="en-US" sz="1000">
                        <a:solidFill>
                          <a:schemeClr val="tx1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/>
                        <a:t>Direct node blocks for regular files</a:t>
                      </a:r>
                      <a:endParaRPr lang="ko-KR" altLang="en-US" sz="1000">
                        <a:solidFill>
                          <a:schemeClr val="tx1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812938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 sz="1000">
                        <a:solidFill>
                          <a:schemeClr val="tx1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Cold</a:t>
                      </a:r>
                      <a:endParaRPr lang="ko-KR" altLang="en-US" sz="1000">
                        <a:solidFill>
                          <a:schemeClr val="tx1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/>
                        <a:t>Indirect node blocks</a:t>
                      </a:r>
                      <a:endParaRPr lang="ko-KR" altLang="en-US" sz="1000">
                        <a:solidFill>
                          <a:schemeClr val="tx1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0408024"/>
                  </a:ext>
                </a:extLst>
              </a:tr>
              <a:tr h="0">
                <a:tc rowSpan="3">
                  <a:txBody>
                    <a:bodyPr/>
                    <a:lstStyle/>
                    <a:p>
                      <a:pPr algn="ctr" latinLnBrk="1"/>
                      <a:endParaRPr lang="en-US" altLang="ko-KR" sz="1000">
                        <a:solidFill>
                          <a:schemeClr val="tx1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 latinLnBrk="1"/>
                      <a:endParaRPr lang="en-US" altLang="ko-KR" sz="1000">
                        <a:solidFill>
                          <a:schemeClr val="tx1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 latinLnBrk="1"/>
                      <a:endParaRPr lang="en-US" altLang="ko-KR" sz="1000">
                        <a:solidFill>
                          <a:schemeClr val="tx1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 latinLnBrk="1"/>
                      <a:r>
                        <a:rPr lang="en-US" altLang="ko-KR" sz="1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Data</a:t>
                      </a:r>
                      <a:endParaRPr lang="ko-KR" altLang="en-US" sz="1000">
                        <a:solidFill>
                          <a:schemeClr val="tx1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Hot</a:t>
                      </a:r>
                      <a:endParaRPr lang="ko-KR" altLang="en-US" sz="1000">
                        <a:solidFill>
                          <a:schemeClr val="tx1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/>
                        <a:t>Directory entry blocks</a:t>
                      </a:r>
                      <a:endParaRPr lang="ko-KR" altLang="en-US" sz="1000">
                        <a:solidFill>
                          <a:schemeClr val="tx1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852527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 sz="1000">
                        <a:solidFill>
                          <a:schemeClr val="tx1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Warm</a:t>
                      </a:r>
                      <a:endParaRPr lang="ko-KR" altLang="en-US" sz="1000">
                        <a:solidFill>
                          <a:schemeClr val="tx1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/>
                        <a:t>Data blocks made by users</a:t>
                      </a:r>
                      <a:endParaRPr lang="ko-KR" altLang="en-US" sz="1000">
                        <a:solidFill>
                          <a:schemeClr val="tx1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112892"/>
                  </a:ext>
                </a:extLst>
              </a:tr>
              <a:tr h="379933">
                <a:tc vMerge="1">
                  <a:txBody>
                    <a:bodyPr/>
                    <a:lstStyle/>
                    <a:p>
                      <a:pPr latinLnBrk="1"/>
                      <a:endParaRPr lang="ko-KR" altLang="en-US" sz="1000">
                        <a:solidFill>
                          <a:schemeClr val="tx1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1000">
                        <a:solidFill>
                          <a:schemeClr val="tx1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 latinLnBrk="1"/>
                      <a:r>
                        <a:rPr lang="en-US" altLang="ko-KR" sz="1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Cold</a:t>
                      </a:r>
                      <a:endParaRPr lang="ko-KR" altLang="en-US" sz="1000">
                        <a:solidFill>
                          <a:schemeClr val="tx1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/>
                        <a:t>Data blocks moved by cleaning; </a:t>
                      </a:r>
                    </a:p>
                    <a:p>
                      <a:pPr latinLnBrk="1"/>
                      <a:r>
                        <a:rPr lang="en-US" altLang="ko-KR" sz="1000"/>
                        <a:t>Cold data blocks specified by users; </a:t>
                      </a:r>
                    </a:p>
                    <a:p>
                      <a:pPr latinLnBrk="1"/>
                      <a:r>
                        <a:rPr lang="en-US" altLang="ko-KR" sz="1000"/>
                        <a:t>Multimedia file data</a:t>
                      </a:r>
                      <a:endParaRPr lang="ko-KR" altLang="en-US" sz="1000">
                        <a:solidFill>
                          <a:schemeClr val="tx1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1717823"/>
                  </a:ext>
                </a:extLst>
              </a:tr>
            </a:tbl>
          </a:graphicData>
        </a:graphic>
      </p:graphicFrame>
      <p:grpSp>
        <p:nvGrpSpPr>
          <p:cNvPr id="77" name="그룹 76">
            <a:extLst>
              <a:ext uri="{FF2B5EF4-FFF2-40B4-BE49-F238E27FC236}">
                <a16:creationId xmlns:a16="http://schemas.microsoft.com/office/drawing/2014/main" id="{3DA03DB8-ECD8-B1BD-A67E-63206F795718}"/>
              </a:ext>
            </a:extLst>
          </p:cNvPr>
          <p:cNvGrpSpPr/>
          <p:nvPr/>
        </p:nvGrpSpPr>
        <p:grpSpPr>
          <a:xfrm>
            <a:off x="6223461" y="4079519"/>
            <a:ext cx="5818651" cy="2388116"/>
            <a:chOff x="1346663" y="3703487"/>
            <a:chExt cx="6772792" cy="2653840"/>
          </a:xfrm>
        </p:grpSpPr>
        <p:sp>
          <p:nvSpPr>
            <p:cNvPr id="6" name="사각형: 둥근 모서리 5">
              <a:extLst>
                <a:ext uri="{FF2B5EF4-FFF2-40B4-BE49-F238E27FC236}">
                  <a16:creationId xmlns:a16="http://schemas.microsoft.com/office/drawing/2014/main" id="{6660D85E-F11B-D652-3648-365ED49459CD}"/>
                </a:ext>
              </a:extLst>
            </p:cNvPr>
            <p:cNvSpPr/>
            <p:nvPr/>
          </p:nvSpPr>
          <p:spPr>
            <a:xfrm>
              <a:off x="2626822" y="4148051"/>
              <a:ext cx="1379913" cy="382385"/>
            </a:xfrm>
            <a:prstGeom prst="roundRect">
              <a:avLst/>
            </a:prstGeom>
            <a:gradFill flip="none" rotWithShape="1">
              <a:gsLst>
                <a:gs pos="0">
                  <a:srgbClr val="FF3300">
                    <a:tint val="66000"/>
                    <a:satMod val="160000"/>
                  </a:srgbClr>
                </a:gs>
                <a:gs pos="50000">
                  <a:srgbClr val="FF3300">
                    <a:tint val="44500"/>
                    <a:satMod val="160000"/>
                  </a:srgbClr>
                </a:gs>
                <a:gs pos="100000">
                  <a:srgbClr val="FF3300">
                    <a:tint val="23500"/>
                    <a:satMod val="160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>
                  <a:solidFill>
                    <a:srgbClr val="FFFFFF"/>
                  </a:solidFill>
                </a:rPr>
                <a:t>Directory Inode</a:t>
              </a:r>
              <a:endParaRPr lang="ko-KR" altLang="en-US" sz="1200">
                <a:solidFill>
                  <a:srgbClr val="FFFFFF"/>
                </a:solidFill>
              </a:endParaRPr>
            </a:p>
          </p:txBody>
        </p:sp>
        <p:grpSp>
          <p:nvGrpSpPr>
            <p:cNvPr id="76" name="그룹 75">
              <a:extLst>
                <a:ext uri="{FF2B5EF4-FFF2-40B4-BE49-F238E27FC236}">
                  <a16:creationId xmlns:a16="http://schemas.microsoft.com/office/drawing/2014/main" id="{7389372C-5518-2242-DF61-63D236ABF6B8}"/>
                </a:ext>
              </a:extLst>
            </p:cNvPr>
            <p:cNvGrpSpPr/>
            <p:nvPr/>
          </p:nvGrpSpPr>
          <p:grpSpPr>
            <a:xfrm>
              <a:off x="1346663" y="3703487"/>
              <a:ext cx="6772792" cy="2653840"/>
              <a:chOff x="1346663" y="3703487"/>
              <a:chExt cx="6772792" cy="2653840"/>
            </a:xfrm>
          </p:grpSpPr>
          <p:sp>
            <p:nvSpPr>
              <p:cNvPr id="5" name="사각형: 둥근 모서리 4">
                <a:extLst>
                  <a:ext uri="{FF2B5EF4-FFF2-40B4-BE49-F238E27FC236}">
                    <a16:creationId xmlns:a16="http://schemas.microsoft.com/office/drawing/2014/main" id="{6B1480D5-5E6C-D5CF-7077-5BF9348BA828}"/>
                  </a:ext>
                </a:extLst>
              </p:cNvPr>
              <p:cNvSpPr/>
              <p:nvPr/>
            </p:nvSpPr>
            <p:spPr>
              <a:xfrm>
                <a:off x="1346663" y="3703487"/>
                <a:ext cx="623455" cy="382386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200">
                    <a:solidFill>
                      <a:schemeClr val="tx1"/>
                    </a:solidFill>
                  </a:rPr>
                  <a:t>NAT</a:t>
                </a:r>
                <a:endParaRPr lang="ko-KR" alt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사각형: 둥근 모서리 9">
                <a:extLst>
                  <a:ext uri="{FF2B5EF4-FFF2-40B4-BE49-F238E27FC236}">
                    <a16:creationId xmlns:a16="http://schemas.microsoft.com/office/drawing/2014/main" id="{776E122D-EC3C-A786-E93D-087D5BB500E6}"/>
                  </a:ext>
                </a:extLst>
              </p:cNvPr>
              <p:cNvSpPr/>
              <p:nvPr/>
            </p:nvSpPr>
            <p:spPr>
              <a:xfrm>
                <a:off x="2626822" y="4770555"/>
                <a:ext cx="1379913" cy="382385"/>
              </a:xfrm>
              <a:prstGeom prst="roundRect">
                <a:avLst/>
              </a:prstGeom>
              <a:gradFill flip="none" rotWithShape="1">
                <a:gsLst>
                  <a:gs pos="0">
                    <a:srgbClr val="FF9933">
                      <a:tint val="66000"/>
                      <a:satMod val="160000"/>
                    </a:srgbClr>
                  </a:gs>
                  <a:gs pos="50000">
                    <a:srgbClr val="FF9933">
                      <a:tint val="44500"/>
                      <a:satMod val="160000"/>
                    </a:srgbClr>
                  </a:gs>
                  <a:gs pos="100000">
                    <a:srgbClr val="FF9933">
                      <a:tint val="23500"/>
                      <a:satMod val="160000"/>
                    </a:srgb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200">
                    <a:solidFill>
                      <a:srgbClr val="FFFFFF"/>
                    </a:solidFill>
                  </a:rPr>
                  <a:t>File Inode</a:t>
                </a:r>
                <a:endParaRPr lang="ko-KR" altLang="en-US" sz="1200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사각형: 둥근 모서리 10">
                <a:extLst>
                  <a:ext uri="{FF2B5EF4-FFF2-40B4-BE49-F238E27FC236}">
                    <a16:creationId xmlns:a16="http://schemas.microsoft.com/office/drawing/2014/main" id="{B57A10B4-9FA0-1D1B-5531-85BCC0D28CFA}"/>
                  </a:ext>
                </a:extLst>
              </p:cNvPr>
              <p:cNvSpPr/>
              <p:nvPr/>
            </p:nvSpPr>
            <p:spPr>
              <a:xfrm>
                <a:off x="3488574" y="5411193"/>
                <a:ext cx="1379913" cy="382385"/>
              </a:xfrm>
              <a:prstGeom prst="roundRect">
                <a:avLst/>
              </a:prstGeom>
              <a:gradFill flip="none" rotWithShape="1">
                <a:gsLst>
                  <a:gs pos="0">
                    <a:srgbClr val="0066FF">
                      <a:tint val="66000"/>
                      <a:satMod val="160000"/>
                    </a:srgbClr>
                  </a:gs>
                  <a:gs pos="50000">
                    <a:srgbClr val="0066FF">
                      <a:tint val="44500"/>
                      <a:satMod val="160000"/>
                    </a:srgbClr>
                  </a:gs>
                  <a:gs pos="100000">
                    <a:srgbClr val="0066FF">
                      <a:tint val="23500"/>
                      <a:satMod val="160000"/>
                    </a:srgb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200">
                    <a:solidFill>
                      <a:srgbClr val="FFFFFF"/>
                    </a:solidFill>
                  </a:rPr>
                  <a:t>Indirect Node</a:t>
                </a:r>
                <a:endParaRPr lang="ko-KR" altLang="en-US" sz="1200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사각형: 둥근 모서리 11">
                <a:extLst>
                  <a:ext uri="{FF2B5EF4-FFF2-40B4-BE49-F238E27FC236}">
                    <a16:creationId xmlns:a16="http://schemas.microsoft.com/office/drawing/2014/main" id="{DC3DD165-7150-30D7-A5ED-C02C374E4220}"/>
                  </a:ext>
                </a:extLst>
              </p:cNvPr>
              <p:cNvSpPr/>
              <p:nvPr/>
            </p:nvSpPr>
            <p:spPr>
              <a:xfrm>
                <a:off x="4868487" y="5974942"/>
                <a:ext cx="1379913" cy="382385"/>
              </a:xfrm>
              <a:prstGeom prst="roundRect">
                <a:avLst/>
              </a:prstGeom>
              <a:gradFill flip="none" rotWithShape="1">
                <a:gsLst>
                  <a:gs pos="0">
                    <a:srgbClr val="FF9933">
                      <a:tint val="66000"/>
                      <a:satMod val="160000"/>
                    </a:srgbClr>
                  </a:gs>
                  <a:gs pos="50000">
                    <a:srgbClr val="FF9933">
                      <a:tint val="44500"/>
                      <a:satMod val="160000"/>
                    </a:srgbClr>
                  </a:gs>
                  <a:gs pos="100000">
                    <a:srgbClr val="FF9933">
                      <a:tint val="23500"/>
                      <a:satMod val="160000"/>
                    </a:srgb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200">
                    <a:solidFill>
                      <a:srgbClr val="FFFFFF"/>
                    </a:solidFill>
                  </a:rPr>
                  <a:t>Direct Node</a:t>
                </a:r>
                <a:endParaRPr lang="ko-KR" altLang="en-US" sz="1200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17" name="연결선: 꺾임 16">
                <a:extLst>
                  <a:ext uri="{FF2B5EF4-FFF2-40B4-BE49-F238E27FC236}">
                    <a16:creationId xmlns:a16="http://schemas.microsoft.com/office/drawing/2014/main" id="{F56EE863-EC3C-AAD6-C5E7-1AA3764B80FF}"/>
                  </a:ext>
                </a:extLst>
              </p:cNvPr>
              <p:cNvCxnSpPr>
                <a:stCxn id="5" idx="3"/>
                <a:endCxn id="10" idx="1"/>
              </p:cNvCxnSpPr>
              <p:nvPr/>
            </p:nvCxnSpPr>
            <p:spPr>
              <a:xfrm>
                <a:off x="1970117" y="3894680"/>
                <a:ext cx="656705" cy="1067068"/>
              </a:xfrm>
              <a:prstGeom prst="bentConnector3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연결선: 꺾임 18">
                <a:extLst>
                  <a:ext uri="{FF2B5EF4-FFF2-40B4-BE49-F238E27FC236}">
                    <a16:creationId xmlns:a16="http://schemas.microsoft.com/office/drawing/2014/main" id="{B5E6186B-D274-2700-A3AE-22664BE0C5A7}"/>
                  </a:ext>
                </a:extLst>
              </p:cNvPr>
              <p:cNvCxnSpPr>
                <a:stCxn id="5" idx="3"/>
                <a:endCxn id="11" idx="1"/>
              </p:cNvCxnSpPr>
              <p:nvPr/>
            </p:nvCxnSpPr>
            <p:spPr>
              <a:xfrm>
                <a:off x="1970117" y="3894680"/>
                <a:ext cx="1518457" cy="1707706"/>
              </a:xfrm>
              <a:prstGeom prst="bentConnector3">
                <a:avLst>
                  <a:gd name="adj1" fmla="val 21533"/>
                </a:avLst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연결선: 꺾임 20">
                <a:extLst>
                  <a:ext uri="{FF2B5EF4-FFF2-40B4-BE49-F238E27FC236}">
                    <a16:creationId xmlns:a16="http://schemas.microsoft.com/office/drawing/2014/main" id="{910F96F8-8E6B-8524-673D-A72EEC1F0FC1}"/>
                  </a:ext>
                </a:extLst>
              </p:cNvPr>
              <p:cNvCxnSpPr>
                <a:stCxn id="5" idx="3"/>
                <a:endCxn id="12" idx="1"/>
              </p:cNvCxnSpPr>
              <p:nvPr/>
            </p:nvCxnSpPr>
            <p:spPr>
              <a:xfrm>
                <a:off x="1970117" y="3894680"/>
                <a:ext cx="2898370" cy="2271455"/>
              </a:xfrm>
              <a:prstGeom prst="bentConnector3">
                <a:avLst>
                  <a:gd name="adj1" fmla="val 11281"/>
                </a:avLst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2" name="직사각형 21">
                <a:extLst>
                  <a:ext uri="{FF2B5EF4-FFF2-40B4-BE49-F238E27FC236}">
                    <a16:creationId xmlns:a16="http://schemas.microsoft.com/office/drawing/2014/main" id="{65E913BF-C92E-E4C0-7ED7-07CAE98A5FB4}"/>
                  </a:ext>
                </a:extLst>
              </p:cNvPr>
              <p:cNvSpPr/>
              <p:nvPr/>
            </p:nvSpPr>
            <p:spPr>
              <a:xfrm>
                <a:off x="4686391" y="4148051"/>
                <a:ext cx="1379913" cy="382385"/>
              </a:xfrm>
              <a:prstGeom prst="rect">
                <a:avLst/>
              </a:prstGeom>
              <a:gradFill flip="none" rotWithShape="1">
                <a:gsLst>
                  <a:gs pos="0">
                    <a:srgbClr val="FF3300">
                      <a:tint val="66000"/>
                      <a:satMod val="160000"/>
                    </a:srgbClr>
                  </a:gs>
                  <a:gs pos="50000">
                    <a:srgbClr val="FF3300">
                      <a:tint val="44500"/>
                      <a:satMod val="160000"/>
                    </a:srgbClr>
                  </a:gs>
                  <a:gs pos="100000">
                    <a:srgbClr val="FF3300">
                      <a:tint val="23500"/>
                      <a:satMod val="160000"/>
                    </a:srgb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200">
                    <a:solidFill>
                      <a:srgbClr val="FFFFFF"/>
                    </a:solidFill>
                  </a:rPr>
                  <a:t>Directory Data</a:t>
                </a:r>
                <a:endParaRPr lang="ko-KR" altLang="en-US" sz="1200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직사각형 23">
                <a:extLst>
                  <a:ext uri="{FF2B5EF4-FFF2-40B4-BE49-F238E27FC236}">
                    <a16:creationId xmlns:a16="http://schemas.microsoft.com/office/drawing/2014/main" id="{6F98F0FD-8812-91AF-C7AA-FC6387AB8A63}"/>
                  </a:ext>
                </a:extLst>
              </p:cNvPr>
              <p:cNvSpPr/>
              <p:nvPr/>
            </p:nvSpPr>
            <p:spPr>
              <a:xfrm>
                <a:off x="4686299" y="4774940"/>
                <a:ext cx="1379913" cy="382385"/>
              </a:xfrm>
              <a:prstGeom prst="rect">
                <a:avLst/>
              </a:prstGeom>
              <a:gradFill flip="none" rotWithShape="1">
                <a:gsLst>
                  <a:gs pos="0">
                    <a:srgbClr val="0066FF">
                      <a:tint val="66000"/>
                      <a:satMod val="160000"/>
                    </a:srgbClr>
                  </a:gs>
                  <a:gs pos="50000">
                    <a:srgbClr val="0066FF">
                      <a:tint val="44500"/>
                      <a:satMod val="160000"/>
                    </a:srgbClr>
                  </a:gs>
                  <a:gs pos="100000">
                    <a:srgbClr val="0066FF">
                      <a:tint val="23500"/>
                      <a:satMod val="160000"/>
                    </a:srgb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200">
                    <a:solidFill>
                      <a:srgbClr val="FFFFFF"/>
                    </a:solidFill>
                  </a:rPr>
                  <a:t>File Data</a:t>
                </a:r>
                <a:endParaRPr lang="ko-KR" altLang="en-US" sz="1200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직사각형 24">
                <a:extLst>
                  <a:ext uri="{FF2B5EF4-FFF2-40B4-BE49-F238E27FC236}">
                    <a16:creationId xmlns:a16="http://schemas.microsoft.com/office/drawing/2014/main" id="{F90036D7-940F-D479-51FC-63FA8238ADD6}"/>
                  </a:ext>
                </a:extLst>
              </p:cNvPr>
              <p:cNvSpPr/>
              <p:nvPr/>
            </p:nvSpPr>
            <p:spPr>
              <a:xfrm>
                <a:off x="6739542" y="4769499"/>
                <a:ext cx="1379913" cy="382385"/>
              </a:xfrm>
              <a:prstGeom prst="rect">
                <a:avLst/>
              </a:prstGeom>
              <a:gradFill flip="none" rotWithShape="1">
                <a:gsLst>
                  <a:gs pos="0">
                    <a:srgbClr val="0066FF">
                      <a:tint val="66000"/>
                      <a:satMod val="160000"/>
                    </a:srgbClr>
                  </a:gs>
                  <a:gs pos="50000">
                    <a:srgbClr val="0066FF">
                      <a:tint val="44500"/>
                      <a:satMod val="160000"/>
                    </a:srgbClr>
                  </a:gs>
                  <a:gs pos="100000">
                    <a:srgbClr val="0066FF">
                      <a:tint val="23500"/>
                      <a:satMod val="160000"/>
                    </a:srgb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200">
                    <a:solidFill>
                      <a:srgbClr val="FFFFFF"/>
                    </a:solidFill>
                  </a:rPr>
                  <a:t>File Data</a:t>
                </a:r>
                <a:endParaRPr lang="ko-KR" altLang="en-US" sz="1200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27" name="직선 화살표 연결선 26">
                <a:extLst>
                  <a:ext uri="{FF2B5EF4-FFF2-40B4-BE49-F238E27FC236}">
                    <a16:creationId xmlns:a16="http://schemas.microsoft.com/office/drawing/2014/main" id="{B9E64E1C-8A19-84BC-C8D6-0D9CA579B0B6}"/>
                  </a:ext>
                </a:extLst>
              </p:cNvPr>
              <p:cNvCxnSpPr>
                <a:stCxn id="6" idx="3"/>
                <a:endCxn id="22" idx="1"/>
              </p:cNvCxnSpPr>
              <p:nvPr/>
            </p:nvCxnSpPr>
            <p:spPr>
              <a:xfrm>
                <a:off x="4006735" y="4339244"/>
                <a:ext cx="679656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직선 화살표 연결선 28">
                <a:extLst>
                  <a:ext uri="{FF2B5EF4-FFF2-40B4-BE49-F238E27FC236}">
                    <a16:creationId xmlns:a16="http://schemas.microsoft.com/office/drawing/2014/main" id="{00059D22-1197-8B32-8060-7DD25424DF5C}"/>
                  </a:ext>
                </a:extLst>
              </p:cNvPr>
              <p:cNvCxnSpPr>
                <a:stCxn id="10" idx="3"/>
                <a:endCxn id="24" idx="1"/>
              </p:cNvCxnSpPr>
              <p:nvPr/>
            </p:nvCxnSpPr>
            <p:spPr>
              <a:xfrm>
                <a:off x="4006735" y="4961748"/>
                <a:ext cx="679564" cy="438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9" name="직선 연결선 38">
                <a:extLst>
                  <a:ext uri="{FF2B5EF4-FFF2-40B4-BE49-F238E27FC236}">
                    <a16:creationId xmlns:a16="http://schemas.microsoft.com/office/drawing/2014/main" id="{33816046-0294-DA66-5266-AFE27E97EE7F}"/>
                  </a:ext>
                </a:extLst>
              </p:cNvPr>
              <p:cNvCxnSpPr>
                <a:stCxn id="24" idx="3"/>
                <a:endCxn id="25" idx="1"/>
              </p:cNvCxnSpPr>
              <p:nvPr/>
            </p:nvCxnSpPr>
            <p:spPr>
              <a:xfrm flipV="1">
                <a:off x="6066212" y="4960692"/>
                <a:ext cx="673330" cy="5441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0" name="연결선: 꺾임 49">
                <a:extLst>
                  <a:ext uri="{FF2B5EF4-FFF2-40B4-BE49-F238E27FC236}">
                    <a16:creationId xmlns:a16="http://schemas.microsoft.com/office/drawing/2014/main" id="{9EE9B34D-CB0D-E996-7C4A-68D2F3905B6A}"/>
                  </a:ext>
                </a:extLst>
              </p:cNvPr>
              <p:cNvCxnSpPr>
                <a:stCxn id="5" idx="3"/>
                <a:endCxn id="6" idx="1"/>
              </p:cNvCxnSpPr>
              <p:nvPr/>
            </p:nvCxnSpPr>
            <p:spPr>
              <a:xfrm>
                <a:off x="1970117" y="3894680"/>
                <a:ext cx="656705" cy="444564"/>
              </a:xfrm>
              <a:prstGeom prst="bentConnector3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6" name="연결선: 꺾임 55">
                <a:extLst>
                  <a:ext uri="{FF2B5EF4-FFF2-40B4-BE49-F238E27FC236}">
                    <a16:creationId xmlns:a16="http://schemas.microsoft.com/office/drawing/2014/main" id="{86EB37C0-2761-BA49-96BC-184A33F5F743}"/>
                  </a:ext>
                </a:extLst>
              </p:cNvPr>
              <p:cNvCxnSpPr>
                <a:cxnSpLocks/>
                <a:stCxn id="12" idx="3"/>
                <a:endCxn id="25" idx="2"/>
              </p:cNvCxnSpPr>
              <p:nvPr/>
            </p:nvCxnSpPr>
            <p:spPr>
              <a:xfrm flipV="1">
                <a:off x="6248400" y="5151884"/>
                <a:ext cx="1181099" cy="1014251"/>
              </a:xfrm>
              <a:prstGeom prst="bentConnector2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6" name="연결선: 꺾임 65">
                <a:extLst>
                  <a:ext uri="{FF2B5EF4-FFF2-40B4-BE49-F238E27FC236}">
                    <a16:creationId xmlns:a16="http://schemas.microsoft.com/office/drawing/2014/main" id="{246DC8A7-2EA8-18E0-940F-1C6E91B6B685}"/>
                  </a:ext>
                </a:extLst>
              </p:cNvPr>
              <p:cNvCxnSpPr>
                <a:cxnSpLocks/>
                <a:stCxn id="11" idx="2"/>
                <a:endCxn id="12" idx="0"/>
              </p:cNvCxnSpPr>
              <p:nvPr/>
            </p:nvCxnSpPr>
            <p:spPr>
              <a:xfrm rot="16200000" flipH="1">
                <a:off x="4777805" y="5194303"/>
                <a:ext cx="181364" cy="1379913"/>
              </a:xfrm>
              <a:prstGeom prst="bentConnector3">
                <a:avLst>
                  <a:gd name="adj1" fmla="val 50000"/>
                </a:avLst>
              </a:prstGeom>
              <a:ln>
                <a:solidFill>
                  <a:srgbClr val="FF00FF"/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연결선: 꺾임 71">
                <a:extLst>
                  <a:ext uri="{FF2B5EF4-FFF2-40B4-BE49-F238E27FC236}">
                    <a16:creationId xmlns:a16="http://schemas.microsoft.com/office/drawing/2014/main" id="{14321034-C09D-5864-91AC-0CE2420DD55F}"/>
                  </a:ext>
                </a:extLst>
              </p:cNvPr>
              <p:cNvCxnSpPr>
                <a:stCxn id="10" idx="2"/>
                <a:endCxn id="11" idx="0"/>
              </p:cNvCxnSpPr>
              <p:nvPr/>
            </p:nvCxnSpPr>
            <p:spPr>
              <a:xfrm rot="16200000" flipH="1">
                <a:off x="3618529" y="4851190"/>
                <a:ext cx="258253" cy="861752"/>
              </a:xfrm>
              <a:prstGeom prst="bentConnector3">
                <a:avLst/>
              </a:prstGeom>
              <a:ln>
                <a:solidFill>
                  <a:srgbClr val="FF00FF"/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3990549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B706B47-638F-D349-8D66-F9EEFC749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76" y="219932"/>
            <a:ext cx="11118454" cy="831299"/>
          </a:xfrm>
        </p:spPr>
        <p:txBody>
          <a:bodyPr>
            <a:normAutofit/>
          </a:bodyPr>
          <a:lstStyle/>
          <a:p>
            <a:r>
              <a:rPr kumimoji="1" lang="en-US" altLang="ko-KR"/>
              <a:t>F2FS Design: Cleaning </a:t>
            </a:r>
            <a:endParaRPr kumimoji="1" lang="ko-KR" altLang="en-US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E1BA9AED-3142-B542-8D36-61DE7F7EF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86299" y="6484261"/>
            <a:ext cx="2743200" cy="295861"/>
          </a:xfrm>
        </p:spPr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16</a:t>
            </a:fld>
            <a:endParaRPr kumimoji="1" lang="ko-KR" altLang="en-US"/>
          </a:p>
        </p:txBody>
      </p:sp>
      <p:sp>
        <p:nvSpPr>
          <p:cNvPr id="13" name="내용 개체 틀 3">
            <a:extLst>
              <a:ext uri="{FF2B5EF4-FFF2-40B4-BE49-F238E27FC236}">
                <a16:creationId xmlns:a16="http://schemas.microsoft.com/office/drawing/2014/main" id="{24BA23C6-6394-5AB4-9989-A5839B627C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451" y="1305099"/>
            <a:ext cx="11118454" cy="5332970"/>
          </a:xfrm>
        </p:spPr>
        <p:txBody>
          <a:bodyPr>
            <a:normAutofit/>
          </a:bodyPr>
          <a:lstStyle/>
          <a:p>
            <a:r>
              <a:rPr lang="en-US" altLang="ko-KR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Reclaim obsolete data scattered across the whole storage for new empty log space</a:t>
            </a:r>
          </a:p>
          <a:p>
            <a:pPr lvl="1"/>
            <a:r>
              <a:rPr lang="en-US" altLang="ko-KR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Cleaning unit: section</a:t>
            </a:r>
          </a:p>
          <a:p>
            <a:pPr lvl="1"/>
            <a:endParaRPr lang="en-US" altLang="ko-KR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altLang="ko-KR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Foreground Cleaning</a:t>
            </a:r>
          </a:p>
          <a:p>
            <a:pPr lvl="1"/>
            <a:r>
              <a:rPr lang="en-US" altLang="ko-KR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Triggered when there are not enough free segments</a:t>
            </a:r>
          </a:p>
          <a:p>
            <a:pPr lvl="1"/>
            <a:r>
              <a:rPr lang="en-US" altLang="ko-KR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Greedy policy: Select section with fewest valid blocks</a:t>
            </a:r>
            <a:endParaRPr lang="en-US" altLang="ko-KR" sz="2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altLang="ko-KR" sz="16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altLang="ko-KR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Background Cleaning (kernel thread)</a:t>
            </a:r>
          </a:p>
          <a:p>
            <a:pPr lvl="1"/>
            <a:r>
              <a:rPr lang="en-US" altLang="ko-KR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Triggered when the system is idle</a:t>
            </a:r>
          </a:p>
          <a:p>
            <a:pPr lvl="1"/>
            <a:r>
              <a:rPr lang="en-US" altLang="ko-KR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Cost-benefit policy: Consideration of section utilization and age (Last modification time recorded in SIT)</a:t>
            </a:r>
          </a:p>
          <a:p>
            <a:pPr lvl="1"/>
            <a:r>
              <a:rPr lang="en-US" altLang="ko-KR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F2FS loads the blocks into page cache and marks them as </a:t>
            </a:r>
            <a:r>
              <a:rPr lang="en-US" altLang="ko-KR" sz="1600" u="sng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dirty</a:t>
            </a:r>
            <a:r>
              <a:rPr lang="en-US" altLang="ko-KR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(lazy migration)</a:t>
            </a:r>
            <a:endParaRPr lang="en-US" altLang="ko-KR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AutoShape 6" descr="What is CPU scheduling">
            <a:extLst>
              <a:ext uri="{FF2B5EF4-FFF2-40B4-BE49-F238E27FC236}">
                <a16:creationId xmlns:a16="http://schemas.microsoft.com/office/drawing/2014/main" id="{2E4F462D-D19C-28DE-85D8-CB0A3EFAD91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196006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B706B47-638F-D349-8D66-F9EEFC749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76" y="219932"/>
            <a:ext cx="11118454" cy="831299"/>
          </a:xfrm>
        </p:spPr>
        <p:txBody>
          <a:bodyPr>
            <a:normAutofit/>
          </a:bodyPr>
          <a:lstStyle/>
          <a:p>
            <a:r>
              <a:rPr kumimoji="1" lang="en-US" altLang="ko-KR"/>
              <a:t>F2FS Design: Cleaning </a:t>
            </a:r>
            <a:endParaRPr kumimoji="1" lang="ko-KR" altLang="en-US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E1BA9AED-3142-B542-8D36-61DE7F7EF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86299" y="6484261"/>
            <a:ext cx="2743200" cy="295861"/>
          </a:xfrm>
        </p:spPr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17</a:t>
            </a:fld>
            <a:endParaRPr kumimoji="1" lang="ko-KR" altLang="en-US"/>
          </a:p>
        </p:txBody>
      </p:sp>
      <p:sp>
        <p:nvSpPr>
          <p:cNvPr id="13" name="내용 개체 틀 3">
            <a:extLst>
              <a:ext uri="{FF2B5EF4-FFF2-40B4-BE49-F238E27FC236}">
                <a16:creationId xmlns:a16="http://schemas.microsoft.com/office/drawing/2014/main" id="{24BA23C6-6394-5AB4-9989-A5839B627C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451" y="1305099"/>
            <a:ext cx="11118454" cy="5332970"/>
          </a:xfrm>
        </p:spPr>
        <p:txBody>
          <a:bodyPr>
            <a:normAutofit/>
          </a:bodyPr>
          <a:lstStyle/>
          <a:p>
            <a:r>
              <a:rPr lang="en-US" altLang="ko-KR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Cleaning Process</a:t>
            </a:r>
            <a:endParaRPr lang="en-US" altLang="ko-KR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buFont typeface="+mj-lt"/>
              <a:buAutoNum type="arabicPeriod"/>
            </a:pPr>
            <a:r>
              <a:rPr lang="en-US" altLang="ko-KR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Select Victim section through SIT info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FG: Greedy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BG: Cost-benefit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altLang="ko-KR" sz="1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buFont typeface="+mj-lt"/>
              <a:buAutoNum type="arabicPeriod"/>
            </a:pPr>
            <a:r>
              <a:rPr lang="en-US" altLang="ko-KR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Valid block identification and migration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Identify all valid blocks within a section (SIT bitmap)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Load parent index structures of there-in data identified from SSA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Move valid blocks to another empty log (Main area)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altLang="ko-KR" sz="1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buFont typeface="+mj-lt"/>
              <a:buAutoNum type="arabicPeriod"/>
            </a:pPr>
            <a:r>
              <a:rPr lang="en-US" altLang="ko-KR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Post-cleaning process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Registration victim section as “pre-free” to become new empty sections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Pre-free sections are reallocated after checkpoint is created</a:t>
            </a:r>
          </a:p>
        </p:txBody>
      </p:sp>
      <p:sp>
        <p:nvSpPr>
          <p:cNvPr id="7" name="AutoShape 6" descr="What is CPU scheduling">
            <a:extLst>
              <a:ext uri="{FF2B5EF4-FFF2-40B4-BE49-F238E27FC236}">
                <a16:creationId xmlns:a16="http://schemas.microsoft.com/office/drawing/2014/main" id="{2E4F462D-D19C-28DE-85D8-CB0A3EFAD91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934301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B706B47-638F-D349-8D66-F9EEFC749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76" y="219932"/>
            <a:ext cx="11118454" cy="831299"/>
          </a:xfrm>
        </p:spPr>
        <p:txBody>
          <a:bodyPr>
            <a:normAutofit/>
          </a:bodyPr>
          <a:lstStyle/>
          <a:p>
            <a:r>
              <a:rPr kumimoji="1" lang="en-US" altLang="ko-KR"/>
              <a:t>F2FS Design: Adaptive Logging </a:t>
            </a:r>
            <a:endParaRPr kumimoji="1" lang="ko-KR" altLang="en-US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E1BA9AED-3142-B542-8D36-61DE7F7EF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86299" y="6484261"/>
            <a:ext cx="2743200" cy="295861"/>
          </a:xfrm>
        </p:spPr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18</a:t>
            </a:fld>
            <a:endParaRPr kumimoji="1" lang="ko-KR" altLang="en-US"/>
          </a:p>
        </p:txBody>
      </p:sp>
      <p:sp>
        <p:nvSpPr>
          <p:cNvPr id="13" name="내용 개체 틀 3">
            <a:extLst>
              <a:ext uri="{FF2B5EF4-FFF2-40B4-BE49-F238E27FC236}">
                <a16:creationId xmlns:a16="http://schemas.microsoft.com/office/drawing/2014/main" id="{24BA23C6-6394-5AB4-9989-A5839B627C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450" y="1305099"/>
            <a:ext cx="11538065" cy="5332970"/>
          </a:xfrm>
        </p:spPr>
        <p:txBody>
          <a:bodyPr>
            <a:normAutofit/>
          </a:bodyPr>
          <a:lstStyle/>
          <a:p>
            <a:r>
              <a:rPr lang="en-US" altLang="ko-K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F2FS dynamically switches between two logging policies to reduce cleaning costs at highly aged</a:t>
            </a:r>
          </a:p>
          <a:p>
            <a:pPr lvl="1"/>
            <a:r>
              <a:rPr lang="en-US" altLang="ko-KR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Normal logging (Copy-and-Compaction)</a:t>
            </a:r>
          </a:p>
          <a:p>
            <a:pPr lvl="2"/>
            <a:r>
              <a:rPr lang="en-US" altLang="ko-K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Logging to clean segments (GC may be needed if no free segment)</a:t>
            </a:r>
          </a:p>
          <a:p>
            <a:pPr lvl="2"/>
            <a:r>
              <a:rPr lang="en-US" altLang="ko-K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Cause random read and sequential writes</a:t>
            </a:r>
          </a:p>
          <a:p>
            <a:pPr lvl="1"/>
            <a:endParaRPr lang="en-US" altLang="ko-KR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r>
              <a:rPr lang="en-US" altLang="ko-KR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Threaded logging</a:t>
            </a:r>
          </a:p>
          <a:p>
            <a:pPr lvl="2"/>
            <a:r>
              <a:rPr lang="en-US" altLang="ko-K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Logging to dirty segments (reuse invalid block) </a:t>
            </a:r>
            <a:r>
              <a:rPr lang="ko-KR" altLang="en-US" sz="1400" b="0" i="0" dirty="0">
                <a:solidFill>
                  <a:srgbClr val="202124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→ </a:t>
            </a:r>
            <a:r>
              <a:rPr lang="en-US" altLang="ko-KR" sz="1400" b="0" i="0" dirty="0">
                <a:solidFill>
                  <a:srgbClr val="202124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No cleaning process</a:t>
            </a:r>
          </a:p>
          <a:p>
            <a:pPr lvl="2"/>
            <a:r>
              <a:rPr lang="en-US" altLang="ko-KR" sz="1400" dirty="0">
                <a:solidFill>
                  <a:srgbClr val="2021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Cause random writes</a:t>
            </a:r>
            <a:endParaRPr lang="en-US" altLang="ko-KR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en-US" altLang="ko-KR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altLang="ko-KR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k: Ratio of clean section (Default: Set to 5% of total section)</a:t>
            </a:r>
          </a:p>
          <a:p>
            <a:pPr lvl="2" algn="just">
              <a:buFont typeface="Arial" panose="020B0604020202020204" pitchFamily="34" charset="0"/>
              <a:buChar char="•"/>
            </a:pPr>
            <a:r>
              <a:rPr lang="en-US" altLang="ko-K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 &gt; 5%: Normal logging</a:t>
            </a:r>
          </a:p>
          <a:p>
            <a:pPr lvl="2" algn="just">
              <a:buFont typeface="Arial" panose="020B0604020202020204" pitchFamily="34" charset="0"/>
              <a:buChar char="•"/>
            </a:pPr>
            <a:r>
              <a:rPr lang="en-US" altLang="ko-K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 &lt; 5%: Threaded logging</a:t>
            </a:r>
          </a:p>
        </p:txBody>
      </p:sp>
      <p:sp>
        <p:nvSpPr>
          <p:cNvPr id="7" name="AutoShape 6" descr="What is CPU scheduling">
            <a:extLst>
              <a:ext uri="{FF2B5EF4-FFF2-40B4-BE49-F238E27FC236}">
                <a16:creationId xmlns:a16="http://schemas.microsoft.com/office/drawing/2014/main" id="{2E4F462D-D19C-28DE-85D8-CB0A3EFAD91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09EB703A-1FBD-E00B-F0CD-4FF6F908785A}"/>
              </a:ext>
            </a:extLst>
          </p:cNvPr>
          <p:cNvGrpSpPr/>
          <p:nvPr/>
        </p:nvGrpSpPr>
        <p:grpSpPr>
          <a:xfrm>
            <a:off x="8412480" y="2053244"/>
            <a:ext cx="3233651" cy="939338"/>
            <a:chOff x="8412480" y="2053244"/>
            <a:chExt cx="3233651" cy="939338"/>
          </a:xfrm>
        </p:grpSpPr>
        <p:sp>
          <p:nvSpPr>
            <p:cNvPr id="4" name="직사각형 3">
              <a:extLst>
                <a:ext uri="{FF2B5EF4-FFF2-40B4-BE49-F238E27FC236}">
                  <a16:creationId xmlns:a16="http://schemas.microsoft.com/office/drawing/2014/main" id="{5081D4BE-63F3-FE5F-4870-C8F87C208B31}"/>
                </a:ext>
              </a:extLst>
            </p:cNvPr>
            <p:cNvSpPr/>
            <p:nvPr/>
          </p:nvSpPr>
          <p:spPr>
            <a:xfrm>
              <a:off x="8412480" y="2053244"/>
              <a:ext cx="3233651" cy="5652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6" name="직선 연결선 5">
              <a:extLst>
                <a:ext uri="{FF2B5EF4-FFF2-40B4-BE49-F238E27FC236}">
                  <a16:creationId xmlns:a16="http://schemas.microsoft.com/office/drawing/2014/main" id="{94464282-1FE2-63A7-BEAC-3A85988B43F9}"/>
                </a:ext>
              </a:extLst>
            </p:cNvPr>
            <p:cNvCxnSpPr/>
            <p:nvPr/>
          </p:nvCxnSpPr>
          <p:spPr>
            <a:xfrm>
              <a:off x="8778240" y="2053244"/>
              <a:ext cx="0" cy="565265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직선 연결선 7">
              <a:extLst>
                <a:ext uri="{FF2B5EF4-FFF2-40B4-BE49-F238E27FC236}">
                  <a16:creationId xmlns:a16="http://schemas.microsoft.com/office/drawing/2014/main" id="{C6D2709F-263B-7447-162D-66B4BB319D53}"/>
                </a:ext>
              </a:extLst>
            </p:cNvPr>
            <p:cNvCxnSpPr/>
            <p:nvPr/>
          </p:nvCxnSpPr>
          <p:spPr>
            <a:xfrm>
              <a:off x="9146771" y="2053244"/>
              <a:ext cx="0" cy="565265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직선 연결선 8">
              <a:extLst>
                <a:ext uri="{FF2B5EF4-FFF2-40B4-BE49-F238E27FC236}">
                  <a16:creationId xmlns:a16="http://schemas.microsoft.com/office/drawing/2014/main" id="{4C3628AA-CA00-4095-D221-F3796F65FCE3}"/>
                </a:ext>
              </a:extLst>
            </p:cNvPr>
            <p:cNvCxnSpPr/>
            <p:nvPr/>
          </p:nvCxnSpPr>
          <p:spPr>
            <a:xfrm>
              <a:off x="9515302" y="2053244"/>
              <a:ext cx="0" cy="565265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직선 연결선 9">
              <a:extLst>
                <a:ext uri="{FF2B5EF4-FFF2-40B4-BE49-F238E27FC236}">
                  <a16:creationId xmlns:a16="http://schemas.microsoft.com/office/drawing/2014/main" id="{991D62C7-D1A2-F59E-FBEB-B9CDBEF04A14}"/>
                </a:ext>
              </a:extLst>
            </p:cNvPr>
            <p:cNvCxnSpPr/>
            <p:nvPr/>
          </p:nvCxnSpPr>
          <p:spPr>
            <a:xfrm>
              <a:off x="9883833" y="2053244"/>
              <a:ext cx="0" cy="565265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직선 화살표 연결선 15">
              <a:extLst>
                <a:ext uri="{FF2B5EF4-FFF2-40B4-BE49-F238E27FC236}">
                  <a16:creationId xmlns:a16="http://schemas.microsoft.com/office/drawing/2014/main" id="{3F2FDB81-9935-A88D-9741-05734B7BFF5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87047" y="2701636"/>
              <a:ext cx="0" cy="29094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2791616D-4555-E232-324E-0C25DC11713A}"/>
              </a:ext>
            </a:extLst>
          </p:cNvPr>
          <p:cNvSpPr txBox="1"/>
          <p:nvPr/>
        </p:nvSpPr>
        <p:spPr>
          <a:xfrm>
            <a:off x="10050088" y="2190094"/>
            <a:ext cx="14464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/>
              <a:t>Clean(free)</a:t>
            </a:r>
            <a:endParaRPr lang="ko-KR" altLang="en-US" sz="1400"/>
          </a:p>
        </p:txBody>
      </p:sp>
      <p:grpSp>
        <p:nvGrpSpPr>
          <p:cNvPr id="35" name="그룹 34">
            <a:extLst>
              <a:ext uri="{FF2B5EF4-FFF2-40B4-BE49-F238E27FC236}">
                <a16:creationId xmlns:a16="http://schemas.microsoft.com/office/drawing/2014/main" id="{57D28F3B-6145-0ACB-7DA6-4EDF780C00F3}"/>
              </a:ext>
            </a:extLst>
          </p:cNvPr>
          <p:cNvGrpSpPr/>
          <p:nvPr/>
        </p:nvGrpSpPr>
        <p:grpSpPr>
          <a:xfrm>
            <a:off x="8412479" y="3581400"/>
            <a:ext cx="3233651" cy="939338"/>
            <a:chOff x="8412479" y="3581400"/>
            <a:chExt cx="3233651" cy="939338"/>
          </a:xfrm>
        </p:grpSpPr>
        <p:grpSp>
          <p:nvGrpSpPr>
            <p:cNvPr id="34" name="그룹 33">
              <a:extLst>
                <a:ext uri="{FF2B5EF4-FFF2-40B4-BE49-F238E27FC236}">
                  <a16:creationId xmlns:a16="http://schemas.microsoft.com/office/drawing/2014/main" id="{A48698A6-6BD0-F25E-6652-640C880EB3C7}"/>
                </a:ext>
              </a:extLst>
            </p:cNvPr>
            <p:cNvGrpSpPr/>
            <p:nvPr/>
          </p:nvGrpSpPr>
          <p:grpSpPr>
            <a:xfrm>
              <a:off x="8412479" y="3581400"/>
              <a:ext cx="3233651" cy="939338"/>
              <a:chOff x="8412479" y="3581400"/>
              <a:chExt cx="3233651" cy="939338"/>
            </a:xfrm>
          </p:grpSpPr>
          <p:sp>
            <p:nvSpPr>
              <p:cNvPr id="23" name="직사각형 22">
                <a:extLst>
                  <a:ext uri="{FF2B5EF4-FFF2-40B4-BE49-F238E27FC236}">
                    <a16:creationId xmlns:a16="http://schemas.microsoft.com/office/drawing/2014/main" id="{597D6511-3493-8BFE-0230-EDA85B33A64F}"/>
                  </a:ext>
                </a:extLst>
              </p:cNvPr>
              <p:cNvSpPr/>
              <p:nvPr/>
            </p:nvSpPr>
            <p:spPr>
              <a:xfrm>
                <a:off x="8412479" y="3581400"/>
                <a:ext cx="3233651" cy="5652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cxnSp>
            <p:nvCxnSpPr>
              <p:cNvPr id="24" name="직선 연결선 23">
                <a:extLst>
                  <a:ext uri="{FF2B5EF4-FFF2-40B4-BE49-F238E27FC236}">
                    <a16:creationId xmlns:a16="http://schemas.microsoft.com/office/drawing/2014/main" id="{38BEC64A-164F-E247-CFF5-E2B25782046B}"/>
                  </a:ext>
                </a:extLst>
              </p:cNvPr>
              <p:cNvCxnSpPr/>
              <p:nvPr/>
            </p:nvCxnSpPr>
            <p:spPr>
              <a:xfrm>
                <a:off x="8778239" y="3581400"/>
                <a:ext cx="0" cy="565265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직선 연결선 24">
                <a:extLst>
                  <a:ext uri="{FF2B5EF4-FFF2-40B4-BE49-F238E27FC236}">
                    <a16:creationId xmlns:a16="http://schemas.microsoft.com/office/drawing/2014/main" id="{94766DCA-766D-B93B-2C3D-8FA86596DDC3}"/>
                  </a:ext>
                </a:extLst>
              </p:cNvPr>
              <p:cNvCxnSpPr/>
              <p:nvPr/>
            </p:nvCxnSpPr>
            <p:spPr>
              <a:xfrm>
                <a:off x="9146770" y="3581400"/>
                <a:ext cx="0" cy="565265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직선 연결선 25">
                <a:extLst>
                  <a:ext uri="{FF2B5EF4-FFF2-40B4-BE49-F238E27FC236}">
                    <a16:creationId xmlns:a16="http://schemas.microsoft.com/office/drawing/2014/main" id="{439E6707-F6E9-00BF-1237-BBA0050D3FD1}"/>
                  </a:ext>
                </a:extLst>
              </p:cNvPr>
              <p:cNvCxnSpPr/>
              <p:nvPr/>
            </p:nvCxnSpPr>
            <p:spPr>
              <a:xfrm>
                <a:off x="9515301" y="3581400"/>
                <a:ext cx="0" cy="565265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직선 연결선 26">
                <a:extLst>
                  <a:ext uri="{FF2B5EF4-FFF2-40B4-BE49-F238E27FC236}">
                    <a16:creationId xmlns:a16="http://schemas.microsoft.com/office/drawing/2014/main" id="{D8ADFBA0-E392-55B9-C7D9-92CEE326D3DB}"/>
                  </a:ext>
                </a:extLst>
              </p:cNvPr>
              <p:cNvCxnSpPr/>
              <p:nvPr/>
            </p:nvCxnSpPr>
            <p:spPr>
              <a:xfrm>
                <a:off x="9883832" y="3581400"/>
                <a:ext cx="0" cy="565265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직선 화살표 연결선 27">
                <a:extLst>
                  <a:ext uri="{FF2B5EF4-FFF2-40B4-BE49-F238E27FC236}">
                    <a16:creationId xmlns:a16="http://schemas.microsoft.com/office/drawing/2014/main" id="{B214EA57-A07A-DBE8-80B0-60F553DF28C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587046" y="4229792"/>
                <a:ext cx="0" cy="29094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직사각형 28">
              <a:extLst>
                <a:ext uri="{FF2B5EF4-FFF2-40B4-BE49-F238E27FC236}">
                  <a16:creationId xmlns:a16="http://schemas.microsoft.com/office/drawing/2014/main" id="{C98D4207-4ACF-EAF6-23D8-17D7280CBFB9}"/>
                </a:ext>
              </a:extLst>
            </p:cNvPr>
            <p:cNvSpPr/>
            <p:nvPr/>
          </p:nvSpPr>
          <p:spPr>
            <a:xfrm>
              <a:off x="8412479" y="3581400"/>
              <a:ext cx="365757" cy="5652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직사각형 29">
              <a:extLst>
                <a:ext uri="{FF2B5EF4-FFF2-40B4-BE49-F238E27FC236}">
                  <a16:creationId xmlns:a16="http://schemas.microsoft.com/office/drawing/2014/main" id="{EBFDFA37-F6F0-5673-CA27-C8C48D78EFBD}"/>
                </a:ext>
              </a:extLst>
            </p:cNvPr>
            <p:cNvSpPr/>
            <p:nvPr/>
          </p:nvSpPr>
          <p:spPr>
            <a:xfrm>
              <a:off x="9883832" y="3581400"/>
              <a:ext cx="1762296" cy="5652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1211449-2EE4-C137-B086-F0B3A7731F05}"/>
                </a:ext>
              </a:extLst>
            </p:cNvPr>
            <p:cNvSpPr txBox="1"/>
            <p:nvPr/>
          </p:nvSpPr>
          <p:spPr>
            <a:xfrm>
              <a:off x="10050088" y="3726563"/>
              <a:ext cx="144641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/>
                <a:t>Dirty(invalid)</a:t>
              </a:r>
              <a:endParaRPr lang="ko-KR" altLang="en-US" sz="1400"/>
            </a:p>
          </p:txBody>
        </p:sp>
        <p:sp>
          <p:nvSpPr>
            <p:cNvPr id="33" name="직사각형 32">
              <a:extLst>
                <a:ext uri="{FF2B5EF4-FFF2-40B4-BE49-F238E27FC236}">
                  <a16:creationId xmlns:a16="http://schemas.microsoft.com/office/drawing/2014/main" id="{8BAA4D9C-0DB2-62C4-C4FA-41AFFBE3B27B}"/>
                </a:ext>
              </a:extLst>
            </p:cNvPr>
            <p:cNvSpPr/>
            <p:nvPr/>
          </p:nvSpPr>
          <p:spPr>
            <a:xfrm>
              <a:off x="9146767" y="3581400"/>
              <a:ext cx="374070" cy="565265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5571660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B706B47-638F-D349-8D66-F9EEFC749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76" y="219932"/>
            <a:ext cx="11118454" cy="831299"/>
          </a:xfrm>
        </p:spPr>
        <p:txBody>
          <a:bodyPr>
            <a:normAutofit/>
          </a:bodyPr>
          <a:lstStyle/>
          <a:p>
            <a:r>
              <a:rPr kumimoji="1" lang="en-US" altLang="ko-KR"/>
              <a:t>F2FS Design: Checkpointing &amp; Recovery </a:t>
            </a:r>
            <a:endParaRPr kumimoji="1" lang="ko-KR" altLang="en-US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E1BA9AED-3142-B542-8D36-61DE7F7EF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86299" y="6484261"/>
            <a:ext cx="2743200" cy="295861"/>
          </a:xfrm>
        </p:spPr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19</a:t>
            </a:fld>
            <a:endParaRPr kumimoji="1" lang="ko-KR" altLang="en-US"/>
          </a:p>
        </p:txBody>
      </p:sp>
      <p:sp>
        <p:nvSpPr>
          <p:cNvPr id="13" name="내용 개체 틀 3">
            <a:extLst>
              <a:ext uri="{FF2B5EF4-FFF2-40B4-BE49-F238E27FC236}">
                <a16:creationId xmlns:a16="http://schemas.microsoft.com/office/drawing/2014/main" id="{24BA23C6-6394-5AB4-9989-A5839B627C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451" y="1305099"/>
            <a:ext cx="11118454" cy="5332970"/>
          </a:xfrm>
        </p:spPr>
        <p:txBody>
          <a:bodyPr>
            <a:normAutofit/>
          </a:bodyPr>
          <a:lstStyle/>
          <a:p>
            <a:r>
              <a:rPr lang="en-US" altLang="ko-K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Checkpoint and Rollback</a:t>
            </a:r>
          </a:p>
          <a:p>
            <a:pPr lvl="1"/>
            <a:r>
              <a:rPr lang="en-US" altLang="ko-K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Maintain shadow copy of checkpoint, NAT, SIT blocks </a:t>
            </a:r>
          </a:p>
          <a:p>
            <a:pPr lvl="1"/>
            <a:r>
              <a:rPr lang="en-US" altLang="ko-K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Recover the latest checkpoint (Roll-Back recovery)</a:t>
            </a:r>
          </a:p>
          <a:p>
            <a:pPr lvl="1"/>
            <a:r>
              <a:rPr lang="en-US" altLang="ko-K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Keep NAT/SIT journal in checkpoint to avoid NAT, SIT writes </a:t>
            </a:r>
          </a:p>
          <a:p>
            <a:pPr lvl="1"/>
            <a:r>
              <a:rPr lang="en-US" altLang="ko-K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Roll-forward recovery to recover </a:t>
            </a:r>
            <a:r>
              <a:rPr lang="en-US" altLang="ko-KR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fsync</a:t>
            </a:r>
            <a:r>
              <a:rPr lang="en-US" altLang="ko-K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data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en-US" altLang="ko-KR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en-US" altLang="ko-KR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AutoShape 6" descr="What is CPU scheduling">
            <a:extLst>
              <a:ext uri="{FF2B5EF4-FFF2-40B4-BE49-F238E27FC236}">
                <a16:creationId xmlns:a16="http://schemas.microsoft.com/office/drawing/2014/main" id="{2E4F462D-D19C-28DE-85D8-CB0A3EFAD91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FF525A3A-2B51-3593-9899-81BB3FDDCDC4}"/>
              </a:ext>
            </a:extLst>
          </p:cNvPr>
          <p:cNvGrpSpPr/>
          <p:nvPr/>
        </p:nvGrpSpPr>
        <p:grpSpPr>
          <a:xfrm>
            <a:off x="4034348" y="4018276"/>
            <a:ext cx="3474910" cy="2029108"/>
            <a:chOff x="3873846" y="4018276"/>
            <a:chExt cx="3474910" cy="2029108"/>
          </a:xfrm>
        </p:grpSpPr>
        <p:pic>
          <p:nvPicPr>
            <p:cNvPr id="8" name="그림 7">
              <a:extLst>
                <a:ext uri="{FF2B5EF4-FFF2-40B4-BE49-F238E27FC236}">
                  <a16:creationId xmlns:a16="http://schemas.microsoft.com/office/drawing/2014/main" id="{29527503-AB8A-1CD7-0B9E-8FECD7803C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73846" y="4018276"/>
              <a:ext cx="3474910" cy="2029108"/>
            </a:xfrm>
            <a:prstGeom prst="rect">
              <a:avLst/>
            </a:prstGeom>
          </p:spPr>
        </p:pic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56C1F34B-51F8-DA75-F8FD-B2C9FEAA4108}"/>
                </a:ext>
              </a:extLst>
            </p:cNvPr>
            <p:cNvSpPr/>
            <p:nvPr/>
          </p:nvSpPr>
          <p:spPr>
            <a:xfrm>
              <a:off x="5511567" y="4580389"/>
              <a:ext cx="1837189" cy="3355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999977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EEF0E99F-C6A3-C547-AFCE-891B8C2B3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t>2</a:t>
            </a:fld>
            <a:endParaRPr kumimoji="1" lang="ko-KR" altLang="en-US"/>
          </a:p>
        </p:txBody>
      </p:sp>
      <p:sp>
        <p:nvSpPr>
          <p:cNvPr id="3" name="제목 2">
            <a:extLst>
              <a:ext uri="{FF2B5EF4-FFF2-40B4-BE49-F238E27FC236}">
                <a16:creationId xmlns:a16="http://schemas.microsoft.com/office/drawing/2014/main" id="{597BADB0-1628-114C-95D8-D6EADE177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kumimoji="1" lang="en-US" altLang="ko-KR" sz="4200" dirty="0">
                <a:latin typeface="+mj-ea"/>
                <a:ea typeface="+mj-ea"/>
              </a:rPr>
              <a:t>Content</a:t>
            </a:r>
            <a:endParaRPr kumimoji="1" lang="ko-KR" altLang="en-US" sz="4200" dirty="0">
              <a:latin typeface="+mj-ea"/>
              <a:ea typeface="+mj-ea"/>
            </a:endParaRP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02E0ED87-DE43-804F-8D88-BABE7EC4DA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62450" y="1124918"/>
            <a:ext cx="7189217" cy="4608164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kumimoji="1" lang="en-US" altLang="ko-KR" sz="1700">
                <a:latin typeface="+mn-ea"/>
                <a:ea typeface="+mn-ea"/>
              </a:rPr>
              <a:t>Introduction </a:t>
            </a:r>
            <a:endParaRPr kumimoji="1" lang="en-US" altLang="ko-KR" sz="1300">
              <a:latin typeface="+mn-ea"/>
              <a:ea typeface="+mn-ea"/>
            </a:endParaRPr>
          </a:p>
          <a:p>
            <a:pPr marL="514350" indent="-514350">
              <a:buFont typeface="+mj-lt"/>
              <a:buAutoNum type="arabicPeriod"/>
            </a:pPr>
            <a:r>
              <a:rPr kumimoji="1" lang="en-US" altLang="ko-KR" sz="1700">
                <a:latin typeface="+mn-ea"/>
                <a:ea typeface="+mn-ea"/>
              </a:rPr>
              <a:t>F2FS Design</a:t>
            </a:r>
          </a:p>
          <a:p>
            <a:pPr marL="342900" lvl="1" indent="0">
              <a:buNone/>
            </a:pPr>
            <a:r>
              <a:rPr kumimoji="1" lang="en-US" altLang="ko-KR" sz="1700">
                <a:latin typeface="+mn-ea"/>
                <a:ea typeface="+mn-ea"/>
              </a:rPr>
              <a:t>	</a:t>
            </a:r>
            <a:r>
              <a:rPr kumimoji="1" lang="en-US" altLang="ko-KR" sz="1500">
                <a:latin typeface="+mn-ea"/>
                <a:ea typeface="+mn-ea"/>
              </a:rPr>
              <a:t>- </a:t>
            </a:r>
            <a:r>
              <a:rPr lang="en-US" altLang="ko-KR" sz="1500">
                <a:latin typeface="+mn-ea"/>
                <a:ea typeface="+mn-ea"/>
              </a:rPr>
              <a:t>Flash-friendly on-disk layout</a:t>
            </a:r>
          </a:p>
          <a:p>
            <a:pPr marL="342900" lvl="1" indent="0">
              <a:buNone/>
            </a:pPr>
            <a:r>
              <a:rPr lang="en-US" altLang="ko-KR" sz="1500">
                <a:latin typeface="+mn-ea"/>
                <a:ea typeface="+mn-ea"/>
              </a:rPr>
              <a:t>	- Cost-effective index structure</a:t>
            </a:r>
          </a:p>
          <a:p>
            <a:pPr marL="342900" lvl="1" indent="0">
              <a:buNone/>
            </a:pPr>
            <a:r>
              <a:rPr kumimoji="1" lang="en-US" altLang="ko-KR" sz="1500">
                <a:latin typeface="+mn-ea"/>
                <a:ea typeface="+mn-ea"/>
              </a:rPr>
              <a:t>	- Multi-head Logging</a:t>
            </a:r>
          </a:p>
          <a:p>
            <a:pPr marL="342900" lvl="1" indent="0">
              <a:buNone/>
            </a:pPr>
            <a:r>
              <a:rPr kumimoji="1" lang="en-US" altLang="ko-KR" sz="1500">
                <a:latin typeface="+mn-ea"/>
                <a:ea typeface="+mn-ea"/>
              </a:rPr>
              <a:t>	- Cleaning</a:t>
            </a:r>
          </a:p>
          <a:p>
            <a:pPr marL="342900" lvl="1" indent="0">
              <a:buNone/>
            </a:pPr>
            <a:r>
              <a:rPr kumimoji="1" lang="en-US" altLang="ko-KR" sz="1500">
                <a:latin typeface="+mn-ea"/>
                <a:ea typeface="+mn-ea"/>
              </a:rPr>
              <a:t>	- Adaptive Logging</a:t>
            </a:r>
          </a:p>
          <a:p>
            <a:pPr marL="342900" lvl="1" indent="0">
              <a:buNone/>
            </a:pPr>
            <a:r>
              <a:rPr lang="en-US" altLang="ko-KR" sz="1500">
                <a:latin typeface="+mn-ea"/>
                <a:ea typeface="+mn-ea"/>
              </a:rPr>
              <a:t>	- Fsync acceleration with roll-forward recovery</a:t>
            </a:r>
            <a:endParaRPr kumimoji="1" lang="en-US" altLang="ko-KR" sz="1500">
              <a:latin typeface="+mn-ea"/>
              <a:ea typeface="+mn-ea"/>
            </a:endParaRPr>
          </a:p>
          <a:p>
            <a:pPr marL="514350" indent="-514350">
              <a:buFont typeface="+mj-lt"/>
              <a:buAutoNum type="arabicPeriod"/>
            </a:pPr>
            <a:r>
              <a:rPr kumimoji="1" lang="en-US" altLang="ko-KR" sz="1700">
                <a:latin typeface="+mn-ea"/>
                <a:ea typeface="+mn-ea"/>
              </a:rPr>
              <a:t>Evaluation</a:t>
            </a:r>
          </a:p>
          <a:p>
            <a:pPr marL="514350" indent="-514350">
              <a:buFont typeface="+mj-lt"/>
              <a:buAutoNum type="arabicPeriod"/>
            </a:pPr>
            <a:r>
              <a:rPr kumimoji="1" lang="en-US" altLang="ko-KR" sz="1700">
                <a:latin typeface="+mn-ea"/>
                <a:ea typeface="+mn-ea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24762087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F8E8E9F-0121-AF4F-8F3E-C6414598F8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7541" y="2416690"/>
            <a:ext cx="11196917" cy="2024620"/>
          </a:xfrm>
        </p:spPr>
        <p:txBody>
          <a:bodyPr/>
          <a:lstStyle/>
          <a:p>
            <a:r>
              <a:rPr lang="en-US" altLang="ko-KR" sz="3400"/>
              <a:t>F2FS Evaluation</a:t>
            </a:r>
            <a:endParaRPr kumimoji="1" lang="ko-KR" altLang="en-US" sz="3400"/>
          </a:p>
        </p:txBody>
      </p:sp>
    </p:spTree>
    <p:extLst>
      <p:ext uri="{BB962C8B-B14F-4D97-AF65-F5344CB8AC3E}">
        <p14:creationId xmlns:p14="http://schemas.microsoft.com/office/powerpoint/2010/main" val="31852490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B706B47-638F-D349-8D66-F9EEFC749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76" y="219932"/>
            <a:ext cx="11118454" cy="831299"/>
          </a:xfrm>
        </p:spPr>
        <p:txBody>
          <a:bodyPr>
            <a:normAutofit/>
          </a:bodyPr>
          <a:lstStyle/>
          <a:p>
            <a:r>
              <a:rPr kumimoji="1" lang="en-US" altLang="ko-KR"/>
              <a:t>Evaluation </a:t>
            </a:r>
            <a:endParaRPr kumimoji="1" lang="ko-KR" altLang="en-US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E1BA9AED-3142-B542-8D36-61DE7F7EF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86299" y="6484261"/>
            <a:ext cx="2743200" cy="295861"/>
          </a:xfrm>
        </p:spPr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21</a:t>
            </a:fld>
            <a:endParaRPr kumimoji="1" lang="ko-KR" altLang="en-US"/>
          </a:p>
        </p:txBody>
      </p:sp>
      <p:sp>
        <p:nvSpPr>
          <p:cNvPr id="13" name="내용 개체 틀 3">
            <a:extLst>
              <a:ext uri="{FF2B5EF4-FFF2-40B4-BE49-F238E27FC236}">
                <a16:creationId xmlns:a16="http://schemas.microsoft.com/office/drawing/2014/main" id="{24BA23C6-6394-5AB4-9989-A5839B627C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451" y="1305099"/>
            <a:ext cx="11118454" cy="5332970"/>
          </a:xfrm>
        </p:spPr>
        <p:txBody>
          <a:bodyPr>
            <a:normAutofit/>
          </a:bodyPr>
          <a:lstStyle/>
          <a:p>
            <a:r>
              <a:rPr lang="en-US" altLang="ko-KR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Experimental Setup</a:t>
            </a:r>
          </a:p>
          <a:p>
            <a:pPr lvl="1"/>
            <a:r>
              <a:rPr lang="en-US" altLang="ko-KR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Mobile and Server systems</a:t>
            </a:r>
          </a:p>
          <a:p>
            <a:pPr lvl="1"/>
            <a:r>
              <a:rPr lang="en-US" altLang="ko-KR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Compare </a:t>
            </a:r>
            <a:r>
              <a:rPr lang="en-US" altLang="ko-KR" sz="1600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EXT4, BTRFS, NILFS2, F2FS</a:t>
            </a:r>
          </a:p>
          <a:p>
            <a:pPr marL="457200" lvl="1" indent="0">
              <a:buNone/>
            </a:pPr>
            <a:endParaRPr lang="en-US" altLang="ko-KR" sz="1600" i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en-US" altLang="ko-KR" sz="1600" b="1" i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Mobile System (Galaxy S4):</a:t>
            </a:r>
            <a:endParaRPr lang="en-US" altLang="ko-KR" sz="1600" b="0" i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lvl="1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600" b="0" i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Storage: 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200" b="0" i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eMMC - Sequential read/write: 110/16 MB/s, Random read/write: 3000/1500 IOPS</a:t>
            </a:r>
          </a:p>
          <a:p>
            <a:pPr algn="l">
              <a:lnSpc>
                <a:spcPct val="150000"/>
              </a:lnSpc>
            </a:pPr>
            <a:r>
              <a:rPr lang="en-US" altLang="ko-KR" sz="1600" b="1" i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Server System (x86 Platform):</a:t>
            </a:r>
          </a:p>
          <a:p>
            <a:pPr marL="742950" lvl="1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600" b="0" i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Storage Devices: 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200" b="0" i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SATA SSD - Sequential read/write: 530/490 MB/s, Random read/write: 74,000/68,000 IOPS  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200" b="0" i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SSD (Higher-speed) - Sequential read/write: 550/520 MB/s, Random read/write: 97,000/88,000 IOPS</a:t>
            </a:r>
          </a:p>
          <a:p>
            <a:pPr lvl="1"/>
            <a:endParaRPr lang="en-US" altLang="ko-KR" sz="1600" i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endParaRPr lang="en-US" altLang="ko-KR" sz="1600" i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endParaRPr lang="en-US" altLang="ko-KR" sz="1600" i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en-US" altLang="ko-KR" sz="18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en-US" altLang="ko-KR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AutoShape 6" descr="What is CPU scheduling">
            <a:extLst>
              <a:ext uri="{FF2B5EF4-FFF2-40B4-BE49-F238E27FC236}">
                <a16:creationId xmlns:a16="http://schemas.microsoft.com/office/drawing/2014/main" id="{2E4F462D-D19C-28DE-85D8-CB0A3EFAD91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9120CEA9-8199-F472-08EA-4B0C579D45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50"/>
          <a:stretch/>
        </p:blipFill>
        <p:spPr>
          <a:xfrm>
            <a:off x="8775468" y="3659108"/>
            <a:ext cx="3191559" cy="1960083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47046DD5-4217-D8BF-9C01-482FDDA6D9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3752" y="1238809"/>
            <a:ext cx="6683433" cy="1783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4787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B706B47-638F-D349-8D66-F9EEFC749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76" y="219932"/>
            <a:ext cx="11118454" cy="831299"/>
          </a:xfrm>
        </p:spPr>
        <p:txBody>
          <a:bodyPr>
            <a:normAutofit/>
          </a:bodyPr>
          <a:lstStyle/>
          <a:p>
            <a:r>
              <a:rPr kumimoji="1" lang="en-US" altLang="ko-KR"/>
              <a:t>Evaluation </a:t>
            </a:r>
            <a:endParaRPr kumimoji="1" lang="ko-KR" altLang="en-US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E1BA9AED-3142-B542-8D36-61DE7F7EF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86299" y="6484261"/>
            <a:ext cx="2743200" cy="295861"/>
          </a:xfrm>
        </p:spPr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22</a:t>
            </a:fld>
            <a:endParaRPr kumimoji="1" lang="ko-KR" altLang="en-US"/>
          </a:p>
        </p:txBody>
      </p:sp>
      <p:sp>
        <p:nvSpPr>
          <p:cNvPr id="13" name="내용 개체 틀 3">
            <a:extLst>
              <a:ext uri="{FF2B5EF4-FFF2-40B4-BE49-F238E27FC236}">
                <a16:creationId xmlns:a16="http://schemas.microsoft.com/office/drawing/2014/main" id="{24BA23C6-6394-5AB4-9989-A5839B627C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451" y="1305099"/>
            <a:ext cx="11118454" cy="5332970"/>
          </a:xfrm>
        </p:spPr>
        <p:txBody>
          <a:bodyPr>
            <a:normAutofit/>
          </a:bodyPr>
          <a:lstStyle/>
          <a:p>
            <a:r>
              <a:rPr lang="en-US" altLang="ko-KR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Mobile system performance</a:t>
            </a:r>
          </a:p>
          <a:p>
            <a:pPr lvl="1"/>
            <a:r>
              <a:rPr lang="en-US" altLang="ko-KR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bar with a value greater than 1 indicates improved performance (normalization)</a:t>
            </a:r>
          </a:p>
          <a:p>
            <a:pPr lvl="1"/>
            <a:r>
              <a:rPr lang="en-US" altLang="ko-KR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Reduces write amount per fsync by using roll-forward recovery</a:t>
            </a:r>
            <a:endParaRPr lang="en-US" altLang="ko-KR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AutoShape 6" descr="What is CPU scheduling">
            <a:extLst>
              <a:ext uri="{FF2B5EF4-FFF2-40B4-BE49-F238E27FC236}">
                <a16:creationId xmlns:a16="http://schemas.microsoft.com/office/drawing/2014/main" id="{2E4F462D-D19C-28DE-85D8-CB0A3EFAD91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89E08E3A-BB44-1717-4413-3BF4F6798C0C}"/>
              </a:ext>
            </a:extLst>
          </p:cNvPr>
          <p:cNvGrpSpPr/>
          <p:nvPr/>
        </p:nvGrpSpPr>
        <p:grpSpPr>
          <a:xfrm>
            <a:off x="2333379" y="3198912"/>
            <a:ext cx="7525242" cy="2263424"/>
            <a:chOff x="2333379" y="3198912"/>
            <a:chExt cx="7525242" cy="2263424"/>
          </a:xfrm>
        </p:grpSpPr>
        <p:pic>
          <p:nvPicPr>
            <p:cNvPr id="4" name="그림 3">
              <a:extLst>
                <a:ext uri="{FF2B5EF4-FFF2-40B4-BE49-F238E27FC236}">
                  <a16:creationId xmlns:a16="http://schemas.microsoft.com/office/drawing/2014/main" id="{FD8EDD6E-E2F5-F1BF-EDE1-A13B3375FD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33379" y="3429000"/>
              <a:ext cx="7525242" cy="2033336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7A5B9E6-264E-56B1-B915-CCB552EE8085}"/>
                </a:ext>
              </a:extLst>
            </p:cNvPr>
            <p:cNvSpPr txBox="1"/>
            <p:nvPr/>
          </p:nvSpPr>
          <p:spPr>
            <a:xfrm>
              <a:off x="2333379" y="4916905"/>
              <a:ext cx="97931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700">
                  <a:solidFill>
                    <a:srgbClr val="FF3300"/>
                  </a:solidFill>
                </a:rPr>
                <a:t>NLFS2:Sync write</a:t>
              </a:r>
              <a:endParaRPr lang="ko-KR" altLang="en-US" sz="700">
                <a:solidFill>
                  <a:srgbClr val="FF3300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EEC12B2-7867-1138-19A6-9F3A6DF46E05}"/>
                </a:ext>
              </a:extLst>
            </p:cNvPr>
            <p:cNvSpPr txBox="1"/>
            <p:nvPr/>
          </p:nvSpPr>
          <p:spPr>
            <a:xfrm>
              <a:off x="5342378" y="3198912"/>
              <a:ext cx="150724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700">
                  <a:solidFill>
                    <a:srgbClr val="FF3300"/>
                  </a:solidFill>
                </a:rPr>
                <a:t>F2FS: Roll-forward recovery</a:t>
              </a:r>
              <a:br>
                <a:rPr lang="en-US" altLang="ko-KR" sz="700">
                  <a:solidFill>
                    <a:srgbClr val="FF3300"/>
                  </a:solidFill>
                </a:rPr>
              </a:br>
              <a:r>
                <a:rPr lang="en-US" altLang="ko-KR" sz="700">
                  <a:solidFill>
                    <a:srgbClr val="FF3300"/>
                  </a:solidFill>
                </a:rPr>
                <a:t>BTRFS: Heavy index overhead</a:t>
              </a:r>
              <a:endParaRPr lang="ko-KR" altLang="en-US" sz="700">
                <a:solidFill>
                  <a:srgbClr val="FF3300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AC2785B-827F-33EE-F4A8-68BEBAA7FDD7}"/>
                </a:ext>
              </a:extLst>
            </p:cNvPr>
            <p:cNvSpPr txBox="1"/>
            <p:nvPr/>
          </p:nvSpPr>
          <p:spPr>
            <a:xfrm>
              <a:off x="3321821" y="3203206"/>
              <a:ext cx="109909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700">
                  <a:solidFill>
                    <a:srgbClr val="FF3300"/>
                  </a:solidFill>
                </a:rPr>
                <a:t>F2FS: RW</a:t>
              </a:r>
              <a:r>
                <a:rPr lang="ko-KR" altLang="en-US" sz="700" b="0" i="0">
                  <a:solidFill>
                    <a:srgbClr val="FF3300"/>
                  </a:solidFill>
                  <a:effectLst/>
                  <a:latin typeface="Tahoma" panose="020B0604030504040204" pitchFamily="34" charset="0"/>
                  <a:cs typeface="Tahoma" panose="020B0604030504040204" pitchFamily="34" charset="0"/>
                </a:rPr>
                <a:t> → </a:t>
              </a:r>
              <a:r>
                <a:rPr lang="en-US" altLang="ko-KR" sz="700" b="0" i="0">
                  <a:solidFill>
                    <a:srgbClr val="FF3300"/>
                  </a:solidFill>
                  <a:effectLst/>
                  <a:latin typeface="Tahoma" panose="020B0604030504040204" pitchFamily="34" charset="0"/>
                  <a:cs typeface="Tahoma" panose="020B0604030504040204" pitchFamily="34" charset="0"/>
                </a:rPr>
                <a:t>SW(90%)</a:t>
              </a:r>
              <a:br>
                <a:rPr lang="en-US" altLang="ko-KR" sz="700" b="0" i="0">
                  <a:solidFill>
                    <a:srgbClr val="FF3300"/>
                  </a:solidFill>
                  <a:effectLst/>
                  <a:latin typeface="Tahoma" panose="020B0604030504040204" pitchFamily="34" charset="0"/>
                  <a:cs typeface="Tahoma" panose="020B0604030504040204" pitchFamily="34" charset="0"/>
                </a:rPr>
              </a:br>
              <a:r>
                <a:rPr lang="en-US" altLang="ko-KR" sz="700" b="0" i="0">
                  <a:solidFill>
                    <a:srgbClr val="FF3300"/>
                  </a:solidFill>
                  <a:effectLst/>
                  <a:latin typeface="Tahoma" panose="020B0604030504040204" pitchFamily="34" charset="0"/>
                  <a:cs typeface="Tahoma" panose="020B0604030504040204" pitchFamily="34" charset="0"/>
                </a:rPr>
                <a:t>BTRFS: COW</a:t>
              </a:r>
              <a:r>
                <a:rPr lang="ko-KR" altLang="en-US" sz="700">
                  <a:solidFill>
                    <a:srgbClr val="FF3300"/>
                  </a:solidFill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358423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B706B47-638F-D349-8D66-F9EEFC749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76" y="219932"/>
            <a:ext cx="11118454" cy="831299"/>
          </a:xfrm>
        </p:spPr>
        <p:txBody>
          <a:bodyPr>
            <a:normAutofit/>
          </a:bodyPr>
          <a:lstStyle/>
          <a:p>
            <a:r>
              <a:rPr kumimoji="1" lang="en-US" altLang="ko-KR"/>
              <a:t>Evaluation </a:t>
            </a:r>
            <a:endParaRPr kumimoji="1" lang="ko-KR" altLang="en-US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E1BA9AED-3142-B542-8D36-61DE7F7EF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86299" y="6484261"/>
            <a:ext cx="2743200" cy="295861"/>
          </a:xfrm>
        </p:spPr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23</a:t>
            </a:fld>
            <a:endParaRPr kumimoji="1" lang="ko-KR" altLang="en-US"/>
          </a:p>
        </p:txBody>
      </p:sp>
      <p:sp>
        <p:nvSpPr>
          <p:cNvPr id="13" name="내용 개체 틀 3">
            <a:extLst>
              <a:ext uri="{FF2B5EF4-FFF2-40B4-BE49-F238E27FC236}">
                <a16:creationId xmlns:a16="http://schemas.microsoft.com/office/drawing/2014/main" id="{24BA23C6-6394-5AB4-9989-A5839B627C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451" y="1305099"/>
            <a:ext cx="11118454" cy="5332970"/>
          </a:xfrm>
        </p:spPr>
        <p:txBody>
          <a:bodyPr>
            <a:normAutofit/>
          </a:bodyPr>
          <a:lstStyle/>
          <a:p>
            <a:r>
              <a:rPr lang="en-US" altLang="ko-K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Server system performance</a:t>
            </a:r>
          </a:p>
          <a:p>
            <a:pPr lvl="1"/>
            <a:r>
              <a:rPr lang="en-US" altLang="ko-K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bar with a value greater than 1 indicates improved performance (normalization)</a:t>
            </a:r>
            <a:endParaRPr lang="en-US" altLang="ko-KR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2"/>
            <a:r>
              <a:rPr lang="en-US" altLang="ko-KR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Videoserver</a:t>
            </a:r>
            <a:r>
              <a:rPr lang="en-US" altLang="ko-K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altLang="ko-KR" sz="14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mostly sequential reads and writes</a:t>
            </a:r>
          </a:p>
          <a:p>
            <a:pPr lvl="2"/>
            <a:r>
              <a:rPr lang="en-US" altLang="ko-K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Fileserver: Discard size matters in SATA SSD due to interface overhead (F2FS don’t have small discard - process unit: seg)</a:t>
            </a:r>
          </a:p>
          <a:p>
            <a:pPr lvl="2"/>
            <a:r>
              <a:rPr lang="en-US" altLang="ko-KR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Varmail</a:t>
            </a:r>
            <a:r>
              <a:rPr lang="en-US" altLang="ko-K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Efficiency of </a:t>
            </a:r>
            <a:r>
              <a:rPr lang="en-US" altLang="ko-KR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fsync</a:t>
            </a:r>
            <a:r>
              <a:rPr lang="en-US" altLang="ko-K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processing - </a:t>
            </a:r>
            <a:r>
              <a:rPr lang="en-US" altLang="ko-KR" sz="14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many small writes with concurrent </a:t>
            </a:r>
            <a:r>
              <a:rPr lang="en-US" altLang="ko-KR" sz="1400" b="0" i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fsync</a:t>
            </a:r>
            <a:endParaRPr lang="en-US" altLang="ko-KR" sz="1600" b="0" i="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2"/>
            <a:r>
              <a:rPr lang="en-US" altLang="ko-KR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Oltp</a:t>
            </a:r>
            <a:r>
              <a:rPr lang="en-US" altLang="ko-K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L</a:t>
            </a:r>
            <a:r>
              <a:rPr lang="en-US" altLang="ko-KR" sz="14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arge number of random writes and </a:t>
            </a:r>
            <a:r>
              <a:rPr lang="en-US" altLang="ko-KR" sz="1400" b="0" i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fsync</a:t>
            </a:r>
            <a:r>
              <a:rPr lang="en-US" altLang="ko-KR" sz="14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calls on a single database file (unlike </a:t>
            </a:r>
            <a:r>
              <a:rPr lang="en-US" altLang="ko-KR" sz="1400" b="0" i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varmail</a:t>
            </a:r>
            <a:r>
              <a:rPr lang="en-US" altLang="ko-KR" sz="14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many small files)</a:t>
            </a:r>
            <a:endParaRPr lang="en-US" altLang="ko-KR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AutoShape 6" descr="What is CPU scheduling">
            <a:extLst>
              <a:ext uri="{FF2B5EF4-FFF2-40B4-BE49-F238E27FC236}">
                <a16:creationId xmlns:a16="http://schemas.microsoft.com/office/drawing/2014/main" id="{2E4F462D-D19C-28DE-85D8-CB0A3EFAD91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19D0642B-86EE-2CA4-0474-5BFAB5847F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026" y="4392626"/>
            <a:ext cx="5082209" cy="204777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9225AA1-1769-1BCA-71EC-DC4A7990407A}"/>
              </a:ext>
            </a:extLst>
          </p:cNvPr>
          <p:cNvSpPr txBox="1"/>
          <p:nvPr/>
        </p:nvSpPr>
        <p:spPr>
          <a:xfrm>
            <a:off x="1372924" y="3389280"/>
            <a:ext cx="5026477" cy="891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400" dirty="0"/>
              <a:t>Write request size</a:t>
            </a:r>
          </a:p>
          <a:p>
            <a:pPr>
              <a:lnSpc>
                <a:spcPct val="150000"/>
              </a:lnSpc>
            </a:pPr>
            <a:r>
              <a:rPr lang="en-US" altLang="ko-KR" sz="1100" dirty="0"/>
              <a:t>- Large: Maximize disk bandwidth by converting to continuous disk operations </a:t>
            </a:r>
          </a:p>
          <a:p>
            <a:pPr>
              <a:lnSpc>
                <a:spcPct val="150000"/>
              </a:lnSpc>
            </a:pPr>
            <a:r>
              <a:rPr lang="en-US" altLang="ko-KR" sz="1100" dirty="0"/>
              <a:t>- Small: Disk operations are more distributed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C019330F-6693-04B5-349D-328BCD2ECA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2706" y="3689766"/>
            <a:ext cx="4292749" cy="2794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8287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B706B47-638F-D349-8D66-F9EEFC749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76" y="219932"/>
            <a:ext cx="11118454" cy="831299"/>
          </a:xfrm>
        </p:spPr>
        <p:txBody>
          <a:bodyPr>
            <a:normAutofit/>
          </a:bodyPr>
          <a:lstStyle/>
          <a:p>
            <a:r>
              <a:rPr kumimoji="1" lang="en-US" altLang="ko-KR"/>
              <a:t>Evaluation </a:t>
            </a:r>
            <a:endParaRPr kumimoji="1" lang="ko-KR" altLang="en-US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E1BA9AED-3142-B542-8D36-61DE7F7EF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86299" y="6484261"/>
            <a:ext cx="2743200" cy="295861"/>
          </a:xfrm>
        </p:spPr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24</a:t>
            </a:fld>
            <a:endParaRPr kumimoji="1" lang="ko-KR" altLang="en-US"/>
          </a:p>
        </p:txBody>
      </p:sp>
      <p:sp>
        <p:nvSpPr>
          <p:cNvPr id="13" name="내용 개체 틀 3">
            <a:extLst>
              <a:ext uri="{FF2B5EF4-FFF2-40B4-BE49-F238E27FC236}">
                <a16:creationId xmlns:a16="http://schemas.microsoft.com/office/drawing/2014/main" id="{24BA23C6-6394-5AB4-9989-A5839B627C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451" y="1305099"/>
            <a:ext cx="11118454" cy="5332970"/>
          </a:xfrm>
        </p:spPr>
        <p:txBody>
          <a:bodyPr>
            <a:normAutofit/>
          </a:bodyPr>
          <a:lstStyle/>
          <a:p>
            <a:r>
              <a:rPr lang="en-US" altLang="ko-KR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Multi-head Logging</a:t>
            </a:r>
          </a:p>
          <a:p>
            <a:pPr lvl="1"/>
            <a:r>
              <a:rPr lang="en-US" altLang="ko-KR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Using more logs gives better hot and cold data separation (especially, 6 log)</a:t>
            </a:r>
          </a:p>
          <a:p>
            <a:pPr marL="914400" lvl="2" indent="0">
              <a:buNone/>
            </a:pPr>
            <a:r>
              <a:rPr lang="en-US" altLang="ko-KR" sz="13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Dirty segments will have no valid blocks or will have a maximum number of valid blocks per segment (512) in the default configuration</a:t>
            </a:r>
            <a:br>
              <a:rPr lang="en-US" altLang="ko-KR" sz="13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altLang="ko-KR" sz="13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r>
              <a:rPr lang="en-US" altLang="ko-KR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Metric: Number of valid blocks within a given dirty segment before cleaning</a:t>
            </a:r>
          </a:p>
        </p:txBody>
      </p:sp>
      <p:sp>
        <p:nvSpPr>
          <p:cNvPr id="7" name="AutoShape 6" descr="What is CPU scheduling">
            <a:extLst>
              <a:ext uri="{FF2B5EF4-FFF2-40B4-BE49-F238E27FC236}">
                <a16:creationId xmlns:a16="http://schemas.microsoft.com/office/drawing/2014/main" id="{2E4F462D-D19C-28DE-85D8-CB0A3EFAD91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AA911E7E-8B4F-E58F-6612-ED8E8C153A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8515" y="3453963"/>
            <a:ext cx="4082326" cy="2888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8179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B706B47-638F-D349-8D66-F9EEFC749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76" y="219932"/>
            <a:ext cx="11118454" cy="831299"/>
          </a:xfrm>
        </p:spPr>
        <p:txBody>
          <a:bodyPr>
            <a:normAutofit/>
          </a:bodyPr>
          <a:lstStyle/>
          <a:p>
            <a:r>
              <a:rPr kumimoji="1" lang="en-US" altLang="ko-KR"/>
              <a:t>Evaluation </a:t>
            </a:r>
            <a:endParaRPr kumimoji="1" lang="ko-KR" altLang="en-US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E1BA9AED-3142-B542-8D36-61DE7F7EF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86299" y="6484261"/>
            <a:ext cx="2743200" cy="295861"/>
          </a:xfrm>
        </p:spPr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25</a:t>
            </a:fld>
            <a:endParaRPr kumimoji="1" lang="ko-KR" altLang="en-US"/>
          </a:p>
        </p:txBody>
      </p:sp>
      <p:sp>
        <p:nvSpPr>
          <p:cNvPr id="13" name="내용 개체 틀 3">
            <a:extLst>
              <a:ext uri="{FF2B5EF4-FFF2-40B4-BE49-F238E27FC236}">
                <a16:creationId xmlns:a16="http://schemas.microsoft.com/office/drawing/2014/main" id="{24BA23C6-6394-5AB4-9989-A5839B627C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451" y="1305099"/>
            <a:ext cx="11118454" cy="5332970"/>
          </a:xfrm>
        </p:spPr>
        <p:txBody>
          <a:bodyPr>
            <a:normAutofit/>
          </a:bodyPr>
          <a:lstStyle/>
          <a:p>
            <a:r>
              <a:rPr lang="en-US" altLang="ko-KR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Cleaning Cost</a:t>
            </a:r>
          </a:p>
          <a:p>
            <a:pPr lvl="1"/>
            <a:r>
              <a:rPr lang="en-US" altLang="ko-KR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 file system utilization increases, the WAF grows larger and performance decreases</a:t>
            </a:r>
          </a:p>
          <a:p>
            <a:pPr lvl="1"/>
            <a:r>
              <a:rPr lang="en-US" altLang="ko-KR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F2FS does not dramatically increase WAF even at high utilization rates (Adaptive Logging)</a:t>
            </a:r>
          </a:p>
          <a:p>
            <a:pPr lvl="1"/>
            <a:endParaRPr lang="en-US" altLang="ko-KR" sz="16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AutoShape 6" descr="What is CPU scheduling">
            <a:extLst>
              <a:ext uri="{FF2B5EF4-FFF2-40B4-BE49-F238E27FC236}">
                <a16:creationId xmlns:a16="http://schemas.microsoft.com/office/drawing/2014/main" id="{2E4F462D-D19C-28DE-85D8-CB0A3EFAD91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E929926B-8CC3-62E1-37EA-5BCCD17DDD67}"/>
              </a:ext>
            </a:extLst>
          </p:cNvPr>
          <p:cNvGrpSpPr/>
          <p:nvPr/>
        </p:nvGrpSpPr>
        <p:grpSpPr>
          <a:xfrm>
            <a:off x="1395662" y="2855494"/>
            <a:ext cx="9272337" cy="3280513"/>
            <a:chOff x="1395662" y="2855494"/>
            <a:chExt cx="9272337" cy="3280513"/>
          </a:xfrm>
        </p:grpSpPr>
        <p:grpSp>
          <p:nvGrpSpPr>
            <p:cNvPr id="16" name="그룹 15">
              <a:extLst>
                <a:ext uri="{FF2B5EF4-FFF2-40B4-BE49-F238E27FC236}">
                  <a16:creationId xmlns:a16="http://schemas.microsoft.com/office/drawing/2014/main" id="{E108AD7E-2DD2-12DE-38AA-900D4B46A308}"/>
                </a:ext>
              </a:extLst>
            </p:cNvPr>
            <p:cNvGrpSpPr/>
            <p:nvPr/>
          </p:nvGrpSpPr>
          <p:grpSpPr>
            <a:xfrm>
              <a:off x="1395662" y="2855494"/>
              <a:ext cx="9272337" cy="3280513"/>
              <a:chOff x="2117482" y="3954092"/>
              <a:chExt cx="7957036" cy="2309964"/>
            </a:xfrm>
          </p:grpSpPr>
          <p:pic>
            <p:nvPicPr>
              <p:cNvPr id="5" name="그림 4">
                <a:extLst>
                  <a:ext uri="{FF2B5EF4-FFF2-40B4-BE49-F238E27FC236}">
                    <a16:creationId xmlns:a16="http://schemas.microsoft.com/office/drawing/2014/main" id="{0FFC75CA-B340-BE3D-8C06-415FF82DA7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17482" y="3954092"/>
                <a:ext cx="3661647" cy="2309964"/>
              </a:xfrm>
              <a:prstGeom prst="rect">
                <a:avLst/>
              </a:prstGeom>
            </p:spPr>
          </p:pic>
          <p:pic>
            <p:nvPicPr>
              <p:cNvPr id="9" name="그림 8">
                <a:extLst>
                  <a:ext uri="{FF2B5EF4-FFF2-40B4-BE49-F238E27FC236}">
                    <a16:creationId xmlns:a16="http://schemas.microsoft.com/office/drawing/2014/main" id="{02A89007-1B00-8839-8CD1-AC886F9FCB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12871" y="4034338"/>
                <a:ext cx="3661647" cy="2229718"/>
              </a:xfrm>
              <a:prstGeom prst="rect">
                <a:avLst/>
              </a:prstGeom>
            </p:spPr>
          </p:pic>
        </p:grpSp>
        <p:cxnSp>
          <p:nvCxnSpPr>
            <p:cNvPr id="11" name="직선 화살표 연결선 10">
              <a:extLst>
                <a:ext uri="{FF2B5EF4-FFF2-40B4-BE49-F238E27FC236}">
                  <a16:creationId xmlns:a16="http://schemas.microsoft.com/office/drawing/2014/main" id="{E77C371E-57C9-F6FB-5AE2-8573BD968B37}"/>
                </a:ext>
              </a:extLst>
            </p:cNvPr>
            <p:cNvCxnSpPr>
              <a:cxnSpLocks/>
            </p:cNvCxnSpPr>
            <p:nvPr/>
          </p:nvCxnSpPr>
          <p:spPr>
            <a:xfrm>
              <a:off x="2871537" y="3581400"/>
              <a:ext cx="0" cy="272716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BE5AEFE-ADD3-4969-5FCF-AB30CCF03EBC}"/>
                </a:ext>
              </a:extLst>
            </p:cNvPr>
            <p:cNvSpPr txBox="1"/>
            <p:nvPr/>
          </p:nvSpPr>
          <p:spPr>
            <a:xfrm>
              <a:off x="2173718" y="3276600"/>
              <a:ext cx="328645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0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ran out of free segments (normal </a:t>
              </a:r>
              <a:r>
                <a:rPr lang="ko-KR" altLang="en-US" sz="1000" b="0" i="0">
                  <a:solidFill>
                    <a:srgbClr val="202124"/>
                  </a:solidFill>
                  <a:effectLst/>
                  <a:latin typeface="Tahoma" panose="020B0604030504040204" pitchFamily="34" charset="0"/>
                  <a:cs typeface="Tahoma" panose="020B0604030504040204" pitchFamily="34" charset="0"/>
                </a:rPr>
                <a:t>→</a:t>
              </a:r>
              <a:r>
                <a:rPr lang="en-US" altLang="ko-KR" sz="100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threaded Logging)</a:t>
              </a:r>
              <a:endParaRPr lang="ko-KR" altLang="en-US" sz="100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490958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B706B47-638F-D349-8D66-F9EEFC749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76" y="219932"/>
            <a:ext cx="11118454" cy="831299"/>
          </a:xfrm>
        </p:spPr>
        <p:txBody>
          <a:bodyPr>
            <a:normAutofit/>
          </a:bodyPr>
          <a:lstStyle/>
          <a:p>
            <a:r>
              <a:rPr kumimoji="1" lang="en-US" altLang="ko-KR"/>
              <a:t>Evaluation </a:t>
            </a:r>
            <a:endParaRPr kumimoji="1" lang="ko-KR" altLang="en-US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E1BA9AED-3142-B542-8D36-61DE7F7EF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86299" y="6484261"/>
            <a:ext cx="2743200" cy="295861"/>
          </a:xfrm>
        </p:spPr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26</a:t>
            </a:fld>
            <a:endParaRPr kumimoji="1" lang="ko-KR" altLang="en-US"/>
          </a:p>
        </p:txBody>
      </p:sp>
      <p:sp>
        <p:nvSpPr>
          <p:cNvPr id="13" name="내용 개체 틀 3">
            <a:extLst>
              <a:ext uri="{FF2B5EF4-FFF2-40B4-BE49-F238E27FC236}">
                <a16:creationId xmlns:a16="http://schemas.microsoft.com/office/drawing/2014/main" id="{24BA23C6-6394-5AB4-9989-A5839B627C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451" y="1305099"/>
            <a:ext cx="11118454" cy="5332970"/>
          </a:xfrm>
        </p:spPr>
        <p:txBody>
          <a:bodyPr>
            <a:normAutofit/>
          </a:bodyPr>
          <a:lstStyle/>
          <a:p>
            <a:r>
              <a:rPr lang="en-US" altLang="ko-KR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Adaptive Logging Performance</a:t>
            </a:r>
          </a:p>
          <a:p>
            <a:pPr lvl="1"/>
            <a:r>
              <a:rPr lang="en-US" altLang="ko-KR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F2FS adaptive vs F2FS normal</a:t>
            </a:r>
          </a:p>
          <a:p>
            <a:pPr lvl="2"/>
            <a: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Adaptive logging is important for F2FS to maintain performance at high storage utilization rates</a:t>
            </a:r>
          </a:p>
          <a:p>
            <a:pPr lvl="2"/>
            <a: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Adaptive logging policies are effective in effectively limiting performance degradation due to fragmentation</a:t>
            </a:r>
          </a:p>
        </p:txBody>
      </p:sp>
      <p:sp>
        <p:nvSpPr>
          <p:cNvPr id="7" name="AutoShape 6" descr="What is CPU scheduling">
            <a:extLst>
              <a:ext uri="{FF2B5EF4-FFF2-40B4-BE49-F238E27FC236}">
                <a16:creationId xmlns:a16="http://schemas.microsoft.com/office/drawing/2014/main" id="{2E4F462D-D19C-28DE-85D8-CB0A3EFAD91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D7EE9287-5921-05D8-CF85-2759E64FAF0F}"/>
              </a:ext>
            </a:extLst>
          </p:cNvPr>
          <p:cNvGrpSpPr/>
          <p:nvPr/>
        </p:nvGrpSpPr>
        <p:grpSpPr>
          <a:xfrm>
            <a:off x="1867693" y="3493299"/>
            <a:ext cx="9519626" cy="2848909"/>
            <a:chOff x="1556632" y="3508418"/>
            <a:chExt cx="9519626" cy="2848909"/>
          </a:xfrm>
        </p:grpSpPr>
        <p:grpSp>
          <p:nvGrpSpPr>
            <p:cNvPr id="25" name="그룹 24">
              <a:extLst>
                <a:ext uri="{FF2B5EF4-FFF2-40B4-BE49-F238E27FC236}">
                  <a16:creationId xmlns:a16="http://schemas.microsoft.com/office/drawing/2014/main" id="{C97B1DC1-5EF3-34D0-AAC7-0C9398A58CA9}"/>
                </a:ext>
              </a:extLst>
            </p:cNvPr>
            <p:cNvGrpSpPr/>
            <p:nvPr/>
          </p:nvGrpSpPr>
          <p:grpSpPr>
            <a:xfrm>
              <a:off x="1556632" y="3508418"/>
              <a:ext cx="9519626" cy="2848909"/>
              <a:chOff x="1867693" y="3493299"/>
              <a:chExt cx="9519626" cy="2848909"/>
            </a:xfrm>
          </p:grpSpPr>
          <p:pic>
            <p:nvPicPr>
              <p:cNvPr id="6" name="그림 5">
                <a:extLst>
                  <a:ext uri="{FF2B5EF4-FFF2-40B4-BE49-F238E27FC236}">
                    <a16:creationId xmlns:a16="http://schemas.microsoft.com/office/drawing/2014/main" id="{1DD28896-5DAC-A62D-D4D8-90B8BB5598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67693" y="3493299"/>
                <a:ext cx="8363969" cy="2848909"/>
              </a:xfrm>
              <a:prstGeom prst="rect">
                <a:avLst/>
              </a:prstGeom>
            </p:spPr>
          </p:pic>
          <p:grpSp>
            <p:nvGrpSpPr>
              <p:cNvPr id="23" name="그룹 22">
                <a:extLst>
                  <a:ext uri="{FF2B5EF4-FFF2-40B4-BE49-F238E27FC236}">
                    <a16:creationId xmlns:a16="http://schemas.microsoft.com/office/drawing/2014/main" id="{29B98364-41B4-BBFC-68DB-95E6DD43BD98}"/>
                  </a:ext>
                </a:extLst>
              </p:cNvPr>
              <p:cNvGrpSpPr/>
              <p:nvPr/>
            </p:nvGrpSpPr>
            <p:grpSpPr>
              <a:xfrm>
                <a:off x="2646947" y="5580511"/>
                <a:ext cx="8740372" cy="276999"/>
                <a:chOff x="2646947" y="5580511"/>
                <a:chExt cx="8740372" cy="276999"/>
              </a:xfrm>
            </p:grpSpPr>
            <p:cxnSp>
              <p:nvCxnSpPr>
                <p:cNvPr id="21" name="직선 화살표 연결선 20">
                  <a:extLst>
                    <a:ext uri="{FF2B5EF4-FFF2-40B4-BE49-F238E27FC236}">
                      <a16:creationId xmlns:a16="http://schemas.microsoft.com/office/drawing/2014/main" id="{37D2220D-39DF-DB96-66A1-4EF32529C5F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646947" y="5719011"/>
                  <a:ext cx="7379369" cy="0"/>
                </a:xfrm>
                <a:prstGeom prst="straightConnector1">
                  <a:avLst/>
                </a:prstGeom>
                <a:ln w="12700">
                  <a:solidFill>
                    <a:srgbClr val="FF9933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9675E482-F6EC-A022-FB89-E8027783EF64}"/>
                    </a:ext>
                  </a:extLst>
                </p:cNvPr>
                <p:cNvSpPr txBox="1"/>
                <p:nvPr/>
              </p:nvSpPr>
              <p:spPr>
                <a:xfrm>
                  <a:off x="9839256" y="5580511"/>
                  <a:ext cx="1548063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ko-KR" sz="1200">
                      <a:solidFill>
                        <a:srgbClr val="FF9933"/>
                      </a:solidFill>
                    </a:rPr>
                    <a:t>fragmentation</a:t>
                  </a:r>
                  <a:endParaRPr lang="ko-KR" altLang="en-US" sz="1200">
                    <a:solidFill>
                      <a:srgbClr val="FF9933"/>
                    </a:solidFill>
                  </a:endParaRPr>
                </a:p>
              </p:txBody>
            </p:sp>
          </p:grpSp>
        </p:grpSp>
        <p:grpSp>
          <p:nvGrpSpPr>
            <p:cNvPr id="26" name="그룹 25">
              <a:extLst>
                <a:ext uri="{FF2B5EF4-FFF2-40B4-BE49-F238E27FC236}">
                  <a16:creationId xmlns:a16="http://schemas.microsoft.com/office/drawing/2014/main" id="{D650758C-16DF-936F-8751-5FE885C54253}"/>
                </a:ext>
              </a:extLst>
            </p:cNvPr>
            <p:cNvGrpSpPr/>
            <p:nvPr/>
          </p:nvGrpSpPr>
          <p:grpSpPr>
            <a:xfrm>
              <a:off x="4533655" y="5950698"/>
              <a:ext cx="4892842" cy="0"/>
              <a:chOff x="4836695" y="5919537"/>
              <a:chExt cx="4892842" cy="0"/>
            </a:xfrm>
          </p:grpSpPr>
          <p:cxnSp>
            <p:nvCxnSpPr>
              <p:cNvPr id="27" name="직선 연결선 26">
                <a:extLst>
                  <a:ext uri="{FF2B5EF4-FFF2-40B4-BE49-F238E27FC236}">
                    <a16:creationId xmlns:a16="http://schemas.microsoft.com/office/drawing/2014/main" id="{0385BE85-1D20-D186-A1B8-847C1F06ABAA}"/>
                  </a:ext>
                </a:extLst>
              </p:cNvPr>
              <p:cNvCxnSpPr/>
              <p:nvPr/>
            </p:nvCxnSpPr>
            <p:spPr>
              <a:xfrm>
                <a:off x="4836695" y="5919537"/>
                <a:ext cx="802105" cy="0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8" name="직선 연결선 27">
                <a:extLst>
                  <a:ext uri="{FF2B5EF4-FFF2-40B4-BE49-F238E27FC236}">
                    <a16:creationId xmlns:a16="http://schemas.microsoft.com/office/drawing/2014/main" id="{75899D6E-04E1-9C16-FB55-377A91F446E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863264" y="5919537"/>
                <a:ext cx="866273" cy="0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363838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B706B47-638F-D349-8D66-F9EEFC749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76" y="219932"/>
            <a:ext cx="11118454" cy="831299"/>
          </a:xfrm>
        </p:spPr>
        <p:txBody>
          <a:bodyPr>
            <a:normAutofit/>
          </a:bodyPr>
          <a:lstStyle/>
          <a:p>
            <a:r>
              <a:rPr kumimoji="1" lang="en-US" altLang="ko-KR"/>
              <a:t>Conclusion</a:t>
            </a:r>
            <a:endParaRPr kumimoji="1" lang="ko-KR" altLang="en-US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E1BA9AED-3142-B542-8D36-61DE7F7EF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86299" y="6484261"/>
            <a:ext cx="2743200" cy="295861"/>
          </a:xfrm>
        </p:spPr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27</a:t>
            </a:fld>
            <a:endParaRPr kumimoji="1" lang="ko-KR" altLang="en-US"/>
          </a:p>
        </p:txBody>
      </p:sp>
      <p:sp>
        <p:nvSpPr>
          <p:cNvPr id="13" name="내용 개체 틀 3">
            <a:extLst>
              <a:ext uri="{FF2B5EF4-FFF2-40B4-BE49-F238E27FC236}">
                <a16:creationId xmlns:a16="http://schemas.microsoft.com/office/drawing/2014/main" id="{24BA23C6-6394-5AB4-9989-A5839B627C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451" y="1305099"/>
            <a:ext cx="11118454" cy="5332970"/>
          </a:xfrm>
        </p:spPr>
        <p:txBody>
          <a:bodyPr>
            <a:normAutofit/>
          </a:bodyPr>
          <a:lstStyle/>
          <a:p>
            <a:r>
              <a:rPr lang="en-US" altLang="ko-KR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F2FS is a file system optimized for flash storage devices, presenting technological innovations that improve performance and longevity</a:t>
            </a:r>
          </a:p>
          <a:p>
            <a:endParaRPr lang="en-US" altLang="ko-KR" sz="2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altLang="ko-KR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Experimental results show that F2FS shows superior performance in read and write operations compared to other file systems, and has particularly high efficiency in random read operations</a:t>
            </a:r>
          </a:p>
          <a:p>
            <a:endParaRPr lang="en-US" altLang="ko-KR" sz="2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altLang="ko-KR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These features highlight the usefulness of F2FS when considering file system selection and optimization on flash-based storage devices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en-US" altLang="ko-KR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AutoShape 6" descr="What is CPU scheduling">
            <a:extLst>
              <a:ext uri="{FF2B5EF4-FFF2-40B4-BE49-F238E27FC236}">
                <a16:creationId xmlns:a16="http://schemas.microsoft.com/office/drawing/2014/main" id="{2E4F462D-D19C-28DE-85D8-CB0A3EFAD91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913522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F8E8E9F-0121-AF4F-8F3E-C6414598F8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7541" y="2165678"/>
            <a:ext cx="11196917" cy="2024620"/>
          </a:xfrm>
        </p:spPr>
        <p:txBody>
          <a:bodyPr/>
          <a:lstStyle/>
          <a:p>
            <a:r>
              <a:rPr lang="en-US" altLang="ko-KR" sz="3400"/>
              <a:t>F2FS: A New File System for Flash Storage</a:t>
            </a:r>
            <a:endParaRPr kumimoji="1" lang="ko-KR" altLang="en-US" sz="340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C5C27E24-377B-BC40-B952-DF8E1F4C4F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kumimoji="1" lang="en-US" altLang="ko-KR"/>
              <a:t>2023. 09. 26</a:t>
            </a:r>
          </a:p>
          <a:p>
            <a:r>
              <a:rPr kumimoji="1" lang="en-US" altLang="ko-KR"/>
              <a:t>Presented by Suhwan Shin</a:t>
            </a:r>
          </a:p>
          <a:p>
            <a:r>
              <a:rPr kumimoji="1" lang="en-US" altLang="ko-KR"/>
              <a:t>shshin@dankook.ac.kr</a:t>
            </a:r>
            <a:endParaRPr kumimoji="1" lang="ko-KR" altLang="en-US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1FD49899-8CF4-5399-A482-2A3AB7961792}"/>
              </a:ext>
            </a:extLst>
          </p:cNvPr>
          <p:cNvSpPr txBox="1">
            <a:spLocks/>
          </p:cNvSpPr>
          <p:nvPr/>
        </p:nvSpPr>
        <p:spPr>
          <a:xfrm>
            <a:off x="101402" y="4401888"/>
            <a:ext cx="7003431" cy="80850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>
                <a:solidFill>
                  <a:schemeClr val="bg1"/>
                </a:solidFill>
              </a:rPr>
              <a:t>Changman Lee, Dongho Sim, Joo-Young Hwang, and Sangyeun Cho, Samsung Electronics Co., Ltd</a:t>
            </a:r>
            <a:br>
              <a:rPr lang="de-DE" altLang="ko-KR" sz="1200">
                <a:solidFill>
                  <a:schemeClr val="bg1"/>
                </a:solidFill>
              </a:rPr>
            </a:br>
            <a:br>
              <a:rPr lang="de-DE" altLang="ko-KR" sz="1200">
                <a:solidFill>
                  <a:schemeClr val="bg1"/>
                </a:solidFill>
              </a:rPr>
            </a:br>
            <a:r>
              <a:rPr lang="en-US" altLang="ko-KR" sz="1200" i="1">
                <a:solidFill>
                  <a:schemeClr val="bg1"/>
                </a:solidFill>
              </a:rPr>
              <a:t>FAST’</a:t>
            </a:r>
            <a:r>
              <a:rPr lang="en-US" altLang="ko-KR" sz="1200" i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15</a:t>
            </a:r>
            <a:endParaRPr lang="en-US" altLang="ko-KR" sz="1200" i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E1D9BD-8E59-5F73-93BE-AB87CEDA6447}"/>
              </a:ext>
            </a:extLst>
          </p:cNvPr>
          <p:cNvSpPr txBox="1"/>
          <p:nvPr/>
        </p:nvSpPr>
        <p:spPr>
          <a:xfrm>
            <a:off x="4483928" y="5600097"/>
            <a:ext cx="3224141" cy="64633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kumimoji="1" sz="4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>
                <a:solidFill>
                  <a:schemeClr val="tx1"/>
                </a:solidFill>
              </a:rPr>
              <a:t>Thank You !</a:t>
            </a:r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715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B706B47-638F-D349-8D66-F9EEFC749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ko-KR"/>
              <a:t>Introduction: LFS</a:t>
            </a:r>
            <a:endParaRPr kumimoji="1" lang="ko-KR" altLang="en-US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E1BA9AED-3142-B542-8D36-61DE7F7EF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86299" y="6484261"/>
            <a:ext cx="2743200" cy="295861"/>
          </a:xfrm>
        </p:spPr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3</a:t>
            </a:fld>
            <a:endParaRPr kumimoji="1" lang="ko-KR" altLang="en-US"/>
          </a:p>
        </p:txBody>
      </p:sp>
      <p:sp>
        <p:nvSpPr>
          <p:cNvPr id="7" name="AutoShape 6" descr="What is CPU scheduling">
            <a:extLst>
              <a:ext uri="{FF2B5EF4-FFF2-40B4-BE49-F238E27FC236}">
                <a16:creationId xmlns:a16="http://schemas.microsoft.com/office/drawing/2014/main" id="{2E4F462D-D19C-28DE-85D8-CB0A3EFAD91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2" name="내용 개체 틀 3">
            <a:extLst>
              <a:ext uri="{FF2B5EF4-FFF2-40B4-BE49-F238E27FC236}">
                <a16:creationId xmlns:a16="http://schemas.microsoft.com/office/drawing/2014/main" id="{655A0E8F-AF14-0FDC-77DD-D287513D18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451" y="1305099"/>
            <a:ext cx="11118454" cy="5332970"/>
          </a:xfrm>
        </p:spPr>
        <p:txBody>
          <a:bodyPr>
            <a:normAutofit/>
          </a:bodyPr>
          <a:lstStyle/>
          <a:p>
            <a:r>
              <a:rPr lang="en-US" altLang="ko-KR" sz="2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talked about LFS in the last class</a:t>
            </a:r>
            <a:endParaRPr lang="en-US" altLang="ko-KR" sz="1800" b="0" i="0">
              <a:solidFill>
                <a:srgbClr val="202124"/>
              </a:solidFill>
              <a:effectLst/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그림 4" descr="사람, 인간의 얼굴, 의류, 실내이(가) 표시된 사진&#10;&#10;자동 생성된 설명">
            <a:extLst>
              <a:ext uri="{FF2B5EF4-FFF2-40B4-BE49-F238E27FC236}">
                <a16:creationId xmlns:a16="http://schemas.microsoft.com/office/drawing/2014/main" id="{0B55ABD3-8A62-E7E9-F8B4-533C3CEA8B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4158" y="2846135"/>
            <a:ext cx="3644747" cy="2077634"/>
          </a:xfrm>
          <a:prstGeom prst="rect">
            <a:avLst/>
          </a:prstGeom>
        </p:spPr>
      </p:pic>
      <p:grpSp>
        <p:nvGrpSpPr>
          <p:cNvPr id="1041" name="그룹 1040">
            <a:extLst>
              <a:ext uri="{FF2B5EF4-FFF2-40B4-BE49-F238E27FC236}">
                <a16:creationId xmlns:a16="http://schemas.microsoft.com/office/drawing/2014/main" id="{DC496760-9C7F-F5EF-3072-234FB8DD3C2B}"/>
              </a:ext>
            </a:extLst>
          </p:cNvPr>
          <p:cNvGrpSpPr/>
          <p:nvPr/>
        </p:nvGrpSpPr>
        <p:grpSpPr>
          <a:xfrm>
            <a:off x="657907" y="2570991"/>
            <a:ext cx="6154209" cy="3659402"/>
            <a:chOff x="583092" y="2818538"/>
            <a:chExt cx="6154209" cy="3659402"/>
          </a:xfrm>
        </p:grpSpPr>
        <p:grpSp>
          <p:nvGrpSpPr>
            <p:cNvPr id="1039" name="그룹 1038">
              <a:extLst>
                <a:ext uri="{FF2B5EF4-FFF2-40B4-BE49-F238E27FC236}">
                  <a16:creationId xmlns:a16="http://schemas.microsoft.com/office/drawing/2014/main" id="{717FEC69-7F2D-FEAE-91E6-C5C760860B00}"/>
                </a:ext>
              </a:extLst>
            </p:cNvPr>
            <p:cNvGrpSpPr/>
            <p:nvPr/>
          </p:nvGrpSpPr>
          <p:grpSpPr>
            <a:xfrm>
              <a:off x="583092" y="4182158"/>
              <a:ext cx="6154208" cy="1261929"/>
              <a:chOff x="583092" y="4182158"/>
              <a:chExt cx="6154208" cy="1261929"/>
            </a:xfrm>
          </p:grpSpPr>
          <p:sp>
            <p:nvSpPr>
              <p:cNvPr id="1027" name="직사각형 1026">
                <a:extLst>
                  <a:ext uri="{FF2B5EF4-FFF2-40B4-BE49-F238E27FC236}">
                    <a16:creationId xmlns:a16="http://schemas.microsoft.com/office/drawing/2014/main" id="{57A59C63-040F-BDB0-F0CD-0B644A9881B3}"/>
                  </a:ext>
                </a:extLst>
              </p:cNvPr>
              <p:cNvSpPr/>
              <p:nvPr/>
            </p:nvSpPr>
            <p:spPr>
              <a:xfrm>
                <a:off x="2508650" y="4452904"/>
                <a:ext cx="157942" cy="709353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55" name="그룹 54">
                <a:extLst>
                  <a:ext uri="{FF2B5EF4-FFF2-40B4-BE49-F238E27FC236}">
                    <a16:creationId xmlns:a16="http://schemas.microsoft.com/office/drawing/2014/main" id="{A9E305DE-28A7-4BE8-22D6-EA44613BAD48}"/>
                  </a:ext>
                </a:extLst>
              </p:cNvPr>
              <p:cNvGrpSpPr/>
              <p:nvPr/>
            </p:nvGrpSpPr>
            <p:grpSpPr>
              <a:xfrm>
                <a:off x="583092" y="4182158"/>
                <a:ext cx="6154208" cy="1261929"/>
                <a:chOff x="583092" y="4182158"/>
                <a:chExt cx="6154208" cy="1261929"/>
              </a:xfrm>
            </p:grpSpPr>
            <p:sp>
              <p:nvSpPr>
                <p:cNvPr id="8" name="직사각형 7">
                  <a:extLst>
                    <a:ext uri="{FF2B5EF4-FFF2-40B4-BE49-F238E27FC236}">
                      <a16:creationId xmlns:a16="http://schemas.microsoft.com/office/drawing/2014/main" id="{0B0E577E-D4E4-AD01-EC55-5A3F01301E61}"/>
                    </a:ext>
                  </a:extLst>
                </p:cNvPr>
                <p:cNvSpPr/>
                <p:nvPr/>
              </p:nvSpPr>
              <p:spPr>
                <a:xfrm>
                  <a:off x="583093" y="4458446"/>
                  <a:ext cx="6068291" cy="709353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366AF4E4-656F-C251-9205-59938CE4FAD6}"/>
                    </a:ext>
                  </a:extLst>
                </p:cNvPr>
                <p:cNvSpPr txBox="1"/>
                <p:nvPr/>
              </p:nvSpPr>
              <p:spPr>
                <a:xfrm>
                  <a:off x="6014093" y="4182158"/>
                  <a:ext cx="723207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ko-KR" sz="900" b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LFS</a:t>
                  </a:r>
                  <a:endParaRPr lang="ko-KR" altLang="en-US" sz="900" b="1">
                    <a:latin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92287C48-EAB2-F9AB-0367-9F6DD0155903}"/>
                    </a:ext>
                  </a:extLst>
                </p:cNvPr>
                <p:cNvSpPr txBox="1"/>
                <p:nvPr/>
              </p:nvSpPr>
              <p:spPr>
                <a:xfrm>
                  <a:off x="583092" y="5213255"/>
                  <a:ext cx="723207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ko-KR" sz="900">
                      <a:latin typeface="Tahoma" panose="020B0604030504040204" pitchFamily="34" charset="0"/>
                      <a:cs typeface="Tahoma" panose="020B0604030504040204" pitchFamily="34" charset="0"/>
                    </a:rPr>
                    <a:t>log</a:t>
                  </a:r>
                  <a:endParaRPr lang="ko-KR" altLang="en-US" sz="900">
                    <a:latin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cxnSp>
              <p:nvCxnSpPr>
                <p:cNvPr id="45" name="직선 화살표 연결선 44">
                  <a:extLst>
                    <a:ext uri="{FF2B5EF4-FFF2-40B4-BE49-F238E27FC236}">
                      <a16:creationId xmlns:a16="http://schemas.microsoft.com/office/drawing/2014/main" id="{04F44D0F-57B7-FA47-62B4-AE42BA8C613D}"/>
                    </a:ext>
                  </a:extLst>
                </p:cNvPr>
                <p:cNvCxnSpPr/>
                <p:nvPr/>
              </p:nvCxnSpPr>
              <p:spPr>
                <a:xfrm>
                  <a:off x="1114504" y="5345084"/>
                  <a:ext cx="1733204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46" name="직사각형 45">
                  <a:extLst>
                    <a:ext uri="{FF2B5EF4-FFF2-40B4-BE49-F238E27FC236}">
                      <a16:creationId xmlns:a16="http://schemas.microsoft.com/office/drawing/2014/main" id="{D162FD24-4AE7-B961-D5A0-96A85319292D}"/>
                    </a:ext>
                  </a:extLst>
                </p:cNvPr>
                <p:cNvSpPr/>
                <p:nvPr/>
              </p:nvSpPr>
              <p:spPr>
                <a:xfrm>
                  <a:off x="644536" y="4458446"/>
                  <a:ext cx="157942" cy="709353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7" name="직사각형 46">
                  <a:extLst>
                    <a:ext uri="{FF2B5EF4-FFF2-40B4-BE49-F238E27FC236}">
                      <a16:creationId xmlns:a16="http://schemas.microsoft.com/office/drawing/2014/main" id="{78379EEB-9609-04EC-E2AA-599AFF1C69F5}"/>
                    </a:ext>
                  </a:extLst>
                </p:cNvPr>
                <p:cNvSpPr/>
                <p:nvPr/>
              </p:nvSpPr>
              <p:spPr>
                <a:xfrm>
                  <a:off x="871016" y="4461962"/>
                  <a:ext cx="157942" cy="709353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8" name="직사각형 47">
                  <a:extLst>
                    <a:ext uri="{FF2B5EF4-FFF2-40B4-BE49-F238E27FC236}">
                      <a16:creationId xmlns:a16="http://schemas.microsoft.com/office/drawing/2014/main" id="{47C9A3FB-36C6-307F-76F4-BC3712498D29}"/>
                    </a:ext>
                  </a:extLst>
                </p:cNvPr>
                <p:cNvSpPr/>
                <p:nvPr/>
              </p:nvSpPr>
              <p:spPr>
                <a:xfrm>
                  <a:off x="1100772" y="4458446"/>
                  <a:ext cx="157942" cy="709353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9" name="직사각형 48">
                  <a:extLst>
                    <a:ext uri="{FF2B5EF4-FFF2-40B4-BE49-F238E27FC236}">
                      <a16:creationId xmlns:a16="http://schemas.microsoft.com/office/drawing/2014/main" id="{289F2976-7AC9-F82C-B956-E6472EDFD142}"/>
                    </a:ext>
                  </a:extLst>
                </p:cNvPr>
                <p:cNvSpPr/>
                <p:nvPr/>
              </p:nvSpPr>
              <p:spPr>
                <a:xfrm>
                  <a:off x="1330552" y="4458445"/>
                  <a:ext cx="157942" cy="709353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0" name="직사각형 49">
                  <a:extLst>
                    <a:ext uri="{FF2B5EF4-FFF2-40B4-BE49-F238E27FC236}">
                      <a16:creationId xmlns:a16="http://schemas.microsoft.com/office/drawing/2014/main" id="{B08F1ED0-5177-A5D0-B852-2633ACCEA8BD}"/>
                    </a:ext>
                  </a:extLst>
                </p:cNvPr>
                <p:cNvSpPr/>
                <p:nvPr/>
              </p:nvSpPr>
              <p:spPr>
                <a:xfrm>
                  <a:off x="1563608" y="4461962"/>
                  <a:ext cx="157942" cy="709353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1" name="직사각형 50">
                  <a:extLst>
                    <a:ext uri="{FF2B5EF4-FFF2-40B4-BE49-F238E27FC236}">
                      <a16:creationId xmlns:a16="http://schemas.microsoft.com/office/drawing/2014/main" id="{CE61CC68-ACF5-2F45-8342-8875D9523EF0}"/>
                    </a:ext>
                  </a:extLst>
                </p:cNvPr>
                <p:cNvSpPr/>
                <p:nvPr/>
              </p:nvSpPr>
              <p:spPr>
                <a:xfrm>
                  <a:off x="1793622" y="4461962"/>
                  <a:ext cx="157942" cy="709353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2" name="직사각형 51">
                  <a:extLst>
                    <a:ext uri="{FF2B5EF4-FFF2-40B4-BE49-F238E27FC236}">
                      <a16:creationId xmlns:a16="http://schemas.microsoft.com/office/drawing/2014/main" id="{5C67537C-38D8-3462-C803-2416A9083D1F}"/>
                    </a:ext>
                  </a:extLst>
                </p:cNvPr>
                <p:cNvSpPr/>
                <p:nvPr/>
              </p:nvSpPr>
              <p:spPr>
                <a:xfrm>
                  <a:off x="2023144" y="4458444"/>
                  <a:ext cx="157942" cy="709353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3" name="직사각형 52">
                  <a:extLst>
                    <a:ext uri="{FF2B5EF4-FFF2-40B4-BE49-F238E27FC236}">
                      <a16:creationId xmlns:a16="http://schemas.microsoft.com/office/drawing/2014/main" id="{5C2C4D3C-6AC9-9002-57A2-53F85770D467}"/>
                    </a:ext>
                  </a:extLst>
                </p:cNvPr>
                <p:cNvSpPr/>
                <p:nvPr/>
              </p:nvSpPr>
              <p:spPr>
                <a:xfrm>
                  <a:off x="2249624" y="4458444"/>
                  <a:ext cx="157942" cy="709353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  <p:grpSp>
          <p:nvGrpSpPr>
            <p:cNvPr id="1025" name="그룹 1024">
              <a:extLst>
                <a:ext uri="{FF2B5EF4-FFF2-40B4-BE49-F238E27FC236}">
                  <a16:creationId xmlns:a16="http://schemas.microsoft.com/office/drawing/2014/main" id="{27D7195E-F41F-2786-0337-4BF4A6750FFE}"/>
                </a:ext>
              </a:extLst>
            </p:cNvPr>
            <p:cNvGrpSpPr/>
            <p:nvPr/>
          </p:nvGrpSpPr>
          <p:grpSpPr>
            <a:xfrm>
              <a:off x="4397984" y="5444087"/>
              <a:ext cx="2339316" cy="1033853"/>
              <a:chOff x="4846085" y="5435582"/>
              <a:chExt cx="2339316" cy="1033853"/>
            </a:xfrm>
          </p:grpSpPr>
          <p:sp>
            <p:nvSpPr>
              <p:cNvPr id="54" name="직사각형 53">
                <a:extLst>
                  <a:ext uri="{FF2B5EF4-FFF2-40B4-BE49-F238E27FC236}">
                    <a16:creationId xmlns:a16="http://schemas.microsoft.com/office/drawing/2014/main" id="{76885755-6703-8309-9CFE-55A86A15F234}"/>
                  </a:ext>
                </a:extLst>
              </p:cNvPr>
              <p:cNvSpPr/>
              <p:nvPr/>
            </p:nvSpPr>
            <p:spPr>
              <a:xfrm>
                <a:off x="5005872" y="5435582"/>
                <a:ext cx="157942" cy="709353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6" name="직사각형 55">
                <a:extLst>
                  <a:ext uri="{FF2B5EF4-FFF2-40B4-BE49-F238E27FC236}">
                    <a16:creationId xmlns:a16="http://schemas.microsoft.com/office/drawing/2014/main" id="{C744D302-2766-B74A-E9CE-E1559F042E82}"/>
                  </a:ext>
                </a:extLst>
              </p:cNvPr>
              <p:cNvSpPr/>
              <p:nvPr/>
            </p:nvSpPr>
            <p:spPr>
              <a:xfrm>
                <a:off x="5569251" y="5435584"/>
                <a:ext cx="157942" cy="709353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7" name="직사각형 56">
                <a:extLst>
                  <a:ext uri="{FF2B5EF4-FFF2-40B4-BE49-F238E27FC236}">
                    <a16:creationId xmlns:a16="http://schemas.microsoft.com/office/drawing/2014/main" id="{0ABFA49B-3721-F7D6-109A-D47D325E072A}"/>
                  </a:ext>
                </a:extLst>
              </p:cNvPr>
              <p:cNvSpPr/>
              <p:nvPr/>
            </p:nvSpPr>
            <p:spPr>
              <a:xfrm>
                <a:off x="6134850" y="5435582"/>
                <a:ext cx="157942" cy="709353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8" name="직사각형 57">
                <a:extLst>
                  <a:ext uri="{FF2B5EF4-FFF2-40B4-BE49-F238E27FC236}">
                    <a16:creationId xmlns:a16="http://schemas.microsoft.com/office/drawing/2014/main" id="{0EA4BC11-8AEA-A5C4-86C0-028D3BA95E5A}"/>
                  </a:ext>
                </a:extLst>
              </p:cNvPr>
              <p:cNvSpPr/>
              <p:nvPr/>
            </p:nvSpPr>
            <p:spPr>
              <a:xfrm>
                <a:off x="6703104" y="5435583"/>
                <a:ext cx="157942" cy="709353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CDC6963E-4258-1B74-16FC-BD9F2084A33E}"/>
                  </a:ext>
                </a:extLst>
              </p:cNvPr>
              <p:cNvSpPr txBox="1"/>
              <p:nvPr/>
            </p:nvSpPr>
            <p:spPr>
              <a:xfrm>
                <a:off x="4846085" y="6226792"/>
                <a:ext cx="477515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900">
                    <a:latin typeface="Tahoma" panose="020B0604030504040204" pitchFamily="34" charset="0"/>
                    <a:cs typeface="Tahoma" panose="020B0604030504040204" pitchFamily="34" charset="0"/>
                  </a:rPr>
                  <a:t>inode</a:t>
                </a:r>
                <a:endParaRPr lang="ko-KR" altLang="en-US" sz="90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C54C1CAE-FA03-4FFD-FBF2-BB80DAE922D2}"/>
                  </a:ext>
                </a:extLst>
              </p:cNvPr>
              <p:cNvSpPr txBox="1"/>
              <p:nvPr/>
            </p:nvSpPr>
            <p:spPr>
              <a:xfrm>
                <a:off x="5304954" y="6226792"/>
                <a:ext cx="686536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900">
                    <a:latin typeface="Tahoma" panose="020B0604030504040204" pitchFamily="34" charset="0"/>
                    <a:cs typeface="Tahoma" panose="020B0604030504040204" pitchFamily="34" charset="0"/>
                  </a:rPr>
                  <a:t>directory</a:t>
                </a:r>
                <a:endParaRPr lang="ko-KR" altLang="en-US" sz="90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D58447D7-E868-6FEB-32A1-32983B63D4CB}"/>
                  </a:ext>
                </a:extLst>
              </p:cNvPr>
              <p:cNvSpPr txBox="1"/>
              <p:nvPr/>
            </p:nvSpPr>
            <p:spPr>
              <a:xfrm>
                <a:off x="5877657" y="6238603"/>
                <a:ext cx="686536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900">
                    <a:latin typeface="Tahoma" panose="020B0604030504040204" pitchFamily="34" charset="0"/>
                    <a:cs typeface="Tahoma" panose="020B0604030504040204" pitchFamily="34" charset="0"/>
                  </a:rPr>
                  <a:t>file</a:t>
                </a:r>
                <a:endParaRPr lang="ko-KR" altLang="en-US" sz="90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24" name="TextBox 1023">
                <a:extLst>
                  <a:ext uri="{FF2B5EF4-FFF2-40B4-BE49-F238E27FC236}">
                    <a16:creationId xmlns:a16="http://schemas.microsoft.com/office/drawing/2014/main" id="{23641D5B-137A-B275-8EC9-EC0B55BD8F38}"/>
                  </a:ext>
                </a:extLst>
              </p:cNvPr>
              <p:cNvSpPr txBox="1"/>
              <p:nvPr/>
            </p:nvSpPr>
            <p:spPr>
              <a:xfrm>
                <a:off x="6378749" y="6238603"/>
                <a:ext cx="806652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900">
                    <a:latin typeface="Tahoma" panose="020B0604030504040204" pitchFamily="34" charset="0"/>
                    <a:cs typeface="Tahoma" panose="020B0604030504040204" pitchFamily="34" charset="0"/>
                  </a:rPr>
                  <a:t>Inode map</a:t>
                </a:r>
                <a:endParaRPr lang="ko-KR" altLang="en-US" sz="90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1037" name="그룹 1036">
              <a:extLst>
                <a:ext uri="{FF2B5EF4-FFF2-40B4-BE49-F238E27FC236}">
                  <a16:creationId xmlns:a16="http://schemas.microsoft.com/office/drawing/2014/main" id="{620C72B8-E77C-96F9-D06B-B07508B216D6}"/>
                </a:ext>
              </a:extLst>
            </p:cNvPr>
            <p:cNvGrpSpPr/>
            <p:nvPr/>
          </p:nvGrpSpPr>
          <p:grpSpPr>
            <a:xfrm>
              <a:off x="583092" y="2818538"/>
              <a:ext cx="6154209" cy="1258144"/>
              <a:chOff x="871016" y="2926202"/>
              <a:chExt cx="6154209" cy="1258144"/>
            </a:xfrm>
          </p:grpSpPr>
          <p:grpSp>
            <p:nvGrpSpPr>
              <p:cNvPr id="1030" name="그룹 1029">
                <a:extLst>
                  <a:ext uri="{FF2B5EF4-FFF2-40B4-BE49-F238E27FC236}">
                    <a16:creationId xmlns:a16="http://schemas.microsoft.com/office/drawing/2014/main" id="{64CF465B-E622-E825-76F2-929BEEDA9407}"/>
                  </a:ext>
                </a:extLst>
              </p:cNvPr>
              <p:cNvGrpSpPr/>
              <p:nvPr/>
            </p:nvGrpSpPr>
            <p:grpSpPr>
              <a:xfrm>
                <a:off x="871016" y="2926202"/>
                <a:ext cx="6154209" cy="1258144"/>
                <a:chOff x="583092" y="2553478"/>
                <a:chExt cx="6154209" cy="1258144"/>
              </a:xfrm>
            </p:grpSpPr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AC1E2D13-F9B8-1BB0-2901-A0046CF8E45B}"/>
                    </a:ext>
                  </a:extLst>
                </p:cNvPr>
                <p:cNvSpPr txBox="1"/>
                <p:nvPr/>
              </p:nvSpPr>
              <p:spPr>
                <a:xfrm>
                  <a:off x="6014094" y="2553478"/>
                  <a:ext cx="723207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ko-KR" sz="900" b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Unix FS</a:t>
                  </a:r>
                  <a:endParaRPr lang="ko-KR" altLang="en-US" sz="900" b="1">
                    <a:latin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1029" name="그룹 1028">
                  <a:extLst>
                    <a:ext uri="{FF2B5EF4-FFF2-40B4-BE49-F238E27FC236}">
                      <a16:creationId xmlns:a16="http://schemas.microsoft.com/office/drawing/2014/main" id="{9F18D3FE-7203-111A-6453-990B6BFBF898}"/>
                    </a:ext>
                  </a:extLst>
                </p:cNvPr>
                <p:cNvGrpSpPr/>
                <p:nvPr/>
              </p:nvGrpSpPr>
              <p:grpSpPr>
                <a:xfrm>
                  <a:off x="583092" y="2828622"/>
                  <a:ext cx="6068291" cy="983000"/>
                  <a:chOff x="583092" y="2828622"/>
                  <a:chExt cx="6068291" cy="983000"/>
                </a:xfrm>
              </p:grpSpPr>
              <p:cxnSp>
                <p:nvCxnSpPr>
                  <p:cNvPr id="30" name="연결선: 구부러짐 29">
                    <a:extLst>
                      <a:ext uri="{FF2B5EF4-FFF2-40B4-BE49-F238E27FC236}">
                        <a16:creationId xmlns:a16="http://schemas.microsoft.com/office/drawing/2014/main" id="{10BE0A80-B2FD-D085-D96D-E957795817A8}"/>
                      </a:ext>
                    </a:extLst>
                  </p:cNvPr>
                  <p:cNvCxnSpPr>
                    <a:stCxn id="15" idx="0"/>
                    <a:endCxn id="21" idx="0"/>
                  </p:cNvCxnSpPr>
                  <p:nvPr/>
                </p:nvCxnSpPr>
                <p:spPr>
                  <a:xfrm rot="16200000" flipH="1">
                    <a:off x="2896547" y="1945946"/>
                    <a:ext cx="3991" cy="1782041"/>
                  </a:xfrm>
                  <a:prstGeom prst="curvedConnector3">
                    <a:avLst>
                      <a:gd name="adj1" fmla="val -5727888"/>
                    </a:avLst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" name="연결선: 구부러짐 30">
                    <a:extLst>
                      <a:ext uri="{FF2B5EF4-FFF2-40B4-BE49-F238E27FC236}">
                        <a16:creationId xmlns:a16="http://schemas.microsoft.com/office/drawing/2014/main" id="{A4353049-AEF1-51C0-189A-AA98F1832671}"/>
                      </a:ext>
                    </a:extLst>
                  </p:cNvPr>
                  <p:cNvCxnSpPr>
                    <a:cxnSpLocks/>
                    <a:stCxn id="16" idx="0"/>
                    <a:endCxn id="18" idx="0"/>
                  </p:cNvCxnSpPr>
                  <p:nvPr/>
                </p:nvCxnSpPr>
                <p:spPr>
                  <a:xfrm rot="5400000" flipH="1" flipV="1">
                    <a:off x="3228454" y="1934079"/>
                    <a:ext cx="12700" cy="1801785"/>
                  </a:xfrm>
                  <a:prstGeom prst="curvedConnector3">
                    <a:avLst>
                      <a:gd name="adj1" fmla="val 1800000"/>
                    </a:avLst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연결선: 구부러짐 35">
                    <a:extLst>
                      <a:ext uri="{FF2B5EF4-FFF2-40B4-BE49-F238E27FC236}">
                        <a16:creationId xmlns:a16="http://schemas.microsoft.com/office/drawing/2014/main" id="{645C7883-5465-9E4A-3AF8-BE6D38512DFF}"/>
                      </a:ext>
                    </a:extLst>
                  </p:cNvPr>
                  <p:cNvCxnSpPr>
                    <a:stCxn id="17" idx="2"/>
                    <a:endCxn id="19" idx="2"/>
                  </p:cNvCxnSpPr>
                  <p:nvPr/>
                </p:nvCxnSpPr>
                <p:spPr>
                  <a:xfrm rot="5400000" flipH="1" flipV="1">
                    <a:off x="3903390" y="2706525"/>
                    <a:ext cx="1219" cy="1676817"/>
                  </a:xfrm>
                  <a:prstGeom prst="curvedConnector3">
                    <a:avLst>
                      <a:gd name="adj1" fmla="val -18753076"/>
                    </a:avLst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" name="연결선: 구부러짐 39">
                    <a:extLst>
                      <a:ext uri="{FF2B5EF4-FFF2-40B4-BE49-F238E27FC236}">
                        <a16:creationId xmlns:a16="http://schemas.microsoft.com/office/drawing/2014/main" id="{361FAC45-83EC-955D-7A54-E3EABFA0B79E}"/>
                      </a:ext>
                    </a:extLst>
                  </p:cNvPr>
                  <p:cNvCxnSpPr>
                    <a:cxnSpLocks/>
                    <a:stCxn id="1035" idx="2"/>
                    <a:endCxn id="22" idx="2"/>
                  </p:cNvCxnSpPr>
                  <p:nvPr/>
                </p:nvCxnSpPr>
                <p:spPr>
                  <a:xfrm rot="16200000" flipH="1">
                    <a:off x="4874006" y="2046623"/>
                    <a:ext cx="2028" cy="3001356"/>
                  </a:xfrm>
                  <a:prstGeom prst="curvedConnector3">
                    <a:avLst>
                      <a:gd name="adj1" fmla="val 11372189"/>
                    </a:avLst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7" name="그룹 26">
                    <a:extLst>
                      <a:ext uri="{FF2B5EF4-FFF2-40B4-BE49-F238E27FC236}">
                        <a16:creationId xmlns:a16="http://schemas.microsoft.com/office/drawing/2014/main" id="{7C6CA5AA-09C3-F24C-19B4-0FBCD1F0AF67}"/>
                      </a:ext>
                    </a:extLst>
                  </p:cNvPr>
                  <p:cNvGrpSpPr/>
                  <p:nvPr/>
                </p:nvGrpSpPr>
                <p:grpSpPr>
                  <a:xfrm>
                    <a:off x="583092" y="2834971"/>
                    <a:ext cx="6068291" cy="976651"/>
                    <a:chOff x="583093" y="2835581"/>
                    <a:chExt cx="6068291" cy="976651"/>
                  </a:xfrm>
                </p:grpSpPr>
                <p:grpSp>
                  <p:nvGrpSpPr>
                    <p:cNvPr id="23" name="그룹 22">
                      <a:extLst>
                        <a:ext uri="{FF2B5EF4-FFF2-40B4-BE49-F238E27FC236}">
                          <a16:creationId xmlns:a16="http://schemas.microsoft.com/office/drawing/2014/main" id="{53BCB6BA-904C-3C18-CE79-2F0644D8E76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83093" y="2835581"/>
                      <a:ext cx="6068291" cy="713344"/>
                      <a:chOff x="583093" y="2830649"/>
                      <a:chExt cx="6068291" cy="713344"/>
                    </a:xfrm>
                  </p:grpSpPr>
                  <p:sp>
                    <p:nvSpPr>
                      <p:cNvPr id="12" name="직사각형 11">
                        <a:extLst>
                          <a:ext uri="{FF2B5EF4-FFF2-40B4-BE49-F238E27FC236}">
                            <a16:creationId xmlns:a16="http://schemas.microsoft.com/office/drawing/2014/main" id="{3094FC21-3DF3-147E-AF79-5EDBB896FCE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83093" y="2830649"/>
                        <a:ext cx="1062827" cy="709353"/>
                      </a:xfrm>
                      <a:prstGeom prst="rect">
                        <a:avLst/>
                      </a:prstGeom>
                      <a:solidFill>
                        <a:schemeClr val="bg1">
                          <a:lumMod val="95000"/>
                        </a:schemeClr>
                      </a:solidFill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ko-KR" altLang="en-US"/>
                      </a:p>
                    </p:txBody>
                  </p:sp>
                  <p:sp>
                    <p:nvSpPr>
                      <p:cNvPr id="13" name="직사각형 12">
                        <a:extLst>
                          <a:ext uri="{FF2B5EF4-FFF2-40B4-BE49-F238E27FC236}">
                            <a16:creationId xmlns:a16="http://schemas.microsoft.com/office/drawing/2014/main" id="{5EADA211-6156-9F30-413A-936AF687A83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45920" y="2830649"/>
                        <a:ext cx="1961804" cy="709353"/>
                      </a:xfrm>
                      <a:prstGeom prst="rect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ko-KR" altLang="en-US"/>
                      </a:p>
                    </p:txBody>
                  </p:sp>
                  <p:sp>
                    <p:nvSpPr>
                      <p:cNvPr id="14" name="직사각형 13">
                        <a:extLst>
                          <a:ext uri="{FF2B5EF4-FFF2-40B4-BE49-F238E27FC236}">
                            <a16:creationId xmlns:a16="http://schemas.microsoft.com/office/drawing/2014/main" id="{E99904B5-4909-18F4-CC32-5AEDA047CA3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607724" y="2830649"/>
                        <a:ext cx="3043660" cy="709353"/>
                      </a:xfrm>
                      <a:prstGeom prst="rect">
                        <a:avLst/>
                      </a:prstGeom>
                      <a:solidFill>
                        <a:schemeClr val="bg1">
                          <a:lumMod val="65000"/>
                        </a:schemeClr>
                      </a:solidFill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ko-KR" altLang="en-US"/>
                      </a:p>
                    </p:txBody>
                  </p:sp>
                  <p:sp>
                    <p:nvSpPr>
                      <p:cNvPr id="15" name="직사각형 14">
                        <a:extLst>
                          <a:ext uri="{FF2B5EF4-FFF2-40B4-BE49-F238E27FC236}">
                            <a16:creationId xmlns:a16="http://schemas.microsoft.com/office/drawing/2014/main" id="{F404474C-CCFA-5934-A25A-BFBBE087702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928553" y="2830649"/>
                        <a:ext cx="157942" cy="709353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ko-KR" altLang="en-US"/>
                      </a:p>
                    </p:txBody>
                  </p:sp>
                  <p:sp>
                    <p:nvSpPr>
                      <p:cNvPr id="16" name="직사각형 15">
                        <a:extLst>
                          <a:ext uri="{FF2B5EF4-FFF2-40B4-BE49-F238E27FC236}">
                            <a16:creationId xmlns:a16="http://schemas.microsoft.com/office/drawing/2014/main" id="{E2D3559F-58D9-F017-FB30-C68F8BE615A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248592" y="2830649"/>
                        <a:ext cx="157942" cy="709353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ko-KR" altLang="en-US"/>
                      </a:p>
                    </p:txBody>
                  </p:sp>
                  <p:sp>
                    <p:nvSpPr>
                      <p:cNvPr id="17" name="직사각형 16">
                        <a:extLst>
                          <a:ext uri="{FF2B5EF4-FFF2-40B4-BE49-F238E27FC236}">
                            <a16:creationId xmlns:a16="http://schemas.microsoft.com/office/drawing/2014/main" id="{AF4F66BD-54F5-A6CF-F465-4DFCA32C3F4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986622" y="2831868"/>
                        <a:ext cx="157942" cy="709353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ko-KR" altLang="en-US"/>
                      </a:p>
                    </p:txBody>
                  </p:sp>
                  <p:sp>
                    <p:nvSpPr>
                      <p:cNvPr id="18" name="직사각형 17">
                        <a:extLst>
                          <a:ext uri="{FF2B5EF4-FFF2-40B4-BE49-F238E27FC236}">
                            <a16:creationId xmlns:a16="http://schemas.microsoft.com/office/drawing/2014/main" id="{45F868C0-99AA-A30E-6AA2-F3481A59B88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050377" y="2830649"/>
                        <a:ext cx="157942" cy="709353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ko-KR" altLang="en-US"/>
                      </a:p>
                    </p:txBody>
                  </p:sp>
                  <p:sp>
                    <p:nvSpPr>
                      <p:cNvPr id="19" name="직사각형 18">
                        <a:extLst>
                          <a:ext uri="{FF2B5EF4-FFF2-40B4-BE49-F238E27FC236}">
                            <a16:creationId xmlns:a16="http://schemas.microsoft.com/office/drawing/2014/main" id="{77DC32DF-AF18-18D5-4928-F070EC9E39C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663439" y="2830649"/>
                        <a:ext cx="157942" cy="709353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ko-KR" altLang="en-US"/>
                      </a:p>
                    </p:txBody>
                  </p:sp>
                  <p:sp>
                    <p:nvSpPr>
                      <p:cNvPr id="21" name="직사각형 20">
                        <a:extLst>
                          <a:ext uri="{FF2B5EF4-FFF2-40B4-BE49-F238E27FC236}">
                            <a16:creationId xmlns:a16="http://schemas.microsoft.com/office/drawing/2014/main" id="{F4C91359-1FF2-30FA-4DE3-9235168D001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710594" y="2834640"/>
                        <a:ext cx="157942" cy="709353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ko-KR" altLang="en-US"/>
                      </a:p>
                    </p:txBody>
                  </p:sp>
                  <p:sp>
                    <p:nvSpPr>
                      <p:cNvPr id="22" name="직사각형 21">
                        <a:extLst>
                          <a:ext uri="{FF2B5EF4-FFF2-40B4-BE49-F238E27FC236}">
                            <a16:creationId xmlns:a16="http://schemas.microsoft.com/office/drawing/2014/main" id="{DB52C9E4-FC57-87DF-72C7-0B293298089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96728" y="2834640"/>
                        <a:ext cx="157942" cy="709353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ko-KR" altLang="en-US"/>
                      </a:p>
                    </p:txBody>
                  </p:sp>
                </p:grpSp>
                <p:sp>
                  <p:nvSpPr>
                    <p:cNvPr id="24" name="TextBox 23">
                      <a:extLst>
                        <a:ext uri="{FF2B5EF4-FFF2-40B4-BE49-F238E27FC236}">
                          <a16:creationId xmlns:a16="http://schemas.microsoft.com/office/drawing/2014/main" id="{E666C4CA-DB67-1E14-9601-7CF931A0855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52902" y="3581400"/>
                      <a:ext cx="723207" cy="2308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altLang="ko-KR" sz="9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superblock</a:t>
                      </a:r>
                      <a:endParaRPr lang="ko-KR" altLang="en-US" sz="90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25" name="TextBox 24">
                      <a:extLst>
                        <a:ext uri="{FF2B5EF4-FFF2-40B4-BE49-F238E27FC236}">
                          <a16:creationId xmlns:a16="http://schemas.microsoft.com/office/drawing/2014/main" id="{17C3E18D-1D75-CF9E-334A-BCD37F8B203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124502" y="3581400"/>
                      <a:ext cx="723207" cy="2308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altLang="ko-KR" sz="9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inodes</a:t>
                      </a:r>
                      <a:endParaRPr lang="ko-KR" altLang="en-US" sz="90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26" name="TextBox 25">
                      <a:extLst>
                        <a:ext uri="{FF2B5EF4-FFF2-40B4-BE49-F238E27FC236}">
                          <a16:creationId xmlns:a16="http://schemas.microsoft.com/office/drawing/2014/main" id="{58DAD2B7-EB3C-DFB4-5443-B701B349EB7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752363" y="3581400"/>
                      <a:ext cx="723207" cy="2308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altLang="ko-KR" sz="9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data</a:t>
                      </a:r>
                      <a:endParaRPr lang="ko-KR" altLang="en-US" sz="90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</p:grpSp>
            </p:grpSp>
          </p:grpSp>
          <p:sp>
            <p:nvSpPr>
              <p:cNvPr id="1035" name="직사각형 1034">
                <a:extLst>
                  <a:ext uri="{FF2B5EF4-FFF2-40B4-BE49-F238E27FC236}">
                    <a16:creationId xmlns:a16="http://schemas.microsoft.com/office/drawing/2014/main" id="{26132348-DE1E-8A43-8AE3-8766C3FEE46E}"/>
                  </a:ext>
                </a:extLst>
              </p:cNvPr>
              <p:cNvSpPr/>
              <p:nvPr/>
            </p:nvSpPr>
            <p:spPr>
              <a:xfrm>
                <a:off x="3583295" y="3209658"/>
                <a:ext cx="157942" cy="709353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1042" name="직사각형 1041">
            <a:extLst>
              <a:ext uri="{FF2B5EF4-FFF2-40B4-BE49-F238E27FC236}">
                <a16:creationId xmlns:a16="http://schemas.microsoft.com/office/drawing/2014/main" id="{5EDC36DA-C5AE-1EDF-18BA-A57011DF2C5A}"/>
              </a:ext>
            </a:extLst>
          </p:cNvPr>
          <p:cNvSpPr/>
          <p:nvPr/>
        </p:nvSpPr>
        <p:spPr>
          <a:xfrm>
            <a:off x="4472799" y="5097537"/>
            <a:ext cx="2253399" cy="1121043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48066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B706B47-638F-D349-8D66-F9EEFC749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ko-KR"/>
              <a:t>Introduction: Flash Memory</a:t>
            </a:r>
            <a:endParaRPr kumimoji="1" lang="ko-KR" altLang="en-US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E1BA9AED-3142-B542-8D36-61DE7F7EF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86299" y="6484261"/>
            <a:ext cx="2743200" cy="295861"/>
          </a:xfrm>
        </p:spPr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4</a:t>
            </a:fld>
            <a:endParaRPr kumimoji="1" lang="ko-KR" altLang="en-US"/>
          </a:p>
        </p:txBody>
      </p:sp>
      <p:sp>
        <p:nvSpPr>
          <p:cNvPr id="7" name="AutoShape 6" descr="What is CPU scheduling">
            <a:extLst>
              <a:ext uri="{FF2B5EF4-FFF2-40B4-BE49-F238E27FC236}">
                <a16:creationId xmlns:a16="http://schemas.microsoft.com/office/drawing/2014/main" id="{2E4F462D-D19C-28DE-85D8-CB0A3EFAD91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2" name="내용 개체 틀 3">
            <a:extLst>
              <a:ext uri="{FF2B5EF4-FFF2-40B4-BE49-F238E27FC236}">
                <a16:creationId xmlns:a16="http://schemas.microsoft.com/office/drawing/2014/main" id="{655A0E8F-AF14-0FDC-77DD-D287513D18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451" y="1305099"/>
            <a:ext cx="11612880" cy="5332970"/>
          </a:xfrm>
        </p:spPr>
        <p:txBody>
          <a:bodyPr>
            <a:normAutofit/>
          </a:bodyPr>
          <a:lstStyle/>
          <a:p>
            <a:r>
              <a:rPr lang="en-US" altLang="ko-KR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Flash memory is a non-volatile storage device that can be electrically erased and reprogrammed</a:t>
            </a:r>
          </a:p>
          <a:p>
            <a:endParaRPr lang="en-US" altLang="ko-KR" sz="2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altLang="ko-KR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Flash memory limitations</a:t>
            </a:r>
          </a:p>
          <a:p>
            <a:pPr lvl="1"/>
            <a:r>
              <a:rPr lang="en-US" altLang="ko-KR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Erase before write</a:t>
            </a:r>
          </a:p>
          <a:p>
            <a:pPr lvl="1"/>
            <a:r>
              <a:rPr lang="en-US" altLang="ko-KR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Erase unit: Block </a:t>
            </a:r>
          </a:p>
          <a:p>
            <a:pPr lvl="1"/>
            <a:r>
              <a:rPr lang="en-US" altLang="ko-KR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Limited endurance </a:t>
            </a:r>
            <a:r>
              <a:rPr lang="ko-KR" altLang="en-US" sz="1800" b="0" i="0">
                <a:solidFill>
                  <a:srgbClr val="202124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→ </a:t>
            </a:r>
            <a:r>
              <a:rPr lang="en-US" altLang="ko-KR" sz="1800" b="0" i="0">
                <a:solidFill>
                  <a:srgbClr val="202124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wear-leveling</a:t>
            </a:r>
          </a:p>
          <a:p>
            <a:pPr lvl="1"/>
            <a:r>
              <a:rPr lang="en-US" altLang="ko-KR" sz="1800" b="0" i="0"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Garbage Collection</a:t>
            </a:r>
          </a:p>
          <a:p>
            <a:pPr marL="457200" lvl="1" indent="0">
              <a:buNone/>
            </a:pPr>
            <a:endParaRPr lang="en-US" altLang="ko-KR" sz="1800" b="0" i="0">
              <a:solidFill>
                <a:srgbClr val="202124"/>
              </a:solidFill>
              <a:effectLst/>
              <a:latin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altLang="ko-KR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FTL (Flash Translation Layer)</a:t>
            </a:r>
          </a:p>
          <a:p>
            <a:pPr lvl="1"/>
            <a:r>
              <a:rPr lang="en-US" altLang="ko-KR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Built-in Flash memory controller</a:t>
            </a:r>
          </a:p>
          <a:p>
            <a:pPr lvl="1"/>
            <a:r>
              <a:rPr lang="en-US" altLang="ko-KR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Provides a block device abstraction</a:t>
            </a:r>
          </a:p>
          <a:p>
            <a:pPr lvl="1"/>
            <a:r>
              <a:rPr lang="en-US" altLang="ko-KR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Addressing the performance of NAND flash memory</a:t>
            </a:r>
          </a:p>
        </p:txBody>
      </p:sp>
      <p:pic>
        <p:nvPicPr>
          <p:cNvPr id="1026" name="Picture 2" descr="A data-driven superblock-based flash translation layer - ScienceDirect">
            <a:extLst>
              <a:ext uri="{FF2B5EF4-FFF2-40B4-BE49-F238E27FC236}">
                <a16:creationId xmlns:a16="http://schemas.microsoft.com/office/drawing/2014/main" id="{E6E04572-2CE8-3032-851D-71AA55DD06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0290" y="3652101"/>
            <a:ext cx="3375439" cy="2612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2776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B706B47-638F-D349-8D66-F9EEFC749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ko-KR"/>
              <a:t>Introduction: Flash Memory</a:t>
            </a:r>
            <a:endParaRPr kumimoji="1" lang="ko-KR" altLang="en-US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E1BA9AED-3142-B542-8D36-61DE7F7EF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86299" y="6484261"/>
            <a:ext cx="2743200" cy="295861"/>
          </a:xfrm>
        </p:spPr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5</a:t>
            </a:fld>
            <a:endParaRPr kumimoji="1" lang="ko-KR" altLang="en-US"/>
          </a:p>
        </p:txBody>
      </p:sp>
      <p:sp>
        <p:nvSpPr>
          <p:cNvPr id="7" name="AutoShape 6" descr="What is CPU scheduling">
            <a:extLst>
              <a:ext uri="{FF2B5EF4-FFF2-40B4-BE49-F238E27FC236}">
                <a16:creationId xmlns:a16="http://schemas.microsoft.com/office/drawing/2014/main" id="{2E4F462D-D19C-28DE-85D8-CB0A3EFAD91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2" name="내용 개체 틀 3">
            <a:extLst>
              <a:ext uri="{FF2B5EF4-FFF2-40B4-BE49-F238E27FC236}">
                <a16:creationId xmlns:a16="http://schemas.microsoft.com/office/drawing/2014/main" id="{655A0E8F-AF14-0FDC-77DD-D287513D18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451" y="1305099"/>
            <a:ext cx="11118454" cy="5332970"/>
          </a:xfrm>
        </p:spPr>
        <p:txBody>
          <a:bodyPr>
            <a:normAutofit/>
          </a:bodyPr>
          <a:lstStyle/>
          <a:p>
            <a:r>
              <a:rPr lang="en-US" altLang="ko-KR" sz="2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Random writes</a:t>
            </a:r>
          </a:p>
          <a:p>
            <a:pPr lvl="1"/>
            <a:r>
              <a:rPr lang="en-US" altLang="ko-KR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Frequent random writes in modern workloads</a:t>
            </a:r>
          </a:p>
          <a:p>
            <a:pPr lvl="1"/>
            <a:r>
              <a:rPr lang="en-US" altLang="ko-KR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Significantly increased I/O latency (Free space fragmentation)</a:t>
            </a:r>
          </a:p>
          <a:p>
            <a:pPr lvl="1"/>
            <a:r>
              <a:rPr lang="en-US" altLang="ko-KR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Lifetime reduction</a:t>
            </a:r>
          </a:p>
          <a:p>
            <a:pPr lvl="1"/>
            <a:endParaRPr lang="en-US" altLang="ko-KR" sz="18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914400" lvl="2" indent="0">
              <a:buNone/>
            </a:pPr>
            <a:endParaRPr lang="en-US" altLang="ko-KR" sz="18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endParaRPr lang="en-US" altLang="ko-KR" sz="18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endParaRPr lang="en-US" altLang="ko-KR" sz="18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endParaRPr lang="en-US" altLang="ko-KR" sz="18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endParaRPr lang="en-US" altLang="ko-KR" sz="18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 descr="읽씹 하지 않기 위한 짤 짤과 움짤 모음 - 짤봇">
            <a:extLst>
              <a:ext uri="{FF2B5EF4-FFF2-40B4-BE49-F238E27FC236}">
                <a16:creationId xmlns:a16="http://schemas.microsoft.com/office/drawing/2014/main" id="{FC7565B7-D81C-8F6B-181B-6190344F7A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069" y="3417545"/>
            <a:ext cx="3543950" cy="1966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0309EA5-569C-78D1-4CDA-DFC4FEA0173D}"/>
              </a:ext>
            </a:extLst>
          </p:cNvPr>
          <p:cNvSpPr txBox="1"/>
          <p:nvPr/>
        </p:nvSpPr>
        <p:spPr>
          <a:xfrm>
            <a:off x="940000" y="5519649"/>
            <a:ext cx="49598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ko-KR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Adopt Log-structured file system &amp; Copy-on-write</a:t>
            </a:r>
            <a:endParaRPr lang="ko-KR" altLang="en-US" sz="160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2D16FA48-CE41-0EB3-858E-F9FD7D5E1128}"/>
              </a:ext>
            </a:extLst>
          </p:cNvPr>
          <p:cNvSpPr/>
          <p:nvPr/>
        </p:nvSpPr>
        <p:spPr>
          <a:xfrm>
            <a:off x="3229397" y="5060207"/>
            <a:ext cx="1920240" cy="365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>
                <a:solidFill>
                  <a:schemeClr val="tx1"/>
                </a:solidFill>
              </a:rPr>
              <a:t>(What do we do?)</a:t>
            </a:r>
            <a:endParaRPr lang="ko-KR" altLang="en-US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108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B706B47-638F-D349-8D66-F9EEFC749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ko-KR"/>
              <a:t>Introduction: File Systems</a:t>
            </a:r>
            <a:endParaRPr kumimoji="1" lang="ko-KR" altLang="en-US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E1BA9AED-3142-B542-8D36-61DE7F7EF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86299" y="6484261"/>
            <a:ext cx="2743200" cy="295861"/>
          </a:xfrm>
        </p:spPr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6</a:t>
            </a:fld>
            <a:endParaRPr kumimoji="1" lang="ko-KR" altLang="en-US"/>
          </a:p>
        </p:txBody>
      </p:sp>
      <p:sp>
        <p:nvSpPr>
          <p:cNvPr id="7" name="AutoShape 6" descr="What is CPU scheduling">
            <a:extLst>
              <a:ext uri="{FF2B5EF4-FFF2-40B4-BE49-F238E27FC236}">
                <a16:creationId xmlns:a16="http://schemas.microsoft.com/office/drawing/2014/main" id="{2E4F462D-D19C-28DE-85D8-CB0A3EFAD91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2" name="내용 개체 틀 3">
            <a:extLst>
              <a:ext uri="{FF2B5EF4-FFF2-40B4-BE49-F238E27FC236}">
                <a16:creationId xmlns:a16="http://schemas.microsoft.com/office/drawing/2014/main" id="{655A0E8F-AF14-0FDC-77DD-D287513D18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451" y="1305099"/>
            <a:ext cx="11118454" cy="5332970"/>
          </a:xfrm>
        </p:spPr>
        <p:txBody>
          <a:bodyPr>
            <a:normAutofit/>
          </a:bodyPr>
          <a:lstStyle/>
          <a:p>
            <a:r>
              <a:rPr lang="en-US" altLang="ko-KR" sz="2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File Systems</a:t>
            </a:r>
          </a:p>
          <a:p>
            <a:pPr lvl="1"/>
            <a:r>
              <a:rPr lang="en-US" altLang="ko-KR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Optimized for disk storage</a:t>
            </a:r>
          </a:p>
          <a:p>
            <a:pPr lvl="2"/>
            <a:r>
              <a:rPr lang="en-US" altLang="ko-KR" sz="1400">
                <a:solidFill>
                  <a:srgbClr val="0404A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EXT 2~4</a:t>
            </a:r>
          </a:p>
          <a:p>
            <a:pPr lvl="2"/>
            <a:r>
              <a:rPr lang="en-US" altLang="ko-KR" sz="1400">
                <a:solidFill>
                  <a:srgbClr val="0404A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BTRFS</a:t>
            </a:r>
          </a:p>
          <a:p>
            <a:pPr lvl="2"/>
            <a: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VFAT</a:t>
            </a:r>
          </a:p>
          <a:p>
            <a:pPr lvl="1"/>
            <a:r>
              <a:rPr lang="en-US" altLang="ko-KR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Optimized for flash, but not aware of FTL</a:t>
            </a:r>
          </a:p>
          <a:p>
            <a:pPr lvl="2"/>
            <a:r>
              <a:rPr lang="en-US" altLang="ko-KR" sz="1400">
                <a:solidFill>
                  <a:srgbClr val="0404A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NILFS</a:t>
            </a:r>
          </a:p>
          <a:p>
            <a:pPr lvl="2"/>
            <a: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</a:t>
            </a:r>
          </a:p>
          <a:p>
            <a:pPr marL="914400" lvl="2" indent="0">
              <a:buNone/>
            </a:pPr>
            <a:endParaRPr lang="en-US" altLang="ko-KR" sz="18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endParaRPr lang="en-US" altLang="ko-KR" sz="18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endParaRPr lang="en-US" altLang="ko-KR" sz="18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endParaRPr lang="en-US" altLang="ko-KR" sz="18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endParaRPr lang="en-US" altLang="ko-KR" sz="18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1389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B706B47-638F-D349-8D66-F9EEFC749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ko-KR"/>
              <a:t>Introduction: Problem</a:t>
            </a:r>
            <a:endParaRPr kumimoji="1" lang="ko-KR" altLang="en-US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E1BA9AED-3142-B542-8D36-61DE7F7EF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86299" y="6484261"/>
            <a:ext cx="2743200" cy="295861"/>
          </a:xfrm>
        </p:spPr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7</a:t>
            </a:fld>
            <a:endParaRPr kumimoji="1" lang="ko-KR" altLang="en-US"/>
          </a:p>
        </p:txBody>
      </p:sp>
      <p:sp>
        <p:nvSpPr>
          <p:cNvPr id="7" name="AutoShape 6" descr="What is CPU scheduling">
            <a:extLst>
              <a:ext uri="{FF2B5EF4-FFF2-40B4-BE49-F238E27FC236}">
                <a16:creationId xmlns:a16="http://schemas.microsoft.com/office/drawing/2014/main" id="{2E4F462D-D19C-28DE-85D8-CB0A3EFAD91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2" name="내용 개체 틀 3">
            <a:extLst>
              <a:ext uri="{FF2B5EF4-FFF2-40B4-BE49-F238E27FC236}">
                <a16:creationId xmlns:a16="http://schemas.microsoft.com/office/drawing/2014/main" id="{655A0E8F-AF14-0FDC-77DD-D287513D18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451" y="1305099"/>
            <a:ext cx="11118454" cy="5332970"/>
          </a:xfrm>
        </p:spPr>
        <p:txBody>
          <a:bodyPr>
            <a:normAutofit/>
          </a:bodyPr>
          <a:lstStyle/>
          <a:p>
            <a:r>
              <a:rPr lang="en-US" altLang="ko-KR" sz="2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LFS</a:t>
            </a:r>
          </a:p>
          <a:p>
            <a:pPr lvl="1"/>
            <a:r>
              <a:rPr lang="en-US" altLang="ko-KR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Propagation: Wandering tree problem</a:t>
            </a:r>
          </a:p>
          <a:p>
            <a:pPr lvl="1"/>
            <a:r>
              <a:rPr lang="en-US" altLang="ko-KR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High cleaning(GC) overhead</a:t>
            </a:r>
          </a:p>
          <a:p>
            <a:pPr lvl="1"/>
            <a:endParaRPr lang="en-US" altLang="ko-KR" sz="18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endParaRPr lang="en-US" altLang="ko-KR" sz="18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altLang="ko-KR" sz="2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Flash memory</a:t>
            </a:r>
          </a:p>
          <a:p>
            <a:pPr lvl="1"/>
            <a:r>
              <a:rPr lang="en-US" altLang="ko-KR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Flash memory limitation</a:t>
            </a:r>
          </a:p>
          <a:p>
            <a:pPr lvl="1"/>
            <a:r>
              <a:rPr lang="en-US" altLang="ko-KR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FTL</a:t>
            </a:r>
          </a:p>
          <a:p>
            <a:pPr lvl="1"/>
            <a:r>
              <a:rPr lang="en-US" altLang="ko-KR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Random writes</a:t>
            </a:r>
          </a:p>
          <a:p>
            <a:pPr lvl="1"/>
            <a:endParaRPr lang="en-US" altLang="ko-KR" sz="18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1" indent="0">
              <a:buNone/>
            </a:pPr>
            <a:endParaRPr lang="en-US" altLang="ko-KR" sz="18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endParaRPr lang="en-US" altLang="ko-KR" sz="18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endParaRPr lang="en-US" altLang="ko-KR" sz="18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endParaRPr lang="en-US" altLang="ko-KR" sz="18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298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B706B47-638F-D349-8D66-F9EEFC749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ko-KR"/>
              <a:t>Introduction: F2FS</a:t>
            </a:r>
            <a:endParaRPr kumimoji="1" lang="ko-KR" altLang="en-US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E1BA9AED-3142-B542-8D36-61DE7F7EF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86299" y="6484261"/>
            <a:ext cx="2743200" cy="295861"/>
          </a:xfrm>
        </p:spPr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8</a:t>
            </a:fld>
            <a:endParaRPr kumimoji="1" lang="ko-KR" altLang="en-US"/>
          </a:p>
        </p:txBody>
      </p:sp>
      <p:sp>
        <p:nvSpPr>
          <p:cNvPr id="7" name="AutoShape 6" descr="What is CPU scheduling">
            <a:extLst>
              <a:ext uri="{FF2B5EF4-FFF2-40B4-BE49-F238E27FC236}">
                <a16:creationId xmlns:a16="http://schemas.microsoft.com/office/drawing/2014/main" id="{2E4F462D-D19C-28DE-85D8-CB0A3EFAD91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2" name="내용 개체 틀 3">
            <a:extLst>
              <a:ext uri="{FF2B5EF4-FFF2-40B4-BE49-F238E27FC236}">
                <a16:creationId xmlns:a16="http://schemas.microsoft.com/office/drawing/2014/main" id="{655A0E8F-AF14-0FDC-77DD-D287513D18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451" y="1305099"/>
            <a:ext cx="11118454" cy="5332970"/>
          </a:xfrm>
        </p:spPr>
        <p:txBody>
          <a:bodyPr>
            <a:normAutofit/>
          </a:bodyPr>
          <a:lstStyle/>
          <a:p>
            <a:r>
              <a:rPr lang="en-US" altLang="ko-K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Assumes presence of FTL</a:t>
            </a:r>
          </a:p>
          <a:p>
            <a:pPr lvl="1"/>
            <a:r>
              <a:rPr lang="en-US" altLang="ko-K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 effort to distribute writes</a:t>
            </a:r>
          </a:p>
          <a:p>
            <a:pPr lvl="1"/>
            <a:r>
              <a:rPr lang="en-US" altLang="ko-K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Random write area enlarged</a:t>
            </a:r>
          </a:p>
          <a:p>
            <a:pPr lvl="1"/>
            <a:r>
              <a:rPr lang="en-US" altLang="ko-K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Grouping blocks with similar life expectancies up to six in parallel</a:t>
            </a:r>
          </a:p>
          <a:p>
            <a:pPr lvl="1"/>
            <a:r>
              <a:rPr lang="en-US" altLang="ko-K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 structures aligned to the units of FTL</a:t>
            </a:r>
          </a:p>
          <a:p>
            <a:endParaRPr lang="en-US" altLang="ko-KR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altLang="ko-K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Based on the log-structured design</a:t>
            </a:r>
          </a:p>
          <a:p>
            <a:pPr lvl="1"/>
            <a:r>
              <a:rPr lang="en-US" altLang="ko-K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Requires copy-on-write</a:t>
            </a:r>
          </a:p>
          <a:p>
            <a:pPr lvl="1"/>
            <a:r>
              <a:rPr lang="en-US" altLang="ko-K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Free space is managed in large regions which are written to sequentially</a:t>
            </a:r>
          </a:p>
          <a:p>
            <a:endParaRPr lang="en-US" altLang="ko-KR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altLang="ko-K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Some metadata, and occasionally some regular data is written via random single block writes</a:t>
            </a:r>
            <a:br>
              <a:rPr lang="en-US" altLang="ko-KR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altLang="ko-KR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altLang="ko-K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Support different garbage collection algorithms</a:t>
            </a:r>
          </a:p>
          <a:p>
            <a:pPr marL="457200" lvl="1" indent="0">
              <a:buNone/>
            </a:pPr>
            <a:endParaRPr lang="en-US" altLang="ko-KR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endParaRPr lang="en-US" altLang="ko-KR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endParaRPr lang="en-US" altLang="ko-KR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endParaRPr lang="en-US" altLang="ko-KR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8344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F8E8E9F-0121-AF4F-8F3E-C6414598F8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7541" y="2416690"/>
            <a:ext cx="11196917" cy="2024620"/>
          </a:xfrm>
        </p:spPr>
        <p:txBody>
          <a:bodyPr/>
          <a:lstStyle/>
          <a:p>
            <a:r>
              <a:rPr lang="en-US" altLang="ko-KR" sz="3400"/>
              <a:t>F2FS Design</a:t>
            </a:r>
            <a:endParaRPr kumimoji="1" lang="ko-KR" altLang="en-US" sz="3400"/>
          </a:p>
        </p:txBody>
      </p:sp>
    </p:spTree>
    <p:extLst>
      <p:ext uri="{BB962C8B-B14F-4D97-AF65-F5344CB8AC3E}">
        <p14:creationId xmlns:p14="http://schemas.microsoft.com/office/powerpoint/2010/main" val="18558144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사용자 지정 2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18230</TotalTime>
  <Words>1657</Words>
  <Application>Microsoft Office PowerPoint</Application>
  <PresentationFormat>와이드스크린</PresentationFormat>
  <Paragraphs>382</Paragraphs>
  <Slides>28</Slides>
  <Notes>26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28</vt:i4>
      </vt:variant>
    </vt:vector>
  </HeadingPairs>
  <TitlesOfParts>
    <vt:vector size="35" baseType="lpstr">
      <vt:lpstr>맑은 고딕</vt:lpstr>
      <vt:lpstr>시스템 서체 일반체</vt:lpstr>
      <vt:lpstr>Arial</vt:lpstr>
      <vt:lpstr>Tahoma</vt:lpstr>
      <vt:lpstr>Times New Roman</vt:lpstr>
      <vt:lpstr>Wingdings</vt:lpstr>
      <vt:lpstr>Office 테마</vt:lpstr>
      <vt:lpstr>F2FS: A New File System for Flash Storage</vt:lpstr>
      <vt:lpstr>Content</vt:lpstr>
      <vt:lpstr>Introduction: LFS</vt:lpstr>
      <vt:lpstr>Introduction: Flash Memory</vt:lpstr>
      <vt:lpstr>Introduction: Flash Memory</vt:lpstr>
      <vt:lpstr>Introduction: File Systems</vt:lpstr>
      <vt:lpstr>Introduction: Problem</vt:lpstr>
      <vt:lpstr>Introduction: F2FS</vt:lpstr>
      <vt:lpstr>F2FS Design</vt:lpstr>
      <vt:lpstr>F2FS Design</vt:lpstr>
      <vt:lpstr>F2FS Design: On-disk layout </vt:lpstr>
      <vt:lpstr>F2FS Design: On-disk layout </vt:lpstr>
      <vt:lpstr>F2FS Design: On-disk layout </vt:lpstr>
      <vt:lpstr>F2FS Design: Index Structure </vt:lpstr>
      <vt:lpstr>F2FS Design: Multi-head Logging </vt:lpstr>
      <vt:lpstr>F2FS Design: Cleaning </vt:lpstr>
      <vt:lpstr>F2FS Design: Cleaning </vt:lpstr>
      <vt:lpstr>F2FS Design: Adaptive Logging </vt:lpstr>
      <vt:lpstr>F2FS Design: Checkpointing &amp; Recovery </vt:lpstr>
      <vt:lpstr>F2FS Evaluation</vt:lpstr>
      <vt:lpstr>Evaluation </vt:lpstr>
      <vt:lpstr>Evaluation </vt:lpstr>
      <vt:lpstr>Evaluation </vt:lpstr>
      <vt:lpstr>Evaluation </vt:lpstr>
      <vt:lpstr>Evaluation </vt:lpstr>
      <vt:lpstr>Evaluation </vt:lpstr>
      <vt:lpstr>Conclusion</vt:lpstr>
      <vt:lpstr>F2FS: A New File System for Flash Storage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ppt_format</dc:title>
  <dc:creator>신수환</dc:creator>
  <cp:lastModifiedBy>수환 신</cp:lastModifiedBy>
  <cp:revision>21</cp:revision>
  <cp:lastPrinted>2019-08-20T01:06:00Z</cp:lastPrinted>
  <dcterms:created xsi:type="dcterms:W3CDTF">2019-06-24T08:20:15Z</dcterms:created>
  <dcterms:modified xsi:type="dcterms:W3CDTF">2023-10-09T00:01:09Z</dcterms:modified>
</cp:coreProperties>
</file>