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12" r:id="rId2"/>
    <p:sldId id="371" r:id="rId3"/>
    <p:sldId id="372" r:id="rId4"/>
    <p:sldId id="388" r:id="rId5"/>
    <p:sldId id="386" r:id="rId6"/>
    <p:sldId id="374" r:id="rId7"/>
    <p:sldId id="394" r:id="rId8"/>
    <p:sldId id="375" r:id="rId9"/>
    <p:sldId id="376" r:id="rId10"/>
    <p:sldId id="377" r:id="rId11"/>
    <p:sldId id="378" r:id="rId12"/>
    <p:sldId id="379" r:id="rId13"/>
    <p:sldId id="380" r:id="rId14"/>
    <p:sldId id="395" r:id="rId15"/>
    <p:sldId id="384" r:id="rId16"/>
    <p:sldId id="393" r:id="rId17"/>
    <p:sldId id="391" r:id="rId18"/>
    <p:sldId id="396" r:id="rId19"/>
    <p:sldId id="390" r:id="rId20"/>
    <p:sldId id="382" r:id="rId21"/>
    <p:sldId id="370" r:id="rId22"/>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E4791-AA14-813E-C4AE-58C04D6B9D37}" name="x041418" initials="x" userId="x041418"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이 제연" initials="이제" lastIdx="1" clrIdx="0">
    <p:extLst>
      <p:ext uri="{19B8F6BF-5375-455C-9EA6-DF929625EA0E}">
        <p15:presenceInfo xmlns:p15="http://schemas.microsoft.com/office/powerpoint/2012/main" userId="9d4560c756d54f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D86"/>
    <a:srgbClr val="0B2C87"/>
    <a:srgbClr val="FFDBD1"/>
    <a:srgbClr val="FFAFAF"/>
    <a:srgbClr val="DCC4EE"/>
    <a:srgbClr val="F3DDDA"/>
    <a:srgbClr val="7030A0"/>
    <a:srgbClr val="DBD6E6"/>
    <a:srgbClr val="D1B2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57985" autoAdjust="0"/>
  </p:normalViewPr>
  <p:slideViewPr>
    <p:cSldViewPr snapToGrid="0">
      <p:cViewPr varScale="1">
        <p:scale>
          <a:sx n="91" d="100"/>
          <a:sy n="91" d="100"/>
        </p:scale>
        <p:origin x="2130"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F7DC8E5-518B-B844-8AFB-6138BA9A458C}"/>
              </a:ext>
            </a:extLst>
          </p:cNvPr>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a:extLst>
              <a:ext uri="{FF2B5EF4-FFF2-40B4-BE49-F238E27FC236}">
                <a16:creationId xmlns:a16="http://schemas.microsoft.com/office/drawing/2014/main" id="{3E02BC96-2569-1E47-9CC8-C432D6117392}"/>
              </a:ext>
            </a:extLst>
          </p:cNvPr>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7E1D02ED-AB60-1146-B810-37D04719C00C}" type="datetimeFigureOut">
              <a:rPr kumimoji="1" lang="ko-KR" altLang="en-US" smtClean="0"/>
              <a:t>2023-10-09</a:t>
            </a:fld>
            <a:endParaRPr kumimoji="1" lang="ko-KR" altLang="en-US"/>
          </a:p>
        </p:txBody>
      </p:sp>
      <p:sp>
        <p:nvSpPr>
          <p:cNvPr id="4" name="바닥글 개체 틀 3">
            <a:extLst>
              <a:ext uri="{FF2B5EF4-FFF2-40B4-BE49-F238E27FC236}">
                <a16:creationId xmlns:a16="http://schemas.microsoft.com/office/drawing/2014/main" id="{4873A96D-1584-EA48-B2BB-8BF7186DC45C}"/>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kumimoji="1" lang="ko-KR" altLang="en-US"/>
          </a:p>
        </p:txBody>
      </p:sp>
      <p:sp>
        <p:nvSpPr>
          <p:cNvPr id="5" name="슬라이드 번호 개체 틀 4">
            <a:extLst>
              <a:ext uri="{FF2B5EF4-FFF2-40B4-BE49-F238E27FC236}">
                <a16:creationId xmlns:a16="http://schemas.microsoft.com/office/drawing/2014/main" id="{F9E1FB54-431F-D746-BB23-DCDB0D14B68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8BB47E1-FB9F-5742-AEB0-90D6B9612930}" type="slidenum">
              <a:rPr kumimoji="1" lang="ko-KR" altLang="en-US" smtClean="0"/>
              <a:t>‹#›</a:t>
            </a:fld>
            <a:endParaRPr kumimoji="1" lang="ko-KR" altLang="en-US"/>
          </a:p>
        </p:txBody>
      </p:sp>
    </p:spTree>
    <p:extLst>
      <p:ext uri="{BB962C8B-B14F-4D97-AF65-F5344CB8AC3E}">
        <p14:creationId xmlns:p14="http://schemas.microsoft.com/office/powerpoint/2010/main" val="183297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68BBFCC2-75FE-9347-A155-69776C04C6EA}" type="datetimeFigureOut">
              <a:rPr kumimoji="1" lang="ko-KR" altLang="en-US" smtClean="0"/>
              <a:t>2023-10-09</a:t>
            </a:fld>
            <a:endParaRPr kumimoji="1"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DDC0143-43CC-3944-A7FC-88D983593444}" type="slidenum">
              <a:rPr kumimoji="1" lang="ko-KR" altLang="en-US" smtClean="0"/>
              <a:t>‹#›</a:t>
            </a:fld>
            <a:endParaRPr kumimoji="1" lang="ko-KR" altLang="en-US"/>
          </a:p>
        </p:txBody>
      </p:sp>
    </p:spTree>
    <p:extLst>
      <p:ext uri="{BB962C8B-B14F-4D97-AF65-F5344CB8AC3E}">
        <p14:creationId xmlns:p14="http://schemas.microsoft.com/office/powerpoint/2010/main" val="32049731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a:t>
            </a:fld>
            <a:endParaRPr kumimoji="1" lang="ko-KR" altLang="en-US"/>
          </a:p>
        </p:txBody>
      </p:sp>
    </p:spTree>
    <p:extLst>
      <p:ext uri="{BB962C8B-B14F-4D97-AF65-F5344CB8AC3E}">
        <p14:creationId xmlns:p14="http://schemas.microsoft.com/office/powerpoint/2010/main" val="356693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Domain0 runs control software in Xen. This is a special privileged domain created at boot time that can subsequently create other domains to run operating systems.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12</a:t>
            </a:fld>
            <a:endParaRPr kumimoji="1" lang="ko-KR" altLang="en-US"/>
          </a:p>
        </p:txBody>
      </p:sp>
    </p:spTree>
    <p:extLst>
      <p:ext uri="{BB962C8B-B14F-4D97-AF65-F5344CB8AC3E}">
        <p14:creationId xmlns:p14="http://schemas.microsoft.com/office/powerpoint/2010/main" val="299311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Hypercall</a:t>
            </a:r>
            <a:r>
              <a:rPr lang="en-US" dirty="0"/>
              <a:t> interface – allows a </a:t>
            </a:r>
            <a:r>
              <a:rPr lang="en-US" dirty="0" err="1"/>
              <a:t>guestOS</a:t>
            </a:r>
            <a:r>
              <a:rPr lang="en-US" dirty="0"/>
              <a:t> to request that Xen make a change to its page tables because Xen has write access to its memory</a:t>
            </a:r>
          </a:p>
          <a:p>
            <a:r>
              <a:rPr lang="en-US" dirty="0"/>
              <a:t>		To improve performance, it can batch updates together</a:t>
            </a:r>
          </a:p>
          <a:p>
            <a:endParaRPr lang="en-US" dirty="0"/>
          </a:p>
          <a:p>
            <a:endParaRPr lang="en-US" dirty="0"/>
          </a:p>
          <a:p>
            <a:r>
              <a:rPr lang="en-US" dirty="0"/>
              <a:t>Communication from Xen to a domain is provided through an asynchronous event mechanism, which replaces the usual delivery mechanisms for device interrupts and allows lightweight notification of important events such as domain-termination requests.</a:t>
            </a:r>
          </a:p>
          <a:p>
            <a:r>
              <a:rPr lang="en-US" dirty="0"/>
              <a:t>For instance, events are used to indicate that new data has been received over the network, or that a virtual disk request has completed.</a:t>
            </a:r>
          </a:p>
          <a:p>
            <a:r>
              <a:rPr lang="en-US" dirty="0"/>
              <a:t>Pending events are stored in a per-domain bitmask which is updated by Xen before invoking an event-callback handler specified by the guest OS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13</a:t>
            </a:fld>
            <a:endParaRPr kumimoji="1" lang="ko-KR" altLang="en-US"/>
          </a:p>
        </p:txBody>
      </p:sp>
    </p:spTree>
    <p:extLst>
      <p:ext uri="{BB962C8B-B14F-4D97-AF65-F5344CB8AC3E}">
        <p14:creationId xmlns:p14="http://schemas.microsoft.com/office/powerpoint/2010/main" val="321985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ring is a circular queue of descriptors allocated by a domain but accessible from within Xen. </a:t>
            </a:r>
          </a:p>
          <a:p>
            <a:r>
              <a:rPr lang="en-US" dirty="0"/>
              <a:t>Descriptors do not directly contain I/O data; instead, I/O data buffers are allocated out-of-band by the guest OS and indirectly referenced by I/O descriptors. </a:t>
            </a:r>
          </a:p>
          <a:p>
            <a:r>
              <a:rPr lang="en-US" dirty="0"/>
              <a:t>Access to each ring is based around two pairs of producer-consumer pointers: domains place requests on a ring, advancing a request producer pointer, and Xen removes these requests for handling, advancing an associated request consumer pointer. </a:t>
            </a:r>
          </a:p>
          <a:p>
            <a:r>
              <a:rPr lang="en-US" dirty="0"/>
              <a:t>Responses are placed back on the ring similarly, save with Xen as the producer and the guest OS as the consumer. </a:t>
            </a:r>
          </a:p>
          <a:p>
            <a:r>
              <a:rPr lang="en-US" dirty="0"/>
              <a:t>There is no requirement that requests be processed in order: the guest OS associates a unique identifier with each request which is reproduced in the associated response. </a:t>
            </a:r>
          </a:p>
          <a:p>
            <a:r>
              <a:rPr lang="en-US" dirty="0"/>
              <a:t>This allows Xen to unambiguously reorder I/O operations due to scheduling or priority considerations.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14</a:t>
            </a:fld>
            <a:endParaRPr kumimoji="1" lang="ko-KR" altLang="en-US"/>
          </a:p>
        </p:txBody>
      </p:sp>
    </p:spTree>
    <p:extLst>
      <p:ext uri="{BB962C8B-B14F-4D97-AF65-F5344CB8AC3E}">
        <p14:creationId xmlns:p14="http://schemas.microsoft.com/office/powerpoint/2010/main" val="381474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CPU: We chose this particular algorithms since it is both work-conserving and has a special mechanism for low-latency wake-up (or dispatch) of a domain when it receives an event. Fast dispatch is particularly important to minimize the effect of virtualization on OS subsystems that are designed to run in a timely fashion</a:t>
            </a:r>
          </a:p>
          <a:p>
            <a:pPr marL="171450" indent="-171450">
              <a:buFont typeface="Arial" panose="020B0604020202020204" pitchFamily="34" charset="0"/>
              <a:buChar char="•"/>
            </a:pPr>
            <a:r>
              <a:rPr lang="en-US" dirty="0"/>
              <a:t>Timer</a:t>
            </a:r>
          </a:p>
          <a:p>
            <a:pPr marL="628650" lvl="1" indent="-171450">
              <a:buFont typeface="Arial" panose="020B0604020202020204" pitchFamily="34" charset="0"/>
              <a:buChar char="•"/>
            </a:pPr>
            <a:r>
              <a:rPr lang="en-US" dirty="0"/>
              <a:t>Real time is expressed in nanoseconds passed since machine boot and is maintained to the accuracy of the processor’s cycle counter and can be frequency-locked to an external time source</a:t>
            </a:r>
          </a:p>
          <a:p>
            <a:pPr marL="628650" lvl="1" indent="-171450">
              <a:buFont typeface="Arial" panose="020B0604020202020204" pitchFamily="34" charset="0"/>
              <a:buChar char="•"/>
            </a:pPr>
            <a:r>
              <a:rPr lang="en-US" dirty="0"/>
              <a:t>A domain’s virtual time only advances while it is executing: this is typically used by the guest OS scheduler to ensure correct sharing of its </a:t>
            </a:r>
            <a:r>
              <a:rPr lang="en-US" dirty="0" err="1"/>
              <a:t>timeslice</a:t>
            </a:r>
            <a:r>
              <a:rPr lang="en-US" dirty="0"/>
              <a:t> between application processes.</a:t>
            </a:r>
          </a:p>
          <a:p>
            <a:pPr marL="628650" lvl="1" indent="-171450">
              <a:buFont typeface="Arial" panose="020B0604020202020204" pitchFamily="34" charset="0"/>
              <a:buChar char="•"/>
            </a:pPr>
            <a:r>
              <a:rPr lang="en-US" dirty="0"/>
              <a:t>wall-clock time is specified as an offset to be added to the current real time. This allows the wall-clock time to be adjusted without affecting the forward progress of real time.</a:t>
            </a:r>
          </a:p>
          <a:p>
            <a:pPr marL="171450" indent="-171450">
              <a:buFont typeface="Arial" panose="020B0604020202020204" pitchFamily="34" charset="0"/>
              <a:buChar char="•"/>
            </a:pPr>
            <a:r>
              <a:rPr lang="en-US" dirty="0"/>
              <a:t>Virtual Address Translation: As with other subsystems, Xen attempts to virtualize memory access with as little overhead as possible. (as discussed previously)</a:t>
            </a:r>
          </a:p>
          <a:p>
            <a:pPr marL="171450" indent="-171450">
              <a:buFont typeface="Arial" panose="020B0604020202020204" pitchFamily="34" charset="0"/>
              <a:buChar char="•"/>
            </a:pPr>
            <a:r>
              <a:rPr lang="en-US" dirty="0"/>
              <a:t>Physical memory: A maximum allowable reservation may also be specified: if memory pressure within a domain increases, it may then attempt to claim additional memory pages from Xen, up to this reservation limit. Conversely, if a domain wishes to save resources, perhaps to avoid incurring unnecessary costs, it can reduce its memory reservation by releasing memory pages back to Xen. </a:t>
            </a:r>
            <a:r>
              <a:rPr lang="en-US" dirty="0" err="1"/>
              <a:t>XenoLinux</a:t>
            </a:r>
            <a:r>
              <a:rPr lang="en-US" dirty="0"/>
              <a:t> implements a balloon driver [42], which adjusts a domain’s memory usage by passing memory pages back and forth between Xen and </a:t>
            </a:r>
            <a:r>
              <a:rPr lang="en-US" dirty="0" err="1"/>
              <a:t>XenoLinux’s</a:t>
            </a:r>
            <a:r>
              <a:rPr lang="en-US" dirty="0"/>
              <a:t> page allocator.</a:t>
            </a:r>
          </a:p>
          <a:p>
            <a:pPr marL="171450" indent="-171450">
              <a:buFont typeface="Arial" panose="020B0604020202020204" pitchFamily="34" charset="0"/>
              <a:buChar char="•"/>
            </a:pPr>
            <a:r>
              <a:rPr lang="en-US" dirty="0"/>
              <a:t>Network: Domain0 is responsible for inserting and removing rules. In typical cases, rules will be installed to prevent IP source address spoofing, and to ensure correct demultiplexing based on destination IP address and port. To transmit a packet, the guest OS simply enqueues a buffer descriptor onto the transmit ring. Xen copies the descriptor and, to ensure safety, then copies the packet header and executes any matching filter rules.</a:t>
            </a:r>
          </a:p>
          <a:p>
            <a:pPr marL="171450" indent="-171450">
              <a:buFont typeface="Arial" panose="020B0604020202020204" pitchFamily="34" charset="0"/>
              <a:buChar char="•"/>
            </a:pPr>
            <a:r>
              <a:rPr lang="en-US" dirty="0"/>
              <a:t>Disk: Allowing Domain0 to manage the VBDs keeps the mechanisms within Xen very simple and avoids more intricate solutions such as the UDFs used by the Exokernel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Xen maintains a shadow page table. Capability for domains to batch queue updates for page tables to minimize </a:t>
            </a:r>
            <a:r>
              <a:rPr lang="en-US" dirty="0" err="1"/>
              <a:t>hypercalls</a:t>
            </a:r>
            <a:r>
              <a:rPr lang="en-US" dirty="0"/>
              <a:t>. </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15</a:t>
            </a:fld>
            <a:endParaRPr kumimoji="1" lang="ko-KR" altLang="en-US"/>
          </a:p>
        </p:txBody>
      </p:sp>
    </p:spTree>
    <p:extLst>
      <p:ext uri="{BB962C8B-B14F-4D97-AF65-F5344CB8AC3E}">
        <p14:creationId xmlns:p14="http://schemas.microsoft.com/office/powerpoint/2010/main" val="247744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cluster of bars in Figure 3 represents a relatively easy scenario for the VMMs. The SPEC CPU suite contains a series of long-running computationally-intensive applications intended to measure the performance of a system’s processor, memory system, and compiler quality. The suite performs little I/O and has little interaction with the OS. With almost all CPU time spent executing in user-space code, all three VMMs exhibit low overhead. </a:t>
            </a:r>
          </a:p>
          <a:p>
            <a:endParaRPr lang="en-US" dirty="0"/>
          </a:p>
          <a:p>
            <a:r>
              <a:rPr lang="en-US" dirty="0"/>
              <a:t>The next set of bars show the total elapsed time taken to build a default configuration of the Linux 2.4.21 kernel on a local ext3 file system with </a:t>
            </a:r>
            <a:r>
              <a:rPr lang="en-US" dirty="0" err="1"/>
              <a:t>gcc</a:t>
            </a:r>
            <a:r>
              <a:rPr lang="en-US" dirty="0"/>
              <a:t> 2.96. Native Linux spends about 7% of the CPU time in the OS, mainly performing file I/O, scheduling and</a:t>
            </a:r>
            <a:r>
              <a:rPr lang="en-US" b="1" dirty="0"/>
              <a:t> </a:t>
            </a:r>
            <a:r>
              <a:rPr lang="en-US" dirty="0"/>
              <a:t>memory management. In the case of the VMMs, this ‘system time’ is expanded to a greater or lesser degree: whereas Xen incurs a mere 3% overhead, the other VMMs experience a more significant slowdown. </a:t>
            </a:r>
          </a:p>
          <a:p>
            <a:endParaRPr lang="en-US" dirty="0"/>
          </a:p>
          <a:p>
            <a:r>
              <a:rPr lang="en-US" dirty="0"/>
              <a:t>Two experiments were performed using the PostgreSQL 7.1.3 database, exercised by the Open Source Database Benchmark suite (OSDB) in its default configuration. We present results for the multi-user Information Retrieval (IR) and On-Line Transaction Processing (OLTP) workloads, both measured in tuples per second. A small modification to the suite’s test harness was required to produce correct results, due to a UML bug which loses virtual-timer interrupts under high load. The benchmark drives the database via PostgreSQL’s native API (callable SQL) over a Unix domain socket. PostgreSQL places considerable load on the operating system, and this is reflected in the substantial virtualization overheads experienced by VMware and UML. In particular, the OLTP benchmark requires many synchronous disk operations, resulting in many protection domain transitions.</a:t>
            </a:r>
          </a:p>
          <a:p>
            <a:endParaRPr lang="en-US" b="1" dirty="0"/>
          </a:p>
          <a:p>
            <a:r>
              <a:rPr lang="en-US" b="0" dirty="0"/>
              <a:t>Bottomline: </a:t>
            </a:r>
            <a:r>
              <a:rPr lang="en-US" dirty="0"/>
              <a:t>Figure 3 shows performance for different application-level benchmarks. Xen is close to native performance</a:t>
            </a:r>
          </a:p>
          <a:p>
            <a:endParaRPr lang="en-US" b="0" dirty="0"/>
          </a:p>
          <a:p>
            <a:r>
              <a:rPr lang="en-US" b="0" dirty="0"/>
              <a:t>Note that: </a:t>
            </a:r>
            <a:r>
              <a:rPr lang="en-US" b="1" dirty="0"/>
              <a:t>Design goal of Xen was to avoid performance overhead</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16</a:t>
            </a:fld>
            <a:endParaRPr kumimoji="1" lang="ko-KR" altLang="en-US"/>
          </a:p>
        </p:txBody>
      </p:sp>
    </p:spTree>
    <p:extLst>
      <p:ext uri="{BB962C8B-B14F-4D97-AF65-F5344CB8AC3E}">
        <p14:creationId xmlns:p14="http://schemas.microsoft.com/office/powerpoint/2010/main" val="74449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21</a:t>
            </a:fld>
            <a:endParaRPr kumimoji="1" lang="ko-KR" altLang="en-US"/>
          </a:p>
        </p:txBody>
      </p:sp>
    </p:spTree>
    <p:extLst>
      <p:ext uri="{BB962C8B-B14F-4D97-AF65-F5344CB8AC3E}">
        <p14:creationId xmlns:p14="http://schemas.microsoft.com/office/powerpoint/2010/main" val="1685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isolation of resources</a:t>
            </a:r>
          </a:p>
          <a:p>
            <a:r>
              <a:rPr lang="en-US" dirty="0"/>
              <a:t>Overutilization by one app can crash the entire system</a:t>
            </a:r>
          </a:p>
          <a:p>
            <a:r>
              <a:rPr lang="en-US" dirty="0"/>
              <a:t>Scaling issues</a:t>
            </a:r>
          </a:p>
          <a:p>
            <a:r>
              <a:rPr lang="en-US" dirty="0"/>
              <a:t>Long downtimes</a:t>
            </a:r>
          </a:p>
          <a:p>
            <a:r>
              <a:rPr lang="en-US" dirty="0"/>
              <a:t>Expensive</a:t>
            </a:r>
          </a:p>
          <a:p>
            <a:endParaRPr lang="en-US" dirty="0"/>
          </a:p>
          <a:p>
            <a:endParaRPr lang="en-US" dirty="0"/>
          </a:p>
          <a:p>
            <a:r>
              <a:rPr lang="en-US" dirty="0"/>
              <a:t>Better utilization of resources than traditional methods</a:t>
            </a:r>
          </a:p>
          <a:p>
            <a:r>
              <a:rPr lang="en-US" dirty="0"/>
              <a:t>Applications are isolated</a:t>
            </a:r>
          </a:p>
          <a:p>
            <a:endParaRPr lang="en-US" dirty="0"/>
          </a:p>
          <a:p>
            <a:r>
              <a:rPr lang="en-US" dirty="0"/>
              <a:t>OS images are heavy and have slow bootup process</a:t>
            </a:r>
          </a:p>
          <a:p>
            <a:r>
              <a:rPr lang="en-US" dirty="0"/>
              <a:t>Applications are not portable</a:t>
            </a:r>
          </a:p>
          <a:p>
            <a:r>
              <a:rPr lang="en-US" dirty="0"/>
              <a:t>Not scalable</a:t>
            </a:r>
          </a:p>
          <a:p>
            <a:r>
              <a:rPr lang="en-US" dirty="0"/>
              <a:t>Can get expensive</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3</a:t>
            </a:fld>
            <a:endParaRPr kumimoji="1" lang="ko-KR" altLang="en-US"/>
          </a:p>
        </p:txBody>
      </p:sp>
    </p:spTree>
    <p:extLst>
      <p:ext uri="{BB962C8B-B14F-4D97-AF65-F5344CB8AC3E}">
        <p14:creationId xmlns:p14="http://schemas.microsoft.com/office/powerpoint/2010/main" val="44282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dirty="0"/>
              <a:t>Consolidation</a:t>
            </a:r>
          </a:p>
          <a:p>
            <a:pPr lvl="1" latinLnBrk="0"/>
            <a:r>
              <a:rPr lang="en-US" dirty="0"/>
              <a:t>Servers/Equipment, Cooling, Floor space</a:t>
            </a:r>
          </a:p>
          <a:p>
            <a:pPr lvl="1" latinLnBrk="0"/>
            <a:r>
              <a:rPr lang="en-US" dirty="0"/>
              <a:t>Single SoC / Maintainability , BoM</a:t>
            </a:r>
          </a:p>
          <a:p>
            <a:pPr latinLnBrk="0"/>
            <a:r>
              <a:rPr lang="en-US" dirty="0"/>
              <a:t>Faster provisioning</a:t>
            </a:r>
          </a:p>
          <a:p>
            <a:pPr latinLnBrk="0"/>
            <a:r>
              <a:rPr lang="en-US" dirty="0"/>
              <a:t>Flexibility</a:t>
            </a:r>
          </a:p>
          <a:p>
            <a:pPr lvl="1" latinLnBrk="0"/>
            <a:r>
              <a:rPr lang="en-US" dirty="0"/>
              <a:t>Less dependency on specific hardware / Co-existing OS environments</a:t>
            </a:r>
          </a:p>
          <a:p>
            <a:pPr latinLnBrk="0"/>
            <a:r>
              <a:rPr lang="en-US" dirty="0"/>
              <a:t>Increased uptime</a:t>
            </a:r>
          </a:p>
          <a:p>
            <a:pPr lvl="1" latinLnBrk="0"/>
            <a:r>
              <a:rPr lang="en-US" dirty="0"/>
              <a:t>Live migration, storage migration, fault tolerance, HA</a:t>
            </a:r>
          </a:p>
          <a:p>
            <a:pPr latinLnBrk="0"/>
            <a:r>
              <a:rPr lang="en-US" dirty="0"/>
              <a:t>Enhanced security</a:t>
            </a:r>
          </a:p>
          <a:p>
            <a:pPr latinLnBrk="0"/>
            <a:r>
              <a:rPr lang="en-US" dirty="0"/>
              <a:t>Strong isolation</a:t>
            </a:r>
          </a:p>
          <a:p>
            <a:pPr lvl="1" latinLnBrk="0"/>
            <a:r>
              <a:rPr lang="en-US" dirty="0"/>
              <a:t>Architecture provides strong isolation between VMs and Grant tables</a:t>
            </a:r>
          </a:p>
          <a:p>
            <a:pPr latinLnBrk="0"/>
            <a:r>
              <a:rPr lang="en-US" dirty="0"/>
              <a:t>System partitioning</a:t>
            </a:r>
          </a:p>
          <a:p>
            <a:pPr lvl="1" latinLnBrk="0"/>
            <a:r>
              <a:rPr lang="en-US" dirty="0"/>
              <a:t>Disaggregation: sandboxing parts of the system</a:t>
            </a:r>
          </a:p>
          <a:p>
            <a:pPr lvl="1" latinLnBrk="0"/>
            <a:r>
              <a:rPr lang="en-US" dirty="0"/>
              <a:t>Fine-grain control of VM capabilities</a:t>
            </a:r>
          </a:p>
          <a:p>
            <a:pPr lvl="1" latinLnBrk="0"/>
            <a:r>
              <a:rPr lang="en-US" dirty="0"/>
              <a:t>Enables multi-layered security approach</a:t>
            </a:r>
          </a:p>
          <a:p>
            <a:pPr latinLnBrk="0"/>
            <a:r>
              <a:rPr lang="en-US" dirty="0"/>
              <a:t>Secure I/O</a:t>
            </a:r>
          </a:p>
          <a:p>
            <a:pPr lvl="1" latinLnBrk="0"/>
            <a:r>
              <a:rPr lang="en-US" dirty="0"/>
              <a:t>Sandboxing disk, memory, etc. drivers</a:t>
            </a:r>
          </a:p>
          <a:p>
            <a:pPr latinLnBrk="0"/>
            <a:r>
              <a:rPr lang="en-US" dirty="0"/>
              <a:t>New classes of thread detection</a:t>
            </a:r>
          </a:p>
          <a:p>
            <a:pPr lvl="1" latinLnBrk="0"/>
            <a:r>
              <a:rPr lang="en-US" dirty="0"/>
              <a:t>Virtual machine introspection, alt2pm</a:t>
            </a:r>
          </a:p>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4</a:t>
            </a:fld>
            <a:endParaRPr kumimoji="1" lang="ko-KR" altLang="en-US"/>
          </a:p>
        </p:txBody>
      </p:sp>
    </p:spTree>
    <p:extLst>
      <p:ext uri="{BB962C8B-B14F-4D97-AF65-F5344CB8AC3E}">
        <p14:creationId xmlns:p14="http://schemas.microsoft.com/office/powerpoint/2010/main" val="566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Bottomline: </a:t>
            </a:r>
          </a:p>
          <a:p>
            <a:pPr marL="171450" indent="-171450">
              <a:buFont typeface="Arial" panose="020B0604020202020204" pitchFamily="34" charset="0"/>
              <a:buChar char="•"/>
            </a:pPr>
            <a:r>
              <a:rPr lang="en-US" dirty="0"/>
              <a:t>X86 is hard to virtualize</a:t>
            </a:r>
          </a:p>
          <a:p>
            <a:pPr marL="171450" indent="-171450">
              <a:buFont typeface="Arial" panose="020B0604020202020204" pitchFamily="34" charset="0"/>
              <a:buChar char="•"/>
            </a:pPr>
            <a:r>
              <a:rPr lang="en-US" dirty="0"/>
              <a:t>Even if it can be virtualized easily, there are cases that it is beneficial to the guest OS to access hardware resources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5</a:t>
            </a:fld>
            <a:endParaRPr kumimoji="1" lang="ko-KR" altLang="en-US"/>
          </a:p>
        </p:txBody>
      </p:sp>
    </p:spTree>
    <p:extLst>
      <p:ext uri="{BB962C8B-B14F-4D97-AF65-F5344CB8AC3E}">
        <p14:creationId xmlns:p14="http://schemas.microsoft.com/office/powerpoint/2010/main" val="408858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Paravirtualization: Trade off small changes to the guest OS for big improvements in performance and VMM simplicity</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6</a:t>
            </a:fld>
            <a:endParaRPr kumimoji="1" lang="ko-KR" altLang="en-US"/>
          </a:p>
        </p:txBody>
      </p:sp>
    </p:spTree>
    <p:extLst>
      <p:ext uri="{BB962C8B-B14F-4D97-AF65-F5344CB8AC3E}">
        <p14:creationId xmlns:p14="http://schemas.microsoft.com/office/powerpoint/2010/main" val="268976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previous year, 2002, the paper </a:t>
            </a:r>
            <a:r>
              <a:rPr lang="en-US" i="1" dirty="0"/>
              <a:t>Scale and Performance in the Denali Isolation Kernel</a:t>
            </a:r>
            <a:r>
              <a:rPr lang="en-US" dirty="0"/>
              <a:t> was published, and the authors made some justifications that Xen has different goals and underlying design choices than Denali. </a:t>
            </a:r>
          </a:p>
          <a:p>
            <a:endParaRPr lang="en-US" dirty="0"/>
          </a:p>
          <a:p>
            <a:pPr marL="171450" indent="-171450">
              <a:buFont typeface="Arial" panose="020B0604020202020204" pitchFamily="34" charset="0"/>
              <a:buChar char="•"/>
            </a:pPr>
            <a:r>
              <a:rPr lang="en-US" dirty="0"/>
              <a:t>For example, Denali does not fully support x86 segmentation although it is exported (and widely used) in the ABIs of NetBSD, Linux, and Windows XP</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Applications are linked explicitly against an instance of the Ilwaco guest OS in a manner rather reminiscent of a </a:t>
            </a:r>
            <a:r>
              <a:rPr lang="en-US" dirty="0" err="1"/>
              <a:t>libOS</a:t>
            </a:r>
            <a:r>
              <a:rPr lang="en-US" dirty="0"/>
              <a:t> in the Exokernel [23]. Hence each virtual machine essentially hosts a single-user single-application unprotected “operating system”. </a:t>
            </a:r>
          </a:p>
          <a:p>
            <a:pPr marL="628650" lvl="1" indent="-171450">
              <a:buFont typeface="Arial" panose="020B0604020202020204" pitchFamily="34" charset="0"/>
              <a:buChar char="•"/>
            </a:pPr>
            <a:r>
              <a:rPr lang="en-US" dirty="0"/>
              <a:t>In Xen, by contrast, a single virtual machine hosts a real operating system which may itself securely multiplex thousands of unmodified user-level processes.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Perhaps related to the lack of memory management support at the virtualization layer. Paging within the VMM is contrary to our goal of performance isolation: malicious virtual machines can encourage thrashing </a:t>
            </a:r>
            <a:r>
              <a:rPr lang="en-US" dirty="0" err="1"/>
              <a:t>behaviour</a:t>
            </a:r>
            <a:r>
              <a:rPr lang="en-US" dirty="0"/>
              <a:t>, unfairly depriving others of CPU time and disk bandwidth.</a:t>
            </a:r>
          </a:p>
          <a:p>
            <a:pPr marL="628650" lvl="1" indent="-171450">
              <a:buFont typeface="Arial" panose="020B0604020202020204" pitchFamily="34" charset="0"/>
              <a:buChar char="•"/>
            </a:pPr>
            <a:r>
              <a:rPr lang="en-US" dirty="0"/>
              <a:t>In Xen we expect each guest OS to perform its own paging using its own guaranteed memory reservation and disk allocation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VMs have no knowledge of hardware addresses, only the virtual addresses created for them by Denali.</a:t>
            </a:r>
          </a:p>
          <a:p>
            <a:pPr marL="628650" lvl="1" indent="-171450">
              <a:buFont typeface="Arial" panose="020B0604020202020204" pitchFamily="34" charset="0"/>
              <a:buChar char="•"/>
            </a:pPr>
            <a:r>
              <a:rPr lang="en-US" dirty="0"/>
              <a:t>In contrast, we believe that secure access control within the hypervisor is sufficient to ensure protection; furthermore, as discussed previously, there are strong correctness and performance arguments for making physical resources directly visible to guest OSes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7</a:t>
            </a:fld>
            <a:endParaRPr kumimoji="1" lang="ko-KR" altLang="en-US"/>
          </a:p>
        </p:txBody>
      </p:sp>
    </p:spTree>
    <p:extLst>
      <p:ext uri="{BB962C8B-B14F-4D97-AF65-F5344CB8AC3E}">
        <p14:creationId xmlns:p14="http://schemas.microsoft.com/office/powerpoint/2010/main" val="52964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In the following we address each machine subsystem in turn, and discuss how each is presented in our </a:t>
            </a:r>
            <a:r>
              <a:rPr lang="en-US" dirty="0" err="1"/>
              <a:t>paravirtualized</a:t>
            </a:r>
            <a:r>
              <a:rPr lang="en-US" dirty="0"/>
              <a:t> architecture. </a:t>
            </a:r>
          </a:p>
          <a:p>
            <a:r>
              <a:rPr lang="en-US" dirty="0"/>
              <a:t>Note that although certain parts of our implementation, such as memory management, are specific to the x86, many aspects (such as our virtual CPU and I/O devices) can be readily applied to other machine architectures. </a:t>
            </a:r>
          </a:p>
          <a:p>
            <a:r>
              <a:rPr lang="en-US" dirty="0"/>
              <a:t>Furthermore, x86 represents a worst case in the areas where it differs significantly from RISC-style processors — for example, efficiently virtualizing hardware page tables is more difficult than virtualizing a software managed TLB. </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8</a:t>
            </a:fld>
            <a:endParaRPr kumimoji="1" lang="ko-KR" altLang="en-US"/>
          </a:p>
        </p:txBody>
      </p:sp>
    </p:spTree>
    <p:extLst>
      <p:ext uri="{BB962C8B-B14F-4D97-AF65-F5344CB8AC3E}">
        <p14:creationId xmlns:p14="http://schemas.microsoft.com/office/powerpoint/2010/main" val="143960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TLB – Translation Lookaside Buffer - </a:t>
            </a:r>
            <a:r>
              <a:rPr lang="en-US" b="0" i="0" dirty="0">
                <a:solidFill>
                  <a:srgbClr val="BDC1C6"/>
                </a:solidFill>
                <a:effectLst/>
                <a:latin typeface="arial" panose="020B0604020202020204" pitchFamily="34" charset="0"/>
              </a:rPr>
              <a:t>memory cache that stores the recent translations of virtual memory to physical memory.</a:t>
            </a:r>
          </a:p>
          <a:p>
            <a:endParaRPr lang="en-US" b="0" i="0" dirty="0">
              <a:solidFill>
                <a:srgbClr val="BDC1C6"/>
              </a:solidFill>
              <a:effectLst/>
              <a:latin typeface="arial" panose="020B0604020202020204" pitchFamily="34" charset="0"/>
            </a:endParaRPr>
          </a:p>
          <a:p>
            <a:r>
              <a:rPr lang="en-US" b="0" i="0" dirty="0">
                <a:solidFill>
                  <a:srgbClr val="BDC1C6"/>
                </a:solidFill>
                <a:effectLst/>
                <a:latin typeface="arial" panose="020B0604020202020204" pitchFamily="34" charset="0"/>
              </a:rPr>
              <a:t>Optimization (corresponds to the limitations item #1 on slide)</a:t>
            </a:r>
          </a:p>
          <a:p>
            <a:pPr marL="171450" indent="-171450">
              <a:buFont typeface="Arial" panose="020B0604020202020204" pitchFamily="34" charset="0"/>
              <a:buChar char="•"/>
            </a:pPr>
            <a:r>
              <a:rPr lang="en-US" b="0" i="0" dirty="0" err="1">
                <a:solidFill>
                  <a:srgbClr val="BDC1C6"/>
                </a:solidFill>
                <a:effectLst/>
                <a:latin typeface="arial" panose="020B0604020202020204" pitchFamily="34" charset="0"/>
              </a:rPr>
              <a:t>GuestOS</a:t>
            </a:r>
            <a:r>
              <a:rPr lang="en-US" b="0" i="0" dirty="0">
                <a:solidFill>
                  <a:srgbClr val="BDC1C6"/>
                </a:solidFill>
                <a:effectLst/>
                <a:latin typeface="arial" panose="020B0604020202020204" pitchFamily="34" charset="0"/>
              </a:rPr>
              <a:t> is allowed to store virtual to physical translation. When there is a fault, the hypervisor can see all TLB misses, and can allow the </a:t>
            </a:r>
            <a:r>
              <a:rPr lang="en-US" b="0" i="0" dirty="0" err="1">
                <a:solidFill>
                  <a:srgbClr val="BDC1C6"/>
                </a:solidFill>
                <a:effectLst/>
                <a:latin typeface="arial" panose="020B0604020202020204" pitchFamily="34" charset="0"/>
              </a:rPr>
              <a:t>guestOS</a:t>
            </a:r>
            <a:r>
              <a:rPr lang="en-US" b="0" i="0" dirty="0">
                <a:solidFill>
                  <a:srgbClr val="BDC1C6"/>
                </a:solidFill>
                <a:effectLst/>
                <a:latin typeface="arial" panose="020B0604020202020204" pitchFamily="34" charset="0"/>
              </a:rPr>
              <a:t> to use a larger TLB than what is available</a:t>
            </a:r>
          </a:p>
          <a:p>
            <a:pPr marL="171450" indent="-171450">
              <a:buFont typeface="Arial" panose="020B0604020202020204" pitchFamily="34" charset="0"/>
              <a:buChar char="•"/>
            </a:pPr>
            <a:r>
              <a:rPr lang="en-US" b="0" i="0" dirty="0">
                <a:solidFill>
                  <a:srgbClr val="BDC1C6"/>
                </a:solidFill>
                <a:effectLst/>
                <a:latin typeface="arial" panose="020B0604020202020204" pitchFamily="34" charset="0"/>
              </a:rPr>
              <a:t>TLB supports an address space identifier which allows to avoid completely flushing the TLB every time a switch between </a:t>
            </a:r>
            <a:r>
              <a:rPr lang="en-US" b="0" i="0" dirty="0" err="1">
                <a:solidFill>
                  <a:srgbClr val="BDC1C6"/>
                </a:solidFill>
                <a:effectLst/>
                <a:latin typeface="arial" panose="020B0604020202020204" pitchFamily="34" charset="0"/>
              </a:rPr>
              <a:t>guestOSes</a:t>
            </a:r>
            <a:r>
              <a:rPr lang="en-US" b="0" i="0" dirty="0">
                <a:solidFill>
                  <a:srgbClr val="BDC1C6"/>
                </a:solidFill>
                <a:effectLst/>
                <a:latin typeface="arial" panose="020B0604020202020204" pitchFamily="34" charset="0"/>
              </a:rPr>
              <a:t> is done</a:t>
            </a:r>
          </a:p>
          <a:p>
            <a:pPr marL="0" indent="0">
              <a:buFont typeface="Arial" panose="020B0604020202020204" pitchFamily="34" charset="0"/>
              <a:buNone/>
            </a:pPr>
            <a:endParaRPr lang="en-US" b="0" i="0" dirty="0">
              <a:solidFill>
                <a:srgbClr val="BDC1C6"/>
              </a:solidFill>
              <a:effectLst/>
              <a:latin typeface="arial" panose="020B0604020202020204" pitchFamily="34" charset="0"/>
            </a:endParaRPr>
          </a:p>
          <a:p>
            <a:pPr marL="0" indent="0">
              <a:buFont typeface="Arial" panose="020B0604020202020204" pitchFamily="34" charset="0"/>
              <a:buNone/>
            </a:pPr>
            <a:endParaRPr lang="en-US" b="0" i="0" dirty="0">
              <a:solidFill>
                <a:srgbClr val="BDC1C6"/>
              </a:solidFill>
              <a:effectLst/>
              <a:latin typeface="arial" panose="020B0604020202020204" pitchFamily="34" charset="0"/>
            </a:endParaRPr>
          </a:p>
          <a:p>
            <a:pPr marL="0" indent="0">
              <a:buFont typeface="Arial" panose="020B0604020202020204" pitchFamily="34" charset="0"/>
              <a:buNone/>
            </a:pPr>
            <a:endParaRPr lang="en-US" b="0" i="0" dirty="0">
              <a:solidFill>
                <a:srgbClr val="BDC1C6"/>
              </a:solidFill>
              <a:effectLst/>
              <a:latin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9</a:t>
            </a:fld>
            <a:endParaRPr kumimoji="1" lang="ko-KR" altLang="en-US"/>
          </a:p>
        </p:txBody>
      </p:sp>
    </p:spTree>
    <p:extLst>
      <p:ext uri="{BB962C8B-B14F-4D97-AF65-F5344CB8AC3E}">
        <p14:creationId xmlns:p14="http://schemas.microsoft.com/office/powerpoint/2010/main" val="86824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Virtualizing the CPU has several implications for guest OSes. Principally, the insertion of a hypervisor below the operating system violates the usual assumption that the OS is the most privileged entity in the system. In order to protect the hypervisor from OS misbehavior (and domains from one another) guest OSes must be modified to run at a lower privilege level.</a:t>
            </a:r>
          </a:p>
          <a:p>
            <a:endParaRPr lang="en-US" dirty="0"/>
          </a:p>
          <a:p>
            <a:r>
              <a:rPr lang="en-US" dirty="0"/>
              <a:t>Efficient virtualization of privilege levels is possible on x86 because it supports four distinct privilege levels in hardware. The x86 privilege levels are generally described as rings and are numbered from zero (most privileged) to three (least privileged). OS code typically executes in ring 0 because no other ring can execute privileged instructions, while ring 3 is generally used for application code. Any OS which follows this common arrangement can be ported to Xen by modifying it to execute in ring 1. This prevents the guest OS from directly executing privileged instructions, yet it remains safely isolated from applications running in ring 3.</a:t>
            </a:r>
          </a:p>
          <a:p>
            <a:endParaRPr lang="en-US" dirty="0"/>
          </a:p>
          <a:p>
            <a:r>
              <a:rPr lang="en-US" dirty="0"/>
              <a:t>Privileged instructions are </a:t>
            </a:r>
            <a:r>
              <a:rPr lang="en-US" dirty="0" err="1"/>
              <a:t>paravirtualized</a:t>
            </a:r>
            <a:r>
              <a:rPr lang="en-US" dirty="0"/>
              <a:t> by requiring them to be validated and executed within Xen. Any guest OS attempt to directly execute a privileged instruction is failed by the processor, either silently or by taking a fault, since only Xen executes at a sufficiently privileged level.</a:t>
            </a:r>
          </a:p>
          <a:p>
            <a:endParaRPr lang="en-US" dirty="0"/>
          </a:p>
          <a:p>
            <a:r>
              <a:rPr lang="en-US" dirty="0"/>
              <a:t>Typically, only two types of exception occur frequently enough to affect system performance: </a:t>
            </a:r>
            <a:r>
              <a:rPr lang="en-US" b="1" dirty="0"/>
              <a:t>system calls </a:t>
            </a:r>
            <a:r>
              <a:rPr lang="en-US" dirty="0"/>
              <a:t>(which are usually implemented via a software exception), and </a:t>
            </a:r>
            <a:r>
              <a:rPr lang="en-US" b="1" dirty="0"/>
              <a:t>page faults</a:t>
            </a:r>
            <a:r>
              <a:rPr lang="en-US" dirty="0"/>
              <a:t>.</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10</a:t>
            </a:fld>
            <a:endParaRPr kumimoji="1" lang="ko-KR" altLang="en-US"/>
          </a:p>
        </p:txBody>
      </p:sp>
    </p:spTree>
    <p:extLst>
      <p:ext uri="{BB962C8B-B14F-4D97-AF65-F5344CB8AC3E}">
        <p14:creationId xmlns:p14="http://schemas.microsoft.com/office/powerpoint/2010/main" val="179456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AAD9F9A-1F96-EE43-AD77-3DF017354DB2}"/>
              </a:ext>
            </a:extLst>
          </p:cNvPr>
          <p:cNvSpPr/>
          <p:nvPr userDrawn="1"/>
        </p:nvSpPr>
        <p:spPr>
          <a:xfrm>
            <a:off x="0" y="1800000"/>
            <a:ext cx="12192000" cy="3240000"/>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D015D765-0DA1-A843-9082-DA8224C3B7AF}"/>
              </a:ext>
            </a:extLst>
          </p:cNvPr>
          <p:cNvSpPr>
            <a:spLocks noGrp="1"/>
          </p:cNvSpPr>
          <p:nvPr>
            <p:ph type="ctrTitle"/>
          </p:nvPr>
        </p:nvSpPr>
        <p:spPr>
          <a:xfrm>
            <a:off x="1588770" y="2416690"/>
            <a:ext cx="9014460" cy="2024620"/>
          </a:xfrm>
        </p:spPr>
        <p:txBody>
          <a:bodyPr anchor="ctr">
            <a:noAutofit/>
          </a:bodyPr>
          <a:lstStyle>
            <a:lvl1pPr algn="ctr">
              <a:defRPr sz="4000" b="1">
                <a:solidFill>
                  <a:schemeClr val="bg1"/>
                </a:solidFill>
                <a:latin typeface="arial" panose="020B0604020202020204" pitchFamily="34" charset="0"/>
                <a:cs typeface="arial" panose="020B0604020202020204" pitchFamily="34" charset="0"/>
              </a:defRPr>
            </a:lvl1pPr>
          </a:lstStyle>
          <a:p>
            <a:r>
              <a:rPr kumimoji="1" lang="ko-KR" altLang="en-US"/>
              <a:t>마스터 제목 스타일 편집</a:t>
            </a:r>
          </a:p>
        </p:txBody>
      </p:sp>
      <p:sp>
        <p:nvSpPr>
          <p:cNvPr id="3" name="부제목 2">
            <a:extLst>
              <a:ext uri="{FF2B5EF4-FFF2-40B4-BE49-F238E27FC236}">
                <a16:creationId xmlns:a16="http://schemas.microsoft.com/office/drawing/2014/main" id="{33CF8BA7-6440-2A42-8984-D87A1956B25A}"/>
              </a:ext>
            </a:extLst>
          </p:cNvPr>
          <p:cNvSpPr>
            <a:spLocks noGrp="1"/>
          </p:cNvSpPr>
          <p:nvPr>
            <p:ph type="subTitle" idx="1"/>
          </p:nvPr>
        </p:nvSpPr>
        <p:spPr>
          <a:xfrm>
            <a:off x="6249948" y="5226334"/>
            <a:ext cx="5938687" cy="973084"/>
          </a:xfrm>
        </p:spPr>
        <p:txBody>
          <a:bodyPr anchor="b">
            <a:normAutofit/>
          </a:bodyPr>
          <a:lstStyle>
            <a:lvl1pPr marL="0" indent="0" algn="r">
              <a:buNone/>
              <a:defRPr sz="1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Tree>
    <p:extLst>
      <p:ext uri="{BB962C8B-B14F-4D97-AF65-F5344CB8AC3E}">
        <p14:creationId xmlns:p14="http://schemas.microsoft.com/office/powerpoint/2010/main" val="346488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2D0A98-9713-1546-85B2-980BBD97C03E}"/>
              </a:ext>
            </a:extLst>
          </p:cNvPr>
          <p:cNvSpPr>
            <a:spLocks noGrp="1"/>
          </p:cNvSpPr>
          <p:nvPr>
            <p:ph type="title"/>
          </p:nvPr>
        </p:nvSpPr>
        <p:spPr>
          <a:xfrm>
            <a:off x="288076" y="219932"/>
            <a:ext cx="8876963" cy="831299"/>
          </a:xfrm>
        </p:spPr>
        <p:txBody>
          <a:bodyPr anchor="ctr">
            <a:normAutofit/>
          </a:bodyPr>
          <a:lstStyle>
            <a:lvl1pPr>
              <a:defRPr sz="4000" b="1">
                <a:solidFill>
                  <a:srgbClr val="0B2D86"/>
                </a:solidFill>
                <a:latin typeface="arial" panose="020B0604020202020204" pitchFamily="34" charset="0"/>
                <a:cs typeface="arial" panose="020B0604020202020204" pitchFamily="34" charset="0"/>
              </a:defRPr>
            </a:lvl1pPr>
          </a:lstStyle>
          <a:p>
            <a:r>
              <a:rPr kumimoji="1" lang="ko-KR" altLang="en-US"/>
              <a:t>마스터 제목 스타일 편집</a:t>
            </a:r>
          </a:p>
        </p:txBody>
      </p:sp>
      <p:sp>
        <p:nvSpPr>
          <p:cNvPr id="5" name="슬라이드 번호 개체 틀 4">
            <a:extLst>
              <a:ext uri="{FF2B5EF4-FFF2-40B4-BE49-F238E27FC236}">
                <a16:creationId xmlns:a16="http://schemas.microsoft.com/office/drawing/2014/main" id="{9EE417EA-B8EE-7143-BA3E-5D414D8AABCB}"/>
              </a:ext>
            </a:extLst>
          </p:cNvPr>
          <p:cNvSpPr>
            <a:spLocks noGrp="1"/>
          </p:cNvSpPr>
          <p:nvPr>
            <p:ph type="sldNum" sz="quarter" idx="12"/>
          </p:nvPr>
        </p:nvSpPr>
        <p:spPr>
          <a:xfrm>
            <a:off x="4431030" y="6504328"/>
            <a:ext cx="2743200" cy="295861"/>
          </a:xfrm>
        </p:spPr>
        <p:txBody>
          <a:bodyPr/>
          <a:lstStyle>
            <a:lvl1pPr algn="ctr">
              <a:defRPr sz="1000">
                <a:solidFill>
                  <a:schemeClr val="tx1"/>
                </a:solidFill>
              </a:defRPr>
            </a:lvl1pPr>
          </a:lstStyle>
          <a:p>
            <a:fld id="{83B07E9C-B188-D646-AA46-64DB2324B3BF}" type="slidenum">
              <a:rPr kumimoji="1" lang="ko-KR" altLang="en-US" smtClean="0"/>
              <a:pPr/>
              <a:t>‹#›</a:t>
            </a:fld>
            <a:endParaRPr kumimoji="1" lang="ko-KR" altLang="en-US"/>
          </a:p>
        </p:txBody>
      </p:sp>
      <p:cxnSp>
        <p:nvCxnSpPr>
          <p:cNvPr id="6" name="직선 연결선[R] 5">
            <a:extLst>
              <a:ext uri="{FF2B5EF4-FFF2-40B4-BE49-F238E27FC236}">
                <a16:creationId xmlns:a16="http://schemas.microsoft.com/office/drawing/2014/main" id="{B51E04B2-50B1-F345-A5F2-9019B6DE1370}"/>
              </a:ext>
            </a:extLst>
          </p:cNvPr>
          <p:cNvCxnSpPr>
            <a:cxnSpLocks/>
          </p:cNvCxnSpPr>
          <p:nvPr userDrawn="1"/>
        </p:nvCxnSpPr>
        <p:spPr>
          <a:xfrm>
            <a:off x="0" y="1280160"/>
            <a:ext cx="4903470" cy="0"/>
          </a:xfrm>
          <a:prstGeom prst="line">
            <a:avLst/>
          </a:prstGeom>
          <a:ln w="38100">
            <a:solidFill>
              <a:srgbClr val="0B2D86"/>
            </a:solidFill>
          </a:ln>
        </p:spPr>
        <p:style>
          <a:lnRef idx="1">
            <a:schemeClr val="accent1"/>
          </a:lnRef>
          <a:fillRef idx="0">
            <a:schemeClr val="accent1"/>
          </a:fillRef>
          <a:effectRef idx="0">
            <a:schemeClr val="accent1"/>
          </a:effectRef>
          <a:fontRef idx="minor">
            <a:schemeClr val="tx1"/>
          </a:fontRef>
        </p:style>
      </p:cxnSp>
      <p:sp>
        <p:nvSpPr>
          <p:cNvPr id="10" name="내용 개체 틀 2">
            <a:extLst>
              <a:ext uri="{FF2B5EF4-FFF2-40B4-BE49-F238E27FC236}">
                <a16:creationId xmlns:a16="http://schemas.microsoft.com/office/drawing/2014/main" id="{0DA7A330-B061-A746-BC91-4E9EA3E4FCC3}"/>
              </a:ext>
            </a:extLst>
          </p:cNvPr>
          <p:cNvSpPr>
            <a:spLocks noGrp="1"/>
          </p:cNvSpPr>
          <p:nvPr>
            <p:ph idx="1"/>
          </p:nvPr>
        </p:nvSpPr>
        <p:spPr>
          <a:xfrm>
            <a:off x="506896" y="1509090"/>
            <a:ext cx="11102008" cy="4811700"/>
          </a:xfrm>
        </p:spPr>
        <p:txBody>
          <a:bodyPr/>
          <a:lstStyle>
            <a:lvl1pPr marL="457200" indent="-457200">
              <a:lnSpc>
                <a:spcPct val="120000"/>
              </a:lnSpc>
              <a:spcBef>
                <a:spcPts val="60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685800" indent="-228600">
              <a:lnSpc>
                <a:spcPct val="120000"/>
              </a:lnSpc>
              <a:spcBef>
                <a:spcPts val="600"/>
              </a:spcBef>
              <a:buFontTx/>
              <a:buChar char="-"/>
              <a:defRPr sz="2200">
                <a:latin typeface="arial" panose="020B0604020202020204" pitchFamily="34" charset="0"/>
                <a:cs typeface="arial" panose="020B0604020202020204" pitchFamily="34" charset="0"/>
              </a:defRPr>
            </a:lvl2pPr>
            <a:lvl3pPr>
              <a:lnSpc>
                <a:spcPct val="120000"/>
              </a:lnSpc>
              <a:spcBef>
                <a:spcPts val="600"/>
              </a:spcBef>
              <a:defRPr>
                <a:latin typeface="arial" panose="020B0604020202020204" pitchFamily="34" charset="0"/>
                <a:cs typeface="arial" panose="020B0604020202020204" pitchFamily="34" charset="0"/>
              </a:defRPr>
            </a:lvl3pPr>
            <a:lvl4pPr>
              <a:lnSpc>
                <a:spcPct val="120000"/>
              </a:lnSpc>
              <a:spcBef>
                <a:spcPts val="600"/>
              </a:spcBef>
              <a:defRPr>
                <a:latin typeface="arial" panose="020B0604020202020204" pitchFamily="34" charset="0"/>
                <a:cs typeface="arial" panose="020B0604020202020204" pitchFamily="34" charset="0"/>
              </a:defRPr>
            </a:lvl4pPr>
            <a:lvl5pPr>
              <a:lnSpc>
                <a:spcPct val="120000"/>
              </a:lnSpc>
              <a:spcBef>
                <a:spcPts val="600"/>
              </a:spcBef>
              <a:defRPr>
                <a:latin typeface="arial" panose="020B0604020202020204" pitchFamily="34" charset="0"/>
                <a:cs typeface="arial" panose="020B0604020202020204" pitchFamily="34" charset="0"/>
              </a:defRPr>
            </a:lvl5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Tree>
    <p:extLst>
      <p:ext uri="{BB962C8B-B14F-4D97-AF65-F5344CB8AC3E}">
        <p14:creationId xmlns:p14="http://schemas.microsoft.com/office/powerpoint/2010/main" val="5200517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날짜 개체 틀 2">
            <a:extLst>
              <a:ext uri="{FF2B5EF4-FFF2-40B4-BE49-F238E27FC236}">
                <a16:creationId xmlns:a16="http://schemas.microsoft.com/office/drawing/2014/main" id="{7ADB45E5-D3F2-E61B-03F6-942F19761898}"/>
              </a:ext>
            </a:extLst>
          </p:cNvPr>
          <p:cNvSpPr>
            <a:spLocks noGrp="1"/>
          </p:cNvSpPr>
          <p:nvPr>
            <p:ph type="dt" sz="half" idx="10"/>
          </p:nvPr>
        </p:nvSpPr>
        <p:spPr/>
        <p:txBody>
          <a:bodyPr/>
          <a:lstStyle/>
          <a:p>
            <a:endParaRPr kumimoji="1" lang="ko-KR" altLang="en-US"/>
          </a:p>
        </p:txBody>
      </p:sp>
      <p:sp>
        <p:nvSpPr>
          <p:cNvPr id="4" name="바닥글 개체 틀 3">
            <a:extLst>
              <a:ext uri="{FF2B5EF4-FFF2-40B4-BE49-F238E27FC236}">
                <a16:creationId xmlns:a16="http://schemas.microsoft.com/office/drawing/2014/main" id="{097BF32D-4A17-AD9B-86C8-D3537329307F}"/>
              </a:ext>
            </a:extLst>
          </p:cNvPr>
          <p:cNvSpPr>
            <a:spLocks noGrp="1"/>
          </p:cNvSpPr>
          <p:nvPr>
            <p:ph type="ftr" sz="quarter" idx="11"/>
          </p:nvPr>
        </p:nvSpPr>
        <p:spPr/>
        <p:txBody>
          <a:bodyPr/>
          <a:lstStyle/>
          <a:p>
            <a:endParaRPr kumimoji="1" lang="ko-KR" altLang="en-US"/>
          </a:p>
        </p:txBody>
      </p:sp>
      <p:sp>
        <p:nvSpPr>
          <p:cNvPr id="5" name="슬라이드 번호 개체 틀 4">
            <a:extLst>
              <a:ext uri="{FF2B5EF4-FFF2-40B4-BE49-F238E27FC236}">
                <a16:creationId xmlns:a16="http://schemas.microsoft.com/office/drawing/2014/main" id="{9FE796CC-C8B6-BAF5-5CBE-434E18B7631D}"/>
              </a:ext>
            </a:extLst>
          </p:cNvPr>
          <p:cNvSpPr>
            <a:spLocks noGrp="1"/>
          </p:cNvSpPr>
          <p:nvPr>
            <p:ph type="sldNum" sz="quarter" idx="12"/>
          </p:nvPr>
        </p:nvSpPr>
        <p:spPr/>
        <p:txBody>
          <a:bodyPr/>
          <a:lstStyle/>
          <a:p>
            <a:fld id="{83B07E9C-B188-D646-AA46-64DB2324B3BF}" type="slidenum">
              <a:rPr kumimoji="1" lang="ko-KR" altLang="en-US" smtClean="0"/>
              <a:t>‹#›</a:t>
            </a:fld>
            <a:endParaRPr kumimoji="1" lang="ko-KR" altLang="en-US"/>
          </a:p>
        </p:txBody>
      </p:sp>
      <p:sp>
        <p:nvSpPr>
          <p:cNvPr id="6" name="직사각형 5">
            <a:extLst>
              <a:ext uri="{FF2B5EF4-FFF2-40B4-BE49-F238E27FC236}">
                <a16:creationId xmlns:a16="http://schemas.microsoft.com/office/drawing/2014/main" id="{EBA9262E-DAA9-D93F-6198-EEDC91F58559}"/>
              </a:ext>
            </a:extLst>
          </p:cNvPr>
          <p:cNvSpPr/>
          <p:nvPr userDrawn="1"/>
        </p:nvSpPr>
        <p:spPr>
          <a:xfrm>
            <a:off x="0" y="0"/>
            <a:ext cx="3459480" cy="4950209"/>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EC6B600-8E5E-F030-CF0C-8843F36D14AC}"/>
              </a:ext>
            </a:extLst>
          </p:cNvPr>
          <p:cNvSpPr>
            <a:spLocks noGrp="1"/>
          </p:cNvSpPr>
          <p:nvPr>
            <p:ph type="title"/>
          </p:nvPr>
        </p:nvSpPr>
        <p:spPr>
          <a:xfrm>
            <a:off x="190500" y="168036"/>
            <a:ext cx="3154680" cy="4614136"/>
          </a:xfrm>
        </p:spPr>
        <p:txBody>
          <a:bodyPr>
            <a:normAutofit/>
          </a:bodyPr>
          <a:lstStyle>
            <a:lvl1pPr>
              <a:defRPr sz="2000">
                <a:solidFill>
                  <a:schemeClr val="bg1"/>
                </a:solidFill>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7" name="직사각형 6">
            <a:extLst>
              <a:ext uri="{FF2B5EF4-FFF2-40B4-BE49-F238E27FC236}">
                <a16:creationId xmlns:a16="http://schemas.microsoft.com/office/drawing/2014/main" id="{CB04F3F5-0D22-27DF-F88A-39732F6F4C88}"/>
              </a:ext>
            </a:extLst>
          </p:cNvPr>
          <p:cNvSpPr/>
          <p:nvPr userDrawn="1"/>
        </p:nvSpPr>
        <p:spPr>
          <a:xfrm>
            <a:off x="4229100" y="1115060"/>
            <a:ext cx="7512049" cy="4841240"/>
          </a:xfrm>
          <a:prstGeom prst="rect">
            <a:avLst/>
          </a:prstGeom>
          <a:noFill/>
          <a:ln w="28575">
            <a:solidFill>
              <a:srgbClr val="0B2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텍스트 개체 틀 11">
            <a:extLst>
              <a:ext uri="{FF2B5EF4-FFF2-40B4-BE49-F238E27FC236}">
                <a16:creationId xmlns:a16="http://schemas.microsoft.com/office/drawing/2014/main" id="{7D03928D-9E39-5450-EE19-445A22A1BADA}"/>
              </a:ext>
            </a:extLst>
          </p:cNvPr>
          <p:cNvSpPr>
            <a:spLocks noGrp="1"/>
          </p:cNvSpPr>
          <p:nvPr>
            <p:ph type="body" sz="quarter" idx="13"/>
          </p:nvPr>
        </p:nvSpPr>
        <p:spPr>
          <a:xfrm>
            <a:off x="4362450" y="1236663"/>
            <a:ext cx="7189217" cy="4608164"/>
          </a:xfrm>
        </p:spPr>
        <p:txBody>
          <a:bodyPr/>
          <a:lstStyle>
            <a:lvl1pPr marL="457200" indent="-457200">
              <a:lnSpc>
                <a:spcPct val="150000"/>
              </a:lnSpc>
              <a:buFont typeface="Wingdings" panose="05000000000000000000" pitchFamily="2" charset="2"/>
              <a:buChar char="§"/>
              <a:defRPr>
                <a:latin typeface="arial" panose="020B0604020202020204" pitchFamily="34" charset="0"/>
                <a:cs typeface="arial" panose="020B0604020202020204" pitchFamily="34" charset="0"/>
              </a:defRPr>
            </a:lvl1pPr>
            <a:lvl2pPr marL="800100" indent="-342900">
              <a:lnSpc>
                <a:spcPct val="150000"/>
              </a:lnSpc>
              <a:buFont typeface="Wingdings" panose="05000000000000000000" pitchFamily="2" charset="2"/>
              <a:buChar char="ü"/>
              <a:defRPr>
                <a:latin typeface="arial" panose="020B0604020202020204" pitchFamily="34" charset="0"/>
                <a:cs typeface="arial" panose="020B0604020202020204" pitchFamily="34" charset="0"/>
              </a:defRPr>
            </a:lvl2pPr>
            <a:lvl3pPr marL="1257300" indent="-342900">
              <a:lnSpc>
                <a:spcPct val="150000"/>
              </a:lnSpc>
              <a:buFont typeface="Arial" panose="020B0604020202020204" pitchFamily="34" charset="0"/>
              <a:buChar char="•"/>
              <a:defRPr>
                <a:latin typeface="arial" panose="020B0604020202020204" pitchFamily="34" charset="0"/>
                <a:cs typeface="arial" panose="020B0604020202020204" pitchFamily="34" charset="0"/>
              </a:defRPr>
            </a:lvl3pPr>
            <a:lvl4pPr marL="1371600" indent="0">
              <a:lnSpc>
                <a:spcPct val="150000"/>
              </a:lnSpc>
              <a:buNone/>
              <a:defRPr>
                <a:latin typeface="arial" panose="020B0604020202020204" pitchFamily="34" charset="0"/>
                <a:cs typeface="arial" panose="020B0604020202020204" pitchFamily="34" charset="0"/>
              </a:defRPr>
            </a:lvl4pPr>
            <a:lvl5pPr marL="2114550" indent="-285750">
              <a:lnSpc>
                <a:spcPct val="150000"/>
              </a:lnSpc>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en-US" altLang="ko-KR"/>
              <a:t>- </a:t>
            </a:r>
            <a:r>
              <a:rPr lang="ko-KR" altLang="en-US"/>
              <a:t>네 번째 수준</a:t>
            </a:r>
          </a:p>
          <a:p>
            <a:pPr lvl="4"/>
            <a:r>
              <a:rPr lang="ko-KR" altLang="en-US"/>
              <a:t>다섯 번째 수준</a:t>
            </a:r>
          </a:p>
        </p:txBody>
      </p:sp>
    </p:spTree>
    <p:extLst>
      <p:ext uri="{BB962C8B-B14F-4D97-AF65-F5344CB8AC3E}">
        <p14:creationId xmlns:p14="http://schemas.microsoft.com/office/powerpoint/2010/main" val="385564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3FAB072-4FBE-564A-8853-71D540F70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A66E07ED-FD7C-354D-96D8-4A969F641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2810B2EE-E8B5-2849-94D5-6BC97BB91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ko-KR" altLang="en-US"/>
          </a:p>
        </p:txBody>
      </p:sp>
      <p:sp>
        <p:nvSpPr>
          <p:cNvPr id="5" name="바닥글 개체 틀 4">
            <a:extLst>
              <a:ext uri="{FF2B5EF4-FFF2-40B4-BE49-F238E27FC236}">
                <a16:creationId xmlns:a16="http://schemas.microsoft.com/office/drawing/2014/main" id="{1571061E-6307-C445-AA37-12801B0B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C34AC0DC-1CAD-A841-BD24-64B821F9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07E9C-B188-D646-AA46-64DB2324B3BF}" type="slidenum">
              <a:rPr kumimoji="1" lang="ko-KR" altLang="en-US" smtClean="0"/>
              <a:t>‹#›</a:t>
            </a:fld>
            <a:endParaRPr kumimoji="1" lang="ko-KR" altLang="en-US"/>
          </a:p>
        </p:txBody>
      </p:sp>
      <p:pic>
        <p:nvPicPr>
          <p:cNvPr id="7" name="Picture 2" descr="https://www.dankook.ac.kr/html_repositories/images/www/kor_content/est_ui_int04.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90" y="6564648"/>
            <a:ext cx="2148840" cy="222843"/>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41180" y="6488466"/>
            <a:ext cx="2948940" cy="378697"/>
          </a:xfrm>
          <a:prstGeom prst="rect">
            <a:avLst/>
          </a:prstGeom>
        </p:spPr>
      </p:pic>
    </p:spTree>
    <p:extLst>
      <p:ext uri="{BB962C8B-B14F-4D97-AF65-F5344CB8AC3E}">
        <p14:creationId xmlns:p14="http://schemas.microsoft.com/office/powerpoint/2010/main" val="1937267478"/>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D18A23-73B7-BA4A-9BFA-F5F94C3E0555}"/>
              </a:ext>
            </a:extLst>
          </p:cNvPr>
          <p:cNvSpPr>
            <a:spLocks noGrp="1"/>
          </p:cNvSpPr>
          <p:nvPr>
            <p:ph type="ctrTitle"/>
          </p:nvPr>
        </p:nvSpPr>
        <p:spPr>
          <a:xfrm>
            <a:off x="216395" y="2028803"/>
            <a:ext cx="11759209" cy="1099611"/>
          </a:xfrm>
        </p:spPr>
        <p:txBody>
          <a:bodyPr anchor="t"/>
          <a:lstStyle/>
          <a:p>
            <a:pPr latinLnBrk="0"/>
            <a:r>
              <a:rPr lang="en-US" altLang="ko-KR" sz="2800" dirty="0"/>
              <a:t>Xen and the Art of Virtualization</a:t>
            </a:r>
          </a:p>
        </p:txBody>
      </p:sp>
      <p:sp>
        <p:nvSpPr>
          <p:cNvPr id="3" name="부제목 2">
            <a:extLst>
              <a:ext uri="{FF2B5EF4-FFF2-40B4-BE49-F238E27FC236}">
                <a16:creationId xmlns:a16="http://schemas.microsoft.com/office/drawing/2014/main" id="{4710F9D9-C627-734C-88DB-048E5508A025}"/>
              </a:ext>
            </a:extLst>
          </p:cNvPr>
          <p:cNvSpPr>
            <a:spLocks noGrp="1"/>
          </p:cNvSpPr>
          <p:nvPr>
            <p:ph type="subTitle" idx="1"/>
          </p:nvPr>
        </p:nvSpPr>
        <p:spPr>
          <a:xfrm>
            <a:off x="6096000" y="5234498"/>
            <a:ext cx="5938687" cy="973084"/>
          </a:xfrm>
        </p:spPr>
        <p:txBody>
          <a:bodyPr/>
          <a:lstStyle/>
          <a:p>
            <a:r>
              <a:rPr kumimoji="1" lang="en-US" altLang="ko-KR" dirty="0"/>
              <a:t>Presented by Charles D. </a:t>
            </a:r>
            <a:r>
              <a:rPr kumimoji="1" lang="en-US" altLang="ko-KR" dirty="0" err="1"/>
              <a:t>Jaranilla</a:t>
            </a:r>
            <a:endParaRPr kumimoji="1" lang="en-US" altLang="ko-KR" dirty="0"/>
          </a:p>
          <a:p>
            <a:r>
              <a:rPr kumimoji="1" lang="en-US" altLang="ko-KR" dirty="0"/>
              <a:t>charlzdieljaranilla@gmail.com</a:t>
            </a:r>
          </a:p>
        </p:txBody>
      </p:sp>
      <p:sp>
        <p:nvSpPr>
          <p:cNvPr id="4" name="제목 1">
            <a:extLst>
              <a:ext uri="{FF2B5EF4-FFF2-40B4-BE49-F238E27FC236}">
                <a16:creationId xmlns:a16="http://schemas.microsoft.com/office/drawing/2014/main" id="{4178C0FE-270F-E5F3-5F5F-3C11A8A8606C}"/>
              </a:ext>
            </a:extLst>
          </p:cNvPr>
          <p:cNvSpPr txBox="1">
            <a:spLocks/>
          </p:cNvSpPr>
          <p:nvPr/>
        </p:nvSpPr>
        <p:spPr>
          <a:xfrm>
            <a:off x="94475" y="3429000"/>
            <a:ext cx="11759209" cy="1527048"/>
          </a:xfrm>
          <a:prstGeom prst="rect">
            <a:avLst/>
          </a:prstGeom>
        </p:spPr>
        <p:txBody>
          <a:bodyPr vert="horz" lIns="91440" tIns="45720" rIns="91440" bIns="45720" rtlCol="0" anchor="t">
            <a:noAutofit/>
          </a:bodyPr>
          <a:lstStyle>
            <a:lvl1pPr algn="ctr" defTabSz="914400" rtl="0" eaLnBrk="1" latinLnBrk="1"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latinLnBrk="0"/>
            <a:r>
              <a:rPr lang="en-US" altLang="ko-KR" sz="1600" dirty="0"/>
              <a:t>Paul Barham, Boris Dragovic, Keir Fraser, Steven Hand, Tim Harris, </a:t>
            </a:r>
          </a:p>
          <a:p>
            <a:pPr algn="l" latinLnBrk="0"/>
            <a:r>
              <a:rPr lang="en-US" altLang="ko-KR" sz="1600" dirty="0"/>
              <a:t>Alex Ho, Rolf Neugebauer, Ian Pratt, Andrew Warfield</a:t>
            </a:r>
          </a:p>
          <a:p>
            <a:pPr algn="l" latinLnBrk="0"/>
            <a:endParaRPr lang="en-US" altLang="ko-KR" sz="1600" dirty="0"/>
          </a:p>
          <a:p>
            <a:pPr algn="l" latinLnBrk="0"/>
            <a:endParaRPr lang="en-US" altLang="ko-KR" sz="1600" dirty="0"/>
          </a:p>
          <a:p>
            <a:pPr algn="l" latinLnBrk="0"/>
            <a:r>
              <a:rPr lang="en-US" altLang="ko-KR" sz="1600" dirty="0"/>
              <a:t>SOSP '03: Proceedings of the 19th ACM Symposium on Operating Systems Principles</a:t>
            </a:r>
          </a:p>
          <a:p>
            <a:pPr algn="l" latinLnBrk="0"/>
            <a:r>
              <a:rPr lang="en-US" altLang="ko-KR" sz="1600" dirty="0"/>
              <a:t>October 2003</a:t>
            </a:r>
          </a:p>
        </p:txBody>
      </p:sp>
    </p:spTree>
    <p:extLst>
      <p:ext uri="{BB962C8B-B14F-4D97-AF65-F5344CB8AC3E}">
        <p14:creationId xmlns:p14="http://schemas.microsoft.com/office/powerpoint/2010/main" val="323381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10</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a:xfrm>
            <a:off x="506896" y="1509090"/>
            <a:ext cx="6872099" cy="4811700"/>
          </a:xfrm>
        </p:spPr>
        <p:txBody>
          <a:bodyPr>
            <a:normAutofit/>
          </a:bodyPr>
          <a:lstStyle/>
          <a:p>
            <a:pPr marL="0" indent="0" latinLnBrk="0">
              <a:buNone/>
            </a:pPr>
            <a:r>
              <a:rPr lang="en-US" dirty="0"/>
              <a:t>CPU</a:t>
            </a:r>
          </a:p>
          <a:p>
            <a:pPr marL="339725" indent="-223838" latinLnBrk="0"/>
            <a:r>
              <a:rPr lang="en-US" sz="1800" dirty="0"/>
              <a:t>X86 supports 4 levels of privilege: 0 for OS, 3 for applications</a:t>
            </a:r>
          </a:p>
          <a:p>
            <a:pPr marL="339725" indent="-223838" latinLnBrk="0"/>
            <a:r>
              <a:rPr lang="en-US" sz="1800" dirty="0"/>
              <a:t>Xen downgrades the privilege of guest OS onto Ring 1</a:t>
            </a:r>
          </a:p>
          <a:p>
            <a:pPr marL="339725" indent="-223838" latinLnBrk="0"/>
            <a:r>
              <a:rPr lang="en-US" sz="1800" dirty="0"/>
              <a:t>System calls and page fault handlers are registered to Xen</a:t>
            </a:r>
          </a:p>
          <a:p>
            <a:pPr marL="339725" indent="-223838" latinLnBrk="0"/>
            <a:r>
              <a:rPr lang="en-US" sz="1800" dirty="0"/>
              <a:t>“Fast handers” for most exceptions, Xen isn’t involved</a:t>
            </a:r>
          </a:p>
        </p:txBody>
      </p:sp>
      <p:pic>
        <p:nvPicPr>
          <p:cNvPr id="6" name="Picture 5">
            <a:extLst>
              <a:ext uri="{FF2B5EF4-FFF2-40B4-BE49-F238E27FC236}">
                <a16:creationId xmlns:a16="http://schemas.microsoft.com/office/drawing/2014/main" id="{815D9FF6-EE76-F6F2-F3F9-9CE6F7E81CA0}"/>
              </a:ext>
            </a:extLst>
          </p:cNvPr>
          <p:cNvPicPr>
            <a:picLocks noChangeAspect="1"/>
          </p:cNvPicPr>
          <p:nvPr/>
        </p:nvPicPr>
        <p:blipFill>
          <a:blip r:embed="rId3"/>
          <a:stretch>
            <a:fillRect/>
          </a:stretch>
        </p:blipFill>
        <p:spPr>
          <a:xfrm>
            <a:off x="2182336" y="3763179"/>
            <a:ext cx="2743200" cy="2667740"/>
          </a:xfrm>
          <a:prstGeom prst="rect">
            <a:avLst/>
          </a:prstGeom>
        </p:spPr>
      </p:pic>
      <p:grpSp>
        <p:nvGrpSpPr>
          <p:cNvPr id="21" name="Group 20">
            <a:extLst>
              <a:ext uri="{FF2B5EF4-FFF2-40B4-BE49-F238E27FC236}">
                <a16:creationId xmlns:a16="http://schemas.microsoft.com/office/drawing/2014/main" id="{48BEC9C1-E6FD-F7E7-A57A-4205D956B263}"/>
              </a:ext>
            </a:extLst>
          </p:cNvPr>
          <p:cNvGrpSpPr/>
          <p:nvPr/>
        </p:nvGrpSpPr>
        <p:grpSpPr>
          <a:xfrm>
            <a:off x="5452694" y="3799883"/>
            <a:ext cx="5413283" cy="2704445"/>
            <a:chOff x="6122403" y="3453620"/>
            <a:chExt cx="5922685" cy="2958939"/>
          </a:xfrm>
        </p:grpSpPr>
        <p:pic>
          <p:nvPicPr>
            <p:cNvPr id="7" name="Picture 6">
              <a:extLst>
                <a:ext uri="{FF2B5EF4-FFF2-40B4-BE49-F238E27FC236}">
                  <a16:creationId xmlns:a16="http://schemas.microsoft.com/office/drawing/2014/main" id="{3E5AE7F9-6F8C-E69A-AFDB-234717AECF5E}"/>
                </a:ext>
              </a:extLst>
            </p:cNvPr>
            <p:cNvPicPr>
              <a:picLocks noChangeAspect="1"/>
            </p:cNvPicPr>
            <p:nvPr/>
          </p:nvPicPr>
          <p:blipFill>
            <a:blip r:embed="rId3"/>
            <a:stretch>
              <a:fillRect/>
            </a:stretch>
          </p:blipFill>
          <p:spPr>
            <a:xfrm>
              <a:off x="6122403" y="3453620"/>
              <a:ext cx="3042636" cy="2958939"/>
            </a:xfrm>
            <a:prstGeom prst="rect">
              <a:avLst/>
            </a:prstGeom>
          </p:spPr>
        </p:pic>
        <p:cxnSp>
          <p:nvCxnSpPr>
            <p:cNvPr id="9" name="Straight Connector 8">
              <a:extLst>
                <a:ext uri="{FF2B5EF4-FFF2-40B4-BE49-F238E27FC236}">
                  <a16:creationId xmlns:a16="http://schemas.microsoft.com/office/drawing/2014/main" id="{37C66D73-A13F-8BB1-61F8-A58F913A06C9}"/>
                </a:ext>
              </a:extLst>
            </p:cNvPr>
            <p:cNvCxnSpPr/>
            <p:nvPr/>
          </p:nvCxnSpPr>
          <p:spPr>
            <a:xfrm>
              <a:off x="7359945" y="4991100"/>
              <a:ext cx="609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247986-0D0D-5C73-0C3C-D1B9570D4459}"/>
                </a:ext>
              </a:extLst>
            </p:cNvPr>
            <p:cNvCxnSpPr>
              <a:cxnSpLocks/>
            </p:cNvCxnSpPr>
            <p:nvPr/>
          </p:nvCxnSpPr>
          <p:spPr>
            <a:xfrm>
              <a:off x="7175795" y="5562600"/>
              <a:ext cx="9649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9944F0-B3F3-C023-9C00-4D4F1015F4AD}"/>
                </a:ext>
              </a:extLst>
            </p:cNvPr>
            <p:cNvCxnSpPr>
              <a:cxnSpLocks/>
            </p:cNvCxnSpPr>
            <p:nvPr/>
          </p:nvCxnSpPr>
          <p:spPr>
            <a:xfrm>
              <a:off x="7664597" y="5168900"/>
              <a:ext cx="181595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FCC916-05EE-D28A-58E7-2FF1D41E830B}"/>
                </a:ext>
              </a:extLst>
            </p:cNvPr>
            <p:cNvCxnSpPr>
              <a:cxnSpLocks/>
              <a:endCxn id="17" idx="1"/>
            </p:cNvCxnSpPr>
            <p:nvPr/>
          </p:nvCxnSpPr>
          <p:spPr>
            <a:xfrm>
              <a:off x="8191500" y="5505450"/>
              <a:ext cx="232380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07742A0A-21A0-00EB-EA50-BE0838DF76B3}"/>
                </a:ext>
              </a:extLst>
            </p:cNvPr>
            <p:cNvSpPr txBox="1">
              <a:spLocks/>
            </p:cNvSpPr>
            <p:nvPr/>
          </p:nvSpPr>
          <p:spPr>
            <a:xfrm>
              <a:off x="9450641" y="4967772"/>
              <a:ext cx="1529783" cy="402255"/>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600" dirty="0"/>
                <a:t>Hypervisor</a:t>
              </a:r>
              <a:endParaRPr lang="en-US" sz="1100" dirty="0"/>
            </a:p>
          </p:txBody>
        </p:sp>
        <p:sp>
          <p:nvSpPr>
            <p:cNvPr id="17" name="Content Placeholder 3">
              <a:extLst>
                <a:ext uri="{FF2B5EF4-FFF2-40B4-BE49-F238E27FC236}">
                  <a16:creationId xmlns:a16="http://schemas.microsoft.com/office/drawing/2014/main" id="{849AEE51-56E9-0730-ADE1-B77EB09F16D7}"/>
                </a:ext>
              </a:extLst>
            </p:cNvPr>
            <p:cNvSpPr txBox="1">
              <a:spLocks/>
            </p:cNvSpPr>
            <p:nvPr/>
          </p:nvSpPr>
          <p:spPr>
            <a:xfrm>
              <a:off x="10515305" y="5304322"/>
              <a:ext cx="1529783" cy="402255"/>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600" dirty="0"/>
                <a:t>Guest OS</a:t>
              </a:r>
              <a:endParaRPr lang="en-US" sz="1100" dirty="0"/>
            </a:p>
          </p:txBody>
        </p:sp>
      </p:grpSp>
      <p:pic>
        <p:nvPicPr>
          <p:cNvPr id="8" name="Picture 7">
            <a:extLst>
              <a:ext uri="{FF2B5EF4-FFF2-40B4-BE49-F238E27FC236}">
                <a16:creationId xmlns:a16="http://schemas.microsoft.com/office/drawing/2014/main" id="{DB8F2BFF-824B-B299-2990-B164F1D5FE6E}"/>
              </a:ext>
            </a:extLst>
          </p:cNvPr>
          <p:cNvPicPr>
            <a:picLocks noChangeAspect="1"/>
          </p:cNvPicPr>
          <p:nvPr/>
        </p:nvPicPr>
        <p:blipFill>
          <a:blip r:embed="rId4"/>
          <a:stretch>
            <a:fillRect/>
          </a:stretch>
        </p:blipFill>
        <p:spPr>
          <a:xfrm>
            <a:off x="8012239" y="1182761"/>
            <a:ext cx="3761287" cy="2081719"/>
          </a:xfrm>
          <a:prstGeom prst="rect">
            <a:avLst/>
          </a:prstGeom>
        </p:spPr>
      </p:pic>
    </p:spTree>
    <p:extLst>
      <p:ext uri="{BB962C8B-B14F-4D97-AF65-F5344CB8AC3E}">
        <p14:creationId xmlns:p14="http://schemas.microsoft.com/office/powerpoint/2010/main" val="252012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11</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p:txBody>
          <a:bodyPr/>
          <a:lstStyle/>
          <a:p>
            <a:pPr marL="0" indent="0">
              <a:buNone/>
            </a:pPr>
            <a:r>
              <a:rPr lang="en-US" dirty="0"/>
              <a:t>Device I/O</a:t>
            </a:r>
          </a:p>
          <a:p>
            <a:pPr marL="342900" indent="-228600"/>
            <a:r>
              <a:rPr lang="en-US" dirty="0"/>
              <a:t>Xen exposes a set of simple device abstractions</a:t>
            </a:r>
          </a:p>
        </p:txBody>
      </p:sp>
    </p:spTree>
    <p:extLst>
      <p:ext uri="{BB962C8B-B14F-4D97-AF65-F5344CB8AC3E}">
        <p14:creationId xmlns:p14="http://schemas.microsoft.com/office/powerpoint/2010/main" val="278774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12</a:t>
            </a:fld>
            <a:endParaRPr kumimoji="1" lang="ko-KR" altLang="en-US"/>
          </a:p>
        </p:txBody>
      </p:sp>
      <p:pic>
        <p:nvPicPr>
          <p:cNvPr id="9" name="Picture 8">
            <a:extLst>
              <a:ext uri="{FF2B5EF4-FFF2-40B4-BE49-F238E27FC236}">
                <a16:creationId xmlns:a16="http://schemas.microsoft.com/office/drawing/2014/main" id="{2B1694E9-1088-45A1-BBC0-131468998BF6}"/>
              </a:ext>
            </a:extLst>
          </p:cNvPr>
          <p:cNvPicPr>
            <a:picLocks noChangeAspect="1"/>
          </p:cNvPicPr>
          <p:nvPr/>
        </p:nvPicPr>
        <p:blipFill>
          <a:blip r:embed="rId3"/>
          <a:stretch>
            <a:fillRect/>
          </a:stretch>
        </p:blipFill>
        <p:spPr>
          <a:xfrm>
            <a:off x="7075151" y="1811880"/>
            <a:ext cx="4874690" cy="3931798"/>
          </a:xfrm>
          <a:prstGeom prst="rect">
            <a:avLst/>
          </a:prstGeom>
        </p:spPr>
      </p:pic>
      <p:sp>
        <p:nvSpPr>
          <p:cNvPr id="10" name="Content Placeholder 3">
            <a:extLst>
              <a:ext uri="{FF2B5EF4-FFF2-40B4-BE49-F238E27FC236}">
                <a16:creationId xmlns:a16="http://schemas.microsoft.com/office/drawing/2014/main" id="{F8669BF6-285F-F0EB-210D-C36999E57035}"/>
              </a:ext>
            </a:extLst>
          </p:cNvPr>
          <p:cNvSpPr>
            <a:spLocks noGrp="1"/>
          </p:cNvSpPr>
          <p:nvPr>
            <p:ph idx="1"/>
          </p:nvPr>
        </p:nvSpPr>
        <p:spPr>
          <a:xfrm>
            <a:off x="506896" y="1509090"/>
            <a:ext cx="6568255" cy="4811700"/>
          </a:xfrm>
        </p:spPr>
        <p:txBody>
          <a:bodyPr/>
          <a:lstStyle/>
          <a:p>
            <a:pPr marL="0" indent="0" latinLnBrk="0">
              <a:buNone/>
            </a:pPr>
            <a:r>
              <a:rPr lang="en-US" dirty="0"/>
              <a:t>Control and Management</a:t>
            </a:r>
          </a:p>
          <a:p>
            <a:pPr marL="346075" indent="-227013" latinLnBrk="0"/>
            <a:r>
              <a:rPr lang="en-US" sz="1800" dirty="0"/>
              <a:t>Separation of policy and mechanism</a:t>
            </a:r>
          </a:p>
          <a:p>
            <a:pPr marL="346075" indent="-227013" latinLnBrk="0"/>
            <a:r>
              <a:rPr lang="en-US" sz="1800" dirty="0"/>
              <a:t>Domain0 hosts the application-level management software</a:t>
            </a:r>
          </a:p>
          <a:p>
            <a:pPr marL="346075" indent="-227013" latinLnBrk="0"/>
            <a:r>
              <a:rPr lang="en-US" sz="1800" dirty="0"/>
              <a:t>Creation and deletion of virtual network interfaces and block devices</a:t>
            </a:r>
            <a:r>
              <a:rPr lang="en-US" dirty="0"/>
              <a:t> </a:t>
            </a:r>
          </a:p>
        </p:txBody>
      </p:sp>
    </p:spTree>
    <p:extLst>
      <p:ext uri="{BB962C8B-B14F-4D97-AF65-F5344CB8AC3E}">
        <p14:creationId xmlns:p14="http://schemas.microsoft.com/office/powerpoint/2010/main" val="132395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Design</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13</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p:txBody>
          <a:bodyPr/>
          <a:lstStyle/>
          <a:p>
            <a:pPr marL="0" indent="0">
              <a:buNone/>
            </a:pPr>
            <a:r>
              <a:rPr lang="en-US" dirty="0"/>
              <a:t>Control Transfer mechanisms: </a:t>
            </a:r>
            <a:r>
              <a:rPr lang="en-US" b="1" dirty="0" err="1"/>
              <a:t>Hypercalls</a:t>
            </a:r>
            <a:r>
              <a:rPr lang="en-US" dirty="0"/>
              <a:t> and </a:t>
            </a:r>
            <a:r>
              <a:rPr lang="en-US" b="1" dirty="0"/>
              <a:t>Events</a:t>
            </a:r>
            <a:endParaRPr lang="en-US" b="1" i="1" dirty="0"/>
          </a:p>
          <a:p>
            <a:pPr indent="-288925"/>
            <a:r>
              <a:rPr lang="en-US" sz="2400" i="1" dirty="0" err="1"/>
              <a:t>hypercall</a:t>
            </a:r>
            <a:r>
              <a:rPr lang="en-US" sz="2400" dirty="0"/>
              <a:t> – synchronous calls from a domain to Xen</a:t>
            </a:r>
          </a:p>
          <a:p>
            <a:pPr indent="-288925"/>
            <a:r>
              <a:rPr lang="en-US" sz="2400" i="1" dirty="0"/>
              <a:t>asynchronous events</a:t>
            </a:r>
            <a:r>
              <a:rPr lang="en-US" sz="2400" dirty="0"/>
              <a:t> – notifications from Xen to domains</a:t>
            </a: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343827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Design</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14</a:t>
            </a:fld>
            <a:endParaRPr kumimoji="1" lang="ko-KR" altLang="en-US"/>
          </a:p>
        </p:txBody>
      </p:sp>
      <p:pic>
        <p:nvPicPr>
          <p:cNvPr id="8" name="Picture 7">
            <a:extLst>
              <a:ext uri="{FF2B5EF4-FFF2-40B4-BE49-F238E27FC236}">
                <a16:creationId xmlns:a16="http://schemas.microsoft.com/office/drawing/2014/main" id="{00D87552-B698-3DDF-F716-C0B4283BF7A6}"/>
              </a:ext>
            </a:extLst>
          </p:cNvPr>
          <p:cNvPicPr>
            <a:picLocks noChangeAspect="1"/>
          </p:cNvPicPr>
          <p:nvPr/>
        </p:nvPicPr>
        <p:blipFill>
          <a:blip r:embed="rId3"/>
          <a:stretch>
            <a:fillRect/>
          </a:stretch>
        </p:blipFill>
        <p:spPr>
          <a:xfrm>
            <a:off x="2870310" y="1685597"/>
            <a:ext cx="6115050" cy="4495800"/>
          </a:xfrm>
          <a:prstGeom prst="rect">
            <a:avLst/>
          </a:prstGeom>
        </p:spPr>
      </p:pic>
    </p:spTree>
    <p:extLst>
      <p:ext uri="{BB962C8B-B14F-4D97-AF65-F5344CB8AC3E}">
        <p14:creationId xmlns:p14="http://schemas.microsoft.com/office/powerpoint/2010/main" val="285515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Design</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15</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p:txBody>
          <a:bodyPr>
            <a:normAutofit fontScale="92500" lnSpcReduction="20000"/>
          </a:bodyPr>
          <a:lstStyle/>
          <a:p>
            <a:pPr marL="0" indent="0" latinLnBrk="0">
              <a:buNone/>
            </a:pPr>
            <a:r>
              <a:rPr lang="en-US" dirty="0"/>
              <a:t>Subsytem Virtualization</a:t>
            </a:r>
            <a:endParaRPr lang="en-US" b="1" i="1" dirty="0"/>
          </a:p>
          <a:p>
            <a:pPr indent="-288925" latinLnBrk="0"/>
            <a:r>
              <a:rPr lang="en-US" sz="2400" dirty="0"/>
              <a:t>CPU scheduling</a:t>
            </a:r>
          </a:p>
          <a:p>
            <a:pPr lvl="1" indent="-288925" latinLnBrk="0"/>
            <a:r>
              <a:rPr lang="en-US" sz="1400" dirty="0"/>
              <a:t>schedules domains according to the Borrowed Virtual Time (BVT) scheduling algorithm</a:t>
            </a:r>
            <a:endParaRPr lang="en-US" sz="1800" dirty="0"/>
          </a:p>
          <a:p>
            <a:pPr indent="-288925" latinLnBrk="0"/>
            <a:r>
              <a:rPr lang="en-US" sz="2400" dirty="0"/>
              <a:t>Time and timers</a:t>
            </a:r>
          </a:p>
          <a:p>
            <a:pPr lvl="1" indent="-288925" latinLnBrk="0"/>
            <a:r>
              <a:rPr lang="en-US" sz="1400" dirty="0"/>
              <a:t>provides guest OSes with notions of real time, virtual time and wall-clock time</a:t>
            </a:r>
            <a:endParaRPr lang="en-US" sz="1800" dirty="0"/>
          </a:p>
          <a:p>
            <a:pPr indent="-288925" latinLnBrk="0"/>
            <a:r>
              <a:rPr lang="en-US" sz="2400" dirty="0"/>
              <a:t>Virtual address translation</a:t>
            </a:r>
          </a:p>
          <a:p>
            <a:pPr indent="-288925" latinLnBrk="0"/>
            <a:r>
              <a:rPr lang="en-US" sz="2400" dirty="0"/>
              <a:t>Physical memory</a:t>
            </a:r>
          </a:p>
          <a:p>
            <a:pPr lvl="1" indent="-288925" latinLnBrk="0"/>
            <a:r>
              <a:rPr lang="en-US" sz="1400" dirty="0"/>
              <a:t>initial memory allocation, or reservation, for each domain is specified at the time of its creation; </a:t>
            </a:r>
            <a:r>
              <a:rPr lang="en-US" sz="1200" dirty="0"/>
              <a:t>memory is thus statically partitioned between domains, providing strong isolation</a:t>
            </a:r>
            <a:endParaRPr lang="en-US" sz="1600" dirty="0"/>
          </a:p>
          <a:p>
            <a:pPr indent="-288925" latinLnBrk="0"/>
            <a:r>
              <a:rPr lang="en-US" sz="2400" dirty="0"/>
              <a:t>Network</a:t>
            </a:r>
          </a:p>
          <a:p>
            <a:pPr lvl="1" indent="-288925" latinLnBrk="0"/>
            <a:r>
              <a:rPr lang="en-US" sz="1400" dirty="0"/>
              <a:t>provides the abstraction of a virtual firewall-router (VFR), where each domain has one or more network interfaces (VIFs) logically attached to the VFR.</a:t>
            </a:r>
            <a:endParaRPr lang="en-US" sz="1800" dirty="0"/>
          </a:p>
          <a:p>
            <a:pPr indent="-288925" latinLnBrk="0"/>
            <a:r>
              <a:rPr lang="en-US" sz="2400" dirty="0"/>
              <a:t>Disk</a:t>
            </a:r>
          </a:p>
          <a:p>
            <a:pPr lvl="1" indent="-288925" latinLnBrk="0"/>
            <a:r>
              <a:rPr lang="en-US" sz="1400" dirty="0"/>
              <a:t>Only Domain0 has direct unchecked access to physical (IDE and SCSI) disks</a:t>
            </a:r>
            <a:endParaRPr lang="en-US" sz="1800" dirty="0"/>
          </a:p>
          <a:p>
            <a:pPr indent="-288925" latinLnBrk="0"/>
            <a:endParaRPr lang="en-US" sz="2400" dirty="0"/>
          </a:p>
          <a:p>
            <a:pPr marL="0" indent="0" latinLnBrk="0">
              <a:buNone/>
            </a:pPr>
            <a:endParaRPr lang="en-US" sz="2400" dirty="0"/>
          </a:p>
          <a:p>
            <a:pPr latinLnBrk="0"/>
            <a:endParaRPr lang="en-US" dirty="0"/>
          </a:p>
          <a:p>
            <a:pPr latinLnBrk="0"/>
            <a:endParaRPr lang="en-US" dirty="0"/>
          </a:p>
        </p:txBody>
      </p:sp>
    </p:spTree>
    <p:extLst>
      <p:ext uri="{BB962C8B-B14F-4D97-AF65-F5344CB8AC3E}">
        <p14:creationId xmlns:p14="http://schemas.microsoft.com/office/powerpoint/2010/main" val="307676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73D1-ECF0-32D5-C854-33269B4ECF60}"/>
              </a:ext>
            </a:extLst>
          </p:cNvPr>
          <p:cNvSpPr>
            <a:spLocks noGrp="1"/>
          </p:cNvSpPr>
          <p:nvPr>
            <p:ph type="title"/>
          </p:nvPr>
        </p:nvSpPr>
        <p:spPr/>
        <p:txBody>
          <a:bodyPr/>
          <a:lstStyle/>
          <a:p>
            <a:r>
              <a:rPr lang="en-US" dirty="0"/>
              <a:t>Evaluation</a:t>
            </a:r>
          </a:p>
        </p:txBody>
      </p:sp>
      <p:sp>
        <p:nvSpPr>
          <p:cNvPr id="3" name="Slide Number Placeholder 2">
            <a:extLst>
              <a:ext uri="{FF2B5EF4-FFF2-40B4-BE49-F238E27FC236}">
                <a16:creationId xmlns:a16="http://schemas.microsoft.com/office/drawing/2014/main" id="{74A10BD5-A03C-095D-2810-B9CD96C350E5}"/>
              </a:ext>
            </a:extLst>
          </p:cNvPr>
          <p:cNvSpPr>
            <a:spLocks noGrp="1"/>
          </p:cNvSpPr>
          <p:nvPr>
            <p:ph type="sldNum" sz="quarter" idx="12"/>
          </p:nvPr>
        </p:nvSpPr>
        <p:spPr/>
        <p:txBody>
          <a:bodyPr/>
          <a:lstStyle/>
          <a:p>
            <a:fld id="{83B07E9C-B188-D646-AA46-64DB2324B3BF}" type="slidenum">
              <a:rPr kumimoji="1" lang="ko-KR" altLang="en-US" smtClean="0"/>
              <a:pPr/>
              <a:t>16</a:t>
            </a:fld>
            <a:endParaRPr kumimoji="1" lang="ko-KR" altLang="en-US"/>
          </a:p>
        </p:txBody>
      </p:sp>
      <p:pic>
        <p:nvPicPr>
          <p:cNvPr id="6" name="Picture 5">
            <a:extLst>
              <a:ext uri="{FF2B5EF4-FFF2-40B4-BE49-F238E27FC236}">
                <a16:creationId xmlns:a16="http://schemas.microsoft.com/office/drawing/2014/main" id="{CF60AC18-3F8F-91FE-0C5A-2DB56C6FC7B9}"/>
              </a:ext>
            </a:extLst>
          </p:cNvPr>
          <p:cNvPicPr>
            <a:picLocks noChangeAspect="1"/>
          </p:cNvPicPr>
          <p:nvPr/>
        </p:nvPicPr>
        <p:blipFill>
          <a:blip r:embed="rId3"/>
          <a:stretch>
            <a:fillRect/>
          </a:stretch>
        </p:blipFill>
        <p:spPr>
          <a:xfrm>
            <a:off x="1404937" y="1680830"/>
            <a:ext cx="9382125" cy="4495800"/>
          </a:xfrm>
          <a:prstGeom prst="rect">
            <a:avLst/>
          </a:prstGeom>
        </p:spPr>
      </p:pic>
    </p:spTree>
    <p:extLst>
      <p:ext uri="{BB962C8B-B14F-4D97-AF65-F5344CB8AC3E}">
        <p14:creationId xmlns:p14="http://schemas.microsoft.com/office/powerpoint/2010/main" val="317401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73D1-ECF0-32D5-C854-33269B4ECF60}"/>
              </a:ext>
            </a:extLst>
          </p:cNvPr>
          <p:cNvSpPr>
            <a:spLocks noGrp="1"/>
          </p:cNvSpPr>
          <p:nvPr>
            <p:ph type="title"/>
          </p:nvPr>
        </p:nvSpPr>
        <p:spPr/>
        <p:txBody>
          <a:bodyPr/>
          <a:lstStyle/>
          <a:p>
            <a:r>
              <a:rPr lang="en-US" dirty="0"/>
              <a:t>Evaluation</a:t>
            </a:r>
          </a:p>
        </p:txBody>
      </p:sp>
      <p:sp>
        <p:nvSpPr>
          <p:cNvPr id="3" name="Slide Number Placeholder 2">
            <a:extLst>
              <a:ext uri="{FF2B5EF4-FFF2-40B4-BE49-F238E27FC236}">
                <a16:creationId xmlns:a16="http://schemas.microsoft.com/office/drawing/2014/main" id="{74A10BD5-A03C-095D-2810-B9CD96C350E5}"/>
              </a:ext>
            </a:extLst>
          </p:cNvPr>
          <p:cNvSpPr>
            <a:spLocks noGrp="1"/>
          </p:cNvSpPr>
          <p:nvPr>
            <p:ph type="sldNum" sz="quarter" idx="12"/>
          </p:nvPr>
        </p:nvSpPr>
        <p:spPr/>
        <p:txBody>
          <a:bodyPr/>
          <a:lstStyle/>
          <a:p>
            <a:fld id="{83B07E9C-B188-D646-AA46-64DB2324B3BF}" type="slidenum">
              <a:rPr kumimoji="1" lang="ko-KR" altLang="en-US" smtClean="0"/>
              <a:pPr/>
              <a:t>17</a:t>
            </a:fld>
            <a:endParaRPr kumimoji="1" lang="ko-KR" altLang="en-US"/>
          </a:p>
        </p:txBody>
      </p:sp>
      <p:pic>
        <p:nvPicPr>
          <p:cNvPr id="5" name="Picture 4">
            <a:extLst>
              <a:ext uri="{FF2B5EF4-FFF2-40B4-BE49-F238E27FC236}">
                <a16:creationId xmlns:a16="http://schemas.microsoft.com/office/drawing/2014/main" id="{AC365357-0B12-D642-67AA-E94A44277DC1}"/>
              </a:ext>
            </a:extLst>
          </p:cNvPr>
          <p:cNvPicPr>
            <a:picLocks noChangeAspect="1"/>
          </p:cNvPicPr>
          <p:nvPr/>
        </p:nvPicPr>
        <p:blipFill>
          <a:blip r:embed="rId2"/>
          <a:stretch>
            <a:fillRect/>
          </a:stretch>
        </p:blipFill>
        <p:spPr>
          <a:xfrm>
            <a:off x="783184" y="1540751"/>
            <a:ext cx="4676775" cy="4133850"/>
          </a:xfrm>
          <a:prstGeom prst="rect">
            <a:avLst/>
          </a:prstGeom>
        </p:spPr>
      </p:pic>
      <p:pic>
        <p:nvPicPr>
          <p:cNvPr id="8" name="Picture 7">
            <a:extLst>
              <a:ext uri="{FF2B5EF4-FFF2-40B4-BE49-F238E27FC236}">
                <a16:creationId xmlns:a16="http://schemas.microsoft.com/office/drawing/2014/main" id="{8D93483B-A258-43A4-1696-AE75403BBC1D}"/>
              </a:ext>
            </a:extLst>
          </p:cNvPr>
          <p:cNvPicPr>
            <a:picLocks noChangeAspect="1"/>
          </p:cNvPicPr>
          <p:nvPr/>
        </p:nvPicPr>
        <p:blipFill>
          <a:blip r:embed="rId3"/>
          <a:stretch>
            <a:fillRect/>
          </a:stretch>
        </p:blipFill>
        <p:spPr>
          <a:xfrm>
            <a:off x="6346769" y="1682279"/>
            <a:ext cx="4543425" cy="2095500"/>
          </a:xfrm>
          <a:prstGeom prst="rect">
            <a:avLst/>
          </a:prstGeom>
        </p:spPr>
      </p:pic>
      <p:pic>
        <p:nvPicPr>
          <p:cNvPr id="10" name="Picture 9">
            <a:extLst>
              <a:ext uri="{FF2B5EF4-FFF2-40B4-BE49-F238E27FC236}">
                <a16:creationId xmlns:a16="http://schemas.microsoft.com/office/drawing/2014/main" id="{26D80267-85C9-DA01-90DC-6A4CED7A9C0D}"/>
              </a:ext>
            </a:extLst>
          </p:cNvPr>
          <p:cNvPicPr>
            <a:picLocks noChangeAspect="1"/>
          </p:cNvPicPr>
          <p:nvPr/>
        </p:nvPicPr>
        <p:blipFill>
          <a:blip r:embed="rId4"/>
          <a:stretch>
            <a:fillRect/>
          </a:stretch>
        </p:blipFill>
        <p:spPr>
          <a:xfrm>
            <a:off x="6096000" y="3777779"/>
            <a:ext cx="4991100" cy="2019300"/>
          </a:xfrm>
          <a:prstGeom prst="rect">
            <a:avLst/>
          </a:prstGeom>
        </p:spPr>
      </p:pic>
    </p:spTree>
    <p:extLst>
      <p:ext uri="{BB962C8B-B14F-4D97-AF65-F5344CB8AC3E}">
        <p14:creationId xmlns:p14="http://schemas.microsoft.com/office/powerpoint/2010/main" val="72967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73D1-ECF0-32D5-C854-33269B4ECF60}"/>
              </a:ext>
            </a:extLst>
          </p:cNvPr>
          <p:cNvSpPr>
            <a:spLocks noGrp="1"/>
          </p:cNvSpPr>
          <p:nvPr>
            <p:ph type="title"/>
          </p:nvPr>
        </p:nvSpPr>
        <p:spPr/>
        <p:txBody>
          <a:bodyPr/>
          <a:lstStyle/>
          <a:p>
            <a:r>
              <a:rPr lang="en-US" dirty="0"/>
              <a:t>Evaluation</a:t>
            </a:r>
          </a:p>
        </p:txBody>
      </p:sp>
      <p:sp>
        <p:nvSpPr>
          <p:cNvPr id="3" name="Slide Number Placeholder 2">
            <a:extLst>
              <a:ext uri="{FF2B5EF4-FFF2-40B4-BE49-F238E27FC236}">
                <a16:creationId xmlns:a16="http://schemas.microsoft.com/office/drawing/2014/main" id="{74A10BD5-A03C-095D-2810-B9CD96C350E5}"/>
              </a:ext>
            </a:extLst>
          </p:cNvPr>
          <p:cNvSpPr>
            <a:spLocks noGrp="1"/>
          </p:cNvSpPr>
          <p:nvPr>
            <p:ph type="sldNum" sz="quarter" idx="12"/>
          </p:nvPr>
        </p:nvSpPr>
        <p:spPr/>
        <p:txBody>
          <a:bodyPr/>
          <a:lstStyle/>
          <a:p>
            <a:fld id="{83B07E9C-B188-D646-AA46-64DB2324B3BF}" type="slidenum">
              <a:rPr kumimoji="1" lang="ko-KR" altLang="en-US" smtClean="0"/>
              <a:pPr/>
              <a:t>18</a:t>
            </a:fld>
            <a:endParaRPr kumimoji="1" lang="ko-KR" altLang="en-US"/>
          </a:p>
        </p:txBody>
      </p:sp>
      <p:pic>
        <p:nvPicPr>
          <p:cNvPr id="6" name="Picture 5">
            <a:extLst>
              <a:ext uri="{FF2B5EF4-FFF2-40B4-BE49-F238E27FC236}">
                <a16:creationId xmlns:a16="http://schemas.microsoft.com/office/drawing/2014/main" id="{BC153C20-3563-C35F-7444-66CD4592B5DA}"/>
              </a:ext>
            </a:extLst>
          </p:cNvPr>
          <p:cNvPicPr>
            <a:picLocks noChangeAspect="1"/>
          </p:cNvPicPr>
          <p:nvPr/>
        </p:nvPicPr>
        <p:blipFill>
          <a:blip r:embed="rId2"/>
          <a:stretch>
            <a:fillRect/>
          </a:stretch>
        </p:blipFill>
        <p:spPr>
          <a:xfrm>
            <a:off x="911542" y="1589234"/>
            <a:ext cx="9782175" cy="4657725"/>
          </a:xfrm>
          <a:prstGeom prst="rect">
            <a:avLst/>
          </a:prstGeom>
        </p:spPr>
      </p:pic>
    </p:spTree>
    <p:extLst>
      <p:ext uri="{BB962C8B-B14F-4D97-AF65-F5344CB8AC3E}">
        <p14:creationId xmlns:p14="http://schemas.microsoft.com/office/powerpoint/2010/main" val="128870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BDFD-661C-1D28-F6F6-86FA6C66572D}"/>
              </a:ext>
            </a:extLst>
          </p:cNvPr>
          <p:cNvSpPr>
            <a:spLocks noGrp="1"/>
          </p:cNvSpPr>
          <p:nvPr>
            <p:ph type="title"/>
          </p:nvPr>
        </p:nvSpPr>
        <p:spPr/>
        <p:txBody>
          <a:bodyPr/>
          <a:lstStyle/>
          <a:p>
            <a:r>
              <a:rPr lang="en-US" dirty="0"/>
              <a:t>Conclusion</a:t>
            </a:r>
          </a:p>
        </p:txBody>
      </p:sp>
      <p:sp>
        <p:nvSpPr>
          <p:cNvPr id="3" name="Slide Number Placeholder 2">
            <a:extLst>
              <a:ext uri="{FF2B5EF4-FFF2-40B4-BE49-F238E27FC236}">
                <a16:creationId xmlns:a16="http://schemas.microsoft.com/office/drawing/2014/main" id="{BAA1F490-4811-40D2-5784-167DA1CE3C46}"/>
              </a:ext>
            </a:extLst>
          </p:cNvPr>
          <p:cNvSpPr>
            <a:spLocks noGrp="1"/>
          </p:cNvSpPr>
          <p:nvPr>
            <p:ph type="sldNum" sz="quarter" idx="12"/>
          </p:nvPr>
        </p:nvSpPr>
        <p:spPr/>
        <p:txBody>
          <a:bodyPr/>
          <a:lstStyle/>
          <a:p>
            <a:fld id="{83B07E9C-B188-D646-AA46-64DB2324B3BF}" type="slidenum">
              <a:rPr kumimoji="1" lang="ko-KR" altLang="en-US" smtClean="0"/>
              <a:pPr/>
              <a:t>19</a:t>
            </a:fld>
            <a:endParaRPr kumimoji="1" lang="ko-KR" altLang="en-US"/>
          </a:p>
        </p:txBody>
      </p:sp>
      <p:sp>
        <p:nvSpPr>
          <p:cNvPr id="4" name="Content Placeholder 3">
            <a:extLst>
              <a:ext uri="{FF2B5EF4-FFF2-40B4-BE49-F238E27FC236}">
                <a16:creationId xmlns:a16="http://schemas.microsoft.com/office/drawing/2014/main" id="{3DF24927-693C-B3C7-8BC9-E3CCFF0A1307}"/>
              </a:ext>
            </a:extLst>
          </p:cNvPr>
          <p:cNvSpPr>
            <a:spLocks noGrp="1"/>
          </p:cNvSpPr>
          <p:nvPr>
            <p:ph idx="1"/>
          </p:nvPr>
        </p:nvSpPr>
        <p:spPr/>
        <p:txBody>
          <a:bodyPr>
            <a:normAutofit/>
          </a:bodyPr>
          <a:lstStyle/>
          <a:p>
            <a:pPr indent="-223838" latinLnBrk="0"/>
            <a:r>
              <a:rPr lang="en-US" sz="2400" dirty="0"/>
              <a:t>The x86 architecture does not support full virtualization</a:t>
            </a:r>
          </a:p>
          <a:p>
            <a:pPr indent="-223838" latinLnBrk="0"/>
            <a:r>
              <a:rPr lang="en-US" sz="2400" dirty="0"/>
              <a:t>Xen is a high-performance virtual machine monitor which uses </a:t>
            </a:r>
            <a:r>
              <a:rPr lang="en-US" sz="2400" i="1" dirty="0"/>
              <a:t>paravirtualization</a:t>
            </a:r>
          </a:p>
          <a:p>
            <a:pPr indent="-223838" latinLnBrk="0"/>
            <a:r>
              <a:rPr lang="en-US" sz="2400" dirty="0"/>
              <a:t>It requires modification of the guest OS’s kernel code</a:t>
            </a:r>
          </a:p>
          <a:p>
            <a:pPr indent="-223838" latinLnBrk="0"/>
            <a:r>
              <a:rPr lang="en-US" sz="2400" dirty="0"/>
              <a:t>Performance achievement near to that of the baseline Linux system</a:t>
            </a:r>
          </a:p>
        </p:txBody>
      </p:sp>
    </p:spTree>
    <p:extLst>
      <p:ext uri="{BB962C8B-B14F-4D97-AF65-F5344CB8AC3E}">
        <p14:creationId xmlns:p14="http://schemas.microsoft.com/office/powerpoint/2010/main" val="14773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Contents</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2</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p:txBody>
          <a:bodyPr/>
          <a:lstStyle/>
          <a:p>
            <a:r>
              <a:rPr lang="en-US" dirty="0"/>
              <a:t>Why Virtualization?</a:t>
            </a:r>
          </a:p>
          <a:p>
            <a:r>
              <a:rPr lang="en-US" dirty="0"/>
              <a:t>Introduction</a:t>
            </a:r>
          </a:p>
          <a:p>
            <a:r>
              <a:rPr lang="en-US" dirty="0"/>
              <a:t>Xen: Approach and Overview</a:t>
            </a:r>
          </a:p>
          <a:p>
            <a:r>
              <a:rPr lang="en-US" dirty="0"/>
              <a:t>Design</a:t>
            </a:r>
          </a:p>
          <a:p>
            <a:r>
              <a:rPr lang="en-US" dirty="0"/>
              <a:t>Evaluation</a:t>
            </a:r>
          </a:p>
          <a:p>
            <a:r>
              <a:rPr lang="en-US" dirty="0"/>
              <a:t>Conclusion</a:t>
            </a:r>
          </a:p>
          <a:p>
            <a:r>
              <a:rPr lang="en-US" dirty="0"/>
              <a:t>Xen through the years</a:t>
            </a:r>
          </a:p>
        </p:txBody>
      </p:sp>
    </p:spTree>
    <p:extLst>
      <p:ext uri="{BB962C8B-B14F-4D97-AF65-F5344CB8AC3E}">
        <p14:creationId xmlns:p14="http://schemas.microsoft.com/office/powerpoint/2010/main" val="93809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5DC1-E332-71FD-0AB7-2438A5465D7F}"/>
              </a:ext>
            </a:extLst>
          </p:cNvPr>
          <p:cNvSpPr>
            <a:spLocks noGrp="1"/>
          </p:cNvSpPr>
          <p:nvPr>
            <p:ph type="title"/>
          </p:nvPr>
        </p:nvSpPr>
        <p:spPr/>
        <p:txBody>
          <a:bodyPr/>
          <a:lstStyle/>
          <a:p>
            <a:r>
              <a:rPr lang="en-US" dirty="0"/>
              <a:t>Xen through the years</a:t>
            </a:r>
          </a:p>
        </p:txBody>
      </p:sp>
      <p:sp>
        <p:nvSpPr>
          <p:cNvPr id="3" name="Slide Number Placeholder 2">
            <a:extLst>
              <a:ext uri="{FF2B5EF4-FFF2-40B4-BE49-F238E27FC236}">
                <a16:creationId xmlns:a16="http://schemas.microsoft.com/office/drawing/2014/main" id="{7B800C3C-813E-6467-6CA1-D249F74B51C6}"/>
              </a:ext>
            </a:extLst>
          </p:cNvPr>
          <p:cNvSpPr>
            <a:spLocks noGrp="1"/>
          </p:cNvSpPr>
          <p:nvPr>
            <p:ph type="sldNum" sz="quarter" idx="12"/>
          </p:nvPr>
        </p:nvSpPr>
        <p:spPr/>
        <p:txBody>
          <a:bodyPr/>
          <a:lstStyle/>
          <a:p>
            <a:fld id="{83B07E9C-B188-D646-AA46-64DB2324B3BF}" type="slidenum">
              <a:rPr kumimoji="1" lang="ko-KR" altLang="en-US" smtClean="0"/>
              <a:pPr/>
              <a:t>20</a:t>
            </a:fld>
            <a:endParaRPr kumimoji="1" lang="ko-KR" altLang="en-US"/>
          </a:p>
        </p:txBody>
      </p:sp>
      <p:sp>
        <p:nvSpPr>
          <p:cNvPr id="4" name="Content Placeholder 3">
            <a:extLst>
              <a:ext uri="{FF2B5EF4-FFF2-40B4-BE49-F238E27FC236}">
                <a16:creationId xmlns:a16="http://schemas.microsoft.com/office/drawing/2014/main" id="{2E36C7A2-D6D5-B8D8-F08C-64883A5C5D84}"/>
              </a:ext>
            </a:extLst>
          </p:cNvPr>
          <p:cNvSpPr>
            <a:spLocks noGrp="1"/>
          </p:cNvSpPr>
          <p:nvPr>
            <p:ph idx="1"/>
          </p:nvPr>
        </p:nvSpPr>
        <p:spPr>
          <a:xfrm>
            <a:off x="506896" y="1509090"/>
            <a:ext cx="4149410" cy="4811700"/>
          </a:xfrm>
        </p:spPr>
        <p:txBody>
          <a:bodyPr>
            <a:normAutofit/>
          </a:bodyPr>
          <a:lstStyle/>
          <a:p>
            <a:pPr marL="514350" indent="-514350" latinLnBrk="0">
              <a:buFont typeface="+mj-lt"/>
              <a:buAutoNum type="arabicPeriod"/>
            </a:pPr>
            <a:r>
              <a:rPr lang="en-US" sz="1600" dirty="0"/>
              <a:t>Described in the paper </a:t>
            </a:r>
            <a:r>
              <a:rPr lang="en-US" sz="1600" i="1" dirty="0"/>
              <a:t>“Xen and the Art of Virtualization”</a:t>
            </a:r>
            <a:r>
              <a:rPr lang="en-US" sz="1600" dirty="0"/>
              <a:t> in SOSP 2003 </a:t>
            </a:r>
          </a:p>
          <a:p>
            <a:pPr marL="514350" indent="-514350" latinLnBrk="0">
              <a:buFont typeface="+mj-lt"/>
              <a:buAutoNum type="arabicPeriod"/>
            </a:pPr>
            <a:r>
              <a:rPr lang="en-US" sz="1600" dirty="0"/>
              <a:t>Xen 1.0 was officially released in 2003</a:t>
            </a:r>
          </a:p>
          <a:p>
            <a:pPr marL="514350" indent="-514350" latinLnBrk="0">
              <a:buFont typeface="+mj-lt"/>
              <a:buAutoNum type="arabicPeriod"/>
            </a:pPr>
            <a:r>
              <a:rPr lang="en-US" sz="1600" dirty="0"/>
              <a:t>Xen 2.0 followed shortly</a:t>
            </a:r>
          </a:p>
          <a:p>
            <a:pPr marL="514350" indent="-514350" latinLnBrk="0">
              <a:buFont typeface="+mj-lt"/>
              <a:buAutoNum type="arabicPeriod"/>
            </a:pPr>
            <a:r>
              <a:rPr lang="en-US" sz="1600" dirty="0"/>
              <a:t>Xen Project was born, and the project went under The Linux Foundation in 2013</a:t>
            </a:r>
          </a:p>
        </p:txBody>
      </p:sp>
      <p:pic>
        <p:nvPicPr>
          <p:cNvPr id="6" name="Picture 5">
            <a:extLst>
              <a:ext uri="{FF2B5EF4-FFF2-40B4-BE49-F238E27FC236}">
                <a16:creationId xmlns:a16="http://schemas.microsoft.com/office/drawing/2014/main" id="{B5BD72EC-AE37-8D95-A0D8-10C32A8C5951}"/>
              </a:ext>
            </a:extLst>
          </p:cNvPr>
          <p:cNvPicPr>
            <a:picLocks noChangeAspect="1"/>
          </p:cNvPicPr>
          <p:nvPr/>
        </p:nvPicPr>
        <p:blipFill>
          <a:blip r:embed="rId2"/>
          <a:stretch>
            <a:fillRect/>
          </a:stretch>
        </p:blipFill>
        <p:spPr>
          <a:xfrm>
            <a:off x="288076" y="4217226"/>
            <a:ext cx="7429674" cy="2090145"/>
          </a:xfrm>
          <a:prstGeom prst="rect">
            <a:avLst/>
          </a:prstGeom>
        </p:spPr>
      </p:pic>
      <p:grpSp>
        <p:nvGrpSpPr>
          <p:cNvPr id="16" name="Group 15">
            <a:extLst>
              <a:ext uri="{FF2B5EF4-FFF2-40B4-BE49-F238E27FC236}">
                <a16:creationId xmlns:a16="http://schemas.microsoft.com/office/drawing/2014/main" id="{9EB4CAF1-8887-B8DA-1C2E-72B75E2D129F}"/>
              </a:ext>
            </a:extLst>
          </p:cNvPr>
          <p:cNvGrpSpPr/>
          <p:nvPr/>
        </p:nvGrpSpPr>
        <p:grpSpPr>
          <a:xfrm>
            <a:off x="5357665" y="1516434"/>
            <a:ext cx="6193892" cy="2064782"/>
            <a:chOff x="5429001" y="1733550"/>
            <a:chExt cx="6193892" cy="2064782"/>
          </a:xfrm>
        </p:grpSpPr>
        <p:pic>
          <p:nvPicPr>
            <p:cNvPr id="10" name="Picture 9">
              <a:extLst>
                <a:ext uri="{FF2B5EF4-FFF2-40B4-BE49-F238E27FC236}">
                  <a16:creationId xmlns:a16="http://schemas.microsoft.com/office/drawing/2014/main" id="{E70A4FDB-B2EF-D7DB-1444-C708E64FFC86}"/>
                </a:ext>
              </a:extLst>
            </p:cNvPr>
            <p:cNvPicPr>
              <a:picLocks noChangeAspect="1"/>
            </p:cNvPicPr>
            <p:nvPr/>
          </p:nvPicPr>
          <p:blipFill>
            <a:blip r:embed="rId3"/>
            <a:stretch>
              <a:fillRect/>
            </a:stretch>
          </p:blipFill>
          <p:spPr>
            <a:xfrm>
              <a:off x="5509810" y="1733550"/>
              <a:ext cx="4181475" cy="1695450"/>
            </a:xfrm>
            <a:prstGeom prst="rect">
              <a:avLst/>
            </a:prstGeom>
          </p:spPr>
        </p:pic>
        <p:sp>
          <p:nvSpPr>
            <p:cNvPr id="12" name="TextBox 11">
              <a:extLst>
                <a:ext uri="{FF2B5EF4-FFF2-40B4-BE49-F238E27FC236}">
                  <a16:creationId xmlns:a16="http://schemas.microsoft.com/office/drawing/2014/main" id="{1D40BF79-31C6-5406-E64E-0370273E7EAE}"/>
                </a:ext>
              </a:extLst>
            </p:cNvPr>
            <p:cNvSpPr txBox="1"/>
            <p:nvPr/>
          </p:nvSpPr>
          <p:spPr>
            <a:xfrm>
              <a:off x="5429001" y="3429000"/>
              <a:ext cx="6193892" cy="369332"/>
            </a:xfrm>
            <a:prstGeom prst="rect">
              <a:avLst/>
            </a:prstGeom>
            <a:noFill/>
          </p:spPr>
          <p:txBody>
            <a:bodyPr wrap="square">
              <a:spAutoFit/>
            </a:bodyPr>
            <a:lstStyle/>
            <a:p>
              <a:r>
                <a:rPr lang="en-US" dirty="0"/>
                <a:t>https://xenproject.org/users/virtualization/</a:t>
              </a:r>
            </a:p>
          </p:txBody>
        </p:sp>
      </p:grpSp>
      <p:grpSp>
        <p:nvGrpSpPr>
          <p:cNvPr id="15" name="Group 14">
            <a:extLst>
              <a:ext uri="{FF2B5EF4-FFF2-40B4-BE49-F238E27FC236}">
                <a16:creationId xmlns:a16="http://schemas.microsoft.com/office/drawing/2014/main" id="{8F737DD3-047A-894A-9EB0-6705E38CE241}"/>
              </a:ext>
            </a:extLst>
          </p:cNvPr>
          <p:cNvGrpSpPr/>
          <p:nvPr/>
        </p:nvGrpSpPr>
        <p:grpSpPr>
          <a:xfrm>
            <a:off x="8103298" y="4046419"/>
            <a:ext cx="3800626" cy="2431757"/>
            <a:chOff x="7936569" y="3937398"/>
            <a:chExt cx="3800626" cy="2431757"/>
          </a:xfrm>
        </p:grpSpPr>
        <p:pic>
          <p:nvPicPr>
            <p:cNvPr id="13" name="Picture 12">
              <a:extLst>
                <a:ext uri="{FF2B5EF4-FFF2-40B4-BE49-F238E27FC236}">
                  <a16:creationId xmlns:a16="http://schemas.microsoft.com/office/drawing/2014/main" id="{6EC16198-005F-6D39-DE02-ECF7ACE88DA8}"/>
                </a:ext>
              </a:extLst>
            </p:cNvPr>
            <p:cNvPicPr>
              <a:picLocks noChangeAspect="1"/>
            </p:cNvPicPr>
            <p:nvPr/>
          </p:nvPicPr>
          <p:blipFill>
            <a:blip r:embed="rId4"/>
            <a:stretch>
              <a:fillRect/>
            </a:stretch>
          </p:blipFill>
          <p:spPr>
            <a:xfrm>
              <a:off x="7936570" y="3937398"/>
              <a:ext cx="3800625" cy="2062425"/>
            </a:xfrm>
            <a:prstGeom prst="rect">
              <a:avLst/>
            </a:prstGeom>
          </p:spPr>
        </p:pic>
        <p:sp>
          <p:nvSpPr>
            <p:cNvPr id="14" name="Content Placeholder 3">
              <a:extLst>
                <a:ext uri="{FF2B5EF4-FFF2-40B4-BE49-F238E27FC236}">
                  <a16:creationId xmlns:a16="http://schemas.microsoft.com/office/drawing/2014/main" id="{AA60468D-E627-28CB-40E0-E387FA4C6E25}"/>
                </a:ext>
              </a:extLst>
            </p:cNvPr>
            <p:cNvSpPr txBox="1">
              <a:spLocks/>
            </p:cNvSpPr>
            <p:nvPr/>
          </p:nvSpPr>
          <p:spPr>
            <a:xfrm>
              <a:off x="7936569" y="5999823"/>
              <a:ext cx="3800625" cy="369332"/>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700" dirty="0"/>
                <a:t>Image taken from Lars </a:t>
              </a:r>
              <a:r>
                <a:rPr lang="en-US" sz="700" dirty="0" err="1"/>
                <a:t>Kurth’s</a:t>
              </a:r>
              <a:r>
                <a:rPr lang="en-US" sz="700" dirty="0"/>
                <a:t> presentation “An Introduction to Xen Project Virtualization” at the Root Linux Conference 2017</a:t>
              </a:r>
            </a:p>
          </p:txBody>
        </p:sp>
      </p:grpSp>
    </p:spTree>
    <p:extLst>
      <p:ext uri="{BB962C8B-B14F-4D97-AF65-F5344CB8AC3E}">
        <p14:creationId xmlns:p14="http://schemas.microsoft.com/office/powerpoint/2010/main" val="34565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D18A23-73B7-BA4A-9BFA-F5F94C3E0555}"/>
              </a:ext>
            </a:extLst>
          </p:cNvPr>
          <p:cNvSpPr>
            <a:spLocks noGrp="1"/>
          </p:cNvSpPr>
          <p:nvPr>
            <p:ph type="ctrTitle"/>
          </p:nvPr>
        </p:nvSpPr>
        <p:spPr>
          <a:xfrm>
            <a:off x="216395" y="2028803"/>
            <a:ext cx="11759209" cy="2826661"/>
          </a:xfrm>
        </p:spPr>
        <p:txBody>
          <a:bodyPr anchor="t"/>
          <a:lstStyle/>
          <a:p>
            <a:br>
              <a:rPr lang="en-US" altLang="ko-KR" sz="2800" dirty="0"/>
            </a:br>
            <a:br>
              <a:rPr lang="en-US" altLang="ko-KR" sz="2800" dirty="0"/>
            </a:br>
            <a:br>
              <a:rPr lang="en-US" altLang="ko-KR" sz="2800" dirty="0"/>
            </a:br>
            <a:r>
              <a:rPr lang="en-US" altLang="ko-KR" sz="2800" dirty="0"/>
              <a:t>THANK YOU!</a:t>
            </a:r>
          </a:p>
        </p:txBody>
      </p:sp>
    </p:spTree>
    <p:extLst>
      <p:ext uri="{BB962C8B-B14F-4D97-AF65-F5344CB8AC3E}">
        <p14:creationId xmlns:p14="http://schemas.microsoft.com/office/powerpoint/2010/main" val="181609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47F1-F6E8-38C3-D1EE-DAE97F334AB6}"/>
              </a:ext>
            </a:extLst>
          </p:cNvPr>
          <p:cNvSpPr>
            <a:spLocks noGrp="1"/>
          </p:cNvSpPr>
          <p:nvPr>
            <p:ph type="title"/>
          </p:nvPr>
        </p:nvSpPr>
        <p:spPr/>
        <p:txBody>
          <a:bodyPr/>
          <a:lstStyle/>
          <a:p>
            <a:pPr latinLnBrk="0"/>
            <a:r>
              <a:rPr lang="en-US" dirty="0"/>
              <a:t>Why Virtualize?</a:t>
            </a:r>
          </a:p>
        </p:txBody>
      </p:sp>
      <p:sp>
        <p:nvSpPr>
          <p:cNvPr id="3" name="Slide Number Placeholder 2">
            <a:extLst>
              <a:ext uri="{FF2B5EF4-FFF2-40B4-BE49-F238E27FC236}">
                <a16:creationId xmlns:a16="http://schemas.microsoft.com/office/drawing/2014/main" id="{F061EAA3-8275-5210-B848-59638E5A9924}"/>
              </a:ext>
            </a:extLst>
          </p:cNvPr>
          <p:cNvSpPr>
            <a:spLocks noGrp="1"/>
          </p:cNvSpPr>
          <p:nvPr>
            <p:ph type="sldNum" sz="quarter" idx="12"/>
          </p:nvPr>
        </p:nvSpPr>
        <p:spPr/>
        <p:txBody>
          <a:bodyPr/>
          <a:lstStyle/>
          <a:p>
            <a:fld id="{83B07E9C-B188-D646-AA46-64DB2324B3BF}" type="slidenum">
              <a:rPr kumimoji="1" lang="ko-KR" altLang="en-US" smtClean="0"/>
              <a:pPr/>
              <a:t>3</a:t>
            </a:fld>
            <a:endParaRPr kumimoji="1" lang="ko-KR" altLang="en-US"/>
          </a:p>
        </p:txBody>
      </p:sp>
      <p:pic>
        <p:nvPicPr>
          <p:cNvPr id="27" name="Picture 26">
            <a:extLst>
              <a:ext uri="{FF2B5EF4-FFF2-40B4-BE49-F238E27FC236}">
                <a16:creationId xmlns:a16="http://schemas.microsoft.com/office/drawing/2014/main" id="{7130424A-4410-CC20-46D1-B1F5F59AA59E}"/>
              </a:ext>
            </a:extLst>
          </p:cNvPr>
          <p:cNvPicPr>
            <a:picLocks noChangeAspect="1"/>
          </p:cNvPicPr>
          <p:nvPr/>
        </p:nvPicPr>
        <p:blipFill>
          <a:blip r:embed="rId3"/>
          <a:stretch>
            <a:fillRect/>
          </a:stretch>
        </p:blipFill>
        <p:spPr>
          <a:xfrm>
            <a:off x="638258" y="2546003"/>
            <a:ext cx="2361646" cy="2969253"/>
          </a:xfrm>
          <a:prstGeom prst="rect">
            <a:avLst/>
          </a:prstGeom>
        </p:spPr>
      </p:pic>
      <p:pic>
        <p:nvPicPr>
          <p:cNvPr id="29" name="Picture 28">
            <a:extLst>
              <a:ext uri="{FF2B5EF4-FFF2-40B4-BE49-F238E27FC236}">
                <a16:creationId xmlns:a16="http://schemas.microsoft.com/office/drawing/2014/main" id="{03A5F0F9-5E24-B5D5-5793-F7AA8B77E106}"/>
              </a:ext>
            </a:extLst>
          </p:cNvPr>
          <p:cNvPicPr>
            <a:picLocks noChangeAspect="1"/>
          </p:cNvPicPr>
          <p:nvPr/>
        </p:nvPicPr>
        <p:blipFill>
          <a:blip r:embed="rId4"/>
          <a:stretch>
            <a:fillRect/>
          </a:stretch>
        </p:blipFill>
        <p:spPr>
          <a:xfrm>
            <a:off x="3858219" y="1620300"/>
            <a:ext cx="3108899" cy="4463920"/>
          </a:xfrm>
          <a:prstGeom prst="rect">
            <a:avLst/>
          </a:prstGeom>
        </p:spPr>
      </p:pic>
      <p:pic>
        <p:nvPicPr>
          <p:cNvPr id="1026" name="Picture 2">
            <a:extLst>
              <a:ext uri="{FF2B5EF4-FFF2-40B4-BE49-F238E27FC236}">
                <a16:creationId xmlns:a16="http://schemas.microsoft.com/office/drawing/2014/main" id="{8C71EDDB-670C-561D-9C4F-3ADC798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768" y="1051231"/>
            <a:ext cx="3463914" cy="523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4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47F1-F6E8-38C3-D1EE-DAE97F334AB6}"/>
              </a:ext>
            </a:extLst>
          </p:cNvPr>
          <p:cNvSpPr>
            <a:spLocks noGrp="1"/>
          </p:cNvSpPr>
          <p:nvPr>
            <p:ph type="title"/>
          </p:nvPr>
        </p:nvSpPr>
        <p:spPr/>
        <p:txBody>
          <a:bodyPr/>
          <a:lstStyle/>
          <a:p>
            <a:pPr latinLnBrk="0"/>
            <a:r>
              <a:rPr lang="en-US" dirty="0"/>
              <a:t>Why Virtualize?</a:t>
            </a:r>
          </a:p>
        </p:txBody>
      </p:sp>
      <p:sp>
        <p:nvSpPr>
          <p:cNvPr id="3" name="Slide Number Placeholder 2">
            <a:extLst>
              <a:ext uri="{FF2B5EF4-FFF2-40B4-BE49-F238E27FC236}">
                <a16:creationId xmlns:a16="http://schemas.microsoft.com/office/drawing/2014/main" id="{F061EAA3-8275-5210-B848-59638E5A9924}"/>
              </a:ext>
            </a:extLst>
          </p:cNvPr>
          <p:cNvSpPr>
            <a:spLocks noGrp="1"/>
          </p:cNvSpPr>
          <p:nvPr>
            <p:ph type="sldNum" sz="quarter" idx="12"/>
          </p:nvPr>
        </p:nvSpPr>
        <p:spPr/>
        <p:txBody>
          <a:bodyPr/>
          <a:lstStyle/>
          <a:p>
            <a:fld id="{83B07E9C-B188-D646-AA46-64DB2324B3BF}" type="slidenum">
              <a:rPr kumimoji="1" lang="ko-KR" altLang="en-US" smtClean="0"/>
              <a:pPr/>
              <a:t>4</a:t>
            </a:fld>
            <a:endParaRPr kumimoji="1" lang="ko-KR" altLang="en-US"/>
          </a:p>
        </p:txBody>
      </p:sp>
      <p:sp>
        <p:nvSpPr>
          <p:cNvPr id="4" name="Content Placeholder 3">
            <a:extLst>
              <a:ext uri="{FF2B5EF4-FFF2-40B4-BE49-F238E27FC236}">
                <a16:creationId xmlns:a16="http://schemas.microsoft.com/office/drawing/2014/main" id="{32004AF9-28A9-6ABA-A6AF-72BF6AA64EB8}"/>
              </a:ext>
            </a:extLst>
          </p:cNvPr>
          <p:cNvSpPr>
            <a:spLocks noGrp="1"/>
          </p:cNvSpPr>
          <p:nvPr>
            <p:ph idx="1"/>
          </p:nvPr>
        </p:nvSpPr>
        <p:spPr>
          <a:xfrm>
            <a:off x="1512155" y="3167366"/>
            <a:ext cx="1626704" cy="358621"/>
          </a:xfrm>
        </p:spPr>
        <p:txBody>
          <a:bodyPr>
            <a:normAutofit/>
          </a:bodyPr>
          <a:lstStyle/>
          <a:p>
            <a:pPr marL="0" indent="0" algn="ctr" latinLnBrk="0">
              <a:buNone/>
            </a:pPr>
            <a:r>
              <a:rPr lang="en-US" sz="1400" dirty="0"/>
              <a:t>Consolidation</a:t>
            </a:r>
          </a:p>
        </p:txBody>
      </p:sp>
      <p:pic>
        <p:nvPicPr>
          <p:cNvPr id="5" name="Picture 4">
            <a:extLst>
              <a:ext uri="{FF2B5EF4-FFF2-40B4-BE49-F238E27FC236}">
                <a16:creationId xmlns:a16="http://schemas.microsoft.com/office/drawing/2014/main" id="{EC79C44F-9C07-7E2F-EA75-C30A9EFBAF91}"/>
              </a:ext>
            </a:extLst>
          </p:cNvPr>
          <p:cNvPicPr>
            <a:picLocks noChangeAspect="1"/>
          </p:cNvPicPr>
          <p:nvPr/>
        </p:nvPicPr>
        <p:blipFill>
          <a:blip r:embed="rId3"/>
          <a:stretch>
            <a:fillRect/>
          </a:stretch>
        </p:blipFill>
        <p:spPr>
          <a:xfrm>
            <a:off x="1632149" y="1490738"/>
            <a:ext cx="1386717" cy="1632445"/>
          </a:xfrm>
          <a:prstGeom prst="rect">
            <a:avLst/>
          </a:prstGeom>
        </p:spPr>
      </p:pic>
      <p:pic>
        <p:nvPicPr>
          <p:cNvPr id="6" name="Picture 2" descr="Global IP Transit | Get fast transit | China Telecom Europe">
            <a:extLst>
              <a:ext uri="{FF2B5EF4-FFF2-40B4-BE49-F238E27FC236}">
                <a16:creationId xmlns:a16="http://schemas.microsoft.com/office/drawing/2014/main" id="{BD493246-EE02-9972-7909-1B8B3664E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415" y="1466504"/>
            <a:ext cx="1733126" cy="17289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lexibility Icon Vector Illustration Stock Illustration - Download Image  Now - Icon, Flexibility, Agility - iStock">
            <a:extLst>
              <a:ext uri="{FF2B5EF4-FFF2-40B4-BE49-F238E27FC236}">
                <a16:creationId xmlns:a16="http://schemas.microsoft.com/office/drawing/2014/main" id="{1E8F95F8-7786-9AFF-CF31-168A485503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46" t="10543" r="15369" b="11110"/>
          <a:stretch/>
        </p:blipFill>
        <p:spPr bwMode="auto">
          <a:xfrm>
            <a:off x="6886939" y="1530338"/>
            <a:ext cx="1298071" cy="1451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ptime And Downtime Icon Vector For Your Website Design Logo App Ui  Illustration Eps10 Stock Illustration - Download Image Now - iStock">
            <a:extLst>
              <a:ext uri="{FF2B5EF4-FFF2-40B4-BE49-F238E27FC236}">
                <a16:creationId xmlns:a16="http://schemas.microsoft.com/office/drawing/2014/main" id="{ED53716F-BC60-9BAD-1BD1-D1D828145C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1072" y="1607064"/>
            <a:ext cx="1451090" cy="1451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ecurity icon with padlock sign. Security icon and security, protection,  privacy symbol. Vector icon:: tasmeemME.com">
            <a:extLst>
              <a:ext uri="{FF2B5EF4-FFF2-40B4-BE49-F238E27FC236}">
                <a16:creationId xmlns:a16="http://schemas.microsoft.com/office/drawing/2014/main" id="{8B3E573B-054F-D887-515C-5E393B97F9A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77" t="22587" r="13813" b="21926"/>
          <a:stretch/>
        </p:blipFill>
        <p:spPr bwMode="auto">
          <a:xfrm>
            <a:off x="288076" y="4376186"/>
            <a:ext cx="1431708" cy="1212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sources allocation icon Royalty Free Vector Image">
            <a:extLst>
              <a:ext uri="{FF2B5EF4-FFF2-40B4-BE49-F238E27FC236}">
                <a16:creationId xmlns:a16="http://schemas.microsoft.com/office/drawing/2014/main" id="{743D673B-E4FF-083A-7296-33439B46B7D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847" t="19659" r="22391" b="21168"/>
          <a:stretch/>
        </p:blipFill>
        <p:spPr bwMode="auto">
          <a:xfrm>
            <a:off x="3030461" y="4167631"/>
            <a:ext cx="1282174" cy="1496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Partition Icons - Free SVG &amp; PNG Partition Images - Noun Project">
            <a:extLst>
              <a:ext uri="{FF2B5EF4-FFF2-40B4-BE49-F238E27FC236}">
                <a16:creationId xmlns:a16="http://schemas.microsoft.com/office/drawing/2014/main" id="{CF0F579F-37A5-1B62-6762-D09C322BD9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0575" y="4069213"/>
            <a:ext cx="1616501" cy="1616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lock icon, network icon, protection icon, secure icon">
            <a:extLst>
              <a:ext uri="{FF2B5EF4-FFF2-40B4-BE49-F238E27FC236}">
                <a16:creationId xmlns:a16="http://schemas.microsoft.com/office/drawing/2014/main" id="{89CF915D-1ABE-3F24-59E8-D87404C24B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7495" y="3942328"/>
            <a:ext cx="1616501" cy="16165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Applying AI to speed threat prevention, detection and response in the SOC">
            <a:extLst>
              <a:ext uri="{FF2B5EF4-FFF2-40B4-BE49-F238E27FC236}">
                <a16:creationId xmlns:a16="http://schemas.microsoft.com/office/drawing/2014/main" id="{0B34CDA9-3F5F-A217-E689-FBF5937785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0357" y="4256660"/>
            <a:ext cx="1994231" cy="125479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a:extLst>
              <a:ext uri="{FF2B5EF4-FFF2-40B4-BE49-F238E27FC236}">
                <a16:creationId xmlns:a16="http://schemas.microsoft.com/office/drawing/2014/main" id="{6B9F9F2B-E472-573C-9CD3-CB0995F17B82}"/>
              </a:ext>
            </a:extLst>
          </p:cNvPr>
          <p:cNvSpPr txBox="1">
            <a:spLocks/>
          </p:cNvSpPr>
          <p:nvPr/>
        </p:nvSpPr>
        <p:spPr>
          <a:xfrm>
            <a:off x="4008408" y="3167365"/>
            <a:ext cx="1626704" cy="358621"/>
          </a:xfrm>
          <a:prstGeom prst="rect">
            <a:avLst/>
          </a:prstGeom>
        </p:spPr>
        <p:txBody>
          <a:bodyPr vert="horz" lIns="91440" tIns="45720" rIns="91440" bIns="45720" rtlCol="0">
            <a:normAutofit fontScale="92500"/>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Faster provisioning</a:t>
            </a:r>
          </a:p>
        </p:txBody>
      </p:sp>
      <p:sp>
        <p:nvSpPr>
          <p:cNvPr id="16" name="Content Placeholder 3">
            <a:extLst>
              <a:ext uri="{FF2B5EF4-FFF2-40B4-BE49-F238E27FC236}">
                <a16:creationId xmlns:a16="http://schemas.microsoft.com/office/drawing/2014/main" id="{B0CB4761-ACFF-C3AB-0EA3-CD276DFA0A02}"/>
              </a:ext>
            </a:extLst>
          </p:cNvPr>
          <p:cNvSpPr txBox="1">
            <a:spLocks/>
          </p:cNvSpPr>
          <p:nvPr/>
        </p:nvSpPr>
        <p:spPr>
          <a:xfrm>
            <a:off x="6750487" y="3167442"/>
            <a:ext cx="1626704" cy="358621"/>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Flexibility</a:t>
            </a:r>
          </a:p>
        </p:txBody>
      </p:sp>
      <p:sp>
        <p:nvSpPr>
          <p:cNvPr id="17" name="Content Placeholder 3">
            <a:extLst>
              <a:ext uri="{FF2B5EF4-FFF2-40B4-BE49-F238E27FC236}">
                <a16:creationId xmlns:a16="http://schemas.microsoft.com/office/drawing/2014/main" id="{B6509645-FBE6-3B71-166B-30E854EA654F}"/>
              </a:ext>
            </a:extLst>
          </p:cNvPr>
          <p:cNvSpPr txBox="1">
            <a:spLocks/>
          </p:cNvSpPr>
          <p:nvPr/>
        </p:nvSpPr>
        <p:spPr>
          <a:xfrm>
            <a:off x="9246740" y="3167441"/>
            <a:ext cx="1626704" cy="358621"/>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Increased uptime</a:t>
            </a:r>
          </a:p>
        </p:txBody>
      </p:sp>
      <p:sp>
        <p:nvSpPr>
          <p:cNvPr id="18" name="Content Placeholder 3">
            <a:extLst>
              <a:ext uri="{FF2B5EF4-FFF2-40B4-BE49-F238E27FC236}">
                <a16:creationId xmlns:a16="http://schemas.microsoft.com/office/drawing/2014/main" id="{288DB556-7937-5CB2-6DCE-4975C44CD0EE}"/>
              </a:ext>
            </a:extLst>
          </p:cNvPr>
          <p:cNvSpPr txBox="1">
            <a:spLocks/>
          </p:cNvSpPr>
          <p:nvPr/>
        </p:nvSpPr>
        <p:spPr>
          <a:xfrm>
            <a:off x="190578" y="5732775"/>
            <a:ext cx="1626704" cy="358621"/>
          </a:xfrm>
          <a:prstGeom prst="rect">
            <a:avLst/>
          </a:prstGeom>
        </p:spPr>
        <p:txBody>
          <a:bodyPr vert="horz" lIns="91440" tIns="45720" rIns="91440" bIns="45720" rtlCol="0">
            <a:normAutofit fontScale="92500"/>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Enhanced security</a:t>
            </a:r>
          </a:p>
        </p:txBody>
      </p:sp>
      <p:sp>
        <p:nvSpPr>
          <p:cNvPr id="19" name="Content Placeholder 3">
            <a:extLst>
              <a:ext uri="{FF2B5EF4-FFF2-40B4-BE49-F238E27FC236}">
                <a16:creationId xmlns:a16="http://schemas.microsoft.com/office/drawing/2014/main" id="{13D2719F-6C79-CF0E-B499-E018319C40CE}"/>
              </a:ext>
            </a:extLst>
          </p:cNvPr>
          <p:cNvSpPr txBox="1">
            <a:spLocks/>
          </p:cNvSpPr>
          <p:nvPr/>
        </p:nvSpPr>
        <p:spPr>
          <a:xfrm>
            <a:off x="2788960" y="5732776"/>
            <a:ext cx="1626704" cy="358621"/>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Strong isolation</a:t>
            </a:r>
          </a:p>
        </p:txBody>
      </p:sp>
      <p:sp>
        <p:nvSpPr>
          <p:cNvPr id="20" name="Content Placeholder 3">
            <a:extLst>
              <a:ext uri="{FF2B5EF4-FFF2-40B4-BE49-F238E27FC236}">
                <a16:creationId xmlns:a16="http://schemas.microsoft.com/office/drawing/2014/main" id="{F0A09033-35E8-FDDA-E32A-F7266ED228E5}"/>
              </a:ext>
            </a:extLst>
          </p:cNvPr>
          <p:cNvSpPr txBox="1">
            <a:spLocks/>
          </p:cNvSpPr>
          <p:nvPr/>
        </p:nvSpPr>
        <p:spPr>
          <a:xfrm>
            <a:off x="5531039" y="5732853"/>
            <a:ext cx="1626704" cy="358621"/>
          </a:xfrm>
          <a:prstGeom prst="rect">
            <a:avLst/>
          </a:prstGeom>
        </p:spPr>
        <p:txBody>
          <a:bodyPr vert="horz" lIns="91440" tIns="45720" rIns="91440" bIns="45720" rtlCol="0">
            <a:normAutofit fontScale="92500"/>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System partitioning</a:t>
            </a:r>
          </a:p>
        </p:txBody>
      </p:sp>
      <p:sp>
        <p:nvSpPr>
          <p:cNvPr id="21" name="Content Placeholder 3">
            <a:extLst>
              <a:ext uri="{FF2B5EF4-FFF2-40B4-BE49-F238E27FC236}">
                <a16:creationId xmlns:a16="http://schemas.microsoft.com/office/drawing/2014/main" id="{7909E4B2-7635-3633-3B4D-3571126FD090}"/>
              </a:ext>
            </a:extLst>
          </p:cNvPr>
          <p:cNvSpPr txBox="1">
            <a:spLocks/>
          </p:cNvSpPr>
          <p:nvPr/>
        </p:nvSpPr>
        <p:spPr>
          <a:xfrm>
            <a:off x="8027292" y="5732852"/>
            <a:ext cx="1626704" cy="358621"/>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Secure I/O</a:t>
            </a:r>
          </a:p>
        </p:txBody>
      </p:sp>
      <p:sp>
        <p:nvSpPr>
          <p:cNvPr id="22" name="Content Placeholder 3">
            <a:extLst>
              <a:ext uri="{FF2B5EF4-FFF2-40B4-BE49-F238E27FC236}">
                <a16:creationId xmlns:a16="http://schemas.microsoft.com/office/drawing/2014/main" id="{C059581B-7434-1E0A-6273-81DCB40355FE}"/>
              </a:ext>
            </a:extLst>
          </p:cNvPr>
          <p:cNvSpPr txBox="1">
            <a:spLocks/>
          </p:cNvSpPr>
          <p:nvPr/>
        </p:nvSpPr>
        <p:spPr>
          <a:xfrm>
            <a:off x="10395502" y="5710435"/>
            <a:ext cx="1626704" cy="593088"/>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400" dirty="0"/>
              <a:t>New classes of threat detection</a:t>
            </a:r>
          </a:p>
        </p:txBody>
      </p:sp>
      <p:sp>
        <p:nvSpPr>
          <p:cNvPr id="8" name="Content Placeholder 3">
            <a:extLst>
              <a:ext uri="{FF2B5EF4-FFF2-40B4-BE49-F238E27FC236}">
                <a16:creationId xmlns:a16="http://schemas.microsoft.com/office/drawing/2014/main" id="{10B6B99C-0CFB-FEEA-4D64-093E4294DCA8}"/>
              </a:ext>
            </a:extLst>
          </p:cNvPr>
          <p:cNvSpPr txBox="1">
            <a:spLocks/>
          </p:cNvSpPr>
          <p:nvPr/>
        </p:nvSpPr>
        <p:spPr>
          <a:xfrm>
            <a:off x="24160" y="6297859"/>
            <a:ext cx="5529599" cy="369332"/>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700" dirty="0"/>
              <a:t>List taken from Lars </a:t>
            </a:r>
            <a:r>
              <a:rPr lang="en-US" sz="700" dirty="0" err="1"/>
              <a:t>Kurth’s</a:t>
            </a:r>
            <a:r>
              <a:rPr lang="en-US" sz="700" dirty="0"/>
              <a:t> presentation “An Introduction to Xen Project Virtualization” at the Root Linux Conference 2017</a:t>
            </a:r>
          </a:p>
        </p:txBody>
      </p:sp>
    </p:spTree>
    <p:extLst>
      <p:ext uri="{BB962C8B-B14F-4D97-AF65-F5344CB8AC3E}">
        <p14:creationId xmlns:p14="http://schemas.microsoft.com/office/powerpoint/2010/main" val="180285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47F1-F6E8-38C3-D1EE-DAE97F334AB6}"/>
              </a:ext>
            </a:extLst>
          </p:cNvPr>
          <p:cNvSpPr>
            <a:spLocks noGrp="1"/>
          </p:cNvSpPr>
          <p:nvPr>
            <p:ph type="title"/>
          </p:nvPr>
        </p:nvSpPr>
        <p:spPr/>
        <p:txBody>
          <a:bodyPr/>
          <a:lstStyle/>
          <a:p>
            <a:pPr latinLnBrk="0"/>
            <a:r>
              <a:rPr lang="en-US" dirty="0"/>
              <a:t>Introduction</a:t>
            </a:r>
          </a:p>
        </p:txBody>
      </p:sp>
      <p:sp>
        <p:nvSpPr>
          <p:cNvPr id="3" name="Slide Number Placeholder 2">
            <a:extLst>
              <a:ext uri="{FF2B5EF4-FFF2-40B4-BE49-F238E27FC236}">
                <a16:creationId xmlns:a16="http://schemas.microsoft.com/office/drawing/2014/main" id="{F061EAA3-8275-5210-B848-59638E5A9924}"/>
              </a:ext>
            </a:extLst>
          </p:cNvPr>
          <p:cNvSpPr>
            <a:spLocks noGrp="1"/>
          </p:cNvSpPr>
          <p:nvPr>
            <p:ph type="sldNum" sz="quarter" idx="12"/>
          </p:nvPr>
        </p:nvSpPr>
        <p:spPr/>
        <p:txBody>
          <a:bodyPr/>
          <a:lstStyle/>
          <a:p>
            <a:fld id="{83B07E9C-B188-D646-AA46-64DB2324B3BF}" type="slidenum">
              <a:rPr kumimoji="1" lang="ko-KR" altLang="en-US" smtClean="0"/>
              <a:pPr/>
              <a:t>5</a:t>
            </a:fld>
            <a:endParaRPr kumimoji="1" lang="ko-KR" altLang="en-US"/>
          </a:p>
        </p:txBody>
      </p:sp>
      <p:sp>
        <p:nvSpPr>
          <p:cNvPr id="4" name="Content Placeholder 3">
            <a:extLst>
              <a:ext uri="{FF2B5EF4-FFF2-40B4-BE49-F238E27FC236}">
                <a16:creationId xmlns:a16="http://schemas.microsoft.com/office/drawing/2014/main" id="{32004AF9-28A9-6ABA-A6AF-72BF6AA64EB8}"/>
              </a:ext>
            </a:extLst>
          </p:cNvPr>
          <p:cNvSpPr>
            <a:spLocks noGrp="1"/>
          </p:cNvSpPr>
          <p:nvPr>
            <p:ph idx="1"/>
          </p:nvPr>
        </p:nvSpPr>
        <p:spPr>
          <a:xfrm>
            <a:off x="506896" y="1509090"/>
            <a:ext cx="6276676" cy="4811700"/>
          </a:xfrm>
        </p:spPr>
        <p:txBody>
          <a:bodyPr>
            <a:normAutofit/>
          </a:bodyPr>
          <a:lstStyle/>
          <a:p>
            <a:pPr marL="0" indent="0" latinLnBrk="0">
              <a:buNone/>
            </a:pPr>
            <a:r>
              <a:rPr lang="en-US" dirty="0"/>
              <a:t>Full Virtualization</a:t>
            </a:r>
          </a:p>
          <a:p>
            <a:pPr marL="287338" indent="-223838" latinLnBrk="0"/>
            <a:r>
              <a:rPr lang="en-US" sz="2000" dirty="0"/>
              <a:t>Allows unmodified OS to be hosted</a:t>
            </a:r>
          </a:p>
          <a:p>
            <a:pPr marL="287338" indent="-223838" latinLnBrk="0"/>
            <a:r>
              <a:rPr lang="en-US" sz="2000" dirty="0"/>
              <a:t>Was not part of the x86 architecture</a:t>
            </a:r>
          </a:p>
          <a:p>
            <a:pPr marL="515938" lvl="1" indent="-223838" latinLnBrk="0"/>
            <a:r>
              <a:rPr lang="en-US" sz="1400" dirty="0"/>
              <a:t>certain supervisor instructions must be handled by VMM</a:t>
            </a:r>
          </a:p>
          <a:p>
            <a:pPr marL="973138" lvl="2" indent="-223838" latinLnBrk="0"/>
            <a:r>
              <a:rPr lang="en-US" sz="1200" dirty="0"/>
              <a:t>some fail silently instead of causing a convenient trap</a:t>
            </a:r>
          </a:p>
          <a:p>
            <a:pPr marL="973138" lvl="2" indent="-223838" latinLnBrk="0"/>
            <a:r>
              <a:rPr lang="en-US" sz="1200" dirty="0"/>
              <a:t>can be fixed at the cost of complexity and performance</a:t>
            </a:r>
            <a:endParaRPr lang="en-US" sz="1400" dirty="0"/>
          </a:p>
          <a:p>
            <a:pPr marL="515938" lvl="1" indent="-223838" latinLnBrk="0"/>
            <a:r>
              <a:rPr lang="en-US" sz="1400" dirty="0"/>
              <a:t>MMU is hard to virtualize efficiently</a:t>
            </a:r>
          </a:p>
          <a:p>
            <a:pPr marL="287338" indent="-223838" latinLnBrk="0"/>
            <a:endParaRPr lang="en-US" sz="2000" dirty="0"/>
          </a:p>
          <a:p>
            <a:pPr marL="287338" indent="-223838" latinLnBrk="0"/>
            <a:r>
              <a:rPr lang="en-US" sz="2000" dirty="0"/>
              <a:t>Other arguments:</a:t>
            </a:r>
          </a:p>
          <a:p>
            <a:pPr marL="515938" lvl="1" indent="-223838" latinLnBrk="0"/>
            <a:r>
              <a:rPr lang="en-US" sz="1400" dirty="0"/>
              <a:t>In some cases, guest OSes don’t have access to accurate timers</a:t>
            </a:r>
          </a:p>
          <a:p>
            <a:pPr marL="973138" lvl="2" indent="-223838" latinLnBrk="0"/>
            <a:r>
              <a:rPr lang="en-US" sz="1200" dirty="0"/>
              <a:t>RTT estimates</a:t>
            </a:r>
          </a:p>
          <a:p>
            <a:pPr marL="973138" lvl="2" indent="-223838" latinLnBrk="0"/>
            <a:r>
              <a:rPr lang="en-US" sz="1200" dirty="0"/>
              <a:t>TCP timeouts</a:t>
            </a:r>
            <a:endParaRPr lang="en-US" sz="1400" dirty="0"/>
          </a:p>
        </p:txBody>
      </p:sp>
      <p:pic>
        <p:nvPicPr>
          <p:cNvPr id="1026" name="Picture 2">
            <a:extLst>
              <a:ext uri="{FF2B5EF4-FFF2-40B4-BE49-F238E27FC236}">
                <a16:creationId xmlns:a16="http://schemas.microsoft.com/office/drawing/2014/main" id="{125A8347-D806-399B-4AB9-80CC3B818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646" y="1855188"/>
            <a:ext cx="2317221" cy="411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02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47F1-F6E8-38C3-D1EE-DAE97F334AB6}"/>
              </a:ext>
            </a:extLst>
          </p:cNvPr>
          <p:cNvSpPr>
            <a:spLocks noGrp="1"/>
          </p:cNvSpPr>
          <p:nvPr>
            <p:ph type="title"/>
          </p:nvPr>
        </p:nvSpPr>
        <p:spPr/>
        <p:txBody>
          <a:bodyPr/>
          <a:lstStyle/>
          <a:p>
            <a:pPr latinLnBrk="0"/>
            <a:r>
              <a:rPr lang="en-US" dirty="0"/>
              <a:t>Xen: Approach and Overview</a:t>
            </a:r>
          </a:p>
        </p:txBody>
      </p:sp>
      <p:sp>
        <p:nvSpPr>
          <p:cNvPr id="3" name="Slide Number Placeholder 2">
            <a:extLst>
              <a:ext uri="{FF2B5EF4-FFF2-40B4-BE49-F238E27FC236}">
                <a16:creationId xmlns:a16="http://schemas.microsoft.com/office/drawing/2014/main" id="{F061EAA3-8275-5210-B848-59638E5A9924}"/>
              </a:ext>
            </a:extLst>
          </p:cNvPr>
          <p:cNvSpPr>
            <a:spLocks noGrp="1"/>
          </p:cNvSpPr>
          <p:nvPr>
            <p:ph type="sldNum" sz="quarter" idx="12"/>
          </p:nvPr>
        </p:nvSpPr>
        <p:spPr/>
        <p:txBody>
          <a:bodyPr/>
          <a:lstStyle/>
          <a:p>
            <a:fld id="{83B07E9C-B188-D646-AA46-64DB2324B3BF}" type="slidenum">
              <a:rPr kumimoji="1" lang="ko-KR" altLang="en-US" smtClean="0"/>
              <a:pPr/>
              <a:t>6</a:t>
            </a:fld>
            <a:endParaRPr kumimoji="1" lang="ko-KR" altLang="en-US"/>
          </a:p>
        </p:txBody>
      </p:sp>
      <p:sp>
        <p:nvSpPr>
          <p:cNvPr id="4" name="Content Placeholder 3">
            <a:extLst>
              <a:ext uri="{FF2B5EF4-FFF2-40B4-BE49-F238E27FC236}">
                <a16:creationId xmlns:a16="http://schemas.microsoft.com/office/drawing/2014/main" id="{32004AF9-28A9-6ABA-A6AF-72BF6AA64EB8}"/>
              </a:ext>
            </a:extLst>
          </p:cNvPr>
          <p:cNvSpPr>
            <a:spLocks noGrp="1"/>
          </p:cNvSpPr>
          <p:nvPr>
            <p:ph idx="1"/>
          </p:nvPr>
        </p:nvSpPr>
        <p:spPr>
          <a:xfrm>
            <a:off x="506896" y="1509090"/>
            <a:ext cx="6607266" cy="4811700"/>
          </a:xfrm>
        </p:spPr>
        <p:txBody>
          <a:bodyPr/>
          <a:lstStyle/>
          <a:p>
            <a:pPr marL="0" indent="0" latinLnBrk="0">
              <a:buNone/>
            </a:pPr>
            <a:r>
              <a:rPr lang="en-US" i="1" dirty="0"/>
              <a:t>Paravirtualization</a:t>
            </a:r>
          </a:p>
          <a:p>
            <a:pPr marL="0" indent="0" latinLnBrk="0">
              <a:buNone/>
            </a:pPr>
            <a:endParaRPr lang="en-US" sz="2000" dirty="0"/>
          </a:p>
          <a:p>
            <a:pPr marL="0" indent="0" latinLnBrk="0">
              <a:buNone/>
            </a:pPr>
            <a:r>
              <a:rPr lang="en-US" sz="2000" dirty="0"/>
              <a:t>Design Principles</a:t>
            </a:r>
          </a:p>
          <a:p>
            <a:pPr marL="344488" indent="-230188" latinLnBrk="0"/>
            <a:r>
              <a:rPr lang="en-US" sz="2000" dirty="0"/>
              <a:t>Support for </a:t>
            </a:r>
            <a:r>
              <a:rPr lang="en-US" sz="2000" b="1" dirty="0"/>
              <a:t>unmodified application binaries</a:t>
            </a:r>
            <a:r>
              <a:rPr lang="en-US" sz="2000" dirty="0"/>
              <a:t>.</a:t>
            </a:r>
          </a:p>
          <a:p>
            <a:pPr marL="344488" indent="-230188" latinLnBrk="0"/>
            <a:r>
              <a:rPr lang="en-US" sz="2000" dirty="0"/>
              <a:t>Support </a:t>
            </a:r>
            <a:r>
              <a:rPr lang="en-US" sz="2000" b="1" dirty="0"/>
              <a:t>full multi-application OS</a:t>
            </a:r>
            <a:r>
              <a:rPr lang="en-US" sz="2000" dirty="0"/>
              <a:t>.</a:t>
            </a:r>
          </a:p>
          <a:p>
            <a:pPr marL="344488" indent="-230188" latinLnBrk="0"/>
            <a:r>
              <a:rPr lang="en-US" sz="2000" dirty="0"/>
              <a:t>Obtain </a:t>
            </a:r>
            <a:r>
              <a:rPr lang="en-US" sz="2000" b="1" dirty="0"/>
              <a:t>high performance and strong resource isolation </a:t>
            </a:r>
            <a:r>
              <a:rPr lang="en-US" sz="2000" dirty="0"/>
              <a:t>on uncooperative machine architectures</a:t>
            </a:r>
          </a:p>
          <a:p>
            <a:pPr marL="344488" indent="-230188" latinLnBrk="0"/>
            <a:r>
              <a:rPr lang="en-US" sz="2000" dirty="0"/>
              <a:t>Completely hiding effects of resource virtualization from guest OS </a:t>
            </a:r>
            <a:r>
              <a:rPr lang="en-US" sz="2000" b="1" dirty="0"/>
              <a:t>risks correctness and performance</a:t>
            </a:r>
            <a:r>
              <a:rPr lang="en-US" sz="2000" dirty="0"/>
              <a:t>.</a:t>
            </a:r>
          </a:p>
        </p:txBody>
      </p:sp>
      <p:pic>
        <p:nvPicPr>
          <p:cNvPr id="6" name="Picture 5">
            <a:extLst>
              <a:ext uri="{FF2B5EF4-FFF2-40B4-BE49-F238E27FC236}">
                <a16:creationId xmlns:a16="http://schemas.microsoft.com/office/drawing/2014/main" id="{4E0D4AD4-C654-0C87-CE5B-DBD076DCDC69}"/>
              </a:ext>
            </a:extLst>
          </p:cNvPr>
          <p:cNvPicPr>
            <a:picLocks noChangeAspect="1"/>
          </p:cNvPicPr>
          <p:nvPr/>
        </p:nvPicPr>
        <p:blipFill>
          <a:blip r:embed="rId3"/>
          <a:stretch>
            <a:fillRect/>
          </a:stretch>
        </p:blipFill>
        <p:spPr>
          <a:xfrm>
            <a:off x="7493989" y="1452665"/>
            <a:ext cx="3806537" cy="4322784"/>
          </a:xfrm>
          <a:prstGeom prst="rect">
            <a:avLst/>
          </a:prstGeom>
        </p:spPr>
      </p:pic>
    </p:spTree>
    <p:extLst>
      <p:ext uri="{BB962C8B-B14F-4D97-AF65-F5344CB8AC3E}">
        <p14:creationId xmlns:p14="http://schemas.microsoft.com/office/powerpoint/2010/main" val="220912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7</a:t>
            </a:fld>
            <a:endParaRPr kumimoji="1" lang="ko-KR" altLang="en-US"/>
          </a:p>
        </p:txBody>
      </p:sp>
      <p:sp>
        <p:nvSpPr>
          <p:cNvPr id="8" name="Content Placeholder 3">
            <a:extLst>
              <a:ext uri="{FF2B5EF4-FFF2-40B4-BE49-F238E27FC236}">
                <a16:creationId xmlns:a16="http://schemas.microsoft.com/office/drawing/2014/main" id="{E4F6A4BC-1ECD-FF60-08CC-C13AC68D3623}"/>
              </a:ext>
            </a:extLst>
          </p:cNvPr>
          <p:cNvSpPr>
            <a:spLocks noGrp="1"/>
          </p:cNvSpPr>
          <p:nvPr>
            <p:ph idx="1"/>
          </p:nvPr>
        </p:nvSpPr>
        <p:spPr>
          <a:xfrm>
            <a:off x="506896" y="1509090"/>
            <a:ext cx="11102008" cy="4811700"/>
          </a:xfrm>
        </p:spPr>
        <p:txBody>
          <a:bodyPr>
            <a:normAutofit fontScale="92500" lnSpcReduction="10000"/>
          </a:bodyPr>
          <a:lstStyle/>
          <a:p>
            <a:pPr marL="0" indent="0" latinLnBrk="0">
              <a:buNone/>
            </a:pPr>
            <a:r>
              <a:rPr lang="en-US" dirty="0"/>
              <a:t>Xen vs Denali</a:t>
            </a:r>
          </a:p>
          <a:p>
            <a:pPr latinLnBrk="0"/>
            <a:r>
              <a:rPr lang="en-US" dirty="0"/>
              <a:t>Denali does not target existing ABIs, and so can elide certain architectural features from their VM interface.</a:t>
            </a:r>
          </a:p>
          <a:p>
            <a:pPr latinLnBrk="0"/>
            <a:r>
              <a:rPr lang="en-US" dirty="0"/>
              <a:t>The Denali implementation does not address the problem of supporting application multiplexing, nor multiple address spaces, within a single guest OS.</a:t>
            </a:r>
          </a:p>
          <a:p>
            <a:pPr latinLnBrk="0"/>
            <a:r>
              <a:rPr lang="en-US" dirty="0"/>
              <a:t>The Denali architecture the VMM performs all paging to and from disk.</a:t>
            </a:r>
          </a:p>
          <a:p>
            <a:pPr latinLnBrk="0"/>
            <a:r>
              <a:rPr lang="en-US" dirty="0"/>
              <a:t>Denali virtualizes the ‘namespaces’ of all machine resources, taking the view that no VM can access the resource allocations of another VM if it cannot name them.</a:t>
            </a:r>
          </a:p>
          <a:p>
            <a:pPr latinLnBrk="0"/>
            <a:endParaRPr lang="en-US" dirty="0"/>
          </a:p>
        </p:txBody>
      </p:sp>
      <p:pic>
        <p:nvPicPr>
          <p:cNvPr id="10" name="Picture 9">
            <a:extLst>
              <a:ext uri="{FF2B5EF4-FFF2-40B4-BE49-F238E27FC236}">
                <a16:creationId xmlns:a16="http://schemas.microsoft.com/office/drawing/2014/main" id="{4B69ED70-0F5C-4F6C-ACF8-3D2106DC4246}"/>
              </a:ext>
            </a:extLst>
          </p:cNvPr>
          <p:cNvPicPr>
            <a:picLocks noChangeAspect="1"/>
          </p:cNvPicPr>
          <p:nvPr/>
        </p:nvPicPr>
        <p:blipFill>
          <a:blip r:embed="rId3"/>
          <a:stretch>
            <a:fillRect/>
          </a:stretch>
        </p:blipFill>
        <p:spPr>
          <a:xfrm>
            <a:off x="7689968" y="1051231"/>
            <a:ext cx="4110929" cy="865458"/>
          </a:xfrm>
          <a:prstGeom prst="rect">
            <a:avLst/>
          </a:prstGeom>
        </p:spPr>
      </p:pic>
    </p:spTree>
    <p:extLst>
      <p:ext uri="{BB962C8B-B14F-4D97-AF65-F5344CB8AC3E}">
        <p14:creationId xmlns:p14="http://schemas.microsoft.com/office/powerpoint/2010/main" val="99687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8</a:t>
            </a:fld>
            <a:endParaRPr kumimoji="1" lang="ko-KR" altLang="en-US"/>
          </a:p>
        </p:txBody>
      </p:sp>
      <p:pic>
        <p:nvPicPr>
          <p:cNvPr id="10" name="Picture 9">
            <a:extLst>
              <a:ext uri="{FF2B5EF4-FFF2-40B4-BE49-F238E27FC236}">
                <a16:creationId xmlns:a16="http://schemas.microsoft.com/office/drawing/2014/main" id="{704C8DAF-371A-7FC8-0265-E44F80FBCB0D}"/>
              </a:ext>
            </a:extLst>
          </p:cNvPr>
          <p:cNvPicPr>
            <a:picLocks noChangeAspect="1"/>
          </p:cNvPicPr>
          <p:nvPr/>
        </p:nvPicPr>
        <p:blipFill>
          <a:blip r:embed="rId3"/>
          <a:stretch>
            <a:fillRect/>
          </a:stretch>
        </p:blipFill>
        <p:spPr>
          <a:xfrm>
            <a:off x="420663" y="2284971"/>
            <a:ext cx="11138616" cy="4127629"/>
          </a:xfrm>
          <a:prstGeom prst="rect">
            <a:avLst/>
          </a:prstGeom>
        </p:spPr>
      </p:pic>
      <p:sp>
        <p:nvSpPr>
          <p:cNvPr id="4" name="Content Placeholder 3">
            <a:extLst>
              <a:ext uri="{FF2B5EF4-FFF2-40B4-BE49-F238E27FC236}">
                <a16:creationId xmlns:a16="http://schemas.microsoft.com/office/drawing/2014/main" id="{E19344D8-1B5F-3C3D-BB5D-E45A1BF34EF9}"/>
              </a:ext>
            </a:extLst>
          </p:cNvPr>
          <p:cNvSpPr>
            <a:spLocks noGrp="1"/>
          </p:cNvSpPr>
          <p:nvPr>
            <p:ph idx="1"/>
          </p:nvPr>
        </p:nvSpPr>
        <p:spPr>
          <a:xfrm>
            <a:off x="506896" y="1509090"/>
            <a:ext cx="11102008" cy="4811700"/>
          </a:xfrm>
        </p:spPr>
        <p:txBody>
          <a:bodyPr/>
          <a:lstStyle/>
          <a:p>
            <a:pPr marL="0" indent="0">
              <a:buNone/>
            </a:pPr>
            <a:r>
              <a:rPr lang="en-US" dirty="0"/>
              <a:t>The Virtual Machine Interface</a:t>
            </a:r>
          </a:p>
        </p:txBody>
      </p:sp>
    </p:spTree>
    <p:extLst>
      <p:ext uri="{BB962C8B-B14F-4D97-AF65-F5344CB8AC3E}">
        <p14:creationId xmlns:p14="http://schemas.microsoft.com/office/powerpoint/2010/main" val="344936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C05C-990E-A508-365A-725FD7CBF146}"/>
              </a:ext>
            </a:extLst>
          </p:cNvPr>
          <p:cNvSpPr>
            <a:spLocks noGrp="1"/>
          </p:cNvSpPr>
          <p:nvPr>
            <p:ph type="title"/>
          </p:nvPr>
        </p:nvSpPr>
        <p:spPr/>
        <p:txBody>
          <a:bodyPr/>
          <a:lstStyle/>
          <a:p>
            <a:r>
              <a:rPr lang="en-US" dirty="0"/>
              <a:t>Xen: Approach and Overview</a:t>
            </a:r>
          </a:p>
        </p:txBody>
      </p:sp>
      <p:sp>
        <p:nvSpPr>
          <p:cNvPr id="3" name="Slide Number Placeholder 2">
            <a:extLst>
              <a:ext uri="{FF2B5EF4-FFF2-40B4-BE49-F238E27FC236}">
                <a16:creationId xmlns:a16="http://schemas.microsoft.com/office/drawing/2014/main" id="{62AEF505-E28F-A289-37EA-E7730CC3C022}"/>
              </a:ext>
            </a:extLst>
          </p:cNvPr>
          <p:cNvSpPr>
            <a:spLocks noGrp="1"/>
          </p:cNvSpPr>
          <p:nvPr>
            <p:ph type="sldNum" sz="quarter" idx="12"/>
          </p:nvPr>
        </p:nvSpPr>
        <p:spPr/>
        <p:txBody>
          <a:bodyPr/>
          <a:lstStyle/>
          <a:p>
            <a:fld id="{83B07E9C-B188-D646-AA46-64DB2324B3BF}" type="slidenum">
              <a:rPr kumimoji="1" lang="ko-KR" altLang="en-US" smtClean="0"/>
              <a:pPr/>
              <a:t>9</a:t>
            </a:fld>
            <a:endParaRPr kumimoji="1" lang="ko-KR" altLang="en-US"/>
          </a:p>
        </p:txBody>
      </p:sp>
      <p:sp>
        <p:nvSpPr>
          <p:cNvPr id="4" name="Content Placeholder 3">
            <a:extLst>
              <a:ext uri="{FF2B5EF4-FFF2-40B4-BE49-F238E27FC236}">
                <a16:creationId xmlns:a16="http://schemas.microsoft.com/office/drawing/2014/main" id="{61C586D6-D3B8-FEE3-8176-07A01BDEEEDF}"/>
              </a:ext>
            </a:extLst>
          </p:cNvPr>
          <p:cNvSpPr>
            <a:spLocks noGrp="1"/>
          </p:cNvSpPr>
          <p:nvPr>
            <p:ph idx="1"/>
          </p:nvPr>
        </p:nvSpPr>
        <p:spPr/>
        <p:txBody>
          <a:bodyPr>
            <a:normAutofit fontScale="55000" lnSpcReduction="20000"/>
          </a:bodyPr>
          <a:lstStyle/>
          <a:p>
            <a:pPr marL="0" indent="0" latinLnBrk="0">
              <a:buNone/>
            </a:pPr>
            <a:r>
              <a:rPr lang="en-US" dirty="0"/>
              <a:t>Memory Management</a:t>
            </a:r>
          </a:p>
          <a:p>
            <a:pPr marL="0" indent="0" latinLnBrk="0">
              <a:buNone/>
            </a:pPr>
            <a:r>
              <a:rPr lang="en-US" dirty="0"/>
              <a:t>Limitations</a:t>
            </a:r>
          </a:p>
          <a:p>
            <a:pPr latinLnBrk="0"/>
            <a:r>
              <a:rPr lang="en-US" dirty="0"/>
              <a:t>x86 doesn’t have a software-managed TLB</a:t>
            </a:r>
          </a:p>
          <a:p>
            <a:pPr lvl="1" latinLnBrk="0"/>
            <a:r>
              <a:rPr lang="en-US" dirty="0"/>
              <a:t>TLB misses are serviced automatically by the processor by walking the page table structure in hardware</a:t>
            </a:r>
          </a:p>
          <a:p>
            <a:pPr lvl="1" latinLnBrk="0"/>
            <a:r>
              <a:rPr lang="en-US" dirty="0"/>
              <a:t>To achieve the best performance, all valid page translations for the current address space should be present in the hardware-accessible page table.</a:t>
            </a:r>
          </a:p>
          <a:p>
            <a:pPr latinLnBrk="0"/>
            <a:r>
              <a:rPr lang="en-US" dirty="0"/>
              <a:t>TLB is not tagged = address space typically require a complete TLB flush</a:t>
            </a:r>
          </a:p>
          <a:p>
            <a:pPr marL="0" indent="0" latinLnBrk="0">
              <a:buNone/>
            </a:pPr>
            <a:endParaRPr lang="en-US" dirty="0"/>
          </a:p>
          <a:p>
            <a:pPr marL="0" indent="0" latinLnBrk="0">
              <a:buNone/>
            </a:pPr>
            <a:r>
              <a:rPr lang="en-US" dirty="0"/>
              <a:t>Design decision</a:t>
            </a:r>
          </a:p>
          <a:p>
            <a:pPr latinLnBrk="0"/>
            <a:r>
              <a:rPr lang="en-US" dirty="0"/>
              <a:t>Guest OSes are </a:t>
            </a:r>
            <a:r>
              <a:rPr lang="en-US" b="1" dirty="0"/>
              <a:t>responsible for allocating and managing the hardware page tables</a:t>
            </a:r>
            <a:r>
              <a:rPr lang="en-US" dirty="0"/>
              <a:t>, with minimal involvement from Xen to ensure safety and isolation.</a:t>
            </a:r>
          </a:p>
          <a:p>
            <a:pPr latinLnBrk="0"/>
            <a:r>
              <a:rPr lang="en-US" dirty="0"/>
              <a:t>Xen exists in a 64 MB section </a:t>
            </a:r>
            <a:r>
              <a:rPr lang="en-US" b="1" dirty="0"/>
              <a:t>at the top of every address space</a:t>
            </a:r>
            <a:r>
              <a:rPr lang="en-US" dirty="0"/>
              <a:t>, avoiding a TLB flush when entering and leaving the hypervisor</a:t>
            </a:r>
          </a:p>
          <a:p>
            <a:pPr latinLnBrk="0"/>
            <a:r>
              <a:rPr lang="en-US" dirty="0"/>
              <a:t>Each guest OS can </a:t>
            </a:r>
            <a:r>
              <a:rPr lang="en-US" b="1" dirty="0"/>
              <a:t>only map to memory it owns</a:t>
            </a:r>
          </a:p>
          <a:p>
            <a:pPr latinLnBrk="0"/>
            <a:r>
              <a:rPr lang="en-US" dirty="0"/>
              <a:t>Writes are </a:t>
            </a:r>
            <a:r>
              <a:rPr lang="en-US" b="1" dirty="0"/>
              <a:t>validated by Xen</a:t>
            </a:r>
          </a:p>
        </p:txBody>
      </p:sp>
    </p:spTree>
    <p:extLst>
      <p:ext uri="{BB962C8B-B14F-4D97-AF65-F5344CB8AC3E}">
        <p14:creationId xmlns:p14="http://schemas.microsoft.com/office/powerpoint/2010/main" val="204049183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3814</TotalTime>
  <Words>2827</Words>
  <Application>Microsoft Office PowerPoint</Application>
  <PresentationFormat>Widescreen</PresentationFormat>
  <Paragraphs>259</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맑은 고딕</vt:lpstr>
      <vt:lpstr>Arial</vt:lpstr>
      <vt:lpstr>Arial</vt:lpstr>
      <vt:lpstr>Times New Roman</vt:lpstr>
      <vt:lpstr>Wingdings</vt:lpstr>
      <vt:lpstr>Office 테마</vt:lpstr>
      <vt:lpstr>Xen and the Art of Virtualization</vt:lpstr>
      <vt:lpstr>Contents</vt:lpstr>
      <vt:lpstr>Why Virtualize?</vt:lpstr>
      <vt:lpstr>Why Virtualize?</vt:lpstr>
      <vt:lpstr>Introduction</vt:lpstr>
      <vt:lpstr>Xen: Approach and Overview</vt:lpstr>
      <vt:lpstr>Xen: Approach and Overview</vt:lpstr>
      <vt:lpstr>Xen: Approach and Overview</vt:lpstr>
      <vt:lpstr>Xen: Approach and Overview</vt:lpstr>
      <vt:lpstr>Xen: Approach and Overview</vt:lpstr>
      <vt:lpstr>Xen: Approach and Overview</vt:lpstr>
      <vt:lpstr>Xen: Approach and Overview</vt:lpstr>
      <vt:lpstr>Design</vt:lpstr>
      <vt:lpstr>Design</vt:lpstr>
      <vt:lpstr>Design</vt:lpstr>
      <vt:lpstr>Evaluation</vt:lpstr>
      <vt:lpstr>Evaluation</vt:lpstr>
      <vt:lpstr>Evaluation</vt:lpstr>
      <vt:lpstr>Conclusion</vt:lpstr>
      <vt:lpstr>Xen through the years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Xen and the Art of Virtualization</dc:title>
  <dc:creator>최건희</dc:creator>
  <cp:lastModifiedBy>x041418</cp:lastModifiedBy>
  <cp:revision>164</cp:revision>
  <cp:lastPrinted>2023-09-27T07:28:03Z</cp:lastPrinted>
  <dcterms:created xsi:type="dcterms:W3CDTF">2019-06-24T08:20:15Z</dcterms:created>
  <dcterms:modified xsi:type="dcterms:W3CDTF">2023-10-09T08:30:00Z</dcterms:modified>
</cp:coreProperties>
</file>