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758" r:id="rId2"/>
    <p:sldId id="770" r:id="rId3"/>
    <p:sldId id="759" r:id="rId4"/>
    <p:sldId id="891" r:id="rId5"/>
    <p:sldId id="892" r:id="rId6"/>
    <p:sldId id="864" r:id="rId7"/>
    <p:sldId id="857" r:id="rId8"/>
    <p:sldId id="866" r:id="rId9"/>
    <p:sldId id="867" r:id="rId10"/>
    <p:sldId id="868" r:id="rId11"/>
    <p:sldId id="869" r:id="rId12"/>
    <p:sldId id="870" r:id="rId13"/>
    <p:sldId id="871" r:id="rId14"/>
    <p:sldId id="872" r:id="rId15"/>
    <p:sldId id="873" r:id="rId16"/>
    <p:sldId id="875" r:id="rId17"/>
    <p:sldId id="874" r:id="rId18"/>
    <p:sldId id="876" r:id="rId19"/>
    <p:sldId id="877" r:id="rId20"/>
    <p:sldId id="879" r:id="rId21"/>
    <p:sldId id="880" r:id="rId22"/>
    <p:sldId id="881" r:id="rId23"/>
    <p:sldId id="882" r:id="rId24"/>
    <p:sldId id="883" r:id="rId25"/>
    <p:sldId id="890" r:id="rId26"/>
    <p:sldId id="885" r:id="rId27"/>
    <p:sldId id="886" r:id="rId28"/>
    <p:sldId id="888" r:id="rId29"/>
    <p:sldId id="889" r:id="rId30"/>
    <p:sldId id="856" r:id="rId31"/>
    <p:sldId id="769" r:id="rId32"/>
    <p:sldId id="804" r:id="rId33"/>
  </p:sldIdLst>
  <p:sldSz cx="9144000" cy="6858000" type="screen4x3"/>
  <p:notesSz cx="10234613" cy="71040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Ju Yoo" initials="HY" lastIdx="1" clrIdx="0">
    <p:extLst>
      <p:ext uri="{19B8F6BF-5375-455C-9EA6-DF929625EA0E}">
        <p15:presenceInfo xmlns:p15="http://schemas.microsoft.com/office/powerpoint/2012/main" userId="54acea86c19a8952" providerId="Windows Live"/>
      </p:ext>
    </p:extLst>
  </p:cmAuthor>
  <p:cmAuthor id="2" name="최영찬" initials="최" lastIdx="1" clrIdx="1">
    <p:extLst>
      <p:ext uri="{19B8F6BF-5375-455C-9EA6-DF929625EA0E}">
        <p15:presenceInfo xmlns:p15="http://schemas.microsoft.com/office/powerpoint/2012/main" userId="S::32164669@dankook.ac.kr::d1ec0793-7cc3-4c21-b0be-a4ee77ba5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B3162"/>
    <a:srgbClr val="F2F2F2"/>
    <a:srgbClr val="FAE5C0"/>
    <a:srgbClr val="FAD6C0"/>
    <a:srgbClr val="ECE3FD"/>
    <a:srgbClr val="ECD5BC"/>
    <a:srgbClr val="67BD6B"/>
    <a:srgbClr val="ED7D31"/>
    <a:srgbClr val="E6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7" autoAdjust="0"/>
    <p:restoredTop sz="83960" autoAdjust="0"/>
  </p:normalViewPr>
  <p:slideViewPr>
    <p:cSldViewPr snapToGrid="0">
      <p:cViewPr>
        <p:scale>
          <a:sx n="121" d="100"/>
          <a:sy n="121" d="100"/>
        </p:scale>
        <p:origin x="360" y="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D74EBE5F-3FFD-4273-B9C5-04087E8AA6DC}" type="datetimeFigureOut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9F1266E2-95DA-4C42-AA0B-FDC43D34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1375F395-60FC-4ED7-9C96-CEB0A1535EA7}" type="datetimeFigureOut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9" rIns="94796" bIns="473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96" tIns="47399" rIns="94796" bIns="4739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F85F8B53-9677-4027-B07A-D67F0579D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3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36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21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57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547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29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05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18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603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37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5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9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018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911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2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993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375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615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743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506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455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43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432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4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09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24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69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9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1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51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5263" y="6142506"/>
            <a:ext cx="3328737" cy="37791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599"/>
            <a:ext cx="7772400" cy="1876927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377190" y="3248526"/>
            <a:ext cx="838962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E5125A92-F70B-446B-B803-5751840558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429000"/>
            <a:ext cx="7772400" cy="115272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6500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2FE-1D3B-4A48-A119-50DB62E955DA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D59-596B-4D4C-A939-CD2619464B0C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609346"/>
            <a:ext cx="9144000" cy="240633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211" y="1195138"/>
            <a:ext cx="8221579" cy="50868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n-lt"/>
                <a:ea typeface="+mj-ea"/>
              </a:defRPr>
            </a:lvl1pPr>
            <a:lvl2pPr>
              <a:lnSpc>
                <a:spcPct val="100000"/>
              </a:lnSpc>
              <a:defRPr sz="1800">
                <a:latin typeface="+mn-lt"/>
                <a:ea typeface="+mn-ea"/>
              </a:defRPr>
            </a:lvl2pPr>
            <a:lvl3pPr>
              <a:lnSpc>
                <a:spcPct val="100000"/>
              </a:lnSpc>
              <a:defRPr sz="1600">
                <a:latin typeface="+mn-lt"/>
                <a:ea typeface="+mn-ea"/>
              </a:defRPr>
            </a:lvl3pPr>
            <a:lvl4pPr>
              <a:lnSpc>
                <a:spcPct val="100000"/>
              </a:lnSpc>
              <a:defRPr sz="1400">
                <a:latin typeface="+mn-lt"/>
                <a:ea typeface="+mn-ea"/>
              </a:defRPr>
            </a:lvl4pPr>
            <a:lvl5pPr>
              <a:lnSpc>
                <a:spcPct val="100000"/>
              </a:lnSpc>
              <a:defRPr sz="1400">
                <a:latin typeface="+mn-lt"/>
                <a:ea typeface="+mn-ea"/>
              </a:defRPr>
            </a:lvl5pPr>
          </a:lstStyle>
          <a:p>
            <a:pPr lvl="0"/>
            <a:r>
              <a:rPr lang="en-US" altLang="ko-KR" dirty="0"/>
              <a:t>Master text style</a:t>
            </a:r>
            <a:endParaRPr lang="ko-KR" altLang="en-US" dirty="0"/>
          </a:p>
          <a:p>
            <a:pPr lvl="1"/>
            <a:r>
              <a:rPr lang="en-US" altLang="ko-KR" dirty="0"/>
              <a:t>Second level</a:t>
            </a:r>
            <a:endParaRPr lang="ko-KR" altLang="en-US" dirty="0"/>
          </a:p>
          <a:p>
            <a:pPr lvl="2"/>
            <a:r>
              <a:rPr lang="en-US" altLang="ko-KR" dirty="0"/>
              <a:t>Third level</a:t>
            </a:r>
            <a:endParaRPr lang="ko-KR" altLang="en-US" dirty="0"/>
          </a:p>
          <a:p>
            <a:pPr lvl="3"/>
            <a:r>
              <a:rPr lang="en-US" altLang="ko-KR" dirty="0"/>
              <a:t>Fourth level</a:t>
            </a:r>
            <a:endParaRPr lang="ko-KR" altLang="en-US" dirty="0"/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211" y="192506"/>
            <a:ext cx="7428019" cy="673769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altLang="ko-KR" dirty="0"/>
              <a:t>Master Title</a:t>
            </a:r>
            <a:endParaRPr lang="en-US" dirty="0"/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0" y="997346"/>
            <a:ext cx="914400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827165" y="99225"/>
            <a:ext cx="1141075" cy="537065"/>
            <a:chOff x="130631" y="1857830"/>
            <a:chExt cx="3586528" cy="1688057"/>
          </a:xfrm>
        </p:grpSpPr>
        <p:grpSp>
          <p:nvGrpSpPr>
            <p:cNvPr id="10" name="Group 9"/>
            <p:cNvGrpSpPr/>
            <p:nvPr/>
          </p:nvGrpSpPr>
          <p:grpSpPr>
            <a:xfrm>
              <a:off x="130631" y="1857830"/>
              <a:ext cx="3586528" cy="1688057"/>
              <a:chOff x="1640116" y="2496459"/>
              <a:chExt cx="6832371" cy="321576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640116" y="2496459"/>
                <a:ext cx="3294741" cy="3099478"/>
              </a:xfrm>
              <a:custGeom>
                <a:avLst/>
                <a:gdLst>
                  <a:gd name="connsiteX0" fmla="*/ 455383 w 3294741"/>
                  <a:gd name="connsiteY0" fmla="*/ 1347896 h 3099478"/>
                  <a:gd name="connsiteX1" fmla="*/ 556279 w 3294741"/>
                  <a:gd name="connsiteY1" fmla="*/ 1379216 h 3099478"/>
                  <a:gd name="connsiteX2" fmla="*/ 696685 w 3294741"/>
                  <a:gd name="connsiteY2" fmla="*/ 1393370 h 3099478"/>
                  <a:gd name="connsiteX3" fmla="*/ 698723 w 3294741"/>
                  <a:gd name="connsiteY3" fmla="*/ 1393165 h 3099478"/>
                  <a:gd name="connsiteX4" fmla="*/ 698723 w 3294741"/>
                  <a:gd name="connsiteY4" fmla="*/ 2856138 h 3099478"/>
                  <a:gd name="connsiteX5" fmla="*/ 841827 w 3294741"/>
                  <a:gd name="connsiteY5" fmla="*/ 2856138 h 3099478"/>
                  <a:gd name="connsiteX6" fmla="*/ 841827 w 3294741"/>
                  <a:gd name="connsiteY6" fmla="*/ 3099478 h 3099478"/>
                  <a:gd name="connsiteX7" fmla="*/ 455383 w 3294741"/>
                  <a:gd name="connsiteY7" fmla="*/ 3099478 h 3099478"/>
                  <a:gd name="connsiteX8" fmla="*/ 698723 w 3294741"/>
                  <a:gd name="connsiteY8" fmla="*/ 722310 h 3099478"/>
                  <a:gd name="connsiteX9" fmla="*/ 1390787 w 3294741"/>
                  <a:gd name="connsiteY9" fmla="*/ 722310 h 3099478"/>
                  <a:gd name="connsiteX10" fmla="*/ 1379216 w 3294741"/>
                  <a:gd name="connsiteY10" fmla="*/ 837092 h 3099478"/>
                  <a:gd name="connsiteX11" fmla="*/ 837092 w 3294741"/>
                  <a:gd name="connsiteY11" fmla="*/ 1379216 h 3099478"/>
                  <a:gd name="connsiteX12" fmla="*/ 698723 w 3294741"/>
                  <a:gd name="connsiteY12" fmla="*/ 1393165 h 3099478"/>
                  <a:gd name="connsiteX13" fmla="*/ 1355218 w 3294741"/>
                  <a:gd name="connsiteY13" fmla="*/ 478970 h 3099478"/>
                  <a:gd name="connsiteX14" fmla="*/ 3294741 w 3294741"/>
                  <a:gd name="connsiteY14" fmla="*/ 478970 h 3099478"/>
                  <a:gd name="connsiteX15" fmla="*/ 3294741 w 3294741"/>
                  <a:gd name="connsiteY15" fmla="*/ 1525546 h 3099478"/>
                  <a:gd name="connsiteX16" fmla="*/ 3051401 w 3294741"/>
                  <a:gd name="connsiteY16" fmla="*/ 1525546 h 3099478"/>
                  <a:gd name="connsiteX17" fmla="*/ 3051401 w 3294741"/>
                  <a:gd name="connsiteY17" fmla="*/ 722310 h 3099478"/>
                  <a:gd name="connsiteX18" fmla="*/ 1390787 w 3294741"/>
                  <a:gd name="connsiteY18" fmla="*/ 722310 h 3099478"/>
                  <a:gd name="connsiteX19" fmla="*/ 1393370 w 3294741"/>
                  <a:gd name="connsiteY19" fmla="*/ 696685 h 3099478"/>
                  <a:gd name="connsiteX20" fmla="*/ 1379216 w 3294741"/>
                  <a:gd name="connsiteY20" fmla="*/ 556279 h 3099478"/>
                  <a:gd name="connsiteX21" fmla="*/ 696685 w 3294741"/>
                  <a:gd name="connsiteY21" fmla="*/ 0 h 3099478"/>
                  <a:gd name="connsiteX22" fmla="*/ 1338621 w 3294741"/>
                  <a:gd name="connsiteY22" fmla="*/ 425503 h 3099478"/>
                  <a:gd name="connsiteX23" fmla="*/ 1355218 w 3294741"/>
                  <a:gd name="connsiteY23" fmla="*/ 478970 h 3099478"/>
                  <a:gd name="connsiteX24" fmla="*/ 455383 w 3294741"/>
                  <a:gd name="connsiteY24" fmla="*/ 478970 h 3099478"/>
                  <a:gd name="connsiteX25" fmla="*/ 455383 w 3294741"/>
                  <a:gd name="connsiteY25" fmla="*/ 1347896 h 3099478"/>
                  <a:gd name="connsiteX26" fmla="*/ 425504 w 3294741"/>
                  <a:gd name="connsiteY26" fmla="*/ 1338621 h 3099478"/>
                  <a:gd name="connsiteX27" fmla="*/ 0 w 3294741"/>
                  <a:gd name="connsiteY27" fmla="*/ 696685 h 3099478"/>
                  <a:gd name="connsiteX28" fmla="*/ 696685 w 3294741"/>
                  <a:gd name="connsiteY28" fmla="*/ 0 h 309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94741" h="3099478">
                    <a:moveTo>
                      <a:pt x="455383" y="1347896"/>
                    </a:moveTo>
                    <a:lnTo>
                      <a:pt x="556279" y="1379216"/>
                    </a:lnTo>
                    <a:cubicBezTo>
                      <a:pt x="601631" y="1388496"/>
                      <a:pt x="648589" y="1393370"/>
                      <a:pt x="696685" y="1393370"/>
                    </a:cubicBezTo>
                    <a:lnTo>
                      <a:pt x="698723" y="1393165"/>
                    </a:lnTo>
                    <a:lnTo>
                      <a:pt x="698723" y="2856138"/>
                    </a:lnTo>
                    <a:lnTo>
                      <a:pt x="841827" y="2856138"/>
                    </a:lnTo>
                    <a:lnTo>
                      <a:pt x="841827" y="3099478"/>
                    </a:lnTo>
                    <a:lnTo>
                      <a:pt x="455383" y="3099478"/>
                    </a:lnTo>
                    <a:close/>
                    <a:moveTo>
                      <a:pt x="698723" y="722310"/>
                    </a:moveTo>
                    <a:lnTo>
                      <a:pt x="1390787" y="722310"/>
                    </a:lnTo>
                    <a:lnTo>
                      <a:pt x="1379216" y="837092"/>
                    </a:lnTo>
                    <a:cubicBezTo>
                      <a:pt x="1323533" y="1109207"/>
                      <a:pt x="1109207" y="1323533"/>
                      <a:pt x="837092" y="1379216"/>
                    </a:cubicBezTo>
                    <a:lnTo>
                      <a:pt x="698723" y="1393165"/>
                    </a:lnTo>
                    <a:close/>
                    <a:moveTo>
                      <a:pt x="1355218" y="478970"/>
                    </a:moveTo>
                    <a:lnTo>
                      <a:pt x="3294741" y="478970"/>
                    </a:lnTo>
                    <a:lnTo>
                      <a:pt x="3294741" y="1525546"/>
                    </a:lnTo>
                    <a:lnTo>
                      <a:pt x="3051401" y="1525546"/>
                    </a:lnTo>
                    <a:lnTo>
                      <a:pt x="3051401" y="722310"/>
                    </a:lnTo>
                    <a:lnTo>
                      <a:pt x="1390787" y="722310"/>
                    </a:lnTo>
                    <a:lnTo>
                      <a:pt x="1393370" y="696685"/>
                    </a:lnTo>
                    <a:cubicBezTo>
                      <a:pt x="1393370" y="648589"/>
                      <a:pt x="1388496" y="601631"/>
                      <a:pt x="1379216" y="556279"/>
                    </a:cubicBezTo>
                    <a:close/>
                    <a:moveTo>
                      <a:pt x="696685" y="0"/>
                    </a:moveTo>
                    <a:cubicBezTo>
                      <a:pt x="985262" y="0"/>
                      <a:pt x="1232859" y="175453"/>
                      <a:pt x="1338621" y="425503"/>
                    </a:cubicBezTo>
                    <a:lnTo>
                      <a:pt x="1355218" y="478970"/>
                    </a:lnTo>
                    <a:lnTo>
                      <a:pt x="455383" y="478970"/>
                    </a:lnTo>
                    <a:lnTo>
                      <a:pt x="455383" y="1347896"/>
                    </a:lnTo>
                    <a:lnTo>
                      <a:pt x="425504" y="1338621"/>
                    </a:lnTo>
                    <a:cubicBezTo>
                      <a:pt x="175453" y="1232859"/>
                      <a:pt x="0" y="985262"/>
                      <a:pt x="0" y="696685"/>
                    </a:cubicBezTo>
                    <a:cubicBezTo>
                      <a:pt x="0" y="311916"/>
                      <a:pt x="311916" y="0"/>
                      <a:pt x="696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86515" y="4124325"/>
                <a:ext cx="1047534" cy="1471612"/>
              </a:xfrm>
              <a:custGeom>
                <a:avLst/>
                <a:gdLst>
                  <a:gd name="connsiteX0" fmla="*/ 0 w 1047534"/>
                  <a:gd name="connsiteY0" fmla="*/ 0 h 1471612"/>
                  <a:gd name="connsiteX1" fmla="*/ 333159 w 1047534"/>
                  <a:gd name="connsiteY1" fmla="*/ 0 h 1471612"/>
                  <a:gd name="connsiteX2" fmla="*/ 333159 w 1047534"/>
                  <a:gd name="connsiteY2" fmla="*/ 1314450 h 1471612"/>
                  <a:gd name="connsiteX3" fmla="*/ 1047534 w 1047534"/>
                  <a:gd name="connsiteY3" fmla="*/ 1314450 h 1471612"/>
                  <a:gd name="connsiteX4" fmla="*/ 1047534 w 1047534"/>
                  <a:gd name="connsiteY4" fmla="*/ 1471612 h 1471612"/>
                  <a:gd name="connsiteX5" fmla="*/ 333159 w 1047534"/>
                  <a:gd name="connsiteY5" fmla="*/ 1471612 h 1471612"/>
                  <a:gd name="connsiteX6" fmla="*/ 0 w 1047534"/>
                  <a:gd name="connsiteY6" fmla="*/ 1471612 h 1471612"/>
                  <a:gd name="connsiteX7" fmla="*/ 0 w 1047534"/>
                  <a:gd name="connsiteY7" fmla="*/ 1314450 h 147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534" h="1471612">
                    <a:moveTo>
                      <a:pt x="0" y="0"/>
                    </a:moveTo>
                    <a:lnTo>
                      <a:pt x="333159" y="0"/>
                    </a:lnTo>
                    <a:lnTo>
                      <a:pt x="333159" y="1314450"/>
                    </a:lnTo>
                    <a:lnTo>
                      <a:pt x="1047534" y="1314450"/>
                    </a:lnTo>
                    <a:lnTo>
                      <a:pt x="1047534" y="1471612"/>
                    </a:lnTo>
                    <a:lnTo>
                      <a:pt x="333159" y="1471612"/>
                    </a:lnTo>
                    <a:lnTo>
                      <a:pt x="0" y="1471612"/>
                    </a:lnTo>
                    <a:lnTo>
                      <a:pt x="0" y="1314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47938" y="4124313"/>
                <a:ext cx="2000357" cy="1471624"/>
              </a:xfrm>
              <a:custGeom>
                <a:avLst/>
                <a:gdLst>
                  <a:gd name="connsiteX0" fmla="*/ 294845 w 2000357"/>
                  <a:gd name="connsiteY0" fmla="*/ 133362 h 1471624"/>
                  <a:gd name="connsiteX1" fmla="*/ 294845 w 2000357"/>
                  <a:gd name="connsiteY1" fmla="*/ 134265 h 1471624"/>
                  <a:gd name="connsiteX2" fmla="*/ 296884 w 2000357"/>
                  <a:gd name="connsiteY2" fmla="*/ 133362 h 1471624"/>
                  <a:gd name="connsiteX3" fmla="*/ 1404777 w 2000357"/>
                  <a:gd name="connsiteY3" fmla="*/ 0 h 1471624"/>
                  <a:gd name="connsiteX4" fmla="*/ 1412080 w 2000357"/>
                  <a:gd name="connsiteY4" fmla="*/ 3233 h 1471624"/>
                  <a:gd name="connsiteX5" fmla="*/ 1412080 w 2000357"/>
                  <a:gd name="connsiteY5" fmla="*/ 12 h 1471624"/>
                  <a:gd name="connsiteX6" fmla="*/ 2000357 w 2000357"/>
                  <a:gd name="connsiteY6" fmla="*/ 12 h 1471624"/>
                  <a:gd name="connsiteX7" fmla="*/ 2000357 w 2000357"/>
                  <a:gd name="connsiteY7" fmla="*/ 133362 h 1471624"/>
                  <a:gd name="connsiteX8" fmla="*/ 1827716 w 2000357"/>
                  <a:gd name="connsiteY8" fmla="*/ 133362 h 1471624"/>
                  <a:gd name="connsiteX9" fmla="*/ 1827716 w 2000357"/>
                  <a:gd name="connsiteY9" fmla="*/ 1338274 h 1471624"/>
                  <a:gd name="connsiteX10" fmla="*/ 1976653 w 2000357"/>
                  <a:gd name="connsiteY10" fmla="*/ 1338274 h 1471624"/>
                  <a:gd name="connsiteX11" fmla="*/ 1976653 w 2000357"/>
                  <a:gd name="connsiteY11" fmla="*/ 1471624 h 1471624"/>
                  <a:gd name="connsiteX12" fmla="*/ 1276134 w 2000357"/>
                  <a:gd name="connsiteY12" fmla="*/ 1471624 h 1471624"/>
                  <a:gd name="connsiteX13" fmla="*/ 1276134 w 2000357"/>
                  <a:gd name="connsiteY13" fmla="*/ 1338274 h 1471624"/>
                  <a:gd name="connsiteX14" fmla="*/ 1440924 w 2000357"/>
                  <a:gd name="connsiteY14" fmla="*/ 1338274 h 1471624"/>
                  <a:gd name="connsiteX15" fmla="*/ 1440924 w 2000357"/>
                  <a:gd name="connsiteY15" fmla="*/ 256455 h 1471624"/>
                  <a:gd name="connsiteX16" fmla="*/ 1076302 w 2000357"/>
                  <a:gd name="connsiteY16" fmla="*/ 1080018 h 1471624"/>
                  <a:gd name="connsiteX17" fmla="*/ 1080024 w 2000357"/>
                  <a:gd name="connsiteY17" fmla="*/ 1088423 h 1471624"/>
                  <a:gd name="connsiteX18" fmla="*/ 1070766 w 2000357"/>
                  <a:gd name="connsiteY18" fmla="*/ 1092523 h 1471624"/>
                  <a:gd name="connsiteX19" fmla="*/ 1004008 w 2000357"/>
                  <a:gd name="connsiteY19" fmla="*/ 1243308 h 1471624"/>
                  <a:gd name="connsiteX20" fmla="*/ 997744 w 2000357"/>
                  <a:gd name="connsiteY20" fmla="*/ 1240534 h 1471624"/>
                  <a:gd name="connsiteX21" fmla="*/ 997744 w 2000357"/>
                  <a:gd name="connsiteY21" fmla="*/ 1243308 h 1471624"/>
                  <a:gd name="connsiteX22" fmla="*/ 730315 w 2000357"/>
                  <a:gd name="connsiteY22" fmla="*/ 1243308 h 1471624"/>
                  <a:gd name="connsiteX23" fmla="*/ 725755 w 2000357"/>
                  <a:gd name="connsiteY23" fmla="*/ 1245328 h 1471624"/>
                  <a:gd name="connsiteX24" fmla="*/ 294845 w 2000357"/>
                  <a:gd name="connsiteY24" fmla="*/ 272392 h 1471624"/>
                  <a:gd name="connsiteX25" fmla="*/ 294845 w 2000357"/>
                  <a:gd name="connsiteY25" fmla="*/ 1338274 h 1471624"/>
                  <a:gd name="connsiteX26" fmla="*/ 509587 w 2000357"/>
                  <a:gd name="connsiteY26" fmla="*/ 1338274 h 1471624"/>
                  <a:gd name="connsiteX27" fmla="*/ 509587 w 2000357"/>
                  <a:gd name="connsiteY27" fmla="*/ 1471624 h 1471624"/>
                  <a:gd name="connsiteX28" fmla="*/ 0 w 2000357"/>
                  <a:gd name="connsiteY28" fmla="*/ 1471624 h 1471624"/>
                  <a:gd name="connsiteX29" fmla="*/ 0 w 2000357"/>
                  <a:gd name="connsiteY29" fmla="*/ 1338274 h 1471624"/>
                  <a:gd name="connsiteX30" fmla="*/ 178703 w 2000357"/>
                  <a:gd name="connsiteY30" fmla="*/ 1338274 h 1471624"/>
                  <a:gd name="connsiteX31" fmla="*/ 178703 w 2000357"/>
                  <a:gd name="connsiteY31" fmla="*/ 133362 h 1471624"/>
                  <a:gd name="connsiteX32" fmla="*/ 0 w 2000357"/>
                  <a:gd name="connsiteY32" fmla="*/ 133362 h 1471624"/>
                  <a:gd name="connsiteX33" fmla="*/ 0 w 2000357"/>
                  <a:gd name="connsiteY33" fmla="*/ 12 h 1471624"/>
                  <a:gd name="connsiteX34" fmla="*/ 597970 w 2000357"/>
                  <a:gd name="connsiteY34" fmla="*/ 12 h 1471624"/>
                  <a:gd name="connsiteX35" fmla="*/ 597971 w 2000357"/>
                  <a:gd name="connsiteY35" fmla="*/ 12 h 1471624"/>
                  <a:gd name="connsiteX36" fmla="*/ 597971 w 2000357"/>
                  <a:gd name="connsiteY36" fmla="*/ 12 h 1471624"/>
                  <a:gd name="connsiteX37" fmla="*/ 600076 w 2000357"/>
                  <a:gd name="connsiteY37" fmla="*/ 12 h 1471624"/>
                  <a:gd name="connsiteX38" fmla="*/ 600076 w 2000357"/>
                  <a:gd name="connsiteY38" fmla="*/ 4764 h 1471624"/>
                  <a:gd name="connsiteX39" fmla="*/ 1001444 w 2000357"/>
                  <a:gd name="connsiteY39" fmla="*/ 910999 h 147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00357" h="1471624">
                    <a:moveTo>
                      <a:pt x="294845" y="133362"/>
                    </a:moveTo>
                    <a:lnTo>
                      <a:pt x="294845" y="134265"/>
                    </a:lnTo>
                    <a:lnTo>
                      <a:pt x="296884" y="133362"/>
                    </a:lnTo>
                    <a:close/>
                    <a:moveTo>
                      <a:pt x="1404777" y="0"/>
                    </a:moveTo>
                    <a:lnTo>
                      <a:pt x="1412080" y="3233"/>
                    </a:lnTo>
                    <a:lnTo>
                      <a:pt x="1412080" y="12"/>
                    </a:lnTo>
                    <a:lnTo>
                      <a:pt x="2000357" y="12"/>
                    </a:lnTo>
                    <a:lnTo>
                      <a:pt x="2000357" y="133362"/>
                    </a:lnTo>
                    <a:lnTo>
                      <a:pt x="1827716" y="133362"/>
                    </a:lnTo>
                    <a:lnTo>
                      <a:pt x="1827716" y="1338274"/>
                    </a:lnTo>
                    <a:lnTo>
                      <a:pt x="1976653" y="1338274"/>
                    </a:lnTo>
                    <a:lnTo>
                      <a:pt x="1976653" y="1471624"/>
                    </a:lnTo>
                    <a:lnTo>
                      <a:pt x="1276134" y="1471624"/>
                    </a:lnTo>
                    <a:lnTo>
                      <a:pt x="1276134" y="1338274"/>
                    </a:lnTo>
                    <a:lnTo>
                      <a:pt x="1440924" y="1338274"/>
                    </a:lnTo>
                    <a:lnTo>
                      <a:pt x="1440924" y="256455"/>
                    </a:lnTo>
                    <a:lnTo>
                      <a:pt x="1076302" y="1080018"/>
                    </a:lnTo>
                    <a:lnTo>
                      <a:pt x="1080024" y="1088423"/>
                    </a:lnTo>
                    <a:lnTo>
                      <a:pt x="1070766" y="1092523"/>
                    </a:lnTo>
                    <a:lnTo>
                      <a:pt x="1004008" y="1243308"/>
                    </a:lnTo>
                    <a:lnTo>
                      <a:pt x="997744" y="1240534"/>
                    </a:lnTo>
                    <a:lnTo>
                      <a:pt x="997744" y="1243308"/>
                    </a:lnTo>
                    <a:lnTo>
                      <a:pt x="730315" y="1243308"/>
                    </a:lnTo>
                    <a:lnTo>
                      <a:pt x="725755" y="1245328"/>
                    </a:lnTo>
                    <a:lnTo>
                      <a:pt x="294845" y="272392"/>
                    </a:lnTo>
                    <a:lnTo>
                      <a:pt x="294845" y="1338274"/>
                    </a:lnTo>
                    <a:lnTo>
                      <a:pt x="509587" y="1338274"/>
                    </a:lnTo>
                    <a:lnTo>
                      <a:pt x="509587" y="1471624"/>
                    </a:lnTo>
                    <a:lnTo>
                      <a:pt x="0" y="1471624"/>
                    </a:lnTo>
                    <a:lnTo>
                      <a:pt x="0" y="1338274"/>
                    </a:lnTo>
                    <a:lnTo>
                      <a:pt x="178703" y="1338274"/>
                    </a:lnTo>
                    <a:lnTo>
                      <a:pt x="178703" y="133362"/>
                    </a:lnTo>
                    <a:lnTo>
                      <a:pt x="0" y="133362"/>
                    </a:lnTo>
                    <a:lnTo>
                      <a:pt x="0" y="12"/>
                    </a:lnTo>
                    <a:lnTo>
                      <a:pt x="597970" y="12"/>
                    </a:lnTo>
                    <a:lnTo>
                      <a:pt x="597971" y="12"/>
                    </a:lnTo>
                    <a:lnTo>
                      <a:pt x="597971" y="12"/>
                    </a:lnTo>
                    <a:lnTo>
                      <a:pt x="600076" y="12"/>
                    </a:lnTo>
                    <a:lnTo>
                      <a:pt x="600076" y="4764"/>
                    </a:lnTo>
                    <a:lnTo>
                      <a:pt x="1001444" y="910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7095261" flipV="1">
                <a:off x="5388791" y="4115535"/>
                <a:ext cx="1748988" cy="1444387"/>
              </a:xfrm>
              <a:custGeom>
                <a:avLst/>
                <a:gdLst>
                  <a:gd name="connsiteX0" fmla="*/ 331796 w 1748988"/>
                  <a:gd name="connsiteY0" fmla="*/ 521772 h 1444387"/>
                  <a:gd name="connsiteX1" fmla="*/ 864570 w 1748988"/>
                  <a:gd name="connsiteY1" fmla="*/ 808093 h 1444387"/>
                  <a:gd name="connsiteX2" fmla="*/ 774448 w 1748988"/>
                  <a:gd name="connsiteY2" fmla="*/ 975787 h 1444387"/>
                  <a:gd name="connsiteX3" fmla="*/ 755494 w 1748988"/>
                  <a:gd name="connsiteY3" fmla="*/ 990931 h 1444387"/>
                  <a:gd name="connsiteX4" fmla="*/ 530100 w 1748988"/>
                  <a:gd name="connsiteY4" fmla="*/ 1064128 h 1444387"/>
                  <a:gd name="connsiteX5" fmla="*/ 472451 w 1748988"/>
                  <a:gd name="connsiteY5" fmla="*/ 1058675 h 1444387"/>
                  <a:gd name="connsiteX6" fmla="*/ 471159 w 1748988"/>
                  <a:gd name="connsiteY6" fmla="*/ 1058429 h 1444387"/>
                  <a:gd name="connsiteX7" fmla="*/ 402040 w 1748988"/>
                  <a:gd name="connsiteY7" fmla="*/ 1029906 h 1444387"/>
                  <a:gd name="connsiteX8" fmla="*/ 289398 w 1748988"/>
                  <a:gd name="connsiteY8" fmla="*/ 936017 h 1444387"/>
                  <a:gd name="connsiteX9" fmla="*/ 279413 w 1748988"/>
                  <a:gd name="connsiteY9" fmla="*/ 920610 h 1444387"/>
                  <a:gd name="connsiteX10" fmla="*/ 259135 w 1748988"/>
                  <a:gd name="connsiteY10" fmla="*/ 847850 h 1444387"/>
                  <a:gd name="connsiteX11" fmla="*/ 251717 w 1748988"/>
                  <a:gd name="connsiteY11" fmla="*/ 765290 h 1444387"/>
                  <a:gd name="connsiteX12" fmla="*/ 268194 w 1748988"/>
                  <a:gd name="connsiteY12" fmla="*/ 643305 h 1444387"/>
                  <a:gd name="connsiteX13" fmla="*/ 271562 w 1748988"/>
                  <a:gd name="connsiteY13" fmla="*/ 633853 h 1444387"/>
                  <a:gd name="connsiteX14" fmla="*/ 452701 w 1748988"/>
                  <a:gd name="connsiteY14" fmla="*/ 0 h 1444387"/>
                  <a:gd name="connsiteX15" fmla="*/ 365851 w 1748988"/>
                  <a:gd name="connsiteY15" fmla="*/ 161607 h 1444387"/>
                  <a:gd name="connsiteX16" fmla="*/ 88547 w 1748988"/>
                  <a:gd name="connsiteY16" fmla="*/ 677601 h 1444387"/>
                  <a:gd name="connsiteX17" fmla="*/ 201390 w 1748988"/>
                  <a:gd name="connsiteY17" fmla="*/ 1403267 h 1444387"/>
                  <a:gd name="connsiteX18" fmla="*/ 868841 w 1748988"/>
                  <a:gd name="connsiteY18" fmla="*/ 1096945 h 1444387"/>
                  <a:gd name="connsiteX19" fmla="*/ 988330 w 1748988"/>
                  <a:gd name="connsiteY19" fmla="*/ 874605 h 1444387"/>
                  <a:gd name="connsiteX20" fmla="*/ 1386861 w 1748988"/>
                  <a:gd name="connsiteY20" fmla="*/ 1088782 h 1444387"/>
                  <a:gd name="connsiteX21" fmla="*/ 1267372 w 1748988"/>
                  <a:gd name="connsiteY21" fmla="*/ 1311122 h 1444387"/>
                  <a:gd name="connsiteX22" fmla="*/ 1384834 w 1748988"/>
                  <a:gd name="connsiteY22" fmla="*/ 1374248 h 1444387"/>
                  <a:gd name="connsiteX23" fmla="*/ 1504323 w 1748988"/>
                  <a:gd name="connsiteY23" fmla="*/ 1151908 h 1444387"/>
                  <a:gd name="connsiteX24" fmla="*/ 1662036 w 1748988"/>
                  <a:gd name="connsiteY24" fmla="*/ 858443 h 1444387"/>
                  <a:gd name="connsiteX25" fmla="*/ 1748988 w 1748988"/>
                  <a:gd name="connsiteY25" fmla="*/ 696647 h 1444387"/>
                  <a:gd name="connsiteX26" fmla="*/ 1631526 w 1748988"/>
                  <a:gd name="connsiteY26" fmla="*/ 633521 h 1444387"/>
                  <a:gd name="connsiteX27" fmla="*/ 1544574 w 1748988"/>
                  <a:gd name="connsiteY27" fmla="*/ 795317 h 1444387"/>
                  <a:gd name="connsiteX28" fmla="*/ 1146043 w 1748988"/>
                  <a:gd name="connsiteY28" fmla="*/ 581140 h 1444387"/>
                  <a:gd name="connsiteX29" fmla="*/ 1146145 w 1748988"/>
                  <a:gd name="connsiteY29" fmla="*/ 580950 h 1444387"/>
                  <a:gd name="connsiteX30" fmla="*/ 1022384 w 1748988"/>
                  <a:gd name="connsiteY30" fmla="*/ 514439 h 1444387"/>
                  <a:gd name="connsiteX31" fmla="*/ 1022283 w 1748988"/>
                  <a:gd name="connsiteY31" fmla="*/ 514629 h 1444387"/>
                  <a:gd name="connsiteX32" fmla="*/ 489509 w 1748988"/>
                  <a:gd name="connsiteY32" fmla="*/ 228307 h 1444387"/>
                  <a:gd name="connsiteX33" fmla="*/ 489611 w 1748988"/>
                  <a:gd name="connsiteY33" fmla="*/ 228118 h 1444387"/>
                  <a:gd name="connsiteX34" fmla="*/ 483313 w 1748988"/>
                  <a:gd name="connsiteY34" fmla="*/ 224733 h 1444387"/>
                  <a:gd name="connsiteX35" fmla="*/ 570163 w 1748988"/>
                  <a:gd name="connsiteY35" fmla="*/ 63126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48988" h="1444387">
                    <a:moveTo>
                      <a:pt x="331796" y="521772"/>
                    </a:moveTo>
                    <a:lnTo>
                      <a:pt x="864570" y="808093"/>
                    </a:lnTo>
                    <a:lnTo>
                      <a:pt x="774448" y="975787"/>
                    </a:lnTo>
                    <a:lnTo>
                      <a:pt x="755494" y="990931"/>
                    </a:lnTo>
                    <a:cubicBezTo>
                      <a:pt x="685201" y="1037442"/>
                      <a:pt x="605389" y="1062880"/>
                      <a:pt x="530100" y="1064128"/>
                    </a:cubicBezTo>
                    <a:lnTo>
                      <a:pt x="472451" y="1058675"/>
                    </a:lnTo>
                    <a:lnTo>
                      <a:pt x="471159" y="1058429"/>
                    </a:lnTo>
                    <a:cubicBezTo>
                      <a:pt x="447637" y="1051441"/>
                      <a:pt x="424485" y="1041969"/>
                      <a:pt x="402040" y="1029906"/>
                    </a:cubicBezTo>
                    <a:cubicBezTo>
                      <a:pt x="357151" y="1005782"/>
                      <a:pt x="319339" y="973585"/>
                      <a:pt x="289398" y="936017"/>
                    </a:cubicBezTo>
                    <a:lnTo>
                      <a:pt x="279413" y="920610"/>
                    </a:lnTo>
                    <a:lnTo>
                      <a:pt x="259135" y="847850"/>
                    </a:lnTo>
                    <a:cubicBezTo>
                      <a:pt x="254254" y="821071"/>
                      <a:pt x="251717" y="793386"/>
                      <a:pt x="251717" y="765290"/>
                    </a:cubicBezTo>
                    <a:cubicBezTo>
                      <a:pt x="251717" y="723146"/>
                      <a:pt x="257424" y="681925"/>
                      <a:pt x="268194" y="643305"/>
                    </a:cubicBezTo>
                    <a:lnTo>
                      <a:pt x="271562" y="633853"/>
                    </a:lnTo>
                    <a:close/>
                    <a:moveTo>
                      <a:pt x="452701" y="0"/>
                    </a:moveTo>
                    <a:lnTo>
                      <a:pt x="365851" y="161607"/>
                    </a:lnTo>
                    <a:lnTo>
                      <a:pt x="88547" y="677601"/>
                    </a:lnTo>
                    <a:cubicBezTo>
                      <a:pt x="-64604" y="962577"/>
                      <a:pt x="-14082" y="1287469"/>
                      <a:pt x="201390" y="1403267"/>
                    </a:cubicBezTo>
                    <a:cubicBezTo>
                      <a:pt x="416862" y="1519066"/>
                      <a:pt x="715690" y="1381921"/>
                      <a:pt x="868841" y="1096945"/>
                    </a:cubicBezTo>
                    <a:lnTo>
                      <a:pt x="988330" y="874605"/>
                    </a:lnTo>
                    <a:lnTo>
                      <a:pt x="1386861" y="1088782"/>
                    </a:lnTo>
                    <a:lnTo>
                      <a:pt x="1267372" y="1311122"/>
                    </a:lnTo>
                    <a:lnTo>
                      <a:pt x="1384834" y="1374248"/>
                    </a:lnTo>
                    <a:lnTo>
                      <a:pt x="1504323" y="1151908"/>
                    </a:lnTo>
                    <a:lnTo>
                      <a:pt x="1662036" y="858443"/>
                    </a:lnTo>
                    <a:lnTo>
                      <a:pt x="1748988" y="696647"/>
                    </a:lnTo>
                    <a:lnTo>
                      <a:pt x="1631526" y="633521"/>
                    </a:lnTo>
                    <a:lnTo>
                      <a:pt x="1544574" y="795317"/>
                    </a:lnTo>
                    <a:lnTo>
                      <a:pt x="1146043" y="581140"/>
                    </a:lnTo>
                    <a:lnTo>
                      <a:pt x="1146145" y="580950"/>
                    </a:lnTo>
                    <a:lnTo>
                      <a:pt x="1022384" y="514439"/>
                    </a:lnTo>
                    <a:lnTo>
                      <a:pt x="1022283" y="514629"/>
                    </a:lnTo>
                    <a:lnTo>
                      <a:pt x="489509" y="228307"/>
                    </a:lnTo>
                    <a:lnTo>
                      <a:pt x="489611" y="228118"/>
                    </a:lnTo>
                    <a:lnTo>
                      <a:pt x="483313" y="224733"/>
                    </a:lnTo>
                    <a:lnTo>
                      <a:pt x="570163" y="63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99519" y="4127476"/>
                <a:ext cx="1572968" cy="1468461"/>
              </a:xfrm>
              <a:custGeom>
                <a:avLst/>
                <a:gdLst>
                  <a:gd name="connsiteX0" fmla="*/ 653157 w 1572968"/>
                  <a:gd name="connsiteY0" fmla="*/ 414780 h 1468461"/>
                  <a:gd name="connsiteX1" fmla="*/ 455385 w 1572968"/>
                  <a:gd name="connsiteY1" fmla="*/ 900136 h 1468461"/>
                  <a:gd name="connsiteX2" fmla="*/ 859015 w 1572968"/>
                  <a:gd name="connsiteY2" fmla="*/ 900136 h 1468461"/>
                  <a:gd name="connsiteX3" fmla="*/ 679204 w 1572968"/>
                  <a:gd name="connsiteY3" fmla="*/ 0 h 1468461"/>
                  <a:gd name="connsiteX4" fmla="*/ 885579 w 1572968"/>
                  <a:gd name="connsiteY4" fmla="*/ 0 h 1468461"/>
                  <a:gd name="connsiteX5" fmla="*/ 885579 w 1572968"/>
                  <a:gd name="connsiteY5" fmla="*/ 3928 h 1468461"/>
                  <a:gd name="connsiteX6" fmla="*/ 889513 w 1572968"/>
                  <a:gd name="connsiteY6" fmla="*/ 2259 h 1468461"/>
                  <a:gd name="connsiteX7" fmla="*/ 1454825 w 1572968"/>
                  <a:gd name="connsiteY7" fmla="*/ 1335111 h 1468461"/>
                  <a:gd name="connsiteX8" fmla="*/ 1572968 w 1572968"/>
                  <a:gd name="connsiteY8" fmla="*/ 1335111 h 1468461"/>
                  <a:gd name="connsiteX9" fmla="*/ 1572968 w 1572968"/>
                  <a:gd name="connsiteY9" fmla="*/ 1468461 h 1468461"/>
                  <a:gd name="connsiteX10" fmla="*/ 928816 w 1572968"/>
                  <a:gd name="connsiteY10" fmla="*/ 1468461 h 1468461"/>
                  <a:gd name="connsiteX11" fmla="*/ 928816 w 1572968"/>
                  <a:gd name="connsiteY11" fmla="*/ 1335111 h 1468461"/>
                  <a:gd name="connsiteX12" fmla="*/ 1043504 w 1572968"/>
                  <a:gd name="connsiteY12" fmla="*/ 1335111 h 1468461"/>
                  <a:gd name="connsiteX13" fmla="*/ 915574 w 1572968"/>
                  <a:gd name="connsiteY13" fmla="*/ 1033486 h 1468461"/>
                  <a:gd name="connsiteX14" fmla="*/ 401048 w 1572968"/>
                  <a:gd name="connsiteY14" fmla="*/ 1033486 h 1468461"/>
                  <a:gd name="connsiteX15" fmla="*/ 278143 w 1572968"/>
                  <a:gd name="connsiteY15" fmla="*/ 1335111 h 1468461"/>
                  <a:gd name="connsiteX16" fmla="*/ 425420 w 1572968"/>
                  <a:gd name="connsiteY16" fmla="*/ 1335111 h 1468461"/>
                  <a:gd name="connsiteX17" fmla="*/ 425420 w 1572968"/>
                  <a:gd name="connsiteY17" fmla="*/ 1468461 h 1468461"/>
                  <a:gd name="connsiteX18" fmla="*/ 0 w 1572968"/>
                  <a:gd name="connsiteY18" fmla="*/ 1468461 h 1468461"/>
                  <a:gd name="connsiteX19" fmla="*/ 0 w 1572968"/>
                  <a:gd name="connsiteY19" fmla="*/ 1335111 h 1468461"/>
                  <a:gd name="connsiteX20" fmla="*/ 134148 w 1572968"/>
                  <a:gd name="connsiteY20" fmla="*/ 1335111 h 1468461"/>
                  <a:gd name="connsiteX21" fmla="*/ 677718 w 1572968"/>
                  <a:gd name="connsiteY21" fmla="*/ 1119 h 1468461"/>
                  <a:gd name="connsiteX22" fmla="*/ 679204 w 1572968"/>
                  <a:gd name="connsiteY22" fmla="*/ 1725 h 146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2968" h="1468461">
                    <a:moveTo>
                      <a:pt x="653157" y="414780"/>
                    </a:moveTo>
                    <a:lnTo>
                      <a:pt x="455385" y="900136"/>
                    </a:lnTo>
                    <a:lnTo>
                      <a:pt x="859015" y="900136"/>
                    </a:lnTo>
                    <a:close/>
                    <a:moveTo>
                      <a:pt x="679204" y="0"/>
                    </a:moveTo>
                    <a:lnTo>
                      <a:pt x="885579" y="0"/>
                    </a:lnTo>
                    <a:lnTo>
                      <a:pt x="885579" y="3928"/>
                    </a:lnTo>
                    <a:lnTo>
                      <a:pt x="889513" y="2259"/>
                    </a:lnTo>
                    <a:lnTo>
                      <a:pt x="1454825" y="1335111"/>
                    </a:lnTo>
                    <a:lnTo>
                      <a:pt x="1572968" y="1335111"/>
                    </a:lnTo>
                    <a:lnTo>
                      <a:pt x="1572968" y="1468461"/>
                    </a:lnTo>
                    <a:lnTo>
                      <a:pt x="928816" y="1468461"/>
                    </a:lnTo>
                    <a:lnTo>
                      <a:pt x="928816" y="1335111"/>
                    </a:lnTo>
                    <a:lnTo>
                      <a:pt x="1043504" y="1335111"/>
                    </a:lnTo>
                    <a:lnTo>
                      <a:pt x="915574" y="1033486"/>
                    </a:lnTo>
                    <a:lnTo>
                      <a:pt x="401048" y="1033486"/>
                    </a:lnTo>
                    <a:lnTo>
                      <a:pt x="278143" y="1335111"/>
                    </a:lnTo>
                    <a:lnTo>
                      <a:pt x="425420" y="1335111"/>
                    </a:lnTo>
                    <a:lnTo>
                      <a:pt x="425420" y="1468461"/>
                    </a:lnTo>
                    <a:lnTo>
                      <a:pt x="0" y="1468461"/>
                    </a:lnTo>
                    <a:lnTo>
                      <a:pt x="0" y="1335111"/>
                    </a:lnTo>
                    <a:lnTo>
                      <a:pt x="134148" y="1335111"/>
                    </a:lnTo>
                    <a:lnTo>
                      <a:pt x="677718" y="1119"/>
                    </a:lnTo>
                    <a:lnTo>
                      <a:pt x="679204" y="1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37" b="96189" l="977" r="98926">
                          <a14:foregroundMark x1="46094" y1="30309" x2="46094" y2="30309"/>
                          <a14:foregroundMark x1="65430" y1="24682" x2="65430" y2="24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91" y="2072152"/>
              <a:ext cx="1189753" cy="64019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7885985" y="601841"/>
            <a:ext cx="8018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7885985" y="735365"/>
            <a:ext cx="11801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 Analysis laboratory</a:t>
            </a:r>
            <a:endParaRPr lang="ko-KR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4"/>
          </p:nvPr>
        </p:nvSpPr>
        <p:spPr>
          <a:xfrm>
            <a:off x="130629" y="6547099"/>
            <a:ext cx="504552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7912801" y="658179"/>
            <a:ext cx="0" cy="2080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768479" y="5732"/>
            <a:ext cx="1314450" cy="920031"/>
          </a:xfrm>
          <a:prstGeom prst="rect">
            <a:avLst/>
          </a:prstGeom>
          <a:solidFill>
            <a:srgbClr val="0B316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9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20" y="2816643"/>
            <a:ext cx="7886700" cy="1971923"/>
          </a:xfr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  <a:latin typeface="+mn-lt"/>
                <a:ea typeface="서울남산체 M" panose="02020603020101020101" pitchFamily="18" charset="-127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341" y="2221831"/>
            <a:ext cx="3763628" cy="489283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  <a:ea typeface="서울남산체 L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Chapter number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9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76D1-8A93-45F8-ACEA-6237A994BD59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5262-D847-4053-973A-3CA61F6EF397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21E-80CB-4BC9-9C59-F188D686D85B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3B93-CD5C-49CE-97E1-E55B5CC5F300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9F7-1BD7-4C74-AC40-9C575F64793F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3BD-B562-47B5-9C92-F1DC712E45D4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B219-7F63-4386-880D-E03BCBCDC7B3}" type="datetime1">
              <a:rPr lang="ko-KR" altLang="en-US" smtClean="0"/>
              <a:t>2023. 10. 17.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eomko.tistory.com/3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2bme.tistory.com/15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>
            <a:extLst>
              <a:ext uri="{FF2B5EF4-FFF2-40B4-BE49-F238E27FC236}">
                <a16:creationId xmlns:a16="http://schemas.microsoft.com/office/drawing/2014/main" id="{D837F7FA-3F57-4E10-9AF0-40695AE2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263" y="6278033"/>
            <a:ext cx="3328737" cy="37791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Presented by</a:t>
            </a:r>
            <a:r>
              <a:rPr lang="ko-KR" altLang="en-US" dirty="0"/>
              <a:t> </a:t>
            </a:r>
            <a:r>
              <a:rPr lang="en-US" altLang="ko-KR" dirty="0"/>
              <a:t>: Young-Chan Choi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914F9C9-864E-49D1-B4EE-CC90CB25B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34" y="1316183"/>
            <a:ext cx="7560332" cy="1876927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MapReduce: Simplified Data Processing on Large Clusters</a:t>
            </a:r>
            <a:endParaRPr lang="ko-KR" altLang="en-US" sz="4000" b="1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CD9E981E-B060-431F-A443-19C4CA1E8F93}"/>
              </a:ext>
            </a:extLst>
          </p:cNvPr>
          <p:cNvSpPr txBox="1">
            <a:spLocks/>
          </p:cNvSpPr>
          <p:nvPr/>
        </p:nvSpPr>
        <p:spPr>
          <a:xfrm>
            <a:off x="408812" y="3444431"/>
            <a:ext cx="8354942" cy="377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500" dirty="0"/>
              <a:t>Jeffrey Dean and Sanjay Ghemawat</a:t>
            </a:r>
          </a:p>
        </p:txBody>
      </p:sp>
    </p:spTree>
    <p:extLst>
      <p:ext uri="{BB962C8B-B14F-4D97-AF65-F5344CB8AC3E}">
        <p14:creationId xmlns:p14="http://schemas.microsoft.com/office/powerpoint/2010/main" val="15329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Environment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2075195"/>
            <a:ext cx="6738761" cy="21251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Dual-processor x86 system with 2~4GB RAM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100mb/s ~ 1gb/s ethernet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 err="1">
                <a:latin typeface="+mn-ea"/>
              </a:rPr>
              <a:t>Hudreds</a:t>
            </a:r>
            <a:r>
              <a:rPr kumimoji="1" lang="en-US" altLang="ko-KR" sz="1500" dirty="0">
                <a:latin typeface="+mn-ea"/>
              </a:rPr>
              <a:t>/thousands of machines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machine failure is common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Distributed file system(GFS)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use replication to provide availability and reliability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Users submit jobs to a scheduling system</a:t>
            </a:r>
            <a:endParaRPr kumimoji="1" lang="en-US" altLang="ko-KR" sz="1500" dirty="0">
              <a:latin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8D5CB34-8B93-BEEC-B2C1-79C88355AFF0}"/>
              </a:ext>
            </a:extLst>
          </p:cNvPr>
          <p:cNvGrpSpPr/>
          <p:nvPr/>
        </p:nvGrpSpPr>
        <p:grpSpPr>
          <a:xfrm>
            <a:off x="5682885" y="3670963"/>
            <a:ext cx="2975842" cy="2466753"/>
            <a:chOff x="1739228" y="1813639"/>
            <a:chExt cx="954743" cy="834057"/>
          </a:xfrm>
        </p:grpSpPr>
        <p:pic>
          <p:nvPicPr>
            <p:cNvPr id="6" name="Picture 2" descr="서버 아이콘 에 Selman Icons">
              <a:extLst>
                <a:ext uri="{FF2B5EF4-FFF2-40B4-BE49-F238E27FC236}">
                  <a16:creationId xmlns:a16="http://schemas.microsoft.com/office/drawing/2014/main" id="{8B0409C3-D144-2453-DBD9-685D3C649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228" y="1813639"/>
              <a:ext cx="538040" cy="53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서버 아이콘 에 Selman Icons">
              <a:extLst>
                <a:ext uri="{FF2B5EF4-FFF2-40B4-BE49-F238E27FC236}">
                  <a16:creationId xmlns:a16="http://schemas.microsoft.com/office/drawing/2014/main" id="{E29CBB42-B37C-862D-ACAE-DEB069D1F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108" y="1961647"/>
              <a:ext cx="538040" cy="53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서버 아이콘 에 Selman Icons">
              <a:extLst>
                <a:ext uri="{FF2B5EF4-FFF2-40B4-BE49-F238E27FC236}">
                  <a16:creationId xmlns:a16="http://schemas.microsoft.com/office/drawing/2014/main" id="{A612BADA-4446-D16C-C771-3310DF5C9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931" y="2109655"/>
              <a:ext cx="538040" cy="53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03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B8C1377-99C5-0ECD-FF0B-436DD778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23411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split input files into M pieces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each piece is about 16~64MB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start copies of program on a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cluster of machines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AE5A507-6C5D-0602-C77D-1BF3A397DB6B}"/>
              </a:ext>
            </a:extLst>
          </p:cNvPr>
          <p:cNvSpPr/>
          <p:nvPr/>
        </p:nvSpPr>
        <p:spPr>
          <a:xfrm>
            <a:off x="3400425" y="4271943"/>
            <a:ext cx="742950" cy="219075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4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EFCD8FA-FAEC-F449-86D0-1ABA7C0C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AE5A507-6C5D-0602-C77D-1BF3A397DB6B}"/>
              </a:ext>
            </a:extLst>
          </p:cNvPr>
          <p:cNvSpPr/>
          <p:nvPr/>
        </p:nvSpPr>
        <p:spPr>
          <a:xfrm>
            <a:off x="5673130" y="3523790"/>
            <a:ext cx="742950" cy="549081"/>
          </a:xfrm>
          <a:prstGeom prst="roundRect">
            <a:avLst/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1894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One of the copies of program is master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Rest are 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i="1" dirty="0">
                <a:latin typeface="+mn-ea"/>
              </a:rPr>
              <a:t>M</a:t>
            </a:r>
            <a:r>
              <a:rPr kumimoji="1" lang="en-US" altLang="ko-KR" sz="1500" dirty="0">
                <a:latin typeface="+mn-ea"/>
              </a:rPr>
              <a:t> map tasks, </a:t>
            </a:r>
            <a:r>
              <a:rPr kumimoji="1" lang="en-US" altLang="ko-KR" sz="1500" i="1" dirty="0">
                <a:latin typeface="+mn-ea"/>
              </a:rPr>
              <a:t>R</a:t>
            </a:r>
            <a:r>
              <a:rPr kumimoji="1" lang="en-US" altLang="ko-KR" sz="1500" dirty="0">
                <a:latin typeface="+mn-ea"/>
              </a:rPr>
              <a:t> reduce tasks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Master assigns map tasks and reduce tasks</a:t>
            </a:r>
            <a:endParaRPr kumimoji="1" lang="en-US" altLang="ko-KR" sz="2000" dirty="0"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F1298F1-F489-C14D-B656-D95DDD2B96C4}"/>
              </a:ext>
            </a:extLst>
          </p:cNvPr>
          <p:cNvSpPr/>
          <p:nvPr/>
        </p:nvSpPr>
        <p:spPr>
          <a:xfrm>
            <a:off x="5423555" y="3926291"/>
            <a:ext cx="499150" cy="495434"/>
          </a:xfrm>
          <a:prstGeom prst="roundRect">
            <a:avLst/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875DA40-64C6-9D74-BC48-322E5FD4E49F}"/>
              </a:ext>
            </a:extLst>
          </p:cNvPr>
          <p:cNvSpPr/>
          <p:nvPr/>
        </p:nvSpPr>
        <p:spPr>
          <a:xfrm>
            <a:off x="6370240" y="3825154"/>
            <a:ext cx="499150" cy="495434"/>
          </a:xfrm>
          <a:prstGeom prst="roundRect">
            <a:avLst/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1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787E77-80A1-242A-9C2B-C196EDC7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22406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Map task workers read the content of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the corresponding input split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Parses key/value pairs out of input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Intermediate key/value pairs produced by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user-defined Map function are buffered in memory</a:t>
            </a:r>
            <a:endParaRPr kumimoji="1" lang="en-US" altLang="ko-KR" sz="2000" dirty="0"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F1298F1-F489-C14D-B656-D95DDD2B96C4}"/>
              </a:ext>
            </a:extLst>
          </p:cNvPr>
          <p:cNvSpPr/>
          <p:nvPr/>
        </p:nvSpPr>
        <p:spPr>
          <a:xfrm>
            <a:off x="4343400" y="4213860"/>
            <a:ext cx="1973580" cy="1830206"/>
          </a:xfrm>
          <a:prstGeom prst="roundRect">
            <a:avLst>
              <a:gd name="adj" fmla="val 9343"/>
            </a:avLst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413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787E77-80A1-242A-9C2B-C196EDC7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15481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Buffered intermediate key/value is written to local disk,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partitioned into R regions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Location of data are passed back to the master</a:t>
            </a:r>
            <a:endParaRPr kumimoji="1" lang="en-US" altLang="ko-KR" sz="2000" dirty="0">
              <a:latin typeface="+mn-ea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1FCD990-0AB5-08C5-7B7E-B2A5C5661596}"/>
              </a:ext>
            </a:extLst>
          </p:cNvPr>
          <p:cNvCxnSpPr/>
          <p:nvPr/>
        </p:nvCxnSpPr>
        <p:spPr>
          <a:xfrm flipV="1">
            <a:off x="6045200" y="40259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2D21BB0-C757-E65D-0B82-A1FFF3DD791F}"/>
              </a:ext>
            </a:extLst>
          </p:cNvPr>
          <p:cNvSpPr/>
          <p:nvPr/>
        </p:nvSpPr>
        <p:spPr>
          <a:xfrm>
            <a:off x="5763260" y="3907790"/>
            <a:ext cx="563879" cy="464820"/>
          </a:xfrm>
          <a:prstGeom prst="roundRect">
            <a:avLst>
              <a:gd name="adj" fmla="val 9343"/>
            </a:avLst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9B526E8-1D24-1913-2FB0-0EAA9F48EA74}"/>
              </a:ext>
            </a:extLst>
          </p:cNvPr>
          <p:cNvSpPr/>
          <p:nvPr/>
        </p:nvSpPr>
        <p:spPr>
          <a:xfrm>
            <a:off x="5009679" y="4254500"/>
            <a:ext cx="1317458" cy="1757680"/>
          </a:xfrm>
          <a:prstGeom prst="roundRect">
            <a:avLst>
              <a:gd name="adj" fmla="val 9343"/>
            </a:avLst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D5BA0-9130-747F-5DD4-696BA0D6E74A}"/>
              </a:ext>
            </a:extLst>
          </p:cNvPr>
          <p:cNvSpPr txBox="1"/>
          <p:nvPr/>
        </p:nvSpPr>
        <p:spPr>
          <a:xfrm>
            <a:off x="5259180" y="4227126"/>
            <a:ext cx="1698094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Send location of data</a:t>
            </a:r>
            <a:endParaRPr kumimoji="1" lang="ko-KR" altLang="en-US" sz="1200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60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787E77-80A1-242A-9C2B-C196EDC7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1894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Reduce worker read buffered data from the local disk of map 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Sort intermediate data by intermediate keys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all occurrences of the same key are grouped together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If intermediate data is too large, external sort is used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2D21BB0-C757-E65D-0B82-A1FFF3DD791F}"/>
              </a:ext>
            </a:extLst>
          </p:cNvPr>
          <p:cNvSpPr/>
          <p:nvPr/>
        </p:nvSpPr>
        <p:spPr>
          <a:xfrm>
            <a:off x="6004842" y="3702205"/>
            <a:ext cx="1729095" cy="2163336"/>
          </a:xfrm>
          <a:prstGeom prst="roundRect">
            <a:avLst>
              <a:gd name="adj" fmla="val 7408"/>
            </a:avLst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1300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787E77-80A1-242A-9C2B-C196EDC7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6738761" cy="22406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Reduce worker iterates over the sorted intermediate data,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passes key and corresponding intermediate values to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user’s reduce function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Output of reduce function is appended to a 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final output file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2D21BB0-C757-E65D-0B82-A1FFF3DD791F}"/>
              </a:ext>
            </a:extLst>
          </p:cNvPr>
          <p:cNvSpPr/>
          <p:nvPr/>
        </p:nvSpPr>
        <p:spPr>
          <a:xfrm>
            <a:off x="6774276" y="4414034"/>
            <a:ext cx="2090944" cy="1250786"/>
          </a:xfrm>
          <a:prstGeom prst="roundRect">
            <a:avLst>
              <a:gd name="adj" fmla="val 7408"/>
            </a:avLst>
          </a:prstGeom>
          <a:solidFill>
            <a:srgbClr val="FF0000">
              <a:alpha val="10000"/>
            </a:srgbClr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6329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Execution 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787E77-80A1-242A-9C2B-C196EDC7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686687"/>
            <a:ext cx="5810287" cy="38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30" y="1930789"/>
            <a:ext cx="5344620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Mater wakes up the user program when all map tasks and reduce tasks have been 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1A517-D0CD-2765-2064-61D2672DB2A6}"/>
              </a:ext>
            </a:extLst>
          </p:cNvPr>
          <p:cNvSpPr txBox="1"/>
          <p:nvPr/>
        </p:nvSpPr>
        <p:spPr>
          <a:xfrm>
            <a:off x="130630" y="3627532"/>
            <a:ext cx="5344620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Final Output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 output 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 need to combine</a:t>
            </a:r>
          </a:p>
        </p:txBody>
      </p:sp>
    </p:spTree>
    <p:extLst>
      <p:ext uri="{BB962C8B-B14F-4D97-AF65-F5344CB8AC3E}">
        <p14:creationId xmlns:p14="http://schemas.microsoft.com/office/powerpoint/2010/main" val="362789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Master Data Structures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30" y="1930789"/>
            <a:ext cx="5344620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Step7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Mater wakes up the user program when all map tasks and reduce tasks have been 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1A517-D0CD-2765-2064-61D2672DB2A6}"/>
              </a:ext>
            </a:extLst>
          </p:cNvPr>
          <p:cNvSpPr txBox="1"/>
          <p:nvPr/>
        </p:nvSpPr>
        <p:spPr>
          <a:xfrm>
            <a:off x="130630" y="3627532"/>
            <a:ext cx="5344620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Final Output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 output 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 need to combine</a:t>
            </a:r>
          </a:p>
        </p:txBody>
      </p:sp>
    </p:spTree>
    <p:extLst>
      <p:ext uri="{BB962C8B-B14F-4D97-AF65-F5344CB8AC3E}">
        <p14:creationId xmlns:p14="http://schemas.microsoft.com/office/powerpoint/2010/main" val="336502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Fault Tolerance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Worker Failure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 response is received from a worker in a certain amount of time </a:t>
            </a:r>
            <a:r>
              <a:rPr kumimoji="1" lang="en-US" altLang="ko-KR" sz="1500" dirty="0">
                <a:latin typeface="+mn-ea"/>
                <a:sym typeface="Wingdings" pitchFamily="2" charset="2"/>
              </a:rPr>
              <a:t> </a:t>
            </a:r>
            <a:r>
              <a:rPr kumimoji="1" lang="en-US" altLang="ko-KR" sz="1500" dirty="0">
                <a:latin typeface="+mn-ea"/>
              </a:rPr>
              <a:t>worker failed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96D18-65AD-ED69-0595-94789DC971EB}"/>
              </a:ext>
            </a:extLst>
          </p:cNvPr>
          <p:cNvSpPr txBox="1"/>
          <p:nvPr/>
        </p:nvSpPr>
        <p:spPr>
          <a:xfrm>
            <a:off x="125767" y="2708178"/>
            <a:ext cx="8211266" cy="15481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Master Failure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Write checkpoints of the master data structures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If master task dies, restart from checkpoint state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E7382B2-4077-EED0-4B17-E5FB680EC570}"/>
              </a:ext>
            </a:extLst>
          </p:cNvPr>
          <p:cNvGrpSpPr/>
          <p:nvPr/>
        </p:nvGrpSpPr>
        <p:grpSpPr>
          <a:xfrm>
            <a:off x="142851" y="4042709"/>
            <a:ext cx="4769690" cy="2504390"/>
            <a:chOff x="667359" y="3227829"/>
            <a:chExt cx="4769690" cy="2504390"/>
          </a:xfrm>
        </p:grpSpPr>
        <p:pic>
          <p:nvPicPr>
            <p:cNvPr id="7" name="Picture 2" descr="서버 아이콘 에 Selman Icons">
              <a:extLst>
                <a:ext uri="{FF2B5EF4-FFF2-40B4-BE49-F238E27FC236}">
                  <a16:creationId xmlns:a16="http://schemas.microsoft.com/office/drawing/2014/main" id="{E821AB9F-3CF1-5D9F-4200-D88521B57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59" y="3401615"/>
              <a:ext cx="1223190" cy="116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C3AE68-E00E-22FE-2DEE-26F5DCD23128}"/>
                </a:ext>
              </a:extLst>
            </p:cNvPr>
            <p:cNvSpPr txBox="1"/>
            <p:nvPr/>
          </p:nvSpPr>
          <p:spPr>
            <a:xfrm>
              <a:off x="1627647" y="3546838"/>
              <a:ext cx="193937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Job 1</a:t>
              </a:r>
            </a:p>
            <a:p>
              <a:pPr algn="l"/>
              <a:r>
                <a:rPr kumimoji="1" lang="en-US" altLang="ko-KR" sz="1200" dirty="0">
                  <a:latin typeface="+mn-ea"/>
                </a:rPr>
                <a:t>Job 2</a:t>
              </a:r>
            </a:p>
            <a:p>
              <a:pPr algn="l"/>
              <a:r>
                <a:rPr kumimoji="1" lang="en-US" altLang="ko-KR" sz="1200" dirty="0">
                  <a:latin typeface="+mn-ea"/>
                </a:rPr>
                <a:t>Job 3 </a:t>
              </a:r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– failure happened</a:t>
              </a:r>
            </a:p>
            <a:p>
              <a:pPr algn="l"/>
              <a:r>
                <a:rPr kumimoji="1" lang="en-US" altLang="ko-KR" sz="1200" dirty="0">
                  <a:latin typeface="+mn-ea"/>
                </a:rPr>
                <a:t>Job 4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520B1A-6F11-4CE7-B002-DB5D6FF2988D}"/>
                </a:ext>
              </a:extLst>
            </p:cNvPr>
            <p:cNvSpPr txBox="1"/>
            <p:nvPr/>
          </p:nvSpPr>
          <p:spPr>
            <a:xfrm>
              <a:off x="935398" y="3227829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  <p:pic>
          <p:nvPicPr>
            <p:cNvPr id="10" name="Picture 2" descr="서버 아이콘 에 Selman Icons">
              <a:extLst>
                <a:ext uri="{FF2B5EF4-FFF2-40B4-BE49-F238E27FC236}">
                  <a16:creationId xmlns:a16="http://schemas.microsoft.com/office/drawing/2014/main" id="{632BC090-218F-6CEE-7602-EE00430E8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277" y="4752657"/>
              <a:ext cx="1032345" cy="979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70F830-2ACA-4DBF-93BE-E417522F5096}"/>
                </a:ext>
              </a:extLst>
            </p:cNvPr>
            <p:cNvSpPr txBox="1"/>
            <p:nvPr/>
          </p:nvSpPr>
          <p:spPr>
            <a:xfrm>
              <a:off x="4183757" y="3246527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15" name="굽은 화살표[B] 14">
              <a:extLst>
                <a:ext uri="{FF2B5EF4-FFF2-40B4-BE49-F238E27FC236}">
                  <a16:creationId xmlns:a16="http://schemas.microsoft.com/office/drawing/2014/main" id="{A2FB34A2-FA8B-7C53-B995-171F43376304}"/>
                </a:ext>
              </a:extLst>
            </p:cNvPr>
            <p:cNvSpPr/>
            <p:nvPr/>
          </p:nvSpPr>
          <p:spPr>
            <a:xfrm rot="5400000" flipH="1">
              <a:off x="3832490" y="4462159"/>
              <a:ext cx="487149" cy="1088887"/>
            </a:xfrm>
            <a:prstGeom prst="bentArrow">
              <a:avLst>
                <a:gd name="adj1" fmla="val 15583"/>
                <a:gd name="adj2" fmla="val 21997"/>
                <a:gd name="adj3" fmla="val 25000"/>
                <a:gd name="adj4" fmla="val 43750"/>
              </a:avLst>
            </a:prstGeom>
            <a:solidFill>
              <a:schemeClr val="tx1"/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2F9A0FE4-A394-E702-BCAB-B4A127E96FA2}"/>
                </a:ext>
              </a:extLst>
            </p:cNvPr>
            <p:cNvCxnSpPr>
              <a:cxnSpLocks/>
            </p:cNvCxnSpPr>
            <p:nvPr/>
          </p:nvCxnSpPr>
          <p:spPr>
            <a:xfrm>
              <a:off x="1663964" y="4531799"/>
              <a:ext cx="933371" cy="50507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없음 기호[&quot;] 23">
              <a:extLst>
                <a:ext uri="{FF2B5EF4-FFF2-40B4-BE49-F238E27FC236}">
                  <a16:creationId xmlns:a16="http://schemas.microsoft.com/office/drawing/2014/main" id="{2DFC9CC2-A404-3EDE-3593-7BE629CF5D1B}"/>
                </a:ext>
              </a:extLst>
            </p:cNvPr>
            <p:cNvSpPr/>
            <p:nvPr/>
          </p:nvSpPr>
          <p:spPr>
            <a:xfrm rot="16200000">
              <a:off x="1930946" y="4599564"/>
              <a:ext cx="396152" cy="403126"/>
            </a:xfrm>
            <a:prstGeom prst="noSmoking">
              <a:avLst>
                <a:gd name="adj" fmla="val 13525"/>
              </a:avLst>
            </a:prstGeom>
            <a:solidFill>
              <a:srgbClr val="FF0000"/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BE1F7E-4587-F0C0-D94A-A5F623C351B5}"/>
                </a:ext>
              </a:extLst>
            </p:cNvPr>
            <p:cNvSpPr txBox="1"/>
            <p:nvPr/>
          </p:nvSpPr>
          <p:spPr>
            <a:xfrm>
              <a:off x="4870868" y="3546838"/>
              <a:ext cx="566181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Job 1</a:t>
              </a:r>
            </a:p>
            <a:p>
              <a:pPr algn="l"/>
              <a:r>
                <a:rPr kumimoji="1" lang="en-US" altLang="ko-KR" sz="1200" dirty="0">
                  <a:latin typeface="+mn-ea"/>
                </a:rPr>
                <a:t>Job 2</a:t>
              </a:r>
            </a:p>
            <a:p>
              <a:pPr algn="l"/>
              <a:r>
                <a:rPr kumimoji="1" lang="en-US" altLang="ko-KR" sz="1200" dirty="0">
                  <a:latin typeface="+mn-ea"/>
                </a:rPr>
                <a:t>Job 3</a:t>
              </a:r>
              <a:endParaRPr kumimoji="1" lang="en-US" altLang="ko-KR" sz="1200" dirty="0">
                <a:solidFill>
                  <a:srgbClr val="C00000"/>
                </a:solidFill>
                <a:latin typeface="+mn-ea"/>
              </a:endParaRPr>
            </a:p>
            <a:p>
              <a:pPr algn="l"/>
              <a:r>
                <a:rPr kumimoji="1" lang="en-US" altLang="ko-KR" sz="1200" dirty="0">
                  <a:latin typeface="+mn-ea"/>
                </a:rPr>
                <a:t>Job 4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BB722E-CC61-DA1D-2F9A-9F47D2E294A1}"/>
                </a:ext>
              </a:extLst>
            </p:cNvPr>
            <p:cNvSpPr txBox="1"/>
            <p:nvPr/>
          </p:nvSpPr>
          <p:spPr>
            <a:xfrm>
              <a:off x="4092698" y="5275059"/>
              <a:ext cx="1088888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Reassign Job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6B01A3-1DF4-484E-040E-CE2FB3A63810}"/>
                </a:ext>
              </a:extLst>
            </p:cNvPr>
            <p:cNvSpPr txBox="1"/>
            <p:nvPr/>
          </p:nvSpPr>
          <p:spPr>
            <a:xfrm>
              <a:off x="2684910" y="4598693"/>
              <a:ext cx="661078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Master</a:t>
              </a:r>
              <a:endParaRPr kumimoji="1" lang="ko-KR" altLang="en-US" sz="1200" dirty="0">
                <a:latin typeface="+mn-ea"/>
              </a:endParaRPr>
            </a:p>
          </p:txBody>
        </p:sp>
        <p:pic>
          <p:nvPicPr>
            <p:cNvPr id="23" name="Picture 2" descr="서버 아이콘 에 Selman Icons">
              <a:extLst>
                <a:ext uri="{FF2B5EF4-FFF2-40B4-BE49-F238E27FC236}">
                  <a16:creationId xmlns:a16="http://schemas.microsoft.com/office/drawing/2014/main" id="{D42AFE7F-1557-F058-6BEC-EE20D42AC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717" y="3401615"/>
              <a:ext cx="1223190" cy="116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798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F3C91CC-4BC4-4DE2-B128-382154251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1" y="1242294"/>
            <a:ext cx="8221579" cy="4674594"/>
          </a:xfrm>
        </p:spPr>
        <p:txBody>
          <a:bodyPr wrap="square" numCol="1" spcCol="360000"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Introduction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Programming Model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Implementation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>
                <a:solidFill>
                  <a:schemeClr val="bg1"/>
                </a:solidFill>
                <a:latin typeface="+mj-lt"/>
              </a:rPr>
              <a:t>Performance</a:t>
            </a:r>
            <a:endParaRPr lang="en-US" altLang="ko-KR" sz="25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Conclusion</a:t>
            </a:r>
            <a:endParaRPr lang="ko-KR" alt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3F7CFAE-A976-4033-A1B1-1EF58A32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E077FC1-0FF0-471D-899C-31C6C379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Index</a:t>
            </a:r>
            <a:endParaRPr lang="ko-KR" altLang="en-US" b="1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32FD29-93B3-4CF7-A8B5-D7C5FBD074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4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Locality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Network bandwidth is relatively scarce resource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Input data is stored on the local disks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Master schedule a map task on a machine that contains a replica of corresponding input data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13B2730C-49E8-AC33-C706-C08C16B843D8}"/>
              </a:ext>
            </a:extLst>
          </p:cNvPr>
          <p:cNvGrpSpPr/>
          <p:nvPr/>
        </p:nvGrpSpPr>
        <p:grpSpPr>
          <a:xfrm>
            <a:off x="409303" y="3671142"/>
            <a:ext cx="7118964" cy="2568303"/>
            <a:chOff x="409303" y="3476519"/>
            <a:chExt cx="7118964" cy="2568303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785CDC3-4CBB-C2EC-2D9D-ECC960127A0E}"/>
                </a:ext>
              </a:extLst>
            </p:cNvPr>
            <p:cNvGrpSpPr/>
            <p:nvPr/>
          </p:nvGrpSpPr>
          <p:grpSpPr>
            <a:xfrm>
              <a:off x="409303" y="3666995"/>
              <a:ext cx="919162" cy="1100059"/>
              <a:chOff x="592457" y="3176785"/>
              <a:chExt cx="919162" cy="1100059"/>
            </a:xfrm>
          </p:grpSpPr>
          <p:pic>
            <p:nvPicPr>
              <p:cNvPr id="7" name="Picture 2" descr="서버 아이콘 에 Selman Icons">
                <a:extLst>
                  <a:ext uri="{FF2B5EF4-FFF2-40B4-BE49-F238E27FC236}">
                    <a16:creationId xmlns:a16="http://schemas.microsoft.com/office/drawing/2014/main" id="{E821AB9F-3CF1-5D9F-4200-D88521B57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520B1A-6F11-4CE7-B002-DB5D6FF2988D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pic>
          <p:nvPicPr>
            <p:cNvPr id="10" name="Picture 2" descr="서버 아이콘 에 Selman Icons">
              <a:extLst>
                <a:ext uri="{FF2B5EF4-FFF2-40B4-BE49-F238E27FC236}">
                  <a16:creationId xmlns:a16="http://schemas.microsoft.com/office/drawing/2014/main" id="{632BC090-218F-6CEE-7602-EE00430E8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846" y="5224598"/>
              <a:ext cx="864421" cy="82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4EDD87-93C9-CAEA-ACBC-5B7E6F6C31D4}"/>
                </a:ext>
              </a:extLst>
            </p:cNvPr>
            <p:cNvSpPr txBox="1"/>
            <p:nvPr/>
          </p:nvSpPr>
          <p:spPr>
            <a:xfrm>
              <a:off x="6765518" y="4993766"/>
              <a:ext cx="661078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Master</a:t>
              </a:r>
              <a:endParaRPr kumimoji="1" lang="ko-KR" altLang="en-US" sz="1200" dirty="0">
                <a:latin typeface="+mn-ea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40F7FC5-7903-8011-837C-FE072F03068E}"/>
                </a:ext>
              </a:extLst>
            </p:cNvPr>
            <p:cNvGrpSpPr/>
            <p:nvPr/>
          </p:nvGrpSpPr>
          <p:grpSpPr>
            <a:xfrm>
              <a:off x="1191122" y="3674340"/>
              <a:ext cx="919162" cy="1100059"/>
              <a:chOff x="592457" y="3176785"/>
              <a:chExt cx="919162" cy="1100059"/>
            </a:xfrm>
          </p:grpSpPr>
          <p:pic>
            <p:nvPicPr>
              <p:cNvPr id="27" name="Picture 2" descr="서버 아이콘 에 Selman Icons">
                <a:extLst>
                  <a:ext uri="{FF2B5EF4-FFF2-40B4-BE49-F238E27FC236}">
                    <a16:creationId xmlns:a16="http://schemas.microsoft.com/office/drawing/2014/main" id="{1322EDFF-F2B1-51FC-5A26-7ED25DEA0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8C5B43-7B1D-A337-C0D9-B7A51737B49B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418BD94-9C07-8A5A-A566-F4F828A1B7EF}"/>
                </a:ext>
              </a:extLst>
            </p:cNvPr>
            <p:cNvGrpSpPr/>
            <p:nvPr/>
          </p:nvGrpSpPr>
          <p:grpSpPr>
            <a:xfrm>
              <a:off x="1962606" y="3699925"/>
              <a:ext cx="919162" cy="1100059"/>
              <a:chOff x="592457" y="3176785"/>
              <a:chExt cx="919162" cy="1100059"/>
            </a:xfrm>
          </p:grpSpPr>
          <p:pic>
            <p:nvPicPr>
              <p:cNvPr id="32" name="Picture 2" descr="서버 아이콘 에 Selman Icons">
                <a:extLst>
                  <a:ext uri="{FF2B5EF4-FFF2-40B4-BE49-F238E27FC236}">
                    <a16:creationId xmlns:a16="http://schemas.microsoft.com/office/drawing/2014/main" id="{5CEB3A44-66CD-677C-2BD3-31DDFAE8C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35AC90-88E5-8EDB-83F6-FE174A82A017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sp>
          <p:nvSpPr>
            <p:cNvPr id="34" name="모서리가 둥근 직사각형 33">
              <a:extLst>
                <a:ext uri="{FF2B5EF4-FFF2-40B4-BE49-F238E27FC236}">
                  <a16:creationId xmlns:a16="http://schemas.microsoft.com/office/drawing/2014/main" id="{D7437603-67F8-CCEA-21CF-6BC2FADF776D}"/>
                </a:ext>
              </a:extLst>
            </p:cNvPr>
            <p:cNvSpPr/>
            <p:nvPr/>
          </p:nvSpPr>
          <p:spPr>
            <a:xfrm>
              <a:off x="430621" y="3603130"/>
              <a:ext cx="2461482" cy="125262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5A7DE12E-29A2-A79F-C2CB-D5073DD3DE8E}"/>
                </a:ext>
              </a:extLst>
            </p:cNvPr>
            <p:cNvGrpSpPr/>
            <p:nvPr/>
          </p:nvGrpSpPr>
          <p:grpSpPr>
            <a:xfrm>
              <a:off x="3098302" y="3666995"/>
              <a:ext cx="919162" cy="1100059"/>
              <a:chOff x="592457" y="3176785"/>
              <a:chExt cx="919162" cy="1100059"/>
            </a:xfrm>
          </p:grpSpPr>
          <p:pic>
            <p:nvPicPr>
              <p:cNvPr id="37" name="Picture 2" descr="서버 아이콘 에 Selman Icons">
                <a:extLst>
                  <a:ext uri="{FF2B5EF4-FFF2-40B4-BE49-F238E27FC236}">
                    <a16:creationId xmlns:a16="http://schemas.microsoft.com/office/drawing/2014/main" id="{E40C17BD-40FF-5CC0-8E5D-3EC64AA505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5271BB-4ACD-B310-0CBC-26918C41C3D1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3C8CDFBD-A006-D45E-338F-4A030AEFA880}"/>
                </a:ext>
              </a:extLst>
            </p:cNvPr>
            <p:cNvGrpSpPr/>
            <p:nvPr/>
          </p:nvGrpSpPr>
          <p:grpSpPr>
            <a:xfrm>
              <a:off x="3880121" y="3674340"/>
              <a:ext cx="919162" cy="1100059"/>
              <a:chOff x="592457" y="3176785"/>
              <a:chExt cx="919162" cy="1100059"/>
            </a:xfrm>
          </p:grpSpPr>
          <p:pic>
            <p:nvPicPr>
              <p:cNvPr id="40" name="Picture 2" descr="서버 아이콘 에 Selman Icons">
                <a:extLst>
                  <a:ext uri="{FF2B5EF4-FFF2-40B4-BE49-F238E27FC236}">
                    <a16:creationId xmlns:a16="http://schemas.microsoft.com/office/drawing/2014/main" id="{29062BFC-CE97-00E6-15F0-25CF6BA25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0418A1-CCA0-25CF-A651-D60956B37EA9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F5F962F-427C-F9FC-11F8-66CF0EF31038}"/>
                </a:ext>
              </a:extLst>
            </p:cNvPr>
            <p:cNvGrpSpPr/>
            <p:nvPr/>
          </p:nvGrpSpPr>
          <p:grpSpPr>
            <a:xfrm>
              <a:off x="4651605" y="3699925"/>
              <a:ext cx="919162" cy="1100059"/>
              <a:chOff x="592457" y="3176785"/>
              <a:chExt cx="919162" cy="1100059"/>
            </a:xfrm>
          </p:grpSpPr>
          <p:pic>
            <p:nvPicPr>
              <p:cNvPr id="43" name="Picture 2" descr="서버 아이콘 에 Selman Icons">
                <a:extLst>
                  <a:ext uri="{FF2B5EF4-FFF2-40B4-BE49-F238E27FC236}">
                    <a16:creationId xmlns:a16="http://schemas.microsoft.com/office/drawing/2014/main" id="{FD587F9E-E450-7AD1-B1AD-4893343B5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7" y="3404678"/>
                <a:ext cx="919162" cy="872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658073-5179-5073-76EA-371EAD9A661A}"/>
                  </a:ext>
                </a:extLst>
              </p:cNvPr>
              <p:cNvSpPr txBox="1"/>
              <p:nvPr/>
            </p:nvSpPr>
            <p:spPr>
              <a:xfrm>
                <a:off x="708483" y="3176785"/>
                <a:ext cx="687111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l"/>
                <a:r>
                  <a:rPr kumimoji="1" lang="en-US" altLang="ko-KR" sz="1200" dirty="0">
                    <a:latin typeface="+mn-ea"/>
                  </a:rPr>
                  <a:t>Worker</a:t>
                </a:r>
                <a:endParaRPr kumimoji="1" lang="ko-KR" altLang="en-US" sz="1200" dirty="0">
                  <a:latin typeface="+mn-ea"/>
                </a:endParaRPr>
              </a:p>
            </p:txBody>
          </p:sp>
        </p:grpSp>
        <p:sp>
          <p:nvSpPr>
            <p:cNvPr id="45" name="모서리가 둥근 직사각형 44">
              <a:extLst>
                <a:ext uri="{FF2B5EF4-FFF2-40B4-BE49-F238E27FC236}">
                  <a16:creationId xmlns:a16="http://schemas.microsoft.com/office/drawing/2014/main" id="{96481982-3F25-562C-533A-5BEDDA7922FA}"/>
                </a:ext>
              </a:extLst>
            </p:cNvPr>
            <p:cNvSpPr/>
            <p:nvPr/>
          </p:nvSpPr>
          <p:spPr>
            <a:xfrm>
              <a:off x="3119620" y="3603130"/>
              <a:ext cx="2461482" cy="125262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19EC5E6E-59DD-9589-052C-8192D8DC8965}"/>
                </a:ext>
              </a:extLst>
            </p:cNvPr>
            <p:cNvCxnSpPr>
              <a:stCxn id="10" idx="1"/>
              <a:endCxn id="43" idx="2"/>
            </p:cNvCxnSpPr>
            <p:nvPr/>
          </p:nvCxnSpPr>
          <p:spPr>
            <a:xfrm flipH="1" flipV="1">
              <a:off x="5111186" y="4799984"/>
              <a:ext cx="1552660" cy="834726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F043EF-F5CB-39C8-3C26-BDCF95A60715}"/>
                </a:ext>
              </a:extLst>
            </p:cNvPr>
            <p:cNvSpPr txBox="1"/>
            <p:nvPr/>
          </p:nvSpPr>
          <p:spPr>
            <a:xfrm>
              <a:off x="5979858" y="4762933"/>
              <a:ext cx="641522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+mn-ea"/>
                </a:rPr>
                <a:t>Assign</a:t>
              </a:r>
            </a:p>
            <a:p>
              <a:pPr algn="ctr"/>
              <a:r>
                <a:rPr kumimoji="1" lang="en-US" altLang="ko-KR" sz="1200" dirty="0">
                  <a:latin typeface="+mn-ea"/>
                </a:rPr>
                <a:t>job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52" name="자기 디스크 51">
              <a:extLst>
                <a:ext uri="{FF2B5EF4-FFF2-40B4-BE49-F238E27FC236}">
                  <a16:creationId xmlns:a16="http://schemas.microsoft.com/office/drawing/2014/main" id="{5E6E9A5A-5B0C-7922-6AF2-DAF92C4F7AEC}"/>
                </a:ext>
              </a:extLst>
            </p:cNvPr>
            <p:cNvSpPr/>
            <p:nvPr/>
          </p:nvSpPr>
          <p:spPr>
            <a:xfrm>
              <a:off x="4799283" y="4229442"/>
              <a:ext cx="655459" cy="282215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data1</a:t>
              </a:r>
              <a:endParaRPr kumimoji="1" lang="ko-KR" altLang="en-US" sz="1500" dirty="0"/>
            </a:p>
          </p:txBody>
        </p:sp>
        <p:sp>
          <p:nvSpPr>
            <p:cNvPr id="53" name="자기 디스크 52">
              <a:extLst>
                <a:ext uri="{FF2B5EF4-FFF2-40B4-BE49-F238E27FC236}">
                  <a16:creationId xmlns:a16="http://schemas.microsoft.com/office/drawing/2014/main" id="{8F03B397-58E0-706A-CEA6-37C825FA00F7}"/>
                </a:ext>
              </a:extLst>
            </p:cNvPr>
            <p:cNvSpPr/>
            <p:nvPr/>
          </p:nvSpPr>
          <p:spPr>
            <a:xfrm>
              <a:off x="1317806" y="4229442"/>
              <a:ext cx="655459" cy="282215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data1</a:t>
              </a:r>
              <a:endParaRPr kumimoji="1" lang="ko-KR" altLang="en-US" sz="1500" dirty="0"/>
            </a:p>
          </p:txBody>
        </p:sp>
        <p:cxnSp>
          <p:nvCxnSpPr>
            <p:cNvPr id="59" name="꺾인 연결선[E] 58">
              <a:extLst>
                <a:ext uri="{FF2B5EF4-FFF2-40B4-BE49-F238E27FC236}">
                  <a16:creationId xmlns:a16="http://schemas.microsoft.com/office/drawing/2014/main" id="{9D1B42E7-644E-047E-C005-D05F1D325A22}"/>
                </a:ext>
              </a:extLst>
            </p:cNvPr>
            <p:cNvCxnSpPr>
              <a:stCxn id="10" idx="1"/>
              <a:endCxn id="32" idx="2"/>
            </p:cNvCxnSpPr>
            <p:nvPr/>
          </p:nvCxnSpPr>
          <p:spPr>
            <a:xfrm rot="10800000">
              <a:off x="2422188" y="4799984"/>
              <a:ext cx="4241659" cy="834726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꺾인 연결선[E] 59">
              <a:extLst>
                <a:ext uri="{FF2B5EF4-FFF2-40B4-BE49-F238E27FC236}">
                  <a16:creationId xmlns:a16="http://schemas.microsoft.com/office/drawing/2014/main" id="{E838ED53-552D-5599-E422-C6BC485292A5}"/>
                </a:ext>
              </a:extLst>
            </p:cNvPr>
            <p:cNvCxnSpPr>
              <a:cxnSpLocks/>
              <a:stCxn id="10" idx="1"/>
              <a:endCxn id="27" idx="2"/>
            </p:cNvCxnSpPr>
            <p:nvPr/>
          </p:nvCxnSpPr>
          <p:spPr>
            <a:xfrm rot="10800000">
              <a:off x="1650704" y="4774400"/>
              <a:ext cx="5013143" cy="860311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꺾인 연결선[E] 62">
              <a:extLst>
                <a:ext uri="{FF2B5EF4-FFF2-40B4-BE49-F238E27FC236}">
                  <a16:creationId xmlns:a16="http://schemas.microsoft.com/office/drawing/2014/main" id="{A9FBA11F-A26A-4DAC-2A73-DE267E90B460}"/>
                </a:ext>
              </a:extLst>
            </p:cNvPr>
            <p:cNvCxnSpPr>
              <a:cxnSpLocks/>
              <a:stCxn id="10" idx="1"/>
              <a:endCxn id="7" idx="2"/>
            </p:cNvCxnSpPr>
            <p:nvPr/>
          </p:nvCxnSpPr>
          <p:spPr>
            <a:xfrm rot="10800000">
              <a:off x="868884" y="4767054"/>
              <a:ext cx="5794962" cy="867656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없음 기호[&quot;] 23">
              <a:extLst>
                <a:ext uri="{FF2B5EF4-FFF2-40B4-BE49-F238E27FC236}">
                  <a16:creationId xmlns:a16="http://schemas.microsoft.com/office/drawing/2014/main" id="{2DFC9CC2-A404-3EDE-3593-7BE629CF5D1B}"/>
                </a:ext>
              </a:extLst>
            </p:cNvPr>
            <p:cNvSpPr/>
            <p:nvPr/>
          </p:nvSpPr>
          <p:spPr>
            <a:xfrm rot="16200000">
              <a:off x="3489780" y="3462948"/>
              <a:ext cx="1541833" cy="1568976"/>
            </a:xfrm>
            <a:prstGeom prst="noSmoking">
              <a:avLst>
                <a:gd name="adj" fmla="val 6047"/>
              </a:avLst>
            </a:prstGeom>
            <a:solidFill>
              <a:srgbClr val="FF0000"/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47145C-7BBA-4B52-C376-09C40673914B}"/>
                </a:ext>
              </a:extLst>
            </p:cNvPr>
            <p:cNvSpPr txBox="1"/>
            <p:nvPr/>
          </p:nvSpPr>
          <p:spPr>
            <a:xfrm>
              <a:off x="3428252" y="5077881"/>
              <a:ext cx="159806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Network Disconnect</a:t>
              </a:r>
              <a:endParaRPr kumimoji="1" lang="ko-KR" altLang="en-US" sz="1200" dirty="0">
                <a:solidFill>
                  <a:srgbClr val="C0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39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Task </a:t>
              </a:r>
              <a:r>
                <a:rPr lang="en-US" altLang="ko-KR" sz="1800" b="1" dirty="0" err="1">
                  <a:solidFill>
                    <a:schemeClr val="bg1"/>
                  </a:solidFill>
                </a:rPr>
                <a:t>Granualarity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316394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Map: M pieces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Choose M that makes individual task is roughly 16~64MB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Reduce: R pieces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R is constrained by users because output file depends on 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M, R is larger than number of workers – improves dynamic load balancing, speeds up recovery when failure happens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Master make O(M+R) scheduling decisions, keeps O(M*R) state in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M=20000, R=5000 when using 2000 worker machines</a:t>
            </a:r>
          </a:p>
        </p:txBody>
      </p:sp>
    </p:spTree>
    <p:extLst>
      <p:ext uri="{BB962C8B-B14F-4D97-AF65-F5344CB8AC3E}">
        <p14:creationId xmlns:p14="http://schemas.microsoft.com/office/powerpoint/2010/main" val="320948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Implementation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Backup Tasks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258686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straggler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Machine that takes long time to complete one task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Ex) machine with bad disk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When MapReduce is close to completion, master schedules backup execution of the remaining in-progress tasks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Task is completed when primary or backup execution completes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0E1CFF4-9777-0360-6BEE-C700EB9849D8}"/>
              </a:ext>
            </a:extLst>
          </p:cNvPr>
          <p:cNvGrpSpPr/>
          <p:nvPr/>
        </p:nvGrpSpPr>
        <p:grpSpPr>
          <a:xfrm>
            <a:off x="1519029" y="5105343"/>
            <a:ext cx="966544" cy="1123078"/>
            <a:chOff x="687030" y="4629529"/>
            <a:chExt cx="966544" cy="1123078"/>
          </a:xfrm>
        </p:grpSpPr>
        <p:pic>
          <p:nvPicPr>
            <p:cNvPr id="7" name="Picture 2" descr="서버 아이콘 에 Selman Icons">
              <a:extLst>
                <a:ext uri="{FF2B5EF4-FFF2-40B4-BE49-F238E27FC236}">
                  <a16:creationId xmlns:a16="http://schemas.microsoft.com/office/drawing/2014/main" id="{E821AB9F-3CF1-5D9F-4200-D88521B57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520B1A-6F11-4CE7-B002-DB5D6FF2988D}"/>
                </a:ext>
              </a:extLst>
            </p:cNvPr>
            <p:cNvSpPr txBox="1"/>
            <p:nvPr/>
          </p:nvSpPr>
          <p:spPr>
            <a:xfrm>
              <a:off x="844057" y="4629529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</p:grpSp>
      <p:pic>
        <p:nvPicPr>
          <p:cNvPr id="10" name="Picture 2" descr="서버 아이콘 에 Selman Icons">
            <a:extLst>
              <a:ext uri="{FF2B5EF4-FFF2-40B4-BE49-F238E27FC236}">
                <a16:creationId xmlns:a16="http://schemas.microsoft.com/office/drawing/2014/main" id="{632BC090-218F-6CEE-7602-EE00430E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5" y="5284366"/>
            <a:ext cx="1126578" cy="10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BE1F7E-4587-F0C0-D94A-A5F623C351B5}"/>
              </a:ext>
            </a:extLst>
          </p:cNvPr>
          <p:cNvSpPr txBox="1"/>
          <p:nvPr/>
        </p:nvSpPr>
        <p:spPr>
          <a:xfrm>
            <a:off x="9106865" y="4095398"/>
            <a:ext cx="1939377" cy="83099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Job 1</a:t>
            </a:r>
          </a:p>
          <a:p>
            <a:pPr algn="l"/>
            <a:r>
              <a:rPr kumimoji="1" lang="en-US" altLang="ko-KR" sz="1200" dirty="0">
                <a:latin typeface="+mn-ea"/>
              </a:rPr>
              <a:t>Job 2</a:t>
            </a:r>
          </a:p>
          <a:p>
            <a:pPr algn="l"/>
            <a:r>
              <a:rPr kumimoji="1" lang="en-US" altLang="ko-KR" sz="1200" dirty="0">
                <a:latin typeface="+mn-ea"/>
              </a:rPr>
              <a:t>Job 3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– failure happened</a:t>
            </a:r>
          </a:p>
          <a:p>
            <a:pPr algn="l"/>
            <a:r>
              <a:rPr kumimoji="1" lang="en-US" altLang="ko-KR" sz="1200" dirty="0">
                <a:latin typeface="+mn-ea"/>
              </a:rPr>
              <a:t>Job 4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BB722E-CC61-DA1D-2F9A-9F47D2E294A1}"/>
              </a:ext>
            </a:extLst>
          </p:cNvPr>
          <p:cNvSpPr txBox="1"/>
          <p:nvPr/>
        </p:nvSpPr>
        <p:spPr>
          <a:xfrm>
            <a:off x="699802" y="5048993"/>
            <a:ext cx="661078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Master</a:t>
            </a:r>
            <a:endParaRPr kumimoji="1" lang="ko-KR" altLang="en-US" sz="1200" dirty="0">
              <a:latin typeface="+mn-ea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BCE79A6-C98B-FD59-1465-F6B3E5FEC66D}"/>
              </a:ext>
            </a:extLst>
          </p:cNvPr>
          <p:cNvGrpSpPr/>
          <p:nvPr/>
        </p:nvGrpSpPr>
        <p:grpSpPr>
          <a:xfrm>
            <a:off x="2323842" y="4885226"/>
            <a:ext cx="966544" cy="1343195"/>
            <a:chOff x="687030" y="4409412"/>
            <a:chExt cx="966544" cy="1343195"/>
          </a:xfrm>
        </p:grpSpPr>
        <p:pic>
          <p:nvPicPr>
            <p:cNvPr id="23" name="Picture 2" descr="서버 아이콘 에 Selman Icons">
              <a:extLst>
                <a:ext uri="{FF2B5EF4-FFF2-40B4-BE49-F238E27FC236}">
                  <a16:creationId xmlns:a16="http://schemas.microsoft.com/office/drawing/2014/main" id="{CA7E61DF-7892-E21D-8593-5CB94B132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21B46B-38D1-65F2-4F85-2D3DA45340CC}"/>
                </a:ext>
              </a:extLst>
            </p:cNvPr>
            <p:cNvSpPr txBox="1"/>
            <p:nvPr/>
          </p:nvSpPr>
          <p:spPr>
            <a:xfrm>
              <a:off x="740929" y="4409412"/>
              <a:ext cx="893193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Worker</a:t>
              </a:r>
            </a:p>
            <a:p>
              <a:pPr algn="ctr"/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(straggler)</a:t>
              </a:r>
              <a:endParaRPr kumimoji="1" lang="ko-KR" altLang="en-US" sz="1200" dirty="0">
                <a:solidFill>
                  <a:srgbClr val="C00000"/>
                </a:solidFill>
                <a:latin typeface="+mn-ea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E134EB5-E73A-68A0-1B96-ACB2AAC297CC}"/>
              </a:ext>
            </a:extLst>
          </p:cNvPr>
          <p:cNvGrpSpPr/>
          <p:nvPr/>
        </p:nvGrpSpPr>
        <p:grpSpPr>
          <a:xfrm>
            <a:off x="3163102" y="5105343"/>
            <a:ext cx="966544" cy="1123078"/>
            <a:chOff x="687030" y="4629529"/>
            <a:chExt cx="966544" cy="1123078"/>
          </a:xfrm>
        </p:grpSpPr>
        <p:pic>
          <p:nvPicPr>
            <p:cNvPr id="31" name="Picture 2" descr="서버 아이콘 에 Selman Icons">
              <a:extLst>
                <a:ext uri="{FF2B5EF4-FFF2-40B4-BE49-F238E27FC236}">
                  <a16:creationId xmlns:a16="http://schemas.microsoft.com/office/drawing/2014/main" id="{3B823F97-ECC2-09DE-D560-25519C652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B50151-C2AC-E462-837B-360097334336}"/>
                </a:ext>
              </a:extLst>
            </p:cNvPr>
            <p:cNvSpPr txBox="1"/>
            <p:nvPr/>
          </p:nvSpPr>
          <p:spPr>
            <a:xfrm>
              <a:off x="844057" y="4629529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</p:grpSp>
      <p:sp>
        <p:nvSpPr>
          <p:cNvPr id="33" name="원통[C] 32">
            <a:extLst>
              <a:ext uri="{FF2B5EF4-FFF2-40B4-BE49-F238E27FC236}">
                <a16:creationId xmlns:a16="http://schemas.microsoft.com/office/drawing/2014/main" id="{7E95947C-89C1-E8BD-9984-11B75CB10D95}"/>
              </a:ext>
            </a:extLst>
          </p:cNvPr>
          <p:cNvSpPr/>
          <p:nvPr/>
        </p:nvSpPr>
        <p:spPr>
          <a:xfrm>
            <a:off x="2480869" y="5597058"/>
            <a:ext cx="628398" cy="3861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" name="원통[C] 33">
            <a:extLst>
              <a:ext uri="{FF2B5EF4-FFF2-40B4-BE49-F238E27FC236}">
                <a16:creationId xmlns:a16="http://schemas.microsoft.com/office/drawing/2014/main" id="{8365B77E-4E31-0169-6054-717DE3A60CFE}"/>
              </a:ext>
            </a:extLst>
          </p:cNvPr>
          <p:cNvSpPr/>
          <p:nvPr/>
        </p:nvSpPr>
        <p:spPr>
          <a:xfrm>
            <a:off x="3320129" y="5597058"/>
            <a:ext cx="628398" cy="38617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fin</a:t>
            </a:r>
            <a:endParaRPr kumimoji="1" lang="ko-KR" altLang="en-US" sz="1500" dirty="0"/>
          </a:p>
        </p:txBody>
      </p:sp>
      <p:sp>
        <p:nvSpPr>
          <p:cNvPr id="35" name="원통[C] 34">
            <a:extLst>
              <a:ext uri="{FF2B5EF4-FFF2-40B4-BE49-F238E27FC236}">
                <a16:creationId xmlns:a16="http://schemas.microsoft.com/office/drawing/2014/main" id="{C26CCDC7-9EA9-5C02-D368-87645B183DFF}"/>
              </a:ext>
            </a:extLst>
          </p:cNvPr>
          <p:cNvSpPr/>
          <p:nvPr/>
        </p:nvSpPr>
        <p:spPr>
          <a:xfrm>
            <a:off x="1701194" y="5597058"/>
            <a:ext cx="628398" cy="38617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fin</a:t>
            </a:r>
            <a:endParaRPr kumimoji="1" lang="ko-KR" altLang="en-US" sz="1500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1A92F45-D6AD-F78E-C8CF-C186D9A0DA68}"/>
              </a:ext>
            </a:extLst>
          </p:cNvPr>
          <p:cNvGrpSpPr/>
          <p:nvPr/>
        </p:nvGrpSpPr>
        <p:grpSpPr>
          <a:xfrm>
            <a:off x="6183426" y="5114389"/>
            <a:ext cx="966544" cy="1123078"/>
            <a:chOff x="687030" y="4629529"/>
            <a:chExt cx="966544" cy="1123078"/>
          </a:xfrm>
        </p:grpSpPr>
        <p:pic>
          <p:nvPicPr>
            <p:cNvPr id="37" name="Picture 2" descr="서버 아이콘 에 Selman Icons">
              <a:extLst>
                <a:ext uri="{FF2B5EF4-FFF2-40B4-BE49-F238E27FC236}">
                  <a16:creationId xmlns:a16="http://schemas.microsoft.com/office/drawing/2014/main" id="{AC5D5775-2BAB-AE13-34B8-BF3CB1591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818203-BDC7-7B56-BB18-2ED656403C70}"/>
                </a:ext>
              </a:extLst>
            </p:cNvPr>
            <p:cNvSpPr txBox="1"/>
            <p:nvPr/>
          </p:nvSpPr>
          <p:spPr>
            <a:xfrm>
              <a:off x="844057" y="4629529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</p:grpSp>
      <p:pic>
        <p:nvPicPr>
          <p:cNvPr id="39" name="Picture 2" descr="서버 아이콘 에 Selman Icons">
            <a:extLst>
              <a:ext uri="{FF2B5EF4-FFF2-40B4-BE49-F238E27FC236}">
                <a16:creationId xmlns:a16="http://schemas.microsoft.com/office/drawing/2014/main" id="{30DF052B-E6DE-F408-B52B-39C2701B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62" y="5293412"/>
            <a:ext cx="1126578" cy="10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3A368A5-20BE-17B4-2DD1-A4CEF2A3EE7A}"/>
              </a:ext>
            </a:extLst>
          </p:cNvPr>
          <p:cNvSpPr txBox="1"/>
          <p:nvPr/>
        </p:nvSpPr>
        <p:spPr>
          <a:xfrm>
            <a:off x="5364199" y="5058039"/>
            <a:ext cx="661078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Master</a:t>
            </a:r>
            <a:endParaRPr kumimoji="1" lang="ko-KR" altLang="en-US" sz="1200" dirty="0">
              <a:latin typeface="+mn-ea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436DFDD-B936-AC90-3A8B-3B1635663179}"/>
              </a:ext>
            </a:extLst>
          </p:cNvPr>
          <p:cNvGrpSpPr/>
          <p:nvPr/>
        </p:nvGrpSpPr>
        <p:grpSpPr>
          <a:xfrm>
            <a:off x="6988239" y="4894272"/>
            <a:ext cx="966544" cy="1343195"/>
            <a:chOff x="687030" y="4409412"/>
            <a:chExt cx="966544" cy="1343195"/>
          </a:xfrm>
        </p:grpSpPr>
        <p:pic>
          <p:nvPicPr>
            <p:cNvPr id="42" name="Picture 2" descr="서버 아이콘 에 Selman Icons">
              <a:extLst>
                <a:ext uri="{FF2B5EF4-FFF2-40B4-BE49-F238E27FC236}">
                  <a16:creationId xmlns:a16="http://schemas.microsoft.com/office/drawing/2014/main" id="{1A5847AB-5960-79C3-11EF-2416093B9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526F6B-C14E-CC3D-A062-A32D42B30CF0}"/>
                </a:ext>
              </a:extLst>
            </p:cNvPr>
            <p:cNvSpPr txBox="1"/>
            <p:nvPr/>
          </p:nvSpPr>
          <p:spPr>
            <a:xfrm>
              <a:off x="740929" y="4409412"/>
              <a:ext cx="893193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Worker</a:t>
              </a:r>
            </a:p>
            <a:p>
              <a:pPr algn="ctr"/>
              <a:r>
                <a:rPr kumimoji="1" lang="en-US" altLang="ko-KR" sz="1200" dirty="0">
                  <a:solidFill>
                    <a:srgbClr val="C00000"/>
                  </a:solidFill>
                  <a:latin typeface="+mn-ea"/>
                </a:rPr>
                <a:t>(straggler)</a:t>
              </a:r>
              <a:endParaRPr kumimoji="1" lang="ko-KR" altLang="en-US" sz="1200" dirty="0">
                <a:solidFill>
                  <a:srgbClr val="C00000"/>
                </a:solidFill>
                <a:latin typeface="+mn-ea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E341CD4-0E26-4216-B572-A9D5E350BCE3}"/>
              </a:ext>
            </a:extLst>
          </p:cNvPr>
          <p:cNvGrpSpPr/>
          <p:nvPr/>
        </p:nvGrpSpPr>
        <p:grpSpPr>
          <a:xfrm>
            <a:off x="7827499" y="5114389"/>
            <a:ext cx="966544" cy="1123078"/>
            <a:chOff x="687030" y="4629529"/>
            <a:chExt cx="966544" cy="1123078"/>
          </a:xfrm>
        </p:grpSpPr>
        <p:pic>
          <p:nvPicPr>
            <p:cNvPr id="45" name="Picture 2" descr="서버 아이콘 에 Selman Icons">
              <a:extLst>
                <a:ext uri="{FF2B5EF4-FFF2-40B4-BE49-F238E27FC236}">
                  <a16:creationId xmlns:a16="http://schemas.microsoft.com/office/drawing/2014/main" id="{FE4CFBCD-246D-9588-F1A5-B1EC8E119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0" y="4835481"/>
              <a:ext cx="966544" cy="91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ADF4BE-5BCF-3BB6-5484-7F81740F5DA0}"/>
                </a:ext>
              </a:extLst>
            </p:cNvPr>
            <p:cNvSpPr txBox="1"/>
            <p:nvPr/>
          </p:nvSpPr>
          <p:spPr>
            <a:xfrm>
              <a:off x="844057" y="4629529"/>
              <a:ext cx="6871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Worker</a:t>
              </a:r>
              <a:endParaRPr kumimoji="1" lang="ko-KR" altLang="en-US" sz="1200" dirty="0">
                <a:latin typeface="+mn-ea"/>
              </a:endParaRPr>
            </a:p>
          </p:txBody>
        </p:sp>
      </p:grpSp>
      <p:sp>
        <p:nvSpPr>
          <p:cNvPr id="47" name="원통[C] 46">
            <a:extLst>
              <a:ext uri="{FF2B5EF4-FFF2-40B4-BE49-F238E27FC236}">
                <a16:creationId xmlns:a16="http://schemas.microsoft.com/office/drawing/2014/main" id="{0F2D9DC7-F895-18AF-F2CB-172FC44CACB5}"/>
              </a:ext>
            </a:extLst>
          </p:cNvPr>
          <p:cNvSpPr/>
          <p:nvPr/>
        </p:nvSpPr>
        <p:spPr>
          <a:xfrm>
            <a:off x="7145266" y="5606104"/>
            <a:ext cx="628398" cy="3861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8" name="원통[C] 47">
            <a:extLst>
              <a:ext uri="{FF2B5EF4-FFF2-40B4-BE49-F238E27FC236}">
                <a16:creationId xmlns:a16="http://schemas.microsoft.com/office/drawing/2014/main" id="{5B168AFB-D4E9-0F42-4451-0A3E82897295}"/>
              </a:ext>
            </a:extLst>
          </p:cNvPr>
          <p:cNvSpPr/>
          <p:nvPr/>
        </p:nvSpPr>
        <p:spPr>
          <a:xfrm>
            <a:off x="7984526" y="5606104"/>
            <a:ext cx="628398" cy="3861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sz="1500" dirty="0"/>
          </a:p>
        </p:txBody>
      </p:sp>
      <p:sp>
        <p:nvSpPr>
          <p:cNvPr id="49" name="원통[C] 48">
            <a:extLst>
              <a:ext uri="{FF2B5EF4-FFF2-40B4-BE49-F238E27FC236}">
                <a16:creationId xmlns:a16="http://schemas.microsoft.com/office/drawing/2014/main" id="{54F21381-0B09-4625-48A3-F325F18DC79B}"/>
              </a:ext>
            </a:extLst>
          </p:cNvPr>
          <p:cNvSpPr/>
          <p:nvPr/>
        </p:nvSpPr>
        <p:spPr>
          <a:xfrm>
            <a:off x="6365591" y="5606104"/>
            <a:ext cx="628398" cy="3861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sz="1500" dirty="0"/>
          </a:p>
        </p:txBody>
      </p:sp>
      <p:sp>
        <p:nvSpPr>
          <p:cNvPr id="50" name="오른쪽 화살표[R] 49">
            <a:extLst>
              <a:ext uri="{FF2B5EF4-FFF2-40B4-BE49-F238E27FC236}">
                <a16:creationId xmlns:a16="http://schemas.microsoft.com/office/drawing/2014/main" id="{E46A8A4A-1E8B-E277-DBD9-2872672FD397}"/>
              </a:ext>
            </a:extLst>
          </p:cNvPr>
          <p:cNvSpPr/>
          <p:nvPr/>
        </p:nvSpPr>
        <p:spPr>
          <a:xfrm>
            <a:off x="4352911" y="5688711"/>
            <a:ext cx="582226" cy="16229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6962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Performance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Tasks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807301"/>
            <a:ext cx="8211266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Task1(Grep)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Find particular pattern of data on about 1TB of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Extracts a small amount of interesting data from large data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2475C-F1CE-793E-20F3-4B7D2494CC4F}"/>
              </a:ext>
            </a:extLst>
          </p:cNvPr>
          <p:cNvSpPr txBox="1"/>
          <p:nvPr/>
        </p:nvSpPr>
        <p:spPr>
          <a:xfrm>
            <a:off x="130629" y="3014155"/>
            <a:ext cx="8211266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Task2(Sort)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Sort 1TB of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Shuffles data from one representation to another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1CF9043-C2BC-C923-8530-B9077C37B620}"/>
              </a:ext>
            </a:extLst>
          </p:cNvPr>
          <p:cNvGrpSpPr/>
          <p:nvPr/>
        </p:nvGrpSpPr>
        <p:grpSpPr>
          <a:xfrm>
            <a:off x="0" y="4414201"/>
            <a:ext cx="4880610" cy="452026"/>
            <a:chOff x="0" y="1253632"/>
            <a:chExt cx="4880610" cy="452026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5918853-5C15-6346-D5D5-5544D50E1B47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DEBC019D-265D-BF11-C9DD-1873A3D87DEA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34" name="순서도: 지연 10">
                  <a:extLst>
                    <a:ext uri="{FF2B5EF4-FFF2-40B4-BE49-F238E27FC236}">
                      <a16:creationId xmlns:a16="http://schemas.microsoft.com/office/drawing/2014/main" id="{C70DF55E-9CA0-5067-2166-306A2C155E5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3D5CF05F-7D13-1739-531F-65FAA0D15FF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65F49E81-3076-E05A-CA74-C2E9CCD674F4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32" name="순서도: 지연 17">
                  <a:extLst>
                    <a:ext uri="{FF2B5EF4-FFF2-40B4-BE49-F238E27FC236}">
                      <a16:creationId xmlns:a16="http://schemas.microsoft.com/office/drawing/2014/main" id="{E5233C94-25AA-6B76-F87A-F13DDCC31BB3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3A56CBD1-2AE0-D609-883F-E957434CC87B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7" name="Content Placeholder 6">
              <a:extLst>
                <a:ext uri="{FF2B5EF4-FFF2-40B4-BE49-F238E27FC236}">
                  <a16:creationId xmlns:a16="http://schemas.microsoft.com/office/drawing/2014/main" id="{1CE5C441-97FC-F15B-04DD-8274DA4B8CAF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Cluster Configuration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203D091-E8CC-6F19-F2F6-26A9320E2218}"/>
              </a:ext>
            </a:extLst>
          </p:cNvPr>
          <p:cNvSpPr txBox="1"/>
          <p:nvPr/>
        </p:nvSpPr>
        <p:spPr>
          <a:xfrm>
            <a:off x="130629" y="5051497"/>
            <a:ext cx="3747688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1800 machines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2GHz Intel Xeon processor with Hyper Threading enabled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4GB memory (2.5~3GB available)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720324-1121-6F75-CCD5-401CB45AC086}"/>
              </a:ext>
            </a:extLst>
          </p:cNvPr>
          <p:cNvSpPr txBox="1"/>
          <p:nvPr/>
        </p:nvSpPr>
        <p:spPr>
          <a:xfrm>
            <a:off x="4123312" y="5051497"/>
            <a:ext cx="4348026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160GB HDD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2-level 3-shaped switched network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aggregated bandwidth: 100~200Gbps</a:t>
            </a:r>
          </a:p>
        </p:txBody>
      </p:sp>
    </p:spTree>
    <p:extLst>
      <p:ext uri="{BB962C8B-B14F-4D97-AF65-F5344CB8AC3E}">
        <p14:creationId xmlns:p14="http://schemas.microsoft.com/office/powerpoint/2010/main" val="54362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Performance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Task: Grep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Task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Scans 10^10 100-byte records, search for rare three-character pattern (92,337 occurred)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M=150,000 R=1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A79EEF-742A-023E-065B-5C8CEDF1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5" y="3505512"/>
            <a:ext cx="4470945" cy="28481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AD18FD-9A00-14EC-3F75-A76736F550AD}"/>
              </a:ext>
            </a:extLst>
          </p:cNvPr>
          <p:cNvSpPr txBox="1"/>
          <p:nvPr/>
        </p:nvSpPr>
        <p:spPr>
          <a:xfrm>
            <a:off x="4681380" y="3505512"/>
            <a:ext cx="3999937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Rate increases as more machines are assigned to MapReduce computation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Takes 150 secs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(including startup overhead)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8341C-29D0-E49E-3FCA-AE695A2E03B5}"/>
              </a:ext>
            </a:extLst>
          </p:cNvPr>
          <p:cNvSpPr txBox="1"/>
          <p:nvPr/>
        </p:nvSpPr>
        <p:spPr>
          <a:xfrm>
            <a:off x="2342582" y="3326086"/>
            <a:ext cx="1119794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1764 workers</a:t>
            </a:r>
            <a:endParaRPr kumimoji="1" lang="ko-KR" altLang="en-US" sz="1200" dirty="0">
              <a:latin typeface="+mn-ea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0F2422C-7710-0093-84EE-E3876D6C2F4F}"/>
              </a:ext>
            </a:extLst>
          </p:cNvPr>
          <p:cNvCxnSpPr/>
          <p:nvPr/>
        </p:nvCxnSpPr>
        <p:spPr>
          <a:xfrm>
            <a:off x="2900855" y="3566079"/>
            <a:ext cx="0" cy="176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8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Performance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Task: Sort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8" y="1930789"/>
            <a:ext cx="5471385" cy="39718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Task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Sort 10^10 100-byte records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Map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key: sorting key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value: original text 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Reduce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identity function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M=150,000 R=4,000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Takes 891sec (including startup overhead)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7489837-698B-754C-2FA5-8FD17D03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13" y="2280162"/>
            <a:ext cx="1959193" cy="3130331"/>
          </a:xfrm>
          <a:prstGeom prst="rect">
            <a:avLst/>
          </a:prstGeom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7535AA-F082-C41A-2AC5-F0C2EEC8E378}"/>
              </a:ext>
            </a:extLst>
          </p:cNvPr>
          <p:cNvSpPr txBox="1"/>
          <p:nvPr/>
        </p:nvSpPr>
        <p:spPr>
          <a:xfrm>
            <a:off x="6211614" y="2315996"/>
            <a:ext cx="2801758" cy="29331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8024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NOTE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Input rate is higher because of locality optimization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Shuffle rate is higher than output rate because writes two copies of sorted data</a:t>
            </a:r>
          </a:p>
        </p:txBody>
      </p:sp>
    </p:spTree>
    <p:extLst>
      <p:ext uri="{BB962C8B-B14F-4D97-AF65-F5344CB8AC3E}">
        <p14:creationId xmlns:p14="http://schemas.microsoft.com/office/powerpoint/2010/main" val="390729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Performance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Effect of backup tasks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3968405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5 reduce tasks don’t finish until 300 seconds after when other tasks are finished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With no backup tasks, computation takes 1283 seconds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A71611-E071-2B29-BF58-E5753AA5A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00" y="2117496"/>
            <a:ext cx="4748678" cy="3982762"/>
          </a:xfrm>
          <a:prstGeom prst="rect">
            <a:avLst/>
          </a:prstGeom>
        </p:spPr>
      </p:pic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19A470E4-DD42-E319-209A-3D03DF7901BE}"/>
              </a:ext>
            </a:extLst>
          </p:cNvPr>
          <p:cNvCxnSpPr>
            <a:cxnSpLocks/>
          </p:cNvCxnSpPr>
          <p:nvPr/>
        </p:nvCxnSpPr>
        <p:spPr>
          <a:xfrm>
            <a:off x="8236857" y="2387600"/>
            <a:ext cx="0" cy="3004457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3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Performance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Machine failures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Killed 200 out of 1746 workers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(only the processes were killed)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computation takes 933 seconds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(5% increase)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E1AA3A2-9A7D-9573-89BA-82572614E3FF}"/>
              </a:ext>
            </a:extLst>
          </p:cNvPr>
          <p:cNvGrpSpPr/>
          <p:nvPr/>
        </p:nvGrpSpPr>
        <p:grpSpPr>
          <a:xfrm>
            <a:off x="4077952" y="2043373"/>
            <a:ext cx="4680530" cy="4106415"/>
            <a:chOff x="3485569" y="2024471"/>
            <a:chExt cx="4680530" cy="410641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272AB06-3556-A09B-04E5-346333F4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69"/>
            <a:stretch/>
          </p:blipFill>
          <p:spPr>
            <a:xfrm>
              <a:off x="5770178" y="2024471"/>
              <a:ext cx="2395921" cy="4102100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531FA72A-7878-43AA-077E-3EA443DFE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669"/>
            <a:stretch/>
          </p:blipFill>
          <p:spPr>
            <a:xfrm>
              <a:off x="3485569" y="2028786"/>
              <a:ext cx="2395921" cy="410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896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Conclusion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Experience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36256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Domains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5319D7E-7C81-CCD5-608D-ECA7454B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12" y="1387365"/>
            <a:ext cx="2601895" cy="492267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2169599-081E-CBF0-C1C9-5957700A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1" y="2525195"/>
            <a:ext cx="3454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2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Conclusion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Conclusion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130629" y="1930789"/>
            <a:ext cx="8211266" cy="1894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MapReduce programming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Easy to use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Large variety of problems are easily expressible as MapReduce computation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Developed an implementation of MapReduce that scales to large clusters of machines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42437-54A3-0063-2324-39A2D67F6566}"/>
              </a:ext>
            </a:extLst>
          </p:cNvPr>
          <p:cNvSpPr txBox="1"/>
          <p:nvPr/>
        </p:nvSpPr>
        <p:spPr>
          <a:xfrm>
            <a:off x="130629" y="3821613"/>
            <a:ext cx="8211266" cy="22406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Lessons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Restricting programming model makes it easy to parallelize and distribute computation and to make such computation fault-tolerant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Network bandwidth is a scarce resource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Redundant execution can be used to reduce the impact of slow machines, and to handle machine failure and data loss</a:t>
            </a:r>
          </a:p>
        </p:txBody>
      </p:sp>
    </p:spTree>
    <p:extLst>
      <p:ext uri="{BB962C8B-B14F-4D97-AF65-F5344CB8AC3E}">
        <p14:creationId xmlns:p14="http://schemas.microsoft.com/office/powerpoint/2010/main" val="160684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EBB55-482C-FE58-78EB-34116AC55098}"/>
              </a:ext>
            </a:extLst>
          </p:cNvPr>
          <p:cNvSpPr txBox="1"/>
          <p:nvPr/>
        </p:nvSpPr>
        <p:spPr>
          <a:xfrm>
            <a:off x="439917" y="2264161"/>
            <a:ext cx="5722758" cy="24714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dirty="0">
                <a:latin typeface="+mn-ea"/>
              </a:rPr>
              <a:t>Hundreds of special-purpose computations that process large amount of raw data.</a:t>
            </a:r>
          </a:p>
          <a:p>
            <a:pPr algn="l">
              <a:lnSpc>
                <a:spcPct val="150000"/>
              </a:lnSpc>
            </a:pPr>
            <a:r>
              <a:rPr kumimoji="1" lang="en-US" altLang="ko-KR" sz="1500" dirty="0">
                <a:latin typeface="+mn-ea"/>
              </a:rPr>
              <a:t>Most computations are straightforward… BUT…</a:t>
            </a:r>
          </a:p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Problems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input data is large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Computations have to be distributed across hundreds/thousands of machines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Motivation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BCF3DE-9F22-CF60-01DE-10FA9328C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9"/>
          <a:stretch/>
        </p:blipFill>
        <p:spPr bwMode="auto">
          <a:xfrm>
            <a:off x="6329235" y="1114425"/>
            <a:ext cx="2411438" cy="54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295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Reference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4ACC3-1519-237A-9F0A-37E22E6E2F0A}"/>
              </a:ext>
            </a:extLst>
          </p:cNvPr>
          <p:cNvSpPr txBox="1"/>
          <p:nvPr/>
        </p:nvSpPr>
        <p:spPr>
          <a:xfrm>
            <a:off x="265534" y="1549788"/>
            <a:ext cx="6748583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https://yeomko.tistory.com/31</a:t>
            </a:r>
            <a:endParaRPr kumimoji="1" lang="en-US" altLang="ko-KR" sz="1200" dirty="0">
              <a:latin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4"/>
              </a:rPr>
              <a:t>https://12bme.tistory.com/154</a:t>
            </a:r>
            <a:endParaRPr kumimoji="1" lang="en-US" altLang="ko-KR" sz="1200" dirty="0">
              <a:latin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https://velog.io/@spdlqjfire/%ED%95%98%EB%91%A1-%ED%94%84%EB%A1%9C%EA%B7%B8%EB%9E%98%EB%B0%8D-MapReduce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060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Q&amp;A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7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2022. </a:t>
            </a:r>
            <a:r>
              <a:rPr lang="en-US" altLang="ko-KR" dirty="0"/>
              <a:t>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Thank You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EBB55-482C-FE58-78EB-34116AC55098}"/>
              </a:ext>
            </a:extLst>
          </p:cNvPr>
          <p:cNvSpPr txBox="1"/>
          <p:nvPr/>
        </p:nvSpPr>
        <p:spPr>
          <a:xfrm>
            <a:off x="238423" y="1966991"/>
            <a:ext cx="8420304" cy="7402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dirty="0">
                <a:latin typeface="+mn-ea"/>
              </a:rPr>
              <a:t>Most of the parallel processing systems have only been implemented in smaller scales and leave details of handling machine failures to the programmer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Restricted Programming model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B827C-1A80-D35A-9FB7-F3ECEBEC255B}"/>
              </a:ext>
            </a:extLst>
          </p:cNvPr>
          <p:cNvSpPr txBox="1"/>
          <p:nvPr/>
        </p:nvSpPr>
        <p:spPr>
          <a:xfrm>
            <a:off x="130630" y="2744542"/>
            <a:ext cx="7415798" cy="154965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Bulk Synchronous Programming / some MPI primitives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provides higher-level abstraction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active disk: computation is pushed into processing elements that are close to local disk </a:t>
            </a:r>
            <a:r>
              <a:rPr kumimoji="1" lang="en-US" altLang="ko-KR" sz="1500" dirty="0">
                <a:latin typeface="+mn-ea"/>
                <a:sym typeface="Wingdings" pitchFamily="2" charset="2"/>
              </a:rPr>
              <a:t> locality optimization</a:t>
            </a:r>
            <a:endParaRPr kumimoji="1" lang="en-US" altLang="ko-KR" sz="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4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Restricted Programming model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081CD-FE63-ED57-F19C-C3DBA1DD36DF}"/>
              </a:ext>
            </a:extLst>
          </p:cNvPr>
          <p:cNvSpPr txBox="1"/>
          <p:nvPr/>
        </p:nvSpPr>
        <p:spPr>
          <a:xfrm>
            <a:off x="130630" y="1892637"/>
            <a:ext cx="8645508" cy="120186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River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Non-uniformities introduced by heterogeneous hardware or system perturbations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Provide good average case performance by careful scheduling of disk and network transfers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A73C9-A7A5-649A-A8DB-E8AEEDC1C912}"/>
              </a:ext>
            </a:extLst>
          </p:cNvPr>
          <p:cNvSpPr txBox="1"/>
          <p:nvPr/>
        </p:nvSpPr>
        <p:spPr>
          <a:xfrm>
            <a:off x="130630" y="3525444"/>
            <a:ext cx="8645508" cy="1894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2000" b="1" dirty="0">
                <a:latin typeface="+mn-ea"/>
              </a:rPr>
              <a:t>BAD-FS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Targeted to the execution of jobs across a wide-area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Fundamental similarities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Use redundant execution to recover from data loss caused by failures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Locality aware scheduling</a:t>
            </a:r>
          </a:p>
        </p:txBody>
      </p:sp>
    </p:spTree>
    <p:extLst>
      <p:ext uri="{BB962C8B-B14F-4D97-AF65-F5344CB8AC3E}">
        <p14:creationId xmlns:p14="http://schemas.microsoft.com/office/powerpoint/2010/main" val="292168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5312EB3-39E2-486A-68B0-6E1E12503A51}"/>
              </a:ext>
            </a:extLst>
          </p:cNvPr>
          <p:cNvGrpSpPr/>
          <p:nvPr/>
        </p:nvGrpSpPr>
        <p:grpSpPr>
          <a:xfrm>
            <a:off x="4995284" y="3664261"/>
            <a:ext cx="3346611" cy="2747782"/>
            <a:chOff x="5628948" y="3601952"/>
            <a:chExt cx="3346611" cy="2747782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B283FAE-E90C-872A-2940-212543335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8948" y="3861564"/>
              <a:ext cx="3346611" cy="24881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ECB7CA-14E2-8570-95AB-8D4C9018A3C2}"/>
                </a:ext>
              </a:extLst>
            </p:cNvPr>
            <p:cNvSpPr txBox="1"/>
            <p:nvPr/>
          </p:nvSpPr>
          <p:spPr>
            <a:xfrm>
              <a:off x="5628948" y="3601952"/>
              <a:ext cx="1664286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+mn-ea"/>
                </a:rPr>
                <a:t>Writing code for every  computations 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BFBA28-7530-FB7A-EB5D-C090E12BEFDC}"/>
                </a:ext>
              </a:extLst>
            </p:cNvPr>
            <p:cNvSpPr txBox="1"/>
            <p:nvPr/>
          </p:nvSpPr>
          <p:spPr>
            <a:xfrm>
              <a:off x="7488403" y="3601952"/>
              <a:ext cx="1487156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+mn-ea"/>
                </a:rPr>
                <a:t>Using MapReduce</a:t>
              </a:r>
              <a:endParaRPr kumimoji="1" lang="ko-KR" altLang="en-US" sz="1200" dirty="0">
                <a:latin typeface="+mn-ea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CEBB55-482C-FE58-78EB-34116AC55098}"/>
              </a:ext>
            </a:extLst>
          </p:cNvPr>
          <p:cNvSpPr txBox="1"/>
          <p:nvPr/>
        </p:nvSpPr>
        <p:spPr>
          <a:xfrm>
            <a:off x="286721" y="2264161"/>
            <a:ext cx="8545335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New abstraction that hides messy details of parallelization, fault-tolerance, data distribution and load balancing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Simple and powerful interface that enables automatic parallelization and distribution of large-scale </a:t>
            </a:r>
            <a:r>
              <a:rPr kumimoji="1" lang="en-US" altLang="ko-KR" sz="1500" dirty="0" err="1">
                <a:latin typeface="+mn-ea"/>
              </a:rPr>
              <a:t>compuation</a:t>
            </a:r>
            <a:endParaRPr kumimoji="1" lang="en-US" altLang="ko-KR" sz="1500" dirty="0">
              <a:latin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MapReduce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16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Programming model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Map, Reduce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4B81116-C3EC-062F-6A19-B7192A8D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0" y="2040605"/>
            <a:ext cx="5816504" cy="4115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0097D-350E-99B9-BB7D-B55B716E52C9}"/>
              </a:ext>
            </a:extLst>
          </p:cNvPr>
          <p:cNvSpPr txBox="1"/>
          <p:nvPr/>
        </p:nvSpPr>
        <p:spPr>
          <a:xfrm>
            <a:off x="5973634" y="1845165"/>
            <a:ext cx="2240756" cy="21251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Map</a:t>
            </a:r>
            <a:br>
              <a:rPr kumimoji="1" lang="en-US" altLang="ko-KR" sz="1500" dirty="0">
                <a:latin typeface="+mn-ea"/>
              </a:rPr>
            </a:br>
            <a:endParaRPr kumimoji="1" lang="en-US" altLang="ko-KR" sz="1500" dirty="0">
              <a:latin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b="1" dirty="0">
              <a:latin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b="1" dirty="0">
              <a:latin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ko-KR" sz="1500" b="1" dirty="0">
              <a:latin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Reduce</a:t>
            </a:r>
            <a:endParaRPr kumimoji="1" lang="en-US" altLang="ko-KR" sz="150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7DEFA-2F78-7E3F-218B-781BDA89EBA4}"/>
              </a:ext>
            </a:extLst>
          </p:cNvPr>
          <p:cNvSpPr txBox="1"/>
          <p:nvPr/>
        </p:nvSpPr>
        <p:spPr>
          <a:xfrm>
            <a:off x="6026749" y="2395461"/>
            <a:ext cx="854336" cy="46166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Input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Key/value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B0030-828D-29E7-3E17-75DCD23F299A}"/>
              </a:ext>
            </a:extLst>
          </p:cNvPr>
          <p:cNvSpPr txBox="1"/>
          <p:nvPr/>
        </p:nvSpPr>
        <p:spPr>
          <a:xfrm>
            <a:off x="8126210" y="2395461"/>
            <a:ext cx="1065036" cy="46166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Intermediate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Key/value</a:t>
            </a:r>
            <a:endParaRPr kumimoji="1" lang="ko-KR" altLang="en-US" sz="1200" dirty="0">
              <a:latin typeface="+mn-ea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35E173D-6674-273B-83D3-DFBCADFCA8B1}"/>
              </a:ext>
            </a:extLst>
          </p:cNvPr>
          <p:cNvCxnSpPr>
            <a:endCxn id="15" idx="1"/>
          </p:cNvCxnSpPr>
          <p:nvPr/>
        </p:nvCxnSpPr>
        <p:spPr>
          <a:xfrm>
            <a:off x="6881085" y="2626293"/>
            <a:ext cx="11580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D2FCD8A-0088-BC51-06BF-7F562DC3AD77}"/>
              </a:ext>
            </a:extLst>
          </p:cNvPr>
          <p:cNvSpPr/>
          <p:nvPr/>
        </p:nvSpPr>
        <p:spPr>
          <a:xfrm>
            <a:off x="7165532" y="2433188"/>
            <a:ext cx="647700" cy="38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map</a:t>
            </a:r>
            <a:endParaRPr kumimoji="1"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C7AE0-CA1A-B640-77A6-BEC18D45440C}"/>
              </a:ext>
            </a:extLst>
          </p:cNvPr>
          <p:cNvSpPr txBox="1"/>
          <p:nvPr/>
        </p:nvSpPr>
        <p:spPr>
          <a:xfrm>
            <a:off x="6100496" y="4000875"/>
            <a:ext cx="1065036" cy="46166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Intermediate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Key/value</a:t>
            </a:r>
            <a:endParaRPr kumimoji="1" lang="ko-KR" altLang="en-US" sz="1200" dirty="0">
              <a:latin typeface="+mn-ea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B5EE6A-022D-4154-FE3E-7099808D843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180714" y="4231708"/>
            <a:ext cx="6566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8DA77D4-291C-95D6-5CA4-69CF3B7371B1}"/>
              </a:ext>
            </a:extLst>
          </p:cNvPr>
          <p:cNvSpPr/>
          <p:nvPr/>
        </p:nvSpPr>
        <p:spPr>
          <a:xfrm>
            <a:off x="7837322" y="4038602"/>
            <a:ext cx="1065036" cy="38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merge</a:t>
            </a:r>
            <a:endParaRPr kumimoji="1" lang="ko-KR" altLang="en-US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E1AEA65-EF1C-C1A4-2B3A-A71CDC5677B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369840" y="4424814"/>
            <a:ext cx="0" cy="386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1FA73D6-A4F6-CC1C-37C5-4602BFFC8A79}"/>
              </a:ext>
            </a:extLst>
          </p:cNvPr>
          <p:cNvSpPr txBox="1"/>
          <p:nvPr/>
        </p:nvSpPr>
        <p:spPr>
          <a:xfrm>
            <a:off x="7646684" y="4844164"/>
            <a:ext cx="1398140" cy="6463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Smaller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Values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0 or 1 output file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68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Programming model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Example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204651" y="1884629"/>
            <a:ext cx="2240756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Word count</a:t>
            </a:r>
            <a:endParaRPr kumimoji="1" lang="en-US" altLang="ko-KR" sz="1500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B29362-2E9C-A0CF-83B3-7BBE8349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4" y="2457555"/>
            <a:ext cx="3263190" cy="2343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4C222-15B4-2FA9-EA0F-9B83C48F3F8B}"/>
              </a:ext>
            </a:extLst>
          </p:cNvPr>
          <p:cNvSpPr txBox="1"/>
          <p:nvPr/>
        </p:nvSpPr>
        <p:spPr>
          <a:xfrm>
            <a:off x="4151519" y="2001584"/>
            <a:ext cx="1063112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latin typeface="+mn-ea"/>
              </a:rPr>
              <a:t>Map output</a:t>
            </a:r>
            <a:endParaRPr kumimoji="1" lang="ko-KR" altLang="en-US" sz="1200" b="1" dirty="0">
              <a:latin typeface="+mn-ea"/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FA659681-660B-581F-4EB7-A5207A426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90085"/>
              </p:ext>
            </p:extLst>
          </p:nvPr>
        </p:nvGraphicFramePr>
        <p:xfrm>
          <a:off x="4474655" y="2394296"/>
          <a:ext cx="187483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901427387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3980909847"/>
                    </a:ext>
                  </a:extLst>
                </a:gridCol>
              </a:tblGrid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Key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Value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692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AAA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5639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BBB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40097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AAA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8986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CCC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38749"/>
                  </a:ext>
                </a:extLst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562F1140-5C99-8A86-0B57-B46C2B7F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84789"/>
              </p:ext>
            </p:extLst>
          </p:nvPr>
        </p:nvGraphicFramePr>
        <p:xfrm>
          <a:off x="6538676" y="2394296"/>
          <a:ext cx="187483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901427387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3980909847"/>
                    </a:ext>
                  </a:extLst>
                </a:gridCol>
              </a:tblGrid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Key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Value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692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BBB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5639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BBB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40097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CCC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8986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CCC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3874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C4F69B5-0A84-67C9-D7BD-909BB1DDFDAF}"/>
              </a:ext>
            </a:extLst>
          </p:cNvPr>
          <p:cNvSpPr txBox="1"/>
          <p:nvPr/>
        </p:nvSpPr>
        <p:spPr>
          <a:xfrm>
            <a:off x="4151519" y="4272108"/>
            <a:ext cx="1265667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latin typeface="+mn-ea"/>
              </a:rPr>
              <a:t>Reduce output</a:t>
            </a:r>
            <a:endParaRPr kumimoji="1" lang="ko-KR" altLang="en-US" sz="1200" b="1" dirty="0">
              <a:latin typeface="+mn-ea"/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A8667D93-B730-84A5-8CF4-FF4698F25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65198"/>
              </p:ext>
            </p:extLst>
          </p:nvPr>
        </p:nvGraphicFramePr>
        <p:xfrm>
          <a:off x="4474655" y="4669702"/>
          <a:ext cx="187483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901427387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3980909847"/>
                    </a:ext>
                  </a:extLst>
                </a:gridCol>
              </a:tblGrid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Key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Value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692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AAA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5639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DA5E22FE-63CC-E56F-BECF-4626C7A66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81226"/>
              </p:ext>
            </p:extLst>
          </p:nvPr>
        </p:nvGraphicFramePr>
        <p:xfrm>
          <a:off x="5601257" y="5395952"/>
          <a:ext cx="187483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901427387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3980909847"/>
                    </a:ext>
                  </a:extLst>
                </a:gridCol>
              </a:tblGrid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Key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Value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692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CCC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5639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E5E9DC68-259D-7431-5214-E4546131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72372"/>
              </p:ext>
            </p:extLst>
          </p:nvPr>
        </p:nvGraphicFramePr>
        <p:xfrm>
          <a:off x="6783889" y="4669702"/>
          <a:ext cx="187483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901427387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3980909847"/>
                    </a:ext>
                  </a:extLst>
                </a:gridCol>
              </a:tblGrid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Key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Value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6923"/>
                  </a:ext>
                </a:extLst>
              </a:tr>
              <a:tr h="145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BBB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26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Programming model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189A4DD-DD57-A1A2-C5AB-04FFBD178815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A6F6DE4-36F8-DFAB-F3CB-CD41E45B231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3C12645F-221F-FCC8-9A4F-5AE4B86C0EA9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1" name="순서도: 지연 10">
                  <a:extLst>
                    <a:ext uri="{FF2B5EF4-FFF2-40B4-BE49-F238E27FC236}">
                      <a16:creationId xmlns:a16="http://schemas.microsoft.com/office/drawing/2014/main" id="{E626C00E-FBE8-CF23-39E9-D86CF873B6C0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B79458C3-C387-040E-795A-46C9F070EDDD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2896B50-9DFD-E914-337C-2CAAA8DDD453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8" name="순서도: 지연 17">
                  <a:extLst>
                    <a:ext uri="{FF2B5EF4-FFF2-40B4-BE49-F238E27FC236}">
                      <a16:creationId xmlns:a16="http://schemas.microsoft.com/office/drawing/2014/main" id="{A96536AE-CD78-6A7D-4E4F-883E92430D0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742AE055-9434-C725-C214-2041D6237F45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" name="Content Placeholder 6">
              <a:extLst>
                <a:ext uri="{FF2B5EF4-FFF2-40B4-BE49-F238E27FC236}">
                  <a16:creationId xmlns:a16="http://schemas.microsoft.com/office/drawing/2014/main" id="{499B2C7F-820D-F0EE-8400-0FA185F28261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Example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BD584-CF36-A15C-5C15-B52FEDE657FA}"/>
              </a:ext>
            </a:extLst>
          </p:cNvPr>
          <p:cNvSpPr txBox="1"/>
          <p:nvPr/>
        </p:nvSpPr>
        <p:spPr>
          <a:xfrm>
            <a:off x="204651" y="1884629"/>
            <a:ext cx="2757624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Word count(Full Code)</a:t>
            </a:r>
            <a:endParaRPr kumimoji="1" lang="en-US" altLang="ko-KR" sz="1500" dirty="0">
              <a:latin typeface="+mn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31CFAC1-DA9E-01F3-FA6B-0786F6831A1F}"/>
              </a:ext>
            </a:extLst>
          </p:cNvPr>
          <p:cNvGrpSpPr/>
          <p:nvPr/>
        </p:nvGrpSpPr>
        <p:grpSpPr>
          <a:xfrm>
            <a:off x="422579" y="2713823"/>
            <a:ext cx="2461361" cy="2941641"/>
            <a:chOff x="396139" y="2379490"/>
            <a:chExt cx="3410427" cy="351117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49BD356-873A-1DB1-D9C0-B98B7D8C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139" y="2379490"/>
              <a:ext cx="3410426" cy="264832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0405CEF-D9FA-0E91-8027-260C5AF4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40" y="5006479"/>
              <a:ext cx="3410426" cy="884184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E7785FB0-D01C-64DC-C850-5DA780736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90" y="2887508"/>
            <a:ext cx="2526419" cy="181450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BE5719C-03B8-DAE1-0040-CF614479D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78" y="1252083"/>
            <a:ext cx="2924583" cy="5220429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DD75ACA7-3AA5-B1DD-5194-C2CCCC301929}"/>
              </a:ext>
            </a:extLst>
          </p:cNvPr>
          <p:cNvSpPr/>
          <p:nvPr/>
        </p:nvSpPr>
        <p:spPr>
          <a:xfrm>
            <a:off x="204651" y="2648779"/>
            <a:ext cx="2679288" cy="3242850"/>
          </a:xfrm>
          <a:prstGeom prst="roundRect">
            <a:avLst>
              <a:gd name="adj" fmla="val 8135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DEDE517-9AE3-ED58-9185-23DC655F28DC}"/>
              </a:ext>
            </a:extLst>
          </p:cNvPr>
          <p:cNvSpPr/>
          <p:nvPr/>
        </p:nvSpPr>
        <p:spPr>
          <a:xfrm>
            <a:off x="3101867" y="2659106"/>
            <a:ext cx="2628842" cy="3242850"/>
          </a:xfrm>
          <a:prstGeom prst="roundRect">
            <a:avLst>
              <a:gd name="adj" fmla="val 8135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6C3331D-10B8-D698-D848-E73A958A1C31}"/>
              </a:ext>
            </a:extLst>
          </p:cNvPr>
          <p:cNvSpPr/>
          <p:nvPr/>
        </p:nvSpPr>
        <p:spPr>
          <a:xfrm>
            <a:off x="5902165" y="1153349"/>
            <a:ext cx="2982379" cy="5393750"/>
          </a:xfrm>
          <a:prstGeom prst="roundRect">
            <a:avLst>
              <a:gd name="adj" fmla="val 430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259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t" anchorCtr="0">
        <a:spAutoFit/>
      </a:bodyPr>
      <a:lstStyle>
        <a:defPPr algn="l">
          <a:defRPr kumimoji="1" sz="12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et03" id="{22063185-E8A4-0F4A-BCE4-9DDADD4FFC71}" vid="{5A9429D3-72F5-CF43-894A-C40B615A817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Templet03</Template>
  <TotalTime>26987</TotalTime>
  <Words>1867</Words>
  <Application>Microsoft Macintosh PowerPoint</Application>
  <PresentationFormat>화면 슬라이드 쇼(4:3)</PresentationFormat>
  <Paragraphs>383</Paragraphs>
  <Slides>32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08서울남산체 B</vt:lpstr>
      <vt:lpstr>맑은 고딕</vt:lpstr>
      <vt:lpstr>함초롬바탕</vt:lpstr>
      <vt:lpstr>Arial</vt:lpstr>
      <vt:lpstr>Calibri</vt:lpstr>
      <vt:lpstr>Calibri Light</vt:lpstr>
      <vt:lpstr>Office 테마</vt:lpstr>
      <vt:lpstr>MapReduce: Simplified Data Processing on Large Clusters</vt:lpstr>
      <vt:lpstr>Index</vt:lpstr>
      <vt:lpstr>Introduction</vt:lpstr>
      <vt:lpstr>Introduction</vt:lpstr>
      <vt:lpstr>Introduction</vt:lpstr>
      <vt:lpstr>Introduction</vt:lpstr>
      <vt:lpstr>Programming model</vt:lpstr>
      <vt:lpstr>Programming model</vt:lpstr>
      <vt:lpstr>Programming model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Performance</vt:lpstr>
      <vt:lpstr>Performance</vt:lpstr>
      <vt:lpstr>Performance</vt:lpstr>
      <vt:lpstr>Performance</vt:lpstr>
      <vt:lpstr>Performance</vt:lpstr>
      <vt:lpstr>Conclusion</vt:lpstr>
      <vt:lpstr>Conclusion</vt:lpstr>
      <vt:lpstr>Reference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Evaluation of Gated Recurrent Neural Networks on Sequence Modeling</dc:title>
  <dc:creator>정진원</dc:creator>
  <cp:lastModifiedBy>최영찬</cp:lastModifiedBy>
  <cp:revision>186</cp:revision>
  <cp:lastPrinted>2022-07-29T03:52:03Z</cp:lastPrinted>
  <dcterms:created xsi:type="dcterms:W3CDTF">2020-11-06T01:46:41Z</dcterms:created>
  <dcterms:modified xsi:type="dcterms:W3CDTF">2023-10-17T01:16:41Z</dcterms:modified>
</cp:coreProperties>
</file>