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embedTrueTypeFonts="1" saveSubsetFonts="1">
  <p:sldMasterIdLst>
    <p:sldMasterId id="2147483727" r:id="rId8"/>
  </p:sldMasterIdLst>
  <p:notesMasterIdLst>
    <p:notesMasterId r:id="rId12"/>
  </p:notesMasterIdLst>
  <p:handoutMasterIdLst>
    <p:handoutMasterId r:id="rId10"/>
  </p:handoutMasterIdLst>
  <p:sldIdLst>
    <p:sldId id="256" r:id="rId14"/>
    <p:sldId id="263" r:id="rId15"/>
    <p:sldId id="289" r:id="rId16"/>
    <p:sldId id="290" r:id="rId17"/>
    <p:sldId id="293" r:id="rId18"/>
    <p:sldId id="294" r:id="rId19"/>
    <p:sldId id="316" r:id="rId20"/>
    <p:sldId id="291" r:id="rId21"/>
    <p:sldId id="295" r:id="rId22"/>
    <p:sldId id="317" r:id="rId23"/>
    <p:sldId id="296" r:id="rId24"/>
    <p:sldId id="297" r:id="rId25"/>
    <p:sldId id="318" r:id="rId26"/>
    <p:sldId id="298" r:id="rId27"/>
    <p:sldId id="340" r:id="rId28"/>
    <p:sldId id="299" r:id="rId29"/>
    <p:sldId id="341" r:id="rId30"/>
    <p:sldId id="342" r:id="rId31"/>
    <p:sldId id="343" r:id="rId32"/>
    <p:sldId id="344" r:id="rId33"/>
    <p:sldId id="319" r:id="rId34"/>
    <p:sldId id="302" r:id="rId35"/>
    <p:sldId id="331" r:id="rId36"/>
    <p:sldId id="347" r:id="rId37"/>
    <p:sldId id="334" r:id="rId38"/>
    <p:sldId id="333" r:id="rId39"/>
    <p:sldId id="320" r:id="rId40"/>
    <p:sldId id="332" r:id="rId41"/>
    <p:sldId id="335" r:id="rId42"/>
    <p:sldId id="345" r:id="rId43"/>
    <p:sldId id="321" r:id="rId44"/>
    <p:sldId id="337" r:id="rId45"/>
    <p:sldId id="338" r:id="rId46"/>
    <p:sldId id="336" r:id="rId47"/>
    <p:sldId id="323" r:id="rId48"/>
    <p:sldId id="324" r:id="rId49"/>
    <p:sldId id="325" r:id="rId50"/>
    <p:sldId id="327" r:id="rId51"/>
    <p:sldId id="346" r:id="rId52"/>
    <p:sldId id="339" r:id="rId53"/>
    <p:sldId id="329" r:id="rId54"/>
    <p:sldId id="276" r:id="rId55"/>
    <p:sldId id="304" r:id="rId56"/>
    <p:sldId id="305" r:id="rId57"/>
    <p:sldId id="328" r:id="rId58"/>
    <p:sldId id="277" r:id="rId59"/>
    <p:sldId id="285" r:id="rId60"/>
    <p:sldId id="275" r:id="rId61"/>
    <p:sldId id="266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  <p:ext uri="{521415D9-36F7-43E2-AB2F-B90AF26B5E84}">
      <p14:sectionLst xmlns:p14="http://schemas.microsoft.com/office/powerpoint/2010/main">
        <p14:section name="Default Section" id="{596762D4-1208-40BD-9F6F-89907E02A741}">
          <p14:sldIdLst>
            <p14:sldId id="256"/>
            <p14:sldId id="263"/>
          </p14:sldIdLst>
        </p14:section>
        <p14:section name="1. Intro" id="{596762D4-1208-40BD-9F6F-89907E02A742}">
          <p14:sldIdLst>
            <p14:sldId id="289"/>
            <p14:sldId id="290"/>
            <p14:sldId id="293"/>
            <p14:sldId id="294"/>
          </p14:sldIdLst>
        </p14:section>
        <p14:section name="2. Data Paralelism" id="{596762D4-1208-40BD-9F6F-89907E02A743}">
          <p14:sldIdLst>
            <p14:sldId id="316"/>
            <p14:sldId id="291"/>
            <p14:sldId id="295"/>
          </p14:sldIdLst>
        </p14:section>
        <p14:section name="03. Model Paralelism" id="{596762D4-1208-40BD-9F6F-89907E02A744}">
          <p14:sldIdLst>
            <p14:sldId id="317"/>
            <p14:sldId id="296"/>
            <p14:sldId id="297"/>
          </p14:sldIdLst>
        </p14:section>
        <p14:section name="04.Pipelining" id="{596762D4-1208-40BD-9F6F-89907E02A745}">
          <p14:sldIdLst>
            <p14:sldId id="318"/>
            <p14:sldId id="298"/>
            <p14:sldId id="340"/>
            <p14:sldId id="299"/>
            <p14:sldId id="341"/>
            <p14:sldId id="342"/>
            <p14:sldId id="343"/>
            <p14:sldId id="344"/>
          </p14:sldIdLst>
        </p14:section>
        <p14:section name="05.CHL1" id="{596762D4-1208-40BD-9F6F-89907E02A746}">
          <p14:sldIdLst>
            <p14:sldId id="319"/>
            <p14:sldId id="302"/>
            <p14:sldId id="331"/>
            <p14:sldId id="347"/>
            <p14:sldId id="334"/>
            <p14:sldId id="333"/>
          </p14:sldIdLst>
        </p14:section>
        <p14:section name="06.CHL2" id="{596762D4-1208-40BD-9F6F-89907E02A747}">
          <p14:sldIdLst>
            <p14:sldId id="320"/>
            <p14:sldId id="332"/>
            <p14:sldId id="335"/>
            <p14:sldId id="345"/>
          </p14:sldIdLst>
        </p14:section>
        <p14:section name="07.CHL3" id="{596762D4-1208-40BD-9F6F-89907E02A748}">
          <p14:sldIdLst>
            <p14:sldId id="321"/>
            <p14:sldId id="337"/>
            <p14:sldId id="338"/>
            <p14:sldId id="336"/>
            <p14:sldId id="323"/>
            <p14:sldId id="324"/>
            <p14:sldId id="325"/>
            <p14:sldId id="327"/>
          </p14:sldIdLst>
        </p14:section>
        <p14:section name="08.Implementation" id="{596762D4-1208-40BD-9F6F-89907E02A749}">
          <p14:sldIdLst>
            <p14:sldId id="346"/>
            <p14:sldId id="339"/>
          </p14:sldIdLst>
        </p14:section>
        <p14:section name="09. Evaluation" id="{596762D4-1208-40BD-9F6F-89907E02A74A}">
          <p14:sldIdLst>
            <p14:sldId id="329"/>
            <p14:sldId id="276"/>
            <p14:sldId id="304"/>
            <p14:sldId id="305"/>
          </p14:sldIdLst>
        </p14:section>
        <p14:section name="10.Conclusion" id="{596762D4-1208-40BD-9F6F-89907E02A74B}">
          <p14:sldIdLst>
            <p14:sldId id="328"/>
            <p14:sldId id="277"/>
          </p14:sldIdLst>
        </p14:section>
        <p14:section name="11.Improvements" id="{596762D4-1208-40BD-9F6F-89907E02A74C}">
          <p14:sldIdLst>
            <p14:sldId id="285"/>
          </p14:sldIdLst>
        </p14:section>
        <p14:section name="Q&amp;A" id="{596762D4-1208-40BD-9F6F-89907E02A74D}">
          <p14:sldIdLst>
            <p14:sldId id="27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2" pos="501" userDrawn="1">
          <p15:clr>
            <a:srgbClr val="A4A3A4"/>
          </p15:clr>
        </p15:guide>
        <p15:guide id="3" pos="7169" userDrawn="1">
          <p15:clr>
            <a:srgbClr val="A4A3A4"/>
          </p15:clr>
        </p15:guide>
        <p15:guide id="4" orient="horz" pos="431" userDrawn="1">
          <p15:clr>
            <a:srgbClr val="A4A3A4"/>
          </p15:clr>
        </p15:guide>
        <p15:guide id="5" orient="horz" pos="4083" userDrawn="1">
          <p15:clr>
            <a:srgbClr val="A4A3A4"/>
          </p15:clr>
        </p15:guide>
        <p15:guide id="6" pos="3835" userDrawn="1">
          <p15:clr>
            <a:srgbClr val="A4A3A4"/>
          </p15:clr>
        </p15:guide>
        <p15:guide id="7" pos="6534" userDrawn="1">
          <p15:clr>
            <a:srgbClr val="A4A3A4"/>
          </p15:clr>
        </p15:guide>
      </p15:sldGuideLst>
    </p:ext>
  </p:extLst>
  <p:embeddedFontLst>
    <p:embeddedFont>
      <p:font typeface="맑은 고딕" panose="020B0503020000020004" pitchFamily="50" charset="-127">
        <p:regular r:id="rId2"/>
        <p:bold r:id="rId1"/>
      </p:font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5296"/>
    <a:srgbClr val="55CFD1"/>
    <a:srgbClr val="D0E0D9"/>
    <a:srgbClr val="4B465E"/>
    <a:srgbClr val="BBFFE6"/>
    <a:srgbClr val="F8FAFA"/>
    <a:srgbClr val="F2F2F2"/>
    <a:srgbClr val="332543"/>
    <a:srgbClr val="F8F8F8"/>
    <a:srgbClr val="301A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705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654" y="258"/>
      </p:cViewPr>
      <p:guideLst>
        <p:guide pos="501"/>
        <p:guide pos="7169"/>
        <p:guide orient="horz" pos="431"/>
        <p:guide orient="horz" pos="4083"/>
        <p:guide pos="3835"/>
        <p:guide pos="65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28" y="72"/>
      </p:cViewPr>
      <p:guideLst>
        <p:guide pos="501"/>
        <p:guide pos="7169"/>
        <p:guide orient="horz" pos="431"/>
        <p:guide orient="horz" pos="4083"/>
        <p:guide pos="3835"/>
        <p:guide pos="6534"/>
      </p:guideLst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font" Target="fonts/font2.fntdata"></Relationship><Relationship Id="rId2" Type="http://schemas.openxmlformats.org/officeDocument/2006/relationships/font" Target="fonts/font1.fntdata"></Relationship><Relationship Id="rId3" Type="http://schemas.openxmlformats.org/officeDocument/2006/relationships/tableStyles" Target="tableStyles.xml"></Relationship><Relationship Id="rId8" Type="http://schemas.openxmlformats.org/officeDocument/2006/relationships/slideMaster" Target="slideMasters/slideMaster1.xml"></Relationship><Relationship Id="rId9" Type="http://schemas.openxmlformats.org/officeDocument/2006/relationships/theme" Target="theme/theme1.xml"></Relationship><Relationship Id="rId10" Type="http://schemas.openxmlformats.org/officeDocument/2006/relationships/handoutMaster" Target="handoutMasters/handoutMaster1.xml"></Relationship><Relationship Id="rId12" Type="http://schemas.openxmlformats.org/officeDocument/2006/relationships/notesMaster" Target="notesMasters/notesMaster1.xml"></Relationship><Relationship Id="rId14" Type="http://schemas.openxmlformats.org/officeDocument/2006/relationships/slide" Target="slides/slide1.xml"></Relationship><Relationship Id="rId15" Type="http://schemas.openxmlformats.org/officeDocument/2006/relationships/slide" Target="slides/slide2.xml"></Relationship><Relationship Id="rId16" Type="http://schemas.openxmlformats.org/officeDocument/2006/relationships/slide" Target="slides/slide3.xml"></Relationship><Relationship Id="rId17" Type="http://schemas.openxmlformats.org/officeDocument/2006/relationships/slide" Target="slides/slide4.xml"></Relationship><Relationship Id="rId18" Type="http://schemas.openxmlformats.org/officeDocument/2006/relationships/slide" Target="slides/slide5.xml"></Relationship><Relationship Id="rId19" Type="http://schemas.openxmlformats.org/officeDocument/2006/relationships/slide" Target="slides/slide6.xml"></Relationship><Relationship Id="rId20" Type="http://schemas.openxmlformats.org/officeDocument/2006/relationships/slide" Target="slides/slide7.xml"></Relationship><Relationship Id="rId21" Type="http://schemas.openxmlformats.org/officeDocument/2006/relationships/slide" Target="slides/slide8.xml"></Relationship><Relationship Id="rId22" Type="http://schemas.openxmlformats.org/officeDocument/2006/relationships/slide" Target="slides/slide9.xml"></Relationship><Relationship Id="rId23" Type="http://schemas.openxmlformats.org/officeDocument/2006/relationships/slide" Target="slides/slide10.xml"></Relationship><Relationship Id="rId24" Type="http://schemas.openxmlformats.org/officeDocument/2006/relationships/slide" Target="slides/slide11.xml"></Relationship><Relationship Id="rId25" Type="http://schemas.openxmlformats.org/officeDocument/2006/relationships/slide" Target="slides/slide12.xml"></Relationship><Relationship Id="rId26" Type="http://schemas.openxmlformats.org/officeDocument/2006/relationships/slide" Target="slides/slide13.xml"></Relationship><Relationship Id="rId27" Type="http://schemas.openxmlformats.org/officeDocument/2006/relationships/slide" Target="slides/slide14.xml"></Relationship><Relationship Id="rId28" Type="http://schemas.openxmlformats.org/officeDocument/2006/relationships/slide" Target="slides/slide15.xml"></Relationship><Relationship Id="rId29" Type="http://schemas.openxmlformats.org/officeDocument/2006/relationships/slide" Target="slides/slide16.xml"></Relationship><Relationship Id="rId30" Type="http://schemas.openxmlformats.org/officeDocument/2006/relationships/slide" Target="slides/slide17.xml"></Relationship><Relationship Id="rId31" Type="http://schemas.openxmlformats.org/officeDocument/2006/relationships/slide" Target="slides/slide18.xml"></Relationship><Relationship Id="rId32" Type="http://schemas.openxmlformats.org/officeDocument/2006/relationships/slide" Target="slides/slide19.xml"></Relationship><Relationship Id="rId33" Type="http://schemas.openxmlformats.org/officeDocument/2006/relationships/slide" Target="slides/slide20.xml"></Relationship><Relationship Id="rId34" Type="http://schemas.openxmlformats.org/officeDocument/2006/relationships/slide" Target="slides/slide21.xml"></Relationship><Relationship Id="rId35" Type="http://schemas.openxmlformats.org/officeDocument/2006/relationships/slide" Target="slides/slide22.xml"></Relationship><Relationship Id="rId36" Type="http://schemas.openxmlformats.org/officeDocument/2006/relationships/slide" Target="slides/slide23.xml"></Relationship><Relationship Id="rId37" Type="http://schemas.openxmlformats.org/officeDocument/2006/relationships/slide" Target="slides/slide24.xml"></Relationship><Relationship Id="rId38" Type="http://schemas.openxmlformats.org/officeDocument/2006/relationships/slide" Target="slides/slide25.xml"></Relationship><Relationship Id="rId39" Type="http://schemas.openxmlformats.org/officeDocument/2006/relationships/slide" Target="slides/slide26.xml"></Relationship><Relationship Id="rId40" Type="http://schemas.openxmlformats.org/officeDocument/2006/relationships/slide" Target="slides/slide27.xml"></Relationship><Relationship Id="rId41" Type="http://schemas.openxmlformats.org/officeDocument/2006/relationships/slide" Target="slides/slide28.xml"></Relationship><Relationship Id="rId42" Type="http://schemas.openxmlformats.org/officeDocument/2006/relationships/slide" Target="slides/slide29.xml"></Relationship><Relationship Id="rId43" Type="http://schemas.openxmlformats.org/officeDocument/2006/relationships/slide" Target="slides/slide30.xml"></Relationship><Relationship Id="rId44" Type="http://schemas.openxmlformats.org/officeDocument/2006/relationships/slide" Target="slides/slide31.xml"></Relationship><Relationship Id="rId45" Type="http://schemas.openxmlformats.org/officeDocument/2006/relationships/slide" Target="slides/slide32.xml"></Relationship><Relationship Id="rId46" Type="http://schemas.openxmlformats.org/officeDocument/2006/relationships/slide" Target="slides/slide33.xml"></Relationship><Relationship Id="rId47" Type="http://schemas.openxmlformats.org/officeDocument/2006/relationships/slide" Target="slides/slide34.xml"></Relationship><Relationship Id="rId48" Type="http://schemas.openxmlformats.org/officeDocument/2006/relationships/slide" Target="slides/slide35.xml"></Relationship><Relationship Id="rId49" Type="http://schemas.openxmlformats.org/officeDocument/2006/relationships/slide" Target="slides/slide36.xml"></Relationship><Relationship Id="rId50" Type="http://schemas.openxmlformats.org/officeDocument/2006/relationships/slide" Target="slides/slide37.xml"></Relationship><Relationship Id="rId51" Type="http://schemas.openxmlformats.org/officeDocument/2006/relationships/slide" Target="slides/slide38.xml"></Relationship><Relationship Id="rId52" Type="http://schemas.openxmlformats.org/officeDocument/2006/relationships/slide" Target="slides/slide39.xml"></Relationship><Relationship Id="rId53" Type="http://schemas.openxmlformats.org/officeDocument/2006/relationships/slide" Target="slides/slide40.xml"></Relationship><Relationship Id="rId54" Type="http://schemas.openxmlformats.org/officeDocument/2006/relationships/slide" Target="slides/slide41.xml"></Relationship><Relationship Id="rId55" Type="http://schemas.openxmlformats.org/officeDocument/2006/relationships/slide" Target="slides/slide42.xml"></Relationship><Relationship Id="rId56" Type="http://schemas.openxmlformats.org/officeDocument/2006/relationships/slide" Target="slides/slide43.xml"></Relationship><Relationship Id="rId57" Type="http://schemas.openxmlformats.org/officeDocument/2006/relationships/slide" Target="slides/slide44.xml"></Relationship><Relationship Id="rId58" Type="http://schemas.openxmlformats.org/officeDocument/2006/relationships/slide" Target="slides/slide45.xml"></Relationship><Relationship Id="rId59" Type="http://schemas.openxmlformats.org/officeDocument/2006/relationships/slide" Target="slides/slide46.xml"></Relationship><Relationship Id="rId60" Type="http://schemas.openxmlformats.org/officeDocument/2006/relationships/slide" Target="slides/slide47.xml"></Relationship><Relationship Id="rId61" Type="http://schemas.openxmlformats.org/officeDocument/2006/relationships/slide" Target="slides/slide48.xml"></Relationship><Relationship Id="rId62" Type="http://schemas.openxmlformats.org/officeDocument/2006/relationships/slide" Target="slides/slide49.xml"></Relationship><Relationship Id="rId67" Type="http://schemas.openxmlformats.org/officeDocument/2006/relationships/viewProps" Target="viewProps.xml"></Relationship><Relationship Id="rId68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EAE4A-A09C-4E7B-B24F-46F0D09F3E4E}" type="datetimeFigureOut">
              <a:rPr lang="ko-KR" altLang="en-US" smtClean="0"/>
              <a:t>2021-07-07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74EB-7915-4BC2-A0F3-A8C69D963D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01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7483-C397-43F3-ABB1-B8D09FEC7C42}" type="datetimeFigureOut">
              <a:rPr lang="ko-KR" altLang="en-US" smtClean="0"/>
              <a:t>2021-07-07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17C5-460F-4A32-8DBF-627906F5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31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_rels/notesSlide23.xml.rels><?xml version="1.0" encoding="UTF-8"?>
<Relationships xmlns="http://schemas.openxmlformats.org/package/2006/relationships"><Relationship Id="rId1" Type="http://schemas.openxmlformats.org/officeDocument/2006/relationships/slide" Target="../slides/slide23.xml"></Relationship><Relationship Id="rId2" Type="http://schemas.openxmlformats.org/officeDocument/2006/relationships/notesMaster" Target="../notesMasters/notesMaster1.xml"></Relationship></Relationships>
</file>

<file path=ppt/notesSlides/_rels/notesSlide24.xml.rels><?xml version="1.0" encoding="UTF-8"?>
<Relationships xmlns="http://schemas.openxmlformats.org/package/2006/relationships"><Relationship Id="rId1" Type="http://schemas.openxmlformats.org/officeDocument/2006/relationships/slide" Target="../slides/slide24.xml"></Relationship><Relationship Id="rId2" Type="http://schemas.openxmlformats.org/officeDocument/2006/relationships/notesMaster" Target="../notesMasters/notesMaster1.xml"></Relationship></Relationships>
</file>

<file path=ppt/notesSlides/_rels/notesSlide28.xml.rels><?xml version="1.0" encoding="UTF-8"?>
<Relationships xmlns="http://schemas.openxmlformats.org/package/2006/relationships"><Relationship Id="rId1" Type="http://schemas.openxmlformats.org/officeDocument/2006/relationships/slide" Target="../slides/slide28.xml"></Relationship><Relationship Id="rId2" Type="http://schemas.openxmlformats.org/officeDocument/2006/relationships/notesMaster" Target="../notesMasters/notesMaster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17C5-460F-4A32-8DBF-627906F550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959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ChangeAspect="1"/>
          </p:cNvSpPr>
          <p:nvPr>
            <p:ph type="sldImg" idx="2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슬라이드 노트 개체 틀 4"/>
          <p:cNvSpPr txBox="1">
            <a:spLocks/>
          </p:cNvSpPr>
          <p:nvPr>
            <p:ph type="body" idx="3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/>
            <a:r>
              <a:rPr lang="ko-KR" altLang="en-US"/>
              <a:t>Bubbles --&gt; refers to stages in a pipeline where no useful work is being done. Like a wasted cicle n the pipeline </a:t>
            </a:r>
            <a:endParaRPr lang="ko-KR" altLang="en-US"/>
          </a:p>
        </p:txBody>
      </p:sp>
      <p:sp>
        <p:nvSpPr>
          <p:cNvPr id="4" name="슬라이드 번호 개체 틀 6"/>
          <p:cNvSpPr txBox="1">
            <a:spLocks/>
          </p:cNvSpPr>
          <p:nvPr>
            <p:ph type="sldNum" idx="5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numCol="1" vert="horz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22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ChangeAspect="1"/>
          </p:cNvSpPr>
          <p:nvPr>
            <p:ph type="sldImg" idx="2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슬라이드 노트 개체 틀 4"/>
          <p:cNvSpPr txBox="1">
            <a:spLocks/>
          </p:cNvSpPr>
          <p:nvPr>
            <p:ph type="body" idx="3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/>
            <a:r>
              <a:rPr lang="ko-KR" altLang="en-US" sz="1800">
                <a:solidFill>
                  <a:schemeClr val="tx1"/>
                </a:solidFill>
                <a:latin typeface="맑은 고딕" charset="0"/>
                <a:ea typeface="맑은 고딕" charset="0"/>
                <a:cs typeface="+mn-cs"/>
              </a:rPr>
              <a:t>Bubbles --&gt; refers to stages in a pipeline where no useful work is being done. Like a wasted cicle n the pipeline </a:t>
            </a:r>
            <a:endParaRPr lang="ko-KR" altLang="en-US" sz="1800">
              <a:solidFill>
                <a:schemeClr val="tx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슬라이드 번호 개체 틀 6"/>
          <p:cNvSpPr txBox="1">
            <a:spLocks/>
          </p:cNvSpPr>
          <p:nvPr>
            <p:ph type="sldNum" idx="5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numCol="1" vert="horz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 sz="1200">
                <a:solidFill>
                  <a:schemeClr val="tx1"/>
                </a:solidFill>
                <a:latin typeface="맑은 고딕" charset="0"/>
                <a:ea typeface="맑은 고딕" charset="0"/>
                <a:cs typeface="+mn-cs"/>
              </a:rPr>
              <a:t>22</a:t>
            </a:fld>
            <a:endParaRPr lang="ko-KR" altLang="en-US" sz="1200">
              <a:solidFill>
                <a:schemeClr val="tx1"/>
              </a:solidFill>
              <a:latin typeface="맑은 고딕" charset="0"/>
              <a:ea typeface="맑은 고딕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ChangeAspect="1"/>
          </p:cNvSpPr>
          <p:nvPr>
            <p:ph type="sldImg" idx="2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/>
          </p:cNvSpPr>
          <p:nvPr>
            <p:ph type="body" idx="3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/>
            <a:r>
              <a:rPr lang="ko-KR" altLang="en-US"/>
              <a:t>NOAM number of Active Monibatches</a:t>
            </a:r>
            <a:endParaRPr lang="ko-KR" altLang="en-US"/>
          </a:p>
        </p:txBody>
      </p:sp>
      <p:sp>
        <p:nvSpPr>
          <p:cNvPr id="4" name="슬라이드 번호 개체 틀 6"/>
          <p:cNvSpPr txBox="1">
            <a:spLocks/>
          </p:cNvSpPr>
          <p:nvPr>
            <p:ph type="sldNum" idx="5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numCol="1" vert="horz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0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605899"/>
            <a:ext cx="12192000" cy="252101"/>
          </a:xfrm>
          <a:prstGeom prst="rect">
            <a:avLst/>
          </a:prstGeom>
          <a:solidFill>
            <a:srgbClr val="00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5"/>
          <p:cNvSpPr txBox="1">
            <a:spLocks/>
          </p:cNvSpPr>
          <p:nvPr userDrawn="1"/>
        </p:nvSpPr>
        <p:spPr>
          <a:xfrm>
            <a:off x="5894662" y="6543629"/>
            <a:ext cx="402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9321B-8E93-4938-ACA9-6254A66BA3E1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6FDAED5-C79A-4704-BEF6-31930692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76322" r="8536" b="18328"/>
          <a:stretch/>
        </p:blipFill>
        <p:spPr>
          <a:xfrm>
            <a:off x="8207812" y="97586"/>
            <a:ext cx="3984188" cy="1828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8ED0D0E-03F1-4B51-8590-4A3082B2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b="25409"/>
          <a:stretch/>
        </p:blipFill>
        <p:spPr>
          <a:xfrm>
            <a:off x="11623493" y="6627340"/>
            <a:ext cx="494210" cy="197702"/>
          </a:xfrm>
          <a:prstGeom prst="rect">
            <a:avLst/>
          </a:prstGeom>
        </p:spPr>
      </p:pic>
      <p:pic>
        <p:nvPicPr>
          <p:cNvPr id="11" name="내용 개체 틀 3">
            <a:extLst>
              <a:ext uri="{FF2B5EF4-FFF2-40B4-BE49-F238E27FC236}">
                <a16:creationId xmlns:a16="http://schemas.microsoft.com/office/drawing/2014/main" id="{2C637B1B-0D1B-4EAD-A8DD-ACF7D1A51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774" b="75565" l="27537" r="85918">
                        <a14:foregroundMark x1="30160" y1="71694" x2="30160" y2="71694"/>
                        <a14:foregroundMark x1="27822" y1="70887" x2="27822" y2="70887"/>
                        <a14:foregroundMark x1="40023" y1="74839" x2="40023" y2="74839"/>
                        <a14:foregroundMark x1="55245" y1="48548" x2="55245" y2="48548"/>
                        <a14:foregroundMark x1="68415" y1="42581" x2="68415" y2="42581"/>
                        <a14:foregroundMark x1="74686" y1="40565" x2="74686" y2="40565"/>
                        <a14:foregroundMark x1="85918" y1="42016" x2="85918" y2="42016"/>
                        <a14:foregroundMark x1="61003" y1="75403" x2="61003" y2="75403"/>
                        <a14:foregroundMark x1="69270" y1="75645" x2="69270" y2="75645"/>
                        <a14:foregroundMark x1="41106" y1="36774" x2="41106" y2="367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32653" r="10596" b="21497"/>
          <a:stretch/>
        </p:blipFill>
        <p:spPr>
          <a:xfrm>
            <a:off x="74297" y="6618500"/>
            <a:ext cx="402673" cy="2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fImage820574371478.png"></Relationship><Relationship Id="rId3" Type="http://schemas.openxmlformats.org/officeDocument/2006/relationships/image" Target="../media/fImage297254389358.png"></Relationship><Relationship Id="rId4" Type="http://schemas.microsoft.com/office/2007/relationships/hdphoto" Target="../media/OImage43893643.wdp"></Relationship><Relationship Id="rId5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fImage208835236962.jpeg"></Relationship><Relationship Id="rId3" Type="http://schemas.openxmlformats.org/officeDocument/2006/relationships/image" Target="../media/fImage336375254464.png"></Relationship><Relationship Id="rId4" Type="http://schemas.openxmlformats.org/officeDocument/2006/relationships/image" Target="../media/fImage814912925705.jpeg"></Relationship><Relationship Id="rId5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image" Target="../media/fImage519155478145.png"></Relationship><Relationship Id="rId3" Type="http://schemas.openxmlformats.org/officeDocument/2006/relationships/image" Target="../media/fImage336375403281.png"></Relationship><Relationship Id="rId4" Type="http://schemas.openxmlformats.org/officeDocument/2006/relationships/slideLayout" Target="../slideLayouts/slideLayout2.xml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image" Target="../media/fImage5191513096827.png"></Relationship><Relationship Id="rId3" Type="http://schemas.openxmlformats.org/officeDocument/2006/relationships/image" Target="../media/fImage233213429961.png"></Relationship><Relationship Id="rId4" Type="http://schemas.openxmlformats.org/officeDocument/2006/relationships/slideLayout" Target="../slideLayouts/slideLayout2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fImage519151300491.png"></Relationship><Relationship Id="rId3" Type="http://schemas.openxmlformats.org/officeDocument/2006/relationships/image" Target="../media/fImage6987913252995.jpeg"></Relationship><Relationship Id="rId4" Type="http://schemas.openxmlformats.org/officeDocument/2006/relationships/image" Target="../media/fImage16782913261942.jpeg"></Relationship><Relationship Id="rId5" Type="http://schemas.openxmlformats.org/officeDocument/2006/relationships/slideLayout" Target="../slideLayouts/slideLayout2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image" Target="../media/fImage3854013325436.png"></Relationship><Relationship Id="rId3" Type="http://schemas.openxmlformats.org/officeDocument/2006/relationships/image" Target="../media/fImage7166213332391.png"></Relationship><Relationship Id="rId4" Type="http://schemas.openxmlformats.org/officeDocument/2006/relationships/slideLayout" Target="../slideLayouts/slideLayout2.xml"></Relationship></Relationships>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fImage2976913404604.png"></Relationship><Relationship Id="rId3" Type="http://schemas.openxmlformats.org/officeDocument/2006/relationships/image" Target="../media/fImage383541350153.png"></Relationship><Relationship Id="rId4" Type="http://schemas.openxmlformats.org/officeDocument/2006/relationships/slideLayout" Target="../slideLayouts/slideLayout2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fImage2976913483902.png"></Relationship><Relationship Id="rId3" Type="http://schemas.openxmlformats.org/officeDocument/2006/relationships/image" Target="../media/fImage383541350153.png"></Relationship><Relationship Id="rId4" Type="http://schemas.openxmlformats.org/officeDocument/2006/relationships/slideLayout" Target="../slideLayouts/slideLayout2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2" Type="http://schemas.openxmlformats.org/officeDocument/2006/relationships/image" Target="../media/fImage777201356292.png"></Relationship><Relationship Id="rId3" Type="http://schemas.openxmlformats.org/officeDocument/2006/relationships/slideLayout" Target="../slideLayouts/slideLayout2.xml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image" Target="../media/fImage5331213582382.jpeg"></Relationship><Relationship Id="rId3" Type="http://schemas.openxmlformats.org/officeDocument/2006/relationships/slideLayout" Target="../slideLayouts/slideLayout3.xml"></Relationship></Relationships>
</file>

<file path=ppt/slides/_rels/slide22.xml.rels><?xml version="1.0" encoding="UTF-8"?>
<Relationships xmlns="http://schemas.openxmlformats.org/package/2006/relationships"><Relationship Id="rId2" Type="http://schemas.openxmlformats.org/officeDocument/2006/relationships/image" Target="../media/fImage190966411538.png"></Relationship><Relationship Id="rId3" Type="http://schemas.microsoft.com/office/2007/relationships/hdphoto" Target="../media/OImage64134223.wdp"></Relationship><Relationship Id="rId4" Type="http://schemas.openxmlformats.org/officeDocument/2006/relationships/slideLayout" Target="../slideLayouts/slideLayout2.xml"></Relationship></Relationships>
</file>

<file path=ppt/slides/_rels/slide23.xml.rels><?xml version="1.0" encoding="UTF-8"?>
<Relationships xmlns="http://schemas.openxmlformats.org/package/2006/relationships"><Relationship Id="rId2" Type="http://schemas.openxmlformats.org/officeDocument/2006/relationships/image" Target="../media/fImage3835413597421.png"></Relationship><Relationship Id="rId3" Type="http://schemas.openxmlformats.org/officeDocument/2006/relationships/image" Target="../media/fImage11872752441.jpeg"></Relationship><Relationship Id="rId4" Type="http://schemas.openxmlformats.org/officeDocument/2006/relationships/slideLayout" Target="../slideLayouts/slideLayout2.xml"></Relationship><Relationship Id="rId5" Type="http://schemas.openxmlformats.org/officeDocument/2006/relationships/notesSlide" Target="../notesSlides/notesSlide23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835413597421.png"></Relationship><Relationship Id="rId3" Type="http://schemas.openxmlformats.org/officeDocument/2006/relationships/notesSlide" Target="../notesSlides/notesSlide24.xml"></Relationship></Relationships>
</file>

<file path=ppt/slides/_rels/slide25.xml.rels><?xml version="1.0" encoding="UTF-8"?>
<Relationships xmlns="http://schemas.openxmlformats.org/package/2006/relationships"><Relationship Id="rId2" Type="http://schemas.openxmlformats.org/officeDocument/2006/relationships/image" Target="../media/fImage7166212278716.png"></Relationship><Relationship Id="rId3" Type="http://schemas.openxmlformats.org/officeDocument/2006/relationships/slideLayout" Target="../slideLayouts/slideLayout2.xml"></Relationship></Relationships>
</file>

<file path=ppt/slides/_rels/slide26.xml.rels><?xml version="1.0" encoding="UTF-8"?>
<Relationships xmlns="http://schemas.openxmlformats.org/package/2006/relationships"><Relationship Id="rId2" Type="http://schemas.openxmlformats.org/officeDocument/2006/relationships/image" Target="../media/fImage1950312209718.png"></Relationship><Relationship Id="rId3" Type="http://schemas.openxmlformats.org/officeDocument/2006/relationships/slideLayout" Target="../slideLayouts/slideLayout2.xml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28.xml.rels><?xml version="1.0" encoding="UTF-8"?>
<Relationships xmlns="http://schemas.openxmlformats.org/package/2006/relationships"><Relationship Id="rId2" Type="http://schemas.openxmlformats.org/officeDocument/2006/relationships/image" Target="../media/fImage3207013669895.png"></Relationship><Relationship Id="rId3" Type="http://schemas.openxmlformats.org/officeDocument/2006/relationships/slideLayout" Target="../slideLayouts/slideLayout2.xml"></Relationship><Relationship Id="rId4" Type="http://schemas.openxmlformats.org/officeDocument/2006/relationships/notesSlide" Target="../notesSlides/notesSlide28.xml"></Relationship></Relationships>
</file>

<file path=ppt/slides/_rels/slide29.xml.rels><?xml version="1.0" encoding="UTF-8"?>
<Relationships xmlns="http://schemas.openxmlformats.org/package/2006/relationships"><Relationship Id="rId2" Type="http://schemas.openxmlformats.org/officeDocument/2006/relationships/image" Target="../media/fImage3869112365447.png"></Relationship><Relationship Id="rId3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30.xml.rels><?xml version="1.0" encoding="UTF-8"?>
<Relationships xmlns="http://schemas.openxmlformats.org/package/2006/relationships"><Relationship Id="rId2" Type="http://schemas.openxmlformats.org/officeDocument/2006/relationships/image" Target="../media/fImage3869113761726.png"></Relationship><Relationship Id="rId3" Type="http://schemas.openxmlformats.org/officeDocument/2006/relationships/slideLayout" Target="../slideLayouts/slideLayout2.xm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3.xml.rels><?xml version="1.0" encoding="UTF-8"?>
<Relationships xmlns="http://schemas.openxmlformats.org/package/2006/relationships"><Relationship Id="rId2" Type="http://schemas.openxmlformats.org/officeDocument/2006/relationships/image" Target="../media/fImage4855312804771.png"></Relationship><Relationship Id="rId3" Type="http://schemas.openxmlformats.org/officeDocument/2006/relationships/slideLayout" Target="../slideLayouts/slideLayout2.xml"></Relationship></Relationships>
</file>

<file path=ppt/slides/_rels/slide34.xml.rels><?xml version="1.0" encoding="UTF-8"?>
<Relationships xmlns="http://schemas.openxmlformats.org/package/2006/relationships"><Relationship Id="rId2" Type="http://schemas.openxmlformats.org/officeDocument/2006/relationships/image" Target="../media/fImage4734212479912.png"></Relationship><Relationship Id="rId3" Type="http://schemas.openxmlformats.org/officeDocument/2006/relationships/image" Target="../media/fImage2929276168467.png"></Relationship><Relationship Id="rId4" Type="http://schemas.openxmlformats.org/officeDocument/2006/relationships/slideLayout" Target="../slideLayouts/slideLayout2.xml"></Relationship></Relationships>
</file>

<file path=ppt/slides/_rels/slide35.xml.rels><?xml version="1.0" encoding="UTF-8"?>
<Relationships xmlns="http://schemas.openxmlformats.org/package/2006/relationships"><Relationship Id="rId2" Type="http://schemas.openxmlformats.org/officeDocument/2006/relationships/image" Target="../media/fImage9638611245667.png"></Relationship><Relationship Id="rId3" Type="http://schemas.microsoft.com/office/2007/relationships/hdphoto" Target="../media/OImage112451915.wdp"></Relationship><Relationship Id="rId4" Type="http://schemas.microsoft.com/office/2007/relationships/hdphoto" Target="../media/OImage112451915.wdp"></Relationship><Relationship Id="rId5" Type="http://schemas.openxmlformats.org/officeDocument/2006/relationships/slideLayout" Target="../slideLayouts/slideLayout2.xml"></Relationship></Relationships>
</file>

<file path=ppt/slides/_rels/slide36.xml.rels><?xml version="1.0" encoding="UTF-8"?>
<Relationships xmlns="http://schemas.openxmlformats.org/package/2006/relationships"><Relationship Id="rId2" Type="http://schemas.openxmlformats.org/officeDocument/2006/relationships/image" Target="../media/fImage9638611346299.png"></Relationship><Relationship Id="rId3" Type="http://schemas.microsoft.com/office/2007/relationships/hdphoto" Target="../media/OImage113451915.wdp"></Relationship><Relationship Id="rId4" Type="http://schemas.openxmlformats.org/officeDocument/2006/relationships/image" Target="../media/fImage3467211357035.png"></Relationship><Relationship Id="rId5" Type="http://schemas.microsoft.com/office/2007/relationships/hdphoto" Target="../media/OImage113548338.wdp"></Relationship><Relationship Id="rId6" Type="http://schemas.microsoft.com/office/2007/relationships/hdphoto" Target="../media/OImage113451915.wdp"></Relationship><Relationship Id="rId7" Type="http://schemas.openxmlformats.org/officeDocument/2006/relationships/slideLayout" Target="../slideLayouts/slideLayout2.xml"></Relationship></Relationships>
</file>

<file path=ppt/slides/_rels/slide37.xml.rels><?xml version="1.0" encoding="UTF-8"?>
<Relationships xmlns="http://schemas.openxmlformats.org/package/2006/relationships"><Relationship Id="rId2" Type="http://schemas.openxmlformats.org/officeDocument/2006/relationships/image" Target="../media/fImage10758011489894.png"></Relationship><Relationship Id="rId3" Type="http://schemas.microsoft.com/office/2007/relationships/hdphoto" Target="../media/OImage1148260288.wdp"></Relationship><Relationship Id="rId4" Type="http://schemas.openxmlformats.org/officeDocument/2006/relationships/slideLayout" Target="../slideLayouts/slideLayout2.xml"></Relationship></Relationships>
</file>

<file path=ppt/slides/_rels/slide38.xml.rels><?xml version="1.0" encoding="UTF-8"?>
<Relationships xmlns="http://schemas.openxmlformats.org/package/2006/relationships"><Relationship Id="rId2" Type="http://schemas.openxmlformats.org/officeDocument/2006/relationships/image" Target="../media/fImage10758011683811.png"></Relationship><Relationship Id="rId3" Type="http://schemas.microsoft.com/office/2007/relationships/hdphoto" Target="../media/OImage1168260288.wdp"></Relationship><Relationship Id="rId4" Type="http://schemas.openxmlformats.org/officeDocument/2006/relationships/image" Target="../media/fImage648211691322.png"></Relationship><Relationship Id="rId5" Type="http://schemas.openxmlformats.org/officeDocument/2006/relationships/image" Target="../media/fImage75611170333.png"></Relationship><Relationship Id="rId6" Type="http://schemas.openxmlformats.org/officeDocument/2006/relationships/slideLayout" Target="../slideLayouts/slideLayout2.xml"></Relationship></Relationships>
</file>

<file path=ppt/slides/_rels/slide39.xml.rels><?xml version="1.0" encoding="UTF-8"?>
<Relationships xmlns="http://schemas.openxmlformats.org/package/2006/relationships"><Relationship Id="rId2" Type="http://schemas.openxmlformats.org/officeDocument/2006/relationships/image" Target="../media/fImage3057311774664.jpeg"></Relationship><Relationship Id="rId3" Type="http://schemas.openxmlformats.org/officeDocument/2006/relationships/slideLayout" Target="../slideLayouts/slideLayout3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fImage12851135841.png"></Relationship><Relationship Id="rId4" Type="http://schemas.openxmlformats.org/officeDocument/2006/relationships/image" Target="../media/fImage5632263918467.png"></Relationship><Relationship Id="rId5" Type="http://schemas.openxmlformats.org/officeDocument/2006/relationships/image" Target="../media/fImage5238763936334.jpeg"></Relationship><Relationship Id="rId6" Type="http://schemas.openxmlformats.org/officeDocument/2006/relationships/image" Target="../media/fImage740683956500.png"></Relationship><Relationship Id="rId7" Type="http://schemas.openxmlformats.org/officeDocument/2006/relationships/image" Target="../media/fImage46113899169.png"></Relationship><Relationship Id="rId8" Type="http://schemas.openxmlformats.org/officeDocument/2006/relationships/image" Target="../media/fImage123613975724.jpeg"></Relationship><Relationship Id="rId9" Type="http://schemas.openxmlformats.org/officeDocument/2006/relationships/image" Target="../media/fImage2017024121478.png"></Relationship><Relationship Id="rId10" Type="http://schemas.openxmlformats.org/officeDocument/2006/relationships/image" Target="../media/fImage613394149358.png"></Relationship><Relationship Id="rId11" Type="http://schemas.openxmlformats.org/officeDocument/2006/relationships/image" Target="../media/fImage129974166962.png"></Relationship><Relationship Id="rId12" Type="http://schemas.openxmlformats.org/officeDocument/2006/relationships/slideLayout" Target="../slideLayouts/slideLayout2.xml"></Relationship></Relationships>
</file>

<file path=ppt/slides/_rels/slide40.xml.rels><?xml version="1.0" encoding="UTF-8"?>
<Relationships xmlns="http://schemas.openxmlformats.org/package/2006/relationships"><Relationship Id="rId2" Type="http://schemas.openxmlformats.org/officeDocument/2006/relationships/image" Target="../media/fImage4082112897673.png"></Relationship><Relationship Id="rId3" Type="http://schemas.openxmlformats.org/officeDocument/2006/relationships/slideLayout" Target="../slideLayouts/slideLayout2.xml"></Relationship></Relationships>
</file>

<file path=ppt/slides/_rels/slide41.xml.rels><?xml version="1.0" encoding="UTF-8"?>
<Relationships xmlns="http://schemas.openxmlformats.org/package/2006/relationships"><Relationship Id="rId2" Type="http://schemas.openxmlformats.org/officeDocument/2006/relationships/image" Target="../media/fImage3057311774664.jpeg"></Relationship><Relationship Id="rId3" Type="http://schemas.openxmlformats.org/officeDocument/2006/relationships/slideLayout" Target="../slideLayouts/slideLayout3.xml"></Relationship></Relationships>
</file>

<file path=ppt/slides/_rels/slide42.xml.rels><?xml version="1.0" encoding="UTF-8"?>
<Relationships xmlns="http://schemas.openxmlformats.org/package/2006/relationships"><Relationship Id="rId3" Type="http://schemas.openxmlformats.org/officeDocument/2006/relationships/image" Target="../media/fImage401766655141.png"></Relationship><Relationship Id="rId4" Type="http://schemas.openxmlformats.org/officeDocument/2006/relationships/slideLayout" Target="../slideLayouts/slideLayout2.xml"></Relationship></Relationships>
</file>

<file path=ppt/slides/_rels/slide43.xml.rels><?xml version="1.0" encoding="UTF-8"?>
<Relationships xmlns="http://schemas.openxmlformats.org/package/2006/relationships"><Relationship Id="rId2" Type="http://schemas.openxmlformats.org/officeDocument/2006/relationships/image" Target="../media/fImage1676116737711.png"></Relationship><Relationship Id="rId3" Type="http://schemas.openxmlformats.org/officeDocument/2006/relationships/slideLayout" Target="../slideLayouts/slideLayout2.xml"></Relationship></Relationships>
</file>

<file path=ppt/slides/_rels/slide44.xml.rels><?xml version="1.0" encoding="UTF-8"?>
<Relationships xmlns="http://schemas.openxmlformats.org/package/2006/relationships"><Relationship Id="rId2" Type="http://schemas.openxmlformats.org/officeDocument/2006/relationships/image" Target="../media/fImage1676116828253.png"></Relationship><Relationship Id="rId3" Type="http://schemas.openxmlformats.org/officeDocument/2006/relationships/slideLayout" Target="../slideLayouts/slideLayout2.xml"></Relationship></Relationships>
</file>

<file path=ppt/slides/_rels/slide45.xml.rels><?xml version="1.0" encoding="UTF-8"?>
<Relationships xmlns="http://schemas.openxmlformats.org/package/2006/relationships"><Relationship Id="rId2" Type="http://schemas.openxmlformats.org/officeDocument/2006/relationships/image" Target="../media/fImage3057311746868.jpeg"></Relationship><Relationship Id="rId3" Type="http://schemas.openxmlformats.org/officeDocument/2006/relationships/slideLayout" Target="../slideLayouts/slideLayout3.xml"></Relationship></Relationships>
</file>

<file path=ppt/slides/_rels/slide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7.xml.rels><?xml version="1.0" encoding="UTF-8"?>
<Relationships xmlns="http://schemas.openxmlformats.org/package/2006/relationships"><Relationship Id="rId3" Type="http://schemas.openxmlformats.org/officeDocument/2006/relationships/hyperlink" Target="https://www.pdl.cmu.edu/PDL-FTP/BigLearning/sosp19-final271.pdf" TargetMode="External"></Relationship><Relationship Id="rId4" Type="http://schemas.openxmlformats.org/officeDocument/2006/relationships/hyperlink" Target="https://www.microsoft.com/en-us/research/blog/pipedream-a-more-effective-way-to-train-deep-neural-networks-using-pipeline-parallelism" TargetMode="External"></Relationship><Relationship Id="rId5" Type="http://schemas.openxmlformats.org/officeDocument/2006/relationships/hyperlink" Target="https://arxiv.org/abs/2005.14165" TargetMode="External"></Relationship><Relationship Id="rId6" Type="http://schemas.openxmlformats.org/officeDocument/2006/relationships/hyperlink" Target="https://www.youtube.com/watch?v=ILBPCi6Il1U" TargetMode="External"></Relationship><Relationship Id="rId7" Type="http://schemas.openxmlformats.org/officeDocument/2006/relationships/hyperlink" Target="https://www.youtube.com/watch?v=9s2cum25Kkc" TargetMode="External"></Relationship><Relationship Id="rId8" Type="http://schemas.openxmlformats.org/officeDocument/2006/relationships/hyperlink" Target="https://www.youtube.com/watch?v=MO_CESBOXgo&amp;t=22s" TargetMode="External"></Relationship><Relationship Id="rId9" Type="http://schemas.openxmlformats.org/officeDocument/2006/relationships/slideLayout" Target="../slideLayouts/slideLayout2.xml"></Relationship></Relationships>
</file>

<file path=ppt/slides/_rels/slide48.xml.rels><?xml version="1.0" encoding="UTF-8"?>
<Relationships xmlns="http://schemas.openxmlformats.org/package/2006/relationships"><Relationship Id="rId1" Type="http://schemas.openxmlformats.org/officeDocument/2006/relationships/image" Target="../media/fImage330276216334.jpeg"></Relationship><Relationship Id="rId2" Type="http://schemas.openxmlformats.org/officeDocument/2006/relationships/slideLayout" Target="../slideLayouts/slideLayout3.xml"></Relationship></Relationships>
</file>

<file path=ppt/slides/_rels/slide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fImage18626939741.png"></Relationship><Relationship Id="rId3" Type="http://schemas.openxmlformats.org/officeDocument/2006/relationships/image" Target="../media/fImage7469924018467.jpeg"></Relationship><Relationship Id="rId4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fImage303014076334.jpeg"></Relationship><Relationship Id="rId3" Type="http://schemas.openxmlformats.org/officeDocument/2006/relationships/image" Target="../media/fImage4560254096500.png"></Relationship><Relationship Id="rId4" Type="http://schemas.openxmlformats.org/officeDocument/2006/relationships/slideLayout" Target="../slideLayouts/slideLayout3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fImage1729994119169.png"></Relationship><Relationship Id="rId4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fImage978814275724.png"></Relationship><Relationship Id="rId3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"/>
          <p:cNvSpPr>
            <a:spLocks/>
          </p:cNvSpPr>
          <p:nvPr/>
        </p:nvSpPr>
        <p:spPr>
          <a:xfrm rot="0">
            <a:off x="-56515" y="1424305"/>
            <a:ext cx="12245975" cy="3256280"/>
          </a:xfrm>
          <a:prstGeom prst="rect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100" b="1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Shape 4"/>
          <p:cNvSpPr>
            <a:spLocks/>
          </p:cNvSpPr>
          <p:nvPr/>
        </p:nvSpPr>
        <p:spPr>
          <a:xfrm rot="0">
            <a:off x="12700" y="1446530"/>
            <a:ext cx="12177395" cy="3215640"/>
          </a:xfrm>
          <a:prstGeom prst="rect"/>
          <a:solidFill>
            <a:srgbClr val="005296">
              <a:alpha val="2001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8087995" y="353060"/>
            <a:ext cx="426720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자율형 블록체인 융합연구소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187325" y="1416685"/>
            <a:ext cx="11817985" cy="201358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6000" b="1">
                <a:solidFill>
                  <a:schemeClr val="bg2"/>
                </a:solidFill>
                <a:latin typeface="맑은 고딕" charset="0"/>
                <a:cs typeface="Arial" charset="0"/>
              </a:rPr>
              <a:t>PipeDream Generalized Pipeline</a:t>
            </a:r>
            <a:endParaRPr lang="ko-KR" altLang="en-US" sz="6000" b="1">
              <a:solidFill>
                <a:schemeClr val="bg2"/>
              </a:solidFill>
              <a:latin typeface="맑은 고딕" charset="0"/>
              <a:cs typeface="Arial" charset="0"/>
            </a:endParaRPr>
          </a:p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6000" b="1">
                <a:solidFill>
                  <a:schemeClr val="bg2"/>
                </a:solidFill>
                <a:latin typeface="맑은 고딕" charset="0"/>
                <a:cs typeface="Arial" charset="0"/>
              </a:rPr>
              <a:t>Parallelism for DNN Training</a:t>
            </a:r>
            <a:endParaRPr lang="ko-KR" altLang="en-US" sz="6000" b="1">
              <a:solidFill>
                <a:schemeClr val="bg2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7756525" y="5132070"/>
            <a:ext cx="4252595" cy="89027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023.10.24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resented by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Hernandez Sant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ag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Luis Ed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u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ardo 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uis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alo3100@gmail.com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7" name="Text Box 1"/>
          <p:cNvSpPr txBox="1">
            <a:spLocks/>
          </p:cNvSpPr>
          <p:nvPr/>
        </p:nvSpPr>
        <p:spPr>
          <a:xfrm rot="0">
            <a:off x="186690" y="3561715"/>
            <a:ext cx="8376920" cy="89027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solidFill>
                  <a:schemeClr val="bg1"/>
                </a:solidFill>
                <a:latin typeface="맑은 고딕" charset="0"/>
                <a:cs typeface="Arial" charset="0"/>
              </a:rPr>
              <a:t>Deepak Narayanan‡ ∗, Aaron Harlap† ∗, Amar Phanishayee⋆,Vivek Seshadri⋆, </a:t>
            </a:r>
            <a:endParaRPr lang="ko-KR" altLang="en-US" sz="1400" b="1">
              <a:solidFill>
                <a:schemeClr val="bg1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solidFill>
                  <a:schemeClr val="bg1"/>
                </a:solidFill>
                <a:latin typeface="맑은 고딕" charset="0"/>
                <a:cs typeface="Arial" charset="0"/>
              </a:rPr>
              <a:t>Nikhil R. Devanur⋆, Gregory R. Ganger†, Phillip B. Gibbons†, Matei Zaharia‡</a:t>
            </a:r>
            <a:endParaRPr lang="ko-KR" altLang="en-US" sz="1400" b="1">
              <a:solidFill>
                <a:schemeClr val="bg1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solidFill>
                  <a:schemeClr val="bg1"/>
                </a:solidFill>
                <a:latin typeface="맑은 고딕" charset="0"/>
                <a:cs typeface="Arial" charset="0"/>
              </a:rPr>
              <a:t>⋆Microsoft Research †Carnegie Mellon University ‡Stanford Universit</a:t>
            </a:r>
            <a:r>
              <a:rPr lang="en-US" altLang="ko-KR" sz="1400" b="1">
                <a:solidFill>
                  <a:schemeClr val="bg1"/>
                </a:solidFill>
                <a:latin typeface="맑은 고딕" charset="0"/>
                <a:cs typeface="Arial" charset="0"/>
              </a:rPr>
              <a:t>y</a:t>
            </a:r>
            <a:endParaRPr lang="ko-KR" altLang="en-US" sz="1400" b="1">
              <a:solidFill>
                <a:schemeClr val="bg1"/>
              </a:solidFill>
              <a:latin typeface="맑은 고딕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3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3918585" y="3256280"/>
            <a:ext cx="4356735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odel Paralelism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78320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odel 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rallelism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 alternative to data paral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elis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2" name="Rect 0"/>
          <p:cNvSpPr txBox="1">
            <a:spLocks/>
          </p:cNvSpPr>
          <p:nvPr/>
        </p:nvSpPr>
        <p:spPr>
          <a:xfrm>
            <a:off x="5662295" y="3350895"/>
            <a:ext cx="6252845" cy="16808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 A single version of weights split over workers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</a:t>
            </a:r>
            <a:r>
              <a:rPr/>
              <a:t>Each worker evaluating and performing updates for only a subset of the model’s parameters for all inputs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 Activations and gradients sen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d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 between workers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13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r="46125" b="15973"/>
          <a:stretch>
            <a:fillRect/>
          </a:stretch>
        </p:blipFill>
        <p:spPr>
          <a:xfrm rot="0">
            <a:off x="617855" y="1709420"/>
            <a:ext cx="4803775" cy="3636010"/>
          </a:xfrm>
          <a:prstGeom prst="rect"/>
          <a:noFill/>
        </p:spPr>
      </p:pic>
      <p:pic>
        <p:nvPicPr>
          <p:cNvPr id="14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852805" y="2312670"/>
            <a:ext cx="4464050" cy="3677920"/>
          </a:xfrm>
          <a:prstGeom prst="rect"/>
          <a:noFill/>
        </p:spPr>
      </p:pic>
      <p:sp>
        <p:nvSpPr>
          <p:cNvPr id="15" name="Text Box 179"/>
          <p:cNvSpPr txBox="1">
            <a:spLocks/>
          </p:cNvSpPr>
          <p:nvPr/>
        </p:nvSpPr>
        <p:spPr>
          <a:xfrm rot="0">
            <a:off x="5738495" y="2792730"/>
            <a:ext cx="5812790" cy="55435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/>
              <a:t>-O</a:t>
            </a:r>
            <a:r>
              <a:rPr lang="en-US"/>
              <a:t>perators in a </a:t>
            </a:r>
            <a:r>
              <a:rPr lang="en-US"/>
              <a:t>D</a:t>
            </a:r>
            <a:r>
              <a:rPr lang="en-US"/>
              <a:t>NN mo</a:t>
            </a:r>
            <a:r>
              <a:rPr lang="en-US"/>
              <a:t>d</a:t>
            </a:r>
            <a:r>
              <a:rPr lang="en-US"/>
              <a:t>el(</a:t>
            </a:r>
            <a:r>
              <a:rPr/>
              <a:t>L</a:t>
            </a:r>
            <a:r>
              <a:rPr/>
              <a:t>ayer</a:t>
            </a:r>
            <a:r>
              <a:rPr lang="en-US"/>
              <a:t>s)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re partitioned </a:t>
            </a:r>
            <a:r>
              <a:rPr lang="en-US"/>
              <a:t>a</a:t>
            </a:r>
            <a:r>
              <a:rPr lang="en-US"/>
              <a:t>cross the available workers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78320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odel 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rallelism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 alternative to data paral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elis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15" name="Pictur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2" b="50156"/>
          <a:stretch>
            <a:fillRect/>
          </a:stretch>
        </p:blipFill>
        <p:spPr>
          <a:xfrm rot="0">
            <a:off x="800735" y="1809750"/>
            <a:ext cx="3399155" cy="1216660"/>
          </a:xfrm>
          <a:prstGeom prst="rect"/>
          <a:noFill/>
        </p:spPr>
      </p:pic>
      <p:pic>
        <p:nvPicPr>
          <p:cNvPr id="17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95800" y="1583055"/>
            <a:ext cx="6061075" cy="2689860"/>
          </a:xfrm>
          <a:prstGeom prst="rect"/>
          <a:noFill/>
        </p:spPr>
      </p:pic>
      <p:sp>
        <p:nvSpPr>
          <p:cNvPr id="18" name="Text Box 59"/>
          <p:cNvSpPr txBox="1">
            <a:spLocks/>
          </p:cNvSpPr>
          <p:nvPr/>
        </p:nvSpPr>
        <p:spPr>
          <a:xfrm rot="0">
            <a:off x="4664075" y="4269740"/>
            <a:ext cx="7373620" cy="27749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6" name="Text Box 57"/>
          <p:cNvSpPr txBox="1">
            <a:spLocks/>
          </p:cNvSpPr>
          <p:nvPr/>
        </p:nvSpPr>
        <p:spPr>
          <a:xfrm rot="0">
            <a:off x="5155565" y="4409440"/>
            <a:ext cx="6874510" cy="14433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Model Paralelism Suffers from: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 - Under utilization of computer resources. 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 -</a:t>
            </a:r>
            <a:r>
              <a:rPr/>
              <a:t> The burden of partitioning a model across multiple GPUs is left to the programmer.</a:t>
            </a:r>
            <a:endParaRPr lang="ko-KR" altLang="en-US"/>
          </a:p>
        </p:txBody>
      </p:sp>
      <p:pic>
        <p:nvPicPr>
          <p:cNvPr id="23" name="Picture 1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00100" y="4009390"/>
            <a:ext cx="3245485" cy="1818640"/>
          </a:xfrm>
          <a:prstGeom prst="rect"/>
          <a:noFill/>
        </p:spPr>
      </p:pic>
      <p:sp>
        <p:nvSpPr>
          <p:cNvPr id="12" name="Rect 0"/>
          <p:cNvSpPr txBox="1">
            <a:spLocks/>
          </p:cNvSpPr>
          <p:nvPr/>
        </p:nvSpPr>
        <p:spPr>
          <a:xfrm rot="0">
            <a:off x="2955925" y="1856105"/>
            <a:ext cx="6252210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H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owever</a:t>
            </a: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4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802505" y="3256280"/>
            <a:ext cx="2588895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eli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n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ing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9" descr="C:/Users/luisl/AppData/Roaming/PolarisOffice/ETemp/25556_20801752/fImage519155478145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6594475" y="1085850"/>
            <a:ext cx="5485765" cy="2057400"/>
          </a:xfrm>
          <a:prstGeom prst="rect"/>
          <a:noFill/>
        </p:spPr>
      </p:pic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181419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Pipelining: Pipelining in DNN training is not equal to traditional pipelining 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17" name="Picture " descr="C:/Users/luisl/AppData/Roaming/PolarisOffice/ETemp/25556_20801752/fImage336375403281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148590" y="1081405"/>
            <a:ext cx="6061710" cy="2690495"/>
          </a:xfrm>
          <a:prstGeom prst="rect"/>
          <a:noFill/>
        </p:spPr>
      </p:pic>
      <p:sp>
        <p:nvSpPr>
          <p:cNvPr id="18" name="Shape 67"/>
          <p:cNvSpPr>
            <a:spLocks/>
          </p:cNvSpPr>
          <p:nvPr/>
        </p:nvSpPr>
        <p:spPr>
          <a:xfrm rot="300000">
            <a:off x="5902325" y="1230630"/>
            <a:ext cx="599440" cy="1558290"/>
          </a:xfrm>
          <a:prstGeom prst="chevron"/>
          <a:solidFill>
            <a:srgbClr val="005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solidFill>
                <a:srgbClr val="005296"/>
              </a:solidFill>
              <a:latin typeface="Segoe UI" charset="0"/>
              <a:ea typeface="Segoe UI" charset="0"/>
            </a:endParaRPr>
          </a:p>
        </p:txBody>
      </p:sp>
      <p:sp>
        <p:nvSpPr>
          <p:cNvPr id="20" name="Text Box 70"/>
          <p:cNvSpPr txBox="1">
            <a:spLocks/>
          </p:cNvSpPr>
          <p:nvPr/>
        </p:nvSpPr>
        <p:spPr>
          <a:xfrm rot="0">
            <a:off x="6094730" y="4505960"/>
            <a:ext cx="6252845" cy="163512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 Pipelining--&gt; Injecting multiple inputs into the system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 Every worker has a different input to process, improving util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zation 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2" name="Text Box 183"/>
          <p:cNvSpPr txBox="1">
            <a:spLocks/>
          </p:cNvSpPr>
          <p:nvPr/>
        </p:nvSpPr>
        <p:spPr>
          <a:xfrm rot="0">
            <a:off x="915035" y="335915"/>
            <a:ext cx="9657715" cy="10204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Intrabatching Parallelism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3" name="Text Box 184"/>
          <p:cNvSpPr txBox="1">
            <a:spLocks/>
          </p:cNvSpPr>
          <p:nvPr/>
        </p:nvSpPr>
        <p:spPr>
          <a:xfrm rot="0">
            <a:off x="421640" y="3843020"/>
            <a:ext cx="4972685" cy="2305050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1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. 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How should weight and activation versions be managed?</a:t>
            </a:r>
            <a:endParaRPr lang="ko-KR" altLang="en-US" sz="2000" b="1">
              <a:solidFill>
                <a:schemeClr val="tx1"/>
              </a:solidFill>
              <a:latin typeface="맑은 고딕" charset="0"/>
              <a:ea typeface="+mn-ea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	-- Backward passs operators depend on </a:t>
            </a:r>
            <a:r>
              <a:rPr lang="en-US" altLang="ko-KR" sz="2000" b="1">
                <a:solidFill>
                  <a:srgbClr val="005296"/>
                </a:solidFill>
                <a:latin typeface="맑은 고딕" charset="0"/>
                <a:cs typeface="Arial" charset="0"/>
              </a:rPr>
              <a:t>internal state</a:t>
            </a:r>
            <a:r>
              <a:rPr lang="en-US" altLang="ko-KR" sz="2000">
                <a:solidFill>
                  <a:srgbClr val="005296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aka (W, activations)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  -- Backward pass for inputs should use the same </a:t>
            </a:r>
            <a:r>
              <a:rPr lang="en-US" altLang="ko-KR" sz="2000">
                <a:solidFill>
                  <a:srgbClr val="005296"/>
                </a:solidFill>
                <a:latin typeface="맑은 고딕" charset="0"/>
                <a:cs typeface="Arial" charset="0"/>
              </a:rPr>
              <a:t>weight version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 as corresponding forward pass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cxnSp>
        <p:nvCxnSpPr>
          <p:cNvPr id="24" name="Shape 185"/>
          <p:cNvCxnSpPr/>
          <p:nvPr/>
        </p:nvCxnSpPr>
        <p:spPr>
          <a:xfrm rot="0">
            <a:off x="7466330" y="1226185"/>
            <a:ext cx="353060" cy="297815"/>
          </a:xfrm>
          <a:prstGeom prst="straightConnector1"/>
          <a:ln w="19050" cap="flat" cmpd="sng">
            <a:prstDash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 Box 188"/>
          <p:cNvSpPr txBox="1">
            <a:spLocks/>
          </p:cNvSpPr>
          <p:nvPr/>
        </p:nvSpPr>
        <p:spPr>
          <a:xfrm rot="0">
            <a:off x="6597650" y="1080770"/>
            <a:ext cx="3420110" cy="48323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1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m</a:t>
            </a:r>
            <a:r>
              <a:rPr lang="en-US" altLang="ko-KR" sz="1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icrobatch</a:t>
            </a:r>
            <a:endParaRPr lang="ko-KR" altLang="en-US" sz="1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7" name="Text Box 60"/>
          <p:cNvSpPr txBox="1">
            <a:spLocks/>
          </p:cNvSpPr>
          <p:nvPr/>
        </p:nvSpPr>
        <p:spPr>
          <a:xfrm rot="0">
            <a:off x="6202045" y="3886835"/>
            <a:ext cx="4572635" cy="30797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2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. 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W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hat is pipelining</a:t>
            </a:r>
            <a:endParaRPr lang="ko-KR" altLang="en-US" sz="1800" b="1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10327640" cy="8299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ipelining: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 in DNN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training is 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 equal to traditional pipelin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ng 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 rot="0">
            <a:off x="1295400" y="4129405"/>
            <a:ext cx="10020935" cy="6369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24" name="Picture 1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8535" y="1271905"/>
            <a:ext cx="6922135" cy="2742565"/>
          </a:xfrm>
          <a:prstGeom prst="rect"/>
          <a:noFill/>
        </p:spPr>
      </p:pic>
      <p:sp>
        <p:nvSpPr>
          <p:cNvPr id="25" name="Text Box 193"/>
          <p:cNvSpPr txBox="1">
            <a:spLocks/>
          </p:cNvSpPr>
          <p:nvPr/>
        </p:nvSpPr>
        <p:spPr>
          <a:xfrm rot="0">
            <a:off x="1557020" y="4486910"/>
            <a:ext cx="4958080" cy="166179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/>
              <a:t>P</a:t>
            </a:r>
            <a:r>
              <a:rPr/>
              <a:t>ipelining in the context of model-parallel training for very large models</a:t>
            </a:r>
            <a:endParaRPr lang="ko-KR" altLang="en-US"/>
          </a:p>
          <a:p>
            <a:pPr marL="0" indent="0" algn="l" hangingPunct="1"/>
            <a:endParaRPr lang="ko-KR" altLang="en-US"/>
          </a:p>
          <a:p>
            <a:pPr marL="0" indent="0" algn="l" hangingPunct="1"/>
            <a:r>
              <a:rPr/>
              <a:t>Minibatch ---&gt; microbatches </a:t>
            </a:r>
            <a:endParaRPr lang="ko-KR" altLang="en-US"/>
          </a:p>
          <a:p>
            <a:pPr marL="0" indent="0" algn="l" hangingPunct="1"/>
            <a:r>
              <a:rPr/>
              <a:t>performs forward passes followed by backward passes for these m microbatch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26" name="Text Box 194"/>
          <p:cNvSpPr txBox="1">
            <a:spLocks/>
          </p:cNvSpPr>
          <p:nvPr/>
        </p:nvSpPr>
        <p:spPr>
          <a:xfrm>
            <a:off x="1391285" y="3787140"/>
            <a:ext cx="5716270" cy="6369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 </a:t>
            </a:r>
            <a:r>
              <a:rPr lang="en-US" altLang="ko-KR" sz="2000" b="1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GPipe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--&gt; Interbatching Parallelism</a:t>
            </a:r>
            <a:endParaRPr lang="ko-KR" altLang="en-US" sz="2000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7" name="Text Box 197"/>
          <p:cNvSpPr txBox="1">
            <a:spLocks/>
          </p:cNvSpPr>
          <p:nvPr/>
        </p:nvSpPr>
        <p:spPr>
          <a:xfrm rot="0">
            <a:off x="7254240" y="4547235"/>
            <a:ext cx="4572635" cy="153733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G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Pipe’s 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bj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ctive --&gt; Training a lar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ge model AmoebaNet, GPipe optimizes for memory efficiency; it uses existing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techniques such as weight gradient aggregation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28" name="Picture 200" descr="C:/Users/luisl/AppData/Roaming/PolarisOffice/ETemp/25556_20801752/fImage233213429961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8383905" y="2209165"/>
            <a:ext cx="1454150" cy="14535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10327640" cy="8299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ipelining: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 in DNN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training is 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 equal to traditional pipelin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ng 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>
            <a:off x="982345" y="3676650"/>
            <a:ext cx="10021570" cy="23171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solidFill>
                  <a:schemeClr val="tx1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en-US" sz="2000" b="1">
                <a:solidFill>
                  <a:schemeClr val="tx1"/>
                </a:solidFill>
                <a:latin typeface="맑은 고딕" charset="0"/>
                <a:cs typeface="Arial" charset="0"/>
              </a:rPr>
              <a:t>ownsides</a:t>
            </a:r>
            <a:endParaRPr lang="ko-KR" altLang="en-US" sz="2000" b="1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-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T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cs typeface="Arial" charset="0"/>
              </a:rPr>
              <a:t>rades computation for memory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 by discarding activation stashes between the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forward and the backward pass, instead opting to re-compute them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when needed in the backward pass . 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-It can suffer from reduced hardware efficiency due to re-computation overheads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cs typeface="Arial" charset="0"/>
              </a:rPr>
              <a:t>and frequent pipeline flushes if m is small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21" name="Picture 189" descr="C:/Users/luisl/AppData/Roaming/PolarisOffice/ETemp/25556_20801752/fImage51915130049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1094740" y="1319530"/>
            <a:ext cx="5921375" cy="2333625"/>
          </a:xfrm>
          <a:prstGeom prst="rect"/>
          <a:noFill/>
        </p:spPr>
      </p:pic>
      <p:pic>
        <p:nvPicPr>
          <p:cNvPr id="22" name="Picture 1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231630" y="1488440"/>
            <a:ext cx="2330450" cy="2291715"/>
          </a:xfrm>
          <a:prstGeom prst="rect"/>
          <a:noFill/>
        </p:spPr>
      </p:pic>
      <p:pic>
        <p:nvPicPr>
          <p:cNvPr id="23" name="Picture 1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736840" y="1272540"/>
            <a:ext cx="1386840" cy="779780"/>
          </a:xfrm>
          <a:prstGeom prst="rect"/>
          <a:noFill/>
          <a:effectLst>
            <a:softEdge rad="889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1032764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ipelining: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rea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Pipeline Parallelism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 rot="0">
            <a:off x="1113155" y="3972560"/>
            <a:ext cx="10021570" cy="229552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b="1"/>
              <a:t>P</a:t>
            </a:r>
            <a:r>
              <a:rPr lang="en-US" b="1"/>
              <a:t>ipeDream</a:t>
            </a:r>
            <a:endParaRPr lang="ko-KR" altLang="en-US" b="1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-</a:t>
            </a:r>
            <a:r>
              <a:rPr/>
              <a:t>Combines intra-batch parallelism with inter-batch parallelism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/>
              <a:t>-</a:t>
            </a:r>
            <a:r>
              <a:rPr lang="en-US"/>
              <a:t>Partitioning the layers of a DNN model into multiple stages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/>
              <a:t>-Each stage consists of a consecutive set of layers in the model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/>
              <a:t>-</a:t>
            </a:r>
            <a:r>
              <a:rPr lang="en-US"/>
              <a:t>Each stage is mapped to a separate GPU that performs the forward pass (and backward pass) for all layers in that stage.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2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96670" y="1353185"/>
            <a:ext cx="6258560" cy="2429510"/>
          </a:xfrm>
          <a:prstGeom prst="rect"/>
          <a:noFill/>
        </p:spPr>
      </p:pic>
      <p:pic>
        <p:nvPicPr>
          <p:cNvPr id="22" name="Picture 1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254365" y="1739265"/>
            <a:ext cx="3583940" cy="23926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1032764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ipelining: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rea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Pipeline Parallelism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>
            <a:off x="1217295" y="4129405"/>
            <a:ext cx="10021570" cy="26485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b="1"/>
              <a:t>S</a:t>
            </a:r>
            <a:r>
              <a:rPr lang="en-US" b="1"/>
              <a:t>imp</a:t>
            </a:r>
            <a:r>
              <a:rPr lang="en-US" b="1"/>
              <a:t>l</a:t>
            </a:r>
            <a:r>
              <a:rPr lang="en-US" b="1"/>
              <a:t>e </a:t>
            </a:r>
            <a:r>
              <a:rPr lang="en-US" b="1"/>
              <a:t>C</a:t>
            </a:r>
            <a:r>
              <a:rPr lang="en-US" b="1"/>
              <a:t>a</a:t>
            </a:r>
            <a:r>
              <a:rPr lang="en-US" b="1"/>
              <a:t>s</a:t>
            </a:r>
            <a:r>
              <a:rPr lang="en-US" b="1"/>
              <a:t>e</a:t>
            </a:r>
            <a:endParaRPr lang="ko-KR" altLang="en-US" b="1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</a:t>
            </a:r>
            <a:r>
              <a:rPr lang="en-US"/>
              <a:t>)</a:t>
            </a:r>
            <a:r>
              <a:rPr lang="en-US"/>
              <a:t>-</a:t>
            </a:r>
            <a:r>
              <a:rPr/>
              <a:t>Simplest case, only one minibatch is active in the system, as in traditional model-parallel training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II)</a:t>
            </a:r>
            <a:r>
              <a:rPr lang="en-US"/>
              <a:t>-I</a:t>
            </a:r>
            <a:r>
              <a:rPr/>
              <a:t>n this setup, at most one GPU is active at a time. 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b="1"/>
              <a:t>Be</a:t>
            </a:r>
            <a:r>
              <a:rPr lang="en-US" b="1"/>
              <a:t>st </a:t>
            </a:r>
            <a:r>
              <a:rPr lang="en-US" b="1"/>
              <a:t>c</a:t>
            </a:r>
            <a:r>
              <a:rPr lang="en-US" b="1"/>
              <a:t>ase</a:t>
            </a:r>
            <a:endParaRPr lang="ko-KR" altLang="en-US" b="1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</a:t>
            </a:r>
            <a:r>
              <a:rPr/>
              <a:t>)</a:t>
            </a:r>
            <a:r>
              <a:rPr/>
              <a:t>-Ideally, we would like all GPUs to be active. 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</a:t>
            </a:r>
            <a:r>
              <a:rPr lang="en-US"/>
              <a:t>I</a:t>
            </a:r>
            <a:r>
              <a:rPr/>
              <a:t>)</a:t>
            </a:r>
            <a:r>
              <a:rPr/>
              <a:t>-S</a:t>
            </a:r>
            <a:r>
              <a:rPr lang="en-US"/>
              <a:t>o</a:t>
            </a:r>
            <a:r>
              <a:rPr/>
              <a:t>, we inject multiple minibatches into the pipeline one after the other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23" name="Picture 199" descr="C:/Users/luisl/AppData/Roaming/PolarisOffice/ETemp/25556_20801752/fImage2976913404604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118745" y="1388745"/>
            <a:ext cx="5154295" cy="2220595"/>
          </a:xfrm>
          <a:prstGeom prst="rect"/>
          <a:noFill/>
        </p:spPr>
      </p:pic>
      <p:sp>
        <p:nvSpPr>
          <p:cNvPr id="24" name="Shape 201"/>
          <p:cNvSpPr>
            <a:spLocks/>
          </p:cNvSpPr>
          <p:nvPr/>
        </p:nvSpPr>
        <p:spPr>
          <a:xfrm rot="0" flipH="1">
            <a:off x="5123180" y="2096135"/>
            <a:ext cx="522605" cy="400685"/>
          </a:xfrm>
          <a:prstGeom prst="leftArrow"/>
          <a:solidFill>
            <a:srgbClr val="005296"/>
          </a:solidFill>
          <a:ln w="12700" cap="flat" cmpd="sng">
            <a:solidFill>
              <a:srgbClr val="00529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cxnSp>
        <p:nvCxnSpPr>
          <p:cNvPr id="25" name="Shape 1"/>
          <p:cNvCxnSpPr/>
          <p:nvPr/>
        </p:nvCxnSpPr>
        <p:spPr>
          <a:xfrm rot="0" flipH="1">
            <a:off x="1104900" y="1122045"/>
            <a:ext cx="261620" cy="348615"/>
          </a:xfrm>
          <a:prstGeom prst="straightConnector1"/>
          <a:ln w="1905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 Box 3"/>
          <p:cNvSpPr txBox="1">
            <a:spLocks/>
          </p:cNvSpPr>
          <p:nvPr/>
        </p:nvSpPr>
        <p:spPr>
          <a:xfrm rot="0">
            <a:off x="1417955" y="895985"/>
            <a:ext cx="31407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r>
              <a:rPr sz="1800">
                <a:latin typeface="Segoe UI" charset="0"/>
                <a:ea typeface="Segoe UI" charset="0"/>
              </a:rPr>
              <a:t>O</a:t>
            </a:r>
            <a:r>
              <a:rPr sz="1800">
                <a:latin typeface="Segoe UI" charset="0"/>
                <a:ea typeface="Segoe UI" charset="0"/>
              </a:rPr>
              <a:t>ne minibatch acti</a:t>
            </a:r>
            <a:r>
              <a:rPr lang="en-US" sz="1800">
                <a:latin typeface="Segoe UI" charset="0"/>
                <a:ea typeface="Segoe UI" charset="0"/>
              </a:rPr>
              <a:t>v</a:t>
            </a:r>
            <a:r>
              <a:rPr lang="en-US" sz="1800">
                <a:latin typeface="Segoe UI" charset="0"/>
                <a:ea typeface="Segoe UI" charset="0"/>
              </a:rPr>
              <a:t>e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cxnSp>
        <p:nvCxnSpPr>
          <p:cNvPr id="27" name="Shape 4"/>
          <p:cNvCxnSpPr/>
          <p:nvPr/>
        </p:nvCxnSpPr>
        <p:spPr>
          <a:xfrm rot="0" flipV="1">
            <a:off x="835025" y="2385695"/>
            <a:ext cx="542290" cy="650240"/>
          </a:xfrm>
          <a:prstGeom prst="straightConnector1"/>
          <a:ln w="1905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/>
          </p:cNvSpPr>
          <p:nvPr/>
        </p:nvSpPr>
        <p:spPr>
          <a:xfrm rot="0">
            <a:off x="124460" y="2985770"/>
            <a:ext cx="31407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I.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29" name="Picture 6" descr="C:/Users/luisl/AppData/Roaming/PolarisOffice/ETemp/25556_20801752/fImage383541350153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5883275" y="1240790"/>
            <a:ext cx="5992495" cy="2515870"/>
          </a:xfrm>
          <a:prstGeom prst="rect"/>
          <a:noFill/>
        </p:spPr>
      </p:pic>
      <p:sp>
        <p:nvSpPr>
          <p:cNvPr id="30" name="Shape 8"/>
          <p:cNvSpPr>
            <a:spLocks/>
          </p:cNvSpPr>
          <p:nvPr/>
        </p:nvSpPr>
        <p:spPr>
          <a:xfrm rot="16200000" flipH="1">
            <a:off x="10250805" y="335280"/>
            <a:ext cx="244475" cy="1626870"/>
          </a:xfrm>
          <a:prstGeom prst="leftBrace">
            <a:avLst>
              <a:gd name="adj1" fmla="val 8333"/>
              <a:gd name="adj2" fmla="val 49995"/>
            </a:avLst>
          </a:prstGeom>
          <a:noFill/>
          <a:ln w="6350" cap="flat" cmpd="sng">
            <a:solidFill>
              <a:srgbClr val="003A9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1" name="Text Box 12"/>
          <p:cNvSpPr txBox="1">
            <a:spLocks/>
          </p:cNvSpPr>
          <p:nvPr/>
        </p:nvSpPr>
        <p:spPr>
          <a:xfrm rot="0">
            <a:off x="8822055" y="680720"/>
            <a:ext cx="31407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deal </a:t>
            </a:r>
            <a:r>
              <a:rPr lang="en-US" sz="1800">
                <a:latin typeface="Segoe UI" charset="0"/>
                <a:ea typeface="Segoe UI" charset="0"/>
              </a:rPr>
              <a:t>Sc</a:t>
            </a:r>
            <a:r>
              <a:rPr lang="en-US" sz="1800">
                <a:latin typeface="Segoe UI" charset="0"/>
                <a:ea typeface="Segoe UI" charset="0"/>
              </a:rPr>
              <a:t>enario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2" name="Shape 13"/>
          <p:cNvSpPr>
            <a:spLocks/>
          </p:cNvSpPr>
          <p:nvPr/>
        </p:nvSpPr>
        <p:spPr>
          <a:xfrm rot="16200000" flipH="1">
            <a:off x="6998970" y="913130"/>
            <a:ext cx="244475" cy="719455"/>
          </a:xfrm>
          <a:prstGeom prst="leftBrace">
            <a:avLst>
              <a:gd name="adj1" fmla="val 8333"/>
              <a:gd name="adj2" fmla="val 49995"/>
            </a:avLst>
          </a:prstGeom>
          <a:noFill/>
          <a:ln w="6350" cap="flat" cmpd="sng">
            <a:solidFill>
              <a:srgbClr val="003A9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3" name="Text Box 14"/>
          <p:cNvSpPr txBox="1">
            <a:spLocks/>
          </p:cNvSpPr>
          <p:nvPr/>
        </p:nvSpPr>
        <p:spPr>
          <a:xfrm rot="0">
            <a:off x="6206490" y="787400"/>
            <a:ext cx="31407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II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r>
              <a:rPr lang="en-US" sz="1800">
                <a:latin typeface="Segoe UI" charset="0"/>
                <a:ea typeface="Segoe UI" charset="0"/>
              </a:rPr>
              <a:t>M</a:t>
            </a:r>
            <a:r>
              <a:rPr lang="en-US" sz="1800">
                <a:latin typeface="Segoe UI" charset="0"/>
                <a:ea typeface="Segoe UI" charset="0"/>
              </a:rPr>
              <a:t>ultip</a:t>
            </a:r>
            <a:r>
              <a:rPr lang="en-US" sz="1800">
                <a:latin typeface="Segoe UI" charset="0"/>
                <a:ea typeface="Segoe UI" charset="0"/>
              </a:rPr>
              <a:t>l</a:t>
            </a:r>
            <a:r>
              <a:rPr lang="en-US" sz="1800">
                <a:latin typeface="Segoe UI" charset="0"/>
                <a:ea typeface="Segoe UI" charset="0"/>
              </a:rPr>
              <a:t>e minibatches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4" name="Shape 54"/>
          <p:cNvSpPr>
            <a:spLocks/>
          </p:cNvSpPr>
          <p:nvPr/>
        </p:nvSpPr>
        <p:spPr>
          <a:xfrm rot="0">
            <a:off x="6704965" y="1360805"/>
            <a:ext cx="881380" cy="300990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5" name="Shape 55"/>
          <p:cNvSpPr>
            <a:spLocks/>
          </p:cNvSpPr>
          <p:nvPr/>
        </p:nvSpPr>
        <p:spPr>
          <a:xfrm rot="0">
            <a:off x="9477375" y="1390650"/>
            <a:ext cx="1791335" cy="1202055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1032764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ipelining: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ipe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rea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Pipeline Parallelism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 rot="0">
            <a:off x="1217295" y="4129405"/>
            <a:ext cx="10021570" cy="24961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</a:t>
            </a:r>
            <a:r>
              <a:rPr lang="en-US"/>
              <a:t>II</a:t>
            </a:r>
            <a:r>
              <a:rPr lang="en-US"/>
              <a:t>-</a:t>
            </a:r>
            <a:r>
              <a:rPr/>
              <a:t>On completing its forward pass for a minibatch, each stage asynchronously sends the output activations to the next stage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IV</a:t>
            </a:r>
            <a:r>
              <a:rPr lang="en-US"/>
              <a:t>-</a:t>
            </a:r>
            <a:r>
              <a:rPr/>
              <a:t>While simultaneously starting to process another minibatch.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V</a:t>
            </a:r>
            <a:r>
              <a:rPr/>
              <a:t>-The last stage starts the backward pass on a minibatch immediately after the forward pass completes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/>
              <a:t>V</a:t>
            </a:r>
            <a:r>
              <a:rPr lang="en-US"/>
              <a:t>I</a:t>
            </a:r>
            <a:r>
              <a:rPr/>
              <a:t>-On completing its backward pass, each stage asynchronously sends the gradient to the previous stage while starting computation for the next minibatch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23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745" y="1388745"/>
            <a:ext cx="5153660" cy="2219960"/>
          </a:xfrm>
          <a:prstGeom prst="rect"/>
          <a:noFill/>
        </p:spPr>
      </p:pic>
      <p:sp>
        <p:nvSpPr>
          <p:cNvPr id="24" name="Rect 0"/>
          <p:cNvSpPr>
            <a:spLocks/>
          </p:cNvSpPr>
          <p:nvPr/>
        </p:nvSpPr>
        <p:spPr>
          <a:xfrm rot="0" flipH="1">
            <a:off x="5123180" y="2096135"/>
            <a:ext cx="522605" cy="400685"/>
          </a:xfrm>
          <a:prstGeom prst="leftArrow"/>
          <a:solidFill>
            <a:srgbClr val="005296"/>
          </a:solidFill>
          <a:ln w="12700" cap="flat" cmpd="sng">
            <a:solidFill>
              <a:srgbClr val="00529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25" name="Picture 206" descr="C:/Users/luisl/AppData/Roaming/PolarisOffice/ETemp/25556_20801752/fImage383541350153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5883275" y="1240790"/>
            <a:ext cx="5992495" cy="2515870"/>
          </a:xfrm>
          <a:prstGeom prst="rect"/>
          <a:noFill/>
        </p:spPr>
      </p:pic>
      <p:sp>
        <p:nvSpPr>
          <p:cNvPr id="26" name="Text Box 15"/>
          <p:cNvSpPr txBox="1">
            <a:spLocks/>
          </p:cNvSpPr>
          <p:nvPr/>
        </p:nvSpPr>
        <p:spPr>
          <a:xfrm rot="0">
            <a:off x="5932170" y="2997200"/>
            <a:ext cx="59182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III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cxnSp>
        <p:nvCxnSpPr>
          <p:cNvPr id="27" name="Shape 16"/>
          <p:cNvCxnSpPr>
            <a:stCxn id="26" idx="0"/>
          </p:cNvCxnSpPr>
          <p:nvPr/>
        </p:nvCxnSpPr>
        <p:spPr>
          <a:xfrm rot="0" flipV="1">
            <a:off x="6227445" y="2661285"/>
            <a:ext cx="1375410" cy="336550"/>
          </a:xfrm>
          <a:prstGeom prst="straightConnector1"/>
          <a:ln w="6350" cap="flat" cmpd="sng">
            <a:solidFill>
              <a:srgbClr val="003A9A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0"/>
          <p:cNvSpPr txBox="1">
            <a:spLocks/>
          </p:cNvSpPr>
          <p:nvPr/>
        </p:nvSpPr>
        <p:spPr>
          <a:xfrm rot="0">
            <a:off x="7204710" y="787400"/>
            <a:ext cx="59182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IV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cxnSp>
        <p:nvCxnSpPr>
          <p:cNvPr id="29" name="Shape 21"/>
          <p:cNvCxnSpPr/>
          <p:nvPr/>
        </p:nvCxnSpPr>
        <p:spPr>
          <a:xfrm rot="0">
            <a:off x="7499985" y="1146810"/>
            <a:ext cx="5715" cy="234950"/>
          </a:xfrm>
          <a:prstGeom prst="straightConnector1"/>
          <a:ln w="6350" cap="flat" cmpd="sng">
            <a:solidFill>
              <a:srgbClr val="003A9A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3"/>
          <p:cNvSpPr>
            <a:spLocks/>
          </p:cNvSpPr>
          <p:nvPr/>
        </p:nvSpPr>
        <p:spPr>
          <a:xfrm rot="0">
            <a:off x="7375525" y="1360805"/>
            <a:ext cx="210820" cy="300990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1" name="Shape 53"/>
          <p:cNvSpPr>
            <a:spLocks/>
          </p:cNvSpPr>
          <p:nvPr/>
        </p:nvSpPr>
        <p:spPr>
          <a:xfrm rot="0">
            <a:off x="7387590" y="2292985"/>
            <a:ext cx="210820" cy="300990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2" name="Shape 56"/>
          <p:cNvSpPr>
            <a:spLocks/>
          </p:cNvSpPr>
          <p:nvPr/>
        </p:nvSpPr>
        <p:spPr>
          <a:xfrm rot="0">
            <a:off x="7579360" y="2294890"/>
            <a:ext cx="497205" cy="300990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3" name="Shape 57"/>
          <p:cNvSpPr>
            <a:spLocks/>
          </p:cNvSpPr>
          <p:nvPr/>
        </p:nvSpPr>
        <p:spPr>
          <a:xfrm rot="0">
            <a:off x="8962390" y="1395730"/>
            <a:ext cx="675005" cy="300990"/>
          </a:xfrm>
          <a:prstGeom prst="roundRect"/>
          <a:solidFill>
            <a:schemeClr val="accent1"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4" name="Text Box 58"/>
          <p:cNvSpPr txBox="1">
            <a:spLocks/>
          </p:cNvSpPr>
          <p:nvPr/>
        </p:nvSpPr>
        <p:spPr>
          <a:xfrm rot="0">
            <a:off x="7505065" y="2808605"/>
            <a:ext cx="59182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V</a:t>
            </a:r>
            <a:r>
              <a:rPr lang="en-US" sz="1800">
                <a:latin typeface="Segoe UI" charset="0"/>
                <a:ea typeface="Segoe UI" charset="0"/>
              </a:rPr>
              <a:t>.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5" name="Text Box 59"/>
          <p:cNvSpPr txBox="1">
            <a:spLocks/>
          </p:cNvSpPr>
          <p:nvPr/>
        </p:nvSpPr>
        <p:spPr>
          <a:xfrm rot="0">
            <a:off x="9036050" y="967105"/>
            <a:ext cx="59182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V</a:t>
            </a:r>
            <a:r>
              <a:rPr lang="en-US" sz="1800">
                <a:latin typeface="Segoe UI" charset="0"/>
                <a:ea typeface="Segoe UI" charset="0"/>
              </a:rPr>
              <a:t>I.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다이아몬드 14"/>
          <p:cNvSpPr>
            <a:spLocks/>
          </p:cNvSpPr>
          <p:nvPr/>
        </p:nvSpPr>
        <p:spPr>
          <a:xfrm rot="0">
            <a:off x="575310" y="822325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1032510" y="862965"/>
            <a:ext cx="1285875" cy="5245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8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ea typeface="맑은 고딕" charset="0"/>
                <a:cs typeface="Arial" charset="0"/>
              </a:rPr>
              <a:t>INDEX</a:t>
            </a:r>
            <a:endParaRPr lang="ko-KR" altLang="en-US" sz="28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 rot="0">
            <a:off x="576580" y="1633220"/>
            <a:ext cx="622300" cy="4635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01.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0">
            <a:off x="1029970" y="1676400"/>
            <a:ext cx="1690370" cy="40068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Introduction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 rot="0">
            <a:off x="2898140" y="1633220"/>
            <a:ext cx="622300" cy="4635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02.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 rot="0">
            <a:off x="3429000" y="1637665"/>
            <a:ext cx="243903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ata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aralelism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 rot="0">
            <a:off x="7357745" y="1633220"/>
            <a:ext cx="622300" cy="4635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03.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 rot="0">
            <a:off x="7932420" y="1633220"/>
            <a:ext cx="2269490" cy="39941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odel Paralelism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 rot="0">
            <a:off x="571500" y="2430145"/>
            <a:ext cx="223964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04.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P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ipeLining</a:t>
            </a:r>
            <a:endParaRPr lang="ko-KR" altLang="en-US" sz="2400" b="1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 rot="0">
            <a:off x="1024890" y="2473325"/>
            <a:ext cx="297815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2" name="Text Box 1"/>
          <p:cNvSpPr txBox="1">
            <a:spLocks/>
          </p:cNvSpPr>
          <p:nvPr/>
        </p:nvSpPr>
        <p:spPr>
          <a:xfrm rot="0">
            <a:off x="3169920" y="2409190"/>
            <a:ext cx="448500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05.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H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L 1: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 W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ork Partitioning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3" name="Text Box 2"/>
          <p:cNvSpPr txBox="1">
            <a:spLocks/>
          </p:cNvSpPr>
          <p:nvPr/>
        </p:nvSpPr>
        <p:spPr>
          <a:xfrm rot="0">
            <a:off x="4371975" y="2468880"/>
            <a:ext cx="311150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5" name="Text Box 154"/>
          <p:cNvSpPr txBox="1">
            <a:spLocks/>
          </p:cNvSpPr>
          <p:nvPr/>
        </p:nvSpPr>
        <p:spPr>
          <a:xfrm rot="0">
            <a:off x="7720965" y="2428875"/>
            <a:ext cx="426021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6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H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L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2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: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 W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ork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S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cheduling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6" name="Text Box 155"/>
          <p:cNvSpPr txBox="1">
            <a:spLocks/>
          </p:cNvSpPr>
          <p:nvPr/>
        </p:nvSpPr>
        <p:spPr>
          <a:xfrm rot="0">
            <a:off x="573405" y="3188970"/>
            <a:ext cx="438150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7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HL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3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: Effective Le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a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rning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7" name="Text Box 156"/>
          <p:cNvSpPr txBox="1">
            <a:spLocks/>
          </p:cNvSpPr>
          <p:nvPr/>
        </p:nvSpPr>
        <p:spPr>
          <a:xfrm rot="0">
            <a:off x="1383665" y="3249295"/>
            <a:ext cx="311150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8" name="Text Box 157"/>
          <p:cNvSpPr txBox="1">
            <a:spLocks/>
          </p:cNvSpPr>
          <p:nvPr/>
        </p:nvSpPr>
        <p:spPr>
          <a:xfrm rot="0">
            <a:off x="4911090" y="3167380"/>
            <a:ext cx="303593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8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mplementation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9" name="Text Box 158"/>
          <p:cNvSpPr txBox="1">
            <a:spLocks/>
          </p:cNvSpPr>
          <p:nvPr/>
        </p:nvSpPr>
        <p:spPr>
          <a:xfrm rot="0">
            <a:off x="4773930" y="3235960"/>
            <a:ext cx="311150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0" name="Text Box 159"/>
          <p:cNvSpPr txBox="1">
            <a:spLocks/>
          </p:cNvSpPr>
          <p:nvPr/>
        </p:nvSpPr>
        <p:spPr>
          <a:xfrm rot="0">
            <a:off x="8079740" y="3204845"/>
            <a:ext cx="233108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9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E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valua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t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ion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31" name="Text Box 160"/>
          <p:cNvSpPr txBox="1">
            <a:spLocks/>
          </p:cNvSpPr>
          <p:nvPr/>
        </p:nvSpPr>
        <p:spPr>
          <a:xfrm rot="0">
            <a:off x="575945" y="4007485"/>
            <a:ext cx="231076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1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onclusion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32" name="Text Box 164"/>
          <p:cNvSpPr txBox="1">
            <a:spLocks/>
          </p:cNvSpPr>
          <p:nvPr/>
        </p:nvSpPr>
        <p:spPr>
          <a:xfrm rot="0">
            <a:off x="3317875" y="4009390"/>
            <a:ext cx="282003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11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.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I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mpro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v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ements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4092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dva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tages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of PipeDream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1" name="Rect 0"/>
          <p:cNvSpPr txBox="1">
            <a:spLocks/>
          </p:cNvSpPr>
          <p:nvPr/>
        </p:nvSpPr>
        <p:spPr>
          <a:xfrm rot="0">
            <a:off x="6096000" y="2185670"/>
            <a:ext cx="4455160" cy="2533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2" name="Rect 0"/>
          <p:cNvSpPr txBox="1">
            <a:spLocks/>
          </p:cNvSpPr>
          <p:nvPr/>
        </p:nvSpPr>
        <p:spPr>
          <a:xfrm rot="0">
            <a:off x="523875" y="2792095"/>
            <a:ext cx="6231890" cy="14281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r>
              <a:rPr/>
              <a:t>Pipelining communicates less</a:t>
            </a:r>
            <a:endParaRPr lang="ko-KR" altLang="en-US"/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r>
              <a:rPr/>
              <a:t>Pipelining overlaps computation and communication.</a:t>
            </a:r>
            <a:r>
              <a:rPr lang="en-US" altLang="ko-KR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endParaRPr lang="ko-KR" altLang="en-US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endParaRPr lang="ko-KR" altLang="en-US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endParaRPr lang="ko-KR" altLang="en-US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9" name="Rect 0"/>
          <p:cNvSpPr txBox="1">
            <a:spLocks/>
          </p:cNvSpPr>
          <p:nvPr/>
        </p:nvSpPr>
        <p:spPr>
          <a:xfrm rot="0">
            <a:off x="536575" y="451485"/>
            <a:ext cx="541020" cy="46228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00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pic>
        <p:nvPicPr>
          <p:cNvPr id="33" name="Picture 20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10095" y="542925"/>
            <a:ext cx="4496435" cy="57727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5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2963545" y="3256280"/>
            <a:ext cx="626745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HL1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: 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Wo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k Parti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t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ionin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g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 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7" name="Picture 20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40250" y="4331335"/>
            <a:ext cx="3114675" cy="174879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6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522460" cy="613410"/>
            <a:chOff x="1110615" y="339090"/>
            <a:chExt cx="9522460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522460" cy="46101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2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: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1029335" y="1333500"/>
            <a:ext cx="101434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ow should the DNN operators be partitioned into pipeline stages?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0" name="Rect 0"/>
          <p:cNvSpPr txBox="1">
            <a:spLocks/>
          </p:cNvSpPr>
          <p:nvPr/>
        </p:nvSpPr>
        <p:spPr>
          <a:xfrm rot="0">
            <a:off x="1106805" y="1746885"/>
            <a:ext cx="9775190" cy="9061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-E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ach operator(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ayer)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has a different computation time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Activations and gradients need to be commu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n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icated across stages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42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1077595" y="2884170"/>
            <a:ext cx="4410075" cy="1787525"/>
          </a:xfrm>
          <a:prstGeom prst="rect"/>
          <a:noFill/>
        </p:spPr>
      </p:pic>
      <p:sp>
        <p:nvSpPr>
          <p:cNvPr id="43" name="Rect 0"/>
          <p:cNvSpPr txBox="1">
            <a:spLocks/>
          </p:cNvSpPr>
          <p:nvPr/>
        </p:nvSpPr>
        <p:spPr>
          <a:xfrm rot="0">
            <a:off x="1253490" y="4794250"/>
            <a:ext cx="9874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sz="1800" baseline="-25000">
                <a:latin typeface="Segoe UI" charset="0"/>
                <a:ea typeface="Segoe UI" charset="0"/>
              </a:rPr>
              <a:t>1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4" name="Rect 0"/>
          <p:cNvSpPr txBox="1">
            <a:spLocks/>
          </p:cNvSpPr>
          <p:nvPr/>
        </p:nvSpPr>
        <p:spPr>
          <a:xfrm rot="0">
            <a:off x="2844165" y="4799330"/>
            <a:ext cx="9874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5" name="Rect 0"/>
          <p:cNvSpPr txBox="1">
            <a:spLocks/>
          </p:cNvSpPr>
          <p:nvPr/>
        </p:nvSpPr>
        <p:spPr>
          <a:xfrm rot="0">
            <a:off x="4324985" y="4799330"/>
            <a:ext cx="9874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3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6" name="Rect 0"/>
          <p:cNvSpPr txBox="1">
            <a:spLocks/>
          </p:cNvSpPr>
          <p:nvPr/>
        </p:nvSpPr>
        <p:spPr>
          <a:xfrm rot="0">
            <a:off x="6768465" y="2787015"/>
            <a:ext cx="4737735" cy="43484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est case scenario: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sz="1800" baseline="-25000">
                <a:latin typeface="Segoe UI" charset="0"/>
                <a:ea typeface="Segoe UI" charset="0"/>
              </a:rPr>
              <a:t>1</a:t>
            </a:r>
            <a:r>
              <a:rPr lang="en-US" sz="1800" baseline="-25000">
                <a:latin typeface="Segoe UI" charset="0"/>
                <a:ea typeface="Segoe UI" charset="0"/>
              </a:rPr>
              <a:t>,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</a:t>
            </a:r>
            <a:r>
              <a:rPr lang="en-US" sz="1800" baseline="-25000">
                <a:latin typeface="Segoe UI" charset="0"/>
                <a:ea typeface="Segoe UI" charset="0"/>
              </a:rPr>
              <a:t>,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3</a:t>
            </a:r>
            <a:r>
              <a:rPr lang="en-US" sz="1800">
                <a:latin typeface="Segoe UI" charset="0"/>
                <a:ea typeface="Segoe UI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a</a:t>
            </a:r>
            <a:r>
              <a:rPr lang="en-US" sz="1800">
                <a:latin typeface="Segoe UI" charset="0"/>
                <a:ea typeface="Segoe UI" charset="0"/>
              </a:rPr>
              <a:t>re as close to each other as possible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>
                <a:latin typeface="Segoe UI" charset="0"/>
                <a:ea typeface="Segoe UI" charset="0"/>
              </a:rPr>
              <a:t>Computer reso</a:t>
            </a:r>
            <a:r>
              <a:rPr lang="en-US" sz="1800">
                <a:latin typeface="Segoe UI" charset="0"/>
                <a:ea typeface="Segoe UI" charset="0"/>
              </a:rPr>
              <a:t>u</a:t>
            </a:r>
            <a:r>
              <a:rPr lang="en-US" sz="1800">
                <a:latin typeface="Segoe UI" charset="0"/>
                <a:ea typeface="Segoe UI" charset="0"/>
              </a:rPr>
              <a:t>rces seldom i</a:t>
            </a:r>
            <a:r>
              <a:rPr lang="en-US" sz="1800">
                <a:latin typeface="Segoe UI" charset="0"/>
                <a:ea typeface="Segoe UI" charset="0"/>
              </a:rPr>
              <a:t>d</a:t>
            </a:r>
            <a:r>
              <a:rPr lang="en-US" sz="1800">
                <a:latin typeface="Segoe UI" charset="0"/>
                <a:ea typeface="Segoe UI" charset="0"/>
              </a:rPr>
              <a:t>le --&gt; better hardwa</a:t>
            </a:r>
            <a:r>
              <a:rPr lang="en-US" sz="1800">
                <a:latin typeface="Segoe UI" charset="0"/>
                <a:ea typeface="Segoe UI" charset="0"/>
              </a:rPr>
              <a:t>r</a:t>
            </a:r>
            <a:r>
              <a:rPr lang="en-US" sz="1800">
                <a:latin typeface="Segoe UI" charset="0"/>
                <a:ea typeface="Segoe UI" charset="0"/>
              </a:rPr>
              <a:t>e efficiency</a:t>
            </a:r>
            <a:r>
              <a:rPr lang="en-US" sz="1800">
                <a:latin typeface="Segoe UI" charset="0"/>
                <a:ea typeface="Segoe UI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of the pipeline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C</a:t>
            </a:r>
            <a:r>
              <a:rPr lang="en-US" sz="1800">
                <a:latin typeface="Segoe UI" charset="0"/>
                <a:ea typeface="Segoe UI" charset="0"/>
              </a:rPr>
              <a:t>ommunication time between 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sz="1800" baseline="-25000">
                <a:latin typeface="Segoe UI" charset="0"/>
                <a:ea typeface="Segoe UI" charset="0"/>
              </a:rPr>
              <a:t>1</a:t>
            </a:r>
            <a:r>
              <a:rPr lang="en-US" sz="1800" baseline="-25000">
                <a:latin typeface="Segoe UI" charset="0"/>
                <a:ea typeface="Segoe UI" charset="0"/>
              </a:rPr>
              <a:t>-</a:t>
            </a:r>
            <a:r>
              <a:rPr lang="en-US" sz="1800" baseline="-25000">
                <a:latin typeface="Segoe UI" charset="0"/>
                <a:ea typeface="Segoe UI" charset="0"/>
              </a:rPr>
              <a:t>-&gt;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</a:t>
            </a:r>
            <a:r>
              <a:rPr lang="en-US" sz="1800" baseline="-25000">
                <a:latin typeface="Segoe UI" charset="0"/>
                <a:ea typeface="Segoe UI" charset="0"/>
              </a:rPr>
              <a:t> </a:t>
            </a:r>
            <a:r>
              <a:rPr lang="en-US" sz="1800" baseline="-25000">
                <a:latin typeface="Segoe UI" charset="0"/>
                <a:ea typeface="Segoe UI" charset="0"/>
              </a:rPr>
              <a:t>and 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2-</a:t>
            </a:r>
            <a:r>
              <a:rPr lang="en-US" sz="1800" baseline="-25000">
                <a:latin typeface="Segoe UI" charset="0"/>
                <a:ea typeface="Segoe UI" charset="0"/>
              </a:rPr>
              <a:t>-&gt;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3 </a:t>
            </a:r>
            <a:r>
              <a:rPr lang="en-US" sz="1800">
                <a:latin typeface="Segoe UI" charset="0"/>
                <a:ea typeface="Segoe UI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is </a:t>
            </a:r>
            <a:r>
              <a:rPr lang="en-US" sz="1800">
                <a:latin typeface="Segoe UI" charset="0"/>
                <a:ea typeface="Segoe UI" charset="0"/>
              </a:rPr>
              <a:t>s</a:t>
            </a:r>
            <a:r>
              <a:rPr lang="en-US" sz="1800">
                <a:latin typeface="Segoe UI" charset="0"/>
                <a:ea typeface="Segoe UI" charset="0"/>
              </a:rPr>
              <a:t>mall as possible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Less communication --&gt; better hardwa</a:t>
            </a:r>
            <a:r>
              <a:rPr lang="en-US" sz="1800">
                <a:latin typeface="Segoe UI" charset="0"/>
                <a:ea typeface="Segoe UI" charset="0"/>
              </a:rPr>
              <a:t>r</a:t>
            </a:r>
            <a:r>
              <a:rPr lang="en-US" sz="1800">
                <a:latin typeface="Segoe UI" charset="0"/>
                <a:ea typeface="Segoe UI" charset="0"/>
              </a:rPr>
              <a:t>e eff</a:t>
            </a:r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cien</a:t>
            </a:r>
            <a:r>
              <a:rPr lang="en-US" sz="1800">
                <a:latin typeface="Segoe UI" charset="0"/>
                <a:ea typeface="Segoe UI" charset="0"/>
              </a:rPr>
              <a:t>c</a:t>
            </a:r>
            <a:r>
              <a:rPr lang="en-US" sz="1800">
                <a:latin typeface="Segoe UI" charset="0"/>
                <a:ea typeface="Segoe UI" charset="0"/>
              </a:rPr>
              <a:t>y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7" name="Text Box 100"/>
          <p:cNvSpPr txBox="1">
            <a:spLocks/>
          </p:cNvSpPr>
          <p:nvPr/>
        </p:nvSpPr>
        <p:spPr>
          <a:xfrm rot="0">
            <a:off x="2198370" y="4393565"/>
            <a:ext cx="2660650" cy="39941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comm </a:t>
            </a:r>
            <a:r>
              <a:rPr lang="en-US" altLang="ko-KR" sz="2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   comm</a:t>
            </a:r>
            <a:r>
              <a:rPr lang="en-US" altLang="ko-KR" sz="2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endParaRPr lang="ko-KR" altLang="en-US" sz="20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8" name="Text Box 101"/>
          <p:cNvSpPr txBox="1">
            <a:spLocks/>
          </p:cNvSpPr>
          <p:nvPr/>
        </p:nvSpPr>
        <p:spPr>
          <a:xfrm rot="0">
            <a:off x="2236470" y="4733290"/>
            <a:ext cx="9874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sz="1800" baseline="-25000">
                <a:latin typeface="Segoe UI" charset="0"/>
                <a:ea typeface="Segoe UI" charset="0"/>
              </a:rPr>
              <a:t>1</a:t>
            </a:r>
            <a:r>
              <a:rPr lang="en-US" sz="1800" baseline="-25000">
                <a:latin typeface="Segoe UI" charset="0"/>
                <a:ea typeface="Segoe UI" charset="0"/>
              </a:rPr>
              <a:t>-</a:t>
            </a:r>
            <a:r>
              <a:rPr lang="en-US" sz="1800" baseline="-25000">
                <a:latin typeface="Segoe UI" charset="0"/>
                <a:ea typeface="Segoe UI" charset="0"/>
              </a:rPr>
              <a:t>-&gt;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9" name="Text Box 102"/>
          <p:cNvSpPr txBox="1">
            <a:spLocks/>
          </p:cNvSpPr>
          <p:nvPr/>
        </p:nvSpPr>
        <p:spPr>
          <a:xfrm rot="0">
            <a:off x="3608705" y="4795520"/>
            <a:ext cx="9874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2-</a:t>
            </a:r>
            <a:r>
              <a:rPr lang="en-US" sz="1800" baseline="-25000">
                <a:latin typeface="Segoe UI" charset="0"/>
                <a:ea typeface="Segoe UI" charset="0"/>
              </a:rPr>
              <a:t>-&gt;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 baseline="-25000">
                <a:latin typeface="Segoe UI" charset="0"/>
                <a:ea typeface="Segoe UI" charset="0"/>
              </a:rPr>
              <a:t>3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50" name="Text Box 163"/>
          <p:cNvSpPr txBox="1">
            <a:spLocks/>
          </p:cNvSpPr>
          <p:nvPr/>
        </p:nvSpPr>
        <p:spPr>
          <a:xfrm>
            <a:off x="1087755" y="972820"/>
            <a:ext cx="11795125" cy="37020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327515" cy="829945"/>
            <a:chOff x="1110615" y="339090"/>
            <a:chExt cx="9327515" cy="82994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7515" cy="82994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1: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Stage process minibatches at vastly different throughputs can lead to bubbles in the pipeline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2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29285" y="1614805"/>
            <a:ext cx="5991860" cy="2515235"/>
          </a:xfrm>
          <a:prstGeom prst="rect"/>
          <a:noFill/>
        </p:spPr>
      </p:pic>
      <p:sp>
        <p:nvSpPr>
          <p:cNvPr id="38" name="Text Box 210"/>
          <p:cNvSpPr txBox="1">
            <a:spLocks/>
          </p:cNvSpPr>
          <p:nvPr/>
        </p:nvSpPr>
        <p:spPr>
          <a:xfrm>
            <a:off x="1217295" y="4129405"/>
            <a:ext cx="10021570" cy="22586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- The </a:t>
            </a:r>
            <a:r>
              <a:rPr lang="en-US">
                <a:solidFill>
                  <a:schemeClr val="accent1"/>
                </a:solidFill>
              </a:rPr>
              <a:t>steady state</a:t>
            </a:r>
            <a:r>
              <a:rPr lang="en-US"/>
              <a:t> throughput of the resulting pipeline is the throughput of the slowest stage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“even if other stages in the pipeline are faster, the system as a whole cannot process data faster than the slowest stage can handle”</a:t>
            </a:r>
            <a:r>
              <a:rPr lang="en-US"/>
              <a:t>-</a:t>
            </a:r>
            <a:r>
              <a:rPr lang="en-US"/>
              <a:t>-&gt; </a:t>
            </a:r>
            <a:r>
              <a:rPr lang="en-US"/>
              <a:t>the performance of a pipelined system is often dictated by its slowest component</a:t>
            </a:r>
            <a:r>
              <a:rPr lang="en-US"/>
              <a:t>.</a:t>
            </a:r>
            <a:r>
              <a:rPr lang="en-US"/>
              <a:t> 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-Like in delivery line you de</a:t>
            </a:r>
            <a:r>
              <a:rPr lang="en-US"/>
              <a:t>p</a:t>
            </a:r>
            <a:r>
              <a:rPr lang="en-US"/>
              <a:t>en</a:t>
            </a:r>
            <a:r>
              <a:rPr lang="en-US"/>
              <a:t>d</a:t>
            </a:r>
            <a:r>
              <a:rPr lang="en-US"/>
              <a:t> of the speed of the people</a:t>
            </a:r>
            <a:r>
              <a:rPr lang="en-US"/>
              <a:t> </a:t>
            </a:r>
            <a:r>
              <a:rPr lang="en-US"/>
              <a:t>or the machine who place the sticker in the box to put the box insi</a:t>
            </a:r>
            <a:r>
              <a:rPr lang="en-US"/>
              <a:t>d</a:t>
            </a:r>
            <a:r>
              <a:rPr lang="en-US"/>
              <a:t>e the truck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/>
          </a:p>
        </p:txBody>
      </p:sp>
      <p:sp>
        <p:nvSpPr>
          <p:cNvPr id="39" name="Shape 211"/>
          <p:cNvSpPr>
            <a:spLocks/>
          </p:cNvSpPr>
          <p:nvPr/>
        </p:nvSpPr>
        <p:spPr>
          <a:xfrm rot="0">
            <a:off x="4184015" y="1495425"/>
            <a:ext cx="219710" cy="219075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0" name="Shape 61"/>
          <p:cNvSpPr>
            <a:spLocks/>
          </p:cNvSpPr>
          <p:nvPr/>
        </p:nvSpPr>
        <p:spPr>
          <a:xfrm rot="0">
            <a:off x="4173220" y="3092450"/>
            <a:ext cx="1861820" cy="270510"/>
          </a:xfrm>
          <a:prstGeom prst="roundRect"/>
          <a:solidFill>
            <a:schemeClr val="accent1">
              <a:alpha val="5704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41" name="Picture 63" descr="C:/Users/luisl/AppData/Roaming/PolarisOffice/ETemp/25556_20801752/fImage1187275244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922135" y="1618615"/>
            <a:ext cx="3761740" cy="219202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785" cy="56578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7210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328150" cy="830580"/>
            <a:chOff x="1110615" y="339090"/>
            <a:chExt cx="9328150" cy="8305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8150" cy="83058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Challenge 1: Stage process minibatches at vastly different throughputs can lead to bubbles in the pipeline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1150" cy="25400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6580" cy="3708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" descr="C:/Users/luisl/AppData/Roaming/PolarisOffice/ETemp/25556_20801752/fImage383541359742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629285" y="1614805"/>
            <a:ext cx="5992495" cy="2515870"/>
          </a:xfrm>
          <a:prstGeom prst="rect"/>
          <a:noFill/>
        </p:spPr>
      </p:pic>
      <p:sp>
        <p:nvSpPr>
          <p:cNvPr id="38" name="Rect 0"/>
          <p:cNvSpPr txBox="1">
            <a:spLocks/>
          </p:cNvSpPr>
          <p:nvPr/>
        </p:nvSpPr>
        <p:spPr>
          <a:xfrm rot="0">
            <a:off x="974725" y="4352290"/>
            <a:ext cx="10021570" cy="162877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/>
              <a:t>-Having each stage process minibatches at vastly different throughputs can lead to bubbles in the pipeline, starving faster stages of minibatches to work on and resulting in resource under-utilization</a:t>
            </a: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/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/>
          </a:p>
        </p:txBody>
      </p:sp>
      <p:sp>
        <p:nvSpPr>
          <p:cNvPr id="39" name="Rect 0"/>
          <p:cNvSpPr>
            <a:spLocks/>
          </p:cNvSpPr>
          <p:nvPr/>
        </p:nvSpPr>
        <p:spPr>
          <a:xfrm rot="0">
            <a:off x="4184015" y="1495425"/>
            <a:ext cx="219710" cy="219075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0" name="Rect 0"/>
          <p:cNvSpPr>
            <a:spLocks/>
          </p:cNvSpPr>
          <p:nvPr/>
        </p:nvSpPr>
        <p:spPr>
          <a:xfrm rot="0">
            <a:off x="4173220" y="3092450"/>
            <a:ext cx="1861820" cy="270510"/>
          </a:xfrm>
          <a:prstGeom prst="roundRect"/>
          <a:solidFill>
            <a:schemeClr val="accent1">
              <a:alpha val="5704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084580" y="339090"/>
            <a:ext cx="9327515" cy="829945"/>
            <a:chOff x="1084580" y="339090"/>
            <a:chExt cx="9327515" cy="82994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084580" y="339090"/>
              <a:ext cx="9327515" cy="82994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1: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Stage process minibatches at vastly different throughputs can lead to bubbles in the pipeline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2820" y="1231900"/>
            <a:ext cx="7116445" cy="4753610"/>
          </a:xfrm>
          <a:prstGeom prst="rect"/>
          <a:noFill/>
        </p:spPr>
      </p:pic>
      <p:sp>
        <p:nvSpPr>
          <p:cNvPr id="38" name="Text Box 213"/>
          <p:cNvSpPr txBox="1">
            <a:spLocks/>
          </p:cNvSpPr>
          <p:nvPr/>
        </p:nvSpPr>
        <p:spPr>
          <a:xfrm rot="0">
            <a:off x="7750810" y="1729105"/>
            <a:ext cx="3018155" cy="144589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olution: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endParaRPr lang="ko-KR" altLang="en-US" sz="1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endParaRPr lang="ko-KR" altLang="en-US" sz="1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r>
              <a:rPr lang="en-US" altLang="ko-KR" sz="1400" b="1">
                <a:solidFill>
                  <a:schemeClr val="tx1"/>
                </a:solidFill>
                <a:latin typeface="맑은 고딕" charset="0"/>
                <a:cs typeface="Arial" charset="0"/>
              </a:rPr>
              <a:t>Optimizer</a:t>
            </a:r>
            <a:endParaRPr lang="ko-KR" altLang="en-US" sz="1400" b="1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Profile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Partitioning Algorithm</a:t>
            </a:r>
            <a:endParaRPr lang="ko-KR" altLang="en-US" sz="1000" b="1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084580" y="339090"/>
            <a:ext cx="9327515" cy="829945"/>
            <a:chOff x="1084580" y="339090"/>
            <a:chExt cx="9327515" cy="82994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084580" y="339090"/>
              <a:ext cx="9327515" cy="82994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1: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Stage process minibatches at vastly different throughputs can lead to bubbles in the pipeline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31865" y="2537460"/>
            <a:ext cx="6163310" cy="1505585"/>
          </a:xfrm>
          <a:prstGeom prst="rect"/>
          <a:noFill/>
        </p:spPr>
      </p:pic>
      <p:sp>
        <p:nvSpPr>
          <p:cNvPr id="38" name="Text Box 214"/>
          <p:cNvSpPr txBox="1">
            <a:spLocks/>
          </p:cNvSpPr>
          <p:nvPr/>
        </p:nvSpPr>
        <p:spPr>
          <a:xfrm rot="0">
            <a:off x="869950" y="2459990"/>
            <a:ext cx="5019675" cy="166179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 altLang="ko-KR" sz="18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Partitioning Algorithm</a:t>
            </a:r>
            <a:endParaRPr lang="ko-KR" altLang="en-US" sz="1200" b="1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/>
              <a:t>2-level hardware topology. Solid green boxes represent GPUs. Each server (dashed yellow boxes) has 4 GPUs connected internally by links of bandwidth B1; each server is connected by links of bandwidth B2. In real systems, B1 &gt; B2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6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3148965" y="3256280"/>
            <a:ext cx="589661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L2: 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Wo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k 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cheduling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327515" cy="613410"/>
            <a:chOff x="1110615" y="339090"/>
            <a:chExt cx="9327515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7515" cy="46101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2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W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ork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cheduling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8" name="Text Box 215"/>
          <p:cNvSpPr txBox="1">
            <a:spLocks/>
          </p:cNvSpPr>
          <p:nvPr/>
        </p:nvSpPr>
        <p:spPr>
          <a:xfrm rot="0">
            <a:off x="1270000" y="1320165"/>
            <a:ext cx="8281035" cy="61531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sz="2000" b="1"/>
              <a:t>Each active minibatch in the pipeline may be in a different stage, either in the forward pass or backward pass.</a:t>
            </a:r>
            <a:endParaRPr lang="ko-KR" altLang="en-US" sz="2000" b="1">
              <a:latin typeface="Segoe UI" charset="0"/>
              <a:ea typeface="Segoe UI" charset="0"/>
            </a:endParaRPr>
          </a:p>
        </p:txBody>
      </p:sp>
      <p:pic>
        <p:nvPicPr>
          <p:cNvPr id="39" name="Picture 2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r="-486" b="4906"/>
          <a:stretch>
            <a:fillRect/>
          </a:stretch>
        </p:blipFill>
        <p:spPr>
          <a:xfrm rot="0">
            <a:off x="1400175" y="2905125"/>
            <a:ext cx="9438005" cy="1043940"/>
          </a:xfrm>
          <a:prstGeom prst="rect"/>
          <a:noFill/>
        </p:spPr>
      </p:pic>
      <p:sp>
        <p:nvSpPr>
          <p:cNvPr id="40" name="Text Box 217"/>
          <p:cNvSpPr txBox="1">
            <a:spLocks/>
          </p:cNvSpPr>
          <p:nvPr/>
        </p:nvSpPr>
        <p:spPr>
          <a:xfrm rot="0">
            <a:off x="1400810" y="4417060"/>
            <a:ext cx="4572635" cy="83121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/>
              <a:t>In the startup phase, the input stage admits enough minibatches to keep the pipeline full in steady state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1" name="Text Box 218"/>
          <p:cNvSpPr txBox="1">
            <a:spLocks/>
          </p:cNvSpPr>
          <p:nvPr/>
        </p:nvSpPr>
        <p:spPr>
          <a:xfrm rot="0">
            <a:off x="6706235" y="5461000"/>
            <a:ext cx="4572635" cy="27749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/>
              <a:t>one-forward-one-backward (1F1B) schedule.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327515" cy="613410"/>
            <a:chOff x="1110615" y="339090"/>
            <a:chExt cx="9327515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7515" cy="46101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2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W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ork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cheduling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1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450" y="1242695"/>
            <a:ext cx="6258560" cy="2562860"/>
          </a:xfrm>
          <a:prstGeom prst="rect"/>
          <a:noFill/>
        </p:spPr>
      </p:pic>
      <p:sp>
        <p:nvSpPr>
          <p:cNvPr id="38" name="Text Box 219"/>
          <p:cNvSpPr txBox="1">
            <a:spLocks/>
          </p:cNvSpPr>
          <p:nvPr/>
        </p:nvSpPr>
        <p:spPr>
          <a:xfrm>
            <a:off x="6141085" y="1624965"/>
            <a:ext cx="4573270" cy="378396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1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.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In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 the startup phase, the input stage admits exactly four minibatches that propagate their way to the output stage.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2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.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As soon as the output stage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completes its forward pass for the frst minibatch, it performs its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backward pass for the same minibatch,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3.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 then starts alternating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between forward and backward passes for subsequent minibatches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22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255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1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500880" y="3256280"/>
            <a:ext cx="319151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ntroduction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327515" cy="613410"/>
            <a:chOff x="1110615" y="339090"/>
            <a:chExt cx="9327515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7515" cy="46101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h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llenge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2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: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W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ork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cheduling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7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450" y="1242695"/>
            <a:ext cx="6258560" cy="2562860"/>
          </a:xfrm>
          <a:prstGeom prst="rect"/>
          <a:noFill/>
        </p:spPr>
      </p:pic>
      <p:sp>
        <p:nvSpPr>
          <p:cNvPr id="38" name="Rect 0"/>
          <p:cNvSpPr txBox="1">
            <a:spLocks/>
          </p:cNvSpPr>
          <p:nvPr/>
        </p:nvSpPr>
        <p:spPr>
          <a:xfrm>
            <a:off x="6141085" y="1624965"/>
            <a:ext cx="4573270" cy="335343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4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.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As the backward pass starts propagating to earlier stages in the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 </a:t>
            </a: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pipeline, every stage starts alternating between its forward and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backward passes for diferent minibatches. As shown in the fgure,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every worker is performing either a forward or backward pass for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400" b="0">
                <a:solidFill>
                  <a:srgbClr val="262626"/>
                </a:solidFill>
                <a:latin typeface="inherit" charset="0"/>
                <a:ea typeface="inherit" charset="0"/>
              </a:rPr>
              <a:t>some minibatch in steady state</a:t>
            </a: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rgbClr val="262626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400" b="0">
              <a:solidFill>
                <a:schemeClr val="tx1"/>
              </a:solidFill>
              <a:latin typeface="inherit" charset="0"/>
              <a:ea typeface="inherit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22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7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3048635" y="3256280"/>
            <a:ext cx="609727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L3: E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ffective 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L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earning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9327515" cy="829310"/>
            <a:chOff x="1110615" y="339090"/>
            <a:chExt cx="9327515" cy="8293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328150" cy="82994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Challenge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3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: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 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Effective Learning--&gt;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 Pipelining leads to weight version mismatches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1150" cy="25400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1086485" y="1355090"/>
            <a:ext cx="8101330" cy="9061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Naïve Pipelini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ng leads to mismatc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in wei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 version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3" name="Rect 0"/>
          <p:cNvSpPr txBox="1">
            <a:spLocks/>
          </p:cNvSpPr>
          <p:nvPr/>
        </p:nvSpPr>
        <p:spPr>
          <a:xfrm rot="0">
            <a:off x="2838450" y="2423795"/>
            <a:ext cx="27012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solidFill>
                  <a:schemeClr val="tx1"/>
                </a:solidFill>
                <a:latin typeface="맑은 고딕" charset="0"/>
                <a:cs typeface="Arial" charset="0"/>
              </a:rPr>
              <a:t>X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-&gt; W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&gt;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Y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endParaRPr lang="ko-KR" altLang="en-US" sz="2400" b="0"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4" name="Rect 0"/>
          <p:cNvSpPr txBox="1">
            <a:spLocks/>
          </p:cNvSpPr>
          <p:nvPr/>
        </p:nvSpPr>
        <p:spPr>
          <a:xfrm rot="0">
            <a:off x="6612255" y="2428875"/>
            <a:ext cx="201930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F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w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rd pass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5" name="Rect 0"/>
          <p:cNvSpPr txBox="1">
            <a:spLocks/>
          </p:cNvSpPr>
          <p:nvPr/>
        </p:nvSpPr>
        <p:spPr>
          <a:xfrm rot="0">
            <a:off x="3802380" y="2969895"/>
            <a:ext cx="101409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W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n+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1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7" name="Rect 0"/>
          <p:cNvSpPr txBox="1">
            <a:spLocks/>
          </p:cNvSpPr>
          <p:nvPr/>
        </p:nvSpPr>
        <p:spPr>
          <a:xfrm rot="0">
            <a:off x="2834005" y="3663315"/>
            <a:ext cx="295910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X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-&gt; W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n+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p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&gt;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Y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 rot="0">
            <a:off x="6607810" y="3706495"/>
            <a:ext cx="219837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ackward pass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9" name="Rect 0"/>
          <p:cNvSpPr txBox="1">
            <a:spLocks/>
          </p:cNvSpPr>
          <p:nvPr/>
        </p:nvSpPr>
        <p:spPr>
          <a:xfrm rot="0">
            <a:off x="1348105" y="4860925"/>
            <a:ext cx="9218295" cy="8312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I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n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pu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t n sees updates in backwa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r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d pass not seen in the forward pass, leading to incorrect gradients </a:t>
            </a:r>
            <a:endParaRPr lang="ko-KR" altLang="en-US" sz="2400">
              <a:solidFill>
                <a:srgbClr val="FF0000"/>
              </a:solidFill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32" name="Rect 0"/>
          <p:cNvSpPr txBox="1">
            <a:spLocks/>
          </p:cNvSpPr>
          <p:nvPr/>
        </p:nvSpPr>
        <p:spPr>
          <a:xfrm rot="0">
            <a:off x="521335" y="1824990"/>
            <a:ext cx="810133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Naïve Pipelini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ng leads to mismatc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in wei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 version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4" name="Rect 0"/>
          <p:cNvSpPr txBox="1">
            <a:spLocks/>
          </p:cNvSpPr>
          <p:nvPr/>
        </p:nvSpPr>
        <p:spPr>
          <a:xfrm rot="0">
            <a:off x="518160" y="2229485"/>
            <a:ext cx="10986135" cy="9061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tore multiple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&lt;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weight,activation&gt; versions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	Ensures same weight versions used in both forward and back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w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ars pass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6" name="Rect 0"/>
          <p:cNvSpPr txBox="1">
            <a:spLocks/>
          </p:cNvSpPr>
          <p:nvPr/>
        </p:nvSpPr>
        <p:spPr>
          <a:xfrm rot="0">
            <a:off x="635" y="4984115"/>
            <a:ext cx="43859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7" name="Rect 0"/>
          <p:cNvSpPr txBox="1">
            <a:spLocks/>
          </p:cNvSpPr>
          <p:nvPr/>
        </p:nvSpPr>
        <p:spPr>
          <a:xfrm rot="0">
            <a:off x="2287905" y="3610610"/>
            <a:ext cx="27012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solidFill>
                  <a:schemeClr val="tx1"/>
                </a:solidFill>
                <a:latin typeface="맑은 고딕" charset="0"/>
                <a:cs typeface="Arial" charset="0"/>
              </a:rPr>
              <a:t>X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-&gt; W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&gt;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Y</a:t>
            </a:r>
            <a:r>
              <a:rPr lang="en-US" altLang="ko-KR" sz="2400" baseline="-25000" b="0"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endParaRPr lang="ko-KR" altLang="en-US" sz="2400" b="0"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 rot="0">
            <a:off x="6061710" y="3615690"/>
            <a:ext cx="201930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F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w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rd pass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9" name="Rect 0"/>
          <p:cNvSpPr txBox="1">
            <a:spLocks/>
          </p:cNvSpPr>
          <p:nvPr/>
        </p:nvSpPr>
        <p:spPr>
          <a:xfrm rot="0">
            <a:off x="3128645" y="4469765"/>
            <a:ext cx="101409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W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n+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1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0" name="Rect 0"/>
          <p:cNvSpPr txBox="1">
            <a:spLocks/>
          </p:cNvSpPr>
          <p:nvPr/>
        </p:nvSpPr>
        <p:spPr>
          <a:xfrm rot="0">
            <a:off x="2273935" y="5552440"/>
            <a:ext cx="27012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X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-&gt; W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--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-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&gt;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Y</a:t>
            </a:r>
            <a:r>
              <a:rPr lang="en-US" altLang="ko-KR" sz="2400" baseline="-250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ea typeface="+mn-ea"/>
                <a:cs typeface="+mn-cs"/>
              </a:rPr>
              <a:t>n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 rot="0">
            <a:off x="6095365" y="5557520"/>
            <a:ext cx="219837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ackward pass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2" name="Rect 0"/>
          <p:cNvSpPr>
            <a:spLocks/>
          </p:cNvSpPr>
          <p:nvPr/>
        </p:nvSpPr>
        <p:spPr>
          <a:xfrm rot="0">
            <a:off x="6009005" y="4480560"/>
            <a:ext cx="675005" cy="466090"/>
          </a:xfrm>
          <a:prstGeom prst="roundRect"/>
          <a:solidFill>
            <a:srgbClr val="005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sz="1800">
                <a:latin typeface="Segoe UI" charset="0"/>
                <a:ea typeface="Segoe UI" charset="0"/>
              </a:rPr>
              <a:t>W</a:t>
            </a:r>
            <a:r>
              <a:rPr lang="en-US" sz="1800" baseline="-25000">
                <a:latin typeface="Segoe UI" charset="0"/>
                <a:ea typeface="Segoe UI" charset="0"/>
              </a:rPr>
              <a:t>n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3" name="Rect 0"/>
          <p:cNvSpPr>
            <a:spLocks/>
          </p:cNvSpPr>
          <p:nvPr/>
        </p:nvSpPr>
        <p:spPr>
          <a:xfrm rot="0">
            <a:off x="6678930" y="4476115"/>
            <a:ext cx="764540" cy="466090"/>
          </a:xfrm>
          <a:prstGeom prst="roundRect"/>
          <a:solidFill>
            <a:srgbClr val="005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en-US" sz="1800">
                <a:latin typeface="Segoe UI" charset="0"/>
                <a:ea typeface="Segoe UI" charset="0"/>
              </a:rPr>
              <a:t>W</a:t>
            </a:r>
            <a:r>
              <a:rPr lang="en-US" sz="1800" baseline="-25000">
                <a:latin typeface="Segoe UI" charset="0"/>
                <a:ea typeface="Segoe UI" charset="0"/>
              </a:rPr>
              <a:t>n</a:t>
            </a:r>
            <a:r>
              <a:rPr lang="en-US" sz="1800" baseline="-25000">
                <a:latin typeface="Segoe UI" charset="0"/>
                <a:ea typeface="Segoe UI" charset="0"/>
              </a:rPr>
              <a:t>+1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4" name="Rect 0"/>
          <p:cNvSpPr>
            <a:spLocks/>
          </p:cNvSpPr>
          <p:nvPr/>
        </p:nvSpPr>
        <p:spPr>
          <a:xfrm rot="0">
            <a:off x="7452360" y="4481830"/>
            <a:ext cx="675005" cy="466090"/>
          </a:xfrm>
          <a:prstGeom prst="roundRect"/>
          <a:solidFill>
            <a:srgbClr val="005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sz="1800">
                <a:latin typeface="Segoe UI" charset="0"/>
                <a:ea typeface="Segoe UI" charset="0"/>
              </a:rPr>
              <a:t>W</a:t>
            </a:r>
            <a:r>
              <a:rPr lang="en-US" sz="1800" baseline="-25000">
                <a:latin typeface="Segoe UI" charset="0"/>
                <a:ea typeface="Segoe UI" charset="0"/>
              </a:rPr>
              <a:t>n</a:t>
            </a:r>
            <a:r>
              <a:rPr lang="en-US" sz="1800" baseline="-25000">
                <a:latin typeface="Segoe UI" charset="0"/>
                <a:ea typeface="Segoe UI" charset="0"/>
              </a:rPr>
              <a:t>2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5" name="Rect 0"/>
          <p:cNvSpPr txBox="1">
            <a:spLocks/>
          </p:cNvSpPr>
          <p:nvPr/>
        </p:nvSpPr>
        <p:spPr>
          <a:xfrm rot="0">
            <a:off x="6417945" y="5006340"/>
            <a:ext cx="242379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tashed weights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6" name="Rect 0"/>
          <p:cNvSpPr txBox="1">
            <a:spLocks/>
          </p:cNvSpPr>
          <p:nvPr/>
        </p:nvSpPr>
        <p:spPr>
          <a:xfrm rot="0">
            <a:off x="9189085" y="3987800"/>
            <a:ext cx="3314065" cy="120015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W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orst c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se memory footprint similar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to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egoe UI" charset="0"/>
                <a:ea typeface="Segoe UI" charset="0"/>
              </a:rPr>
              <a:t>data parallelism</a:t>
            </a:r>
            <a:endParaRPr lang="ko-KR" altLang="en-US" sz="2400">
              <a:solidFill>
                <a:srgbClr val="FF0000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47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398000" y="5469255"/>
            <a:ext cx="1918335" cy="835025"/>
          </a:xfrm>
          <a:prstGeom prst="rect"/>
          <a:noFill/>
        </p:spPr>
      </p:pic>
      <p:sp>
        <p:nvSpPr>
          <p:cNvPr id="48" name="Rect 0"/>
          <p:cNvSpPr txBox="1">
            <a:spLocks/>
          </p:cNvSpPr>
          <p:nvPr/>
        </p:nvSpPr>
        <p:spPr>
          <a:xfrm rot="0">
            <a:off x="596900" y="1351915"/>
            <a:ext cx="8594090" cy="37020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Weight stashing: A solution to version mismatches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9" name="Text Box 66"/>
          <p:cNvSpPr txBox="1">
            <a:spLocks/>
          </p:cNvSpPr>
          <p:nvPr/>
        </p:nvSpPr>
        <p:spPr>
          <a:xfrm rot="0">
            <a:off x="1081405" y="280670"/>
            <a:ext cx="9328150" cy="8299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Challenge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3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Effective Learning--&gt;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Pipelining leads to weight version mismatches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 0"/>
          <p:cNvSpPr txBox="1">
            <a:spLocks/>
          </p:cNvSpPr>
          <p:nvPr/>
        </p:nvSpPr>
        <p:spPr>
          <a:xfrm rot="0">
            <a:off x="6096000" y="3472815"/>
            <a:ext cx="4465320" cy="29527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10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>
          <a:xfrm>
            <a:off x="521335" y="410210"/>
            <a:ext cx="899795" cy="564515"/>
            <a:chOff x="521335" y="410210"/>
            <a:chExt cx="899795" cy="564515"/>
          </a:xfrm>
        </p:grpSpPr>
        <p:sp>
          <p:nvSpPr>
            <p:cNvPr id="2" name="Rect 0"/>
            <p:cNvSpPr>
              <a:spLocks/>
            </p:cNvSpPr>
            <p:nvPr/>
          </p:nvSpPr>
          <p:spPr>
            <a:xfrm rot="0">
              <a:off x="521335" y="410210"/>
              <a:ext cx="565150" cy="565150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1150" cy="25400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19" name="Rect 0"/>
            <p:cNvSpPr txBox="1">
              <a:spLocks/>
            </p:cNvSpPr>
            <p:nvPr/>
          </p:nvSpPr>
          <p:spPr>
            <a:xfrm rot="0">
              <a:off x="536575" y="451485"/>
              <a:ext cx="53657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0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5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  <p:pic>
        <p:nvPicPr>
          <p:cNvPr id="33" name="Picture 177" descr="C:/Users/luisl/AppData/Roaming/PolarisOffice/ETemp/25556_20801752/fImage473421247991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1847215" y="2106930"/>
            <a:ext cx="7431405" cy="3041650"/>
          </a:xfrm>
          <a:prstGeom prst="rect"/>
          <a:noFill/>
        </p:spPr>
      </p:pic>
      <p:sp>
        <p:nvSpPr>
          <p:cNvPr id="34" name="Text Box 64"/>
          <p:cNvSpPr txBox="1">
            <a:spLocks/>
          </p:cNvSpPr>
          <p:nvPr/>
        </p:nvSpPr>
        <p:spPr>
          <a:xfrm rot="0">
            <a:off x="1019810" y="1437640"/>
            <a:ext cx="8968105" cy="37020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Weight stashing: A solution to version mismatches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5" name="Text Box 65"/>
          <p:cNvSpPr txBox="1">
            <a:spLocks/>
          </p:cNvSpPr>
          <p:nvPr/>
        </p:nvSpPr>
        <p:spPr>
          <a:xfrm rot="0">
            <a:off x="1110615" y="339090"/>
            <a:ext cx="9328150" cy="8299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Challenge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3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Effective Learning--&gt;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Pipelining leads to weight version mismatches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6" name="Picture 67" descr="C:/Users/luisl/AppData/Roaming/PolarisOffice/ETemp/25556_20801752/fImage292927616846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046720" y="4072255"/>
            <a:ext cx="2879725" cy="19685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 0"/>
          <p:cNvSpPr txBox="1">
            <a:spLocks/>
          </p:cNvSpPr>
          <p:nvPr/>
        </p:nvSpPr>
        <p:spPr>
          <a:xfrm rot="0">
            <a:off x="6096000" y="3472815"/>
            <a:ext cx="4465320" cy="29527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10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2" name="Rect 0"/>
          <p:cNvSpPr txBox="1">
            <a:spLocks/>
          </p:cNvSpPr>
          <p:nvPr/>
        </p:nvSpPr>
        <p:spPr>
          <a:xfrm rot="0">
            <a:off x="1148080" y="4496435"/>
            <a:ext cx="9918700" cy="90678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&gt;&gt; Single weight version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&gt;&gt; Periodic pipeline flushes update weight version across workers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>
          <a:xfrm>
            <a:off x="521335" y="339090"/>
            <a:ext cx="899795" cy="641985"/>
            <a:chOff x="521335" y="339090"/>
            <a:chExt cx="899795" cy="641985"/>
          </a:xfrm>
        </p:grpSpPr>
        <p:sp>
          <p:nvSpPr>
            <p:cNvPr id="2" name="Rect 0"/>
            <p:cNvSpPr>
              <a:spLocks/>
            </p:cNvSpPr>
            <p:nvPr/>
          </p:nvSpPr>
          <p:spPr>
            <a:xfrm rot="0">
              <a:off x="521335" y="410210"/>
              <a:ext cx="565150" cy="565150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1110615" y="339090"/>
              <a:ext cx="310515" cy="641985"/>
              <a:chOff x="1110615" y="339090"/>
              <a:chExt cx="310515" cy="641985"/>
            </a:xfrm>
          </p:grpSpPr>
          <p:sp>
            <p:nvSpPr>
              <p:cNvPr id="4" name="Rect 0"/>
              <p:cNvSpPr txBox="1">
                <a:spLocks/>
              </p:cNvSpPr>
              <p:nvPr/>
            </p:nvSpPr>
            <p:spPr>
              <a:xfrm rot="0">
                <a:off x="1110615" y="339090"/>
                <a:ext cx="311150" cy="461645"/>
              </a:xfrm>
              <a:prstGeom prst="rect"/>
              <a:noFill/>
            </p:spPr>
            <p:txBody>
              <a:bodyPr wrap="non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  <p:sp>
            <p:nvSpPr>
              <p:cNvPr id="5" name="Rect 0"/>
              <p:cNvSpPr txBox="1">
                <a:spLocks/>
              </p:cNvSpPr>
              <p:nvPr/>
            </p:nvSpPr>
            <p:spPr>
              <a:xfrm rot="0">
                <a:off x="1110615" y="712470"/>
                <a:ext cx="311150" cy="269240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1050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</p:grpSp>
        <p:sp>
          <p:nvSpPr>
            <p:cNvPr id="19" name="Rect 0"/>
            <p:cNvSpPr txBox="1">
              <a:spLocks/>
            </p:cNvSpPr>
            <p:nvPr/>
          </p:nvSpPr>
          <p:spPr>
            <a:xfrm rot="0">
              <a:off x="536575" y="451485"/>
              <a:ext cx="53657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0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5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  <p:sp>
        <p:nvSpPr>
          <p:cNvPr id="33" name="Rect 0"/>
          <p:cNvSpPr txBox="1">
            <a:spLocks/>
          </p:cNvSpPr>
          <p:nvPr/>
        </p:nvSpPr>
        <p:spPr>
          <a:xfrm>
            <a:off x="1275080" y="330200"/>
            <a:ext cx="4573270" cy="647065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oing back to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GPipe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4" name="Picture " descr="C:/Users/luisl/AppData/Roaming/PolarisOffice/ETemp/25556_20801752/ImageTmp/fImage9638611245667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635635" y="1264285"/>
            <a:ext cx="7567930" cy="29997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 0"/>
          <p:cNvSpPr txBox="1">
            <a:spLocks/>
          </p:cNvSpPr>
          <p:nvPr/>
        </p:nvSpPr>
        <p:spPr>
          <a:xfrm rot="0">
            <a:off x="6096000" y="3472815"/>
            <a:ext cx="4465320" cy="29527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10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2" name="Rect 0"/>
          <p:cNvSpPr txBox="1">
            <a:spLocks/>
          </p:cNvSpPr>
          <p:nvPr/>
        </p:nvSpPr>
        <p:spPr>
          <a:xfrm>
            <a:off x="523875" y="1311910"/>
            <a:ext cx="3455670" cy="9061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GPipe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2018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>
          <a:xfrm>
            <a:off x="521335" y="339090"/>
            <a:ext cx="899795" cy="641985"/>
            <a:chOff x="521335" y="339090"/>
            <a:chExt cx="899795" cy="641985"/>
          </a:xfrm>
        </p:grpSpPr>
        <p:sp>
          <p:nvSpPr>
            <p:cNvPr id="2" name="Rect 0"/>
            <p:cNvSpPr>
              <a:spLocks/>
            </p:cNvSpPr>
            <p:nvPr/>
          </p:nvSpPr>
          <p:spPr>
            <a:xfrm rot="0">
              <a:off x="521335" y="410210"/>
              <a:ext cx="565150" cy="565150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1110615" y="339090"/>
              <a:ext cx="310515" cy="641985"/>
              <a:chOff x="1110615" y="339090"/>
              <a:chExt cx="310515" cy="641985"/>
            </a:xfrm>
          </p:grpSpPr>
          <p:sp>
            <p:nvSpPr>
              <p:cNvPr id="4" name="Rect 0"/>
              <p:cNvSpPr txBox="1">
                <a:spLocks/>
              </p:cNvSpPr>
              <p:nvPr/>
            </p:nvSpPr>
            <p:spPr>
              <a:xfrm rot="0">
                <a:off x="1110615" y="339090"/>
                <a:ext cx="311150" cy="461645"/>
              </a:xfrm>
              <a:prstGeom prst="rect"/>
              <a:noFill/>
            </p:spPr>
            <p:txBody>
              <a:bodyPr wrap="non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  <p:sp>
            <p:nvSpPr>
              <p:cNvPr id="5" name="Rect 0"/>
              <p:cNvSpPr txBox="1">
                <a:spLocks/>
              </p:cNvSpPr>
              <p:nvPr/>
            </p:nvSpPr>
            <p:spPr>
              <a:xfrm rot="0">
                <a:off x="1110615" y="712470"/>
                <a:ext cx="311150" cy="269240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1050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</p:grpSp>
        <p:sp>
          <p:nvSpPr>
            <p:cNvPr id="19" name="Rect 0"/>
            <p:cNvSpPr txBox="1">
              <a:spLocks/>
            </p:cNvSpPr>
            <p:nvPr/>
          </p:nvSpPr>
          <p:spPr>
            <a:xfrm rot="0">
              <a:off x="536575" y="451485"/>
              <a:ext cx="53657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0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5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  <p:sp>
        <p:nvSpPr>
          <p:cNvPr id="33" name="Rect 0"/>
          <p:cNvSpPr txBox="1">
            <a:spLocks/>
          </p:cNvSpPr>
          <p:nvPr/>
        </p:nvSpPr>
        <p:spPr>
          <a:xfrm rot="0">
            <a:off x="1275080" y="330200"/>
            <a:ext cx="8161655" cy="646430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and PipeDream make different tradeoffs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4" name="Picture " descr="C:/Users/luisl/AppData/Roaming/PolarisOffice/ETemp/25556_20801752/ImageTmp/fImage9638611346299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1778635" y="1243965"/>
            <a:ext cx="6010910" cy="2372995"/>
          </a:xfrm>
          <a:prstGeom prst="rect"/>
          <a:noFill/>
        </p:spPr>
      </p:pic>
      <p:pic>
        <p:nvPicPr>
          <p:cNvPr id="35" name="Picture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2092960" y="3618230"/>
            <a:ext cx="6182360" cy="2600960"/>
          </a:xfrm>
          <a:prstGeom prst="rect"/>
          <a:noFill/>
        </p:spPr>
      </p:pic>
      <p:sp>
        <p:nvSpPr>
          <p:cNvPr id="36" name="Rect 0"/>
          <p:cNvSpPr txBox="1">
            <a:spLocks/>
          </p:cNvSpPr>
          <p:nvPr/>
        </p:nvSpPr>
        <p:spPr>
          <a:xfrm rot="0">
            <a:off x="434975" y="3712845"/>
            <a:ext cx="3455670" cy="9061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PipeDream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2019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7" name="Rect 0"/>
          <p:cNvSpPr txBox="1">
            <a:spLocks/>
          </p:cNvSpPr>
          <p:nvPr/>
        </p:nvSpPr>
        <p:spPr>
          <a:xfrm rot="0">
            <a:off x="8175625" y="2049145"/>
            <a:ext cx="390461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Pipeline flushes</a:t>
            </a:r>
            <a:r>
              <a:rPr sz="1800">
                <a:latin typeface="Segoe UI" charset="0"/>
                <a:ea typeface="Segoe UI" charset="0"/>
              </a:rPr>
              <a:t>-</a:t>
            </a:r>
            <a:r>
              <a:rPr sz="1800">
                <a:latin typeface="Segoe UI" charset="0"/>
                <a:ea typeface="Segoe UI" charset="0"/>
              </a:rPr>
              <a:t>-&gt;</a:t>
            </a:r>
            <a:r>
              <a:rPr sz="1800">
                <a:latin typeface="Segoe UI" charset="0"/>
                <a:ea typeface="Segoe UI" charset="0"/>
              </a:rPr>
              <a:t> expensive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 rot="0">
            <a:off x="8329295" y="4463415"/>
            <a:ext cx="3440430" cy="9239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-</a:t>
            </a:r>
            <a:r>
              <a:rPr lang="en-US" sz="1800">
                <a:latin typeface="Segoe UI" charset="0"/>
                <a:ea typeface="Segoe UI" charset="0"/>
              </a:rPr>
              <a:t>-&gt;</a:t>
            </a:r>
            <a:r>
              <a:rPr lang="en-US" sz="1800">
                <a:latin typeface="Segoe UI" charset="0"/>
                <a:ea typeface="Segoe UI" charset="0"/>
              </a:rPr>
              <a:t>Hihg memory footprint from weight versions </a:t>
            </a:r>
            <a:r>
              <a:rPr lang="en-US" sz="1800">
                <a:latin typeface="Segoe UI" charset="0"/>
                <a:ea typeface="Segoe UI" charset="0"/>
              </a:rPr>
              <a:t>(E</a:t>
            </a:r>
            <a:r>
              <a:rPr lang="en-US" sz="1800">
                <a:latin typeface="Segoe UI" charset="0"/>
                <a:ea typeface="Segoe UI" charset="0"/>
              </a:rPr>
              <a:t>xpensive costs on RAM memory)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>
          <a:xfrm>
            <a:off x="521335" y="339090"/>
            <a:ext cx="899795" cy="641985"/>
            <a:chOff x="521335" y="339090"/>
            <a:chExt cx="899795" cy="641985"/>
          </a:xfrm>
        </p:grpSpPr>
        <p:sp>
          <p:nvSpPr>
            <p:cNvPr id="2" name="Rect 0"/>
            <p:cNvSpPr>
              <a:spLocks/>
            </p:cNvSpPr>
            <p:nvPr/>
          </p:nvSpPr>
          <p:spPr>
            <a:xfrm rot="0">
              <a:off x="521335" y="410210"/>
              <a:ext cx="565150" cy="565150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1110615" y="339090"/>
              <a:ext cx="310515" cy="641985"/>
              <a:chOff x="1110615" y="339090"/>
              <a:chExt cx="310515" cy="641985"/>
            </a:xfrm>
          </p:grpSpPr>
          <p:sp>
            <p:nvSpPr>
              <p:cNvPr id="4" name="Rect 0"/>
              <p:cNvSpPr txBox="1">
                <a:spLocks/>
              </p:cNvSpPr>
              <p:nvPr/>
            </p:nvSpPr>
            <p:spPr>
              <a:xfrm rot="0">
                <a:off x="1110615" y="339090"/>
                <a:ext cx="311150" cy="461645"/>
              </a:xfrm>
              <a:prstGeom prst="rect"/>
              <a:noFill/>
            </p:spPr>
            <p:txBody>
              <a:bodyPr wrap="non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  <p:sp>
            <p:nvSpPr>
              <p:cNvPr id="5" name="Rect 0"/>
              <p:cNvSpPr txBox="1">
                <a:spLocks/>
              </p:cNvSpPr>
              <p:nvPr/>
            </p:nvSpPr>
            <p:spPr>
              <a:xfrm rot="0">
                <a:off x="1110615" y="712470"/>
                <a:ext cx="311150" cy="269240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1050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</p:grpSp>
        <p:sp>
          <p:nvSpPr>
            <p:cNvPr id="19" name="Rect 0"/>
            <p:cNvSpPr txBox="1">
              <a:spLocks/>
            </p:cNvSpPr>
            <p:nvPr/>
          </p:nvSpPr>
          <p:spPr>
            <a:xfrm rot="0">
              <a:off x="536575" y="451485"/>
              <a:ext cx="53657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0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5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  <p:sp>
        <p:nvSpPr>
          <p:cNvPr id="33" name="Rect 0"/>
          <p:cNvSpPr txBox="1">
            <a:spLocks/>
          </p:cNvSpPr>
          <p:nvPr/>
        </p:nvSpPr>
        <p:spPr>
          <a:xfrm>
            <a:off x="1275080" y="330200"/>
            <a:ext cx="8162290" cy="1016000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olution: Double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-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u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ffered weight updates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7" name="Rect 0"/>
          <p:cNvSpPr txBox="1">
            <a:spLocks/>
          </p:cNvSpPr>
          <p:nvPr/>
        </p:nvSpPr>
        <p:spPr>
          <a:xfrm rot="0">
            <a:off x="6892290" y="1860550"/>
            <a:ext cx="6038215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D</a:t>
            </a:r>
            <a:r>
              <a:rPr lang="en-US" sz="1800">
                <a:latin typeface="Segoe UI" charset="0"/>
                <a:ea typeface="Segoe UI" charset="0"/>
              </a:rPr>
              <a:t>ouble-bu</a:t>
            </a:r>
            <a:r>
              <a:rPr lang="en-US" sz="1800">
                <a:latin typeface="Segoe UI" charset="0"/>
                <a:ea typeface="Segoe UI" charset="0"/>
              </a:rPr>
              <a:t>f</a:t>
            </a:r>
            <a:r>
              <a:rPr lang="en-US" sz="1800">
                <a:latin typeface="Segoe UI" charset="0"/>
                <a:ea typeface="Segoe UI" charset="0"/>
              </a:rPr>
              <a:t>fered weight updates: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High throughput and low memory footprint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 rot="0">
            <a:off x="5542915" y="3946525"/>
            <a:ext cx="5996305" cy="230886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How are the weight and activation versions managed?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&gt;&gt; Two weight versions(shadow version and main version)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--updates dont need to be appliied as soon are generated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--weight updates can be generated into single larger weight updates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9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288290" y="1780540"/>
            <a:ext cx="6253480" cy="2169160"/>
          </a:xfrm>
          <a:prstGeom prst="rect"/>
          <a:noFill/>
        </p:spPr>
      </p:pic>
      <p:sp>
        <p:nvSpPr>
          <p:cNvPr id="40" name="Text Box 68"/>
          <p:cNvSpPr txBox="1">
            <a:spLocks/>
          </p:cNvSpPr>
          <p:nvPr/>
        </p:nvSpPr>
        <p:spPr>
          <a:xfrm rot="0">
            <a:off x="134620" y="979170"/>
            <a:ext cx="6022340" cy="12750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emory-Efficient Pipeline-Parallel DNN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Tr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aining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0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Text Box 69"/>
          <p:cNvSpPr txBox="1">
            <a:spLocks/>
          </p:cNvSpPr>
          <p:nvPr/>
        </p:nvSpPr>
        <p:spPr>
          <a:xfrm rot="0">
            <a:off x="648335" y="4824730"/>
            <a:ext cx="4025265" cy="12007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Weight updates from inputs 1 to 4 accumulated and applied as a single weight update to generate a new weight version w</a:t>
            </a:r>
            <a:r>
              <a:rPr sz="1800" baseline="-25000">
                <a:latin typeface="Segoe UI" charset="0"/>
                <a:ea typeface="Segoe UI" charset="0"/>
              </a:rPr>
              <a:t>i</a:t>
            </a:r>
            <a:r>
              <a:rPr lang="en-US" sz="1800" baseline="30000">
                <a:latin typeface="Segoe UI" charset="0"/>
                <a:ea typeface="Segoe UI" charset="0"/>
              </a:rPr>
              <a:t>(4</a:t>
            </a:r>
            <a:r>
              <a:rPr lang="en-US" sz="1800" baseline="30000">
                <a:latin typeface="Segoe UI" charset="0"/>
                <a:ea typeface="Segoe UI" charset="0"/>
              </a:rPr>
              <a:t>)</a:t>
            </a:r>
            <a:endParaRPr lang="ko-KR" altLang="en-US" sz="1800" baseline="300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>
          <a:xfrm rot="0">
            <a:off x="521335" y="339090"/>
            <a:ext cx="899795" cy="641985"/>
            <a:chOff x="521335" y="339090"/>
            <a:chExt cx="899795" cy="641985"/>
          </a:xfrm>
        </p:grpSpPr>
        <p:sp>
          <p:nvSpPr>
            <p:cNvPr id="2" name="Rect 0"/>
            <p:cNvSpPr>
              <a:spLocks/>
            </p:cNvSpPr>
            <p:nvPr/>
          </p:nvSpPr>
          <p:spPr>
            <a:xfrm rot="0">
              <a:off x="521335" y="410210"/>
              <a:ext cx="564515" cy="564515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>
            <a:xfrm rot="0">
              <a:off x="1110615" y="339090"/>
              <a:ext cx="310515" cy="641985"/>
              <a:chOff x="1110615" y="339090"/>
              <a:chExt cx="310515" cy="641985"/>
            </a:xfrm>
          </p:grpSpPr>
          <p:sp>
            <p:nvSpPr>
              <p:cNvPr id="4" name="Rect 0"/>
              <p:cNvSpPr txBox="1">
                <a:spLocks/>
              </p:cNvSpPr>
              <p:nvPr/>
            </p:nvSpPr>
            <p:spPr>
              <a:xfrm rot="0">
                <a:off x="1110615" y="339090"/>
                <a:ext cx="310515" cy="461010"/>
              </a:xfrm>
              <a:prstGeom prst="rect"/>
              <a:noFill/>
            </p:spPr>
            <p:txBody>
              <a:bodyPr wrap="non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  <p:sp>
            <p:nvSpPr>
              <p:cNvPr id="5" name="Rect 0"/>
              <p:cNvSpPr txBox="1">
                <a:spLocks/>
              </p:cNvSpPr>
              <p:nvPr/>
            </p:nvSpPr>
            <p:spPr>
              <a:xfrm rot="0">
                <a:off x="1110615" y="712470"/>
                <a:ext cx="310515" cy="26860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fontAlgn="base" defTabSz="913130" latinLnBrk="0">
                  <a:spcBef>
                    <a:spcPts val="60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ko-KR" altLang="en-US" sz="1050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endParaRPr>
              </a:p>
            </p:txBody>
          </p:sp>
        </p:grpSp>
        <p:sp>
          <p:nvSpPr>
            <p:cNvPr id="19" name="Rect 0"/>
            <p:cNvSpPr txBox="1">
              <a:spLocks/>
            </p:cNvSpPr>
            <p:nvPr/>
          </p:nvSpPr>
          <p:spPr>
            <a:xfrm rot="0">
              <a:off x="536575" y="451485"/>
              <a:ext cx="541020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00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  <p:sp>
        <p:nvSpPr>
          <p:cNvPr id="33" name="Rect 0"/>
          <p:cNvSpPr txBox="1">
            <a:spLocks/>
          </p:cNvSpPr>
          <p:nvPr/>
        </p:nvSpPr>
        <p:spPr>
          <a:xfrm rot="0">
            <a:off x="1275080" y="330200"/>
            <a:ext cx="8161655" cy="646430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oubl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-buffered weight updates: weight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semantics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7" name="Rect 0"/>
          <p:cNvSpPr txBox="1">
            <a:spLocks/>
          </p:cNvSpPr>
          <p:nvPr/>
        </p:nvSpPr>
        <p:spPr>
          <a:xfrm rot="0">
            <a:off x="361315" y="1499870"/>
            <a:ext cx="6038215" cy="129286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-</a:t>
            </a:r>
            <a:r>
              <a:rPr lang="en-US" sz="1800">
                <a:latin typeface="Segoe UI" charset="0"/>
                <a:ea typeface="Segoe UI" charset="0"/>
              </a:rPr>
              <a:t>Assuming a per-GPU microbatch size og b, minibatch size B = b </a:t>
            </a:r>
            <a:r>
              <a:rPr sz="2400" i="0" b="1">
                <a:solidFill>
                  <a:srgbClr val="212121"/>
                </a:solidFill>
                <a:latin typeface="Helvetica Neue" charset="0"/>
                <a:ea typeface="-apple-system" charset="0"/>
              </a:rPr>
              <a:t>·</a:t>
            </a:r>
            <a:r>
              <a:rPr sz="1800">
                <a:latin typeface="Segoe UI" charset="0"/>
                <a:ea typeface="Segoe UI" charset="0"/>
              </a:rPr>
              <a:t> </a:t>
            </a:r>
            <a:r>
              <a:rPr sz="1800">
                <a:latin typeface="Segoe UI" charset="0"/>
                <a:ea typeface="Segoe UI" charset="0"/>
              </a:rPr>
              <a:t>d , where d is the depth  of the pipeline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-Weight</a:t>
            </a:r>
            <a:r>
              <a:rPr lang="en-US" sz="1800">
                <a:latin typeface="Segoe UI" charset="0"/>
                <a:ea typeface="Segoe UI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update semantics of data parallelism</a:t>
            </a:r>
            <a:r>
              <a:rPr lang="en-US" sz="1800">
                <a:latin typeface="Segoe UI" charset="0"/>
                <a:ea typeface="Segoe UI" charset="0"/>
              </a:rPr>
              <a:t>: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 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 rot="0">
            <a:off x="521970" y="3764915"/>
            <a:ext cx="9964420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W</a:t>
            </a:r>
            <a:r>
              <a:rPr lang="en-US" sz="1800">
                <a:latin typeface="Segoe UI" charset="0"/>
                <a:ea typeface="Segoe UI" charset="0"/>
              </a:rPr>
              <a:t>eight update semantics with 2BW almost unchanged</a:t>
            </a:r>
            <a:r>
              <a:rPr lang="en-US" sz="1800">
                <a:latin typeface="Segoe UI" charset="0"/>
                <a:ea typeface="Segoe UI" charset="0"/>
              </a:rPr>
              <a:t>(n</a:t>
            </a:r>
            <a:r>
              <a:rPr lang="en-US" sz="1800">
                <a:latin typeface="Segoe UI" charset="0"/>
                <a:ea typeface="Segoe UI" charset="0"/>
              </a:rPr>
              <a:t>ote additional delay term of 1 in gradient computation)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39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0">
            <a:off x="7844790" y="822325"/>
            <a:ext cx="3376930" cy="1172210"/>
          </a:xfrm>
          <a:prstGeom prst="rect"/>
          <a:noFill/>
        </p:spPr>
      </p:pic>
      <p:pic>
        <p:nvPicPr>
          <p:cNvPr id="40" name="Picture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260850" y="2601595"/>
            <a:ext cx="4448810" cy="705485"/>
          </a:xfrm>
          <a:prstGeom prst="rect"/>
          <a:noFill/>
        </p:spPr>
      </p:pic>
      <p:pic>
        <p:nvPicPr>
          <p:cNvPr id="41" name="Picture 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2" r="-344"/>
          <a:stretch>
            <a:fillRect/>
          </a:stretch>
        </p:blipFill>
        <p:spPr>
          <a:xfrm rot="0">
            <a:off x="4159885" y="4812665"/>
            <a:ext cx="5372100" cy="558800"/>
          </a:xfrm>
          <a:prstGeom prst="rect"/>
          <a:noFill/>
        </p:spPr>
      </p:pic>
      <p:sp>
        <p:nvSpPr>
          <p:cNvPr id="42" name="Rect 0"/>
          <p:cNvSpPr txBox="1">
            <a:spLocks/>
          </p:cNvSpPr>
          <p:nvPr/>
        </p:nvSpPr>
        <p:spPr>
          <a:xfrm rot="0">
            <a:off x="517525" y="5668645"/>
            <a:ext cx="9964420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S</a:t>
            </a:r>
            <a:r>
              <a:rPr lang="en-US" sz="1800">
                <a:latin typeface="Segoe UI" charset="0"/>
                <a:ea typeface="Segoe UI" charset="0"/>
              </a:rPr>
              <a:t>emantics </a:t>
            </a:r>
            <a:r>
              <a:rPr lang="en-US" sz="1800">
                <a:latin typeface="Segoe UI" charset="0"/>
                <a:ea typeface="Segoe UI" charset="0"/>
              </a:rPr>
              <a:t>s</a:t>
            </a:r>
            <a:r>
              <a:rPr lang="en-US" sz="1800">
                <a:latin typeface="Segoe UI" charset="0"/>
                <a:ea typeface="Segoe UI" charset="0"/>
              </a:rPr>
              <a:t>imilar with replicated stages or gradient aggregation(</a:t>
            </a:r>
            <a:r>
              <a:rPr lang="en-US" sz="1800">
                <a:latin typeface="Segoe UI" charset="0"/>
                <a:ea typeface="Segoe UI" charset="0"/>
              </a:rPr>
              <a:t>m</a:t>
            </a:r>
            <a:r>
              <a:rPr lang="en-US" sz="1800">
                <a:latin typeface="Segoe UI" charset="0"/>
                <a:ea typeface="Segoe UI" charset="0"/>
              </a:rPr>
              <a:t>inibatch size B multiplied by appro</a:t>
            </a:r>
            <a:r>
              <a:rPr lang="en-US" sz="1800">
                <a:latin typeface="Segoe UI" charset="0"/>
                <a:ea typeface="Segoe UI" charset="0"/>
              </a:rPr>
              <a:t>p</a:t>
            </a:r>
            <a:r>
              <a:rPr lang="en-US" sz="1800">
                <a:latin typeface="Segoe UI" charset="0"/>
                <a:ea typeface="Segoe UI" charset="0"/>
              </a:rPr>
              <a:t>riate scale factor)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65023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8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079240" y="3256280"/>
            <a:ext cx="403479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mplementation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8" name="Picture 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6" t="18678" r="6455" b="2817"/>
          <a:stretch>
            <a:fillRect/>
          </a:stretch>
        </p:blipFill>
        <p:spPr>
          <a:xfrm rot="0">
            <a:off x="9324975" y="3964940"/>
            <a:ext cx="2621280" cy="19665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1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09880" cy="612775"/>
            <a:chOff x="1110615" y="339090"/>
            <a:chExt cx="309880" cy="61277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310515" cy="39941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Introduction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1134110" y="908685"/>
            <a:ext cx="11055350" cy="82994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ep Neu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al Network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as reached state of the ar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r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sults across a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ange of applications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1970" y="2126615"/>
            <a:ext cx="3171190" cy="1035685"/>
          </a:xfrm>
          <a:prstGeom prst="rect"/>
          <a:noFill/>
        </p:spPr>
      </p:pic>
      <p:pic>
        <p:nvPicPr>
          <p:cNvPr id="37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25135" y="1319530"/>
            <a:ext cx="4854575" cy="2738120"/>
          </a:xfrm>
          <a:prstGeom prst="rect"/>
          <a:noFill/>
        </p:spPr>
      </p:pic>
      <p:pic>
        <p:nvPicPr>
          <p:cNvPr id="38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00115" y="4224020"/>
            <a:ext cx="2049780" cy="2059940"/>
          </a:xfrm>
          <a:prstGeom prst="rect"/>
          <a:noFill/>
        </p:spPr>
      </p:pic>
      <p:pic>
        <p:nvPicPr>
          <p:cNvPr id="39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25485" y="4366895"/>
            <a:ext cx="3152775" cy="1776095"/>
          </a:xfrm>
          <a:prstGeom prst="rect"/>
          <a:noFill/>
        </p:spPr>
      </p:pic>
      <p:pic>
        <p:nvPicPr>
          <p:cNvPr id="36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45120" y="3711575"/>
            <a:ext cx="956945" cy="956945"/>
          </a:xfrm>
          <a:prstGeom prst="rect"/>
          <a:noFill/>
        </p:spPr>
      </p:pic>
      <p:pic>
        <p:nvPicPr>
          <p:cNvPr id="40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559290" y="2392045"/>
            <a:ext cx="2858135" cy="1600835"/>
          </a:xfrm>
          <a:prstGeom prst="rect"/>
          <a:noFill/>
        </p:spPr>
      </p:pic>
      <p:sp>
        <p:nvSpPr>
          <p:cNvPr id="41" name="Shape 13"/>
          <p:cNvSpPr>
            <a:spLocks/>
          </p:cNvSpPr>
          <p:nvPr/>
        </p:nvSpPr>
        <p:spPr>
          <a:xfrm rot="0">
            <a:off x="5003165" y="2620010"/>
            <a:ext cx="702945" cy="1718945"/>
          </a:xfrm>
          <a:prstGeom prst="chevron"/>
          <a:solidFill>
            <a:srgbClr val="005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47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41020" y="3152140"/>
            <a:ext cx="3143250" cy="1026160"/>
          </a:xfrm>
          <a:prstGeom prst="rect"/>
          <a:noFill/>
        </p:spPr>
      </p:pic>
      <p:pic>
        <p:nvPicPr>
          <p:cNvPr id="48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04515" y="4367530"/>
            <a:ext cx="1476375" cy="2081530"/>
          </a:xfrm>
          <a:prstGeom prst="rect"/>
          <a:noFill/>
        </p:spPr>
      </p:pic>
      <p:pic>
        <p:nvPicPr>
          <p:cNvPr id="49" name="Picture 2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142240" y="4233545"/>
            <a:ext cx="2858770" cy="19538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7210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01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9522460" cy="613410"/>
            <a:chOff x="1110615" y="339090"/>
            <a:chExt cx="9522460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9522460" cy="46101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etup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1086485" y="747395"/>
            <a:ext cx="1014349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ow should the DNN operators be partitioned into pipeline stages?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0" name="Rect 0"/>
          <p:cNvSpPr txBox="1">
            <a:spLocks/>
          </p:cNvSpPr>
          <p:nvPr/>
        </p:nvSpPr>
        <p:spPr>
          <a:xfrm rot="0">
            <a:off x="470535" y="1386205"/>
            <a:ext cx="9600565" cy="313182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-Int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egrated Pip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Drea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with Pytorc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h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in ~3000 li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n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es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f Python code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- Integrated with Pyt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rch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’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s communucation librart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	NCC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L 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ackend for Data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aralelism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aselines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	Gloo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b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ackend for PipeDrea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m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-Experiments 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un on three different server types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        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맑은 고딕" charset="0"/>
                <a:cs typeface="Arial" charset="0"/>
              </a:rPr>
              <a:t>	</a:t>
            </a:r>
            <a:endParaRPr lang="ko-KR" altLang="en-US" sz="2400" b="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tx1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41" name="Pictur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951990" y="3733165"/>
            <a:ext cx="5991860" cy="18103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650230" y="2673350"/>
            <a:ext cx="770255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9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756150" y="3256280"/>
            <a:ext cx="2680335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valuation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8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8678" r="6455" b="2817"/>
          <a:stretch>
            <a:fillRect/>
          </a:stretch>
        </p:blipFill>
        <p:spPr>
          <a:xfrm rot="0">
            <a:off x="9324975" y="3964940"/>
            <a:ext cx="2620645" cy="19659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335" y="410210"/>
            <a:ext cx="563880" cy="563880"/>
          </a:xfrm>
          <a:prstGeom prst="diamond">
            <a:avLst/>
          </a:prstGeom>
          <a:solidFill>
            <a:srgbClr val="00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9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0615" y="339090"/>
            <a:ext cx="5342255" cy="612775"/>
            <a:chOff x="1110615" y="339090"/>
            <a:chExt cx="5342255" cy="612775"/>
          </a:xfrm>
        </p:grpSpPr>
        <p:sp>
          <p:nvSpPr>
            <p:cNvPr id="4" name="TextBox 3"/>
            <p:cNvSpPr txBox="1">
              <a:spLocks/>
            </p:cNvSpPr>
            <p:nvPr/>
          </p:nvSpPr>
          <p:spPr>
            <a:xfrm rot="0">
              <a:off x="1110615" y="339090"/>
              <a:ext cx="5342890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IP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DREA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M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 &gt; DATA PARALLE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LI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SM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TextBox 4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TextBox 31"/>
          <p:cNvSpPr txBox="1">
            <a:spLocks/>
          </p:cNvSpPr>
          <p:nvPr/>
        </p:nvSpPr>
        <p:spPr>
          <a:xfrm rot="0">
            <a:off x="6039485" y="1649095"/>
            <a:ext cx="5017770" cy="33483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The goal is to train a model with high accuracy as fast as possible. VGG60 image classification model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5.3 times faster on cluster A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2.5 times faster on cluster -B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3" name="Picture 1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00735" y="1336675"/>
            <a:ext cx="4667885" cy="490601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28122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9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5342890" cy="613410"/>
            <a:chOff x="1110615" y="339090"/>
            <a:chExt cx="5342890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5342890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IP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DREA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M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 &gt; DATA PARALLE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LI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SM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8287385" y="6186805"/>
            <a:ext cx="442087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3" name="Picture 10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7560" y="974725"/>
            <a:ext cx="9578975" cy="4190365"/>
          </a:xfrm>
          <a:prstGeom prst="rect"/>
          <a:noFill/>
        </p:spPr>
      </p:pic>
      <p:sp>
        <p:nvSpPr>
          <p:cNvPr id="34" name="Shape 105"/>
          <p:cNvSpPr>
            <a:spLocks/>
          </p:cNvSpPr>
          <p:nvPr/>
        </p:nvSpPr>
        <p:spPr>
          <a:xfrm rot="0">
            <a:off x="826135" y="939800"/>
            <a:ext cx="1491615" cy="4283075"/>
          </a:xfrm>
          <a:prstGeom prst="roundRect"/>
          <a:solidFill>
            <a:srgbClr val="FF0000">
              <a:alpha val="14012"/>
            </a:srgbClr>
          </a:solidFill>
          <a:ln w="57150" cap="flat" cmpd="sng">
            <a:noFill/>
            <a:prstDash/>
            <a:rou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5" name="Text Box 119"/>
          <p:cNvSpPr txBox="1">
            <a:spLocks/>
          </p:cNvSpPr>
          <p:nvPr/>
        </p:nvSpPr>
        <p:spPr>
          <a:xfrm rot="0">
            <a:off x="1215390" y="5506085"/>
            <a:ext cx="8904605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4</a:t>
            </a:r>
            <a:r>
              <a:rPr sz="1800">
                <a:latin typeface="Segoe UI" charset="0"/>
                <a:ea typeface="Segoe UI" charset="0"/>
              </a:rPr>
              <a:t> diffe</a:t>
            </a:r>
            <a:r>
              <a:rPr lang="en-US" sz="1800">
                <a:latin typeface="Segoe UI" charset="0"/>
                <a:ea typeface="Segoe UI" charset="0"/>
              </a:rPr>
              <a:t>r</a:t>
            </a:r>
            <a:r>
              <a:rPr lang="en-US" sz="1800">
                <a:latin typeface="Segoe UI" charset="0"/>
                <a:ea typeface="Segoe UI" charset="0"/>
              </a:rPr>
              <a:t>ent tas</a:t>
            </a:r>
            <a:r>
              <a:rPr lang="en-US" sz="1800">
                <a:latin typeface="Segoe UI" charset="0"/>
                <a:ea typeface="Segoe UI" charset="0"/>
              </a:rPr>
              <a:t>k</a:t>
            </a:r>
            <a:r>
              <a:rPr lang="en-US" sz="1800">
                <a:latin typeface="Segoe UI" charset="0"/>
                <a:ea typeface="Segoe UI" charset="0"/>
              </a:rPr>
              <a:t>s</a:t>
            </a:r>
            <a:r>
              <a:rPr lang="en-US" sz="1800">
                <a:latin typeface="Segoe UI" charset="0"/>
                <a:ea typeface="Segoe UI" charset="0"/>
              </a:rPr>
              <a:t>-</a:t>
            </a:r>
            <a:r>
              <a:rPr lang="en-US" sz="1800">
                <a:latin typeface="Segoe UI" charset="0"/>
                <a:ea typeface="Segoe UI" charset="0"/>
              </a:rPr>
              <a:t>-&gt; image classification, translation</a:t>
            </a:r>
            <a:r>
              <a:rPr lang="en-US" sz="1800">
                <a:latin typeface="Segoe UI" charset="0"/>
                <a:ea typeface="Segoe UI" charset="0"/>
              </a:rPr>
              <a:t>,</a:t>
            </a:r>
            <a:r>
              <a:rPr lang="en-US" sz="1800">
                <a:latin typeface="Segoe UI" charset="0"/>
                <a:ea typeface="Segoe UI" charset="0"/>
              </a:rPr>
              <a:t> language modeling</a:t>
            </a:r>
            <a:r>
              <a:rPr lang="en-US" sz="1800">
                <a:latin typeface="Segoe UI" charset="0"/>
                <a:ea typeface="Segoe UI" charset="0"/>
              </a:rPr>
              <a:t>,</a:t>
            </a:r>
            <a:r>
              <a:rPr lang="en-US" sz="1800">
                <a:latin typeface="Segoe UI" charset="0"/>
                <a:ea typeface="Segoe UI" charset="0"/>
              </a:rPr>
              <a:t> </a:t>
            </a:r>
            <a:r>
              <a:rPr lang="en-US" sz="1800">
                <a:latin typeface="Segoe UI" charset="0"/>
                <a:ea typeface="Segoe UI" charset="0"/>
              </a:rPr>
              <a:t>v</a:t>
            </a:r>
            <a:r>
              <a:rPr lang="en-US" sz="1800">
                <a:latin typeface="Segoe UI" charset="0"/>
                <a:ea typeface="Segoe UI" charset="0"/>
              </a:rPr>
              <a:t>ideo caption</a:t>
            </a:r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ng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9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5342890" cy="613410"/>
            <a:chOff x="1110615" y="339090"/>
            <a:chExt cx="5342890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5342890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IP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DREA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M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 &gt; DATA PARALLE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LI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SM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0515" cy="25336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8287385" y="6186805"/>
            <a:ext cx="4420870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3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7560" y="974725"/>
            <a:ext cx="9578975" cy="4190365"/>
          </a:xfrm>
          <a:prstGeom prst="rect"/>
          <a:noFill/>
        </p:spPr>
      </p:pic>
      <p:sp>
        <p:nvSpPr>
          <p:cNvPr id="35" name="Rect 0"/>
          <p:cNvSpPr txBox="1">
            <a:spLocks/>
          </p:cNvSpPr>
          <p:nvPr/>
        </p:nvSpPr>
        <p:spPr>
          <a:xfrm rot="0">
            <a:off x="1215390" y="5506085"/>
            <a:ext cx="890460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W</a:t>
            </a:r>
            <a:r>
              <a:rPr lang="en-US" sz="1800">
                <a:latin typeface="Segoe UI" charset="0"/>
                <a:ea typeface="Segoe UI" charset="0"/>
              </a:rPr>
              <a:t>ith the same number of GPUs, PipeDream </a:t>
            </a:r>
            <a:r>
              <a:rPr lang="en-US" sz="1800">
                <a:latin typeface="Segoe UI" charset="0"/>
                <a:ea typeface="Segoe UI" charset="0"/>
              </a:rPr>
              <a:t>i</a:t>
            </a:r>
            <a:r>
              <a:rPr lang="en-US" sz="1800">
                <a:latin typeface="Segoe UI" charset="0"/>
                <a:ea typeface="Segoe UI" charset="0"/>
              </a:rPr>
              <a:t>s up to 5.3 faster than Da</a:t>
            </a:r>
            <a:r>
              <a:rPr lang="en-US" sz="1800">
                <a:latin typeface="Segoe UI" charset="0"/>
                <a:ea typeface="Segoe UI" charset="0"/>
              </a:rPr>
              <a:t>t</a:t>
            </a:r>
            <a:r>
              <a:rPr lang="en-US" sz="1800">
                <a:latin typeface="Segoe UI" charset="0"/>
                <a:ea typeface="Segoe UI" charset="0"/>
              </a:rPr>
              <a:t>a Paralelis</a:t>
            </a:r>
            <a:r>
              <a:rPr lang="en-US" sz="1800">
                <a:latin typeface="Segoe UI" charset="0"/>
                <a:ea typeface="Segoe UI" charset="0"/>
              </a:rPr>
              <a:t>m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36" name="Shape 86"/>
          <p:cNvSpPr>
            <a:spLocks/>
          </p:cNvSpPr>
          <p:nvPr/>
        </p:nvSpPr>
        <p:spPr>
          <a:xfrm rot="0">
            <a:off x="8712200" y="969645"/>
            <a:ext cx="1491615" cy="4283075"/>
          </a:xfrm>
          <a:prstGeom prst="roundRect"/>
          <a:solidFill>
            <a:srgbClr val="FF0000">
              <a:alpha val="14012"/>
            </a:srgbClr>
          </a:solidFill>
          <a:ln w="57150" cap="flat" cmpd="sng">
            <a:noFill/>
            <a:prstDash/>
            <a:rou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255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1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682490" y="3256280"/>
            <a:ext cx="2827655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o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n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clusion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8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8678" r="6455" b="2817"/>
          <a:stretch>
            <a:fillRect/>
          </a:stretch>
        </p:blipFill>
        <p:spPr>
          <a:xfrm rot="0">
            <a:off x="9324975" y="3964940"/>
            <a:ext cx="2620645" cy="19659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다이아몬드 1"/>
          <p:cNvSpPr/>
          <p:nvPr/>
        </p:nvSpPr>
        <p:spPr>
          <a:xfrm>
            <a:off x="521335" y="410210"/>
            <a:ext cx="563880" cy="563880"/>
          </a:xfrm>
          <a:prstGeom prst="diamond">
            <a:avLst/>
          </a:prstGeom>
          <a:solidFill>
            <a:srgbClr val="00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110615" y="339090"/>
            <a:ext cx="405193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on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lusion and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Takeaways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2185670"/>
            <a:ext cx="4455160" cy="253365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949960" y="800100"/>
            <a:ext cx="9559925" cy="34093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r>
              <a:rPr lang="en-US" altLang="ko-KR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Model and data parallelism often suffer from high communication overhead and low resource utilization for certain models and deployments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r>
              <a:rPr lang="en-US" altLang="ko-KR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PipeDream shows pipelining can be used to accelerate distributed training for models that fit on a single worker.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r>
              <a:rPr lang="en-US" altLang="ko-KR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Pipelining when combined with data and model parallelism in a principled way, achieves end to end speedups of up to 5.3x compared to data parallelism, with similar worst-case memory footprint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endParaRPr lang="ko-KR" altLang="en-US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285750" indent="-285750" fontAlgn="base" defTabSz="913130" latinLnBrk="0">
              <a:spcBef>
                <a:spcPts val="600"/>
              </a:spcBef>
              <a:spcAft>
                <a:spcPct val="0"/>
              </a:spcAft>
              <a:buClr>
                <a:srgbClr val="005296"/>
              </a:buClr>
              <a:buFont typeface="Wingdings"/>
              <a:buChar char="u"/>
              <a:defRPr/>
            </a:pPr>
            <a:endParaRPr lang="ko-KR" altLang="en-US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1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0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/>
          </p:cNvSpPr>
          <p:nvPr/>
        </p:nvSpPr>
        <p:spPr>
          <a:xfrm rot="0">
            <a:off x="525780" y="1340485"/>
            <a:ext cx="7668260" cy="33610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Insert Title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/>
            </a:r>
            <a:b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</a:b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aper: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https://www.pdl.cmu.edu/PDL-FTP/BigLearning/sosp19-final271.pdf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imple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r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explanation by m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cro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oft: 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https://www.microsoft.com/en-us/research/blog/pipedream-a-more-effective-way-to-train-deep-neural-networks-using-pipeline-parallelism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Language Models are Few-Shot Learners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https://arxiv.org/abs/2005.14165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GN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PP PRESENTATION: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https://www.youtube.com/watch?v=ILBPCi6Il1U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pipe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https://www.youtube.com/watch?v=9s2cum25Kkc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l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fficien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t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Large Scale </a:t>
            </a: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https://www.youtube.com/watch?v=MO_CESBOXgo&amp;t=22s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F4B369C-65EE-44EE-A46A-F1428E29D137}"/>
              </a:ext>
            </a:extLst>
          </p:cNvPr>
          <p:cNvGrpSpPr/>
          <p:nvPr/>
        </p:nvGrpSpPr>
        <p:grpSpPr>
          <a:xfrm>
            <a:off x="521335" y="339090"/>
            <a:ext cx="2449195" cy="635635"/>
            <a:chOff x="521335" y="339090"/>
            <a:chExt cx="2449195" cy="635635"/>
          </a:xfrm>
        </p:grpSpPr>
        <p:sp>
          <p:nvSpPr>
            <p:cNvPr id="20" name="다이아몬드 19"/>
            <p:cNvSpPr>
              <a:spLocks/>
            </p:cNvSpPr>
            <p:nvPr/>
          </p:nvSpPr>
          <p:spPr>
            <a:xfrm rot="0">
              <a:off x="521335" y="410210"/>
              <a:ext cx="565150" cy="565150"/>
            </a:xfrm>
            <a:prstGeom prst="diamond"/>
            <a:solidFill>
              <a:srgbClr val="005296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sp>
          <p:nvSpPr>
            <p:cNvPr id="23" name="TextBox 22"/>
            <p:cNvSpPr txBox="1">
              <a:spLocks/>
            </p:cNvSpPr>
            <p:nvPr/>
          </p:nvSpPr>
          <p:spPr>
            <a:xfrm rot="0">
              <a:off x="1110615" y="339090"/>
              <a:ext cx="1860550" cy="46164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References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22" name="TextBox 21"/>
            <p:cNvSpPr txBox="1">
              <a:spLocks/>
            </p:cNvSpPr>
            <p:nvPr/>
          </p:nvSpPr>
          <p:spPr>
            <a:xfrm rot="0">
              <a:off x="536575" y="451485"/>
              <a:ext cx="53657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1</a:t>
              </a: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맑은 고딕" charset="0"/>
                  <a:ea typeface="맑은 고딕" charset="0"/>
                  <a:cs typeface="Arial" charset="0"/>
                </a:rPr>
                <a:t>1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5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 rot="0">
            <a:off x="1053465" y="1758950"/>
            <a:ext cx="10082530" cy="315277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199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Q</a:t>
            </a:r>
            <a:r>
              <a:rPr lang="en-US" altLang="ko-KR" sz="199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&amp;A</a:t>
            </a:r>
            <a:endParaRPr lang="ko-KR" altLang="en-US" sz="199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5" name="Picture 87" descr="C:/Users/luisl/AppData/Roaming/PolarisOffice/ETemp/25556_20801752/fImage330276216334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50240" y="4603115"/>
            <a:ext cx="2872740" cy="159194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69679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9130" y="3256280"/>
            <a:ext cx="3254375" cy="523240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/>
                </a:solidFill>
                <a:latin typeface="맑은 고딕" pitchFamily="50" charset="-127"/>
                <a:cs typeface="Arial" panose="020B0604020202020204" pitchFamily="34" charset="0"/>
              </a:rPr>
              <a:t>End Of Document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075" y="2968625"/>
            <a:ext cx="1339215" cy="369570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</a:bodyPr>
          <a:lstStyle/>
          <a:p>
            <a:pPr algn="ctr" defTabSz="912813" fontAlgn="base">
              <a:spcBef>
                <a:spcPts val="600"/>
              </a:spcBef>
              <a:spcAft>
                <a:spcPct val="0"/>
              </a:spcAft>
              <a:buClr>
                <a:srgbClr val="FF5000"/>
              </a:buClr>
              <a:defRPr/>
            </a:pPr>
            <a:r>
              <a: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Thank</a:t>
            </a:r>
            <a:r>
              <a:rPr kumimoji="1" lang="ko-KR" altLang="en-US" b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2F2F2">
                    <a:alpha val="50000"/>
                  </a:srgbClr>
                </a:solidFill>
                <a:latin typeface="맑은 고딕" pitchFamily="50" charset="-127"/>
                <a:cs typeface="Arial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94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7210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1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 rot="0">
            <a:off x="1110615" y="339090"/>
            <a:ext cx="310515" cy="613410"/>
            <a:chOff x="1110615" y="339090"/>
            <a:chExt cx="310515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 rot="0">
              <a:off x="1110615" y="339090"/>
              <a:ext cx="311150" cy="40005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맑은 고딕" charset="0"/>
                  <a:cs typeface="Arial" charset="0"/>
                </a:rPr>
                <a:t>Introduction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1110615" y="699135"/>
              <a:ext cx="311150" cy="25400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fontAlgn="base" defTabSz="913130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 rot="0">
            <a:off x="1134110" y="908685"/>
            <a:ext cx="11055985" cy="461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odel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s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need to be trained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34" name="Picture 27" descr="C:/Users/luisl/AppData/Roaming/PolarisOffice/ETemp/25556_20801752/fImage1862693974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98" t="5444" r="24133" b="19892"/>
          <a:stretch>
            <a:fillRect/>
          </a:stretch>
        </p:blipFill>
        <p:spPr>
          <a:xfrm rot="0">
            <a:off x="4578985" y="1480185"/>
            <a:ext cx="3893185" cy="2744470"/>
          </a:xfrm>
          <a:prstGeom prst="rect"/>
          <a:noFill/>
        </p:spPr>
      </p:pic>
      <p:sp>
        <p:nvSpPr>
          <p:cNvPr id="36" name="Text Box 29"/>
          <p:cNvSpPr txBox="1">
            <a:spLocks/>
          </p:cNvSpPr>
          <p:nvPr/>
        </p:nvSpPr>
        <p:spPr>
          <a:xfrm rot="0">
            <a:off x="1261745" y="3057525"/>
            <a:ext cx="2269490" cy="1294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2600" i="1">
                <a:latin typeface="Gulim" charset="0"/>
                <a:ea typeface="Gulim" charset="0"/>
              </a:rPr>
              <a:t>x</a:t>
            </a:r>
            <a:r>
              <a:rPr lang="en-US" sz="2600" baseline="-25000" i="1">
                <a:latin typeface="Gulim" charset="0"/>
                <a:ea typeface="Gulim" charset="0"/>
              </a:rPr>
              <a:t>i</a:t>
            </a:r>
            <a:r>
              <a:rPr lang="en-US" sz="2600" i="1">
                <a:latin typeface="Gulim" charset="0"/>
                <a:ea typeface="Gulim" charset="0"/>
              </a:rPr>
              <a:t>=</a:t>
            </a:r>
            <a:endParaRPr lang="ko-KR" altLang="en-US" sz="2600" i="1">
              <a:latin typeface="Gulim" charset="0"/>
              <a:ea typeface="Gulim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2600" i="1">
              <a:latin typeface="Gulim" charset="0"/>
              <a:ea typeface="Gulim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600" i="1">
                <a:latin typeface="Gulim" charset="0"/>
                <a:ea typeface="Gulim" charset="0"/>
              </a:rPr>
              <a:t>y</a:t>
            </a:r>
            <a:r>
              <a:rPr lang="en-US" sz="2600" baseline="-25000" i="1">
                <a:latin typeface="Gulim" charset="0"/>
                <a:ea typeface="Gulim" charset="0"/>
              </a:rPr>
              <a:t>i </a:t>
            </a:r>
            <a:r>
              <a:rPr lang="en-US" sz="2600" i="1">
                <a:latin typeface="Gulim" charset="0"/>
                <a:ea typeface="Gulim" charset="0"/>
              </a:rPr>
              <a:t>= cat </a:t>
            </a:r>
            <a:endParaRPr lang="ko-KR" altLang="en-US" sz="2600" i="1">
              <a:latin typeface="Gulim" charset="0"/>
              <a:ea typeface="Gulim" charset="0"/>
            </a:endParaRPr>
          </a:p>
        </p:txBody>
      </p:sp>
      <p:pic>
        <p:nvPicPr>
          <p:cNvPr id="37" name="Picture 30" descr="C:/Users/luisl/AppData/Roaming/PolarisOffice/ETemp/25556_20801752/fImage7469924018467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68" r="123"/>
          <a:stretch>
            <a:fillRect/>
          </a:stretch>
        </p:blipFill>
        <p:spPr>
          <a:xfrm rot="0">
            <a:off x="2002155" y="2251075"/>
            <a:ext cx="2051050" cy="1530350"/>
          </a:xfrm>
          <a:prstGeom prst="rect"/>
          <a:noFill/>
        </p:spPr>
      </p:pic>
      <p:sp>
        <p:nvSpPr>
          <p:cNvPr id="38" name="Text Box 31"/>
          <p:cNvSpPr txBox="1">
            <a:spLocks/>
          </p:cNvSpPr>
          <p:nvPr/>
        </p:nvSpPr>
        <p:spPr>
          <a:xfrm rot="0">
            <a:off x="8883650" y="2251075"/>
            <a:ext cx="1424940" cy="120142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2600" i="1" b="0">
                <a:solidFill>
                  <a:schemeClr val="tx1"/>
                </a:solidFill>
                <a:latin typeface="Gulim" charset="0"/>
                <a:ea typeface="Gulim" charset="0"/>
              </a:rPr>
              <a:t>Ŷ</a:t>
            </a:r>
            <a:r>
              <a:rPr sz="2600" baseline="-25000" i="1" b="0">
                <a:solidFill>
                  <a:schemeClr val="tx1"/>
                </a:solidFill>
                <a:latin typeface="Gulim" charset="0"/>
                <a:ea typeface="Gulim" charset="0"/>
              </a:rPr>
              <a:t>i</a:t>
            </a:r>
            <a:r>
              <a:rPr lang="en-US" sz="2600" i="1" b="0">
                <a:solidFill>
                  <a:schemeClr val="tx1"/>
                </a:solidFill>
                <a:latin typeface="Gulim" charset="0"/>
                <a:ea typeface="Gulim" charset="0"/>
              </a:rPr>
              <a:t>=</a:t>
            </a:r>
            <a:r>
              <a:rPr lang="en-US" sz="2600" i="1" b="0">
                <a:solidFill>
                  <a:schemeClr val="tx1"/>
                </a:solidFill>
                <a:latin typeface="Gulim" charset="0"/>
                <a:ea typeface="Gulim" charset="0"/>
              </a:rPr>
              <a:t>lion</a:t>
            </a:r>
            <a:endParaRPr lang="ko-KR" altLang="en-US" sz="2600" i="1" b="0">
              <a:solidFill>
                <a:schemeClr val="tx1"/>
              </a:solidFill>
              <a:latin typeface="Gulim" charset="0"/>
              <a:ea typeface="Gulim" charset="0"/>
            </a:endParaRPr>
          </a:p>
        </p:txBody>
      </p:sp>
      <p:sp>
        <p:nvSpPr>
          <p:cNvPr id="40" name="Text Box 33"/>
          <p:cNvSpPr txBox="1">
            <a:spLocks/>
          </p:cNvSpPr>
          <p:nvPr/>
        </p:nvSpPr>
        <p:spPr>
          <a:xfrm rot="0">
            <a:off x="2162810" y="4705350"/>
            <a:ext cx="8782050" cy="801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2000" i="0">
                <a:latin typeface="Gulim" charset="0"/>
                <a:ea typeface="Gulim" charset="0"/>
              </a:rPr>
              <a:t>W</a:t>
            </a:r>
            <a:r>
              <a:rPr lang="en-US" sz="2000" i="0">
                <a:latin typeface="Gulim" charset="0"/>
                <a:ea typeface="Gulim" charset="0"/>
              </a:rPr>
              <a:t> optimized using standard iteratice optimization procedures:</a:t>
            </a:r>
            <a:endParaRPr lang="ko-KR" altLang="en-US" sz="2000" i="0">
              <a:latin typeface="Gulim" charset="0"/>
              <a:ea typeface="Gulim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600" i="1">
                <a:latin typeface="Gulim" charset="0"/>
                <a:ea typeface="Gulim" charset="0"/>
              </a:rPr>
              <a:t>              W = W -n </a:t>
            </a:r>
            <a:r>
              <a:rPr sz="2400" i="0" b="1">
                <a:solidFill>
                  <a:srgbClr val="212121"/>
                </a:solidFill>
                <a:latin typeface="Helvetica Neue" charset="0"/>
                <a:ea typeface="-apple-system" charset="0"/>
              </a:rPr>
              <a:t>·</a:t>
            </a:r>
            <a:r>
              <a:rPr lang="en-US" sz="2600" i="1">
                <a:latin typeface="Gulim" charset="0"/>
                <a:ea typeface="Gulim" charset="0"/>
              </a:rPr>
              <a:t>∇W</a:t>
            </a:r>
            <a:endParaRPr lang="ko-KR" altLang="en-US" sz="2600" i="1">
              <a:latin typeface="Gulim" charset="0"/>
              <a:ea typeface="Guli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627380" y="1500505"/>
            <a:ext cx="10499090" cy="13227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M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odel training is time and compute intensive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 ?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6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80965" y="3268980"/>
            <a:ext cx="1825625" cy="2693035"/>
          </a:xfrm>
          <a:prstGeom prst="rect"/>
          <a:noFill/>
        </p:spPr>
      </p:pic>
      <p:pic>
        <p:nvPicPr>
          <p:cNvPr id="7" name="Picture 36" descr="C:/Users/luisl/AppData/Roaming/PolarisOffice/ETemp/25556_20801752/fImage4560254096500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7238365" y="2289810"/>
            <a:ext cx="294640" cy="3810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 rot="0">
            <a:off x="5711190" y="2673350"/>
            <a:ext cx="770890" cy="6457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</a:t>
            </a: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2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057650" y="3256280"/>
            <a:ext cx="4079240" cy="7073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ata 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arallelism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4515" cy="564515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6243320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ata Parallelism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araleliz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DNN training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5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6065" y="1110615"/>
            <a:ext cx="8363585" cy="4965700"/>
          </a:xfrm>
          <a:prstGeom prst="rect"/>
          <a:noFill/>
        </p:spPr>
      </p:pic>
      <p:sp>
        <p:nvSpPr>
          <p:cNvPr id="6" name="Text Box 38"/>
          <p:cNvSpPr txBox="1">
            <a:spLocks/>
          </p:cNvSpPr>
          <p:nvPr/>
        </p:nvSpPr>
        <p:spPr>
          <a:xfrm rot="0">
            <a:off x="8448675" y="1659890"/>
            <a:ext cx="3743960" cy="8832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I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nputs 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d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iv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i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ded across multiple 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w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orkers(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G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P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U</a:t>
            </a: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) </a:t>
            </a:r>
            <a:endParaRPr lang="ko-KR" altLang="en-US" sz="105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7" name="Text Box 39"/>
          <p:cNvSpPr txBox="1">
            <a:spLocks/>
          </p:cNvSpPr>
          <p:nvPr/>
        </p:nvSpPr>
        <p:spPr>
          <a:xfrm rot="0">
            <a:off x="1607820" y="3918585"/>
            <a:ext cx="1649095" cy="40068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 sz="2600" i="1" b="1">
                <a:latin typeface="Gulim" charset="0"/>
                <a:ea typeface="Gulim" charset="0"/>
              </a:rPr>
              <a:t>∇W</a:t>
            </a:r>
            <a:r>
              <a:rPr lang="en-US" sz="2600" i="1" b="1">
                <a:latin typeface="Gulim" charset="0"/>
                <a:ea typeface="Gulim" charset="0"/>
              </a:rPr>
              <a:t> </a:t>
            </a:r>
            <a:r>
              <a:rPr lang="en-US" sz="2600" baseline="30000" i="1" b="1">
                <a:latin typeface="Gulim" charset="0"/>
                <a:ea typeface="Gulim" charset="0"/>
              </a:rPr>
              <a:t>1</a:t>
            </a:r>
            <a:endParaRPr lang="ko-KR" altLang="en-US" sz="1800" b="1">
              <a:latin typeface="Segoe UI" charset="0"/>
              <a:ea typeface="Segoe UI" charset="0"/>
            </a:endParaRPr>
          </a:p>
        </p:txBody>
      </p:sp>
      <p:sp>
        <p:nvSpPr>
          <p:cNvPr id="8" name="Text Box 40"/>
          <p:cNvSpPr txBox="1">
            <a:spLocks/>
          </p:cNvSpPr>
          <p:nvPr/>
        </p:nvSpPr>
        <p:spPr>
          <a:xfrm rot="0">
            <a:off x="4441825" y="3923665"/>
            <a:ext cx="1649095" cy="40068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 sz="2600" i="1" b="1">
                <a:latin typeface="Gulim" charset="0"/>
                <a:ea typeface="Gulim" charset="0"/>
              </a:rPr>
              <a:t>∇W</a:t>
            </a:r>
            <a:r>
              <a:rPr lang="en-US" sz="2600" i="1" b="1">
                <a:latin typeface="Gulim" charset="0"/>
                <a:ea typeface="Gulim" charset="0"/>
              </a:rPr>
              <a:t> </a:t>
            </a:r>
            <a:r>
              <a:rPr lang="en-US" sz="2600" baseline="30000" i="1" b="1">
                <a:latin typeface="Gulim" charset="0"/>
                <a:ea typeface="Gulim" charset="0"/>
              </a:rPr>
              <a:t>2</a:t>
            </a:r>
            <a:endParaRPr lang="ko-KR" altLang="en-US" sz="1800" b="1">
              <a:latin typeface="Segoe UI" charset="0"/>
              <a:ea typeface="Segoe UI" charset="0"/>
            </a:endParaRPr>
          </a:p>
        </p:txBody>
      </p:sp>
      <p:sp>
        <p:nvSpPr>
          <p:cNvPr id="9" name="Text Box 41"/>
          <p:cNvSpPr txBox="1">
            <a:spLocks/>
          </p:cNvSpPr>
          <p:nvPr/>
        </p:nvSpPr>
        <p:spPr>
          <a:xfrm rot="0">
            <a:off x="7327900" y="3923665"/>
            <a:ext cx="1649095" cy="40068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lang="en-US" sz="2600" i="1" b="1">
                <a:latin typeface="Gulim" charset="0"/>
                <a:ea typeface="Gulim" charset="0"/>
              </a:rPr>
              <a:t>∇W</a:t>
            </a:r>
            <a:r>
              <a:rPr lang="en-US" sz="2600" i="1" b="1">
                <a:latin typeface="Gulim" charset="0"/>
                <a:ea typeface="Gulim" charset="0"/>
              </a:rPr>
              <a:t> </a:t>
            </a:r>
            <a:r>
              <a:rPr lang="en-US" sz="2600" baseline="30000" i="1" b="1">
                <a:latin typeface="Gulim" charset="0"/>
                <a:ea typeface="Gulim" charset="0"/>
              </a:rPr>
              <a:t>3</a:t>
            </a:r>
            <a:endParaRPr lang="ko-KR" altLang="en-US" sz="1800" b="1">
              <a:latin typeface="Segoe UI" charset="0"/>
              <a:ea typeface="Segoe UI" charset="0"/>
            </a:endParaRPr>
          </a:p>
        </p:txBody>
      </p:sp>
      <p:sp>
        <p:nvSpPr>
          <p:cNvPr id="10" name="Text Box 42"/>
          <p:cNvSpPr txBox="1">
            <a:spLocks/>
          </p:cNvSpPr>
          <p:nvPr/>
        </p:nvSpPr>
        <p:spPr>
          <a:xfrm rot="0">
            <a:off x="7352030" y="4656455"/>
            <a:ext cx="3744595" cy="60706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ko-KR" sz="1800">
                <a:latin typeface="맑은 고딕" charset="0"/>
                <a:ea typeface="맑은 고딕" charset="0"/>
                <a:cs typeface="Arial" charset="0"/>
              </a:rPr>
              <a:t>Gradient aggregation </a:t>
            </a:r>
            <a:endParaRPr lang="ko-KR" altLang="en-US" sz="1800">
              <a:latin typeface="맑은 고딕" charset="0"/>
              <a:ea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521335" y="410210"/>
            <a:ext cx="565150" cy="565150"/>
          </a:xfrm>
          <a:prstGeom prst="diamond"/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536575" y="451485"/>
            <a:ext cx="53657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110615" y="339090"/>
            <a:ext cx="6536055" cy="46101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D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ata Parallelism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: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 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</a:t>
            </a: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aralelizing DNN training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0" name="Rect 0"/>
          <p:cNvSpPr txBox="1">
            <a:spLocks/>
          </p:cNvSpPr>
          <p:nvPr/>
        </p:nvSpPr>
        <p:spPr>
          <a:xfrm rot="0">
            <a:off x="398780" y="4114165"/>
            <a:ext cx="11494135" cy="14370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ko-KR" sz="1800">
                <a:latin typeface="맑은 고딕" charset="0"/>
                <a:ea typeface="+mn-ea"/>
                <a:cs typeface="Arial" charset="0"/>
              </a:rPr>
              <a:t>Figure 1: Communication overhead of data-parallel training using diferent multi-GPU server instances using PyTorch 1.1, NCCL [3], and fp32 precision. We use the largest per-GPU minibatch size that fts in GPU memory, and keep the per-GPU minibatch size constant as the number of GPUs are scaled up (weak scaling).</a:t>
            </a:r>
            <a:endParaRPr lang="ko-KR" altLang="en-US" sz="105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11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8645" y="1443990"/>
            <a:ext cx="11012805" cy="2572385"/>
          </a:xfrm>
          <a:prstGeom prst="rect"/>
          <a:noFill/>
        </p:spPr>
      </p:pic>
      <p:sp>
        <p:nvSpPr>
          <p:cNvPr id="12" name="Text Box 46"/>
          <p:cNvSpPr txBox="1">
            <a:spLocks/>
          </p:cNvSpPr>
          <p:nvPr/>
        </p:nvSpPr>
        <p:spPr>
          <a:xfrm rot="0">
            <a:off x="518160" y="1167130"/>
            <a:ext cx="11494135" cy="6369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D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isa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dv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antages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맑은 고딕" charset="0"/>
                <a:ea typeface="+mn-ea"/>
                <a:cs typeface="Arial" charset="0"/>
              </a:rPr>
              <a:t>of data parallesim </a:t>
            </a:r>
            <a:endParaRPr lang="ko-KR" altLang="en-US" sz="2000">
              <a:solidFill>
                <a:schemeClr val="tx1"/>
              </a:solidFill>
              <a:latin typeface="맑은 고딕" charset="0"/>
              <a:cs typeface="Arial" charset="0"/>
            </a:endParaRPr>
          </a:p>
          <a:p>
            <a:pPr marL="171450" indent="-171450" fontAlgn="base" defTabSz="913130" latinLnBrk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endParaRPr lang="ko-KR" altLang="en-US" sz="1050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3A3838"/>
      </a:dk1>
      <a:lt1>
        <a:srgbClr val="FFFFFF"/>
      </a:lt1>
      <a:dk2>
        <a:srgbClr val="AEABAB"/>
      </a:dk2>
      <a:lt2>
        <a:srgbClr val="F2F2F2"/>
      </a:lt2>
      <a:accent1>
        <a:srgbClr val="FF8E32"/>
      </a:accent1>
      <a:accent2>
        <a:srgbClr val="48A1F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49</Pages>
  <Paragraphs>193</Paragraphs>
  <Words>1280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Smilegate</dc:creator>
  <cp:lastModifiedBy>Luis Eduardo Santiago</cp:lastModifiedBy>
  <dc:title>PowerPoint 프레젠테이션</dc:title>
  <cp:version>9.104.195.51339</cp:version>
  <dcterms:modified xsi:type="dcterms:W3CDTF">2021-07-07T07:59:55Z</dcterms:modified>
</cp:coreProperties>
</file>