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handoutMasterIdLst>
    <p:handoutMasterId r:id="rId50"/>
  </p:handoutMasterIdLst>
  <p:sldIdLst>
    <p:sldId id="758" r:id="rId2"/>
    <p:sldId id="770" r:id="rId3"/>
    <p:sldId id="759" r:id="rId4"/>
    <p:sldId id="895" r:id="rId5"/>
    <p:sldId id="896" r:id="rId6"/>
    <p:sldId id="897" r:id="rId7"/>
    <p:sldId id="898" r:id="rId8"/>
    <p:sldId id="899" r:id="rId9"/>
    <p:sldId id="894" r:id="rId10"/>
    <p:sldId id="891" r:id="rId11"/>
    <p:sldId id="900" r:id="rId12"/>
    <p:sldId id="901" r:id="rId13"/>
    <p:sldId id="902" r:id="rId14"/>
    <p:sldId id="903" r:id="rId15"/>
    <p:sldId id="904" r:id="rId16"/>
    <p:sldId id="905" r:id="rId17"/>
    <p:sldId id="906" r:id="rId18"/>
    <p:sldId id="907" r:id="rId19"/>
    <p:sldId id="909" r:id="rId20"/>
    <p:sldId id="908" r:id="rId21"/>
    <p:sldId id="910" r:id="rId22"/>
    <p:sldId id="912" r:id="rId23"/>
    <p:sldId id="911" r:id="rId24"/>
    <p:sldId id="913" r:id="rId25"/>
    <p:sldId id="914" r:id="rId26"/>
    <p:sldId id="916" r:id="rId27"/>
    <p:sldId id="917" r:id="rId28"/>
    <p:sldId id="918" r:id="rId29"/>
    <p:sldId id="919" r:id="rId30"/>
    <p:sldId id="921" r:id="rId31"/>
    <p:sldId id="922" r:id="rId32"/>
    <p:sldId id="923" r:id="rId33"/>
    <p:sldId id="924" r:id="rId34"/>
    <p:sldId id="925" r:id="rId35"/>
    <p:sldId id="926" r:id="rId36"/>
    <p:sldId id="927" r:id="rId37"/>
    <p:sldId id="928" r:id="rId38"/>
    <p:sldId id="929" r:id="rId39"/>
    <p:sldId id="930" r:id="rId40"/>
    <p:sldId id="931" r:id="rId41"/>
    <p:sldId id="932" r:id="rId42"/>
    <p:sldId id="933" r:id="rId43"/>
    <p:sldId id="935" r:id="rId44"/>
    <p:sldId id="934" r:id="rId45"/>
    <p:sldId id="856" r:id="rId46"/>
    <p:sldId id="769" r:id="rId47"/>
    <p:sldId id="804" r:id="rId48"/>
  </p:sldIdLst>
  <p:sldSz cx="9144000" cy="6858000" type="screen4x3"/>
  <p:notesSz cx="10234613" cy="71040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anJu Yoo" initials="HY" lastIdx="1" clrIdx="0">
    <p:extLst>
      <p:ext uri="{19B8F6BF-5375-455C-9EA6-DF929625EA0E}">
        <p15:presenceInfo xmlns:p15="http://schemas.microsoft.com/office/powerpoint/2012/main" userId="54acea86c19a8952" providerId="Windows Live"/>
      </p:ext>
    </p:extLst>
  </p:cmAuthor>
  <p:cmAuthor id="2" name="최영찬" initials="최" lastIdx="1" clrIdx="1">
    <p:extLst>
      <p:ext uri="{19B8F6BF-5375-455C-9EA6-DF929625EA0E}">
        <p15:presenceInfo xmlns:p15="http://schemas.microsoft.com/office/powerpoint/2012/main" userId="S::32164669@dankook.ac.kr::d1ec0793-7cc3-4c21-b0be-a4ee77ba572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0B3162"/>
    <a:srgbClr val="F2F2F2"/>
    <a:srgbClr val="FAE5C0"/>
    <a:srgbClr val="FAD6C0"/>
    <a:srgbClr val="ECE3FD"/>
    <a:srgbClr val="ECD5BC"/>
    <a:srgbClr val="67BD6B"/>
    <a:srgbClr val="ED7D31"/>
    <a:srgbClr val="E6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보통 스타일 3 - 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5" autoAdjust="0"/>
    <p:restoredTop sz="83960" autoAdjust="0"/>
  </p:normalViewPr>
  <p:slideViewPr>
    <p:cSldViewPr snapToGrid="0">
      <p:cViewPr varScale="1">
        <p:scale>
          <a:sx n="91" d="100"/>
          <a:sy n="91" d="100"/>
        </p:scale>
        <p:origin x="2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23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8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D74EBE5F-3FFD-4273-B9C5-04087E8AA6DC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9F1266E2-95DA-4C42-AA0B-FDC43D3419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034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797247" y="1"/>
            <a:ext cx="4434999" cy="356437"/>
          </a:xfrm>
          <a:prstGeom prst="rect">
            <a:avLst/>
          </a:prstGeom>
        </p:spPr>
        <p:txBody>
          <a:bodyPr vert="horz" lIns="94796" tIns="47399" rIns="94796" bIns="47399" rtlCol="0"/>
          <a:lstStyle>
            <a:lvl1pPr algn="r">
              <a:defRPr sz="1200"/>
            </a:lvl1pPr>
          </a:lstStyle>
          <a:p>
            <a:fld id="{1375F395-60FC-4ED7-9C96-CEB0A1535EA7}" type="datetimeFigureOut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19488" y="887413"/>
            <a:ext cx="3195637" cy="239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9" rIns="94796" bIns="4739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3462" y="3418830"/>
            <a:ext cx="8187690" cy="2797225"/>
          </a:xfrm>
          <a:prstGeom prst="rect">
            <a:avLst/>
          </a:prstGeom>
        </p:spPr>
        <p:txBody>
          <a:bodyPr vert="horz" lIns="94796" tIns="47399" rIns="94796" bIns="47399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797247" y="6747629"/>
            <a:ext cx="4434999" cy="356436"/>
          </a:xfrm>
          <a:prstGeom prst="rect">
            <a:avLst/>
          </a:prstGeom>
        </p:spPr>
        <p:txBody>
          <a:bodyPr vert="horz" lIns="94796" tIns="47399" rIns="94796" bIns="47399" rtlCol="0" anchor="b"/>
          <a:lstStyle>
            <a:lvl1pPr algn="r">
              <a:defRPr sz="1200"/>
            </a:lvl1pPr>
          </a:lstStyle>
          <a:p>
            <a:fld id="{F85F8B53-9677-4027-B07A-D67F0579D3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430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7350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7578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92190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1075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502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6487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9679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219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33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6270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0759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1707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944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2465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6554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45475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1427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55496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0909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9908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7686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41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3013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8364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84717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98874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42324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17229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6373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3881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77643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7749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67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5162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2301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26605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5828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14556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24353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46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6992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7583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1096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9797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5F8B53-9677-4027-B07A-D67F0579D3A5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75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15263" y="6142506"/>
            <a:ext cx="3328737" cy="377914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+mn-lt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Presenter name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371599"/>
            <a:ext cx="7772400" cy="1876927"/>
          </a:xfrm>
        </p:spPr>
        <p:txBody>
          <a:bodyPr anchor="ctr">
            <a:normAutofit/>
          </a:bodyPr>
          <a:lstStyle>
            <a:lvl1pPr algn="ctr">
              <a:defRPr sz="44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cxnSp>
        <p:nvCxnSpPr>
          <p:cNvPr id="23" name="직선 연결선 22"/>
          <p:cNvCxnSpPr/>
          <p:nvPr userDrawn="1"/>
        </p:nvCxnSpPr>
        <p:spPr>
          <a:xfrm>
            <a:off x="377190" y="3248526"/>
            <a:ext cx="838962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내용 개체 틀 13">
            <a:extLst>
              <a:ext uri="{FF2B5EF4-FFF2-40B4-BE49-F238E27FC236}">
                <a16:creationId xmlns:a16="http://schemas.microsoft.com/office/drawing/2014/main" id="{E5125A92-F70B-446B-B803-57518405587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85800" y="3429000"/>
            <a:ext cx="7772400" cy="1152728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650061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F2FE-1D3B-4A48-A119-50DB62E955DA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74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C9D59-596B-4D4C-A939-CD2619464B0C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1089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 userDrawn="1"/>
        </p:nvSpPr>
        <p:spPr>
          <a:xfrm>
            <a:off x="0" y="6609346"/>
            <a:ext cx="9144000" cy="240633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1211" y="1195138"/>
            <a:ext cx="8221579" cy="50868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>
                <a:latin typeface="+mn-lt"/>
                <a:ea typeface="+mj-ea"/>
              </a:defRPr>
            </a:lvl1pPr>
            <a:lvl2pPr>
              <a:lnSpc>
                <a:spcPct val="100000"/>
              </a:lnSpc>
              <a:defRPr sz="1800">
                <a:latin typeface="+mn-lt"/>
                <a:ea typeface="+mn-ea"/>
              </a:defRPr>
            </a:lvl2pPr>
            <a:lvl3pPr>
              <a:lnSpc>
                <a:spcPct val="100000"/>
              </a:lnSpc>
              <a:defRPr sz="1600">
                <a:latin typeface="+mn-lt"/>
                <a:ea typeface="+mn-ea"/>
              </a:defRPr>
            </a:lvl3pPr>
            <a:lvl4pPr>
              <a:lnSpc>
                <a:spcPct val="100000"/>
              </a:lnSpc>
              <a:defRPr sz="1400">
                <a:latin typeface="+mn-lt"/>
                <a:ea typeface="+mn-ea"/>
              </a:defRPr>
            </a:lvl4pPr>
            <a:lvl5pPr>
              <a:lnSpc>
                <a:spcPct val="100000"/>
              </a:lnSpc>
              <a:defRPr sz="1400">
                <a:latin typeface="+mn-lt"/>
                <a:ea typeface="+mn-ea"/>
              </a:defRPr>
            </a:lvl5pPr>
          </a:lstStyle>
          <a:p>
            <a:pPr lvl="0"/>
            <a:r>
              <a:rPr lang="en-US" altLang="ko-KR" dirty="0"/>
              <a:t>Master text style</a:t>
            </a:r>
            <a:endParaRPr lang="ko-KR" altLang="en-US" dirty="0"/>
          </a:p>
          <a:p>
            <a:pPr lvl="1"/>
            <a:r>
              <a:rPr lang="en-US" altLang="ko-KR" dirty="0"/>
              <a:t>Second level</a:t>
            </a:r>
            <a:endParaRPr lang="ko-KR" altLang="en-US" dirty="0"/>
          </a:p>
          <a:p>
            <a:pPr lvl="2"/>
            <a:r>
              <a:rPr lang="en-US" altLang="ko-KR" dirty="0"/>
              <a:t>Third level</a:t>
            </a:r>
            <a:endParaRPr lang="ko-KR" altLang="en-US" dirty="0"/>
          </a:p>
          <a:p>
            <a:pPr lvl="3"/>
            <a:r>
              <a:rPr lang="en-US" altLang="ko-KR" dirty="0"/>
              <a:t>Fourth level</a:t>
            </a:r>
            <a:endParaRPr lang="ko-KR" altLang="en-US" dirty="0"/>
          </a:p>
          <a:p>
            <a:pPr lvl="4"/>
            <a:r>
              <a:rPr lang="en-US" altLang="ko-KR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0" y="0"/>
            <a:ext cx="9144000" cy="1002632"/>
          </a:xfrm>
          <a:prstGeom prst="rect">
            <a:avLst/>
          </a:prstGeom>
          <a:solidFill>
            <a:srgbClr val="0B3162"/>
          </a:solidFill>
          <a:ln>
            <a:solidFill>
              <a:srgbClr val="0B3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211" y="192506"/>
            <a:ext cx="7428019" cy="673769"/>
          </a:xfrm>
        </p:spPr>
        <p:txBody>
          <a:bodyPr anchor="b">
            <a:norm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  <a:ea typeface="+mj-ea"/>
              </a:defRPr>
            </a:lvl1pPr>
          </a:lstStyle>
          <a:p>
            <a:r>
              <a:rPr lang="en-US" altLang="ko-KR" dirty="0"/>
              <a:t>Master Title</a:t>
            </a:r>
            <a:endParaRPr lang="en-US" dirty="0"/>
          </a:p>
        </p:txBody>
      </p:sp>
      <p:cxnSp>
        <p:nvCxnSpPr>
          <p:cNvPr id="19" name="직선 연결선 18"/>
          <p:cNvCxnSpPr/>
          <p:nvPr userDrawn="1"/>
        </p:nvCxnSpPr>
        <p:spPr>
          <a:xfrm>
            <a:off x="0" y="997346"/>
            <a:ext cx="9144000" cy="0"/>
          </a:xfrm>
          <a:prstGeom prst="line">
            <a:avLst/>
          </a:prstGeom>
          <a:ln w="19050">
            <a:solidFill>
              <a:srgbClr val="D41F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827165" y="99225"/>
            <a:ext cx="1141075" cy="537065"/>
            <a:chOff x="130631" y="1857830"/>
            <a:chExt cx="3586528" cy="1688057"/>
          </a:xfrm>
        </p:grpSpPr>
        <p:grpSp>
          <p:nvGrpSpPr>
            <p:cNvPr id="10" name="Group 9"/>
            <p:cNvGrpSpPr/>
            <p:nvPr/>
          </p:nvGrpSpPr>
          <p:grpSpPr>
            <a:xfrm>
              <a:off x="130631" y="1857830"/>
              <a:ext cx="3586528" cy="1688057"/>
              <a:chOff x="1640116" y="2496459"/>
              <a:chExt cx="6832371" cy="3215764"/>
            </a:xfrm>
          </p:grpSpPr>
          <p:sp>
            <p:nvSpPr>
              <p:cNvPr id="12" name="Freeform 11"/>
              <p:cNvSpPr/>
              <p:nvPr/>
            </p:nvSpPr>
            <p:spPr>
              <a:xfrm>
                <a:off x="1640116" y="2496459"/>
                <a:ext cx="3294741" cy="3099478"/>
              </a:xfrm>
              <a:custGeom>
                <a:avLst/>
                <a:gdLst>
                  <a:gd name="connsiteX0" fmla="*/ 455383 w 3294741"/>
                  <a:gd name="connsiteY0" fmla="*/ 1347896 h 3099478"/>
                  <a:gd name="connsiteX1" fmla="*/ 556279 w 3294741"/>
                  <a:gd name="connsiteY1" fmla="*/ 1379216 h 3099478"/>
                  <a:gd name="connsiteX2" fmla="*/ 696685 w 3294741"/>
                  <a:gd name="connsiteY2" fmla="*/ 1393370 h 3099478"/>
                  <a:gd name="connsiteX3" fmla="*/ 698723 w 3294741"/>
                  <a:gd name="connsiteY3" fmla="*/ 1393165 h 3099478"/>
                  <a:gd name="connsiteX4" fmla="*/ 698723 w 3294741"/>
                  <a:gd name="connsiteY4" fmla="*/ 2856138 h 3099478"/>
                  <a:gd name="connsiteX5" fmla="*/ 841827 w 3294741"/>
                  <a:gd name="connsiteY5" fmla="*/ 2856138 h 3099478"/>
                  <a:gd name="connsiteX6" fmla="*/ 841827 w 3294741"/>
                  <a:gd name="connsiteY6" fmla="*/ 3099478 h 3099478"/>
                  <a:gd name="connsiteX7" fmla="*/ 455383 w 3294741"/>
                  <a:gd name="connsiteY7" fmla="*/ 3099478 h 3099478"/>
                  <a:gd name="connsiteX8" fmla="*/ 698723 w 3294741"/>
                  <a:gd name="connsiteY8" fmla="*/ 722310 h 3099478"/>
                  <a:gd name="connsiteX9" fmla="*/ 1390787 w 3294741"/>
                  <a:gd name="connsiteY9" fmla="*/ 722310 h 3099478"/>
                  <a:gd name="connsiteX10" fmla="*/ 1379216 w 3294741"/>
                  <a:gd name="connsiteY10" fmla="*/ 837092 h 3099478"/>
                  <a:gd name="connsiteX11" fmla="*/ 837092 w 3294741"/>
                  <a:gd name="connsiteY11" fmla="*/ 1379216 h 3099478"/>
                  <a:gd name="connsiteX12" fmla="*/ 698723 w 3294741"/>
                  <a:gd name="connsiteY12" fmla="*/ 1393165 h 3099478"/>
                  <a:gd name="connsiteX13" fmla="*/ 1355218 w 3294741"/>
                  <a:gd name="connsiteY13" fmla="*/ 478970 h 3099478"/>
                  <a:gd name="connsiteX14" fmla="*/ 3294741 w 3294741"/>
                  <a:gd name="connsiteY14" fmla="*/ 478970 h 3099478"/>
                  <a:gd name="connsiteX15" fmla="*/ 3294741 w 3294741"/>
                  <a:gd name="connsiteY15" fmla="*/ 1525546 h 3099478"/>
                  <a:gd name="connsiteX16" fmla="*/ 3051401 w 3294741"/>
                  <a:gd name="connsiteY16" fmla="*/ 1525546 h 3099478"/>
                  <a:gd name="connsiteX17" fmla="*/ 3051401 w 3294741"/>
                  <a:gd name="connsiteY17" fmla="*/ 722310 h 3099478"/>
                  <a:gd name="connsiteX18" fmla="*/ 1390787 w 3294741"/>
                  <a:gd name="connsiteY18" fmla="*/ 722310 h 3099478"/>
                  <a:gd name="connsiteX19" fmla="*/ 1393370 w 3294741"/>
                  <a:gd name="connsiteY19" fmla="*/ 696685 h 3099478"/>
                  <a:gd name="connsiteX20" fmla="*/ 1379216 w 3294741"/>
                  <a:gd name="connsiteY20" fmla="*/ 556279 h 3099478"/>
                  <a:gd name="connsiteX21" fmla="*/ 696685 w 3294741"/>
                  <a:gd name="connsiteY21" fmla="*/ 0 h 3099478"/>
                  <a:gd name="connsiteX22" fmla="*/ 1338621 w 3294741"/>
                  <a:gd name="connsiteY22" fmla="*/ 425503 h 3099478"/>
                  <a:gd name="connsiteX23" fmla="*/ 1355218 w 3294741"/>
                  <a:gd name="connsiteY23" fmla="*/ 478970 h 3099478"/>
                  <a:gd name="connsiteX24" fmla="*/ 455383 w 3294741"/>
                  <a:gd name="connsiteY24" fmla="*/ 478970 h 3099478"/>
                  <a:gd name="connsiteX25" fmla="*/ 455383 w 3294741"/>
                  <a:gd name="connsiteY25" fmla="*/ 1347896 h 3099478"/>
                  <a:gd name="connsiteX26" fmla="*/ 425504 w 3294741"/>
                  <a:gd name="connsiteY26" fmla="*/ 1338621 h 3099478"/>
                  <a:gd name="connsiteX27" fmla="*/ 0 w 3294741"/>
                  <a:gd name="connsiteY27" fmla="*/ 696685 h 3099478"/>
                  <a:gd name="connsiteX28" fmla="*/ 696685 w 3294741"/>
                  <a:gd name="connsiteY28" fmla="*/ 0 h 309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294741" h="3099478">
                    <a:moveTo>
                      <a:pt x="455383" y="1347896"/>
                    </a:moveTo>
                    <a:lnTo>
                      <a:pt x="556279" y="1379216"/>
                    </a:lnTo>
                    <a:cubicBezTo>
                      <a:pt x="601631" y="1388496"/>
                      <a:pt x="648589" y="1393370"/>
                      <a:pt x="696685" y="1393370"/>
                    </a:cubicBezTo>
                    <a:lnTo>
                      <a:pt x="698723" y="1393165"/>
                    </a:lnTo>
                    <a:lnTo>
                      <a:pt x="698723" y="2856138"/>
                    </a:lnTo>
                    <a:lnTo>
                      <a:pt x="841827" y="2856138"/>
                    </a:lnTo>
                    <a:lnTo>
                      <a:pt x="841827" y="3099478"/>
                    </a:lnTo>
                    <a:lnTo>
                      <a:pt x="455383" y="3099478"/>
                    </a:lnTo>
                    <a:close/>
                    <a:moveTo>
                      <a:pt x="698723" y="722310"/>
                    </a:moveTo>
                    <a:lnTo>
                      <a:pt x="1390787" y="722310"/>
                    </a:lnTo>
                    <a:lnTo>
                      <a:pt x="1379216" y="837092"/>
                    </a:lnTo>
                    <a:cubicBezTo>
                      <a:pt x="1323533" y="1109207"/>
                      <a:pt x="1109207" y="1323533"/>
                      <a:pt x="837092" y="1379216"/>
                    </a:cubicBezTo>
                    <a:lnTo>
                      <a:pt x="698723" y="1393165"/>
                    </a:lnTo>
                    <a:close/>
                    <a:moveTo>
                      <a:pt x="1355218" y="478970"/>
                    </a:moveTo>
                    <a:lnTo>
                      <a:pt x="3294741" y="478970"/>
                    </a:lnTo>
                    <a:lnTo>
                      <a:pt x="3294741" y="1525546"/>
                    </a:lnTo>
                    <a:lnTo>
                      <a:pt x="3051401" y="1525546"/>
                    </a:lnTo>
                    <a:lnTo>
                      <a:pt x="3051401" y="722310"/>
                    </a:lnTo>
                    <a:lnTo>
                      <a:pt x="1390787" y="722310"/>
                    </a:lnTo>
                    <a:lnTo>
                      <a:pt x="1393370" y="696685"/>
                    </a:lnTo>
                    <a:cubicBezTo>
                      <a:pt x="1393370" y="648589"/>
                      <a:pt x="1388496" y="601631"/>
                      <a:pt x="1379216" y="556279"/>
                    </a:cubicBezTo>
                    <a:close/>
                    <a:moveTo>
                      <a:pt x="696685" y="0"/>
                    </a:moveTo>
                    <a:cubicBezTo>
                      <a:pt x="985262" y="0"/>
                      <a:pt x="1232859" y="175453"/>
                      <a:pt x="1338621" y="425503"/>
                    </a:cubicBezTo>
                    <a:lnTo>
                      <a:pt x="1355218" y="478970"/>
                    </a:lnTo>
                    <a:lnTo>
                      <a:pt x="455383" y="478970"/>
                    </a:lnTo>
                    <a:lnTo>
                      <a:pt x="455383" y="1347896"/>
                    </a:lnTo>
                    <a:lnTo>
                      <a:pt x="425504" y="1338621"/>
                    </a:lnTo>
                    <a:cubicBezTo>
                      <a:pt x="175453" y="1232859"/>
                      <a:pt x="0" y="985262"/>
                      <a:pt x="0" y="696685"/>
                    </a:cubicBezTo>
                    <a:cubicBezTo>
                      <a:pt x="0" y="311916"/>
                      <a:pt x="311916" y="0"/>
                      <a:pt x="69668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4686515" y="4124325"/>
                <a:ext cx="1047534" cy="1471612"/>
              </a:xfrm>
              <a:custGeom>
                <a:avLst/>
                <a:gdLst>
                  <a:gd name="connsiteX0" fmla="*/ 0 w 1047534"/>
                  <a:gd name="connsiteY0" fmla="*/ 0 h 1471612"/>
                  <a:gd name="connsiteX1" fmla="*/ 333159 w 1047534"/>
                  <a:gd name="connsiteY1" fmla="*/ 0 h 1471612"/>
                  <a:gd name="connsiteX2" fmla="*/ 333159 w 1047534"/>
                  <a:gd name="connsiteY2" fmla="*/ 1314450 h 1471612"/>
                  <a:gd name="connsiteX3" fmla="*/ 1047534 w 1047534"/>
                  <a:gd name="connsiteY3" fmla="*/ 1314450 h 1471612"/>
                  <a:gd name="connsiteX4" fmla="*/ 1047534 w 1047534"/>
                  <a:gd name="connsiteY4" fmla="*/ 1471612 h 1471612"/>
                  <a:gd name="connsiteX5" fmla="*/ 333159 w 1047534"/>
                  <a:gd name="connsiteY5" fmla="*/ 1471612 h 1471612"/>
                  <a:gd name="connsiteX6" fmla="*/ 0 w 1047534"/>
                  <a:gd name="connsiteY6" fmla="*/ 1471612 h 1471612"/>
                  <a:gd name="connsiteX7" fmla="*/ 0 w 1047534"/>
                  <a:gd name="connsiteY7" fmla="*/ 1314450 h 1471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7534" h="1471612">
                    <a:moveTo>
                      <a:pt x="0" y="0"/>
                    </a:moveTo>
                    <a:lnTo>
                      <a:pt x="333159" y="0"/>
                    </a:lnTo>
                    <a:lnTo>
                      <a:pt x="333159" y="1314450"/>
                    </a:lnTo>
                    <a:lnTo>
                      <a:pt x="1047534" y="1314450"/>
                    </a:lnTo>
                    <a:lnTo>
                      <a:pt x="1047534" y="1471612"/>
                    </a:lnTo>
                    <a:lnTo>
                      <a:pt x="333159" y="1471612"/>
                    </a:lnTo>
                    <a:lnTo>
                      <a:pt x="0" y="1471612"/>
                    </a:lnTo>
                    <a:lnTo>
                      <a:pt x="0" y="13144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2547938" y="4124313"/>
                <a:ext cx="2000357" cy="1471624"/>
              </a:xfrm>
              <a:custGeom>
                <a:avLst/>
                <a:gdLst>
                  <a:gd name="connsiteX0" fmla="*/ 294845 w 2000357"/>
                  <a:gd name="connsiteY0" fmla="*/ 133362 h 1471624"/>
                  <a:gd name="connsiteX1" fmla="*/ 294845 w 2000357"/>
                  <a:gd name="connsiteY1" fmla="*/ 134265 h 1471624"/>
                  <a:gd name="connsiteX2" fmla="*/ 296884 w 2000357"/>
                  <a:gd name="connsiteY2" fmla="*/ 133362 h 1471624"/>
                  <a:gd name="connsiteX3" fmla="*/ 1404777 w 2000357"/>
                  <a:gd name="connsiteY3" fmla="*/ 0 h 1471624"/>
                  <a:gd name="connsiteX4" fmla="*/ 1412080 w 2000357"/>
                  <a:gd name="connsiteY4" fmla="*/ 3233 h 1471624"/>
                  <a:gd name="connsiteX5" fmla="*/ 1412080 w 2000357"/>
                  <a:gd name="connsiteY5" fmla="*/ 12 h 1471624"/>
                  <a:gd name="connsiteX6" fmla="*/ 2000357 w 2000357"/>
                  <a:gd name="connsiteY6" fmla="*/ 12 h 1471624"/>
                  <a:gd name="connsiteX7" fmla="*/ 2000357 w 2000357"/>
                  <a:gd name="connsiteY7" fmla="*/ 133362 h 1471624"/>
                  <a:gd name="connsiteX8" fmla="*/ 1827716 w 2000357"/>
                  <a:gd name="connsiteY8" fmla="*/ 133362 h 1471624"/>
                  <a:gd name="connsiteX9" fmla="*/ 1827716 w 2000357"/>
                  <a:gd name="connsiteY9" fmla="*/ 1338274 h 1471624"/>
                  <a:gd name="connsiteX10" fmla="*/ 1976653 w 2000357"/>
                  <a:gd name="connsiteY10" fmla="*/ 1338274 h 1471624"/>
                  <a:gd name="connsiteX11" fmla="*/ 1976653 w 2000357"/>
                  <a:gd name="connsiteY11" fmla="*/ 1471624 h 1471624"/>
                  <a:gd name="connsiteX12" fmla="*/ 1276134 w 2000357"/>
                  <a:gd name="connsiteY12" fmla="*/ 1471624 h 1471624"/>
                  <a:gd name="connsiteX13" fmla="*/ 1276134 w 2000357"/>
                  <a:gd name="connsiteY13" fmla="*/ 1338274 h 1471624"/>
                  <a:gd name="connsiteX14" fmla="*/ 1440924 w 2000357"/>
                  <a:gd name="connsiteY14" fmla="*/ 1338274 h 1471624"/>
                  <a:gd name="connsiteX15" fmla="*/ 1440924 w 2000357"/>
                  <a:gd name="connsiteY15" fmla="*/ 256455 h 1471624"/>
                  <a:gd name="connsiteX16" fmla="*/ 1076302 w 2000357"/>
                  <a:gd name="connsiteY16" fmla="*/ 1080018 h 1471624"/>
                  <a:gd name="connsiteX17" fmla="*/ 1080024 w 2000357"/>
                  <a:gd name="connsiteY17" fmla="*/ 1088423 h 1471624"/>
                  <a:gd name="connsiteX18" fmla="*/ 1070766 w 2000357"/>
                  <a:gd name="connsiteY18" fmla="*/ 1092523 h 1471624"/>
                  <a:gd name="connsiteX19" fmla="*/ 1004008 w 2000357"/>
                  <a:gd name="connsiteY19" fmla="*/ 1243308 h 1471624"/>
                  <a:gd name="connsiteX20" fmla="*/ 997744 w 2000357"/>
                  <a:gd name="connsiteY20" fmla="*/ 1240534 h 1471624"/>
                  <a:gd name="connsiteX21" fmla="*/ 997744 w 2000357"/>
                  <a:gd name="connsiteY21" fmla="*/ 1243308 h 1471624"/>
                  <a:gd name="connsiteX22" fmla="*/ 730315 w 2000357"/>
                  <a:gd name="connsiteY22" fmla="*/ 1243308 h 1471624"/>
                  <a:gd name="connsiteX23" fmla="*/ 725755 w 2000357"/>
                  <a:gd name="connsiteY23" fmla="*/ 1245328 h 1471624"/>
                  <a:gd name="connsiteX24" fmla="*/ 294845 w 2000357"/>
                  <a:gd name="connsiteY24" fmla="*/ 272392 h 1471624"/>
                  <a:gd name="connsiteX25" fmla="*/ 294845 w 2000357"/>
                  <a:gd name="connsiteY25" fmla="*/ 1338274 h 1471624"/>
                  <a:gd name="connsiteX26" fmla="*/ 509587 w 2000357"/>
                  <a:gd name="connsiteY26" fmla="*/ 1338274 h 1471624"/>
                  <a:gd name="connsiteX27" fmla="*/ 509587 w 2000357"/>
                  <a:gd name="connsiteY27" fmla="*/ 1471624 h 1471624"/>
                  <a:gd name="connsiteX28" fmla="*/ 0 w 2000357"/>
                  <a:gd name="connsiteY28" fmla="*/ 1471624 h 1471624"/>
                  <a:gd name="connsiteX29" fmla="*/ 0 w 2000357"/>
                  <a:gd name="connsiteY29" fmla="*/ 1338274 h 1471624"/>
                  <a:gd name="connsiteX30" fmla="*/ 178703 w 2000357"/>
                  <a:gd name="connsiteY30" fmla="*/ 1338274 h 1471624"/>
                  <a:gd name="connsiteX31" fmla="*/ 178703 w 2000357"/>
                  <a:gd name="connsiteY31" fmla="*/ 133362 h 1471624"/>
                  <a:gd name="connsiteX32" fmla="*/ 0 w 2000357"/>
                  <a:gd name="connsiteY32" fmla="*/ 133362 h 1471624"/>
                  <a:gd name="connsiteX33" fmla="*/ 0 w 2000357"/>
                  <a:gd name="connsiteY33" fmla="*/ 12 h 1471624"/>
                  <a:gd name="connsiteX34" fmla="*/ 597970 w 2000357"/>
                  <a:gd name="connsiteY34" fmla="*/ 12 h 1471624"/>
                  <a:gd name="connsiteX35" fmla="*/ 597971 w 2000357"/>
                  <a:gd name="connsiteY35" fmla="*/ 12 h 1471624"/>
                  <a:gd name="connsiteX36" fmla="*/ 597971 w 2000357"/>
                  <a:gd name="connsiteY36" fmla="*/ 12 h 1471624"/>
                  <a:gd name="connsiteX37" fmla="*/ 600076 w 2000357"/>
                  <a:gd name="connsiteY37" fmla="*/ 12 h 1471624"/>
                  <a:gd name="connsiteX38" fmla="*/ 600076 w 2000357"/>
                  <a:gd name="connsiteY38" fmla="*/ 4764 h 1471624"/>
                  <a:gd name="connsiteX39" fmla="*/ 1001444 w 2000357"/>
                  <a:gd name="connsiteY39" fmla="*/ 910999 h 1471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000357" h="1471624">
                    <a:moveTo>
                      <a:pt x="294845" y="133362"/>
                    </a:moveTo>
                    <a:lnTo>
                      <a:pt x="294845" y="134265"/>
                    </a:lnTo>
                    <a:lnTo>
                      <a:pt x="296884" y="133362"/>
                    </a:lnTo>
                    <a:close/>
                    <a:moveTo>
                      <a:pt x="1404777" y="0"/>
                    </a:moveTo>
                    <a:lnTo>
                      <a:pt x="1412080" y="3233"/>
                    </a:lnTo>
                    <a:lnTo>
                      <a:pt x="1412080" y="12"/>
                    </a:lnTo>
                    <a:lnTo>
                      <a:pt x="2000357" y="12"/>
                    </a:lnTo>
                    <a:lnTo>
                      <a:pt x="2000357" y="133362"/>
                    </a:lnTo>
                    <a:lnTo>
                      <a:pt x="1827716" y="133362"/>
                    </a:lnTo>
                    <a:lnTo>
                      <a:pt x="1827716" y="1338274"/>
                    </a:lnTo>
                    <a:lnTo>
                      <a:pt x="1976653" y="1338274"/>
                    </a:lnTo>
                    <a:lnTo>
                      <a:pt x="1976653" y="1471624"/>
                    </a:lnTo>
                    <a:lnTo>
                      <a:pt x="1276134" y="1471624"/>
                    </a:lnTo>
                    <a:lnTo>
                      <a:pt x="1276134" y="1338274"/>
                    </a:lnTo>
                    <a:lnTo>
                      <a:pt x="1440924" y="1338274"/>
                    </a:lnTo>
                    <a:lnTo>
                      <a:pt x="1440924" y="256455"/>
                    </a:lnTo>
                    <a:lnTo>
                      <a:pt x="1076302" y="1080018"/>
                    </a:lnTo>
                    <a:lnTo>
                      <a:pt x="1080024" y="1088423"/>
                    </a:lnTo>
                    <a:lnTo>
                      <a:pt x="1070766" y="1092523"/>
                    </a:lnTo>
                    <a:lnTo>
                      <a:pt x="1004008" y="1243308"/>
                    </a:lnTo>
                    <a:lnTo>
                      <a:pt x="997744" y="1240534"/>
                    </a:lnTo>
                    <a:lnTo>
                      <a:pt x="997744" y="1243308"/>
                    </a:lnTo>
                    <a:lnTo>
                      <a:pt x="730315" y="1243308"/>
                    </a:lnTo>
                    <a:lnTo>
                      <a:pt x="725755" y="1245328"/>
                    </a:lnTo>
                    <a:lnTo>
                      <a:pt x="294845" y="272392"/>
                    </a:lnTo>
                    <a:lnTo>
                      <a:pt x="294845" y="1338274"/>
                    </a:lnTo>
                    <a:lnTo>
                      <a:pt x="509587" y="1338274"/>
                    </a:lnTo>
                    <a:lnTo>
                      <a:pt x="509587" y="1471624"/>
                    </a:lnTo>
                    <a:lnTo>
                      <a:pt x="0" y="1471624"/>
                    </a:lnTo>
                    <a:lnTo>
                      <a:pt x="0" y="1338274"/>
                    </a:lnTo>
                    <a:lnTo>
                      <a:pt x="178703" y="1338274"/>
                    </a:lnTo>
                    <a:lnTo>
                      <a:pt x="178703" y="133362"/>
                    </a:lnTo>
                    <a:lnTo>
                      <a:pt x="0" y="133362"/>
                    </a:lnTo>
                    <a:lnTo>
                      <a:pt x="0" y="12"/>
                    </a:lnTo>
                    <a:lnTo>
                      <a:pt x="597970" y="12"/>
                    </a:lnTo>
                    <a:lnTo>
                      <a:pt x="597971" y="12"/>
                    </a:lnTo>
                    <a:lnTo>
                      <a:pt x="597971" y="12"/>
                    </a:lnTo>
                    <a:lnTo>
                      <a:pt x="600076" y="12"/>
                    </a:lnTo>
                    <a:lnTo>
                      <a:pt x="600076" y="4764"/>
                    </a:lnTo>
                    <a:lnTo>
                      <a:pt x="1001444" y="91099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Freeform 14"/>
              <p:cNvSpPr/>
              <p:nvPr/>
            </p:nvSpPr>
            <p:spPr>
              <a:xfrm rot="7095261" flipV="1">
                <a:off x="5388791" y="4115535"/>
                <a:ext cx="1748988" cy="1444387"/>
              </a:xfrm>
              <a:custGeom>
                <a:avLst/>
                <a:gdLst>
                  <a:gd name="connsiteX0" fmla="*/ 331796 w 1748988"/>
                  <a:gd name="connsiteY0" fmla="*/ 521772 h 1444387"/>
                  <a:gd name="connsiteX1" fmla="*/ 864570 w 1748988"/>
                  <a:gd name="connsiteY1" fmla="*/ 808093 h 1444387"/>
                  <a:gd name="connsiteX2" fmla="*/ 774448 w 1748988"/>
                  <a:gd name="connsiteY2" fmla="*/ 975787 h 1444387"/>
                  <a:gd name="connsiteX3" fmla="*/ 755494 w 1748988"/>
                  <a:gd name="connsiteY3" fmla="*/ 990931 h 1444387"/>
                  <a:gd name="connsiteX4" fmla="*/ 530100 w 1748988"/>
                  <a:gd name="connsiteY4" fmla="*/ 1064128 h 1444387"/>
                  <a:gd name="connsiteX5" fmla="*/ 472451 w 1748988"/>
                  <a:gd name="connsiteY5" fmla="*/ 1058675 h 1444387"/>
                  <a:gd name="connsiteX6" fmla="*/ 471159 w 1748988"/>
                  <a:gd name="connsiteY6" fmla="*/ 1058429 h 1444387"/>
                  <a:gd name="connsiteX7" fmla="*/ 402040 w 1748988"/>
                  <a:gd name="connsiteY7" fmla="*/ 1029906 h 1444387"/>
                  <a:gd name="connsiteX8" fmla="*/ 289398 w 1748988"/>
                  <a:gd name="connsiteY8" fmla="*/ 936017 h 1444387"/>
                  <a:gd name="connsiteX9" fmla="*/ 279413 w 1748988"/>
                  <a:gd name="connsiteY9" fmla="*/ 920610 h 1444387"/>
                  <a:gd name="connsiteX10" fmla="*/ 259135 w 1748988"/>
                  <a:gd name="connsiteY10" fmla="*/ 847850 h 1444387"/>
                  <a:gd name="connsiteX11" fmla="*/ 251717 w 1748988"/>
                  <a:gd name="connsiteY11" fmla="*/ 765290 h 1444387"/>
                  <a:gd name="connsiteX12" fmla="*/ 268194 w 1748988"/>
                  <a:gd name="connsiteY12" fmla="*/ 643305 h 1444387"/>
                  <a:gd name="connsiteX13" fmla="*/ 271562 w 1748988"/>
                  <a:gd name="connsiteY13" fmla="*/ 633853 h 1444387"/>
                  <a:gd name="connsiteX14" fmla="*/ 452701 w 1748988"/>
                  <a:gd name="connsiteY14" fmla="*/ 0 h 1444387"/>
                  <a:gd name="connsiteX15" fmla="*/ 365851 w 1748988"/>
                  <a:gd name="connsiteY15" fmla="*/ 161607 h 1444387"/>
                  <a:gd name="connsiteX16" fmla="*/ 88547 w 1748988"/>
                  <a:gd name="connsiteY16" fmla="*/ 677601 h 1444387"/>
                  <a:gd name="connsiteX17" fmla="*/ 201390 w 1748988"/>
                  <a:gd name="connsiteY17" fmla="*/ 1403267 h 1444387"/>
                  <a:gd name="connsiteX18" fmla="*/ 868841 w 1748988"/>
                  <a:gd name="connsiteY18" fmla="*/ 1096945 h 1444387"/>
                  <a:gd name="connsiteX19" fmla="*/ 988330 w 1748988"/>
                  <a:gd name="connsiteY19" fmla="*/ 874605 h 1444387"/>
                  <a:gd name="connsiteX20" fmla="*/ 1386861 w 1748988"/>
                  <a:gd name="connsiteY20" fmla="*/ 1088782 h 1444387"/>
                  <a:gd name="connsiteX21" fmla="*/ 1267372 w 1748988"/>
                  <a:gd name="connsiteY21" fmla="*/ 1311122 h 1444387"/>
                  <a:gd name="connsiteX22" fmla="*/ 1384834 w 1748988"/>
                  <a:gd name="connsiteY22" fmla="*/ 1374248 h 1444387"/>
                  <a:gd name="connsiteX23" fmla="*/ 1504323 w 1748988"/>
                  <a:gd name="connsiteY23" fmla="*/ 1151908 h 1444387"/>
                  <a:gd name="connsiteX24" fmla="*/ 1662036 w 1748988"/>
                  <a:gd name="connsiteY24" fmla="*/ 858443 h 1444387"/>
                  <a:gd name="connsiteX25" fmla="*/ 1748988 w 1748988"/>
                  <a:gd name="connsiteY25" fmla="*/ 696647 h 1444387"/>
                  <a:gd name="connsiteX26" fmla="*/ 1631526 w 1748988"/>
                  <a:gd name="connsiteY26" fmla="*/ 633521 h 1444387"/>
                  <a:gd name="connsiteX27" fmla="*/ 1544574 w 1748988"/>
                  <a:gd name="connsiteY27" fmla="*/ 795317 h 1444387"/>
                  <a:gd name="connsiteX28" fmla="*/ 1146043 w 1748988"/>
                  <a:gd name="connsiteY28" fmla="*/ 581140 h 1444387"/>
                  <a:gd name="connsiteX29" fmla="*/ 1146145 w 1748988"/>
                  <a:gd name="connsiteY29" fmla="*/ 580950 h 1444387"/>
                  <a:gd name="connsiteX30" fmla="*/ 1022384 w 1748988"/>
                  <a:gd name="connsiteY30" fmla="*/ 514439 h 1444387"/>
                  <a:gd name="connsiteX31" fmla="*/ 1022283 w 1748988"/>
                  <a:gd name="connsiteY31" fmla="*/ 514629 h 1444387"/>
                  <a:gd name="connsiteX32" fmla="*/ 489509 w 1748988"/>
                  <a:gd name="connsiteY32" fmla="*/ 228307 h 1444387"/>
                  <a:gd name="connsiteX33" fmla="*/ 489611 w 1748988"/>
                  <a:gd name="connsiteY33" fmla="*/ 228118 h 1444387"/>
                  <a:gd name="connsiteX34" fmla="*/ 483313 w 1748988"/>
                  <a:gd name="connsiteY34" fmla="*/ 224733 h 1444387"/>
                  <a:gd name="connsiteX35" fmla="*/ 570163 w 1748988"/>
                  <a:gd name="connsiteY35" fmla="*/ 63126 h 14443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48988" h="1444387">
                    <a:moveTo>
                      <a:pt x="331796" y="521772"/>
                    </a:moveTo>
                    <a:lnTo>
                      <a:pt x="864570" y="808093"/>
                    </a:lnTo>
                    <a:lnTo>
                      <a:pt x="774448" y="975787"/>
                    </a:lnTo>
                    <a:lnTo>
                      <a:pt x="755494" y="990931"/>
                    </a:lnTo>
                    <a:cubicBezTo>
                      <a:pt x="685201" y="1037442"/>
                      <a:pt x="605389" y="1062880"/>
                      <a:pt x="530100" y="1064128"/>
                    </a:cubicBezTo>
                    <a:lnTo>
                      <a:pt x="472451" y="1058675"/>
                    </a:lnTo>
                    <a:lnTo>
                      <a:pt x="471159" y="1058429"/>
                    </a:lnTo>
                    <a:cubicBezTo>
                      <a:pt x="447637" y="1051441"/>
                      <a:pt x="424485" y="1041969"/>
                      <a:pt x="402040" y="1029906"/>
                    </a:cubicBezTo>
                    <a:cubicBezTo>
                      <a:pt x="357151" y="1005782"/>
                      <a:pt x="319339" y="973585"/>
                      <a:pt x="289398" y="936017"/>
                    </a:cubicBezTo>
                    <a:lnTo>
                      <a:pt x="279413" y="920610"/>
                    </a:lnTo>
                    <a:lnTo>
                      <a:pt x="259135" y="847850"/>
                    </a:lnTo>
                    <a:cubicBezTo>
                      <a:pt x="254254" y="821071"/>
                      <a:pt x="251717" y="793386"/>
                      <a:pt x="251717" y="765290"/>
                    </a:cubicBezTo>
                    <a:cubicBezTo>
                      <a:pt x="251717" y="723146"/>
                      <a:pt x="257424" y="681925"/>
                      <a:pt x="268194" y="643305"/>
                    </a:cubicBezTo>
                    <a:lnTo>
                      <a:pt x="271562" y="633853"/>
                    </a:lnTo>
                    <a:close/>
                    <a:moveTo>
                      <a:pt x="452701" y="0"/>
                    </a:moveTo>
                    <a:lnTo>
                      <a:pt x="365851" y="161607"/>
                    </a:lnTo>
                    <a:lnTo>
                      <a:pt x="88547" y="677601"/>
                    </a:lnTo>
                    <a:cubicBezTo>
                      <a:pt x="-64604" y="962577"/>
                      <a:pt x="-14082" y="1287469"/>
                      <a:pt x="201390" y="1403267"/>
                    </a:cubicBezTo>
                    <a:cubicBezTo>
                      <a:pt x="416862" y="1519066"/>
                      <a:pt x="715690" y="1381921"/>
                      <a:pt x="868841" y="1096945"/>
                    </a:cubicBezTo>
                    <a:lnTo>
                      <a:pt x="988330" y="874605"/>
                    </a:lnTo>
                    <a:lnTo>
                      <a:pt x="1386861" y="1088782"/>
                    </a:lnTo>
                    <a:lnTo>
                      <a:pt x="1267372" y="1311122"/>
                    </a:lnTo>
                    <a:lnTo>
                      <a:pt x="1384834" y="1374248"/>
                    </a:lnTo>
                    <a:lnTo>
                      <a:pt x="1504323" y="1151908"/>
                    </a:lnTo>
                    <a:lnTo>
                      <a:pt x="1662036" y="858443"/>
                    </a:lnTo>
                    <a:lnTo>
                      <a:pt x="1748988" y="696647"/>
                    </a:lnTo>
                    <a:lnTo>
                      <a:pt x="1631526" y="633521"/>
                    </a:lnTo>
                    <a:lnTo>
                      <a:pt x="1544574" y="795317"/>
                    </a:lnTo>
                    <a:lnTo>
                      <a:pt x="1146043" y="581140"/>
                    </a:lnTo>
                    <a:lnTo>
                      <a:pt x="1146145" y="580950"/>
                    </a:lnTo>
                    <a:lnTo>
                      <a:pt x="1022384" y="514439"/>
                    </a:lnTo>
                    <a:lnTo>
                      <a:pt x="1022283" y="514629"/>
                    </a:lnTo>
                    <a:lnTo>
                      <a:pt x="489509" y="228307"/>
                    </a:lnTo>
                    <a:lnTo>
                      <a:pt x="489611" y="228118"/>
                    </a:lnTo>
                    <a:lnTo>
                      <a:pt x="483313" y="224733"/>
                    </a:lnTo>
                    <a:lnTo>
                      <a:pt x="570163" y="6312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899519" y="4127476"/>
                <a:ext cx="1572968" cy="1468461"/>
              </a:xfrm>
              <a:custGeom>
                <a:avLst/>
                <a:gdLst>
                  <a:gd name="connsiteX0" fmla="*/ 653157 w 1572968"/>
                  <a:gd name="connsiteY0" fmla="*/ 414780 h 1468461"/>
                  <a:gd name="connsiteX1" fmla="*/ 455385 w 1572968"/>
                  <a:gd name="connsiteY1" fmla="*/ 900136 h 1468461"/>
                  <a:gd name="connsiteX2" fmla="*/ 859015 w 1572968"/>
                  <a:gd name="connsiteY2" fmla="*/ 900136 h 1468461"/>
                  <a:gd name="connsiteX3" fmla="*/ 679204 w 1572968"/>
                  <a:gd name="connsiteY3" fmla="*/ 0 h 1468461"/>
                  <a:gd name="connsiteX4" fmla="*/ 885579 w 1572968"/>
                  <a:gd name="connsiteY4" fmla="*/ 0 h 1468461"/>
                  <a:gd name="connsiteX5" fmla="*/ 885579 w 1572968"/>
                  <a:gd name="connsiteY5" fmla="*/ 3928 h 1468461"/>
                  <a:gd name="connsiteX6" fmla="*/ 889513 w 1572968"/>
                  <a:gd name="connsiteY6" fmla="*/ 2259 h 1468461"/>
                  <a:gd name="connsiteX7" fmla="*/ 1454825 w 1572968"/>
                  <a:gd name="connsiteY7" fmla="*/ 1335111 h 1468461"/>
                  <a:gd name="connsiteX8" fmla="*/ 1572968 w 1572968"/>
                  <a:gd name="connsiteY8" fmla="*/ 1335111 h 1468461"/>
                  <a:gd name="connsiteX9" fmla="*/ 1572968 w 1572968"/>
                  <a:gd name="connsiteY9" fmla="*/ 1468461 h 1468461"/>
                  <a:gd name="connsiteX10" fmla="*/ 928816 w 1572968"/>
                  <a:gd name="connsiteY10" fmla="*/ 1468461 h 1468461"/>
                  <a:gd name="connsiteX11" fmla="*/ 928816 w 1572968"/>
                  <a:gd name="connsiteY11" fmla="*/ 1335111 h 1468461"/>
                  <a:gd name="connsiteX12" fmla="*/ 1043504 w 1572968"/>
                  <a:gd name="connsiteY12" fmla="*/ 1335111 h 1468461"/>
                  <a:gd name="connsiteX13" fmla="*/ 915574 w 1572968"/>
                  <a:gd name="connsiteY13" fmla="*/ 1033486 h 1468461"/>
                  <a:gd name="connsiteX14" fmla="*/ 401048 w 1572968"/>
                  <a:gd name="connsiteY14" fmla="*/ 1033486 h 1468461"/>
                  <a:gd name="connsiteX15" fmla="*/ 278143 w 1572968"/>
                  <a:gd name="connsiteY15" fmla="*/ 1335111 h 1468461"/>
                  <a:gd name="connsiteX16" fmla="*/ 425420 w 1572968"/>
                  <a:gd name="connsiteY16" fmla="*/ 1335111 h 1468461"/>
                  <a:gd name="connsiteX17" fmla="*/ 425420 w 1572968"/>
                  <a:gd name="connsiteY17" fmla="*/ 1468461 h 1468461"/>
                  <a:gd name="connsiteX18" fmla="*/ 0 w 1572968"/>
                  <a:gd name="connsiteY18" fmla="*/ 1468461 h 1468461"/>
                  <a:gd name="connsiteX19" fmla="*/ 0 w 1572968"/>
                  <a:gd name="connsiteY19" fmla="*/ 1335111 h 1468461"/>
                  <a:gd name="connsiteX20" fmla="*/ 134148 w 1572968"/>
                  <a:gd name="connsiteY20" fmla="*/ 1335111 h 1468461"/>
                  <a:gd name="connsiteX21" fmla="*/ 677718 w 1572968"/>
                  <a:gd name="connsiteY21" fmla="*/ 1119 h 1468461"/>
                  <a:gd name="connsiteX22" fmla="*/ 679204 w 1572968"/>
                  <a:gd name="connsiteY22" fmla="*/ 1725 h 1468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72968" h="1468461">
                    <a:moveTo>
                      <a:pt x="653157" y="414780"/>
                    </a:moveTo>
                    <a:lnTo>
                      <a:pt x="455385" y="900136"/>
                    </a:lnTo>
                    <a:lnTo>
                      <a:pt x="859015" y="900136"/>
                    </a:lnTo>
                    <a:close/>
                    <a:moveTo>
                      <a:pt x="679204" y="0"/>
                    </a:moveTo>
                    <a:lnTo>
                      <a:pt x="885579" y="0"/>
                    </a:lnTo>
                    <a:lnTo>
                      <a:pt x="885579" y="3928"/>
                    </a:lnTo>
                    <a:lnTo>
                      <a:pt x="889513" y="2259"/>
                    </a:lnTo>
                    <a:lnTo>
                      <a:pt x="1454825" y="1335111"/>
                    </a:lnTo>
                    <a:lnTo>
                      <a:pt x="1572968" y="1335111"/>
                    </a:lnTo>
                    <a:lnTo>
                      <a:pt x="1572968" y="1468461"/>
                    </a:lnTo>
                    <a:lnTo>
                      <a:pt x="928816" y="1468461"/>
                    </a:lnTo>
                    <a:lnTo>
                      <a:pt x="928816" y="1335111"/>
                    </a:lnTo>
                    <a:lnTo>
                      <a:pt x="1043504" y="1335111"/>
                    </a:lnTo>
                    <a:lnTo>
                      <a:pt x="915574" y="1033486"/>
                    </a:lnTo>
                    <a:lnTo>
                      <a:pt x="401048" y="1033486"/>
                    </a:lnTo>
                    <a:lnTo>
                      <a:pt x="278143" y="1335111"/>
                    </a:lnTo>
                    <a:lnTo>
                      <a:pt x="425420" y="1335111"/>
                    </a:lnTo>
                    <a:lnTo>
                      <a:pt x="425420" y="1468461"/>
                    </a:lnTo>
                    <a:lnTo>
                      <a:pt x="0" y="1468461"/>
                    </a:lnTo>
                    <a:lnTo>
                      <a:pt x="0" y="1335111"/>
                    </a:lnTo>
                    <a:lnTo>
                      <a:pt x="134148" y="1335111"/>
                    </a:lnTo>
                    <a:lnTo>
                      <a:pt x="677718" y="1119"/>
                    </a:lnTo>
                    <a:lnTo>
                      <a:pt x="679204" y="1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4537" b="96189" l="977" r="98926">
                          <a14:foregroundMark x1="46094" y1="30309" x2="46094" y2="30309"/>
                          <a14:foregroundMark x1="65430" y1="24682" x2="65430" y2="2468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2791" y="2072152"/>
              <a:ext cx="1189753" cy="640190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 userDrawn="1"/>
        </p:nvSpPr>
        <p:spPr>
          <a:xfrm>
            <a:off x="7885985" y="601841"/>
            <a:ext cx="80182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Learning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7885985" y="735365"/>
            <a:ext cx="1180131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Pattern Analysis laboratory</a:t>
            </a:r>
            <a:endParaRPr lang="ko-KR" altLang="en-US" sz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4"/>
          </p:nvPr>
        </p:nvSpPr>
        <p:spPr>
          <a:xfrm>
            <a:off x="130629" y="6547099"/>
            <a:ext cx="5045529" cy="365125"/>
          </a:xfrm>
        </p:spPr>
        <p:txBody>
          <a:bodyPr/>
          <a:lstStyle>
            <a:lvl1pPr>
              <a:defRPr sz="1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7912801" y="658179"/>
            <a:ext cx="0" cy="208096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 userDrawn="1"/>
        </p:nvSpPr>
        <p:spPr>
          <a:xfrm>
            <a:off x="7768479" y="5732"/>
            <a:ext cx="1314450" cy="920031"/>
          </a:xfrm>
          <a:prstGeom prst="rect">
            <a:avLst/>
          </a:prstGeom>
          <a:solidFill>
            <a:srgbClr val="0B3162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5691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7320" y="2816643"/>
            <a:ext cx="7886700" cy="1971923"/>
          </a:xfrm>
        </p:spPr>
        <p:txBody>
          <a:bodyPr anchor="t"/>
          <a:lstStyle>
            <a:lvl1pPr>
              <a:defRPr sz="6000" baseline="0">
                <a:solidFill>
                  <a:schemeClr val="bg1"/>
                </a:solidFill>
                <a:latin typeface="+mn-lt"/>
                <a:ea typeface="서울남산체 M" panose="02020603020101020101" pitchFamily="18" charset="-127"/>
              </a:defRPr>
            </a:lvl1pPr>
          </a:lstStyle>
          <a:p>
            <a:r>
              <a:rPr lang="en-US" dirty="0"/>
              <a:t>Chapter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5341" y="2221831"/>
            <a:ext cx="3763628" cy="489283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  <a:ea typeface="서울남산체 L" panose="02020603020101020101" pitchFamily="18" charset="-12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dirty="0"/>
              <a:t>Chapter number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0396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376D1-8A93-45F8-ACEA-6237A994BD59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307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45262-D847-4053-973A-3CA61F6EF397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50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9321E-80CB-4BC9-9C59-F188D686D85B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65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E3B93-CD5C-49CE-97E1-E55B5CC5F300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7100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549F7-1BD7-4C74-AC40-9C575F64793F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066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43BD-B562-47B5-9C92-F1DC712E45D4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9B219-7F63-4386-880D-E03BCBCDC7B3}" type="datetime1">
              <a:rPr lang="ko-KR" altLang="en-US" smtClean="0"/>
              <a:t>2023-10-30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Copyright  2015 Perception and Interlligence Lab., Seoul National University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DA972-6BB9-4548-9A10-32F29043A8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2630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tsaslab/crashmonkey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ws.samsung.com/global/samsung-electronics-introduces-industrys-first-512gb-cxl-memory-module" TargetMode="External"/><Relationship Id="rId4" Type="http://schemas.openxmlformats.org/officeDocument/2006/relationships/hyperlink" Target="https://github.com/google/syzkaller/" TargetMode="Externa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부제목 1">
            <a:extLst>
              <a:ext uri="{FF2B5EF4-FFF2-40B4-BE49-F238E27FC236}">
                <a16:creationId xmlns:a16="http://schemas.microsoft.com/office/drawing/2014/main" id="{D837F7FA-3F57-4E10-9AF0-40695AE200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263" y="6278033"/>
            <a:ext cx="3328737" cy="377914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dirty="0"/>
              <a:t>Presented by</a:t>
            </a:r>
            <a:r>
              <a:rPr lang="ko-KR" altLang="en-US" dirty="0"/>
              <a:t> </a:t>
            </a:r>
            <a:r>
              <a:rPr lang="en-US" altLang="ko-KR" dirty="0"/>
              <a:t>: Young-Chan Choi</a:t>
            </a:r>
            <a:endParaRPr lang="ko-KR" altLang="en-US" dirty="0"/>
          </a:p>
        </p:txBody>
      </p:sp>
      <p:sp>
        <p:nvSpPr>
          <p:cNvPr id="3" name="제목 2">
            <a:extLst>
              <a:ext uri="{FF2B5EF4-FFF2-40B4-BE49-F238E27FC236}">
                <a16:creationId xmlns:a16="http://schemas.microsoft.com/office/drawing/2014/main" id="{6914F9C9-864E-49D1-B4EE-CC90CB25B8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9134" y="1316183"/>
            <a:ext cx="7560332" cy="1876927"/>
          </a:xfrm>
        </p:spPr>
        <p:txBody>
          <a:bodyPr>
            <a:normAutofit/>
          </a:bodyPr>
          <a:lstStyle/>
          <a:p>
            <a:r>
              <a:rPr lang="en-US" altLang="ko-KR" sz="4000" b="1" dirty="0"/>
              <a:t>CHIPMUNK: Investigating Crash-Consistency in Persistent-Memory File Systems</a:t>
            </a:r>
            <a:endParaRPr lang="ko-KR" altLang="en-US" sz="4000" b="1" dirty="0"/>
          </a:p>
        </p:txBody>
      </p:sp>
      <p:sp>
        <p:nvSpPr>
          <p:cNvPr id="4" name="제목 2">
            <a:extLst>
              <a:ext uri="{FF2B5EF4-FFF2-40B4-BE49-F238E27FC236}">
                <a16:creationId xmlns:a16="http://schemas.microsoft.com/office/drawing/2014/main" id="{CD9E981E-B060-431F-A443-19C4CA1E8F93}"/>
              </a:ext>
            </a:extLst>
          </p:cNvPr>
          <p:cNvSpPr txBox="1">
            <a:spLocks/>
          </p:cNvSpPr>
          <p:nvPr/>
        </p:nvSpPr>
        <p:spPr>
          <a:xfrm>
            <a:off x="408812" y="3444431"/>
            <a:ext cx="8354942" cy="707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500" dirty="0"/>
              <a:t>Hayley Le Blanc, </a:t>
            </a:r>
            <a:r>
              <a:rPr lang="en-US" altLang="ko-KR" sz="1500" dirty="0" err="1"/>
              <a:t>Shankara</a:t>
            </a:r>
            <a:r>
              <a:rPr lang="en-US" altLang="ko-KR" sz="1500" dirty="0"/>
              <a:t> </a:t>
            </a:r>
            <a:r>
              <a:rPr lang="en-US" altLang="ko-KR" sz="1500" dirty="0" err="1"/>
              <a:t>Pailoor</a:t>
            </a:r>
            <a:r>
              <a:rPr lang="en-US" altLang="ko-KR" sz="1500" dirty="0"/>
              <a:t>, Om Saran K R E, Isil </a:t>
            </a:r>
            <a:r>
              <a:rPr lang="en-US" altLang="ko-KR" sz="1500" dirty="0" err="1"/>
              <a:t>Dillig</a:t>
            </a:r>
            <a:r>
              <a:rPr lang="en-US" altLang="ko-KR" sz="1500" dirty="0"/>
              <a:t>, James </a:t>
            </a:r>
            <a:r>
              <a:rPr lang="en-US" altLang="ko-KR" sz="1500" dirty="0" err="1"/>
              <a:t>Bornholt</a:t>
            </a:r>
            <a:r>
              <a:rPr lang="en-US" altLang="ko-KR" sz="1500" dirty="0"/>
              <a:t>, Vijay Chidambaram</a:t>
            </a:r>
          </a:p>
          <a:p>
            <a:pPr algn="l"/>
            <a:r>
              <a:rPr lang="en-US" altLang="ko-KR" sz="1500" dirty="0"/>
              <a:t>University of Texas as Austin</a:t>
            </a:r>
          </a:p>
        </p:txBody>
      </p:sp>
    </p:spTree>
    <p:extLst>
      <p:ext uri="{BB962C8B-B14F-4D97-AF65-F5344CB8AC3E}">
        <p14:creationId xmlns:p14="http://schemas.microsoft.com/office/powerpoint/2010/main" val="1532924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21251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Runs given workload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Records the writes made by the file system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Replays recorded writes to create crash images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Mount the target file system on the crash image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Recover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Checks whether it has recovered to a consistent state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A10816-7DDB-971B-AC8D-4836EDBF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8" y="4240975"/>
            <a:ext cx="4127972" cy="20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2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Overview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21251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Runs given workload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Records the writes made by the file system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Replays recorded writes to create crash images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Mount the target file system on the crash image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Recover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Checks whether it has recovered to a consistent state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EA10816-7DDB-971B-AC8D-4836EDBF6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28" y="4240975"/>
            <a:ext cx="4127972" cy="2086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5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intercept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new crash-consistency semantics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very large sets of crash states</a:t>
            </a:r>
          </a:p>
        </p:txBody>
      </p:sp>
    </p:spTree>
    <p:extLst>
      <p:ext uri="{BB962C8B-B14F-4D97-AF65-F5344CB8AC3E}">
        <p14:creationId xmlns:p14="http://schemas.microsoft.com/office/powerpoint/2010/main" val="4136613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How to intercept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new crash-consistency semantics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very large sets of crash states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715EE7-7AA4-4D10-420C-9DFD41C9EB28}"/>
              </a:ext>
            </a:extLst>
          </p:cNvPr>
          <p:cNvSpPr/>
          <p:nvPr/>
        </p:nvSpPr>
        <p:spPr>
          <a:xfrm>
            <a:off x="557048" y="3142593"/>
            <a:ext cx="7987862" cy="32056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BB43-3462-7653-2BE0-669500878F1B}"/>
              </a:ext>
            </a:extLst>
          </p:cNvPr>
          <p:cNvSpPr txBox="1"/>
          <p:nvPr/>
        </p:nvSpPr>
        <p:spPr>
          <a:xfrm>
            <a:off x="755226" y="3272537"/>
            <a:ext cx="7586669" cy="7402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Prior works: black-box approach based on the Linux kernel’s block layer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PM file system do not use this layer</a:t>
            </a:r>
            <a:endParaRPr kumimoji="1" lang="en-US" altLang="ko-KR" sz="1500" dirty="0"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89AA2-930E-3E98-A966-9AD3746E37A5}"/>
              </a:ext>
            </a:extLst>
          </p:cNvPr>
          <p:cNvSpPr txBox="1"/>
          <p:nvPr/>
        </p:nvSpPr>
        <p:spPr>
          <a:xfrm>
            <a:off x="1417672" y="4153628"/>
            <a:ext cx="3885359" cy="32316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500" b="1" dirty="0">
                <a:latin typeface="+mn-ea"/>
              </a:rPr>
              <a:t>Gray-box function-level instrumentation</a:t>
            </a:r>
            <a:endParaRPr kumimoji="1" lang="ko-KR" altLang="en-US" sz="1500" b="1" dirty="0">
              <a:latin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227F99E4-DF24-469E-EA12-065E261BB605}"/>
              </a:ext>
            </a:extLst>
          </p:cNvPr>
          <p:cNvSpPr/>
          <p:nvPr/>
        </p:nvSpPr>
        <p:spPr>
          <a:xfrm>
            <a:off x="914400" y="4172344"/>
            <a:ext cx="399393" cy="276999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25B88-A46C-6B40-891E-693B2C564CF6}"/>
              </a:ext>
            </a:extLst>
          </p:cNvPr>
          <p:cNvSpPr txBox="1"/>
          <p:nvPr/>
        </p:nvSpPr>
        <p:spPr>
          <a:xfrm>
            <a:off x="755226" y="4639720"/>
            <a:ext cx="7532062" cy="6463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PM file system uses </a:t>
            </a:r>
            <a:r>
              <a:rPr kumimoji="1" lang="en-US" altLang="ko-KR" sz="1200" b="1" dirty="0">
                <a:latin typeface="+mn-ea"/>
              </a:rPr>
              <a:t>Centralized persistence function </a:t>
            </a:r>
            <a:r>
              <a:rPr kumimoji="1" lang="en-US" altLang="ko-KR" sz="1200" dirty="0">
                <a:latin typeface="+mn-ea"/>
              </a:rPr>
              <a:t>to perform I/O</a:t>
            </a:r>
          </a:p>
          <a:p>
            <a:pPr algn="l"/>
            <a:r>
              <a:rPr kumimoji="1" lang="en-US" altLang="ko-KR" sz="1200" dirty="0">
                <a:latin typeface="+mn-ea"/>
              </a:rPr>
              <a:t>CHIPMUNK requires the name of centralized persistence functions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use runtime </a:t>
            </a:r>
            <a:r>
              <a:rPr kumimoji="1" lang="en-US" altLang="ko-KR" sz="1200" dirty="0" err="1">
                <a:latin typeface="+mn-ea"/>
              </a:rPr>
              <a:t>Kprobes</a:t>
            </a:r>
            <a:r>
              <a:rPr kumimoji="1" lang="en-US" altLang="ko-KR" sz="1200" dirty="0">
                <a:latin typeface="+mn-ea"/>
              </a:rPr>
              <a:t> and </a:t>
            </a:r>
            <a:r>
              <a:rPr kumimoji="1" lang="en-US" altLang="ko-KR" sz="1200" dirty="0" err="1">
                <a:latin typeface="+mn-ea"/>
              </a:rPr>
              <a:t>Uprobes</a:t>
            </a:r>
            <a:r>
              <a:rPr kumimoji="1" lang="en-US" altLang="ko-KR" sz="1200" dirty="0">
                <a:latin typeface="+mn-ea"/>
              </a:rPr>
              <a:t> to debug by instrumenting name of centralized persistence functions</a:t>
            </a:r>
          </a:p>
        </p:txBody>
      </p:sp>
    </p:spTree>
    <p:extLst>
      <p:ext uri="{BB962C8B-B14F-4D97-AF65-F5344CB8AC3E}">
        <p14:creationId xmlns:p14="http://schemas.microsoft.com/office/powerpoint/2010/main" val="1409313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intercept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How to deal with new crash-consistency semantics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very large sets of crash states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715EE7-7AA4-4D10-420C-9DFD41C9EB28}"/>
              </a:ext>
            </a:extLst>
          </p:cNvPr>
          <p:cNvSpPr/>
          <p:nvPr/>
        </p:nvSpPr>
        <p:spPr>
          <a:xfrm>
            <a:off x="557048" y="3142593"/>
            <a:ext cx="7987862" cy="32056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BB43-3462-7653-2BE0-669500878F1B}"/>
              </a:ext>
            </a:extLst>
          </p:cNvPr>
          <p:cNvSpPr txBox="1"/>
          <p:nvPr/>
        </p:nvSpPr>
        <p:spPr>
          <a:xfrm>
            <a:off x="755226" y="3272537"/>
            <a:ext cx="7586669" cy="178048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must inject crashes during system calls to test novel ,complex, and un-tested crash-consistency mechanisms of PM files systems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CHIPMUINK coalesce logically-related non-temporal stores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flushes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replay logically-related non-temporal stores in different combination</a:t>
            </a:r>
            <a:endParaRPr kumimoji="1" lang="en-US" altLang="ko-KR" sz="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6226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intercept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new crash-consistency semantics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How to deal with very large sets of crash states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715EE7-7AA4-4D10-420C-9DFD41C9EB28}"/>
              </a:ext>
            </a:extLst>
          </p:cNvPr>
          <p:cNvSpPr/>
          <p:nvPr/>
        </p:nvSpPr>
        <p:spPr>
          <a:xfrm>
            <a:off x="503708" y="3134973"/>
            <a:ext cx="7987862" cy="32056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BB43-3462-7653-2BE0-669500878F1B}"/>
              </a:ext>
            </a:extLst>
          </p:cNvPr>
          <p:cNvSpPr txBox="1"/>
          <p:nvPr/>
        </p:nvSpPr>
        <p:spPr>
          <a:xfrm>
            <a:off x="755226" y="3272537"/>
            <a:ext cx="7586669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Strong crash consistency make fine-grained writes</a:t>
            </a: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2FAB6A2-809A-2711-202F-BB8BBE3E17F6}"/>
              </a:ext>
            </a:extLst>
          </p:cNvPr>
          <p:cNvGrpSpPr/>
          <p:nvPr/>
        </p:nvGrpSpPr>
        <p:grpSpPr>
          <a:xfrm>
            <a:off x="901128" y="3804055"/>
            <a:ext cx="1376140" cy="2492522"/>
            <a:chOff x="581625" y="3826095"/>
            <a:chExt cx="1376140" cy="249252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91D3267A-0C70-D511-480F-1AB80A6EF229}"/>
                </a:ext>
              </a:extLst>
            </p:cNvPr>
            <p:cNvSpPr/>
            <p:nvPr/>
          </p:nvSpPr>
          <p:spPr>
            <a:xfrm>
              <a:off x="1194622" y="3826095"/>
              <a:ext cx="224112" cy="2007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cxnSp>
          <p:nvCxnSpPr>
            <p:cNvPr id="14" name="직선 연결선 13">
              <a:extLst>
                <a:ext uri="{FF2B5EF4-FFF2-40B4-BE49-F238E27FC236}">
                  <a16:creationId xmlns:a16="http://schemas.microsoft.com/office/drawing/2014/main" id="{511A99F2-2B1B-D6A3-BADC-0CA08C539697}"/>
                </a:ext>
              </a:extLst>
            </p:cNvPr>
            <p:cNvCxnSpPr/>
            <p:nvPr/>
          </p:nvCxnSpPr>
          <p:spPr>
            <a:xfrm>
              <a:off x="1061383" y="4129393"/>
              <a:ext cx="357351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50DB542C-3A27-E08B-E36E-40A055AB44DE}"/>
                </a:ext>
              </a:extLst>
            </p:cNvPr>
            <p:cNvCxnSpPr/>
            <p:nvPr/>
          </p:nvCxnSpPr>
          <p:spPr>
            <a:xfrm>
              <a:off x="1061383" y="5561154"/>
              <a:ext cx="357351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FFC5EF-F99C-365D-1746-03D4D91CF747}"/>
                </a:ext>
              </a:extLst>
            </p:cNvPr>
            <p:cNvSpPr txBox="1"/>
            <p:nvPr/>
          </p:nvSpPr>
          <p:spPr>
            <a:xfrm>
              <a:off x="581625" y="4364036"/>
              <a:ext cx="369332" cy="877035"/>
            </a:xfrm>
            <a:prstGeom prst="rect">
              <a:avLst/>
            </a:prstGeom>
            <a:ln>
              <a:noFill/>
            </a:ln>
          </p:spPr>
          <p:txBody>
            <a:bodyPr vert="eaVert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solidFill>
                    <a:srgbClr val="FF0000"/>
                  </a:solidFill>
                  <a:latin typeface="+mn-ea"/>
                </a:rPr>
                <a:t>Store fence</a:t>
              </a:r>
              <a:endParaRPr kumimoji="1" lang="ko-KR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17" name="왼쪽 중괄호 16">
              <a:extLst>
                <a:ext uri="{FF2B5EF4-FFF2-40B4-BE49-F238E27FC236}">
                  <a16:creationId xmlns:a16="http://schemas.microsoft.com/office/drawing/2014/main" id="{35E6D96C-0328-F154-1A95-ED602854A9F1}"/>
                </a:ext>
              </a:extLst>
            </p:cNvPr>
            <p:cNvSpPr/>
            <p:nvPr/>
          </p:nvSpPr>
          <p:spPr>
            <a:xfrm>
              <a:off x="906780" y="4167685"/>
              <a:ext cx="101263" cy="1377446"/>
            </a:xfrm>
            <a:prstGeom prst="leftBrac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2F9CD599-528D-2F1C-2A50-4506CE8A9F3A}"/>
                </a:ext>
              </a:extLst>
            </p:cNvPr>
            <p:cNvSpPr/>
            <p:nvPr/>
          </p:nvSpPr>
          <p:spPr>
            <a:xfrm>
              <a:off x="1194622" y="4885683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3271E3-0D7A-81E6-031B-83225B257D0D}"/>
                </a:ext>
              </a:extLst>
            </p:cNvPr>
            <p:cNvSpPr txBox="1"/>
            <p:nvPr/>
          </p:nvSpPr>
          <p:spPr>
            <a:xfrm>
              <a:off x="655591" y="5856952"/>
              <a:ext cx="1302174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+mn-ea"/>
                </a:rPr>
                <a:t>Lots of in-flight writes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4712B0F4-5619-FF64-8B73-85D32A4B471F}"/>
                </a:ext>
              </a:extLst>
            </p:cNvPr>
            <p:cNvSpPr/>
            <p:nvPr/>
          </p:nvSpPr>
          <p:spPr>
            <a:xfrm>
              <a:off x="1194622" y="5046223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C2C861DB-E0A2-B420-2C5E-D28C5AC8D340}"/>
                </a:ext>
              </a:extLst>
            </p:cNvPr>
            <p:cNvSpPr/>
            <p:nvPr/>
          </p:nvSpPr>
          <p:spPr>
            <a:xfrm>
              <a:off x="1194622" y="5174054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5DA10B09-9A30-8045-3A35-6DCE0478EADD}"/>
                </a:ext>
              </a:extLst>
            </p:cNvPr>
            <p:cNvSpPr/>
            <p:nvPr/>
          </p:nvSpPr>
          <p:spPr>
            <a:xfrm>
              <a:off x="1194622" y="5275523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B437153B-7B4F-B4DF-F175-F9A6BC4859AC}"/>
                </a:ext>
              </a:extLst>
            </p:cNvPr>
            <p:cNvSpPr/>
            <p:nvPr/>
          </p:nvSpPr>
          <p:spPr>
            <a:xfrm>
              <a:off x="1194622" y="5433323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40A96999-AC15-940B-C052-509D71196A27}"/>
                </a:ext>
              </a:extLst>
            </p:cNvPr>
            <p:cNvSpPr/>
            <p:nvPr/>
          </p:nvSpPr>
          <p:spPr>
            <a:xfrm>
              <a:off x="1194622" y="4665194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F83AF0B7-C15A-7829-029A-76ABFB525CC5}"/>
                </a:ext>
              </a:extLst>
            </p:cNvPr>
            <p:cNvSpPr/>
            <p:nvPr/>
          </p:nvSpPr>
          <p:spPr>
            <a:xfrm>
              <a:off x="1194622" y="4400049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A32852F8-21AB-5B7A-FB33-0ABBBBE1194A}"/>
                </a:ext>
              </a:extLst>
            </p:cNvPr>
            <p:cNvSpPr/>
            <p:nvPr/>
          </p:nvSpPr>
          <p:spPr>
            <a:xfrm>
              <a:off x="1194622" y="4529539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B85B3FCC-FD05-B3A3-7D45-17330C4F0AA6}"/>
                </a:ext>
              </a:extLst>
            </p:cNvPr>
            <p:cNvSpPr/>
            <p:nvPr/>
          </p:nvSpPr>
          <p:spPr>
            <a:xfrm>
              <a:off x="1194622" y="4167685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45477338-C430-C120-4317-753DC9ACBA7B}"/>
                </a:ext>
              </a:extLst>
            </p:cNvPr>
            <p:cNvSpPr/>
            <p:nvPr/>
          </p:nvSpPr>
          <p:spPr>
            <a:xfrm>
              <a:off x="1194622" y="4295724"/>
              <a:ext cx="224112" cy="7916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</p:grp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FFBA21A3-336A-1797-7BFB-7863ECD67D5B}"/>
              </a:ext>
            </a:extLst>
          </p:cNvPr>
          <p:cNvSpPr/>
          <p:nvPr/>
        </p:nvSpPr>
        <p:spPr>
          <a:xfrm>
            <a:off x="2294676" y="4728269"/>
            <a:ext cx="224112" cy="215455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4FE3719-DDD9-DAD8-5B68-C501ADB405D8}"/>
              </a:ext>
            </a:extLst>
          </p:cNvPr>
          <p:cNvSpPr txBox="1"/>
          <p:nvPr/>
        </p:nvSpPr>
        <p:spPr>
          <a:xfrm>
            <a:off x="2653393" y="4275132"/>
            <a:ext cx="130217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Number of possible crash states to check </a:t>
            </a:r>
            <a:r>
              <a:rPr kumimoji="1" lang="en-US" altLang="ko-KR" sz="1200" b="1" dirty="0">
                <a:solidFill>
                  <a:srgbClr val="FF0000"/>
                </a:solidFill>
                <a:latin typeface="+mn-ea"/>
              </a:rPr>
              <a:t>explode</a:t>
            </a:r>
            <a:r>
              <a:rPr kumimoji="1" lang="en-US" altLang="ko-KR" sz="1200" dirty="0">
                <a:latin typeface="+mn-ea"/>
              </a:rPr>
              <a:t> to an intractable number</a:t>
            </a: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2002668-1228-F64C-C77D-AAA3D2FAB413}"/>
              </a:ext>
            </a:extLst>
          </p:cNvPr>
          <p:cNvGrpSpPr/>
          <p:nvPr/>
        </p:nvGrpSpPr>
        <p:grpSpPr>
          <a:xfrm>
            <a:off x="4373593" y="3804055"/>
            <a:ext cx="1376140" cy="2492522"/>
            <a:chOff x="581625" y="3826095"/>
            <a:chExt cx="1376140" cy="2492522"/>
          </a:xfrm>
        </p:grpSpPr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0A7D343A-2CCC-68B9-CCAB-EDAD6418EBD2}"/>
                </a:ext>
              </a:extLst>
            </p:cNvPr>
            <p:cNvSpPr/>
            <p:nvPr/>
          </p:nvSpPr>
          <p:spPr>
            <a:xfrm>
              <a:off x="1194622" y="3826095"/>
              <a:ext cx="224112" cy="2007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834508A2-15EA-D65C-C3BE-6318B4BF680D}"/>
                </a:ext>
              </a:extLst>
            </p:cNvPr>
            <p:cNvCxnSpPr/>
            <p:nvPr/>
          </p:nvCxnSpPr>
          <p:spPr>
            <a:xfrm>
              <a:off x="1061383" y="4129393"/>
              <a:ext cx="357351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32F9AAF7-0A8B-8CD4-4E69-C3913DB5DA6B}"/>
                </a:ext>
              </a:extLst>
            </p:cNvPr>
            <p:cNvCxnSpPr/>
            <p:nvPr/>
          </p:nvCxnSpPr>
          <p:spPr>
            <a:xfrm>
              <a:off x="1061383" y="5561154"/>
              <a:ext cx="357351" cy="0"/>
            </a:xfrm>
            <a:prstGeom prst="lin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3245D37-093B-828A-B749-DFDFE0784019}"/>
                </a:ext>
              </a:extLst>
            </p:cNvPr>
            <p:cNvSpPr txBox="1"/>
            <p:nvPr/>
          </p:nvSpPr>
          <p:spPr>
            <a:xfrm>
              <a:off x="581625" y="4364036"/>
              <a:ext cx="369332" cy="877035"/>
            </a:xfrm>
            <a:prstGeom prst="rect">
              <a:avLst/>
            </a:prstGeom>
            <a:ln>
              <a:noFill/>
            </a:ln>
          </p:spPr>
          <p:txBody>
            <a:bodyPr vert="eaVert" wrap="none" lIns="91440" tIns="45720" rIns="91440" bIns="45720" rtlCol="0" anchor="t" anchorCtr="0">
              <a:spAutoFit/>
            </a:bodyPr>
            <a:lstStyle/>
            <a:p>
              <a:pPr algn="l"/>
              <a:r>
                <a:rPr kumimoji="1" lang="en-US" altLang="ko-KR" sz="1200" dirty="0">
                  <a:solidFill>
                    <a:srgbClr val="FF0000"/>
                  </a:solidFill>
                  <a:latin typeface="+mn-ea"/>
                </a:rPr>
                <a:t>Store fence</a:t>
              </a:r>
              <a:endParaRPr kumimoji="1" lang="ko-KR" altLang="en-US" sz="1200" dirty="0">
                <a:solidFill>
                  <a:srgbClr val="FF0000"/>
                </a:solidFill>
                <a:latin typeface="+mn-ea"/>
              </a:endParaRPr>
            </a:p>
          </p:txBody>
        </p:sp>
        <p:sp>
          <p:nvSpPr>
            <p:cNvPr id="38" name="왼쪽 중괄호 37">
              <a:extLst>
                <a:ext uri="{FF2B5EF4-FFF2-40B4-BE49-F238E27FC236}">
                  <a16:creationId xmlns:a16="http://schemas.microsoft.com/office/drawing/2014/main" id="{CD962691-FAD4-D181-DE2E-693C579E2FB2}"/>
                </a:ext>
              </a:extLst>
            </p:cNvPr>
            <p:cNvSpPr/>
            <p:nvPr/>
          </p:nvSpPr>
          <p:spPr>
            <a:xfrm>
              <a:off x="906780" y="4167685"/>
              <a:ext cx="101263" cy="1377446"/>
            </a:xfrm>
            <a:prstGeom prst="leftBrace">
              <a:avLst/>
            </a:prstGeom>
            <a:ln w="1905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6B9BD944-8657-91C9-BBB2-4A6980F02333}"/>
                </a:ext>
              </a:extLst>
            </p:cNvPr>
            <p:cNvSpPr/>
            <p:nvPr/>
          </p:nvSpPr>
          <p:spPr>
            <a:xfrm>
              <a:off x="1194622" y="4850445"/>
              <a:ext cx="224112" cy="9378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ACD7670-60A1-58D4-796C-E03412E08761}"/>
                </a:ext>
              </a:extLst>
            </p:cNvPr>
            <p:cNvSpPr txBox="1"/>
            <p:nvPr/>
          </p:nvSpPr>
          <p:spPr>
            <a:xfrm>
              <a:off x="655591" y="5856952"/>
              <a:ext cx="1302174" cy="461665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/>
              <a:r>
                <a:rPr kumimoji="1" lang="en-US" altLang="ko-KR" sz="1200" dirty="0">
                  <a:latin typeface="+mn-ea"/>
                </a:rPr>
                <a:t>Lots of in-flight writes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61" name="직사각형 60">
              <a:extLst>
                <a:ext uri="{FF2B5EF4-FFF2-40B4-BE49-F238E27FC236}">
                  <a16:creationId xmlns:a16="http://schemas.microsoft.com/office/drawing/2014/main" id="{152FCE0A-2B10-3FEB-E1A6-64414D7A9C4E}"/>
                </a:ext>
              </a:extLst>
            </p:cNvPr>
            <p:cNvSpPr/>
            <p:nvPr/>
          </p:nvSpPr>
          <p:spPr>
            <a:xfrm>
              <a:off x="1194622" y="4378298"/>
              <a:ext cx="224112" cy="9378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sp>
          <p:nvSpPr>
            <p:cNvPr id="62" name="직사각형 61">
              <a:extLst>
                <a:ext uri="{FF2B5EF4-FFF2-40B4-BE49-F238E27FC236}">
                  <a16:creationId xmlns:a16="http://schemas.microsoft.com/office/drawing/2014/main" id="{F232058D-04DA-CA62-F6AC-14CC9285A4AD}"/>
                </a:ext>
              </a:extLst>
            </p:cNvPr>
            <p:cNvSpPr/>
            <p:nvPr/>
          </p:nvSpPr>
          <p:spPr>
            <a:xfrm>
              <a:off x="1194622" y="5166741"/>
              <a:ext cx="224112" cy="93786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</p:grpSp>
      <p:sp>
        <p:nvSpPr>
          <p:cNvPr id="50" name="화살표: 오른쪽 49">
            <a:extLst>
              <a:ext uri="{FF2B5EF4-FFF2-40B4-BE49-F238E27FC236}">
                <a16:creationId xmlns:a16="http://schemas.microsoft.com/office/drawing/2014/main" id="{DC8DD6F2-CA53-7EA5-F938-20508AF82A13}"/>
              </a:ext>
            </a:extLst>
          </p:cNvPr>
          <p:cNvSpPr/>
          <p:nvPr/>
        </p:nvSpPr>
        <p:spPr>
          <a:xfrm>
            <a:off x="5767141" y="4728269"/>
            <a:ext cx="224112" cy="215455"/>
          </a:xfrm>
          <a:prstGeom prst="rightArrow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A06DA8A-9EAC-3988-213C-A929890B1E6C}"/>
              </a:ext>
            </a:extLst>
          </p:cNvPr>
          <p:cNvSpPr txBox="1"/>
          <p:nvPr/>
        </p:nvSpPr>
        <p:spPr>
          <a:xfrm>
            <a:off x="6190593" y="4275132"/>
            <a:ext cx="1302174" cy="120032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Small number of small writes to PM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+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Frequent store fences</a:t>
            </a:r>
          </a:p>
        </p:txBody>
      </p:sp>
      <p:pic>
        <p:nvPicPr>
          <p:cNvPr id="7170" name="Picture 2" descr="Yes Nice GIF - Yes Nice Nod - Discover &amp; Share GIFs | Cool gifs, Winnie the  pooh gif, Gif">
            <a:extLst>
              <a:ext uri="{FF2B5EF4-FFF2-40B4-BE49-F238E27FC236}">
                <a16:creationId xmlns:a16="http://schemas.microsoft.com/office/drawing/2014/main" id="{210957A4-5AEB-50C4-1D40-949625C12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44" y="3267286"/>
            <a:ext cx="1276672" cy="9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id="{509294DB-1B26-7A44-12FB-CE9C4A763FF0}"/>
              </a:ext>
            </a:extLst>
          </p:cNvPr>
          <p:cNvSpPr txBox="1"/>
          <p:nvPr/>
        </p:nvSpPr>
        <p:spPr>
          <a:xfrm>
            <a:off x="5749733" y="5492546"/>
            <a:ext cx="21174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(3~10 in-flight writes)</a:t>
            </a:r>
          </a:p>
        </p:txBody>
      </p:sp>
    </p:spTree>
    <p:extLst>
      <p:ext uri="{BB962C8B-B14F-4D97-AF65-F5344CB8AC3E}">
        <p14:creationId xmlns:p14="http://schemas.microsoft.com/office/powerpoint/2010/main" val="4269493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EC32036D-2136-BC7D-13D4-A1E32D70AFC3}"/>
              </a:ext>
            </a:extLst>
          </p:cNvPr>
          <p:cNvSpPr txBox="1"/>
          <p:nvPr/>
        </p:nvSpPr>
        <p:spPr>
          <a:xfrm>
            <a:off x="6403981" y="4520907"/>
            <a:ext cx="1433341" cy="276999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l"/>
            <a:r>
              <a:rPr kumimoji="1" lang="en-US" altLang="ko-KR" sz="1200" b="1" dirty="0">
                <a:solidFill>
                  <a:schemeClr val="bg1"/>
                </a:solidFill>
                <a:latin typeface="+mn-ea"/>
              </a:rPr>
              <a:t>Junior Developer</a:t>
            </a:r>
            <a:endParaRPr kumimoji="1" lang="ko-KR" altLang="en-US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5750677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intercept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How to deal with new crash-consistency semantics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How to deal with very large sets of crash states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78715EE7-7AA4-4D10-420C-9DFD41C9EB28}"/>
              </a:ext>
            </a:extLst>
          </p:cNvPr>
          <p:cNvSpPr/>
          <p:nvPr/>
        </p:nvSpPr>
        <p:spPr>
          <a:xfrm>
            <a:off x="503708" y="3134973"/>
            <a:ext cx="7987862" cy="32056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F2BB43-3462-7653-2BE0-669500878F1B}"/>
              </a:ext>
            </a:extLst>
          </p:cNvPr>
          <p:cNvSpPr txBox="1"/>
          <p:nvPr/>
        </p:nvSpPr>
        <p:spPr>
          <a:xfrm>
            <a:off x="755226" y="3272537"/>
            <a:ext cx="7586669" cy="7402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Checking every possible crash state is unlikely to expose new bugs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Checks only a small subset of states with missing data</a:t>
            </a:r>
          </a:p>
        </p:txBody>
      </p:sp>
    </p:spTree>
    <p:extLst>
      <p:ext uri="{BB962C8B-B14F-4D97-AF65-F5344CB8AC3E}">
        <p14:creationId xmlns:p14="http://schemas.microsoft.com/office/powerpoint/2010/main" val="3302487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B052313-EB63-D115-1E92-CED1F3978080}"/>
              </a:ext>
            </a:extLst>
          </p:cNvPr>
          <p:cNvSpPr txBox="1"/>
          <p:nvPr/>
        </p:nvSpPr>
        <p:spPr>
          <a:xfrm>
            <a:off x="439916" y="1896538"/>
            <a:ext cx="6391808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Run workload, log write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Construct crash state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Check each crash state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Generate bug report if required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39483B9-E2D1-1390-B46A-427B6A461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716" y="1896538"/>
            <a:ext cx="3952487" cy="376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0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Logging Writes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281769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Use dynamic debugging and tracing tool </a:t>
            </a:r>
            <a:r>
              <a:rPr kumimoji="1" lang="en-US" altLang="ko-KR" sz="1500" dirty="0" err="1">
                <a:latin typeface="+mn-ea"/>
              </a:rPr>
              <a:t>Kprobes</a:t>
            </a:r>
            <a:r>
              <a:rPr kumimoji="1" lang="en-US" altLang="ko-KR" sz="1500" dirty="0">
                <a:latin typeface="+mn-ea"/>
              </a:rPr>
              <a:t>, </a:t>
            </a:r>
            <a:r>
              <a:rPr kumimoji="1" lang="en-US" altLang="ko-KR" sz="1500" dirty="0" err="1">
                <a:latin typeface="+mn-ea"/>
              </a:rPr>
              <a:t>Uprobes</a:t>
            </a:r>
            <a:endParaRPr kumimoji="1" lang="en-US" altLang="ko-KR" sz="15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</a:endParaRP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Make copy of probed instruction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Replace first byte with breakpoint instruction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Breakpoint hit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control is passed to handler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Handlers record probed operation and its arguments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User-space test harness insert markers to log to record the start and end of each system call</a:t>
            </a:r>
          </a:p>
        </p:txBody>
      </p:sp>
    </p:spTree>
    <p:extLst>
      <p:ext uri="{BB962C8B-B14F-4D97-AF65-F5344CB8AC3E}">
        <p14:creationId xmlns:p14="http://schemas.microsoft.com/office/powerpoint/2010/main" val="2527191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Constructing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selects crash point based on the crash consistency guarantees of the file system and simulates crashes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ext4-DAX, XFS-DAX: crash point placed after </a:t>
            </a:r>
            <a:r>
              <a:rPr kumimoji="1" lang="en-US" altLang="ko-KR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fsync</a:t>
            </a:r>
            <a:r>
              <a:rPr kumimoji="1"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, sync, </a:t>
            </a:r>
            <a:r>
              <a:rPr kumimoji="1" lang="en-US" altLang="ko-KR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fdatasync</a:t>
            </a:r>
            <a:br>
              <a:rPr kumimoji="1"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</a:br>
            <a:r>
              <a:rPr kumimoji="1" lang="en-US" altLang="ko-KR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others: crash point injected after each store fence</a:t>
            </a:r>
          </a:p>
        </p:txBody>
      </p:sp>
    </p:spTree>
    <p:extLst>
      <p:ext uri="{BB962C8B-B14F-4D97-AF65-F5344CB8AC3E}">
        <p14:creationId xmlns:p14="http://schemas.microsoft.com/office/powerpoint/2010/main" val="44392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31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>
            <a:extLst>
              <a:ext uri="{FF2B5EF4-FFF2-40B4-BE49-F238E27FC236}">
                <a16:creationId xmlns:a16="http://schemas.microsoft.com/office/drawing/2014/main" id="{EF3C91CC-4BC4-4DE2-B128-382154251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1" y="1242294"/>
            <a:ext cx="8221579" cy="4674594"/>
          </a:xfrm>
        </p:spPr>
        <p:txBody>
          <a:bodyPr wrap="square" numCol="1" spcCol="360000" anchor="ctr">
            <a:normAutofit/>
          </a:bodyPr>
          <a:lstStyle/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Introduction / Background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CHIPMUNK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Testing PM File Systems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Bug Analysis</a:t>
            </a:r>
          </a:p>
          <a:p>
            <a:pPr marL="514350" indent="-514350">
              <a:lnSpc>
                <a:spcPct val="200000"/>
              </a:lnSpc>
              <a:buFont typeface="+mj-lt"/>
              <a:buAutoNum type="romanUcPeriod"/>
            </a:pPr>
            <a:r>
              <a:rPr lang="en-US" altLang="ko-KR" sz="2500" dirty="0">
                <a:solidFill>
                  <a:schemeClr val="bg1"/>
                </a:solidFill>
                <a:latin typeface="+mj-lt"/>
              </a:rPr>
              <a:t>Conclusion</a:t>
            </a:r>
            <a:endParaRPr lang="ko-KR" alt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53F7CFAE-A976-4033-A1B1-1EF58A32A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EE077FC1-0FF0-471D-899C-31C6C379A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Index</a:t>
            </a:r>
            <a:endParaRPr lang="ko-KR" altLang="en-US" b="1" dirty="0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732FD29-93B3-4CF7-A8B5-D7C5FBD0741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1341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Constructing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351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replays workload by walking through logs of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flushes, non-temporal stores, fences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Encounters cache line flush / non-temporal store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adds structure to in-flight vector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  <a:sym typeface="Wingdings" panose="05000000000000000000" pitchFamily="2" charset="2"/>
            </a:endParaRP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Encounters store fence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</a:t>
            </a: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contructs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checks crash states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flushes contents</a:t>
            </a:r>
          </a:p>
        </p:txBody>
      </p:sp>
      <p:sp>
        <p:nvSpPr>
          <p:cNvPr id="2" name="말풍선: 사각형 1">
            <a:extLst>
              <a:ext uri="{FF2B5EF4-FFF2-40B4-BE49-F238E27FC236}">
                <a16:creationId xmlns:a16="http://schemas.microsoft.com/office/drawing/2014/main" id="{5F1B28E2-6662-8D51-FC48-CE326071D48D}"/>
              </a:ext>
            </a:extLst>
          </p:cNvPr>
          <p:cNvSpPr/>
          <p:nvPr/>
        </p:nvSpPr>
        <p:spPr>
          <a:xfrm flipH="1">
            <a:off x="1408386" y="4214648"/>
            <a:ext cx="3767772" cy="504497"/>
          </a:xfrm>
          <a:prstGeom prst="wedgeRectCallout">
            <a:avLst>
              <a:gd name="adj1" fmla="val 22796"/>
              <a:gd name="adj2" fmla="val -79905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Type, content, destination address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64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Constructing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Crash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state is constructed by replaying a subset of the </a:t>
            </a:r>
            <a:r>
              <a:rPr kumimoji="1" lang="en-US" altLang="ko-KR" sz="1500" u="sng" dirty="0">
                <a:latin typeface="+mn-ea"/>
                <a:sym typeface="Wingdings" panose="05000000000000000000" pitchFamily="2" charset="2"/>
              </a:rPr>
              <a:t>contents of the in-flight vector</a:t>
            </a: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17E0B3B-40CA-D47B-02A8-BCEDEDD522EC}"/>
              </a:ext>
            </a:extLst>
          </p:cNvPr>
          <p:cNvGrpSpPr/>
          <p:nvPr/>
        </p:nvGrpSpPr>
        <p:grpSpPr>
          <a:xfrm>
            <a:off x="924911" y="3655221"/>
            <a:ext cx="1576793" cy="2066255"/>
            <a:chOff x="819807" y="3482600"/>
            <a:chExt cx="1576793" cy="2066255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C8BC66F7-C60A-D50B-ABBD-B54EF175187D}"/>
                </a:ext>
              </a:extLst>
            </p:cNvPr>
            <p:cNvSpPr/>
            <p:nvPr/>
          </p:nvSpPr>
          <p:spPr>
            <a:xfrm>
              <a:off x="977462" y="3651929"/>
              <a:ext cx="620111" cy="336388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4482634-C7DE-2005-E2FF-EE54684C13C5}"/>
                </a:ext>
              </a:extLst>
            </p:cNvPr>
            <p:cNvSpPr/>
            <p:nvPr/>
          </p:nvSpPr>
          <p:spPr>
            <a:xfrm>
              <a:off x="977462" y="4107925"/>
              <a:ext cx="620111" cy="336388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972DB463-2DB9-010C-DC3C-67276E87F627}"/>
                </a:ext>
              </a:extLst>
            </p:cNvPr>
            <p:cNvSpPr/>
            <p:nvPr/>
          </p:nvSpPr>
          <p:spPr>
            <a:xfrm>
              <a:off x="977462" y="4563921"/>
              <a:ext cx="620111" cy="336388"/>
            </a:xfrm>
            <a:prstGeom prst="rect">
              <a:avLst/>
            </a:prstGeom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2" name="사각형: 둥근 모서리 11">
              <a:extLst>
                <a:ext uri="{FF2B5EF4-FFF2-40B4-BE49-F238E27FC236}">
                  <a16:creationId xmlns:a16="http://schemas.microsoft.com/office/drawing/2014/main" id="{BD28BF75-DE2B-1914-128A-61550F354D45}"/>
                </a:ext>
              </a:extLst>
            </p:cNvPr>
            <p:cNvSpPr/>
            <p:nvPr/>
          </p:nvSpPr>
          <p:spPr>
            <a:xfrm>
              <a:off x="819807" y="3482600"/>
              <a:ext cx="935421" cy="1621936"/>
            </a:xfrm>
            <a:custGeom>
              <a:avLst/>
              <a:gdLst>
                <a:gd name="connsiteX0" fmla="*/ 0 w 935421"/>
                <a:gd name="connsiteY0" fmla="*/ 155907 h 1621936"/>
                <a:gd name="connsiteX1" fmla="*/ 155907 w 935421"/>
                <a:gd name="connsiteY1" fmla="*/ 0 h 1621936"/>
                <a:gd name="connsiteX2" fmla="*/ 480183 w 935421"/>
                <a:gd name="connsiteY2" fmla="*/ 0 h 1621936"/>
                <a:gd name="connsiteX3" fmla="*/ 779514 w 935421"/>
                <a:gd name="connsiteY3" fmla="*/ 0 h 1621936"/>
                <a:gd name="connsiteX4" fmla="*/ 935421 w 935421"/>
                <a:gd name="connsiteY4" fmla="*/ 155907 h 1621936"/>
                <a:gd name="connsiteX5" fmla="*/ 935421 w 935421"/>
                <a:gd name="connsiteY5" fmla="*/ 566412 h 1621936"/>
                <a:gd name="connsiteX6" fmla="*/ 935421 w 935421"/>
                <a:gd name="connsiteY6" fmla="*/ 1029322 h 1621936"/>
                <a:gd name="connsiteX7" fmla="*/ 935421 w 935421"/>
                <a:gd name="connsiteY7" fmla="*/ 1466029 h 1621936"/>
                <a:gd name="connsiteX8" fmla="*/ 779514 w 935421"/>
                <a:gd name="connsiteY8" fmla="*/ 1621936 h 1621936"/>
                <a:gd name="connsiteX9" fmla="*/ 480183 w 935421"/>
                <a:gd name="connsiteY9" fmla="*/ 1621936 h 1621936"/>
                <a:gd name="connsiteX10" fmla="*/ 155907 w 935421"/>
                <a:gd name="connsiteY10" fmla="*/ 1621936 h 1621936"/>
                <a:gd name="connsiteX11" fmla="*/ 0 w 935421"/>
                <a:gd name="connsiteY11" fmla="*/ 1466029 h 1621936"/>
                <a:gd name="connsiteX12" fmla="*/ 0 w 935421"/>
                <a:gd name="connsiteY12" fmla="*/ 1029322 h 1621936"/>
                <a:gd name="connsiteX13" fmla="*/ 0 w 935421"/>
                <a:gd name="connsiteY13" fmla="*/ 618817 h 1621936"/>
                <a:gd name="connsiteX14" fmla="*/ 0 w 935421"/>
                <a:gd name="connsiteY14" fmla="*/ 155907 h 162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35421" h="1621936" extrusionOk="0">
                  <a:moveTo>
                    <a:pt x="0" y="155907"/>
                  </a:moveTo>
                  <a:cubicBezTo>
                    <a:pt x="-1645" y="68787"/>
                    <a:pt x="58776" y="4138"/>
                    <a:pt x="155907" y="0"/>
                  </a:cubicBezTo>
                  <a:cubicBezTo>
                    <a:pt x="279741" y="-12969"/>
                    <a:pt x="321420" y="31413"/>
                    <a:pt x="480183" y="0"/>
                  </a:cubicBezTo>
                  <a:cubicBezTo>
                    <a:pt x="638946" y="-31413"/>
                    <a:pt x="689928" y="26201"/>
                    <a:pt x="779514" y="0"/>
                  </a:cubicBezTo>
                  <a:cubicBezTo>
                    <a:pt x="847067" y="-10150"/>
                    <a:pt x="940390" y="72176"/>
                    <a:pt x="935421" y="155907"/>
                  </a:cubicBezTo>
                  <a:cubicBezTo>
                    <a:pt x="949520" y="308615"/>
                    <a:pt x="890175" y="458273"/>
                    <a:pt x="935421" y="566412"/>
                  </a:cubicBezTo>
                  <a:cubicBezTo>
                    <a:pt x="980667" y="674551"/>
                    <a:pt x="885903" y="864884"/>
                    <a:pt x="935421" y="1029322"/>
                  </a:cubicBezTo>
                  <a:cubicBezTo>
                    <a:pt x="984939" y="1193760"/>
                    <a:pt x="917338" y="1318186"/>
                    <a:pt x="935421" y="1466029"/>
                  </a:cubicBezTo>
                  <a:cubicBezTo>
                    <a:pt x="932929" y="1556256"/>
                    <a:pt x="863899" y="1619941"/>
                    <a:pt x="779514" y="1621936"/>
                  </a:cubicBezTo>
                  <a:cubicBezTo>
                    <a:pt x="650820" y="1657792"/>
                    <a:pt x="589629" y="1606551"/>
                    <a:pt x="480183" y="1621936"/>
                  </a:cubicBezTo>
                  <a:cubicBezTo>
                    <a:pt x="370737" y="1637321"/>
                    <a:pt x="299428" y="1585048"/>
                    <a:pt x="155907" y="1621936"/>
                  </a:cubicBezTo>
                  <a:cubicBezTo>
                    <a:pt x="79729" y="1612126"/>
                    <a:pt x="20867" y="1538679"/>
                    <a:pt x="0" y="1466029"/>
                  </a:cubicBezTo>
                  <a:cubicBezTo>
                    <a:pt x="-18856" y="1352754"/>
                    <a:pt x="29376" y="1122839"/>
                    <a:pt x="0" y="1029322"/>
                  </a:cubicBezTo>
                  <a:cubicBezTo>
                    <a:pt x="-29376" y="935805"/>
                    <a:pt x="24541" y="712667"/>
                    <a:pt x="0" y="618817"/>
                  </a:cubicBezTo>
                  <a:cubicBezTo>
                    <a:pt x="-24541" y="524967"/>
                    <a:pt x="448" y="267774"/>
                    <a:pt x="0" y="155907"/>
                  </a:cubicBez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tailEnd type="none"/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79F198-F240-8FEA-F0C5-9149594732FC}"/>
                </a:ext>
              </a:extLst>
            </p:cNvPr>
            <p:cNvSpPr txBox="1"/>
            <p:nvPr/>
          </p:nvSpPr>
          <p:spPr>
            <a:xfrm>
              <a:off x="1048509" y="5271856"/>
              <a:ext cx="47801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b="1" dirty="0">
                  <a:latin typeface="+mn-ea"/>
                </a:rPr>
                <a:t>n=3</a:t>
              </a:r>
              <a:endParaRPr kumimoji="1" lang="ko-KR" altLang="en-US" sz="1200" b="1" dirty="0">
                <a:latin typeface="+mn-ea"/>
              </a:endParaRPr>
            </a:p>
          </p:txBody>
        </p:sp>
        <p:cxnSp>
          <p:nvCxnSpPr>
            <p:cNvPr id="15" name="직선 화살표 연결선 14">
              <a:extLst>
                <a:ext uri="{FF2B5EF4-FFF2-40B4-BE49-F238E27FC236}">
                  <a16:creationId xmlns:a16="http://schemas.microsoft.com/office/drawing/2014/main" id="{7582BA3C-0156-5A55-44CF-EB04AB933173}"/>
                </a:ext>
              </a:extLst>
            </p:cNvPr>
            <p:cNvCxnSpPr>
              <a:cxnSpLocks/>
            </p:cNvCxnSpPr>
            <p:nvPr/>
          </p:nvCxnSpPr>
          <p:spPr>
            <a:xfrm>
              <a:off x="1439918" y="3820123"/>
              <a:ext cx="420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DD52C99-0B15-B2CA-B80D-316BF529BE0F}"/>
                </a:ext>
              </a:extLst>
            </p:cNvPr>
            <p:cNvSpPr txBox="1"/>
            <p:nvPr/>
          </p:nvSpPr>
          <p:spPr>
            <a:xfrm>
              <a:off x="1923394" y="3681623"/>
              <a:ext cx="47320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b="1" dirty="0">
                  <a:latin typeface="+mn-ea"/>
                </a:rPr>
                <a:t>O/X</a:t>
              </a:r>
              <a:endParaRPr kumimoji="1" lang="ko-KR" altLang="en-US" sz="1200" b="1" dirty="0">
                <a:latin typeface="+mn-ea"/>
              </a:endParaRPr>
            </a:p>
          </p:txBody>
        </p:sp>
        <p:cxnSp>
          <p:nvCxnSpPr>
            <p:cNvPr id="18" name="직선 화살표 연결선 17">
              <a:extLst>
                <a:ext uri="{FF2B5EF4-FFF2-40B4-BE49-F238E27FC236}">
                  <a16:creationId xmlns:a16="http://schemas.microsoft.com/office/drawing/2014/main" id="{533946DB-8E97-9335-5E9E-CA6763F6922C}"/>
                </a:ext>
              </a:extLst>
            </p:cNvPr>
            <p:cNvCxnSpPr>
              <a:cxnSpLocks/>
            </p:cNvCxnSpPr>
            <p:nvPr/>
          </p:nvCxnSpPr>
          <p:spPr>
            <a:xfrm>
              <a:off x="1439918" y="4274096"/>
              <a:ext cx="420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47EE0C0-DF9F-5DC5-9CF0-6AE90734CDA5}"/>
                </a:ext>
              </a:extLst>
            </p:cNvPr>
            <p:cNvSpPr txBox="1"/>
            <p:nvPr/>
          </p:nvSpPr>
          <p:spPr>
            <a:xfrm>
              <a:off x="1923394" y="4135596"/>
              <a:ext cx="47320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b="1" dirty="0">
                  <a:latin typeface="+mn-ea"/>
                </a:rPr>
                <a:t>O/X</a:t>
              </a:r>
              <a:endParaRPr kumimoji="1" lang="ko-KR" altLang="en-US" sz="1200" b="1" dirty="0">
                <a:latin typeface="+mn-ea"/>
              </a:endParaRPr>
            </a:p>
          </p:txBody>
        </p:sp>
        <p:cxnSp>
          <p:nvCxnSpPr>
            <p:cNvPr id="20" name="직선 화살표 연결선 19">
              <a:extLst>
                <a:ext uri="{FF2B5EF4-FFF2-40B4-BE49-F238E27FC236}">
                  <a16:creationId xmlns:a16="http://schemas.microsoft.com/office/drawing/2014/main" id="{6203DE01-4151-C94D-0BBC-53CCCD000DCF}"/>
                </a:ext>
              </a:extLst>
            </p:cNvPr>
            <p:cNvCxnSpPr>
              <a:cxnSpLocks/>
            </p:cNvCxnSpPr>
            <p:nvPr/>
          </p:nvCxnSpPr>
          <p:spPr>
            <a:xfrm>
              <a:off x="1439918" y="4728069"/>
              <a:ext cx="42041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F35E9E9-C206-EE7A-FAF2-F345E24E1B76}"/>
                </a:ext>
              </a:extLst>
            </p:cNvPr>
            <p:cNvSpPr txBox="1"/>
            <p:nvPr/>
          </p:nvSpPr>
          <p:spPr>
            <a:xfrm>
              <a:off x="1923394" y="4589569"/>
              <a:ext cx="473206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b="1" dirty="0">
                  <a:latin typeface="+mn-ea"/>
                </a:rPr>
                <a:t>O/X</a:t>
              </a:r>
              <a:endParaRPr kumimoji="1" lang="ko-KR" altLang="en-US" sz="1200" b="1" dirty="0">
                <a:latin typeface="+mn-ea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95A2EEF-2FC0-D4C2-9EE1-A93372EB01A3}"/>
              </a:ext>
            </a:extLst>
          </p:cNvPr>
          <p:cNvSpPr txBox="1"/>
          <p:nvPr/>
        </p:nvSpPr>
        <p:spPr>
          <a:xfrm>
            <a:off x="806919" y="5773628"/>
            <a:ext cx="1791516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7 crash states to check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24" name="설명선: 아래쪽 화살표 23">
            <a:extLst>
              <a:ext uri="{FF2B5EF4-FFF2-40B4-BE49-F238E27FC236}">
                <a16:creationId xmlns:a16="http://schemas.microsoft.com/office/drawing/2014/main" id="{6E092A1F-1B6A-BBB8-C881-FFC96DCDC155}"/>
              </a:ext>
            </a:extLst>
          </p:cNvPr>
          <p:cNvSpPr/>
          <p:nvPr/>
        </p:nvSpPr>
        <p:spPr>
          <a:xfrm>
            <a:off x="6823015" y="2164815"/>
            <a:ext cx="651641" cy="582964"/>
          </a:xfrm>
          <a:prstGeom prst="downArrowCallout">
            <a:avLst>
              <a:gd name="adj1" fmla="val 18464"/>
              <a:gd name="adj2" fmla="val 15197"/>
              <a:gd name="adj3" fmla="val 25000"/>
              <a:gd name="adj4" fmla="val 64977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n</a:t>
            </a:r>
            <a:endParaRPr kumimoji="1"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775EAB-3EB1-7CD9-7CEE-E578903C79F3}"/>
              </a:ext>
            </a:extLst>
          </p:cNvPr>
          <p:cNvSpPr txBox="1"/>
          <p:nvPr/>
        </p:nvSpPr>
        <p:spPr>
          <a:xfrm>
            <a:off x="3199009" y="3540343"/>
            <a:ext cx="4638313" cy="7402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n is small(3~10)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Even a cap of 2 writes can reveal many bugs</a:t>
            </a:r>
          </a:p>
        </p:txBody>
      </p:sp>
    </p:spTree>
    <p:extLst>
      <p:ext uri="{BB962C8B-B14F-4D97-AF65-F5344CB8AC3E}">
        <p14:creationId xmlns:p14="http://schemas.microsoft.com/office/powerpoint/2010/main" val="1821271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Testing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Mounts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target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file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system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on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each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crash</a:t>
            </a:r>
            <a:r>
              <a:rPr kumimoji="1" lang="ko-KR" altLang="en-US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state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Compares the file-system state vs oracle(post crash state)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Oracle runs the original workload on fresh file system</a:t>
            </a:r>
          </a:p>
        </p:txBody>
      </p:sp>
      <p:sp>
        <p:nvSpPr>
          <p:cNvPr id="24" name="설명선: 아래쪽 화살표 23">
            <a:extLst>
              <a:ext uri="{FF2B5EF4-FFF2-40B4-BE49-F238E27FC236}">
                <a16:creationId xmlns:a16="http://schemas.microsoft.com/office/drawing/2014/main" id="{6E092A1F-1B6A-BBB8-C881-FFC96DCDC155}"/>
              </a:ext>
            </a:extLst>
          </p:cNvPr>
          <p:cNvSpPr/>
          <p:nvPr/>
        </p:nvSpPr>
        <p:spPr>
          <a:xfrm>
            <a:off x="6823015" y="2164815"/>
            <a:ext cx="651641" cy="582964"/>
          </a:xfrm>
          <a:prstGeom prst="downArrowCallout">
            <a:avLst>
              <a:gd name="adj1" fmla="val 18464"/>
              <a:gd name="adj2" fmla="val 15197"/>
              <a:gd name="adj3" fmla="val 25000"/>
              <a:gd name="adj4" fmla="val 64977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n</a:t>
            </a:r>
            <a:endParaRPr kumimoji="1" lang="ko-KR" altLang="en-US" dirty="0"/>
          </a:p>
        </p:txBody>
      </p:sp>
      <p:sp>
        <p:nvSpPr>
          <p:cNvPr id="2" name="원통형 1">
            <a:extLst>
              <a:ext uri="{FF2B5EF4-FFF2-40B4-BE49-F238E27FC236}">
                <a16:creationId xmlns:a16="http://schemas.microsoft.com/office/drawing/2014/main" id="{3F105C3E-482D-9CDA-D756-4F3E1F09431E}"/>
              </a:ext>
            </a:extLst>
          </p:cNvPr>
          <p:cNvSpPr/>
          <p:nvPr/>
        </p:nvSpPr>
        <p:spPr>
          <a:xfrm>
            <a:off x="1030703" y="3938606"/>
            <a:ext cx="1250763" cy="958113"/>
          </a:xfrm>
          <a:prstGeom prst="can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crash</a:t>
            </a:r>
          </a:p>
          <a:p>
            <a:pPr algn="ctr"/>
            <a:r>
              <a:rPr kumimoji="1" lang="en-US" altLang="ko-KR" sz="1500" dirty="0"/>
              <a:t>state</a:t>
            </a:r>
            <a:endParaRPr kumimoji="1" lang="ko-KR" altLang="en-US" sz="1500" dirty="0"/>
          </a:p>
        </p:txBody>
      </p:sp>
      <p:sp>
        <p:nvSpPr>
          <p:cNvPr id="7" name="원통형 6">
            <a:extLst>
              <a:ext uri="{FF2B5EF4-FFF2-40B4-BE49-F238E27FC236}">
                <a16:creationId xmlns:a16="http://schemas.microsoft.com/office/drawing/2014/main" id="{9F56238E-448B-CA75-C53A-5D1033E0EE70}"/>
              </a:ext>
            </a:extLst>
          </p:cNvPr>
          <p:cNvSpPr/>
          <p:nvPr/>
        </p:nvSpPr>
        <p:spPr>
          <a:xfrm>
            <a:off x="2764256" y="3938606"/>
            <a:ext cx="1250763" cy="958113"/>
          </a:xfrm>
          <a:prstGeom prst="can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sz="1500" dirty="0"/>
              <a:t>Oracle</a:t>
            </a:r>
          </a:p>
          <a:p>
            <a:pPr algn="ctr"/>
            <a:r>
              <a:rPr kumimoji="1" lang="en-US" altLang="ko-KR" sz="1500" dirty="0"/>
              <a:t>(post crash state)</a:t>
            </a:r>
            <a:endParaRPr kumimoji="1" lang="ko-KR" altLang="en-US" sz="1500" dirty="0"/>
          </a:p>
        </p:txBody>
      </p:sp>
      <p:sp>
        <p:nvSpPr>
          <p:cNvPr id="14" name="말풍선: 사각형 13">
            <a:extLst>
              <a:ext uri="{FF2B5EF4-FFF2-40B4-BE49-F238E27FC236}">
                <a16:creationId xmlns:a16="http://schemas.microsoft.com/office/drawing/2014/main" id="{C7202CD1-EE1E-F69D-31CF-6969FEF88BC3}"/>
              </a:ext>
            </a:extLst>
          </p:cNvPr>
          <p:cNvSpPr/>
          <p:nvPr/>
        </p:nvSpPr>
        <p:spPr>
          <a:xfrm>
            <a:off x="4374812" y="4069455"/>
            <a:ext cx="4195453" cy="1586009"/>
          </a:xfrm>
          <a:prstGeom prst="wedgeRectCallout">
            <a:avLst>
              <a:gd name="adj1" fmla="val -55647"/>
              <a:gd name="adj2" fmla="val -33715"/>
            </a:avLst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Encounters beginning of new system call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records current oracle state of files that will be modified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 execute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CD0BBD3F-227C-D4EB-A692-2680FED642DA}"/>
              </a:ext>
            </a:extLst>
          </p:cNvPr>
          <p:cNvSpPr/>
          <p:nvPr/>
        </p:nvSpPr>
        <p:spPr>
          <a:xfrm>
            <a:off x="1574800" y="3429000"/>
            <a:ext cx="4195453" cy="322543"/>
          </a:xfrm>
          <a:custGeom>
            <a:avLst/>
            <a:gdLst>
              <a:gd name="connsiteX0" fmla="*/ 0 w 4195453"/>
              <a:gd name="connsiteY0" fmla="*/ 53758 h 322543"/>
              <a:gd name="connsiteX1" fmla="*/ 53758 w 4195453"/>
              <a:gd name="connsiteY1" fmla="*/ 0 h 322543"/>
              <a:gd name="connsiteX2" fmla="*/ 816840 w 4195453"/>
              <a:gd name="connsiteY2" fmla="*/ 0 h 322543"/>
              <a:gd name="connsiteX3" fmla="*/ 1457283 w 4195453"/>
              <a:gd name="connsiteY3" fmla="*/ 0 h 322543"/>
              <a:gd name="connsiteX4" fmla="*/ 2056847 w 4195453"/>
              <a:gd name="connsiteY4" fmla="*/ 0 h 322543"/>
              <a:gd name="connsiteX5" fmla="*/ 2779049 w 4195453"/>
              <a:gd name="connsiteY5" fmla="*/ 0 h 322543"/>
              <a:gd name="connsiteX6" fmla="*/ 3419493 w 4195453"/>
              <a:gd name="connsiteY6" fmla="*/ 0 h 322543"/>
              <a:gd name="connsiteX7" fmla="*/ 4141695 w 4195453"/>
              <a:gd name="connsiteY7" fmla="*/ 0 h 322543"/>
              <a:gd name="connsiteX8" fmla="*/ 4195453 w 4195453"/>
              <a:gd name="connsiteY8" fmla="*/ 53758 h 322543"/>
              <a:gd name="connsiteX9" fmla="*/ 4195453 w 4195453"/>
              <a:gd name="connsiteY9" fmla="*/ 268785 h 322543"/>
              <a:gd name="connsiteX10" fmla="*/ 4141695 w 4195453"/>
              <a:gd name="connsiteY10" fmla="*/ 322543 h 322543"/>
              <a:gd name="connsiteX11" fmla="*/ 3419493 w 4195453"/>
              <a:gd name="connsiteY11" fmla="*/ 322543 h 322543"/>
              <a:gd name="connsiteX12" fmla="*/ 2656411 w 4195453"/>
              <a:gd name="connsiteY12" fmla="*/ 322543 h 322543"/>
              <a:gd name="connsiteX13" fmla="*/ 1893330 w 4195453"/>
              <a:gd name="connsiteY13" fmla="*/ 322543 h 322543"/>
              <a:gd name="connsiteX14" fmla="*/ 1293766 w 4195453"/>
              <a:gd name="connsiteY14" fmla="*/ 322543 h 322543"/>
              <a:gd name="connsiteX15" fmla="*/ 53758 w 4195453"/>
              <a:gd name="connsiteY15" fmla="*/ 322543 h 322543"/>
              <a:gd name="connsiteX16" fmla="*/ 0 w 4195453"/>
              <a:gd name="connsiteY16" fmla="*/ 268785 h 322543"/>
              <a:gd name="connsiteX17" fmla="*/ 0 w 4195453"/>
              <a:gd name="connsiteY17" fmla="*/ 53758 h 322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95453" h="322543" extrusionOk="0">
                <a:moveTo>
                  <a:pt x="0" y="53758"/>
                </a:moveTo>
                <a:cubicBezTo>
                  <a:pt x="-3496" y="21912"/>
                  <a:pt x="22910" y="435"/>
                  <a:pt x="53758" y="0"/>
                </a:cubicBezTo>
                <a:cubicBezTo>
                  <a:pt x="417414" y="1632"/>
                  <a:pt x="518782" y="34052"/>
                  <a:pt x="816840" y="0"/>
                </a:cubicBezTo>
                <a:cubicBezTo>
                  <a:pt x="1114898" y="-34052"/>
                  <a:pt x="1283603" y="-30369"/>
                  <a:pt x="1457283" y="0"/>
                </a:cubicBezTo>
                <a:cubicBezTo>
                  <a:pt x="1630963" y="30369"/>
                  <a:pt x="1834536" y="-20641"/>
                  <a:pt x="2056847" y="0"/>
                </a:cubicBezTo>
                <a:cubicBezTo>
                  <a:pt x="2279158" y="20641"/>
                  <a:pt x="2430250" y="-7160"/>
                  <a:pt x="2779049" y="0"/>
                </a:cubicBezTo>
                <a:cubicBezTo>
                  <a:pt x="3127848" y="7160"/>
                  <a:pt x="3105657" y="7259"/>
                  <a:pt x="3419493" y="0"/>
                </a:cubicBezTo>
                <a:cubicBezTo>
                  <a:pt x="3733329" y="-7259"/>
                  <a:pt x="3831237" y="-19611"/>
                  <a:pt x="4141695" y="0"/>
                </a:cubicBezTo>
                <a:cubicBezTo>
                  <a:pt x="4170776" y="-5810"/>
                  <a:pt x="4194045" y="26024"/>
                  <a:pt x="4195453" y="53758"/>
                </a:cubicBezTo>
                <a:cubicBezTo>
                  <a:pt x="4193654" y="150786"/>
                  <a:pt x="4189271" y="215589"/>
                  <a:pt x="4195453" y="268785"/>
                </a:cubicBezTo>
                <a:cubicBezTo>
                  <a:pt x="4190590" y="298197"/>
                  <a:pt x="4172472" y="319563"/>
                  <a:pt x="4141695" y="322543"/>
                </a:cubicBezTo>
                <a:cubicBezTo>
                  <a:pt x="3876465" y="306181"/>
                  <a:pt x="3622330" y="308827"/>
                  <a:pt x="3419493" y="322543"/>
                </a:cubicBezTo>
                <a:cubicBezTo>
                  <a:pt x="3216656" y="336259"/>
                  <a:pt x="2977591" y="325962"/>
                  <a:pt x="2656411" y="322543"/>
                </a:cubicBezTo>
                <a:cubicBezTo>
                  <a:pt x="2335231" y="319124"/>
                  <a:pt x="2217837" y="289212"/>
                  <a:pt x="1893330" y="322543"/>
                </a:cubicBezTo>
                <a:cubicBezTo>
                  <a:pt x="1568823" y="355874"/>
                  <a:pt x="1479449" y="318225"/>
                  <a:pt x="1293766" y="322543"/>
                </a:cubicBezTo>
                <a:cubicBezTo>
                  <a:pt x="1108083" y="326861"/>
                  <a:pt x="455463" y="318869"/>
                  <a:pt x="53758" y="322543"/>
                </a:cubicBezTo>
                <a:cubicBezTo>
                  <a:pt x="21938" y="318202"/>
                  <a:pt x="249" y="295106"/>
                  <a:pt x="0" y="268785"/>
                </a:cubicBezTo>
                <a:cubicBezTo>
                  <a:pt x="-4568" y="197709"/>
                  <a:pt x="-8831" y="158849"/>
                  <a:pt x="0" y="53758"/>
                </a:cubicBezTo>
                <a:close/>
              </a:path>
            </a:pathLst>
          </a:custGeom>
          <a:noFill/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none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cxnSp>
        <p:nvCxnSpPr>
          <p:cNvPr id="27" name="연결선: 구부러짐 26">
            <a:extLst>
              <a:ext uri="{FF2B5EF4-FFF2-40B4-BE49-F238E27FC236}">
                <a16:creationId xmlns:a16="http://schemas.microsoft.com/office/drawing/2014/main" id="{3E4CD35C-48CF-6E40-8967-0A458ABDB5FB}"/>
              </a:ext>
            </a:extLst>
          </p:cNvPr>
          <p:cNvCxnSpPr>
            <a:cxnSpLocks/>
            <a:stCxn id="16" idx="3"/>
            <a:endCxn id="14" idx="0"/>
          </p:cNvCxnSpPr>
          <p:nvPr/>
        </p:nvCxnSpPr>
        <p:spPr>
          <a:xfrm>
            <a:off x="5770253" y="3590272"/>
            <a:ext cx="702286" cy="479183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15B558E-F305-1073-E11F-A7BC3D21D02A}"/>
              </a:ext>
            </a:extLst>
          </p:cNvPr>
          <p:cNvSpPr txBox="1"/>
          <p:nvPr/>
        </p:nvSpPr>
        <p:spPr>
          <a:xfrm>
            <a:off x="1487909" y="5143353"/>
            <a:ext cx="2048959" cy="646331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Compare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File system: contents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Directory: directory entries</a:t>
            </a:r>
            <a:endParaRPr kumimoji="1" lang="ko-KR" altLang="en-US" sz="1200" dirty="0">
              <a:latin typeface="+mn-ea"/>
            </a:endParaRPr>
          </a:p>
        </p:txBody>
      </p:sp>
      <p:cxnSp>
        <p:nvCxnSpPr>
          <p:cNvPr id="8" name="연결선: 구부러짐 7">
            <a:extLst>
              <a:ext uri="{FF2B5EF4-FFF2-40B4-BE49-F238E27FC236}">
                <a16:creationId xmlns:a16="http://schemas.microsoft.com/office/drawing/2014/main" id="{5A8923E5-A6F8-A286-BC7E-A2031241D570}"/>
              </a:ext>
            </a:extLst>
          </p:cNvPr>
          <p:cNvCxnSpPr>
            <a:cxnSpLocks/>
            <a:endCxn id="7" idx="3"/>
          </p:cNvCxnSpPr>
          <p:nvPr/>
        </p:nvCxnSpPr>
        <p:spPr>
          <a:xfrm rot="10800000">
            <a:off x="3389638" y="4896719"/>
            <a:ext cx="1490972" cy="1120768"/>
          </a:xfrm>
          <a:prstGeom prst="curvedConnector2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26CC5E-BF9F-5799-E7F8-E6B189C1702D}"/>
              </a:ext>
            </a:extLst>
          </p:cNvPr>
          <p:cNvSpPr txBox="1"/>
          <p:nvPr/>
        </p:nvSpPr>
        <p:spPr>
          <a:xfrm>
            <a:off x="4927686" y="5877347"/>
            <a:ext cx="2546970" cy="276999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r>
              <a:rPr kumimoji="1" lang="en-US" altLang="ko-KR" sz="1200" dirty="0">
                <a:latin typeface="+mn-ea"/>
              </a:rPr>
              <a:t>Ideal state(crash not occurred)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4035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Testing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Crash injected in the middle of system call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DD779B5B-2F77-0F72-BF9C-3CC2E11F31EE}"/>
              </a:ext>
            </a:extLst>
          </p:cNvPr>
          <p:cNvGrpSpPr/>
          <p:nvPr/>
        </p:nvGrpSpPr>
        <p:grpSpPr>
          <a:xfrm>
            <a:off x="850079" y="3501008"/>
            <a:ext cx="4015037" cy="2137493"/>
            <a:chOff x="4880610" y="2497772"/>
            <a:chExt cx="4015037" cy="2137493"/>
          </a:xfrm>
        </p:grpSpPr>
        <p:sp>
          <p:nvSpPr>
            <p:cNvPr id="2" name="원통형 1">
              <a:extLst>
                <a:ext uri="{FF2B5EF4-FFF2-40B4-BE49-F238E27FC236}">
                  <a16:creationId xmlns:a16="http://schemas.microsoft.com/office/drawing/2014/main" id="{3F105C3E-482D-9CDA-D756-4F3E1F09431E}"/>
                </a:ext>
              </a:extLst>
            </p:cNvPr>
            <p:cNvSpPr/>
            <p:nvPr/>
          </p:nvSpPr>
          <p:spPr>
            <a:xfrm>
              <a:off x="5363711" y="3775349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crash</a:t>
              </a:r>
            </a:p>
            <a:p>
              <a:pPr algn="ctr"/>
              <a:r>
                <a:rPr kumimoji="1" lang="en-US" altLang="ko-KR" sz="1500" dirty="0"/>
                <a:t>state</a:t>
              </a:r>
              <a:endParaRPr kumimoji="1" lang="ko-KR" altLang="en-US" sz="1500" dirty="0"/>
            </a:p>
          </p:txBody>
        </p:sp>
        <p:sp>
          <p:nvSpPr>
            <p:cNvPr id="7" name="원통형 6">
              <a:extLst>
                <a:ext uri="{FF2B5EF4-FFF2-40B4-BE49-F238E27FC236}">
                  <a16:creationId xmlns:a16="http://schemas.microsoft.com/office/drawing/2014/main" id="{9F56238E-448B-CA75-C53A-5D1033E0EE70}"/>
                </a:ext>
              </a:extLst>
            </p:cNvPr>
            <p:cNvSpPr/>
            <p:nvPr/>
          </p:nvSpPr>
          <p:spPr>
            <a:xfrm>
              <a:off x="7632670" y="2497772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Oracle</a:t>
              </a:r>
            </a:p>
            <a:p>
              <a:pPr algn="ctr"/>
              <a:r>
                <a:rPr kumimoji="1" lang="en-US" altLang="ko-KR" sz="1500" dirty="0"/>
                <a:t>(previous)</a:t>
              </a:r>
            </a:p>
          </p:txBody>
        </p:sp>
        <p:sp>
          <p:nvSpPr>
            <p:cNvPr id="33" name="원통형 32">
              <a:extLst>
                <a:ext uri="{FF2B5EF4-FFF2-40B4-BE49-F238E27FC236}">
                  <a16:creationId xmlns:a16="http://schemas.microsoft.com/office/drawing/2014/main" id="{7ED7B2BE-8D76-EF92-E221-C8227CEC28AE}"/>
                </a:ext>
              </a:extLst>
            </p:cNvPr>
            <p:cNvSpPr/>
            <p:nvPr/>
          </p:nvSpPr>
          <p:spPr>
            <a:xfrm>
              <a:off x="7626873" y="3775349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Oracle</a:t>
              </a:r>
            </a:p>
            <a:p>
              <a:pPr algn="ctr"/>
              <a:r>
                <a:rPr kumimoji="1" lang="en-US" altLang="ko-KR" sz="1500" dirty="0"/>
                <a:t>(current)</a:t>
              </a:r>
            </a:p>
          </p:txBody>
        </p:sp>
        <p:sp>
          <p:nvSpPr>
            <p:cNvPr id="44" name="폭발: 14pt 43">
              <a:extLst>
                <a:ext uri="{FF2B5EF4-FFF2-40B4-BE49-F238E27FC236}">
                  <a16:creationId xmlns:a16="http://schemas.microsoft.com/office/drawing/2014/main" id="{C3C466D7-2741-0948-7E61-C82AF3DCAD3F}"/>
                </a:ext>
              </a:extLst>
            </p:cNvPr>
            <p:cNvSpPr/>
            <p:nvPr/>
          </p:nvSpPr>
          <p:spPr>
            <a:xfrm>
              <a:off x="4880610" y="3182350"/>
              <a:ext cx="732790" cy="436190"/>
            </a:xfrm>
            <a:prstGeom prst="irregularSeal2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/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A6C2A334-F905-BC6F-CCD6-3414CC736364}"/>
                </a:ext>
              </a:extLst>
            </p:cNvPr>
            <p:cNvCxnSpPr>
              <a:stCxn id="7" idx="3"/>
              <a:endCxn id="33" idx="0"/>
            </p:cNvCxnSpPr>
            <p:nvPr/>
          </p:nvCxnSpPr>
          <p:spPr>
            <a:xfrm flipH="1">
              <a:off x="8140938" y="3357688"/>
              <a:ext cx="5797" cy="632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85293B20-E0DB-F53C-527B-B4501B3E7379}"/>
                </a:ext>
              </a:extLst>
            </p:cNvPr>
            <p:cNvCxnSpPr/>
            <p:nvPr/>
          </p:nvCxnSpPr>
          <p:spPr>
            <a:xfrm flipH="1">
              <a:off x="5871833" y="3357688"/>
              <a:ext cx="5797" cy="632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EACA759B-789B-43F7-20D1-729602F8B1B4}"/>
                </a:ext>
              </a:extLst>
            </p:cNvPr>
            <p:cNvSpPr/>
            <p:nvPr/>
          </p:nvSpPr>
          <p:spPr>
            <a:xfrm>
              <a:off x="7355747" y="3436093"/>
              <a:ext cx="1539900" cy="2608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execution</a:t>
              </a:r>
              <a:endParaRPr kumimoji="1" lang="ko-KR" altLang="en-US" sz="1500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B637236B-2B5E-8741-521F-697DAF786F5F}"/>
                </a:ext>
              </a:extLst>
            </p:cNvPr>
            <p:cNvSpPr/>
            <p:nvPr/>
          </p:nvSpPr>
          <p:spPr>
            <a:xfrm>
              <a:off x="5107825" y="3436093"/>
              <a:ext cx="1539900" cy="2608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execution</a:t>
              </a:r>
              <a:endParaRPr kumimoji="1" lang="ko-KR" altLang="en-US" sz="1500" dirty="0"/>
            </a:p>
          </p:txBody>
        </p:sp>
      </p:grpSp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103DFB8B-E9EE-FE7E-F785-37D2F1E53D56}"/>
              </a:ext>
            </a:extLst>
          </p:cNvPr>
          <p:cNvCxnSpPr>
            <a:cxnSpLocks/>
          </p:cNvCxnSpPr>
          <p:nvPr/>
        </p:nvCxnSpPr>
        <p:spPr>
          <a:xfrm flipV="1">
            <a:off x="2543503" y="4014952"/>
            <a:ext cx="817992" cy="107205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24A81405-5EE8-F460-26DA-E5276FEFC1AF}"/>
              </a:ext>
            </a:extLst>
          </p:cNvPr>
          <p:cNvCxnSpPr>
            <a:cxnSpLocks/>
          </p:cNvCxnSpPr>
          <p:nvPr/>
        </p:nvCxnSpPr>
        <p:spPr>
          <a:xfrm>
            <a:off x="2543503" y="5254327"/>
            <a:ext cx="8179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C2FB1E61-CA8A-C310-495C-FBB5F3144E41}"/>
              </a:ext>
            </a:extLst>
          </p:cNvPr>
          <p:cNvSpPr/>
          <p:nvPr/>
        </p:nvSpPr>
        <p:spPr>
          <a:xfrm>
            <a:off x="2543503" y="4436394"/>
            <a:ext cx="914400" cy="914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  <a:gs pos="97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200" dirty="0"/>
              <a:t>compare</a:t>
            </a:r>
            <a:endParaRPr kumimoji="1"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89289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Testing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74020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Crash injected after the system call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Check system call is synchronous(crash state = current oracle state)</a:t>
            </a:r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DD779B5B-2F77-0F72-BF9C-3CC2E11F31EE}"/>
              </a:ext>
            </a:extLst>
          </p:cNvPr>
          <p:cNvGrpSpPr/>
          <p:nvPr/>
        </p:nvGrpSpPr>
        <p:grpSpPr>
          <a:xfrm>
            <a:off x="1077294" y="3501008"/>
            <a:ext cx="3787822" cy="2137493"/>
            <a:chOff x="5107825" y="2497772"/>
            <a:chExt cx="3787822" cy="2137493"/>
          </a:xfrm>
        </p:grpSpPr>
        <p:sp>
          <p:nvSpPr>
            <p:cNvPr id="2" name="원통형 1">
              <a:extLst>
                <a:ext uri="{FF2B5EF4-FFF2-40B4-BE49-F238E27FC236}">
                  <a16:creationId xmlns:a16="http://schemas.microsoft.com/office/drawing/2014/main" id="{3F105C3E-482D-9CDA-D756-4F3E1F09431E}"/>
                </a:ext>
              </a:extLst>
            </p:cNvPr>
            <p:cNvSpPr/>
            <p:nvPr/>
          </p:nvSpPr>
          <p:spPr>
            <a:xfrm>
              <a:off x="5363711" y="3775349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crash</a:t>
              </a:r>
            </a:p>
            <a:p>
              <a:pPr algn="ctr"/>
              <a:r>
                <a:rPr kumimoji="1" lang="en-US" altLang="ko-KR" sz="1500" dirty="0"/>
                <a:t>state</a:t>
              </a:r>
              <a:endParaRPr kumimoji="1" lang="ko-KR" altLang="en-US" sz="1500" dirty="0"/>
            </a:p>
          </p:txBody>
        </p:sp>
        <p:sp>
          <p:nvSpPr>
            <p:cNvPr id="7" name="원통형 6">
              <a:extLst>
                <a:ext uri="{FF2B5EF4-FFF2-40B4-BE49-F238E27FC236}">
                  <a16:creationId xmlns:a16="http://schemas.microsoft.com/office/drawing/2014/main" id="{9F56238E-448B-CA75-C53A-5D1033E0EE70}"/>
                </a:ext>
              </a:extLst>
            </p:cNvPr>
            <p:cNvSpPr/>
            <p:nvPr/>
          </p:nvSpPr>
          <p:spPr>
            <a:xfrm>
              <a:off x="7632670" y="2497772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Oracle</a:t>
              </a:r>
            </a:p>
            <a:p>
              <a:pPr algn="ctr"/>
              <a:r>
                <a:rPr kumimoji="1" lang="en-US" altLang="ko-KR" sz="1500" dirty="0"/>
                <a:t>(previous)</a:t>
              </a:r>
            </a:p>
          </p:txBody>
        </p:sp>
        <p:sp>
          <p:nvSpPr>
            <p:cNvPr id="33" name="원통형 32">
              <a:extLst>
                <a:ext uri="{FF2B5EF4-FFF2-40B4-BE49-F238E27FC236}">
                  <a16:creationId xmlns:a16="http://schemas.microsoft.com/office/drawing/2014/main" id="{7ED7B2BE-8D76-EF92-E221-C8227CEC28AE}"/>
                </a:ext>
              </a:extLst>
            </p:cNvPr>
            <p:cNvSpPr/>
            <p:nvPr/>
          </p:nvSpPr>
          <p:spPr>
            <a:xfrm>
              <a:off x="7626873" y="3775349"/>
              <a:ext cx="1028129" cy="859916"/>
            </a:xfrm>
            <a:prstGeom prst="can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Oracle</a:t>
              </a:r>
            </a:p>
            <a:p>
              <a:pPr algn="ctr"/>
              <a:r>
                <a:rPr kumimoji="1" lang="en-US" altLang="ko-KR" sz="1500" dirty="0"/>
                <a:t>(current)</a:t>
              </a:r>
            </a:p>
          </p:txBody>
        </p:sp>
        <p:sp>
          <p:nvSpPr>
            <p:cNvPr id="44" name="폭발: 14pt 43">
              <a:extLst>
                <a:ext uri="{FF2B5EF4-FFF2-40B4-BE49-F238E27FC236}">
                  <a16:creationId xmlns:a16="http://schemas.microsoft.com/office/drawing/2014/main" id="{C3C466D7-2741-0948-7E61-C82AF3DCAD3F}"/>
                </a:ext>
              </a:extLst>
            </p:cNvPr>
            <p:cNvSpPr/>
            <p:nvPr/>
          </p:nvSpPr>
          <p:spPr>
            <a:xfrm>
              <a:off x="5509956" y="3588869"/>
              <a:ext cx="732790" cy="436190"/>
            </a:xfrm>
            <a:prstGeom prst="irregularSeal2">
              <a:avLst/>
            </a:prstGeom>
            <a:solidFill>
              <a:srgbClr val="C00000"/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ko-KR" altLang="en-US" dirty="0"/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A6C2A334-F905-BC6F-CCD6-3414CC736364}"/>
                </a:ext>
              </a:extLst>
            </p:cNvPr>
            <p:cNvCxnSpPr>
              <a:stCxn id="7" idx="3"/>
              <a:endCxn id="33" idx="0"/>
            </p:cNvCxnSpPr>
            <p:nvPr/>
          </p:nvCxnSpPr>
          <p:spPr>
            <a:xfrm flipH="1">
              <a:off x="8140938" y="3357688"/>
              <a:ext cx="5797" cy="632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>
              <a:extLst>
                <a:ext uri="{FF2B5EF4-FFF2-40B4-BE49-F238E27FC236}">
                  <a16:creationId xmlns:a16="http://schemas.microsoft.com/office/drawing/2014/main" id="{85293B20-E0DB-F53C-527B-B4501B3E7379}"/>
                </a:ext>
              </a:extLst>
            </p:cNvPr>
            <p:cNvCxnSpPr/>
            <p:nvPr/>
          </p:nvCxnSpPr>
          <p:spPr>
            <a:xfrm flipH="1">
              <a:off x="5871833" y="3357688"/>
              <a:ext cx="5797" cy="632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EACA759B-789B-43F7-20D1-729602F8B1B4}"/>
                </a:ext>
              </a:extLst>
            </p:cNvPr>
            <p:cNvSpPr/>
            <p:nvPr/>
          </p:nvSpPr>
          <p:spPr>
            <a:xfrm>
              <a:off x="7355747" y="3436093"/>
              <a:ext cx="1539900" cy="2608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execution</a:t>
              </a:r>
              <a:endParaRPr kumimoji="1" lang="ko-KR" altLang="en-US" sz="1500" dirty="0"/>
            </a:p>
          </p:txBody>
        </p:sp>
        <p:sp>
          <p:nvSpPr>
            <p:cNvPr id="39" name="사각형: 둥근 모서리 38">
              <a:extLst>
                <a:ext uri="{FF2B5EF4-FFF2-40B4-BE49-F238E27FC236}">
                  <a16:creationId xmlns:a16="http://schemas.microsoft.com/office/drawing/2014/main" id="{B637236B-2B5E-8741-521F-697DAF786F5F}"/>
                </a:ext>
              </a:extLst>
            </p:cNvPr>
            <p:cNvSpPr/>
            <p:nvPr/>
          </p:nvSpPr>
          <p:spPr>
            <a:xfrm>
              <a:off x="5107825" y="3436093"/>
              <a:ext cx="1539900" cy="2608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kumimoji="1" lang="en-US" altLang="ko-KR" sz="1500" dirty="0"/>
                <a:t>execution</a:t>
              </a:r>
              <a:endParaRPr kumimoji="1" lang="ko-KR" altLang="en-US" sz="1500" dirty="0"/>
            </a:p>
          </p:txBody>
        </p:sp>
      </p:grpSp>
      <p:cxnSp>
        <p:nvCxnSpPr>
          <p:cNvPr id="51" name="직선 화살표 연결선 50">
            <a:extLst>
              <a:ext uri="{FF2B5EF4-FFF2-40B4-BE49-F238E27FC236}">
                <a16:creationId xmlns:a16="http://schemas.microsoft.com/office/drawing/2014/main" id="{24A81405-5EE8-F460-26DA-E5276FEFC1AF}"/>
              </a:ext>
            </a:extLst>
          </p:cNvPr>
          <p:cNvCxnSpPr>
            <a:cxnSpLocks/>
          </p:cNvCxnSpPr>
          <p:nvPr/>
        </p:nvCxnSpPr>
        <p:spPr>
          <a:xfrm>
            <a:off x="2543503" y="5254327"/>
            <a:ext cx="817992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타원 56">
            <a:extLst>
              <a:ext uri="{FF2B5EF4-FFF2-40B4-BE49-F238E27FC236}">
                <a16:creationId xmlns:a16="http://schemas.microsoft.com/office/drawing/2014/main" id="{C2FB1E61-CA8A-C310-495C-FBB5F3144E41}"/>
              </a:ext>
            </a:extLst>
          </p:cNvPr>
          <p:cNvSpPr/>
          <p:nvPr/>
        </p:nvSpPr>
        <p:spPr>
          <a:xfrm>
            <a:off x="2557760" y="4870449"/>
            <a:ext cx="803735" cy="269311"/>
          </a:xfrm>
          <a:prstGeom prst="ellipse">
            <a:avLst/>
          </a:prstGeom>
          <a:solidFill>
            <a:schemeClr val="bg1"/>
          </a:solidFill>
          <a:ln w="19050">
            <a:noFil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ko-KR" sz="1200" dirty="0"/>
              <a:t>compare</a:t>
            </a:r>
            <a:endParaRPr kumimoji="1"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26180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Architecture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Testing crash states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Validate file system is in a usable state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Creates files in all directories, then deletes all files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dirty="0">
              <a:latin typeface="+mn-ea"/>
              <a:sym typeface="Wingdings" panose="05000000000000000000" pitchFamily="2" charset="2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Outputs bug report if any of these checks or operations fail</a:t>
            </a:r>
          </a:p>
        </p:txBody>
      </p:sp>
    </p:spTree>
    <p:extLst>
      <p:ext uri="{BB962C8B-B14F-4D97-AF65-F5344CB8AC3E}">
        <p14:creationId xmlns:p14="http://schemas.microsoft.com/office/powerpoint/2010/main" val="3045556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Workload Generation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Automatic Crash Explorer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D52D49-16DC-59D3-144C-78F536ADDAB6}"/>
              </a:ext>
            </a:extLst>
          </p:cNvPr>
          <p:cNvSpPr txBox="1"/>
          <p:nvPr/>
        </p:nvSpPr>
        <p:spPr>
          <a:xfrm>
            <a:off x="3521904" y="3348112"/>
            <a:ext cx="2717411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ko-KR" altLang="en-US" sz="1200">
                <a:latin typeface="+mn-ea"/>
              </a:rPr>
              <a:t>ㄴ</a:t>
            </a:r>
            <a:r>
              <a:rPr kumimoji="1" lang="en-US" altLang="ko-KR" sz="1200" dirty="0">
                <a:latin typeface="+mn-ea"/>
              </a:rPr>
              <a:t>open, close, </a:t>
            </a:r>
            <a:r>
              <a:rPr kumimoji="1" lang="en-US" altLang="ko-KR" sz="1200" dirty="0" err="1">
                <a:latin typeface="+mn-ea"/>
              </a:rPr>
              <a:t>fsync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 err="1">
                <a:latin typeface="+mn-ea"/>
              </a:rPr>
              <a:t>fdatasync</a:t>
            </a:r>
            <a:r>
              <a:rPr kumimoji="1" lang="en-US" altLang="ko-KR" sz="1200" dirty="0">
                <a:latin typeface="+mn-ea"/>
              </a:rPr>
              <a:t>, sync</a:t>
            </a:r>
            <a:endParaRPr kumimoji="1" lang="ko-KR" altLang="en-US" sz="12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A38FB1A-196A-D5DF-6E17-64563F5FF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586" y="4731888"/>
            <a:ext cx="3011214" cy="15254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24714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Exhaustively generate workloads of a pre-defined structure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Generate workloads with </a:t>
            </a:r>
            <a:r>
              <a:rPr kumimoji="1" lang="en-US" altLang="ko-KR" sz="1500" b="1" dirty="0">
                <a:latin typeface="+mn-ea"/>
                <a:sym typeface="Wingdings" panose="05000000000000000000" pitchFamily="2" charset="2"/>
              </a:rPr>
              <a:t>n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 </a:t>
            </a:r>
            <a:r>
              <a:rPr kumimoji="1" lang="en-US" altLang="ko-KR" sz="1500" u="sng" dirty="0">
                <a:latin typeface="+mn-ea"/>
                <a:sym typeface="Wingdings" panose="05000000000000000000" pitchFamily="2" charset="2"/>
              </a:rPr>
              <a:t>core file system operations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ko-KR" sz="1500" u="sng" dirty="0">
              <a:latin typeface="+mn-ea"/>
              <a:sym typeface="Wingdings" panose="05000000000000000000" pitchFamily="2" charset="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Ext4-DAX, XFS-DAX: insert at least 1 </a:t>
            </a: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fsync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-family operation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Test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seq-1, seq-2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seq-3: contain only </a:t>
            </a: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pwrite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, link, unlink, rename</a:t>
            </a:r>
          </a:p>
        </p:txBody>
      </p:sp>
    </p:spTree>
    <p:extLst>
      <p:ext uri="{BB962C8B-B14F-4D97-AF65-F5344CB8AC3E}">
        <p14:creationId xmlns:p14="http://schemas.microsoft.com/office/powerpoint/2010/main" val="25477115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Workload Generation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 err="1">
                <a:latin typeface="+mn-ea"/>
              </a:rPr>
              <a:t>Syzkaller</a:t>
            </a:r>
            <a:endParaRPr kumimoji="1" lang="en-US" altLang="ko-KR" sz="15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Fuzzer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 starts with an initial set of test cases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Use genetic programming to generate new tests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If workload covered new parts of the kernel,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fuzzer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 adds new parts to seeds and generate new workloads from it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5014784-B64B-A9A4-0EE4-B8D14C52B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87"/>
          <a:stretch/>
        </p:blipFill>
        <p:spPr>
          <a:xfrm>
            <a:off x="4130566" y="4139832"/>
            <a:ext cx="4517651" cy="207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4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Workload Generation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직사각형 2">
            <a:extLst>
              <a:ext uri="{FF2B5EF4-FFF2-40B4-BE49-F238E27FC236}">
                <a16:creationId xmlns:a16="http://schemas.microsoft.com/office/drawing/2014/main" id="{FD2A3416-5A1F-A0C7-C9D0-5718CB97C567}"/>
              </a:ext>
            </a:extLst>
          </p:cNvPr>
          <p:cNvSpPr/>
          <p:nvPr/>
        </p:nvSpPr>
        <p:spPr>
          <a:xfrm>
            <a:off x="354032" y="1934791"/>
            <a:ext cx="8432615" cy="4444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76B65B-D5B1-9D2E-6140-2B24105BEAD5}"/>
              </a:ext>
            </a:extLst>
          </p:cNvPr>
          <p:cNvSpPr txBox="1"/>
          <p:nvPr/>
        </p:nvSpPr>
        <p:spPr>
          <a:xfrm>
            <a:off x="555530" y="2103818"/>
            <a:ext cx="639180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 err="1">
                <a:latin typeface="+mn-ea"/>
              </a:rPr>
              <a:t>Syzkaller</a:t>
            </a:r>
            <a:endParaRPr kumimoji="1" lang="en-US" altLang="ko-KR" sz="1500" b="1" dirty="0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22FC93-896C-E04F-6949-3EE7BD96A4F0}"/>
              </a:ext>
            </a:extLst>
          </p:cNvPr>
          <p:cNvSpPr txBox="1"/>
          <p:nvPr/>
        </p:nvSpPr>
        <p:spPr>
          <a:xfrm>
            <a:off x="555530" y="2665092"/>
            <a:ext cx="8031422" cy="35101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  <a:sym typeface="Wingdings" panose="05000000000000000000" pitchFamily="2" charset="2"/>
              </a:rPr>
              <a:t>Adaptation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Restrict </a:t>
            </a:r>
            <a:r>
              <a:rPr kumimoji="1" lang="en-US" altLang="ko-KR" sz="1500" dirty="0" err="1">
                <a:latin typeface="+mn-ea"/>
                <a:sym typeface="Wingdings" panose="05000000000000000000" pitchFamily="2" charset="2"/>
              </a:rPr>
              <a:t>Syzkaller</a:t>
            </a: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 to only generate workloads that contain file-system operations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Replace workload executor with custom workload</a:t>
            </a:r>
            <a:br>
              <a:rPr kumimoji="1" lang="en-US" altLang="ko-KR" sz="1500" dirty="0">
                <a:latin typeface="+mn-ea"/>
                <a:sym typeface="Wingdings" panose="05000000000000000000" pitchFamily="2" charset="2"/>
              </a:rPr>
            </a:b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invokes CHIPMUNK on each workload, records code coverage before the crash and during recovery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Add crash points between each system call and in the middle of final non-failing system call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Add sync at the end of each workload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Use GCC’s sanitizer coverage instrumentation to collect code coverage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  <a:sym typeface="Wingdings" panose="05000000000000000000" pitchFamily="2" charset="2"/>
              </a:rPr>
              <a:t>Use simple triaging procedure that clusters bug reports by lexical similarity</a:t>
            </a:r>
          </a:p>
        </p:txBody>
      </p:sp>
    </p:spTree>
    <p:extLst>
      <p:ext uri="{BB962C8B-B14F-4D97-AF65-F5344CB8AC3E}">
        <p14:creationId xmlns:p14="http://schemas.microsoft.com/office/powerpoint/2010/main" val="22720276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Discussion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0FEFF7-ABEF-36ED-27B8-F83756DEC73D}"/>
              </a:ext>
            </a:extLst>
          </p:cNvPr>
          <p:cNvSpPr txBox="1"/>
          <p:nvPr/>
        </p:nvSpPr>
        <p:spPr>
          <a:xfrm>
            <a:off x="439916" y="2015547"/>
            <a:ext cx="7801875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Limitations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CHIPMUNK cannot test every workload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does not test all possible crash states for each workload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CHIPMUNK assumes that PM file system has centralized persistent functions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CHIPMUNK does not currently support checking concurrent workloads</a:t>
            </a:r>
          </a:p>
        </p:txBody>
      </p:sp>
    </p:spTree>
    <p:extLst>
      <p:ext uri="{BB962C8B-B14F-4D97-AF65-F5344CB8AC3E}">
        <p14:creationId xmlns:p14="http://schemas.microsoft.com/office/powerpoint/2010/main" val="3831497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EBB55-482C-FE58-78EB-34116AC55098}"/>
              </a:ext>
            </a:extLst>
          </p:cNvPr>
          <p:cNvSpPr txBox="1"/>
          <p:nvPr/>
        </p:nvSpPr>
        <p:spPr>
          <a:xfrm>
            <a:off x="439917" y="1896538"/>
            <a:ext cx="5722758" cy="24714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Byte-addressable, connected to memory bus like DRAM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Persistent like traditional storage media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Extremely low-latency persistent memory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Fine-grained access to storage over the memory bus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Accessed via processor load/store instructions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Persistent after cache line flush instruction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Bypass cache with non-temporal stores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Persistent Memory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C5C0C98A-3B9B-9A37-2EFC-FEE8BECBD9A0}"/>
              </a:ext>
            </a:extLst>
          </p:cNvPr>
          <p:cNvGrpSpPr/>
          <p:nvPr/>
        </p:nvGrpSpPr>
        <p:grpSpPr>
          <a:xfrm>
            <a:off x="681654" y="4576365"/>
            <a:ext cx="2076123" cy="1775481"/>
            <a:chOff x="540953" y="4196826"/>
            <a:chExt cx="2076123" cy="1775481"/>
          </a:xfrm>
        </p:grpSpPr>
        <p:pic>
          <p:nvPicPr>
            <p:cNvPr id="1036" name="Picture 12" descr="인텔 Optane Memory M.2 NVMe (32GB)_이미지">
              <a:extLst>
                <a:ext uri="{FF2B5EF4-FFF2-40B4-BE49-F238E27FC236}">
                  <a16:creationId xmlns:a16="http://schemas.microsoft.com/office/drawing/2014/main" id="{373160EC-9451-A0BA-1B01-337E3F493D6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5" t="17810" r="6563" b="22013"/>
            <a:stretch/>
          </p:blipFill>
          <p:spPr bwMode="auto">
            <a:xfrm>
              <a:off x="540953" y="4196826"/>
              <a:ext cx="2076123" cy="13815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46CBDF-C7DE-E466-79FF-5C705E9B83E2}"/>
                </a:ext>
              </a:extLst>
            </p:cNvPr>
            <p:cNvSpPr txBox="1"/>
            <p:nvPr/>
          </p:nvSpPr>
          <p:spPr>
            <a:xfrm>
              <a:off x="622613" y="5578353"/>
              <a:ext cx="1994463" cy="393954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ko-KR" sz="1500" dirty="0">
                  <a:latin typeface="+mn-ea"/>
                </a:rPr>
                <a:t>Intel</a:t>
              </a:r>
              <a:r>
                <a:rPr kumimoji="1" lang="ko-KR" altLang="en-US" sz="1500" dirty="0">
                  <a:latin typeface="+mn-ea"/>
                </a:rPr>
                <a:t> </a:t>
              </a:r>
              <a:r>
                <a:rPr kumimoji="1" lang="en-US" altLang="ko-KR" sz="1500" dirty="0">
                  <a:latin typeface="+mn-ea"/>
                </a:rPr>
                <a:t>Optane</a:t>
              </a:r>
            </a:p>
          </p:txBody>
        </p:sp>
      </p:grpSp>
      <p:pic>
        <p:nvPicPr>
          <p:cNvPr id="1038" name="Picture 14" descr="를 뒤집어 놓으셨다 드립 뜻과 유래">
            <a:extLst>
              <a:ext uri="{FF2B5EF4-FFF2-40B4-BE49-F238E27FC236}">
                <a16:creationId xmlns:a16="http://schemas.microsoft.com/office/drawing/2014/main" id="{763E033B-35D2-C579-DD46-30BEE4234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360" y="4592122"/>
            <a:ext cx="2762628" cy="146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B67DF9FE-4391-7DB8-10B0-8E7484D0CB32}"/>
              </a:ext>
            </a:extLst>
          </p:cNvPr>
          <p:cNvSpPr/>
          <p:nvPr/>
        </p:nvSpPr>
        <p:spPr>
          <a:xfrm>
            <a:off x="5813217" y="2486971"/>
            <a:ext cx="3123399" cy="1881013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dirty="0"/>
              <a:t>Data is flushed</a:t>
            </a:r>
          </a:p>
          <a:p>
            <a:r>
              <a:rPr kumimoji="1" lang="en-US" altLang="ko-KR" sz="1500" dirty="0"/>
              <a:t>= cache is written in PM</a:t>
            </a:r>
            <a:br>
              <a:rPr kumimoji="1" lang="en-US" altLang="ko-KR" sz="1500" dirty="0"/>
            </a:br>
            <a:r>
              <a:rPr kumimoji="1" lang="en-US" altLang="ko-KR" sz="1500" dirty="0"/>
              <a:t>or</a:t>
            </a:r>
            <a:r>
              <a:rPr kumimoji="1" lang="ko-KR" altLang="en-US" sz="1500" dirty="0"/>
              <a:t> </a:t>
            </a:r>
            <a:r>
              <a:rPr kumimoji="1" lang="en-US" altLang="ko-KR" sz="1500" dirty="0"/>
              <a:t>written using non-temporal stores</a:t>
            </a:r>
          </a:p>
          <a:p>
            <a:endParaRPr kumimoji="1" lang="en-US" altLang="ko-KR" sz="1500" dirty="0"/>
          </a:p>
          <a:p>
            <a:r>
              <a:rPr kumimoji="1" lang="en-US" altLang="ko-KR" sz="1500" dirty="0"/>
              <a:t>In-flight write</a:t>
            </a:r>
          </a:p>
          <a:p>
            <a:r>
              <a:rPr kumimoji="1" lang="en-US" altLang="ko-KR" sz="1500" dirty="0"/>
              <a:t>Write that has not yet been flushed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B80AA6-8B4B-537B-802A-E6C7E4039770}"/>
              </a:ext>
            </a:extLst>
          </p:cNvPr>
          <p:cNvSpPr txBox="1"/>
          <p:nvPr/>
        </p:nvSpPr>
        <p:spPr>
          <a:xfrm>
            <a:off x="3434641" y="6079405"/>
            <a:ext cx="5456067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500" dirty="0">
                <a:latin typeface="+mn-ea"/>
              </a:rPr>
              <a:t>But.. Intel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Optane has failed in commercial market</a:t>
            </a:r>
          </a:p>
        </p:txBody>
      </p:sp>
    </p:spTree>
    <p:extLst>
      <p:ext uri="{BB962C8B-B14F-4D97-AF65-F5344CB8AC3E}">
        <p14:creationId xmlns:p14="http://schemas.microsoft.com/office/powerpoint/2010/main" val="4042959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CHIPMUNK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Discussion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0FEFF7-ABEF-36ED-27B8-F83756DEC73D}"/>
              </a:ext>
            </a:extLst>
          </p:cNvPr>
          <p:cNvSpPr txBox="1"/>
          <p:nvPr/>
        </p:nvSpPr>
        <p:spPr>
          <a:xfrm>
            <a:off x="439916" y="2015547"/>
            <a:ext cx="5803229" cy="212519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Persistent model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Available on Intel’s Optane DC Persistent Memory Module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(Optane project has cancelled)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is not tied to any persistent model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would be a valuable tool for testing file systems built for variety of persistent models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4F713EFC-1023-71B0-53DD-F0AEE553C00E}"/>
              </a:ext>
            </a:extLst>
          </p:cNvPr>
          <p:cNvGrpSpPr/>
          <p:nvPr/>
        </p:nvGrpSpPr>
        <p:grpSpPr>
          <a:xfrm>
            <a:off x="613875" y="4465025"/>
            <a:ext cx="2128613" cy="1739408"/>
            <a:chOff x="6657323" y="1154841"/>
            <a:chExt cx="2128613" cy="1739408"/>
          </a:xfrm>
        </p:grpSpPr>
        <p:pic>
          <p:nvPicPr>
            <p:cNvPr id="30722" name="Picture 2">
              <a:extLst>
                <a:ext uri="{FF2B5EF4-FFF2-40B4-BE49-F238E27FC236}">
                  <a16:creationId xmlns:a16="http://schemas.microsoft.com/office/drawing/2014/main" id="{017A75D7-0C92-B47C-6442-B4DB560A0C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7323" y="1154841"/>
              <a:ext cx="2128613" cy="1507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B7AEF5-1392-46DC-0DAC-C819FC999AB7}"/>
                </a:ext>
              </a:extLst>
            </p:cNvPr>
            <p:cNvSpPr txBox="1"/>
            <p:nvPr/>
          </p:nvSpPr>
          <p:spPr>
            <a:xfrm>
              <a:off x="7150799" y="2617250"/>
              <a:ext cx="1141659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Samsung CLX</a:t>
              </a:r>
              <a:endParaRPr kumimoji="1" lang="ko-KR" altLang="en-US" sz="1200" dirty="0">
                <a:latin typeface="+mn-ea"/>
              </a:endParaRPr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75BA63DD-C155-3C65-8B90-592C207A4126}"/>
              </a:ext>
            </a:extLst>
          </p:cNvPr>
          <p:cNvGrpSpPr/>
          <p:nvPr/>
        </p:nvGrpSpPr>
        <p:grpSpPr>
          <a:xfrm>
            <a:off x="6585447" y="2798524"/>
            <a:ext cx="2221510" cy="3544409"/>
            <a:chOff x="6564426" y="3002689"/>
            <a:chExt cx="2221510" cy="3544409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330F61CE-AA83-340F-825B-61540FB46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4426" y="3002689"/>
              <a:ext cx="2221510" cy="329747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4C8ED4-6A4D-A5AD-8BA1-119C9A0D5E93}"/>
                </a:ext>
              </a:extLst>
            </p:cNvPr>
            <p:cNvSpPr txBox="1"/>
            <p:nvPr/>
          </p:nvSpPr>
          <p:spPr>
            <a:xfrm>
              <a:off x="7837322" y="3429000"/>
              <a:ext cx="70083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Optane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D07AFA-9128-73CE-AA49-29FE815DA267}"/>
                </a:ext>
              </a:extLst>
            </p:cNvPr>
            <p:cNvSpPr txBox="1"/>
            <p:nvPr/>
          </p:nvSpPr>
          <p:spPr>
            <a:xfrm>
              <a:off x="7226019" y="4944415"/>
              <a:ext cx="44916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CLX</a:t>
              </a:r>
              <a:endParaRPr kumimoji="1" lang="ko-KR" altLang="en-US" sz="1200" dirty="0">
                <a:latin typeface="+mn-ea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E464282-D606-4B24-92C8-29890C9CB7C7}"/>
                </a:ext>
              </a:extLst>
            </p:cNvPr>
            <p:cNvSpPr txBox="1"/>
            <p:nvPr/>
          </p:nvSpPr>
          <p:spPr>
            <a:xfrm>
              <a:off x="7150799" y="6270099"/>
              <a:ext cx="952890" cy="276999"/>
            </a:xfrm>
            <a:prstGeom prst="rect">
              <a:avLst/>
            </a:prstGeom>
          </p:spPr>
          <p:txBody>
            <a:bodyPr vert="horz" wrap="none" lIns="91440" tIns="45720" rIns="91440" bIns="45720" rtlCol="0" anchor="ctr" anchorCtr="0">
              <a:spAutoFit/>
            </a:bodyPr>
            <a:lstStyle/>
            <a:p>
              <a:pPr algn="l"/>
              <a:r>
                <a:rPr kumimoji="1" lang="en-US" altLang="ko-KR" sz="1200" dirty="0">
                  <a:latin typeface="+mn-ea"/>
                </a:rPr>
                <a:t>Worst case</a:t>
              </a:r>
              <a:endParaRPr kumimoji="1" lang="ko-KR" altLang="en-US" sz="1200" dirty="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46549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Methodology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80FEFF7-ABEF-36ED-27B8-F83756DEC73D}"/>
              </a:ext>
            </a:extLst>
          </p:cNvPr>
          <p:cNvSpPr txBox="1"/>
          <p:nvPr/>
        </p:nvSpPr>
        <p:spPr>
          <a:xfrm>
            <a:off x="439916" y="2015547"/>
            <a:ext cx="5803229" cy="268810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File systems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7 open-source PM file systems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>
                <a:latin typeface="+mn-ea"/>
              </a:rPr>
              <a:t>NOVA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>
                <a:latin typeface="+mn-ea"/>
              </a:rPr>
              <a:t>NOVA-Fortis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>
                <a:latin typeface="+mn-ea"/>
              </a:rPr>
              <a:t>PMFS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 err="1">
                <a:latin typeface="+mn-ea"/>
              </a:rPr>
              <a:t>WineFS</a:t>
            </a:r>
            <a:endParaRPr kumimoji="1" lang="en-US" altLang="ko-KR" sz="12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 err="1">
                <a:latin typeface="+mn-ea"/>
              </a:rPr>
              <a:t>SplitFS</a:t>
            </a:r>
            <a:endParaRPr kumimoji="1" lang="en-US" altLang="ko-KR" sz="1200" dirty="0">
              <a:latin typeface="+mn-ea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>
                <a:latin typeface="+mn-ea"/>
              </a:rPr>
              <a:t>Ext4-DAX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200" dirty="0">
                <a:latin typeface="+mn-ea"/>
              </a:rPr>
              <a:t>XFS-DAX</a:t>
            </a:r>
          </a:p>
        </p:txBody>
      </p:sp>
      <p:sp>
        <p:nvSpPr>
          <p:cNvPr id="3" name="오른쪽 중괄호 2">
            <a:extLst>
              <a:ext uri="{FF2B5EF4-FFF2-40B4-BE49-F238E27FC236}">
                <a16:creationId xmlns:a16="http://schemas.microsoft.com/office/drawing/2014/main" id="{E044EF5D-76C1-FF27-FC63-41C3804A25C2}"/>
              </a:ext>
            </a:extLst>
          </p:cNvPr>
          <p:cNvSpPr/>
          <p:nvPr/>
        </p:nvSpPr>
        <p:spPr>
          <a:xfrm>
            <a:off x="2396359" y="2848303"/>
            <a:ext cx="157655" cy="1177159"/>
          </a:xfrm>
          <a:prstGeom prst="rightBrac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23EF776E-0701-75D2-76C6-618F8B2F2624}"/>
              </a:ext>
            </a:extLst>
          </p:cNvPr>
          <p:cNvSpPr/>
          <p:nvPr/>
        </p:nvSpPr>
        <p:spPr>
          <a:xfrm>
            <a:off x="2396359" y="4181803"/>
            <a:ext cx="157655" cy="443537"/>
          </a:xfrm>
          <a:prstGeom prst="rightBrace">
            <a:avLst/>
          </a:prstGeom>
          <a:ln w="19050">
            <a:solidFill>
              <a:srgbClr val="C0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97D554-EB6A-96FD-FB21-223D1269D168}"/>
              </a:ext>
            </a:extLst>
          </p:cNvPr>
          <p:cNvSpPr txBox="1"/>
          <p:nvPr/>
        </p:nvSpPr>
        <p:spPr>
          <a:xfrm>
            <a:off x="2653393" y="3298382"/>
            <a:ext cx="2680093" cy="276999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Strong crash-consistency guarantee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453D53-D941-01C6-84E3-9AA596BB15B3}"/>
              </a:ext>
            </a:extLst>
          </p:cNvPr>
          <p:cNvSpPr txBox="1"/>
          <p:nvPr/>
        </p:nvSpPr>
        <p:spPr>
          <a:xfrm>
            <a:off x="2653393" y="4158159"/>
            <a:ext cx="4365490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l"/>
            <a:r>
              <a:rPr kumimoji="1" lang="en-US" altLang="ko-KR" sz="1200" dirty="0">
                <a:latin typeface="+mn-ea"/>
              </a:rPr>
              <a:t>Weak crash-consistency guarantee</a:t>
            </a:r>
          </a:p>
          <a:p>
            <a:pPr algn="l"/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 Only inserts crash points after </a:t>
            </a:r>
            <a:r>
              <a:rPr kumimoji="1" lang="en-US" altLang="ko-KR" sz="1200" dirty="0" err="1">
                <a:latin typeface="+mn-ea"/>
                <a:sym typeface="Wingdings" panose="05000000000000000000" pitchFamily="2" charset="2"/>
              </a:rPr>
              <a:t>fsync</a:t>
            </a:r>
            <a:r>
              <a:rPr kumimoji="1" lang="en-US" altLang="ko-KR" sz="1200" dirty="0">
                <a:latin typeface="+mn-ea"/>
                <a:sym typeface="Wingdings" panose="05000000000000000000" pitchFamily="2" charset="2"/>
              </a:rPr>
              <a:t>-related system calls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464214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Methodology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953-D771-BAF7-C919-528643E06BD7}"/>
              </a:ext>
            </a:extLst>
          </p:cNvPr>
          <p:cNvSpPr txBox="1"/>
          <p:nvPr/>
        </p:nvSpPr>
        <p:spPr>
          <a:xfrm>
            <a:off x="439916" y="2015547"/>
            <a:ext cx="7818259" cy="136345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System</a:t>
            </a:r>
            <a:r>
              <a:rPr kumimoji="1" lang="ko-KR" altLang="en-US" sz="1500" b="1" dirty="0">
                <a:latin typeface="+mn-ea"/>
              </a:rPr>
              <a:t> </a:t>
            </a:r>
            <a:r>
              <a:rPr kumimoji="1" lang="en-US" altLang="ko-KR" sz="1500" b="1" dirty="0">
                <a:latin typeface="+mn-ea"/>
              </a:rPr>
              <a:t>calls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10 key operations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create, </a:t>
            </a:r>
            <a:r>
              <a:rPr kumimoji="1" lang="en-US" altLang="ko-KR" sz="1200" dirty="0" err="1">
                <a:latin typeface="+mn-ea"/>
              </a:rPr>
              <a:t>mkdir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 err="1">
                <a:latin typeface="+mn-ea"/>
              </a:rPr>
              <a:t>fallocate</a:t>
            </a:r>
            <a:r>
              <a:rPr kumimoji="1" lang="en-US" altLang="ko-KR" sz="1200" dirty="0">
                <a:latin typeface="+mn-ea"/>
              </a:rPr>
              <a:t>, write, link, unlink, remove, rename, truncate, </a:t>
            </a:r>
            <a:r>
              <a:rPr kumimoji="1" lang="en-US" altLang="ko-KR" sz="1200" dirty="0" err="1">
                <a:latin typeface="+mn-ea"/>
              </a:rPr>
              <a:t>rmidr</a:t>
            </a:r>
            <a:endParaRPr kumimoji="1" lang="en-US" altLang="ko-KR" sz="1200" dirty="0">
              <a:latin typeface="+mn-ea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Ext4-DAX,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XFS-DAX: </a:t>
            </a:r>
            <a:r>
              <a:rPr kumimoji="1" lang="en-US" altLang="ko-KR" sz="1200" dirty="0" err="1">
                <a:latin typeface="+mn-ea"/>
              </a:rPr>
              <a:t>inlcude</a:t>
            </a:r>
            <a:r>
              <a:rPr kumimoji="1" lang="en-US" altLang="ko-KR" sz="1200" dirty="0">
                <a:latin typeface="+mn-ea"/>
              </a:rPr>
              <a:t> </a:t>
            </a:r>
            <a:r>
              <a:rPr kumimoji="1" lang="en-US" altLang="ko-KR" sz="1200" dirty="0" err="1">
                <a:latin typeface="+mn-ea"/>
              </a:rPr>
              <a:t>setxattr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 err="1">
                <a:latin typeface="+mn-ea"/>
              </a:rPr>
              <a:t>removexattr</a:t>
            </a:r>
            <a:r>
              <a:rPr kumimoji="1" lang="en-US" altLang="ko-KR" sz="1200" dirty="0">
                <a:latin typeface="+mn-ea"/>
              </a:rPr>
              <a:t>, use at least one of </a:t>
            </a:r>
            <a:r>
              <a:rPr kumimoji="1" lang="en-US" altLang="ko-KR" sz="1200" dirty="0" err="1">
                <a:latin typeface="+mn-ea"/>
              </a:rPr>
              <a:t>fsync</a:t>
            </a:r>
            <a:r>
              <a:rPr kumimoji="1" lang="en-US" altLang="ko-KR" sz="1200" dirty="0">
                <a:latin typeface="+mn-ea"/>
              </a:rPr>
              <a:t>, </a:t>
            </a:r>
            <a:r>
              <a:rPr kumimoji="1" lang="en-US" altLang="ko-KR" sz="1200" dirty="0" err="1">
                <a:latin typeface="+mn-ea"/>
              </a:rPr>
              <a:t>fadatasync</a:t>
            </a:r>
            <a:r>
              <a:rPr kumimoji="1" lang="en-US" altLang="ko-KR" sz="1200" dirty="0">
                <a:latin typeface="+mn-ea"/>
              </a:rPr>
              <a:t>, sync</a:t>
            </a:r>
          </a:p>
        </p:txBody>
      </p:sp>
    </p:spTree>
    <p:extLst>
      <p:ext uri="{BB962C8B-B14F-4D97-AF65-F5344CB8AC3E}">
        <p14:creationId xmlns:p14="http://schemas.microsoft.com/office/powerpoint/2010/main" val="10467532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Experimental setup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953-D771-BAF7-C919-528643E06BD7}"/>
              </a:ext>
            </a:extLst>
          </p:cNvPr>
          <p:cNvSpPr txBox="1"/>
          <p:nvPr/>
        </p:nvSpPr>
        <p:spPr>
          <a:xfrm>
            <a:off x="439916" y="2015547"/>
            <a:ext cx="7818259" cy="281769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QEMU/KVM virtual machine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1CPU, 8GB RAM, 2x128MB PM devices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ACE generated workload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Run on Amazon EC2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96 vCPUs, 384GB memory, 900GB NVME SSDs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Evaluate CHIPMUNK with </a:t>
            </a:r>
            <a:r>
              <a:rPr kumimoji="1" lang="en-US" altLang="ko-KR" sz="1500" dirty="0" err="1">
                <a:latin typeface="+mn-ea"/>
              </a:rPr>
              <a:t>Syzkaller</a:t>
            </a:r>
            <a:endParaRPr kumimoji="1" lang="en-US" altLang="ko-KR" sz="1500" dirty="0">
              <a:latin typeface="+mn-ea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7 chameleon cloud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2 Xeon Gold 6240R CPUs, 192GB RAM, 480GB storage</a:t>
            </a:r>
          </a:p>
        </p:txBody>
      </p:sp>
    </p:spTree>
    <p:extLst>
      <p:ext uri="{BB962C8B-B14F-4D97-AF65-F5344CB8AC3E}">
        <p14:creationId xmlns:p14="http://schemas.microsoft.com/office/powerpoint/2010/main" val="28163747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Evaluation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953-D771-BAF7-C919-528643E06BD7}"/>
              </a:ext>
            </a:extLst>
          </p:cNvPr>
          <p:cNvSpPr txBox="1"/>
          <p:nvPr/>
        </p:nvSpPr>
        <p:spPr>
          <a:xfrm>
            <a:off x="439916" y="2015547"/>
            <a:ext cx="7818259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 found 19 bugs using ACE tests across 5 of the tested systems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 err="1">
                <a:latin typeface="+mn-ea"/>
              </a:rPr>
              <a:t>Syzkaller</a:t>
            </a:r>
            <a:r>
              <a:rPr kumimoji="1" lang="en-US" altLang="ko-KR" sz="1500" dirty="0">
                <a:latin typeface="+mn-ea"/>
              </a:rPr>
              <a:t> checked over 40 million crash states,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find 23 unique bugs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14EB38-A6BC-0FE4-A21C-D0BADD549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483" y="3487825"/>
            <a:ext cx="3413521" cy="2673447"/>
          </a:xfrm>
          <a:prstGeom prst="rect">
            <a:avLst/>
          </a:prstGeom>
        </p:spPr>
      </p:pic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0BD65F7-57C1-F728-CC09-48AFCBBB8590}"/>
              </a:ext>
            </a:extLst>
          </p:cNvPr>
          <p:cNvSpPr/>
          <p:nvPr/>
        </p:nvSpPr>
        <p:spPr>
          <a:xfrm>
            <a:off x="788485" y="3691567"/>
            <a:ext cx="1397876" cy="4519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ACE</a:t>
            </a:r>
            <a:endParaRPr kumimoji="1" lang="ko-KR" altLang="en-US" dirty="0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66DBEC9F-A0D3-6760-DDAD-301B7B993E74}"/>
              </a:ext>
            </a:extLst>
          </p:cNvPr>
          <p:cNvSpPr/>
          <p:nvPr/>
        </p:nvSpPr>
        <p:spPr>
          <a:xfrm>
            <a:off x="3508556" y="3691567"/>
            <a:ext cx="1397876" cy="4519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 err="1"/>
              <a:t>Syzkaller</a:t>
            </a:r>
            <a:endParaRPr kumimoji="1"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A0BE4B-0F5C-A9D5-D619-B2ACB7BB80D6}"/>
              </a:ext>
            </a:extLst>
          </p:cNvPr>
          <p:cNvSpPr txBox="1"/>
          <p:nvPr/>
        </p:nvSpPr>
        <p:spPr>
          <a:xfrm>
            <a:off x="3063688" y="4259124"/>
            <a:ext cx="2287614" cy="461665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Takes 20x more CPU time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Takes 47 hours to find 4 bugs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EC9988-4C47-03A6-5A6F-3EC42982F9C1}"/>
              </a:ext>
            </a:extLst>
          </p:cNvPr>
          <p:cNvSpPr txBox="1"/>
          <p:nvPr/>
        </p:nvSpPr>
        <p:spPr>
          <a:xfrm>
            <a:off x="95347" y="4259124"/>
            <a:ext cx="2784160" cy="646331"/>
          </a:xfrm>
          <a:prstGeom prst="rect">
            <a:avLst/>
          </a:prstGeom>
        </p:spPr>
        <p:txBody>
          <a:bodyPr vert="horz" wrap="none" lIns="91440" tIns="45720" rIns="91440" bIns="45720" rtlCol="0" anchor="t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Find only 19/23 bugs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ACE misses 4 bugs because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They do not conform to the patterns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7408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Results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8145953-D771-BAF7-C919-528643E06BD7}"/>
              </a:ext>
            </a:extLst>
          </p:cNvPr>
          <p:cNvSpPr txBox="1"/>
          <p:nvPr/>
        </p:nvSpPr>
        <p:spPr>
          <a:xfrm>
            <a:off x="322270" y="5604367"/>
            <a:ext cx="7818259" cy="8876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Many of these bugs have serious consequences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</a:rPr>
              <a:t>Did not find any bugs in ext4-DAX, XFS-DAX</a:t>
            </a:r>
            <a:br>
              <a:rPr kumimoji="1" lang="en-US" altLang="ko-KR" sz="1200" dirty="0">
                <a:latin typeface="+mn-ea"/>
              </a:rPr>
            </a:br>
            <a:r>
              <a:rPr kumimoji="1" lang="en-US" altLang="ko-KR" sz="1200" dirty="0">
                <a:latin typeface="+mn-ea"/>
              </a:rPr>
              <a:t>most code is shared with their non-DAX version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0BD65F7-57C1-F728-CC09-48AFCBBB8590}"/>
              </a:ext>
            </a:extLst>
          </p:cNvPr>
          <p:cNvSpPr/>
          <p:nvPr/>
        </p:nvSpPr>
        <p:spPr>
          <a:xfrm>
            <a:off x="252457" y="2132107"/>
            <a:ext cx="3121364" cy="4519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Crash consistency bugs</a:t>
            </a:r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AF1BD71-0E47-744F-5BB8-0908BFCA7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303" y="2727663"/>
            <a:ext cx="4766856" cy="286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176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Testing PM File Systems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Results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10BD65F7-57C1-F728-CC09-48AFCBBB8590}"/>
              </a:ext>
            </a:extLst>
          </p:cNvPr>
          <p:cNvSpPr/>
          <p:nvPr/>
        </p:nvSpPr>
        <p:spPr>
          <a:xfrm>
            <a:off x="252457" y="2132107"/>
            <a:ext cx="3121364" cy="45194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kumimoji="1" lang="en-US" altLang="ko-KR" dirty="0"/>
              <a:t>Non-crash consistency bugs</a:t>
            </a:r>
            <a:endParaRPr kumimoji="1"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7818259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Found 8 non-crash consistency bugs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Able to find because they cause KASAN errors, segmentation faults, incorrect behavior</a:t>
            </a:r>
          </a:p>
        </p:txBody>
      </p:sp>
    </p:spTree>
    <p:extLst>
      <p:ext uri="{BB962C8B-B14F-4D97-AF65-F5344CB8AC3E}">
        <p14:creationId xmlns:p14="http://schemas.microsoft.com/office/powerpoint/2010/main" val="2261652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7818259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Majority of bugs found are due to higher-level logic bugs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1: Most of the observed bugs are logical issues rather than PM programming errors</a:t>
            </a:r>
            <a:endParaRPr kumimoji="1" lang="ko-KR" altLang="en-US" sz="15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C6170-BE7B-5339-3521-3CA1D25F2652}"/>
              </a:ext>
            </a:extLst>
          </p:cNvPr>
          <p:cNvSpPr txBox="1"/>
          <p:nvPr/>
        </p:nvSpPr>
        <p:spPr>
          <a:xfrm>
            <a:off x="439916" y="4261259"/>
            <a:ext cx="7818259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Most of the systems use journal for crash-consistency, but have performance optimizations to bypass the journal in certain circumstances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These optimizations are particularly error prone (6/23)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In some cases, journaling can even be better than in-place updates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576CF1C-5EAA-87F1-5473-2B088D23650E}"/>
              </a:ext>
            </a:extLst>
          </p:cNvPr>
          <p:cNvSpPr/>
          <p:nvPr/>
        </p:nvSpPr>
        <p:spPr>
          <a:xfrm>
            <a:off x="354032" y="3448163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2: In-place update optimizations are a common source of crash consistency bugs</a:t>
            </a:r>
            <a:endParaRPr kumimoji="1" lang="ko-KR" altLang="en-US" sz="1500" b="1" dirty="0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2C3E382-A6BF-CE68-A091-C92B72E2CF17}"/>
              </a:ext>
            </a:extLst>
          </p:cNvPr>
          <p:cNvSpPr/>
          <p:nvPr/>
        </p:nvSpPr>
        <p:spPr>
          <a:xfrm>
            <a:off x="788276" y="5767442"/>
            <a:ext cx="2217683" cy="6621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BF1A5D0F-417D-9BF9-AEE7-A21D235A3F11}"/>
              </a:ext>
            </a:extLst>
          </p:cNvPr>
          <p:cNvSpPr/>
          <p:nvPr/>
        </p:nvSpPr>
        <p:spPr>
          <a:xfrm>
            <a:off x="3162336" y="5767442"/>
            <a:ext cx="2373418" cy="6621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DFA141AF-5971-A0D8-8118-B8F770C24E5A}"/>
              </a:ext>
            </a:extLst>
          </p:cNvPr>
          <p:cNvSpPr/>
          <p:nvPr/>
        </p:nvSpPr>
        <p:spPr>
          <a:xfrm>
            <a:off x="5692130" y="5767442"/>
            <a:ext cx="2217683" cy="66215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03DBEF-4EE8-C361-4D7D-EAD12D210921}"/>
              </a:ext>
            </a:extLst>
          </p:cNvPr>
          <p:cNvSpPr txBox="1"/>
          <p:nvPr/>
        </p:nvSpPr>
        <p:spPr>
          <a:xfrm>
            <a:off x="963143" y="5867685"/>
            <a:ext cx="1867947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Fixed version of rename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25% slower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9A5E4A7-9307-05F0-AA78-ADDECAF17C0D}"/>
              </a:ext>
            </a:extLst>
          </p:cNvPr>
          <p:cNvSpPr txBox="1"/>
          <p:nvPr/>
        </p:nvSpPr>
        <p:spPr>
          <a:xfrm>
            <a:off x="3162347" y="5867685"/>
            <a:ext cx="2373406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Real-world meta-data Intensive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benchmark: &lt;1% overhead</a:t>
            </a:r>
            <a:endParaRPr kumimoji="1" lang="ko-KR" altLang="en-US" sz="1200" dirty="0">
              <a:latin typeface="+mn-e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20375-42BD-1F6A-D8C6-C0C2C460FA73}"/>
              </a:ext>
            </a:extLst>
          </p:cNvPr>
          <p:cNvSpPr txBox="1"/>
          <p:nvPr/>
        </p:nvSpPr>
        <p:spPr>
          <a:xfrm>
            <a:off x="6282240" y="5867685"/>
            <a:ext cx="1037463" cy="461665"/>
          </a:xfrm>
          <a:prstGeom prst="rect">
            <a:avLst/>
          </a:prstGeom>
        </p:spPr>
        <p:txBody>
          <a:bodyPr vert="horz" wrap="none" lIns="91440" tIns="45720" rIns="91440" bIns="45720" rtlCol="0" anchor="ctr" anchorCtr="0">
            <a:spAutoFit/>
          </a:bodyPr>
          <a:lstStyle/>
          <a:p>
            <a:pPr algn="ctr"/>
            <a:r>
              <a:rPr kumimoji="1" lang="en-US" altLang="ko-KR" sz="1200" dirty="0">
                <a:latin typeface="+mn-ea"/>
              </a:rPr>
              <a:t>Fix for bug6</a:t>
            </a:r>
          </a:p>
          <a:p>
            <a:pPr algn="ctr"/>
            <a:r>
              <a:rPr kumimoji="1" lang="en-US" altLang="ko-KR" sz="1200" dirty="0">
                <a:latin typeface="+mn-ea"/>
              </a:rPr>
              <a:t>7% faster</a:t>
            </a: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170284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7818259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PM file systems often keep metadata like free page lists in DRAM and rebuild them at mount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Rebuilding code is subtle because it must account for potential inconsistencies or partial states after a crash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9/23 bugs were in rebuilding code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3: Rebuilding volatile state during crash recovery is error-prone</a:t>
            </a:r>
            <a:endParaRPr kumimoji="1"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1308405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7818259" cy="14327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NOVA-Fortis: NOVA + fault detection, tolerance for media errors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NOVA-Fortis has all the same crash-consistency bugs found in the original version of NOVA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4 new bugs caused by complexity of maintaining redundant state and checksums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4: Resilience mechanisms to recover from media failures can introduce new crash-consistency bugs</a:t>
            </a:r>
            <a:endParaRPr kumimoji="1"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52607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Crash Consistency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972B34-5C82-83AF-C79A-8B2F4F8A19D1}"/>
              </a:ext>
            </a:extLst>
          </p:cNvPr>
          <p:cNvSpPr txBox="1"/>
          <p:nvPr/>
        </p:nvSpPr>
        <p:spPr>
          <a:xfrm>
            <a:off x="439916" y="1896538"/>
            <a:ext cx="7801875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b="1" dirty="0">
                <a:latin typeface="+mn-ea"/>
              </a:rPr>
              <a:t>Crash consistent </a:t>
            </a:r>
            <a:r>
              <a:rPr kumimoji="1" lang="en-US" altLang="ko-KR" sz="1500" dirty="0">
                <a:latin typeface="+mn-ea"/>
              </a:rPr>
              <a:t>if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file system maintains a set of guarantees about its data and meta data after a crash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Process should not remain incomplete when crash occurs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file system should recover from failure without data loss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Ex) rename must be atomic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A60F3281-554A-0F4D-BB9E-21824B55C87C}"/>
              </a:ext>
            </a:extLst>
          </p:cNvPr>
          <p:cNvGrpSpPr/>
          <p:nvPr/>
        </p:nvGrpSpPr>
        <p:grpSpPr>
          <a:xfrm>
            <a:off x="1468827" y="4155010"/>
            <a:ext cx="6206346" cy="2196301"/>
            <a:chOff x="813327" y="4045282"/>
            <a:chExt cx="6206346" cy="2196301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6D55A9BF-8F4D-ABC9-539D-939F9886589E}"/>
                </a:ext>
              </a:extLst>
            </p:cNvPr>
            <p:cNvGrpSpPr/>
            <p:nvPr/>
          </p:nvGrpSpPr>
          <p:grpSpPr>
            <a:xfrm>
              <a:off x="813327" y="4045282"/>
              <a:ext cx="5025623" cy="2196301"/>
              <a:chOff x="1772041" y="4214321"/>
              <a:chExt cx="5025623" cy="2196301"/>
            </a:xfrm>
          </p:grpSpPr>
          <p:pic>
            <p:nvPicPr>
              <p:cNvPr id="1034" name="Picture 10">
                <a:extLst>
                  <a:ext uri="{FF2B5EF4-FFF2-40B4-BE49-F238E27FC236}">
                    <a16:creationId xmlns:a16="http://schemas.microsoft.com/office/drawing/2014/main" id="{0542659A-6DDF-0297-D9C0-2338BCA41B5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2041" y="4214321"/>
                <a:ext cx="3058510" cy="1798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8AE0ADD-5787-624C-DF8B-4E2F2FC2616A}"/>
                  </a:ext>
                </a:extLst>
              </p:cNvPr>
              <p:cNvSpPr txBox="1"/>
              <p:nvPr/>
            </p:nvSpPr>
            <p:spPr>
              <a:xfrm>
                <a:off x="3048000" y="6077005"/>
                <a:ext cx="3749664" cy="333617"/>
              </a:xfrm>
              <a:prstGeom prst="rect">
                <a:avLst/>
              </a:prstGeom>
            </p:spPr>
            <p:txBody>
              <a:bodyPr vert="horz" wrap="square" lIns="91440" tIns="45720" rIns="91440" bIns="45720" rtlCol="0" anchor="t" anchorCtr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kumimoji="1" lang="en-US" altLang="ko-KR" sz="1200" dirty="0">
                    <a:latin typeface="+mn-ea"/>
                  </a:rPr>
                  <a:t>Need to save our project from sudden blackout</a:t>
                </a:r>
              </a:p>
            </p:txBody>
          </p:sp>
        </p:grpSp>
        <p:pic>
          <p:nvPicPr>
            <p:cNvPr id="4098" name="Picture 2" descr="윈도우 10 종료 안되는 오류 해결 방법-EaseUS">
              <a:extLst>
                <a:ext uri="{FF2B5EF4-FFF2-40B4-BE49-F238E27FC236}">
                  <a16:creationId xmlns:a16="http://schemas.microsoft.com/office/drawing/2014/main" id="{3E777502-5C8A-C09D-A492-A580944F30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2961" y="4045282"/>
              <a:ext cx="2956712" cy="16090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09627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7818259" cy="108645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Current crash-consistency testing tools for traditional file system insert crashes only after </a:t>
            </a:r>
            <a:r>
              <a:rPr kumimoji="1" lang="en-US" altLang="ko-KR" sz="1500" dirty="0" err="1">
                <a:latin typeface="+mn-ea"/>
              </a:rPr>
              <a:t>fsync</a:t>
            </a:r>
            <a:r>
              <a:rPr kumimoji="1" lang="en-US" altLang="ko-KR" sz="1500" dirty="0">
                <a:latin typeface="+mn-ea"/>
              </a:rPr>
              <a:t>-related system calls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11/23 bugs require a crash to occur during a system call.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5: Many observed bugs require simulating crashes during system calls</a:t>
            </a:r>
            <a:endParaRPr kumimoji="1"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2143553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8094484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ACE: empirical study that showed that most bugs could be reproduced with at most 3 core operations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19/23 bugs can be found using ACE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4 bugs found using </a:t>
            </a:r>
            <a:r>
              <a:rPr kumimoji="1" lang="en-US" altLang="ko-KR" sz="1500" dirty="0" err="1">
                <a:latin typeface="+mn-ea"/>
              </a:rPr>
              <a:t>Syzkaller</a:t>
            </a:r>
            <a:r>
              <a:rPr kumimoji="1" lang="en-US" altLang="ko-KR" sz="1500" dirty="0">
                <a:latin typeface="+mn-ea"/>
              </a:rPr>
              <a:t> were found on short workloads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ACE missed them because of complexities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6: Short workloads suffice to expose many crash-consistency bugs</a:t>
            </a:r>
            <a:endParaRPr kumimoji="1"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42619049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Bug Analysis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Observations 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747888"/>
            <a:ext cx="8094484" cy="24714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Most bugs found by CHIPMUNK involve crash states that include small subsets of the in-flight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10 bugs can be exposed by a crash state that replays only a </a:t>
            </a:r>
            <a:r>
              <a:rPr kumimoji="1" lang="en-US" altLang="ko-KR" sz="1500" b="1" dirty="0">
                <a:latin typeface="+mn-ea"/>
              </a:rPr>
              <a:t>single write</a:t>
            </a:r>
            <a:r>
              <a:rPr kumimoji="1" lang="en-US" altLang="ko-KR" sz="1500" dirty="0">
                <a:latin typeface="+mn-ea"/>
              </a:rPr>
              <a:t> onto the last known-persistent state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1 bug requires </a:t>
            </a:r>
            <a:r>
              <a:rPr kumimoji="1" lang="en-US" altLang="ko-KR" sz="1500" b="1" dirty="0">
                <a:latin typeface="+mn-ea"/>
              </a:rPr>
              <a:t>two writes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Cap of two for number of write is enough to find all bugs presented in this paper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Cap of five is sufficient to check all crash states for most system calls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E6F3939-D98A-3A66-36FF-E37CA330CEA9}"/>
              </a:ext>
            </a:extLst>
          </p:cNvPr>
          <p:cNvSpPr/>
          <p:nvPr/>
        </p:nvSpPr>
        <p:spPr>
          <a:xfrm>
            <a:off x="354032" y="1934792"/>
            <a:ext cx="8432615" cy="67377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85000"/>
              </a:schemeClr>
            </a:solidFill>
            <a:tailEnd type="none"/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kumimoji="1" lang="en-US" altLang="ko-KR" sz="1500" b="1" dirty="0"/>
              <a:t>Observation 7: Most of the observed buggy crash states involve few writes to PM</a:t>
            </a:r>
            <a:endParaRPr kumimoji="1" lang="ko-KR" altLang="en-US" sz="1500" b="1" dirty="0"/>
          </a:p>
        </p:txBody>
      </p:sp>
    </p:spTree>
    <p:extLst>
      <p:ext uri="{BB962C8B-B14F-4D97-AF65-F5344CB8AC3E}">
        <p14:creationId xmlns:p14="http://schemas.microsoft.com/office/powerpoint/2010/main" val="6495922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Conclusion 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2127766"/>
            <a:ext cx="8094484" cy="247144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Synchronous crash consistency on PM file systems simplifies the user experience but complicates implementing and testing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Diverse testing mechanisms and checkers help validate assumption about crash-consistency patterns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Most assumptions about file-system crash consistency do not carry across to PM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Lightweight testing offers a scalable approach to detecting many crash-consistency bugs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8677E01C-FC91-2E0E-027C-978307107D7F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0261A9AB-8B81-47EB-7D30-90C7C6E8E0A0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7F215A54-6047-D27D-2D90-C1A916352084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12" name="순서도: 지연 11">
                  <a:extLst>
                    <a:ext uri="{FF2B5EF4-FFF2-40B4-BE49-F238E27FC236}">
                      <a16:creationId xmlns:a16="http://schemas.microsoft.com/office/drawing/2014/main" id="{CCC8F803-74A0-0C16-B8A4-2671B68D2CCB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3" name="직사각형 12">
                  <a:extLst>
                    <a:ext uri="{FF2B5EF4-FFF2-40B4-BE49-F238E27FC236}">
                      <a16:creationId xmlns:a16="http://schemas.microsoft.com/office/drawing/2014/main" id="{09606E77-DD16-E89E-20A9-A2321549D4A0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9" name="그룹 8">
                <a:extLst>
                  <a:ext uri="{FF2B5EF4-FFF2-40B4-BE49-F238E27FC236}">
                    <a16:creationId xmlns:a16="http://schemas.microsoft.com/office/drawing/2014/main" id="{2AB1B2C1-D715-FA46-129C-89FC384FCAF0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10" name="순서도: 지연 9">
                  <a:extLst>
                    <a:ext uri="{FF2B5EF4-FFF2-40B4-BE49-F238E27FC236}">
                      <a16:creationId xmlns:a16="http://schemas.microsoft.com/office/drawing/2014/main" id="{490F4C42-6C72-698C-9A30-2481F9B928A6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D58D4931-54FC-F400-B2A5-07FA75CE9A8C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7" name="Content Placeholder 6">
              <a:extLst>
                <a:ext uri="{FF2B5EF4-FFF2-40B4-BE49-F238E27FC236}">
                  <a16:creationId xmlns:a16="http://schemas.microsoft.com/office/drawing/2014/main" id="{DC00911F-EF52-D729-D720-286A94F05C32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Lessons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39028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Conclusion 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5F0F28-A95F-4427-2C81-8C399B3F17C9}"/>
              </a:ext>
            </a:extLst>
          </p:cNvPr>
          <p:cNvSpPr txBox="1"/>
          <p:nvPr/>
        </p:nvSpPr>
        <p:spPr>
          <a:xfrm>
            <a:off x="439916" y="1528688"/>
            <a:ext cx="8094484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new record-and-replay framework for testing the crash consistency of PM file system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Use ACE workload generator, </a:t>
            </a:r>
            <a:r>
              <a:rPr kumimoji="1" lang="en-US" altLang="ko-KR" sz="1500" dirty="0" err="1">
                <a:latin typeface="+mn-ea"/>
              </a:rPr>
              <a:t>Syzkaller</a:t>
            </a:r>
            <a:r>
              <a:rPr kumimoji="1" lang="en-US" altLang="ko-KR" sz="1500" dirty="0">
                <a:latin typeface="+mn-ea"/>
              </a:rPr>
              <a:t> gray-box </a:t>
            </a:r>
            <a:r>
              <a:rPr kumimoji="1" lang="en-US" altLang="ko-KR" sz="1500" dirty="0" err="1">
                <a:latin typeface="+mn-ea"/>
              </a:rPr>
              <a:t>fuzzer</a:t>
            </a:r>
            <a:r>
              <a:rPr kumimoji="1" lang="en-US" altLang="ko-KR" sz="1500" dirty="0">
                <a:latin typeface="+mn-ea"/>
              </a:rPr>
              <a:t> and find 23 unique bugs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Provide insights into how crash-consistency bugs arise in PM file systems and what types of tools are needed to test these systems</a:t>
            </a:r>
          </a:p>
        </p:txBody>
      </p:sp>
    </p:spTree>
    <p:extLst>
      <p:ext uri="{BB962C8B-B14F-4D97-AF65-F5344CB8AC3E}">
        <p14:creationId xmlns:p14="http://schemas.microsoft.com/office/powerpoint/2010/main" val="42173162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Reference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4ACC3-1519-237A-9F0A-37E22E6E2F0A}"/>
              </a:ext>
            </a:extLst>
          </p:cNvPr>
          <p:cNvSpPr txBox="1"/>
          <p:nvPr/>
        </p:nvSpPr>
        <p:spPr>
          <a:xfrm>
            <a:off x="265534" y="1549788"/>
            <a:ext cx="6748583" cy="1015663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3"/>
              </a:rPr>
              <a:t>https://github.com/utsaslab/crashmonkey</a:t>
            </a:r>
            <a:endParaRPr kumimoji="1" lang="en-US" altLang="ko-KR" sz="1200" dirty="0">
              <a:latin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4"/>
              </a:rPr>
              <a:t>https://github.com/google/syzkaller/</a:t>
            </a:r>
            <a:endParaRPr kumimoji="1" lang="en-US" altLang="ko-KR" sz="1200" dirty="0">
              <a:latin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kumimoji="1" lang="en-US" altLang="ko-KR" sz="1200" dirty="0">
                <a:latin typeface="+mn-ea"/>
                <a:hlinkClick r:id="rId5"/>
              </a:rPr>
              <a:t>https://news.samsung.com/global/samsung-electronics-introduces-industrys-first-512gb-cxl-memory-module</a:t>
            </a:r>
            <a:endParaRPr kumimoji="1" lang="en-US" altLang="ko-KR" sz="1200" dirty="0">
              <a:latin typeface="+mn-ea"/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kumimoji="1" lang="ko-KR" altLang="en-US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20605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2022.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Q&amp;A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178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20BA4B0E-5693-47E8-9594-A6FBB3969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A972-6BB9-4548-9A10-32F29043A86C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endParaRPr lang="ko-KR" altLang="en-US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/>
              <a:t>Copyright 2022. </a:t>
            </a:r>
            <a:r>
              <a:rPr lang="en-US" altLang="ko-KR" dirty="0"/>
              <a:t>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BE459DA-BB4E-4B3F-9778-B893C48FFA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10" y="2661068"/>
            <a:ext cx="8221579" cy="17647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ko-KR" sz="6000" b="1" dirty="0">
                <a:latin typeface="08서울남산체 B" panose="02020603020101020101" pitchFamily="18" charset="-127"/>
                <a:ea typeface="08서울남산체 B" panose="02020603020101020101" pitchFamily="18" charset="-127"/>
              </a:rPr>
              <a:t>Thank You</a:t>
            </a:r>
            <a:endParaRPr lang="ko-KR" altLang="en-US" sz="6000" b="1" dirty="0">
              <a:latin typeface="08서울남산체 B" panose="02020603020101020101" pitchFamily="18" charset="-127"/>
              <a:ea typeface="08서울남산체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091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Persistent Memory File System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972B34-5C82-83AF-C79A-8B2F4F8A19D1}"/>
              </a:ext>
            </a:extLst>
          </p:cNvPr>
          <p:cNvSpPr txBox="1"/>
          <p:nvPr/>
        </p:nvSpPr>
        <p:spPr>
          <a:xfrm>
            <a:off x="439916" y="1896538"/>
            <a:ext cx="7801875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Difference</a:t>
            </a:r>
            <a:r>
              <a:rPr kumimoji="1" lang="ko-KR" altLang="en-US" sz="1500" b="1" dirty="0">
                <a:latin typeface="+mn-ea"/>
              </a:rPr>
              <a:t> </a:t>
            </a:r>
            <a:r>
              <a:rPr kumimoji="1" lang="en-US" altLang="ko-KR" sz="1500" b="1" dirty="0">
                <a:latin typeface="+mn-ea"/>
              </a:rPr>
              <a:t>from traditional file systems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Synchronously write some updates directly to storage media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Perform I/O directly using memory loads and stores without an extra software layer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Do not require use of </a:t>
            </a:r>
            <a:r>
              <a:rPr kumimoji="1" lang="en-US" altLang="ko-KR" sz="1500" i="1" dirty="0" err="1">
                <a:latin typeface="+mn-ea"/>
              </a:rPr>
              <a:t>fsync</a:t>
            </a:r>
            <a:r>
              <a:rPr kumimoji="1" lang="en-US" altLang="ko-KR" sz="1500" dirty="0">
                <a:latin typeface="+mn-ea"/>
              </a:rPr>
              <a:t>-related system calls to ensure that data becomes durable</a:t>
            </a:r>
          </a:p>
        </p:txBody>
      </p:sp>
    </p:spTree>
    <p:extLst>
      <p:ext uri="{BB962C8B-B14F-4D97-AF65-F5344CB8AC3E}">
        <p14:creationId xmlns:p14="http://schemas.microsoft.com/office/powerpoint/2010/main" val="127114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Persistent Memory File System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972B34-5C82-83AF-C79A-8B2F4F8A19D1}"/>
              </a:ext>
            </a:extLst>
          </p:cNvPr>
          <p:cNvSpPr txBox="1"/>
          <p:nvPr/>
        </p:nvSpPr>
        <p:spPr>
          <a:xfrm>
            <a:off x="439916" y="1896538"/>
            <a:ext cx="7801875" cy="281769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en-US" altLang="ko-KR" sz="1500" b="1" dirty="0">
                <a:latin typeface="+mn-ea"/>
              </a:rPr>
              <a:t>Why current tools are not enough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Prior works cannot record writes to PM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prior works rely on kernel block layer, which PM file system do not use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Current tools do not check all necessary crash states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they insert crashes after </a:t>
            </a:r>
            <a:r>
              <a:rPr kumimoji="1" lang="en-US" altLang="ko-KR" sz="1500" dirty="0" err="1">
                <a:latin typeface="+mn-ea"/>
              </a:rPr>
              <a:t>fsync</a:t>
            </a:r>
            <a:r>
              <a:rPr kumimoji="1" lang="en-US" altLang="ko-KR" sz="1500" dirty="0">
                <a:latin typeface="+mn-ea"/>
              </a:rPr>
              <a:t>-related system call, not during system call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Tools for testing PM files do not scale well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Prior work cannot test high-level crash-consistency properties of files systems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they focus on programming errors</a:t>
            </a:r>
          </a:p>
        </p:txBody>
      </p:sp>
    </p:spTree>
    <p:extLst>
      <p:ext uri="{BB962C8B-B14F-4D97-AF65-F5344CB8AC3E}">
        <p14:creationId xmlns:p14="http://schemas.microsoft.com/office/powerpoint/2010/main" val="251614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Contributions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972B34-5C82-83AF-C79A-8B2F4F8A19D1}"/>
              </a:ext>
            </a:extLst>
          </p:cNvPr>
          <p:cNvSpPr txBox="1"/>
          <p:nvPr/>
        </p:nvSpPr>
        <p:spPr>
          <a:xfrm>
            <a:off x="439916" y="1896538"/>
            <a:ext cx="7801875" cy="281769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CHIPMUNK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framework for testing the crash consistency of any PM file system that implements the POSIX interface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detect both low-level PM programming errors and high-level logic bugs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Analysis of 23 BUGS!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Largest published corpus of PM file-system crash-consistency bugs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ko-KR" sz="1500" dirty="0">
                <a:latin typeface="+mn-ea"/>
              </a:rPr>
              <a:t>Analyze bugs to distill useful insights for PM file-system design and efficient crash-consistency testing of PM file systems</a:t>
            </a:r>
          </a:p>
        </p:txBody>
      </p:sp>
      <p:pic>
        <p:nvPicPr>
          <p:cNvPr id="2" name="Picture 2" descr="CaddyCode - #Devlopment #Developer #Debug #Debugging #Meme... | Facebook">
            <a:extLst>
              <a:ext uri="{FF2B5EF4-FFF2-40B4-BE49-F238E27FC236}">
                <a16:creationId xmlns:a16="http://schemas.microsoft.com/office/drawing/2014/main" id="{2B9FC433-31AB-4FB1-3C54-6700CE51F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94" y="4496667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97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A90F7544-AA02-4A20-A20B-39A3B2C68F28}"/>
              </a:ext>
            </a:extLst>
          </p:cNvPr>
          <p:cNvGrpSpPr/>
          <p:nvPr/>
        </p:nvGrpSpPr>
        <p:grpSpPr>
          <a:xfrm>
            <a:off x="0" y="1253632"/>
            <a:ext cx="4880610" cy="452026"/>
            <a:chOff x="0" y="1253632"/>
            <a:chExt cx="4880610" cy="452026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CB363125-2ED6-E027-2C57-E57CC1D9A414}"/>
                </a:ext>
              </a:extLst>
            </p:cNvPr>
            <p:cNvGrpSpPr/>
            <p:nvPr/>
          </p:nvGrpSpPr>
          <p:grpSpPr>
            <a:xfrm>
              <a:off x="0" y="1253632"/>
              <a:ext cx="4880610" cy="452026"/>
              <a:chOff x="-133350" y="1583273"/>
              <a:chExt cx="3892241" cy="493943"/>
            </a:xfrm>
            <a:effectLst>
              <a:outerShdw blurRad="12700" dist="38100" dir="5400000" algn="t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36" name="그룹 35">
                <a:extLst>
                  <a:ext uri="{FF2B5EF4-FFF2-40B4-BE49-F238E27FC236}">
                    <a16:creationId xmlns:a16="http://schemas.microsoft.com/office/drawing/2014/main" id="{6D17E935-9506-73E4-FB7C-15469F3B956D}"/>
                  </a:ext>
                </a:extLst>
              </p:cNvPr>
              <p:cNvGrpSpPr/>
              <p:nvPr/>
            </p:nvGrpSpPr>
            <p:grpSpPr>
              <a:xfrm>
                <a:off x="-133350" y="1602397"/>
                <a:ext cx="3892241" cy="474819"/>
                <a:chOff x="-133350" y="1255828"/>
                <a:chExt cx="3892241" cy="474819"/>
              </a:xfrm>
            </p:grpSpPr>
            <p:sp>
              <p:nvSpPr>
                <p:cNvPr id="42" name="순서도: 지연 41">
                  <a:extLst>
                    <a:ext uri="{FF2B5EF4-FFF2-40B4-BE49-F238E27FC236}">
                      <a16:creationId xmlns:a16="http://schemas.microsoft.com/office/drawing/2014/main" id="{B8499354-307F-F1CB-A046-3B15FF5347BE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3" name="직사각형 42">
                  <a:extLst>
                    <a:ext uri="{FF2B5EF4-FFF2-40B4-BE49-F238E27FC236}">
                      <a16:creationId xmlns:a16="http://schemas.microsoft.com/office/drawing/2014/main" id="{0D74BFA6-18D3-38DC-DE25-835C02718008}"/>
                    </a:ext>
                  </a:extLst>
                </p:cNvPr>
                <p:cNvSpPr/>
                <p:nvPr/>
              </p:nvSpPr>
              <p:spPr>
                <a:xfrm>
                  <a:off x="-133350" y="1255829"/>
                  <a:ext cx="3632200" cy="474818"/>
                </a:xfrm>
                <a:prstGeom prst="rect">
                  <a:avLst/>
                </a:prstGeom>
                <a:solidFill>
                  <a:srgbClr val="C00000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8493AB2C-F5A5-1222-9ECD-F42031377B6D}"/>
                  </a:ext>
                </a:extLst>
              </p:cNvPr>
              <p:cNvGrpSpPr/>
              <p:nvPr/>
            </p:nvGrpSpPr>
            <p:grpSpPr>
              <a:xfrm>
                <a:off x="-133350" y="1583273"/>
                <a:ext cx="3892241" cy="474819"/>
                <a:chOff x="-133350" y="1255827"/>
                <a:chExt cx="3892241" cy="474819"/>
              </a:xfrm>
            </p:grpSpPr>
            <p:sp>
              <p:nvSpPr>
                <p:cNvPr id="40" name="순서도: 지연 39">
                  <a:extLst>
                    <a:ext uri="{FF2B5EF4-FFF2-40B4-BE49-F238E27FC236}">
                      <a16:creationId xmlns:a16="http://schemas.microsoft.com/office/drawing/2014/main" id="{863D5A13-091D-DC30-D8B6-96DAAA63F0B9}"/>
                    </a:ext>
                  </a:extLst>
                </p:cNvPr>
                <p:cNvSpPr/>
                <p:nvPr/>
              </p:nvSpPr>
              <p:spPr>
                <a:xfrm>
                  <a:off x="3241152" y="1255828"/>
                  <a:ext cx="517739" cy="474818"/>
                </a:xfrm>
                <a:prstGeom prst="flowChartDelay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41" name="직사각형 40">
                  <a:extLst>
                    <a:ext uri="{FF2B5EF4-FFF2-40B4-BE49-F238E27FC236}">
                      <a16:creationId xmlns:a16="http://schemas.microsoft.com/office/drawing/2014/main" id="{38345DB2-F419-5EEA-DD60-71B31AF9D2F6}"/>
                    </a:ext>
                  </a:extLst>
                </p:cNvPr>
                <p:cNvSpPr/>
                <p:nvPr/>
              </p:nvSpPr>
              <p:spPr>
                <a:xfrm>
                  <a:off x="-133350" y="1255827"/>
                  <a:ext cx="3632200" cy="474819"/>
                </a:xfrm>
                <a:prstGeom prst="rect">
                  <a:avLst/>
                </a:prstGeom>
                <a:solidFill>
                  <a:srgbClr val="0B3162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>
                    <a:solidFill>
                      <a:sysClr val="windowText" lastClr="000000"/>
                    </a:solidFill>
                  </a:endParaRPr>
                </a:p>
              </p:txBody>
            </p:sp>
          </p:grpSp>
        </p:grpSp>
        <p:sp>
          <p:nvSpPr>
            <p:cNvPr id="35" name="Content Placeholder 6">
              <a:extLst>
                <a:ext uri="{FF2B5EF4-FFF2-40B4-BE49-F238E27FC236}">
                  <a16:creationId xmlns:a16="http://schemas.microsoft.com/office/drawing/2014/main" id="{32C23202-8D28-23BB-E772-C69D220DF4D3}"/>
                </a:ext>
              </a:extLst>
            </p:cNvPr>
            <p:cNvSpPr txBox="1">
              <a:spLocks/>
            </p:cNvSpPr>
            <p:nvPr/>
          </p:nvSpPr>
          <p:spPr>
            <a:xfrm>
              <a:off x="130629" y="1305246"/>
              <a:ext cx="4423907" cy="366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1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j-ea"/>
                  <a:cs typeface="+mn-cs"/>
                </a:defRPr>
              </a:lvl1pPr>
              <a:lvl2pPr marL="6858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800" b="1" dirty="0">
                  <a:solidFill>
                    <a:schemeClr val="bg1"/>
                  </a:solidFill>
                </a:rPr>
                <a:t>Challenges with testing PM file systems</a:t>
              </a:r>
              <a:endParaRPr lang="ko-KR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A972B34-5C82-83AF-C79A-8B2F4F8A19D1}"/>
              </a:ext>
            </a:extLst>
          </p:cNvPr>
          <p:cNvSpPr txBox="1"/>
          <p:nvPr/>
        </p:nvSpPr>
        <p:spPr>
          <a:xfrm>
            <a:off x="439916" y="1896538"/>
            <a:ext cx="7801875" cy="1778949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Intercepting writes to the storage media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PM file system writes directly to media using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processor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store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instructions</a:t>
            </a:r>
          </a:p>
          <a:p>
            <a:pPr marL="342900" indent="-342900" algn="l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ko-KR" sz="1500" dirty="0">
                <a:latin typeface="+mn-ea"/>
              </a:rPr>
              <a:t>Prior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works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inject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crashes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only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>
                <a:latin typeface="+mn-ea"/>
              </a:rPr>
              <a:t>after</a:t>
            </a:r>
            <a:r>
              <a:rPr kumimoji="1" lang="ko-KR" altLang="en-US" sz="1500" dirty="0">
                <a:latin typeface="+mn-ea"/>
              </a:rPr>
              <a:t> </a:t>
            </a:r>
            <a:r>
              <a:rPr kumimoji="1" lang="en-US" altLang="ko-KR" sz="1500" dirty="0" err="1">
                <a:latin typeface="+mn-ea"/>
              </a:rPr>
              <a:t>fsync</a:t>
            </a:r>
            <a:r>
              <a:rPr kumimoji="1" lang="en-US" altLang="ko-KR" sz="1500" dirty="0">
                <a:latin typeface="+mn-ea"/>
              </a:rPr>
              <a:t>-related system calls</a:t>
            </a:r>
            <a:br>
              <a:rPr kumimoji="1" lang="en-US" altLang="ko-KR" sz="1500" dirty="0">
                <a:latin typeface="+mn-ea"/>
              </a:rPr>
            </a:br>
            <a:r>
              <a:rPr kumimoji="1" lang="en-US" altLang="ko-KR" sz="1500" dirty="0">
                <a:latin typeface="+mn-ea"/>
              </a:rPr>
              <a:t>injecting crashes in the middle of file system calls is crucial for new and complex PM file systems</a:t>
            </a:r>
          </a:p>
        </p:txBody>
      </p:sp>
    </p:spTree>
    <p:extLst>
      <p:ext uri="{BB962C8B-B14F-4D97-AF65-F5344CB8AC3E}">
        <p14:creationId xmlns:p14="http://schemas.microsoft.com/office/powerpoint/2010/main" val="2948974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60CB6F96-EDB6-4F8F-915E-99E96A32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3" y="140254"/>
            <a:ext cx="7428019" cy="673769"/>
          </a:xfrm>
        </p:spPr>
        <p:txBody>
          <a:bodyPr/>
          <a:lstStyle/>
          <a:p>
            <a:r>
              <a:rPr lang="en-US" altLang="ko-KR" b="1" dirty="0">
                <a:ea typeface="08서울남산체 B" panose="02020603020101020101" pitchFamily="18" charset="-127"/>
                <a:cs typeface="함초롬바탕" pitchFamily="18" charset="-127"/>
              </a:rPr>
              <a:t>Introduction / Background</a:t>
            </a:r>
            <a:endParaRPr lang="ko-KR" altLang="en-US" b="1" dirty="0">
              <a:ea typeface="08서울남산체 B" panose="02020603020101020101" pitchFamily="18" charset="-127"/>
              <a:cs typeface="함초롬바탕" pitchFamily="18" charset="-127"/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8DA21CE-05ED-4FF8-82CB-5EB5482A820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en-US" altLang="ko-KR" dirty="0"/>
              <a:t>Copyright 2023. @ Machine Learning &amp; Pattern Analysis lab., </a:t>
            </a:r>
            <a:r>
              <a:rPr lang="en-US" altLang="ko-KR" dirty="0" err="1"/>
              <a:t>Dankook</a:t>
            </a:r>
            <a:r>
              <a:rPr lang="en-US" altLang="ko-KR" dirty="0"/>
              <a:t> Uni., all rights reserved.</a:t>
            </a:r>
            <a:endParaRPr lang="ko-KR" altLang="en-US" dirty="0"/>
          </a:p>
        </p:txBody>
      </p:sp>
      <p:sp>
        <p:nvSpPr>
          <p:cNvPr id="28" name="슬라이드 번호 개체 틀 2">
            <a:extLst>
              <a:ext uri="{FF2B5EF4-FFF2-40B4-BE49-F238E27FC236}">
                <a16:creationId xmlns:a16="http://schemas.microsoft.com/office/drawing/2014/main" id="{F687EF56-691B-6F26-D6F6-B9EDE4A7B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1895" y="6609346"/>
            <a:ext cx="633664" cy="248654"/>
          </a:xfrm>
        </p:spPr>
        <p:txBody>
          <a:bodyPr/>
          <a:lstStyle/>
          <a:p>
            <a:fld id="{AE2DA972-6BB9-4548-9A10-32F29043A86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CEBB55-482C-FE58-78EB-34116AC55098}"/>
              </a:ext>
            </a:extLst>
          </p:cNvPr>
          <p:cNvSpPr txBox="1"/>
          <p:nvPr/>
        </p:nvSpPr>
        <p:spPr>
          <a:xfrm>
            <a:off x="409303" y="1446688"/>
            <a:ext cx="5722758" cy="3939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1" lang="ko-KR" altLang="en-US" sz="1500">
                <a:latin typeface="+mn-ea"/>
              </a:rPr>
              <a:t>짤방저장소</a:t>
            </a:r>
            <a:endParaRPr kumimoji="1" lang="en-US" altLang="ko-KR" sz="1500" dirty="0">
              <a:latin typeface="+mn-ea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F55AB3E-CA95-22A5-2CE5-65747283AE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675" y="4003279"/>
            <a:ext cx="2841627" cy="1899345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B930943-DD9C-1A6C-F278-E0C62BA52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1896352"/>
            <a:ext cx="2841627" cy="1953251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C5C0C98A-3B9B-9A37-2EFC-FEE8BECBD9A0}"/>
              </a:ext>
            </a:extLst>
          </p:cNvPr>
          <p:cNvGrpSpPr/>
          <p:nvPr/>
        </p:nvGrpSpPr>
        <p:grpSpPr>
          <a:xfrm>
            <a:off x="439917" y="3805067"/>
            <a:ext cx="2295767" cy="2295767"/>
            <a:chOff x="540953" y="3805067"/>
            <a:chExt cx="2295767" cy="2295767"/>
          </a:xfrm>
        </p:grpSpPr>
        <p:pic>
          <p:nvPicPr>
            <p:cNvPr id="1036" name="Picture 12" descr="인텔 Optane Memory M.2 NVMe (32GB)_이미지">
              <a:extLst>
                <a:ext uri="{FF2B5EF4-FFF2-40B4-BE49-F238E27FC236}">
                  <a16:creationId xmlns:a16="http://schemas.microsoft.com/office/drawing/2014/main" id="{373160EC-9451-A0BA-1B01-337E3F493D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53" y="3805067"/>
              <a:ext cx="2295767" cy="2295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46CBDF-C7DE-E466-79FF-5C705E9B83E2}"/>
                </a:ext>
              </a:extLst>
            </p:cNvPr>
            <p:cNvSpPr txBox="1"/>
            <p:nvPr/>
          </p:nvSpPr>
          <p:spPr>
            <a:xfrm>
              <a:off x="622613" y="5578353"/>
              <a:ext cx="1994463" cy="393954"/>
            </a:xfrm>
            <a:prstGeom prst="rect">
              <a:avLst/>
            </a:prstGeom>
          </p:spPr>
          <p:txBody>
            <a:bodyPr vert="horz" wrap="square" lIns="91440" tIns="45720" rIns="91440" bIns="45720" rtlCol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ko-KR" sz="1500" dirty="0">
                  <a:latin typeface="+mn-ea"/>
                </a:rPr>
                <a:t>Intel</a:t>
              </a:r>
              <a:r>
                <a:rPr kumimoji="1" lang="ko-KR" altLang="en-US" sz="1500" dirty="0">
                  <a:latin typeface="+mn-ea"/>
                </a:rPr>
                <a:t> </a:t>
              </a:r>
              <a:r>
                <a:rPr kumimoji="1" lang="en-US" altLang="ko-KR" sz="1500" dirty="0">
                  <a:latin typeface="+mn-ea"/>
                </a:rPr>
                <a:t>Optane</a:t>
              </a:r>
            </a:p>
          </p:txBody>
        </p:sp>
      </p:grpSp>
      <p:pic>
        <p:nvPicPr>
          <p:cNvPr id="2" name="Picture 4" descr="When your program is a complete mess, but it does its job PD), - iFunny  Brazil">
            <a:extLst>
              <a:ext uri="{FF2B5EF4-FFF2-40B4-BE49-F238E27FC236}">
                <a16:creationId xmlns:a16="http://schemas.microsoft.com/office/drawing/2014/main" id="{BFDBA547-F207-A7D1-9578-7CB1ACD8B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3" b="7632"/>
          <a:stretch/>
        </p:blipFill>
        <p:spPr bwMode="auto">
          <a:xfrm>
            <a:off x="521577" y="4280083"/>
            <a:ext cx="4766855" cy="186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3 Debugging tips we learned from you | GitLab">
            <a:extLst>
              <a:ext uri="{FF2B5EF4-FFF2-40B4-BE49-F238E27FC236}">
                <a16:creationId xmlns:a16="http://schemas.microsoft.com/office/drawing/2014/main" id="{2314486B-C9D9-5C8F-ED6C-9C6B50DF6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684" y="1563591"/>
            <a:ext cx="2330339" cy="25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037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  <a:tailEnd type="none"/>
        </a:ln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none" lIns="91440" tIns="45720" rIns="91440" bIns="45720" rtlCol="0" anchor="ctr" anchorCtr="0">
        <a:spAutoFit/>
      </a:bodyPr>
      <a:lstStyle>
        <a:defPPr algn="l">
          <a:defRPr kumimoji="1" sz="1200" dirty="0" err="1" smtClean="0">
            <a:latin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et03" id="{22063185-E8A4-0F4A-BCE4-9DDADD4FFC71}" vid="{5A9429D3-72F5-CF43-894A-C40B615A817B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Templet03</Template>
  <TotalTime>27795</TotalTime>
  <Words>3207</Words>
  <Application>Microsoft Office PowerPoint</Application>
  <PresentationFormat>화면 슬라이드 쇼(4:3)</PresentationFormat>
  <Paragraphs>507</Paragraphs>
  <Slides>47</Slides>
  <Notes>45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47</vt:i4>
      </vt:variant>
    </vt:vector>
  </HeadingPairs>
  <TitlesOfParts>
    <vt:vector size="54" baseType="lpstr">
      <vt:lpstr>08서울남산체 B</vt:lpstr>
      <vt:lpstr>맑은 고딕</vt:lpstr>
      <vt:lpstr>함초롬바탕</vt:lpstr>
      <vt:lpstr>Arial</vt:lpstr>
      <vt:lpstr>Calibri</vt:lpstr>
      <vt:lpstr>Calibri Light</vt:lpstr>
      <vt:lpstr>Office 테마</vt:lpstr>
      <vt:lpstr>CHIPMUNK: Investigating Crash-Consistency in Persistent-Memory File Systems</vt:lpstr>
      <vt:lpstr>Index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Introduction / Background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CHIPMUNK</vt:lpstr>
      <vt:lpstr>Testing PM File Systems</vt:lpstr>
      <vt:lpstr>Testing PM File Systems</vt:lpstr>
      <vt:lpstr>Testing PM File Systems</vt:lpstr>
      <vt:lpstr>Testing PM File Systems</vt:lpstr>
      <vt:lpstr>Testing PM File Systems</vt:lpstr>
      <vt:lpstr>Testing PM File Systems</vt:lpstr>
      <vt:lpstr>Bug Analysis</vt:lpstr>
      <vt:lpstr>Bug Analysis</vt:lpstr>
      <vt:lpstr>Bug Analysis</vt:lpstr>
      <vt:lpstr>Bug Analysis</vt:lpstr>
      <vt:lpstr>Bug Analysis</vt:lpstr>
      <vt:lpstr>Bug Analysis</vt:lpstr>
      <vt:lpstr>Conclusion </vt:lpstr>
      <vt:lpstr>Conclusion </vt:lpstr>
      <vt:lpstr>Reference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Evaluation of Gated Recurrent Neural Networks on Sequence Modeling</dc:title>
  <dc:creator>정진원</dc:creator>
  <cp:lastModifiedBy>최영찬</cp:lastModifiedBy>
  <cp:revision>215</cp:revision>
  <cp:lastPrinted>2022-07-29T03:52:03Z</cp:lastPrinted>
  <dcterms:created xsi:type="dcterms:W3CDTF">2020-11-06T01:46:41Z</dcterms:created>
  <dcterms:modified xsi:type="dcterms:W3CDTF">2023-10-31T00:22:36Z</dcterms:modified>
</cp:coreProperties>
</file>