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comment1.xml" ContentType="application/vnd.openxmlformats-officedocument.presentationml.comments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embedTrueTypeFonts="1" saveSubsetFonts="1">
  <p:sldMasterIdLst>
    <p:sldMasterId id="2147483813" r:id="rId8"/>
  </p:sldMasterIdLst>
  <p:notesMasterIdLst>
    <p:notesMasterId r:id="rId12"/>
  </p:notesMasterIdLst>
  <p:handoutMasterIdLst>
    <p:handoutMasterId r:id="rId10"/>
  </p:handoutMasterIdLst>
  <p:sldIdLst>
    <p:sldId id="256" r:id="rId14"/>
    <p:sldId id="348" r:id="rId15"/>
    <p:sldId id="263" r:id="rId17"/>
    <p:sldId id="289" r:id="rId18"/>
    <p:sldId id="290" r:id="rId19"/>
    <p:sldId id="349" r:id="rId20"/>
    <p:sldId id="293" r:id="rId21"/>
    <p:sldId id="351" r:id="rId22"/>
    <p:sldId id="389" r:id="rId23"/>
    <p:sldId id="316" r:id="rId24"/>
    <p:sldId id="291" r:id="rId25"/>
    <p:sldId id="357" r:id="rId26"/>
    <p:sldId id="356" r:id="rId27"/>
    <p:sldId id="359" r:id="rId28"/>
    <p:sldId id="358" r:id="rId29"/>
    <p:sldId id="317" r:id="rId30"/>
    <p:sldId id="363" r:id="rId31"/>
    <p:sldId id="365" r:id="rId32"/>
    <p:sldId id="364" r:id="rId33"/>
    <p:sldId id="367" r:id="rId34"/>
    <p:sldId id="369" r:id="rId35"/>
    <p:sldId id="370" r:id="rId36"/>
    <p:sldId id="368" r:id="rId37"/>
    <p:sldId id="372" r:id="rId38"/>
    <p:sldId id="371" r:id="rId39"/>
    <p:sldId id="373" r:id="rId40"/>
    <p:sldId id="374" r:id="rId41"/>
    <p:sldId id="391" r:id="rId42"/>
    <p:sldId id="392" r:id="rId43"/>
    <p:sldId id="318" r:id="rId44"/>
    <p:sldId id="298" r:id="rId45"/>
    <p:sldId id="376" r:id="rId46"/>
    <p:sldId id="377" r:id="rId47"/>
    <p:sldId id="378" r:id="rId48"/>
    <p:sldId id="379" r:id="rId49"/>
    <p:sldId id="354" r:id="rId50"/>
    <p:sldId id="380" r:id="rId51"/>
    <p:sldId id="382" r:id="rId52"/>
    <p:sldId id="381" r:id="rId53"/>
    <p:sldId id="393" r:id="rId54"/>
    <p:sldId id="394" r:id="rId55"/>
    <p:sldId id="319" r:id="rId56"/>
    <p:sldId id="302" r:id="rId57"/>
    <p:sldId id="350" r:id="rId58"/>
    <p:sldId id="383" r:id="rId59"/>
    <p:sldId id="384" r:id="rId60"/>
    <p:sldId id="385" r:id="rId61"/>
    <p:sldId id="386" r:id="rId62"/>
    <p:sldId id="355" r:id="rId63"/>
    <p:sldId id="320" r:id="rId64"/>
    <p:sldId id="332" r:id="rId65"/>
    <p:sldId id="387" r:id="rId66"/>
    <p:sldId id="388" r:id="rId67"/>
    <p:sldId id="321" r:id="rId68"/>
    <p:sldId id="352" r:id="rId69"/>
    <p:sldId id="275" r:id="rId70"/>
    <p:sldId id="266" r:id="rId7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/>
    </p:ext>
    <p:ext uri="{521415D9-36F7-43E2-AB2F-B90AF26B5E84}">
      <p14:sectionLst xmlns:p14="http://schemas.microsoft.com/office/powerpoint/2010/main">
        <p14:section name="Default Section" id="{596762D4-1208-40BD-9F6F-89907E02A741}">
          <p14:sldIdLst>
            <p14:sldId id="256"/>
            <p14:sldId id="348"/>
            <p14:sldId id="263"/>
          </p14:sldIdLst>
        </p14:section>
        <p14:section name="1. Intro" id="{596762D4-1208-40BD-9F6F-89907E02A742}">
          <p14:sldIdLst>
            <p14:sldId id="289"/>
            <p14:sldId id="290"/>
            <p14:sldId id="349"/>
            <p14:sldId id="293"/>
            <p14:sldId id="351"/>
            <p14:sldId id="389"/>
          </p14:sldIdLst>
        </p14:section>
        <p14:section name="2. Background" id="{596762D4-1208-40BD-9F6F-89907E02A743}">
          <p14:sldIdLst>
            <p14:sldId id="316"/>
            <p14:sldId id="291"/>
            <p14:sldId id="357"/>
            <p14:sldId id="356"/>
            <p14:sldId id="359"/>
            <p14:sldId id="358"/>
          </p14:sldIdLst>
        </p14:section>
        <p14:section name="03. Unsuccessful Attempts &amp; Lessons" id="{596762D4-1208-40BD-9F6F-89907E02A744}">
          <p14:sldIdLst>
            <p14:sldId id="317"/>
            <p14:sldId id="363"/>
            <p14:sldId id="365"/>
            <p14:sldId id="364"/>
            <p14:sldId id="367"/>
            <p14:sldId id="369"/>
            <p14:sldId id="370"/>
            <p14:sldId id="368"/>
            <p14:sldId id="372"/>
            <p14:sldId id="371"/>
            <p14:sldId id="373"/>
            <p14:sldId id="374"/>
            <p14:sldId id="391"/>
            <p14:sldId id="392"/>
          </p14:sldIdLst>
        </p14:section>
        <p14:section name="04.Perseus" id="{596762D4-1208-40BD-9F6F-89907E02A745}">
          <p14:sldIdLst>
            <p14:sldId id="318"/>
            <p14:sldId id="298"/>
            <p14:sldId id="376"/>
            <p14:sldId id="377"/>
            <p14:sldId id="378"/>
            <p14:sldId id="379"/>
            <p14:sldId id="354"/>
            <p14:sldId id="380"/>
            <p14:sldId id="382"/>
            <p14:sldId id="381"/>
            <p14:sldId id="393"/>
            <p14:sldId id="394"/>
          </p14:sldIdLst>
        </p14:section>
        <p14:section name="05.Evaluation" id="{596762D4-1208-40BD-9F6F-89907E02A746}">
          <p14:sldIdLst>
            <p14:sldId id="319"/>
            <p14:sldId id="302"/>
            <p14:sldId id="350"/>
            <p14:sldId id="383"/>
            <p14:sldId id="384"/>
            <p14:sldId id="385"/>
            <p14:sldId id="386"/>
            <p14:sldId id="355"/>
          </p14:sldIdLst>
        </p14:section>
        <p14:section name="06.Limitations" id="{596762D4-1208-40BD-9F6F-89907E02A747}">
          <p14:sldIdLst>
            <p14:sldId id="320"/>
            <p14:sldId id="332"/>
            <p14:sldId id="387"/>
            <p14:sldId id="388"/>
          </p14:sldIdLst>
        </p14:section>
        <p14:section name="07.Conclusion" id="{596762D4-1208-40BD-9F6F-89907E02A748}">
          <p14:sldIdLst>
            <p14:sldId id="321"/>
            <p14:sldId id="352"/>
          </p14:sldIdLst>
        </p14:section>
        <p14:section name="Q&amp;A" id="{596762D4-1208-40BD-9F6F-89907E02A74D}">
          <p14:sldIdLst>
            <p14:sldId id="27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2" pos="494" userDrawn="1">
          <p15:clr>
            <a:srgbClr val="A4A3A4"/>
          </p15:clr>
        </p15:guide>
        <p15:guide id="3" pos="7162" userDrawn="1">
          <p15:clr>
            <a:srgbClr val="A4A3A4"/>
          </p15:clr>
        </p15:guide>
        <p15:guide id="4" orient="horz" pos="424" userDrawn="1">
          <p15:clr>
            <a:srgbClr val="A4A3A4"/>
          </p15:clr>
        </p15:guide>
        <p15:guide id="5" orient="horz" pos="4076" userDrawn="1">
          <p15:clr>
            <a:srgbClr val="A4A3A4"/>
          </p15:clr>
        </p15:guide>
        <p15:guide id="6" pos="3828" userDrawn="1">
          <p15:clr>
            <a:srgbClr val="A4A3A4"/>
          </p15:clr>
        </p15:guide>
        <p15:guide id="7" pos="6527" userDrawn="1">
          <p15:clr>
            <a:srgbClr val="A4A3A4"/>
          </p15:clr>
        </p15:guide>
      </p15:sldGuideLst>
    </p:ext>
  </p:extLst>
  <p:embeddedFontLst>
    <p:embeddedFont>
      <p:font typeface="맑은 고딕" panose="020B0503020000020004" pitchFamily="50" charset="-127">
        <p:regular r:id="rId2"/>
        <p:bold r:id="rId1"/>
      </p:font>
    </p:embeddedFont>
  </p:embeddedFon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is Eduardo Santiago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005296"/>
    <a:srgbClr val="55CFD1"/>
    <a:srgbClr val="D0E0D9"/>
    <a:srgbClr val="4B465E"/>
    <a:srgbClr val="BBFFE6"/>
    <a:srgbClr val="F8FAFA"/>
    <a:srgbClr val="F2F2F2"/>
    <a:srgbClr val="332543"/>
    <a:srgbClr val="F8F8F8"/>
    <a:srgbClr val="301A4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7053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654" y="258"/>
      </p:cViewPr>
      <p:guideLst>
        <p:guide pos="494"/>
        <p:guide pos="7162"/>
        <p:guide orient="horz" pos="424"/>
        <p:guide orient="horz" pos="4076"/>
        <p:guide pos="3828"/>
        <p:guide pos="6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928" y="72"/>
      </p:cViewPr>
      <p:guideLst>
        <p:guide pos="494"/>
        <p:guide pos="7162"/>
        <p:guide orient="horz" pos="424"/>
        <p:guide orient="horz" pos="4076"/>
        <p:guide pos="3828"/>
        <p:guide pos="6527"/>
      </p:guideLst>
    </p:cSldViewPr>
  </p:notes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font" Target="fonts/font2.fntdata"></Relationship><Relationship Id="rId2" Type="http://schemas.openxmlformats.org/officeDocument/2006/relationships/font" Target="fonts/font1.fntdata"></Relationship><Relationship Id="rId3" Type="http://schemas.openxmlformats.org/officeDocument/2006/relationships/tableStyles" Target="tableStyles.xml"></Relationship><Relationship Id="rId8" Type="http://schemas.openxmlformats.org/officeDocument/2006/relationships/slideMaster" Target="slideMasters/slideMaster1.xml"></Relationship><Relationship Id="rId9" Type="http://schemas.openxmlformats.org/officeDocument/2006/relationships/theme" Target="theme/theme1.xml"></Relationship><Relationship Id="rId10" Type="http://schemas.openxmlformats.org/officeDocument/2006/relationships/handoutMaster" Target="handoutMasters/handoutMaster1.xml"></Relationship><Relationship Id="rId12" Type="http://schemas.openxmlformats.org/officeDocument/2006/relationships/notesMaster" Target="notesMasters/notesMaster1.xml"></Relationship><Relationship Id="rId14" Type="http://schemas.openxmlformats.org/officeDocument/2006/relationships/slide" Target="slides/slide1.xml"></Relationship><Relationship Id="rId15" Type="http://schemas.openxmlformats.org/officeDocument/2006/relationships/slide" Target="slides/slide2.xml"></Relationship><Relationship Id="rId17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1" Type="http://schemas.openxmlformats.org/officeDocument/2006/relationships/slide" Target="slides/slide7.xml"></Relationship><Relationship Id="rId22" Type="http://schemas.openxmlformats.org/officeDocument/2006/relationships/slide" Target="slides/slide8.xml"></Relationship><Relationship Id="rId23" Type="http://schemas.openxmlformats.org/officeDocument/2006/relationships/slide" Target="slides/slide9.xml"></Relationship><Relationship Id="rId24" Type="http://schemas.openxmlformats.org/officeDocument/2006/relationships/slide" Target="slides/slide10.xml"></Relationship><Relationship Id="rId25" Type="http://schemas.openxmlformats.org/officeDocument/2006/relationships/slide" Target="slides/slide11.xml"></Relationship><Relationship Id="rId26" Type="http://schemas.openxmlformats.org/officeDocument/2006/relationships/slide" Target="slides/slide12.xml"></Relationship><Relationship Id="rId27" Type="http://schemas.openxmlformats.org/officeDocument/2006/relationships/slide" Target="slides/slide13.xml"></Relationship><Relationship Id="rId28" Type="http://schemas.openxmlformats.org/officeDocument/2006/relationships/slide" Target="slides/slide14.xml"></Relationship><Relationship Id="rId29" Type="http://schemas.openxmlformats.org/officeDocument/2006/relationships/slide" Target="slides/slide15.xml"></Relationship><Relationship Id="rId30" Type="http://schemas.openxmlformats.org/officeDocument/2006/relationships/slide" Target="slides/slide16.xml"></Relationship><Relationship Id="rId31" Type="http://schemas.openxmlformats.org/officeDocument/2006/relationships/slide" Target="slides/slide17.xml"></Relationship><Relationship Id="rId32" Type="http://schemas.openxmlformats.org/officeDocument/2006/relationships/slide" Target="slides/slide18.xml"></Relationship><Relationship Id="rId33" Type="http://schemas.openxmlformats.org/officeDocument/2006/relationships/slide" Target="slides/slide19.xml"></Relationship><Relationship Id="rId34" Type="http://schemas.openxmlformats.org/officeDocument/2006/relationships/slide" Target="slides/slide20.xml"></Relationship><Relationship Id="rId35" Type="http://schemas.openxmlformats.org/officeDocument/2006/relationships/slide" Target="slides/slide21.xml"></Relationship><Relationship Id="rId36" Type="http://schemas.openxmlformats.org/officeDocument/2006/relationships/slide" Target="slides/slide22.xml"></Relationship><Relationship Id="rId37" Type="http://schemas.openxmlformats.org/officeDocument/2006/relationships/slide" Target="slides/slide23.xml"></Relationship><Relationship Id="rId38" Type="http://schemas.openxmlformats.org/officeDocument/2006/relationships/slide" Target="slides/slide24.xml"></Relationship><Relationship Id="rId39" Type="http://schemas.openxmlformats.org/officeDocument/2006/relationships/slide" Target="slides/slide25.xml"></Relationship><Relationship Id="rId40" Type="http://schemas.openxmlformats.org/officeDocument/2006/relationships/slide" Target="slides/slide26.xml"></Relationship><Relationship Id="rId41" Type="http://schemas.openxmlformats.org/officeDocument/2006/relationships/slide" Target="slides/slide27.xml"></Relationship><Relationship Id="rId42" Type="http://schemas.openxmlformats.org/officeDocument/2006/relationships/slide" Target="slides/slide28.xml"></Relationship><Relationship Id="rId43" Type="http://schemas.openxmlformats.org/officeDocument/2006/relationships/slide" Target="slides/slide29.xml"></Relationship><Relationship Id="rId44" Type="http://schemas.openxmlformats.org/officeDocument/2006/relationships/slide" Target="slides/slide30.xml"></Relationship><Relationship Id="rId45" Type="http://schemas.openxmlformats.org/officeDocument/2006/relationships/slide" Target="slides/slide31.xml"></Relationship><Relationship Id="rId46" Type="http://schemas.openxmlformats.org/officeDocument/2006/relationships/slide" Target="slides/slide32.xml"></Relationship><Relationship Id="rId47" Type="http://schemas.openxmlformats.org/officeDocument/2006/relationships/slide" Target="slides/slide33.xml"></Relationship><Relationship Id="rId48" Type="http://schemas.openxmlformats.org/officeDocument/2006/relationships/slide" Target="slides/slide34.xml"></Relationship><Relationship Id="rId49" Type="http://schemas.openxmlformats.org/officeDocument/2006/relationships/slide" Target="slides/slide35.xml"></Relationship><Relationship Id="rId50" Type="http://schemas.openxmlformats.org/officeDocument/2006/relationships/slide" Target="slides/slide36.xml"></Relationship><Relationship Id="rId51" Type="http://schemas.openxmlformats.org/officeDocument/2006/relationships/slide" Target="slides/slide37.xml"></Relationship><Relationship Id="rId52" Type="http://schemas.openxmlformats.org/officeDocument/2006/relationships/slide" Target="slides/slide38.xml"></Relationship><Relationship Id="rId53" Type="http://schemas.openxmlformats.org/officeDocument/2006/relationships/slide" Target="slides/slide39.xml"></Relationship><Relationship Id="rId54" Type="http://schemas.openxmlformats.org/officeDocument/2006/relationships/slide" Target="slides/slide40.xml"></Relationship><Relationship Id="rId55" Type="http://schemas.openxmlformats.org/officeDocument/2006/relationships/slide" Target="slides/slide41.xml"></Relationship><Relationship Id="rId56" Type="http://schemas.openxmlformats.org/officeDocument/2006/relationships/slide" Target="slides/slide42.xml"></Relationship><Relationship Id="rId57" Type="http://schemas.openxmlformats.org/officeDocument/2006/relationships/slide" Target="slides/slide43.xml"></Relationship><Relationship Id="rId58" Type="http://schemas.openxmlformats.org/officeDocument/2006/relationships/slide" Target="slides/slide44.xml"></Relationship><Relationship Id="rId59" Type="http://schemas.openxmlformats.org/officeDocument/2006/relationships/slide" Target="slides/slide45.xml"></Relationship><Relationship Id="rId60" Type="http://schemas.openxmlformats.org/officeDocument/2006/relationships/slide" Target="slides/slide46.xml"></Relationship><Relationship Id="rId61" Type="http://schemas.openxmlformats.org/officeDocument/2006/relationships/slide" Target="slides/slide47.xml"></Relationship><Relationship Id="rId62" Type="http://schemas.openxmlformats.org/officeDocument/2006/relationships/slide" Target="slides/slide48.xml"></Relationship><Relationship Id="rId63" Type="http://schemas.openxmlformats.org/officeDocument/2006/relationships/slide" Target="slides/slide49.xml"></Relationship><Relationship Id="rId64" Type="http://schemas.openxmlformats.org/officeDocument/2006/relationships/slide" Target="slides/slide50.xml"></Relationship><Relationship Id="rId65" Type="http://schemas.openxmlformats.org/officeDocument/2006/relationships/slide" Target="slides/slide51.xml"></Relationship><Relationship Id="rId66" Type="http://schemas.openxmlformats.org/officeDocument/2006/relationships/slide" Target="slides/slide52.xml"></Relationship><Relationship Id="rId67" Type="http://schemas.openxmlformats.org/officeDocument/2006/relationships/slide" Target="slides/slide53.xml"></Relationship><Relationship Id="rId68" Type="http://schemas.openxmlformats.org/officeDocument/2006/relationships/slide" Target="slides/slide54.xml"></Relationship><Relationship Id="rId69" Type="http://schemas.openxmlformats.org/officeDocument/2006/relationships/slide" Target="slides/slide55.xml"></Relationship><Relationship Id="rId70" Type="http://schemas.openxmlformats.org/officeDocument/2006/relationships/slide" Target="slides/slide56.xml"></Relationship><Relationship Id="rId71" Type="http://schemas.openxmlformats.org/officeDocument/2006/relationships/slide" Target="slides/slide57.xml"></Relationship><Relationship Id="rId76" Type="http://schemas.openxmlformats.org/officeDocument/2006/relationships/commentAuthors" Target="commentAuthors.xml"></Relationship><Relationship Id="rId77" Type="http://schemas.openxmlformats.org/officeDocument/2006/relationships/viewProps" Target="viewProps.xml"></Relationship><Relationship Id="rId78" Type="http://schemas.openxmlformats.org/officeDocument/2006/relationships/presProps" Target="presProps.xml"></Relationship></Relationships>
</file>

<file path=ppt/charts/_rels/chart1.xml.rels><?xml version="1.0" encoding="UTF-8"?>
<Relationships xmlns="http://schemas.openxmlformats.org/package/2006/relationships"><Relationship Id="rId1" Type="http://schemas.openxmlformats.org/officeDocument/2006/relationships/package" Target="../embeddings/Polaris_Office_Excel_____376763064.xlsx"></Relationship></Relationships>
</file>

<file path=ppt/charts/_rels/chart2.xml.rels><?xml version="1.0" encoding="UTF-8"?>
<Relationships xmlns="http://schemas.openxmlformats.org/package/2006/relationships"><Relationship Id="rId1" Type="http://schemas.openxmlformats.org/officeDocument/2006/relationships/package" Target="../embeddings/Polaris_Office_Excel_____394589624.xlsx"></Relationship></Relationships>
</file>

<file path=ppt/charts/_rels/chart3.xml.rels><?xml version="1.0" encoding="UTF-8"?>
<Relationships xmlns="http://schemas.openxmlformats.org/package/2006/relationships"><Relationship Id="rId1" Type="http://schemas.openxmlformats.org/officeDocument/2006/relationships/package" Target="../embeddings/Polaris_Office_Excel_____396873784.xlsx"></Relationship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style val="-1"/>
  <c:chart>
    <c:title>
      <c:tx>
        <c:rich>
          <a:bodyPr anchor="ctr" anchorCtr="1" rot="0" vert="horz"/>
          <a:lstStyle/>
          <a:p>
            <a:pPr algn="ctr">
              <a:defRPr sz="1400" b="0" i="0" u="none" baseline="0">
                <a:solidFill>
                  <a:srgbClr val="3a3838"/>
                </a:solidFill>
                <a:latin typeface="Segoe UI"/>
                <a:ea typeface="Segoe UI"/>
              </a:defRPr>
            </a:pPr>
            <a:r>
              <a:rPr lang="ko-KR" altLang="en-US" sz="1400" b="0" i="0" u="none" baseline="0">
                <a:solidFill>
                  <a:srgbClr val="333333"/>
                </a:solidFill>
                <a:latin typeface="Segoe UI"/>
                <a:ea typeface="Segoe UI"/>
              </a:rPr>
              <a:t>Among 315 Confirmed Fail-Slow Drives:</a:t>
            </a:r>
          </a:p>
        </c:rich>
      </c:tx>
      <c:layout/>
      <c:overlay val="0"/>
      <c:spPr>
        <a:noFill/>
        <a:ln>
          <a:noFill/>
          <a:round/>
        </a:ln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Among 315 Confirmed Fail-Slow Drives:</c:v>
                </c:pt>
              </c:strCache>
            </c:strRef>
          </c:tx>
          <c:spPr>
            <a:solidFill>
              <a:srgbClr val="70AD47">
                <a:alpha val="99607"/>
              </a:srgbClr>
            </a:solidFill>
            <a:ln w="9525" cap="flat">
              <a:solidFill>
                <a:srgbClr val="70AD47">
                  <a:alpha val="99607"/>
                </a:srgbClr>
              </a:solidFill>
              <a:round/>
              <a:alpha val="99607"/>
            </a:ln>
          </c:spPr>
          <c:dPt>
            <c:idx val="0"/>
            <c:spPr>
              <a:solidFill>
                <a:srgbClr val="70AD47">
                  <a:alpha val="99607"/>
                </a:srgbClr>
              </a:solidFill>
              <a:ln w="9525" cap="flat">
                <a:solidFill>
                  <a:srgbClr val="70AD47">
                    <a:alpha val="99607"/>
                  </a:srgbClr>
                </a:solidFill>
                <a:round/>
                <a:alpha val="99607"/>
              </a:ln>
            </c:spPr>
          </c:dPt>
          <c:dPt>
            <c:idx val="1"/>
            <c:spPr>
              <a:solidFill>
                <a:srgbClr val="4472C4">
                  <a:alpha val="99607"/>
                </a:srgbClr>
              </a:solidFill>
              <a:ln w="9525" cap="flat">
                <a:solidFill>
                  <a:srgbClr val="4472C4">
                    <a:alpha val="99607"/>
                  </a:srgbClr>
                </a:solidFill>
                <a:round/>
                <a:alpha val="99607"/>
              </a:ln>
            </c:spPr>
          </c:dPt>
          <c:dPt>
            <c:idx val="2"/>
            <c:spPr>
              <a:solidFill>
                <a:srgbClr val="FFC000">
                  <a:alpha val="99607"/>
                </a:srgbClr>
              </a:solidFill>
              <a:ln w="9525" cap="flat">
                <a:solidFill>
                  <a:srgbClr val="FFC000">
                    <a:alpha val="99607"/>
                  </a:srgbClr>
                </a:solidFill>
                <a:round/>
                <a:alpha val="99607"/>
              </a:ln>
            </c:spPr>
          </c:dPt>
          <c:cat>
            <c:strRef>
              <c:f>Sheet1!$A$2:$A$4</c:f>
              <c:strCache>
                <c:ptCount val="3"/>
                <c:pt idx="0">
                  <c:v>Software</c:v>
                </c:pt>
                <c:pt idx="1">
                  <c:v>Hardware</c:v>
                </c:pt>
                <c:pt idx="2">
                  <c:v>Enviroment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252</c:v>
                </c:pt>
                <c:pt idx="1">
                  <c:v>59</c:v>
                </c:pt>
                <c:pt idx="2">
                  <c:v>4</c:v>
                </c:pt>
              </c:numCache>
            </c:numRef>
          </c:val>
          <c:smooth val="0"/>
        </c:ser>
        <c:firstSliceAng val="0"/>
      </c:pieChart>
      <c:spPr>
        <a:noFill/>
        <a:ln>
          <a:noFill/>
          <a:round/>
        </a:ln>
      </c:spPr>
    </c:plotArea>
    <c:legend>
      <c:legendPos val="b"/>
      <c:layout/>
      <c:spPr>
        <a:noFill/>
        <a:ln>
          <a:noFill/>
          <a:round/>
        </a:ln>
      </c:spPr>
      <c:txPr>
        <a:bodyPr anchor="t" anchorCtr="1" rot="0" vert="horz"/>
        <a:lstStyle/>
        <a:p>
          <a:pPr>
            <a:defRPr sz="1000" b="0" i="0" u="none" baseline="0">
              <a:solidFill>
                <a:srgbClr val="333333"/>
              </a:solidFill>
              <a:latin typeface="Segoe UI"/>
              <a:ea typeface="Segoe UI"/>
            </a:defRPr>
          </a:pPr>
          <a:endParaRPr lang="ko-KR"/>
        </a:p>
      </c:txPr>
      <c:overlay val="0"/>
    </c:legend>
    <c:plotVisOnly val="1"/>
  </c:chart>
  <c:txPr>
    <a:bodyPr/>
    <a:lstStyle/>
    <a:p>
      <a:pPr>
        <a:defRPr sz="1000" b="0" i="0" u="none" baseline="0">
          <a:solidFill>
            <a:srgbClr val="3a3838"/>
          </a:solidFill>
          <a:latin typeface="Segoe UI"/>
          <a:ea typeface="Segoe UI"/>
        </a:defRPr>
      </a:pPr>
      <a:endParaRPr lang="ko-KR"/>
    </a:p>
  </c:txPr>
  <c:externalData r:id="rId1">
    <c:autoUpdate val="0"/>
  </c:externalData>
  <c:printSettings>
    <c:headerFooter/>
    <c:pageMargins b="0.75" l="0.7" r="0.7" t="0.75" header="0.3" footer="0.3"/>
    <c:pageSetup/>
  </c:printSettings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style val="-1"/>
  <c:chart>
    <c:title>
      <c:tx>
        <c:rich>
          <a:bodyPr anchor="ctr" anchorCtr="1" rot="0" vert="horz"/>
          <a:lstStyle/>
          <a:p>
            <a:pPr algn="ctr">
              <a:defRPr sz="1400" b="0" i="0" u="none" baseline="0">
                <a:solidFill>
                  <a:srgbClr val="3a3838"/>
                </a:solidFill>
                <a:latin typeface="Segoe UI"/>
                <a:ea typeface="Segoe UI"/>
              </a:defRPr>
            </a:pPr>
            <a:r>
              <a:rPr lang="ko-KR" altLang="en-US" sz="1400" b="0" i="0" u="none" baseline="0">
                <a:solidFill>
                  <a:srgbClr val="333333"/>
                </a:solidFill>
                <a:latin typeface="Segoe UI"/>
                <a:ea typeface="Segoe UI"/>
              </a:rPr>
              <a:t>Among 315 Confirmed Fail-Slow Drives:</a:t>
            </a:r>
          </a:p>
        </c:rich>
      </c:tx>
      <c:layout/>
      <c:overlay val="0"/>
      <c:spPr>
        <a:noFill/>
        <a:ln>
          <a:noFill/>
          <a:round/>
        </a:ln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Among 315 Confirmed Fail-Slow Drives:</c:v>
                </c:pt>
              </c:strCache>
            </c:strRef>
          </c:tx>
          <c:spPr>
            <a:solidFill>
              <a:srgbClr val="70AD47">
                <a:alpha val="99607"/>
              </a:srgbClr>
            </a:solidFill>
            <a:ln w="9525" cap="flat">
              <a:solidFill>
                <a:srgbClr val="70AD47">
                  <a:alpha val="99607"/>
                </a:srgbClr>
              </a:solidFill>
              <a:round/>
              <a:alpha val="99607"/>
            </a:ln>
          </c:spPr>
          <c:dPt>
            <c:idx val="0"/>
            <c:spPr>
              <a:solidFill>
                <a:srgbClr val="70AD47">
                  <a:alpha val="99607"/>
                </a:srgbClr>
              </a:solidFill>
              <a:ln w="9525" cap="flat">
                <a:solidFill>
                  <a:srgbClr val="70AD47">
                    <a:alpha val="99607"/>
                  </a:srgbClr>
                </a:solidFill>
                <a:round/>
                <a:alpha val="99607"/>
              </a:ln>
            </c:spPr>
          </c:dPt>
          <c:dPt>
            <c:idx val="1"/>
            <c:spPr>
              <a:solidFill>
                <a:srgbClr val="4472C4">
                  <a:alpha val="99607"/>
                </a:srgbClr>
              </a:solidFill>
              <a:ln w="9525" cap="flat">
                <a:solidFill>
                  <a:srgbClr val="4472C4">
                    <a:alpha val="99607"/>
                  </a:srgbClr>
                </a:solidFill>
                <a:round/>
                <a:alpha val="99607"/>
              </a:ln>
            </c:spPr>
          </c:dPt>
          <c:dPt>
            <c:idx val="2"/>
            <c:spPr>
              <a:solidFill>
                <a:srgbClr val="FFC000">
                  <a:alpha val="99607"/>
                </a:srgbClr>
              </a:solidFill>
              <a:ln w="9525" cap="flat">
                <a:solidFill>
                  <a:srgbClr val="FFC000">
                    <a:alpha val="99607"/>
                  </a:srgbClr>
                </a:solidFill>
                <a:round/>
                <a:alpha val="99607"/>
              </a:ln>
            </c:spPr>
          </c:dPt>
          <c:cat>
            <c:strRef>
              <c:f>Sheet1!$A$2:$A$4</c:f>
              <c:strCache>
                <c:ptCount val="3"/>
                <c:pt idx="0">
                  <c:v>Software</c:v>
                </c:pt>
                <c:pt idx="1">
                  <c:v>Hardware</c:v>
                </c:pt>
                <c:pt idx="2">
                  <c:v>Enviroment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252</c:v>
                </c:pt>
                <c:pt idx="1">
                  <c:v>59</c:v>
                </c:pt>
                <c:pt idx="2">
                  <c:v>4</c:v>
                </c:pt>
              </c:numCache>
            </c:numRef>
          </c:val>
          <c:smooth val="0"/>
        </c:ser>
        <c:firstSliceAng val="0"/>
      </c:pieChart>
      <c:spPr>
        <a:noFill/>
        <a:ln>
          <a:noFill/>
          <a:round/>
        </a:ln>
      </c:spPr>
    </c:plotArea>
    <c:legend>
      <c:legendPos val="b"/>
      <c:layout/>
      <c:spPr>
        <a:noFill/>
        <a:ln>
          <a:noFill/>
          <a:round/>
        </a:ln>
      </c:spPr>
      <c:txPr>
        <a:bodyPr anchor="t" anchorCtr="1" rot="0" vert="horz"/>
        <a:lstStyle/>
        <a:p>
          <a:pPr>
            <a:defRPr sz="1000" b="0" i="0" u="none" baseline="0">
              <a:solidFill>
                <a:srgbClr val="333333"/>
              </a:solidFill>
              <a:latin typeface="Segoe UI"/>
              <a:ea typeface="Segoe UI"/>
            </a:defRPr>
          </a:pPr>
          <a:endParaRPr lang="ko-KR"/>
        </a:p>
      </c:txPr>
      <c:overlay val="0"/>
    </c:legend>
    <c:plotVisOnly val="1"/>
  </c:chart>
  <c:txPr>
    <a:bodyPr/>
    <a:lstStyle/>
    <a:p>
      <a:pPr>
        <a:defRPr sz="1000" b="0" i="0" u="none" baseline="0">
          <a:solidFill>
            <a:srgbClr val="3a3838"/>
          </a:solidFill>
          <a:latin typeface="Segoe UI"/>
          <a:ea typeface="Segoe UI"/>
        </a:defRPr>
      </a:pPr>
      <a:endParaRPr lang="ko-KR"/>
    </a:p>
  </c:txPr>
  <c:externalData r:id="rId1">
    <c:autoUpdate val="0"/>
  </c:externalData>
  <c:printSettings>
    <c:headerFooter/>
    <c:pageMargins b="0.75" l="0.7" r="0.7" t="0.75" header="0.3" footer="0.3"/>
    <c:pageSetup/>
  </c:printSettings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style val="-1"/>
  <c:chart>
    <c:title>
      <c:tx>
        <c:rich>
          <a:bodyPr anchor="ctr" anchorCtr="1" rot="0" vert="horz"/>
          <a:lstStyle/>
          <a:p>
            <a:pPr algn="ctr">
              <a:defRPr sz="1400" b="0" i="0" u="none" baseline="0">
                <a:solidFill>
                  <a:srgbClr val="3a3838"/>
                </a:solidFill>
                <a:latin typeface="Segoe UI"/>
                <a:ea typeface="Segoe UI"/>
              </a:defRPr>
            </a:pPr>
            <a:r>
              <a:rPr lang="ko-KR" altLang="en-US" sz="1400" b="0" i="0" u="none" baseline="0">
                <a:solidFill>
                  <a:srgbClr val="333333"/>
                </a:solidFill>
                <a:latin typeface="Segoe UI"/>
                <a:ea typeface="Segoe UI"/>
              </a:rPr>
              <a:t>Among 315 Confirmed Fail-Slow Drives:</a:t>
            </a:r>
          </a:p>
        </c:rich>
      </c:tx>
      <c:layout/>
      <c:overlay val="0"/>
      <c:spPr>
        <a:noFill/>
        <a:ln>
          <a:noFill/>
          <a:round/>
        </a:ln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Among 315 Confirmed Fail-Slow Drives:</c:v>
                </c:pt>
              </c:strCache>
            </c:strRef>
          </c:tx>
          <c:spPr>
            <a:solidFill>
              <a:srgbClr val="70AD47">
                <a:alpha val="99607"/>
              </a:srgbClr>
            </a:solidFill>
            <a:ln w="9525" cap="flat">
              <a:solidFill>
                <a:srgbClr val="70AD47">
                  <a:alpha val="99607"/>
                </a:srgbClr>
              </a:solidFill>
              <a:round/>
              <a:alpha val="99607"/>
            </a:ln>
          </c:spPr>
          <c:dPt>
            <c:idx val="0"/>
            <c:spPr>
              <a:solidFill>
                <a:srgbClr val="70AD47">
                  <a:alpha val="99607"/>
                </a:srgbClr>
              </a:solidFill>
              <a:ln w="9525" cap="flat">
                <a:solidFill>
                  <a:srgbClr val="70AD47">
                    <a:alpha val="99607"/>
                  </a:srgbClr>
                </a:solidFill>
                <a:round/>
                <a:alpha val="99607"/>
              </a:ln>
            </c:spPr>
          </c:dPt>
          <c:dPt>
            <c:idx val="1"/>
            <c:spPr>
              <a:solidFill>
                <a:srgbClr val="4472C4">
                  <a:alpha val="99607"/>
                </a:srgbClr>
              </a:solidFill>
              <a:ln w="9525" cap="flat">
                <a:solidFill>
                  <a:srgbClr val="4472C4">
                    <a:alpha val="99607"/>
                  </a:srgbClr>
                </a:solidFill>
                <a:round/>
                <a:alpha val="99607"/>
              </a:ln>
            </c:spPr>
          </c:dPt>
          <c:dPt>
            <c:idx val="2"/>
            <c:spPr>
              <a:solidFill>
                <a:srgbClr val="FFC000">
                  <a:alpha val="99607"/>
                </a:srgbClr>
              </a:solidFill>
              <a:ln w="9525" cap="flat">
                <a:solidFill>
                  <a:srgbClr val="FFC000">
                    <a:alpha val="99607"/>
                  </a:srgbClr>
                </a:solidFill>
                <a:round/>
                <a:alpha val="99607"/>
              </a:ln>
            </c:spPr>
          </c:dPt>
          <c:cat>
            <c:strRef>
              <c:f>Sheet1!$A$2:$A$4</c:f>
              <c:strCache>
                <c:ptCount val="3"/>
                <c:pt idx="0">
                  <c:v>Software</c:v>
                </c:pt>
                <c:pt idx="1">
                  <c:v>Hardware</c:v>
                </c:pt>
                <c:pt idx="2">
                  <c:v>Enviroment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252</c:v>
                </c:pt>
                <c:pt idx="1">
                  <c:v>59</c:v>
                </c:pt>
                <c:pt idx="2">
                  <c:v>4</c:v>
                </c:pt>
              </c:numCache>
            </c:numRef>
          </c:val>
          <c:smooth val="0"/>
        </c:ser>
        <c:firstSliceAng val="0"/>
      </c:pieChart>
      <c:spPr>
        <a:noFill/>
        <a:ln>
          <a:noFill/>
          <a:round/>
        </a:ln>
      </c:spPr>
    </c:plotArea>
    <c:legend>
      <c:legendPos val="b"/>
      <c:layout/>
      <c:spPr>
        <a:noFill/>
        <a:ln>
          <a:noFill/>
          <a:round/>
        </a:ln>
      </c:spPr>
      <c:txPr>
        <a:bodyPr anchor="t" anchorCtr="1" rot="0" vert="horz"/>
        <a:lstStyle/>
        <a:p>
          <a:pPr>
            <a:defRPr sz="1000" b="0" i="0" u="none" baseline="0">
              <a:solidFill>
                <a:srgbClr val="333333"/>
              </a:solidFill>
              <a:latin typeface="Segoe UI"/>
              <a:ea typeface="Segoe UI"/>
            </a:defRPr>
          </a:pPr>
          <a:endParaRPr lang="ko-KR"/>
        </a:p>
      </c:txPr>
      <c:overlay val="0"/>
    </c:legend>
    <c:plotVisOnly val="1"/>
  </c:chart>
  <c:txPr>
    <a:bodyPr/>
    <a:lstStyle/>
    <a:p>
      <a:pPr>
        <a:defRPr sz="1000" b="0" i="0" u="none" baseline="0">
          <a:solidFill>
            <a:srgbClr val="3a3838"/>
          </a:solidFill>
          <a:latin typeface="Segoe UI"/>
          <a:ea typeface="Segoe UI"/>
        </a:defRPr>
      </a:pPr>
      <a:endParaRPr lang="ko-KR"/>
    </a:p>
  </c:txPr>
  <c:externalData r:id="rId1">
    <c:autoUpdate val="0"/>
  </c:externalData>
  <c:printSettings>
    <c:headerFooter/>
    <c:pageMargins b="0.75" l="0.7" r="0.7" t="0.75" header="0.3" footer="0.3"/>
    <c:pageSetup/>
  </c:printSettings>
</c:chartSpace>
</file>

<file path=ppt/handoutMasters/_rels/handout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EAE4A-A09C-4E7B-B24F-46F0D09F3E4E}" type="datetimeFigureOut">
              <a:rPr lang="ko-KR" altLang="en-US" smtClean="0"/>
              <a:t>2021-07-07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B74EB-7915-4BC2-A0F3-A8C69D963D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015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87483-C397-43F3-ABB1-B8D09FEC7C42}" type="datetimeFigureOut">
              <a:rPr lang="ko-KR" altLang="en-US" smtClean="0"/>
              <a:t>2021-07-07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717C5-460F-4A32-8DBF-627906F55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531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5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1.xml"></Relationship></Relationships>
</file>

<file path=ppt/notesSlides/_rels/notesSlide5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2.xml"></Relationship></Relationships>
</file>

<file path=ppt/notesSlides/_rels/notesSlide5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3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717C5-460F-4A32-8DBF-627906F5508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95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/>
          </a:p>
        </p:txBody>
      </p:sp>
      <p:sp>
        <p:nvSpPr>
          <p:cNvPr id="3" name="슬라이드 노트 개체 틀 2"/>
          <p:cNvSpPr txBox="1">
            <a:spLocks/>
          </p:cNvSpPr>
          <p:nvPr>
            <p:ph type="body" idx="1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4" name="슬라이드 번호 개체 틀 3"/>
          <p:cNvSpPr txBox="1">
            <a:spLocks/>
          </p:cNvSpPr>
          <p:nvPr>
            <p:ph type="sldNum" idx="10"/>
          </p:nvPr>
        </p:nvSpPr>
        <p:spPr>
          <a:xfrm rot="0">
            <a:off x="3884930" y="8685530"/>
            <a:ext cx="2972435" cy="459105"/>
          </a:xfrm>
          <a:prstGeom prst="rect"/>
        </p:spPr>
        <p:txBody>
          <a:bodyPr wrap="square" lIns="91440" tIns="45720" rIns="91440" bIns="45720" numCol="1" vert="horz" anchor="b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1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ChangeAspect="1"/>
          </p:cNvSpPr>
          <p:nvPr>
            <p:ph type="sldImg" idx="2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/>
            <a:endParaRPr lang="ko-KR" altLang="en-US"/>
          </a:p>
        </p:txBody>
      </p:sp>
      <p:sp>
        <p:nvSpPr>
          <p:cNvPr id="3" name="슬라이드 노트 개체 틀 4"/>
          <p:cNvSpPr txBox="1">
            <a:spLocks/>
          </p:cNvSpPr>
          <p:nvPr>
            <p:ph type="body" idx="3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/>
            <a:r>
              <a:rPr lang="ko-KR" altLang="en-US"/>
              <a:t>NOAM number of Active Monibatches</a:t>
            </a:r>
            <a:endParaRPr lang="ko-KR" altLang="en-US"/>
          </a:p>
        </p:txBody>
      </p:sp>
      <p:sp>
        <p:nvSpPr>
          <p:cNvPr id="4" name="슬라이드 번호 개체 틀 6"/>
          <p:cNvSpPr txBox="1">
            <a:spLocks/>
          </p:cNvSpPr>
          <p:nvPr>
            <p:ph type="sldNum" idx="5"/>
          </p:nvPr>
        </p:nvSpPr>
        <p:spPr>
          <a:xfrm rot="0">
            <a:off x="3884930" y="8685530"/>
            <a:ext cx="2972435" cy="459105"/>
          </a:xfrm>
          <a:prstGeom prst="rect"/>
        </p:spPr>
        <p:txBody>
          <a:bodyPr wrap="square" lIns="91440" tIns="45720" rIns="91440" bIns="45720" numCol="1" vert="horz" anchor="b">
            <a:noAutofit/>
          </a:bodyPr>
          <a:lstStyle>
            <a:lvl1pPr marL="0" indent="0" algn="r" latinLnBrk="0">
              <a:buFontTx/>
              <a:buNone/>
              <a:defRPr lang="en-GB" altLang="en-US" sz="1200"/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ChangeAspect="1"/>
          </p:cNvSpPr>
          <p:nvPr>
            <p:ph type="sldImg" idx="2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3" name="슬라이드 노트 개체 틀 4"/>
          <p:cNvSpPr txBox="1">
            <a:spLocks/>
          </p:cNvSpPr>
          <p:nvPr>
            <p:ph type="body" idx="3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NOAM number of Active Monibatches</a:t>
            </a:r>
          </a:p>
        </p:txBody>
      </p:sp>
      <p:sp>
        <p:nvSpPr>
          <p:cNvPr id="4" name="슬라이드 번호 개체 틀 6"/>
          <p:cNvSpPr txBox="1">
            <a:spLocks/>
          </p:cNvSpPr>
          <p:nvPr>
            <p:ph type="sldNum" idx="5"/>
          </p:nvPr>
        </p:nvSpPr>
        <p:spPr>
          <a:xfrm rot="0">
            <a:off x="3884930" y="8685530"/>
            <a:ext cx="2973070" cy="459740"/>
          </a:xfrm>
          <a:prstGeom prst="rect"/>
        </p:spPr>
        <p:txBody>
          <a:bodyPr wrap="square" lIns="91440" tIns="45720" rIns="91440" bIns="45720" numCol="1" vert="horz" anchor="b">
            <a:noAutofit/>
          </a:bodyPr>
          <a:lstStyle>
            <a:lvl1pPr marL="0" indent="0" algn="r" latinLnBrk="0">
              <a:buFontTx/>
              <a:buNone/>
              <a:defRPr lang="en-GB" altLang="en-US" sz="1200"/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ChangeAspect="1"/>
          </p:cNvSpPr>
          <p:nvPr>
            <p:ph type="sldImg" idx="2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3" name="슬라이드 노트 개체 틀 4"/>
          <p:cNvSpPr txBox="1">
            <a:spLocks/>
          </p:cNvSpPr>
          <p:nvPr>
            <p:ph type="body" idx="3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NOAM number of Active Monibatches</a:t>
            </a:r>
          </a:p>
        </p:txBody>
      </p:sp>
      <p:sp>
        <p:nvSpPr>
          <p:cNvPr id="4" name="슬라이드 번호 개체 틀 6"/>
          <p:cNvSpPr txBox="1">
            <a:spLocks/>
          </p:cNvSpPr>
          <p:nvPr>
            <p:ph type="sldNum" idx="5"/>
          </p:nvPr>
        </p:nvSpPr>
        <p:spPr>
          <a:xfrm rot="0">
            <a:off x="3884930" y="8685530"/>
            <a:ext cx="2973070" cy="459740"/>
          </a:xfrm>
          <a:prstGeom prst="rect"/>
        </p:spPr>
        <p:txBody>
          <a:bodyPr wrap="square" lIns="91440" tIns="45720" rIns="91440" bIns="45720" numCol="1" vert="horz" anchor="b">
            <a:noAutofit/>
          </a:bodyPr>
          <a:lstStyle>
            <a:lvl1pPr marL="0" indent="0" algn="r" latinLnBrk="0">
              <a:buFontTx/>
              <a:buNone/>
              <a:defRPr lang="en-GB" altLang="en-US" sz="1200"/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0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79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28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61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6605899"/>
            <a:ext cx="12192000" cy="252101"/>
          </a:xfrm>
          <a:prstGeom prst="rect">
            <a:avLst/>
          </a:prstGeom>
          <a:solidFill>
            <a:srgbClr val="005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슬라이드 번호 개체 틀 5"/>
          <p:cNvSpPr txBox="1">
            <a:spLocks/>
          </p:cNvSpPr>
          <p:nvPr userDrawn="1"/>
        </p:nvSpPr>
        <p:spPr>
          <a:xfrm>
            <a:off x="5894662" y="6543629"/>
            <a:ext cx="4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A9321B-8E93-4938-ACA9-6254A66BA3E1}" type="slidenum">
              <a:rPr lang="ko-KR" altLang="en-US" smtClean="0">
                <a:solidFill>
                  <a:schemeClr val="bg1"/>
                </a:solidFill>
              </a:rPr>
              <a:pPr/>
              <a:t>‹#›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6FDAED5-C79A-4704-BEF6-319306926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76322" r="8536" b="18328"/>
          <a:stretch/>
        </p:blipFill>
        <p:spPr>
          <a:xfrm>
            <a:off x="8207812" y="97586"/>
            <a:ext cx="3984188" cy="18288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8ED0D0E-03F1-4B51-8590-4A3082B29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 b="25409"/>
          <a:stretch/>
        </p:blipFill>
        <p:spPr>
          <a:xfrm>
            <a:off x="11623493" y="6627340"/>
            <a:ext cx="494210" cy="197702"/>
          </a:xfrm>
          <a:prstGeom prst="rect">
            <a:avLst/>
          </a:prstGeom>
        </p:spPr>
      </p:pic>
      <p:pic>
        <p:nvPicPr>
          <p:cNvPr id="11" name="내용 개체 틀 3">
            <a:extLst>
              <a:ext uri="{FF2B5EF4-FFF2-40B4-BE49-F238E27FC236}">
                <a16:creationId xmlns:a16="http://schemas.microsoft.com/office/drawing/2014/main" id="{2C637B1B-0D1B-4EAD-A8DD-ACF7D1A51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74" b="75565" l="27537" r="85918">
                        <a14:foregroundMark x1="30160" y1="71694" x2="30160" y2="71694"/>
                        <a14:foregroundMark x1="27822" y1="70887" x2="27822" y2="70887"/>
                        <a14:foregroundMark x1="40023" y1="74839" x2="40023" y2="74839"/>
                        <a14:foregroundMark x1="55245" y1="48548" x2="55245" y2="48548"/>
                        <a14:foregroundMark x1="68415" y1="42581" x2="68415" y2="42581"/>
                        <a14:foregroundMark x1="74686" y1="40565" x2="74686" y2="40565"/>
                        <a14:foregroundMark x1="85918" y1="42016" x2="85918" y2="42016"/>
                        <a14:foregroundMark x1="61003" y1="75403" x2="61003" y2="75403"/>
                        <a14:foregroundMark x1="69270" y1="75645" x2="69270" y2="75645"/>
                        <a14:foregroundMark x1="41106" y1="36774" x2="41106" y2="3677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32653" r="10596" b="21497"/>
          <a:stretch/>
        </p:blipFill>
        <p:spPr>
          <a:xfrm>
            <a:off x="74297" y="6618500"/>
            <a:ext cx="402673" cy="20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2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2" Type="http://schemas.openxmlformats.org/officeDocument/2006/relationships/notesSlide" Target="../notesSlides/notesSlide1.xml"></Relationship><Relationship Id="rId3" Type="http://schemas.openxmlformats.org/officeDocument/2006/relationships/image" Target="../media/fImage3338149041.png"></Relationship><Relationship Id="rId4" Type="http://schemas.openxmlformats.org/officeDocument/2006/relationships/slideLayout" Target="../slideLayouts/slideLayout1.xml"></Relationship></Relationships>
</file>

<file path=ppt/slides/_rels/slide1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11.xml.rels><?xml version="1.0" encoding="UTF-8"?>
<Relationships xmlns="http://schemas.openxmlformats.org/package/2006/relationships"><Relationship Id="rId4" Type="http://schemas.openxmlformats.org/officeDocument/2006/relationships/image" Target="../media/fImage10425938445436.png"></Relationship><Relationship Id="rId5" Type="http://schemas.microsoft.com/office/2007/relationships/hdphoto" Target="../media/OImage8441634257.wdp"></Relationship><Relationship Id="rId6" Type="http://schemas.microsoft.com/office/2007/relationships/hdphoto" Target="../media/OImage8441634257.wdp"></Relationship><Relationship Id="rId7" Type="http://schemas.openxmlformats.org/officeDocument/2006/relationships/slideLayout" Target="../slideLayouts/slideLayout2.xml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image" Target="../media/fImage559049154604.png"></Relationship><Relationship Id="rId3" Type="http://schemas.openxmlformats.org/officeDocument/2006/relationships/slideLayout" Target="../slideLayouts/slideLayout2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image" Target="../media/fImage1194599092391.png"></Relationship><Relationship Id="rId3" Type="http://schemas.openxmlformats.org/officeDocument/2006/relationships/slideLayout" Target="../slideLayouts/slideLayout2.xml"></Relationship></Relationships>
</file>

<file path=ppt/slides/_rels/slide14.xml.rels><?xml version="1.0" encoding="UTF-8"?>
<Relationships xmlns="http://schemas.openxmlformats.org/package/2006/relationships"><Relationship Id="rId2" Type="http://schemas.openxmlformats.org/officeDocument/2006/relationships/image" Target="../media/fImage16485531341.png"></Relationship><Relationship Id="rId3" Type="http://schemas.openxmlformats.org/officeDocument/2006/relationships/slideLayout" Target="../slideLayouts/slideLayout2.xml"></Relationship></Relationships>
</file>

<file path=ppt/slides/_rels/slide15.xml.rels><?xml version="1.0" encoding="UTF-8"?>
<Relationships xmlns="http://schemas.openxmlformats.org/package/2006/relationships"><Relationship Id="rId2" Type="http://schemas.openxmlformats.org/officeDocument/2006/relationships/image" Target="../media/fImage605909243902.png"></Relationship><Relationship Id="rId3" Type="http://schemas.openxmlformats.org/officeDocument/2006/relationships/slideLayout" Target="../slideLayouts/slideLayout2.xml"></Relationship></Relationships>
</file>

<file path=ppt/slides/_rels/slide16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image" Target="../media/fImage715378797292.png"></Relationship><Relationship Id="rId3" Type="http://schemas.openxmlformats.org/officeDocument/2006/relationships/slideLayout" Target="../slideLayouts/slideLayout2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image" Target="../media/fImage730653558467.png"></Relationship><Relationship Id="rId3" Type="http://schemas.openxmlformats.org/officeDocument/2006/relationships/slideLayout" Target="../slideLayouts/slideLayout2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image" Target="../media/fImage730653486334.png"></Relationship><Relationship Id="rId3" Type="http://schemas.openxmlformats.org/officeDocument/2006/relationships/image" Target="../media/fImage730653496500.png"></Relationship><Relationship Id="rId4" Type="http://schemas.openxmlformats.org/officeDocument/2006/relationships/slideLayout" Target="../slideLayouts/slideLayout2.xml"></Relationship></Relationships>
</file>

<file path=ppt/slides/_rels/slide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image" Target="../media/fImage3338149041.png"></Relationship><Relationship Id="rId3" Type="http://schemas.openxmlformats.org/officeDocument/2006/relationships/image" Target="../media/fImage4348750241.jpeg"></Relationship><Relationship Id="rId4" Type="http://schemas.openxmlformats.org/officeDocument/2006/relationships/notesSlide" Target="../notesSlides/notesSlide2.xml"></Relationship></Relationships>
</file>

<file path=ppt/slides/_rels/slide20.xml.rels><?xml version="1.0" encoding="UTF-8"?>
<Relationships xmlns="http://schemas.openxmlformats.org/package/2006/relationships"><Relationship Id="rId4" Type="http://schemas.openxmlformats.org/officeDocument/2006/relationships/image" Target="../media/fImage1153405318467.png"></Relationship><Relationship Id="rId5" Type="http://schemas.openxmlformats.org/officeDocument/2006/relationships/slideLayout" Target="../slideLayouts/slideLayout2.xml"></Relationship></Relationships>
</file>

<file path=ppt/slides/_rels/slide2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1069694315724.png"></Relationship><Relationship Id="rId3" Type="http://schemas.microsoft.com/office/2007/relationships/hdphoto" Target="../media/OImage431337030.wdp"></Relationship></Relationships>
</file>

<file path=ppt/slides/_rels/slide2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489394471478.png"></Relationship><Relationship Id="rId3" Type="http://schemas.microsoft.com/office/2007/relationships/hdphoto" Target="../media/OImage447377824.wdp"></Relationship></Relationships>
</file>

<file path=ppt/slides/_rels/slide23.xml.rels><?xml version="1.0" encoding="UTF-8"?>
<Relationships xmlns="http://schemas.openxmlformats.org/package/2006/relationships"><Relationship Id="rId2" Type="http://schemas.openxmlformats.org/officeDocument/2006/relationships/image" Target="../media/fImage528664259358.png"></Relationship><Relationship Id="rId3" Type="http://schemas.microsoft.com/office/2007/relationships/hdphoto" Target="../media/OImage425392395.wdp"></Relationship><Relationship Id="rId4" Type="http://schemas.openxmlformats.org/officeDocument/2006/relationships/slideLayout" Target="../slideLayouts/slideLayout2.xml"></Relationship></Relationships>
</file>

<file path=ppt/slides/_rels/slide24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1334694646962.png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image" Target="../media/fImage2019164554464.png"></Relationship><Relationship Id="rId3" Type="http://schemas.microsoft.com/office/2007/relationships/hdphoto" Target="../media/OImage455286477.wdp"></Relationship><Relationship Id="rId4" Type="http://schemas.microsoft.com/office/2007/relationships/hdphoto" Target="../media/OImage455286477.wdp"></Relationship><Relationship Id="rId5" Type="http://schemas.openxmlformats.org/officeDocument/2006/relationships/slideLayout" Target="../slideLayouts/slideLayout2.xml"></Relationship></Relationships>
</file>

<file path=ppt/slides/_rels/slide26.xml.rels><?xml version="1.0" encoding="UTF-8"?>
<Relationships xmlns="http://schemas.openxmlformats.org/package/2006/relationships"><Relationship Id="rId2" Type="http://schemas.openxmlformats.org/officeDocument/2006/relationships/image" Target="../media/fImage1064604715705.png"></Relationship><Relationship Id="rId3" Type="http://schemas.microsoft.com/office/2007/relationships/hdphoto" Target="../media/OImage471468094.wdp"></Relationship><Relationship Id="rId4" Type="http://schemas.openxmlformats.org/officeDocument/2006/relationships/slideLayout" Target="../slideLayouts/slideLayout2.xml"></Relationship></Relationships>
</file>

<file path=ppt/slides/_rels/slide27.xml.rels><?xml version="1.0" encoding="UTF-8"?>
<Relationships xmlns="http://schemas.openxmlformats.org/package/2006/relationships"><Relationship Id="rId3" Type="http://schemas.openxmlformats.org/officeDocument/2006/relationships/image" Target="../media/fImage1892654783281.png"></Relationship><Relationship Id="rId4" Type="http://schemas.openxmlformats.org/officeDocument/2006/relationships/slideLayout" Target="../slideLayouts/slideLayout2.xml"></Relationship></Relationships>
</file>

<file path=ppt/slides/_rels/slide28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808925556334.png"></Relationship></Relationships>
</file>

<file path=ppt/slides/_rels/slide29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252164798145.png"></Relationship></Relationships>
</file>

<file path=ppt/slides/_rels/slide3.xml.rels><?xml version="1.0" encoding="UTF-8"?>
<Relationships xmlns="http://schemas.openxmlformats.org/package/2006/relationships"><Relationship Id="rId1" Type="http://schemas.openxmlformats.org/officeDocument/2006/relationships/image" Target="../media/fImage2021724928467.jpeg"></Relationship><Relationship Id="rId3" Type="http://schemas.openxmlformats.org/officeDocument/2006/relationships/image" Target="../media/fImage99224966500.png"></Relationship><Relationship Id="rId4" Type="http://schemas.openxmlformats.org/officeDocument/2006/relationships/slideLayout" Target="../slideLayouts/slideLayout2.xml"></Relationship></Relationships>
</file>

<file path=ppt/slides/_rels/slide3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31.xml.rels><?xml version="1.0" encoding="UTF-8"?>
<Relationships xmlns="http://schemas.openxmlformats.org/package/2006/relationships"><Relationship Id="rId4" Type="http://schemas.openxmlformats.org/officeDocument/2006/relationships/image" Target="../media/fImage1892654783281.png"></Relationship><Relationship Id="rId5" Type="http://schemas.openxmlformats.org/officeDocument/2006/relationships/slideLayout" Target="../slideLayouts/slideLayout2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image" Target="../media/fImage12816942741.png"></Relationship><Relationship Id="rId3" Type="http://schemas.microsoft.com/office/2007/relationships/hdphoto" Target="../media/OImage427246953.wdp"></Relationship><Relationship Id="rId4" Type="http://schemas.microsoft.com/office/2007/relationships/hdphoto" Target="../media/OImage427246953.wdp"></Relationship><Relationship Id="rId5" Type="http://schemas.openxmlformats.org/officeDocument/2006/relationships/slideLayout" Target="../slideLayouts/slideLayout2.xml"></Relationship></Relationships>
</file>

<file path=ppt/slides/_rels/slide33.xml.rels><?xml version="1.0" encoding="UTF-8"?>
<Relationships xmlns="http://schemas.openxmlformats.org/package/2006/relationships"><Relationship Id="rId2" Type="http://schemas.openxmlformats.org/officeDocument/2006/relationships/image" Target="../media/fImage460484868467.png"></Relationship><Relationship Id="rId3" Type="http://schemas.openxmlformats.org/officeDocument/2006/relationships/slideLayout" Target="../slideLayouts/slideLayout2.xml"></Relationship></Relationships>
</file>

<file path=ppt/slides/_rels/slide34.xml.rels><?xml version="1.0" encoding="UTF-8"?>
<Relationships xmlns="http://schemas.openxmlformats.org/package/2006/relationships"><Relationship Id="rId2" Type="http://schemas.openxmlformats.org/officeDocument/2006/relationships/image" Target="../media/fImage460484926334.png"></Relationship><Relationship Id="rId3" Type="http://schemas.openxmlformats.org/officeDocument/2006/relationships/image" Target="../media/fImage438095016500.png"></Relationship><Relationship Id="rId4" Type="http://schemas.openxmlformats.org/officeDocument/2006/relationships/slideLayout" Target="../slideLayouts/slideLayout2.xml"></Relationship></Relationships>
</file>

<file path=ppt/slides/_rels/slide35.xml.rels><?xml version="1.0" encoding="UTF-8"?>
<Relationships xmlns="http://schemas.openxmlformats.org/package/2006/relationships"><Relationship Id="rId2" Type="http://schemas.openxmlformats.org/officeDocument/2006/relationships/image" Target="../media/fImage1171955029169.png"></Relationship><Relationship Id="rId3" Type="http://schemas.openxmlformats.org/officeDocument/2006/relationships/slideLayout" Target="../slideLayouts/slideLayout2.xml"></Relationship></Relationships>
</file>

<file path=ppt/slides/_rels/slide36.xml.rels><?xml version="1.0" encoding="UTF-8"?>
<Relationships xmlns="http://schemas.openxmlformats.org/package/2006/relationships"><Relationship Id="rId2" Type="http://schemas.openxmlformats.org/officeDocument/2006/relationships/image" Target="../media/fImage434878041942.jpeg"></Relationship><Relationship Id="rId3" Type="http://schemas.openxmlformats.org/officeDocument/2006/relationships/slideLayout" Target="../slideLayouts/slideLayout2.xml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image" Target="../media/fImage811975115724.png"></Relationship><Relationship Id="rId3" Type="http://schemas.openxmlformats.org/officeDocument/2006/relationships/slideLayout" Target="../slideLayouts/slideLayout2.xml"></Relationship></Relationships>
</file>

<file path=ppt/slides/_rels/slide38.xml.rels><?xml version="1.0" encoding="UTF-8"?>
<Relationships xmlns="http://schemas.openxmlformats.org/package/2006/relationships"><Relationship Id="rId2" Type="http://schemas.openxmlformats.org/officeDocument/2006/relationships/image" Target="../media/fImage300545353281.png"></Relationship><Relationship Id="rId3" Type="http://schemas.openxmlformats.org/officeDocument/2006/relationships/slideLayout" Target="../slideLayouts/slideLayout2.xml"></Relationship></Relationships>
</file>

<file path=ppt/slides/_rels/slide39.xml.rels><?xml version="1.0" encoding="UTF-8"?>
<Relationships xmlns="http://schemas.openxmlformats.org/package/2006/relationships"><Relationship Id="rId2" Type="http://schemas.openxmlformats.org/officeDocument/2006/relationships/image" Target="../media/fImage808635181478.png"></Relationship><Relationship Id="rId3" Type="http://schemas.openxmlformats.org/officeDocument/2006/relationships/image" Target="../media/fImage570515199358.png"></Relationship><Relationship Id="rId4" Type="http://schemas.microsoft.com/office/2007/relationships/hdphoto" Target="../media/OImage519120031.wdp"></Relationship><Relationship Id="rId5" Type="http://schemas.openxmlformats.org/officeDocument/2006/relationships/image" Target="../media/fImage167705206962.png"></Relationship><Relationship Id="rId6" Type="http://schemas.microsoft.com/office/2007/relationships/hdphoto" Target="../media/OImage52053502.wdp"></Relationship><Relationship Id="rId9" Type="http://schemas.openxmlformats.org/officeDocument/2006/relationships/image" Target="../media/fImage202915225705.png"></Relationship><Relationship Id="rId10" Type="http://schemas.microsoft.com/office/2007/relationships/hdphoto" Target="../media/OImage52232353.wdp"></Relationship><Relationship Id="rId11" Type="http://schemas.openxmlformats.org/officeDocument/2006/relationships/image" Target="../media/fImage172395238145.png"></Relationship><Relationship Id="rId12" Type="http://schemas.microsoft.com/office/2007/relationships/hdphoto" Target="../media/OImage52364024.wdp"></Relationship><Relationship Id="rId13" Type="http://schemas.microsoft.com/office/2007/relationships/hdphoto" Target="../media/OImage519120031.wdp"></Relationship><Relationship Id="rId14" Type="http://schemas.microsoft.com/office/2007/relationships/hdphoto" Target="../media/OImage52053502.wdp"></Relationship><Relationship Id="rId15" Type="http://schemas.microsoft.com/office/2007/relationships/hdphoto" Target="../media/OImage52364024.wdp"></Relationship><Relationship Id="rId16" Type="http://schemas.openxmlformats.org/officeDocument/2006/relationships/slideLayout" Target="../slideLayouts/slideLayout2.xml"></Relationship></Relationships>
</file>

<file path=ppt/slides/_rels/slide4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4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434878041942.jpeg"></Relationship></Relationships>
</file>

<file path=ppt/slides/_rels/slide4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image" Target="../media/fImage434878041942.jpeg"></Relationship></Relationships>
</file>

<file path=ppt/slides/_rels/slide42.xml.rels><?xml version="1.0" encoding="UTF-8"?>
<Relationships xmlns="http://schemas.openxmlformats.org/package/2006/relationships"><Relationship Id="rId3" Type="http://schemas.openxmlformats.org/officeDocument/2006/relationships/slideLayout" Target="../slideLayouts/slideLayout3.xml"></Relationship></Relationships>
</file>

<file path=ppt/slides/_rels/slide43.xml.rels><?xml version="1.0" encoding="UTF-8"?>
<Relationships xmlns="http://schemas.openxmlformats.org/package/2006/relationships"><Relationship Id="rId4" Type="http://schemas.openxmlformats.org/officeDocument/2006/relationships/hyperlink" Target="https://tianchi.aliyun.com/dataset/144479" TargetMode="External"></Relationship><Relationship Id="rId5" Type="http://schemas.openxmlformats.org/officeDocument/2006/relationships/image" Target="../media/fImage1021255376827.png"></Relationship><Relationship Id="rId6" Type="http://schemas.openxmlformats.org/officeDocument/2006/relationships/hyperlink" Target="https://tianchi.aliyun.com/dataset/144479" TargetMode="External"></Relationship><Relationship Id="rId7" Type="http://schemas.openxmlformats.org/officeDocument/2006/relationships/slideLayout" Target="../slideLayouts/slideLayout2.xml"></Relationship></Relationships>
</file>

<file path=ppt/slides/_rels/slide44.xml.rels><?xml version="1.0" encoding="UTF-8"?>
<Relationships xmlns="http://schemas.openxmlformats.org/package/2006/relationships"><Relationship Id="rId2" Type="http://schemas.openxmlformats.org/officeDocument/2006/relationships/image" Target="../media/fImage744995804464.png"></Relationship><Relationship Id="rId3" Type="http://schemas.openxmlformats.org/officeDocument/2006/relationships/video" Target="../media/media155562.mp4"></Relationship><Relationship Id="rId4" Type="http://schemas.microsoft.com/office/2007/relationships/media" Target="../media/media155562.mp4"></Relationship><Relationship Id="rId5" Type="http://schemas.openxmlformats.org/officeDocument/2006/relationships/slideLayout" Target="../slideLayouts/slideLayout2.xml"></Relationship></Relationships>
</file>

<file path=ppt/slides/_rels/slide45.xml.rels><?xml version="1.0" encoding="UTF-8"?>
<Relationships xmlns="http://schemas.openxmlformats.org/package/2006/relationships"><Relationship Id="rId2" Type="http://schemas.openxmlformats.org/officeDocument/2006/relationships/hyperlink" Target="https://tianchi.aliyun.com/dataset/144479" TargetMode="External"></Relationship><Relationship Id="rId3" Type="http://schemas.openxmlformats.org/officeDocument/2006/relationships/image" Target="../media/fImage419046089961.png"></Relationship><Relationship Id="rId4" Type="http://schemas.openxmlformats.org/officeDocument/2006/relationships/image" Target="../media/fImage40917609491.png"></Relationship><Relationship Id="rId5" Type="http://schemas.openxmlformats.org/officeDocument/2006/relationships/hyperlink" Target="https://tianchi.aliyun.com/dataset/144479" TargetMode="External"></Relationship><Relationship Id="rId6" Type="http://schemas.openxmlformats.org/officeDocument/2006/relationships/slideLayout" Target="../slideLayouts/slideLayout2.xml"></Relationship></Relationships>
</file>

<file path=ppt/slides/_rels/slide46.xml.rels><?xml version="1.0" encoding="UTF-8"?>
<Relationships xmlns="http://schemas.openxmlformats.org/package/2006/relationships"><Relationship Id="rId2" Type="http://schemas.openxmlformats.org/officeDocument/2006/relationships/chart" Target="../charts/chart1.xml"></Relationship><Relationship Id="rId3" Type="http://schemas.openxmlformats.org/officeDocument/2006/relationships/slideLayout" Target="../slideLayouts/slideLayout2.xml"></Relationship></Relationships>
</file>

<file path=ppt/slides/_rels/slide47.xml.rels><?xml version="1.0" encoding="UTF-8"?>
<Relationships xmlns="http://schemas.openxmlformats.org/package/2006/relationships"><Relationship Id="rId2" Type="http://schemas.openxmlformats.org/officeDocument/2006/relationships/chart" Target="../charts/chart2.xml"></Relationship><Relationship Id="rId3" Type="http://schemas.openxmlformats.org/officeDocument/2006/relationships/image" Target="../media/fImage938485742995.png"></Relationship><Relationship Id="rId4" Type="http://schemas.openxmlformats.org/officeDocument/2006/relationships/slideLayout" Target="../slideLayouts/slideLayout2.xml"></Relationship></Relationships>
</file>

<file path=ppt/slides/_rels/slide48.xml.rels><?xml version="1.0" encoding="UTF-8"?>
<Relationships xmlns="http://schemas.openxmlformats.org/package/2006/relationships"><Relationship Id="rId2" Type="http://schemas.openxmlformats.org/officeDocument/2006/relationships/chart" Target="../charts/chart3.xml"></Relationship><Relationship Id="rId3" Type="http://schemas.openxmlformats.org/officeDocument/2006/relationships/image" Target="../media/fImage2123665861942.png"></Relationship><Relationship Id="rId4" Type="http://schemas.openxmlformats.org/officeDocument/2006/relationships/slideLayout" Target="../slideLayouts/slideLayout2.xml"></Relationship></Relationships>
</file>

<file path=ppt/slides/_rels/slide49.xml.rels><?xml version="1.0" encoding="UTF-8"?>
<Relationships xmlns="http://schemas.openxmlformats.org/package/2006/relationships"><Relationship Id="rId2" Type="http://schemas.openxmlformats.org/officeDocument/2006/relationships/image" Target="../media/fImage434878114827.jpeg"></Relationship><Relationship Id="rId3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12" Type="http://schemas.openxmlformats.org/officeDocument/2006/relationships/image" Target="../media/fImage1459735118467.jpeg"></Relationship><Relationship Id="rId13" Type="http://schemas.openxmlformats.org/officeDocument/2006/relationships/image" Target="../media/fImage1384665096334.jpeg"></Relationship><Relationship Id="rId14" Type="http://schemas.openxmlformats.org/officeDocument/2006/relationships/image" Target="../media/fImage1756585076500.jpeg"></Relationship><Relationship Id="rId15" Type="http://schemas.openxmlformats.org/officeDocument/2006/relationships/slideLayout" Target="../slideLayouts/slideLayout2.xml"></Relationship></Relationships>
</file>

<file path=ppt/slides/_rels/slide5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51.xml.rels><?xml version="1.0" encoding="UTF-8"?>
<Relationships xmlns="http://schemas.openxmlformats.org/package/2006/relationships"><Relationship Id="rId4" Type="http://schemas.openxmlformats.org/officeDocument/2006/relationships/notesSlide" Target="../notesSlides/notesSlide51.xml"></Relationship><Relationship Id="rId5" Type="http://schemas.openxmlformats.org/officeDocument/2006/relationships/slideLayout" Target="../slideLayouts/slideLayout2.xml"></Relationship></Relationships>
</file>

<file path=ppt/slides/_rels/slide52.xml.rels><?xml version="1.0" encoding="UTF-8"?>
<Relationships xmlns="http://schemas.openxmlformats.org/package/2006/relationships"><Relationship Id="rId2" Type="http://schemas.openxmlformats.org/officeDocument/2006/relationships/notesSlide" Target="../notesSlides/notesSlide52.xml"></Relationship><Relationship Id="rId3" Type="http://schemas.openxmlformats.org/officeDocument/2006/relationships/slideLayout" Target="../slideLayouts/slideLayout2.xml"></Relationship></Relationships>
</file>

<file path=ppt/slides/_rels/slide53.xml.rels><?xml version="1.0" encoding="UTF-8"?>
<Relationships xmlns="http://schemas.openxmlformats.org/package/2006/relationships"><Relationship Id="rId2" Type="http://schemas.openxmlformats.org/officeDocument/2006/relationships/notesSlide" Target="../notesSlides/notesSlide53.xml"></Relationship><Relationship Id="rId3" Type="http://schemas.openxmlformats.org/officeDocument/2006/relationships/slideLayout" Target="../slideLayouts/slideLayout2.xml"></Relationship></Relationships>
</file>

<file path=ppt/slides/_rels/slide54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55.xml.rels><?xml version="1.0" encoding="UTF-8"?>
<Relationships xmlns="http://schemas.openxmlformats.org/package/2006/relationships"><Relationship Id="rId3" Type="http://schemas.openxmlformats.org/officeDocument/2006/relationships/image" Target="../media/fImage4348750241.jpeg"></Relationship><Relationship Id="rId4" Type="http://schemas.openxmlformats.org/officeDocument/2006/relationships/slideLayout" Target="../slideLayouts/slideLayout2.xml"></Relationship></Relationships>
</file>

<file path=ppt/slides/_rels/slide56.xml.rels><?xml version="1.0" encoding="UTF-8"?>
<Relationships xmlns="http://schemas.openxmlformats.org/package/2006/relationships"><Relationship Id="rId2" Type="http://schemas.openxmlformats.org/officeDocument/2006/relationships/slideLayout" Target="../slideLayouts/slideLayout3.xml"></Relationship></Relationships>
</file>

<file path=ppt/slides/_rels/slide57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3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image" Target="../media/fImage218024946334.jpeg"></Relationship><Relationship Id="rId3" Type="http://schemas.openxmlformats.org/officeDocument/2006/relationships/image" Target="../media/fImage864785359169.jpeg"></Relationship><Relationship Id="rId4" Type="http://schemas.openxmlformats.org/officeDocument/2006/relationships/image" Target="../media/fImage1188585445724.png"></Relationship><Relationship Id="rId5" Type="http://schemas.openxmlformats.org/officeDocument/2006/relationships/image" Target="../media/fImage4080745531478.png"></Relationship><Relationship Id="rId6" Type="http://schemas.openxmlformats.org/officeDocument/2006/relationships/image" Target="../media/fImage22148405569358.png"></Relationship><Relationship Id="rId7" Type="http://schemas.openxmlformats.org/officeDocument/2006/relationships/image" Target="../media/fImage3169055876962.png"></Relationship><Relationship Id="rId8" Type="http://schemas.openxmlformats.org/officeDocument/2006/relationships/slideLayout" Target="../slideLayouts/slideLayout2.xml"></Relationship></Relationships>
</file>

<file path=ppt/slides/_rels/slide7.xml.rels><?xml version="1.0" encoding="UTF-8"?>
<Relationships xmlns="http://schemas.openxmlformats.org/package/2006/relationships"><Relationship Id="rId4" Type="http://schemas.openxmlformats.org/officeDocument/2006/relationships/image" Target="../media/fImage815885915705.png"></Relationship><Relationship Id="rId7" Type="http://schemas.openxmlformats.org/officeDocument/2006/relationships/image" Target="../media/fImage5734356516827.png"></Relationship><Relationship Id="rId8" Type="http://schemas.openxmlformats.org/officeDocument/2006/relationships/slideLayout" Target="../slideLayouts/slideLayout2.xml"></Relationship></Relationships>
</file>

<file path=ppt/slides/_rels/slide8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/Relationships>
</file>

<file path=ppt/slides/_rels/slide9.xml.rels><?xml version="1.0" encoding="UTF-8"?>
<Relationships xmlns="http://schemas.openxmlformats.org/package/2006/relationships"><Relationship Id="rId2" Type="http://schemas.openxmlformats.org/officeDocument/2006/relationships/image" Target="../media/fImage319976719961.png"></Relationship><Relationship Id="rId3" Type="http://schemas.microsoft.com/office/2007/relationships/hdphoto" Target="../media/OImage671459567.wdp"></Relationship><Relationship Id="rId4" Type="http://schemas.openxmlformats.org/officeDocument/2006/relationships/image" Target="../media/fImage80621699491.png"></Relationship><Relationship Id="rId5" Type="http://schemas.microsoft.com/office/2007/relationships/hdphoto" Target="../media/OImage699289840.wdp"></Relationship><Relationship Id="rId6" Type="http://schemas.microsoft.com/office/2007/relationships/hdphoto" Target="../media/OImage699289840.wdp"></Relationship><Relationship Id="rId7" Type="http://schemas.openxmlformats.org/officeDocument/2006/relationships/image" Target="../media/fImage8817053041.png"></Relationship><Relationship Id="rId8" Type="http://schemas.openxmlformats.org/officeDocument/2006/relationships/slideLayout" Target="../slideLayouts/slideLayout2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"/>
          <p:cNvSpPr>
            <a:spLocks/>
          </p:cNvSpPr>
          <p:nvPr/>
        </p:nvSpPr>
        <p:spPr>
          <a:xfrm rot="0">
            <a:off x="-56515" y="1722120"/>
            <a:ext cx="12246610" cy="2959100"/>
          </a:xfrm>
          <a:prstGeom prst="rect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100" b="1">
              <a:ln w="9525" cap="flat" cmpd="sng">
                <a:solidFill>
                  <a:schemeClr val="accent1">
                    <a:alpha val="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8" name="Shape 4"/>
          <p:cNvSpPr>
            <a:spLocks/>
          </p:cNvSpPr>
          <p:nvPr/>
        </p:nvSpPr>
        <p:spPr>
          <a:xfrm rot="0">
            <a:off x="12700" y="1913255"/>
            <a:ext cx="12178030" cy="2758440"/>
          </a:xfrm>
          <a:prstGeom prst="rect"/>
          <a:solidFill>
            <a:srgbClr val="005296">
              <a:alpha val="20017"/>
            </a:srgb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 rot="0">
            <a:off x="8087995" y="353060"/>
            <a:ext cx="4267200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자율형 블록체인 융합연구소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 rot="0">
            <a:off x="0" y="1720850"/>
            <a:ext cx="11630025" cy="2860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6000" b="1">
                <a:solidFill>
                  <a:schemeClr val="bg2"/>
                </a:solidFill>
                <a:latin typeface="맑은 고딕" charset="0"/>
                <a:cs typeface="Arial" charset="0"/>
              </a:rPr>
              <a:t>A Fail-Slow Detection Framework for Cloud Storage Systems</a:t>
            </a:r>
            <a:endParaRPr lang="ko-KR" altLang="en-US" sz="6000" b="1">
              <a:solidFill>
                <a:schemeClr val="bg2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 rot="0">
            <a:off x="7834630" y="4932045"/>
            <a:ext cx="4253230" cy="89090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2023.10.24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Presented by Hernandez Santiago Luis Eduardo 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luislalo3100@gmail.com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7" name="Text Box 1"/>
          <p:cNvSpPr txBox="1">
            <a:spLocks/>
          </p:cNvSpPr>
          <p:nvPr/>
        </p:nvSpPr>
        <p:spPr>
          <a:xfrm rot="0">
            <a:off x="108585" y="4813935"/>
            <a:ext cx="8377555" cy="147320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Ruiming Lu, Shanghai Jiao Tong University; Erci Xu, Alibaba Inc. and Shanghai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Jiao Tong University; Yiming Zhang, Xiamen University; Fengyi Zhu, Zhaosheng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Zhu, Mengtian Wang, and Zongpeng Zhu, Alibaba Inc.; Guangtao Xue, Shanghai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Jiao Tong University; Jiwu Shu, Xiamen University; Minglu Li, Shanghai Jiao Tong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University and Zhejiang Normal University; Jiesheng Wu, Alibaba Inc.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6219190" y="6035675"/>
            <a:ext cx="1087755" cy="400685"/>
          </a:xfrm>
          <a:prstGeom prst="rect"/>
          <a:noFill/>
        </p:spPr>
      </p:pic>
    </p:spTree>
    <p:extLst>
      <p:ext uri="{BB962C8B-B14F-4D97-AF65-F5344CB8AC3E}">
        <p14:creationId xmlns:p14="http://schemas.microsoft.com/office/powerpoint/2010/main" val="334034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2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4472305" y="3256280"/>
            <a:ext cx="3250565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B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ackground 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97"/>
          <p:cNvSpPr>
            <a:spLocks/>
          </p:cNvSpPr>
          <p:nvPr/>
        </p:nvSpPr>
        <p:spPr>
          <a:xfrm>
            <a:off x="123190" y="4006215"/>
            <a:ext cx="6542405" cy="2222500"/>
          </a:xfrm>
          <a:prstGeom prst="roundRect"/>
          <a:solidFill>
            <a:srgbClr val="00007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150" cy="56515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2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02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3593465" cy="9061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Background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System Architecture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" name="Text Box 68"/>
          <p:cNvSpPr txBox="1">
            <a:spLocks/>
          </p:cNvSpPr>
          <p:nvPr/>
        </p:nvSpPr>
        <p:spPr>
          <a:xfrm>
            <a:off x="525780" y="1565910"/>
            <a:ext cx="8560435" cy="20313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Alibaba Internet Data Centers (IDCs) Structure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Multiple Storage Cluster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With a distributed file sytem(DFS)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Each cluster consists of tens of racks(최대한 200)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Each rack contains dozens of nodes(최대한 48)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  <p:pic>
        <p:nvPicPr>
          <p:cNvPr id="6" name="Picture 74" descr="C:/Users/luisl/AppData/Roaming/PolarisOffice/ETemp/33004_14119656/ImageTmp/fImage10425938445436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539" t="3317" r="14479" b="3268"/>
          <a:stretch>
            <a:fillRect/>
          </a:stretch>
        </p:blipFill>
        <p:spPr>
          <a:xfrm>
            <a:off x="7334885" y="2541270"/>
            <a:ext cx="3942715" cy="3137535"/>
          </a:xfrm>
          <a:prstGeom prst="rect"/>
          <a:noFill/>
        </p:spPr>
      </p:pic>
      <p:sp>
        <p:nvSpPr>
          <p:cNvPr id="7" name="Shape 56"/>
          <p:cNvSpPr>
            <a:spLocks/>
          </p:cNvSpPr>
          <p:nvPr/>
        </p:nvSpPr>
        <p:spPr>
          <a:xfrm>
            <a:off x="208915" y="4062730"/>
            <a:ext cx="1178560" cy="798830"/>
          </a:xfrm>
          <a:prstGeom prst="round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Rack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9" name="Shape 58"/>
          <p:cNvSpPr>
            <a:spLocks/>
          </p:cNvSpPr>
          <p:nvPr/>
        </p:nvSpPr>
        <p:spPr>
          <a:xfrm>
            <a:off x="1377950" y="4111625"/>
            <a:ext cx="1178560" cy="798830"/>
          </a:xfrm>
          <a:prstGeom prst="round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Rack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0" name="Shape 59"/>
          <p:cNvSpPr>
            <a:spLocks/>
          </p:cNvSpPr>
          <p:nvPr/>
        </p:nvSpPr>
        <p:spPr>
          <a:xfrm>
            <a:off x="2559685" y="4107815"/>
            <a:ext cx="1178560" cy="798830"/>
          </a:xfrm>
          <a:prstGeom prst="round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Rack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1" name="Shape 60"/>
          <p:cNvSpPr>
            <a:spLocks/>
          </p:cNvSpPr>
          <p:nvPr/>
        </p:nvSpPr>
        <p:spPr>
          <a:xfrm>
            <a:off x="3733165" y="4112895"/>
            <a:ext cx="1178560" cy="798830"/>
          </a:xfrm>
          <a:prstGeom prst="round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Rack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2" name="Shape 61"/>
          <p:cNvSpPr>
            <a:spLocks/>
          </p:cNvSpPr>
          <p:nvPr/>
        </p:nvSpPr>
        <p:spPr>
          <a:xfrm>
            <a:off x="4915535" y="4108450"/>
            <a:ext cx="1178560" cy="798830"/>
          </a:xfrm>
          <a:prstGeom prst="round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Rack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3" name="Shape 62"/>
          <p:cNvSpPr>
            <a:spLocks/>
          </p:cNvSpPr>
          <p:nvPr/>
        </p:nvSpPr>
        <p:spPr>
          <a:xfrm>
            <a:off x="275590" y="490791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4" name="Shape 63"/>
          <p:cNvSpPr>
            <a:spLocks/>
          </p:cNvSpPr>
          <p:nvPr/>
        </p:nvSpPr>
        <p:spPr>
          <a:xfrm>
            <a:off x="347345" y="497967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5" name="Shape 64"/>
          <p:cNvSpPr>
            <a:spLocks/>
          </p:cNvSpPr>
          <p:nvPr/>
        </p:nvSpPr>
        <p:spPr>
          <a:xfrm>
            <a:off x="419100" y="505142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6" name="Shape 65"/>
          <p:cNvSpPr>
            <a:spLocks/>
          </p:cNvSpPr>
          <p:nvPr/>
        </p:nvSpPr>
        <p:spPr>
          <a:xfrm>
            <a:off x="490855" y="512318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7" name="Shape 66"/>
          <p:cNvSpPr>
            <a:spLocks/>
          </p:cNvSpPr>
          <p:nvPr/>
        </p:nvSpPr>
        <p:spPr>
          <a:xfrm>
            <a:off x="562610" y="519493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8" name="Shape 67"/>
          <p:cNvSpPr>
            <a:spLocks/>
          </p:cNvSpPr>
          <p:nvPr/>
        </p:nvSpPr>
        <p:spPr>
          <a:xfrm>
            <a:off x="634365" y="526669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9" name="Shape 68"/>
          <p:cNvSpPr>
            <a:spLocks/>
          </p:cNvSpPr>
          <p:nvPr/>
        </p:nvSpPr>
        <p:spPr>
          <a:xfrm>
            <a:off x="706120" y="533844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0" name="Shape 69"/>
          <p:cNvSpPr>
            <a:spLocks/>
          </p:cNvSpPr>
          <p:nvPr/>
        </p:nvSpPr>
        <p:spPr>
          <a:xfrm>
            <a:off x="1679575" y="498284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1" name="Shape 70"/>
          <p:cNvSpPr>
            <a:spLocks/>
          </p:cNvSpPr>
          <p:nvPr/>
        </p:nvSpPr>
        <p:spPr>
          <a:xfrm>
            <a:off x="1751330" y="505460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2" name="Shape 71"/>
          <p:cNvSpPr>
            <a:spLocks/>
          </p:cNvSpPr>
          <p:nvPr/>
        </p:nvSpPr>
        <p:spPr>
          <a:xfrm>
            <a:off x="1823085" y="512635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3" name="Shape 72"/>
          <p:cNvSpPr>
            <a:spLocks/>
          </p:cNvSpPr>
          <p:nvPr/>
        </p:nvSpPr>
        <p:spPr>
          <a:xfrm>
            <a:off x="1894840" y="519811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4" name="Shape 73"/>
          <p:cNvSpPr>
            <a:spLocks/>
          </p:cNvSpPr>
          <p:nvPr/>
        </p:nvSpPr>
        <p:spPr>
          <a:xfrm>
            <a:off x="1966595" y="526986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5" name="Shape 74"/>
          <p:cNvSpPr>
            <a:spLocks/>
          </p:cNvSpPr>
          <p:nvPr/>
        </p:nvSpPr>
        <p:spPr>
          <a:xfrm>
            <a:off x="2038350" y="534162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6" name="Shape 75"/>
          <p:cNvSpPr>
            <a:spLocks/>
          </p:cNvSpPr>
          <p:nvPr/>
        </p:nvSpPr>
        <p:spPr>
          <a:xfrm>
            <a:off x="2110105" y="541337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7" name="Shape 76"/>
          <p:cNvSpPr>
            <a:spLocks/>
          </p:cNvSpPr>
          <p:nvPr/>
        </p:nvSpPr>
        <p:spPr>
          <a:xfrm>
            <a:off x="2970530" y="498284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8" name="Shape 77"/>
          <p:cNvSpPr>
            <a:spLocks/>
          </p:cNvSpPr>
          <p:nvPr/>
        </p:nvSpPr>
        <p:spPr>
          <a:xfrm>
            <a:off x="3042285" y="505460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9" name="Shape 78"/>
          <p:cNvSpPr>
            <a:spLocks/>
          </p:cNvSpPr>
          <p:nvPr/>
        </p:nvSpPr>
        <p:spPr>
          <a:xfrm>
            <a:off x="3114040" y="512635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0" name="Shape 79"/>
          <p:cNvSpPr>
            <a:spLocks/>
          </p:cNvSpPr>
          <p:nvPr/>
        </p:nvSpPr>
        <p:spPr>
          <a:xfrm>
            <a:off x="3185795" y="519811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1" name="Shape 80"/>
          <p:cNvSpPr>
            <a:spLocks/>
          </p:cNvSpPr>
          <p:nvPr/>
        </p:nvSpPr>
        <p:spPr>
          <a:xfrm>
            <a:off x="3257550" y="526986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2" name="Shape 81"/>
          <p:cNvSpPr>
            <a:spLocks/>
          </p:cNvSpPr>
          <p:nvPr/>
        </p:nvSpPr>
        <p:spPr>
          <a:xfrm>
            <a:off x="3329305" y="534162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3" name="Shape 82"/>
          <p:cNvSpPr>
            <a:spLocks/>
          </p:cNvSpPr>
          <p:nvPr/>
        </p:nvSpPr>
        <p:spPr>
          <a:xfrm>
            <a:off x="3401060" y="541337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4" name="Shape 83"/>
          <p:cNvSpPr>
            <a:spLocks/>
          </p:cNvSpPr>
          <p:nvPr/>
        </p:nvSpPr>
        <p:spPr>
          <a:xfrm>
            <a:off x="4128770" y="498284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5" name="Shape 84"/>
          <p:cNvSpPr>
            <a:spLocks/>
          </p:cNvSpPr>
          <p:nvPr/>
        </p:nvSpPr>
        <p:spPr>
          <a:xfrm>
            <a:off x="4200525" y="505460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6" name="Shape 85"/>
          <p:cNvSpPr>
            <a:spLocks/>
          </p:cNvSpPr>
          <p:nvPr/>
        </p:nvSpPr>
        <p:spPr>
          <a:xfrm>
            <a:off x="4272280" y="512635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7" name="Shape 86"/>
          <p:cNvSpPr>
            <a:spLocks/>
          </p:cNvSpPr>
          <p:nvPr/>
        </p:nvSpPr>
        <p:spPr>
          <a:xfrm>
            <a:off x="4344035" y="519811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8" name="Shape 87"/>
          <p:cNvSpPr>
            <a:spLocks/>
          </p:cNvSpPr>
          <p:nvPr/>
        </p:nvSpPr>
        <p:spPr>
          <a:xfrm>
            <a:off x="4415790" y="526986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9" name="Shape 88"/>
          <p:cNvSpPr>
            <a:spLocks/>
          </p:cNvSpPr>
          <p:nvPr/>
        </p:nvSpPr>
        <p:spPr>
          <a:xfrm>
            <a:off x="4487545" y="534162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0" name="Shape 89"/>
          <p:cNvSpPr>
            <a:spLocks/>
          </p:cNvSpPr>
          <p:nvPr/>
        </p:nvSpPr>
        <p:spPr>
          <a:xfrm>
            <a:off x="4559300" y="541337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1" name="Shape 90"/>
          <p:cNvSpPr>
            <a:spLocks/>
          </p:cNvSpPr>
          <p:nvPr/>
        </p:nvSpPr>
        <p:spPr>
          <a:xfrm>
            <a:off x="5391150" y="498284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2" name="Shape 91"/>
          <p:cNvSpPr>
            <a:spLocks/>
          </p:cNvSpPr>
          <p:nvPr/>
        </p:nvSpPr>
        <p:spPr>
          <a:xfrm>
            <a:off x="5462905" y="505460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3" name="Shape 92"/>
          <p:cNvSpPr>
            <a:spLocks/>
          </p:cNvSpPr>
          <p:nvPr/>
        </p:nvSpPr>
        <p:spPr>
          <a:xfrm>
            <a:off x="5534660" y="512635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4" name="Shape 93"/>
          <p:cNvSpPr>
            <a:spLocks/>
          </p:cNvSpPr>
          <p:nvPr/>
        </p:nvSpPr>
        <p:spPr>
          <a:xfrm>
            <a:off x="5606415" y="519811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5" name="Shape 94"/>
          <p:cNvSpPr>
            <a:spLocks/>
          </p:cNvSpPr>
          <p:nvPr/>
        </p:nvSpPr>
        <p:spPr>
          <a:xfrm>
            <a:off x="5678170" y="526986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6" name="Shape 95"/>
          <p:cNvSpPr>
            <a:spLocks/>
          </p:cNvSpPr>
          <p:nvPr/>
        </p:nvSpPr>
        <p:spPr>
          <a:xfrm>
            <a:off x="5749925" y="5341620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47" name="Shape 96"/>
          <p:cNvSpPr>
            <a:spLocks/>
          </p:cNvSpPr>
          <p:nvPr/>
        </p:nvSpPr>
        <p:spPr>
          <a:xfrm>
            <a:off x="5821680" y="5413375"/>
            <a:ext cx="722630" cy="390525"/>
          </a:xfrm>
          <a:prstGeom prst="rect"/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</a:rPr>
              <a:t>node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02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3593465" cy="9061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Background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Dataset Description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5012055" y="1845310"/>
            <a:ext cx="7371715" cy="34156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For node in  IDCs’s data center: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Place Monitoring Daemon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If placed: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  Collect latency and throughput of each drive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  If time == 15sg: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	Calculate average &amp; record time-series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		data entries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Daemons run 3hrs a day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Drive generated 720 entries = 180min*4 entries/min per day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100 billion entries .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  <p:pic>
        <p:nvPicPr>
          <p:cNvPr id="6" name="Picture 81" descr="C:/Users/luisl/AppData/Roaming/PolarisOffice/ETemp/7776_22312872/fImage5590491546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" y="1814195"/>
            <a:ext cx="4792345" cy="3230245"/>
          </a:xfrm>
          <a:prstGeom prst="rect"/>
          <a:noFill/>
        </p:spPr>
      </p:pic>
      <p:sp>
        <p:nvSpPr>
          <p:cNvPr id="7" name="Text Box 82"/>
          <p:cNvSpPr txBox="1">
            <a:spLocks/>
          </p:cNvSpPr>
          <p:nvPr/>
        </p:nvSpPr>
        <p:spPr>
          <a:xfrm>
            <a:off x="444500" y="5118100"/>
            <a:ext cx="4573270" cy="27813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Daily distribution of 9 cloud services.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02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3593465" cy="9061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Background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System Architecture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1748155" y="4334510"/>
            <a:ext cx="10521315" cy="20923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Alibaba Internet Data Centers (IDCs) Structure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3 Types of nodes: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1168400" indent="-254000" algn="l" latinLnBrk="0" hangingPunct="1" lvl="2">
              <a:buFont typeface="+mj-lt"/>
              <a:buAutoNum type="arabicPeriod"/>
            </a:pPr>
            <a:r>
              <a:rPr lang="en-US">
                <a:latin typeface="Malgun Gothic" charset="0"/>
                <a:ea typeface="Malgun Gothic" charset="0"/>
              </a:rPr>
              <a:t>All-flash: 12NVMe SSDs to store data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1168400" indent="-254000" algn="l" latinLnBrk="0" hangingPunct="1" lvl="2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2. Hybrid: 60-120 HDDs for data storage and 2SSDs as write cache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914400" indent="0" algn="l" latinLnBrk="0" hangingPunct="1" lvl="2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3. All-HDD: 70-80 HDDs to store data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>
                <a:latin typeface="Malgun Gothic" charset="0"/>
                <a:ea typeface="Malgun Gothic" charset="0"/>
              </a:rPr>
              <a:t>*data storage drives in each node are of the same model</a:t>
            </a: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>
                <a:latin typeface="Malgun Gothic" charset="0"/>
                <a:ea typeface="Malgun Gothic" charset="0"/>
              </a:rPr>
              <a:t>*at most three drives from the same node  can take down for rapairing at a time</a:t>
            </a:r>
            <a:endParaRPr lang="ko-KR" altLang="en-US" sz="2000" i="0">
              <a:latin typeface="Malgun Gothic" charset="0"/>
              <a:ea typeface="Malgun Gothic" charset="0"/>
            </a:endParaRPr>
          </a:p>
        </p:txBody>
      </p:sp>
      <p:pic>
        <p:nvPicPr>
          <p:cNvPr id="6" name="Picture 80" descr="C:/Users/luisl/AppData/Roaming/PolarisOffice/ETemp/7776_22312872/fImage119459909239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44600"/>
            <a:ext cx="5347970" cy="308737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02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5761990" cy="9061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Background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Impact of Fail-Slow Failures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960755" y="5143500"/>
            <a:ext cx="7372350" cy="37020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Silent performance degradation 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  <p:pic>
        <p:nvPicPr>
          <p:cNvPr id="6" name="Picture 1" descr="C:/Users/luisl/AppData/Roaming/PolarisOffice/ETemp/5912_18503704/fImage1648553134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1711325"/>
            <a:ext cx="6923405" cy="2960370"/>
          </a:xfrm>
          <a:prstGeom prst="rect"/>
          <a:noFill/>
        </p:spPr>
      </p:pic>
      <p:sp>
        <p:nvSpPr>
          <p:cNvPr id="7" name="Text Box 2"/>
          <p:cNvSpPr txBox="1">
            <a:spLocks/>
          </p:cNvSpPr>
          <p:nvPr/>
        </p:nvSpPr>
        <p:spPr>
          <a:xfrm>
            <a:off x="5450840" y="2684145"/>
            <a:ext cx="7372350" cy="37020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Contributing most tail latencies 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5150" cy="56515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21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02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 rot="0">
            <a:off x="1110615" y="339090"/>
            <a:ext cx="5760720" cy="9061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B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ac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k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ground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I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mpact of Fail-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S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low Failures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 rot="0">
            <a:off x="960755" y="5134610"/>
            <a:ext cx="8001635" cy="9239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/>
              <a:t>Fail-slow failures can have asignificant impact on I/O performance </a:t>
            </a:r>
            <a:endParaRPr lang="ko-KR" altLang="en-US"/>
          </a:p>
          <a:p>
            <a:pPr marL="0" indent="0" algn="l" latinLnBrk="0" hangingPunct="1">
              <a:buFontTx/>
              <a:buNone/>
            </a:pPr>
            <a:r>
              <a:rPr lang="en-US"/>
              <a:t>Demostrate the Effect  of fail-slow failures( the importance of fail-slow failure)</a:t>
            </a:r>
            <a:endParaRPr lang="ko-KR" altLang="en-US"/>
          </a:p>
        </p:txBody>
      </p:sp>
      <p:pic>
        <p:nvPicPr>
          <p:cNvPr id="6" name="Picture 8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90295" y="1550670"/>
            <a:ext cx="7115810" cy="309626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3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 rot="0">
            <a:off x="5941695" y="3256280"/>
            <a:ext cx="310515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Unsuccessful Attempts &amp; Lessons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321945" cy="534670"/>
            <a:chOff x="1088390" y="367030"/>
            <a:chExt cx="321945" cy="53467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311785" cy="24828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2" name="Rect 0"/>
          <p:cNvSpPr txBox="1">
            <a:spLocks/>
          </p:cNvSpPr>
          <p:nvPr/>
        </p:nvSpPr>
        <p:spPr>
          <a:xfrm>
            <a:off x="4430395" y="4074795"/>
            <a:ext cx="2962275" cy="74104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1600">
                <a:latin typeface="Malgun Gothic" charset="0"/>
                <a:ea typeface="Malgun Gothic" charset="0"/>
              </a:rPr>
              <a:t>“It is hard to fail, but it is worse never to have tried to succeed.” </a:t>
            </a:r>
            <a:endParaRPr lang="ko-KR" altLang="en-US" sz="1600"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r>
              <a:rPr sz="1600">
                <a:latin typeface="Malgun Gothic" charset="0"/>
                <a:ea typeface="Malgun Gothic" charset="0"/>
              </a:rPr>
              <a:t>Theodore Roosevelt</a:t>
            </a:r>
            <a:endParaRPr lang="ko-KR" altLang="en-US" sz="1600">
              <a:latin typeface="Malgun Gothic" charset="0"/>
              <a:ea typeface="Malgun Gothic" charset="0"/>
            </a:endParaRPr>
          </a:p>
        </p:txBody>
      </p:sp>
      <p:pic>
        <p:nvPicPr>
          <p:cNvPr id="43" name="Picture " descr="C:/Users/luisl/AppData/Roaming/PolarisOffice/ETemp/5912_18503704/fImage715378797292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260" y="2040255"/>
            <a:ext cx="1574800" cy="188595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62039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88645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7755" y="366395"/>
            <a:ext cx="3317240" cy="747395"/>
            <a:chOff x="1087755" y="366395"/>
            <a:chExt cx="3317240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6395"/>
              <a:ext cx="34036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7755" y="653415"/>
              <a:ext cx="331787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Threshold Filtering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pic>
        <p:nvPicPr>
          <p:cNvPr id="7" name="Picture " descr="C:/Users/luisl/AppData/Roaming/PolarisOffice/ETemp/21540_18652176/fImage73065355846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0" r="47692"/>
          <a:stretch>
            <a:fillRect/>
          </a:stretch>
        </p:blipFill>
        <p:spPr>
          <a:xfrm rot="0">
            <a:off x="1352550" y="1285240"/>
            <a:ext cx="5762625" cy="4575175"/>
          </a:xfrm>
          <a:prstGeom prst="rect"/>
          <a:noFill/>
        </p:spPr>
      </p:pic>
      <p:sp>
        <p:nvSpPr>
          <p:cNvPr id="8" name="Shape 5"/>
          <p:cNvSpPr>
            <a:spLocks/>
          </p:cNvSpPr>
          <p:nvPr/>
        </p:nvSpPr>
        <p:spPr>
          <a:xfrm rot="0">
            <a:off x="8397875" y="3149600"/>
            <a:ext cx="2588260" cy="562610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2400">
                <a:latin typeface="Malgun Gothic" charset="0"/>
                <a:ea typeface="Malgun Gothic" charset="0"/>
              </a:rPr>
              <a:t>Hard Threshold</a:t>
            </a:r>
            <a:endParaRPr lang="ko-KR" altLang="en-US" sz="2400">
              <a:latin typeface="Malgun Gothic" charset="0"/>
              <a:ea typeface="Malgun Gothic" charset="0"/>
            </a:endParaRPr>
          </a:p>
        </p:txBody>
      </p:sp>
      <p:sp>
        <p:nvSpPr>
          <p:cNvPr id="9" name="Shape 7"/>
          <p:cNvSpPr>
            <a:spLocks/>
          </p:cNvSpPr>
          <p:nvPr/>
        </p:nvSpPr>
        <p:spPr>
          <a:xfrm rot="0">
            <a:off x="8381365" y="2336800"/>
            <a:ext cx="2496820" cy="478790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2200">
                <a:latin typeface="Malgun Gothic" charset="0"/>
                <a:ea typeface="Malgun Gothic" charset="0"/>
              </a:rPr>
              <a:t>Latency Spike</a:t>
            </a:r>
            <a:endParaRPr lang="ko-KR" altLang="en-US" sz="2200">
              <a:latin typeface="Malgun Gothic" charset="0"/>
              <a:ea typeface="Malgun Gothic" charset="0"/>
            </a:endParaRPr>
          </a:p>
        </p:txBody>
      </p:sp>
      <p:sp>
        <p:nvSpPr>
          <p:cNvPr id="11" name="Shape 6"/>
          <p:cNvSpPr>
            <a:spLocks/>
          </p:cNvSpPr>
          <p:nvPr/>
        </p:nvSpPr>
        <p:spPr>
          <a:xfrm rot="0">
            <a:off x="7773670" y="2337435"/>
            <a:ext cx="548005" cy="450215"/>
          </a:xfrm>
          <a:prstGeom prst="roundRect"/>
          <a:solidFill>
            <a:srgbClr val="D2D2D2"/>
          </a:solidFill>
          <a:ln w="12700" cap="flat" cmpd="sng">
            <a:solidFill>
              <a:srgbClr val="D2D2D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2" name="Shape 12"/>
          <p:cNvSpPr>
            <a:spLocks/>
          </p:cNvSpPr>
          <p:nvPr/>
        </p:nvSpPr>
        <p:spPr>
          <a:xfrm rot="0">
            <a:off x="7273290" y="3274695"/>
            <a:ext cx="1146810" cy="297180"/>
          </a:xfrm>
          <a:prstGeom prst="roundRect"/>
          <a:noFill/>
          <a:ln w="12700" cap="flat" cmpd="sng">
            <a:solidFill>
              <a:schemeClr val="bg1">
                <a:alpha val="10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r>
              <a:rPr sz="4800">
                <a:solidFill>
                  <a:srgbClr val="FF0000"/>
                </a:solidFill>
                <a:latin typeface="Malgun Gothic" charset="0"/>
                <a:ea typeface="Malgun Gothic" charset="0"/>
              </a:rPr>
              <a:t>-</a:t>
            </a:r>
            <a:r>
              <a:rPr sz="4800">
                <a:solidFill>
                  <a:srgbClr val="FF0000"/>
                </a:solidFill>
                <a:latin typeface="Malgun Gothic" charset="0"/>
                <a:ea typeface="Malgun Gothic" charset="0"/>
              </a:rPr>
              <a:t>--</a:t>
            </a:r>
            <a:endParaRPr lang="ko-KR" altLang="en-US" sz="4800">
              <a:solidFill>
                <a:srgbClr val="FF0000"/>
              </a:solidFill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3029585" cy="747395"/>
            <a:chOff x="1088390" y="367030"/>
            <a:chExt cx="3029585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303022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Threshold Filtering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pic>
        <p:nvPicPr>
          <p:cNvPr id="7" name="Picture 3" descr="C:/Users/luisl/AppData/Roaming/PolarisOffice/ETemp/21540_18652176/fImage730653486334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0" r="47692"/>
          <a:stretch>
            <a:fillRect/>
          </a:stretch>
        </p:blipFill>
        <p:spPr>
          <a:xfrm rot="0">
            <a:off x="1326515" y="1858645"/>
            <a:ext cx="3890010" cy="3395345"/>
          </a:xfrm>
          <a:prstGeom prst="rect"/>
          <a:noFill/>
        </p:spPr>
      </p:pic>
      <p:pic>
        <p:nvPicPr>
          <p:cNvPr id="8" name="Picture 4" descr="C:/Users/luisl/AppData/Roaming/PolarisOffice/ETemp/21540_18652176/fImage73065349650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32" b="2264"/>
          <a:stretch>
            <a:fillRect/>
          </a:stretch>
        </p:blipFill>
        <p:spPr>
          <a:xfrm rot="0">
            <a:off x="6084570" y="1864995"/>
            <a:ext cx="3744595" cy="3415030"/>
          </a:xfrm>
          <a:prstGeom prst="rect"/>
          <a:noFill/>
        </p:spPr>
      </p:pic>
      <p:sp>
        <p:nvSpPr>
          <p:cNvPr id="9" name="Shape 8"/>
          <p:cNvSpPr>
            <a:spLocks/>
          </p:cNvSpPr>
          <p:nvPr/>
        </p:nvSpPr>
        <p:spPr>
          <a:xfrm rot="0">
            <a:off x="9961880" y="2746375"/>
            <a:ext cx="2143125" cy="272415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Throughput Spike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0" name="Shape 20"/>
          <p:cNvSpPr>
            <a:spLocks/>
          </p:cNvSpPr>
          <p:nvPr/>
        </p:nvSpPr>
        <p:spPr>
          <a:xfrm rot="0">
            <a:off x="10773410" y="3350260"/>
            <a:ext cx="501015" cy="450215"/>
          </a:xfrm>
          <a:prstGeom prst="roundRect"/>
          <a:solidFill>
            <a:srgbClr val="D2D2D2"/>
          </a:solidFill>
          <a:ln w="12700" cap="flat" cmpd="sng">
            <a:solidFill>
              <a:srgbClr val="D2D2D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11" name="Shape 21"/>
          <p:cNvSpPr>
            <a:spLocks/>
          </p:cNvSpPr>
          <p:nvPr/>
        </p:nvSpPr>
        <p:spPr>
          <a:xfrm rot="0">
            <a:off x="3510915" y="5849620"/>
            <a:ext cx="1047750" cy="297180"/>
          </a:xfrm>
          <a:prstGeom prst="roundRect"/>
          <a:noFill/>
          <a:ln w="12700" cap="flat" cmpd="sng">
            <a:solidFill>
              <a:schemeClr val="bg1">
                <a:alpha val="10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r>
              <a:rPr sz="4800">
                <a:solidFill>
                  <a:srgbClr val="FF0000"/>
                </a:solidFill>
                <a:latin typeface="Malgun Gothic" charset="0"/>
                <a:ea typeface="Malgun Gothic" charset="0"/>
              </a:rPr>
              <a:t>-</a:t>
            </a:r>
            <a:r>
              <a:rPr sz="4800">
                <a:solidFill>
                  <a:srgbClr val="FF0000"/>
                </a:solidFill>
                <a:latin typeface="Malgun Gothic" charset="0"/>
                <a:ea typeface="Malgun Gothic" charset="0"/>
              </a:rPr>
              <a:t>--</a:t>
            </a:r>
            <a:endParaRPr lang="ko-KR" altLang="en-US" sz="4800">
              <a:solidFill>
                <a:srgbClr val="FF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12" name="Shape 22"/>
          <p:cNvSpPr>
            <a:spLocks/>
          </p:cNvSpPr>
          <p:nvPr/>
        </p:nvSpPr>
        <p:spPr>
          <a:xfrm rot="0">
            <a:off x="852170" y="5724525"/>
            <a:ext cx="2597785" cy="562610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2400">
                <a:latin typeface="Malgun Gothic" charset="0"/>
                <a:ea typeface="Malgun Gothic" charset="0"/>
              </a:rPr>
              <a:t>Hard Threshold</a:t>
            </a:r>
            <a:endParaRPr lang="ko-KR" altLang="en-US" sz="2400">
              <a:latin typeface="Malgun Gothic" charset="0"/>
              <a:ea typeface="Malgun Gothic" charset="0"/>
            </a:endParaRPr>
          </a:p>
        </p:txBody>
      </p:sp>
      <p:sp>
        <p:nvSpPr>
          <p:cNvPr id="13" name="Shape 23"/>
          <p:cNvSpPr>
            <a:spLocks/>
          </p:cNvSpPr>
          <p:nvPr/>
        </p:nvSpPr>
        <p:spPr>
          <a:xfrm rot="0">
            <a:off x="908050" y="1184275"/>
            <a:ext cx="10778490" cy="562610"/>
          </a:xfrm>
          <a:prstGeom prst="roundRect"/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r>
              <a:rPr sz="2400">
                <a:solidFill>
                  <a:schemeClr val="tx1"/>
                </a:solidFill>
                <a:latin typeface="Malgun Gothic" charset="0"/>
                <a:ea typeface="Malgun Gothic" charset="0"/>
              </a:rPr>
              <a:t>However are these two latency spikes really the artifacts of fail-slow failures? </a:t>
            </a:r>
            <a:endParaRPr lang="ko-KR" altLang="en-US" sz="2400">
              <a:solidFill>
                <a:schemeClr val="tx1"/>
              </a:solidFill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0"/>
          <p:cNvSpPr>
            <a:spLocks/>
          </p:cNvSpPr>
          <p:nvPr/>
        </p:nvSpPr>
        <p:spPr>
          <a:xfrm rot="0">
            <a:off x="-56515" y="817245"/>
            <a:ext cx="12247245" cy="2959735"/>
          </a:xfrm>
          <a:prstGeom prst="rect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100" b="1">
              <a:ln w="9525" cap="flat" cmpd="sng">
                <a:solidFill>
                  <a:schemeClr val="accent1">
                    <a:alpha val="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8" name="Rect 0"/>
          <p:cNvSpPr>
            <a:spLocks/>
          </p:cNvSpPr>
          <p:nvPr/>
        </p:nvSpPr>
        <p:spPr>
          <a:xfrm rot="0">
            <a:off x="12700" y="1008380"/>
            <a:ext cx="12178665" cy="2759075"/>
          </a:xfrm>
          <a:prstGeom prst="rect"/>
          <a:solidFill>
            <a:srgbClr val="005296">
              <a:alpha val="20017"/>
            </a:srgbClr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 rot="0">
            <a:off x="8087995" y="353060"/>
            <a:ext cx="4267835" cy="4616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자율형 블록체인 융합연구소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 rot="0">
            <a:off x="0" y="815975"/>
            <a:ext cx="11630660" cy="286067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6000" b="1">
                <a:solidFill>
                  <a:schemeClr val="bg2"/>
                </a:solidFill>
                <a:latin typeface="맑은 고딕" charset="0"/>
                <a:cs typeface="Arial" charset="0"/>
              </a:rPr>
              <a:t>A Fail-Slow Detection Framework for Cloud Storage Systems</a:t>
            </a:r>
            <a:endParaRPr lang="ko-KR" altLang="en-US" sz="6000" b="1">
              <a:solidFill>
                <a:schemeClr val="bg2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6" name="Rect 0"/>
          <p:cNvSpPr txBox="1">
            <a:spLocks/>
          </p:cNvSpPr>
          <p:nvPr/>
        </p:nvSpPr>
        <p:spPr>
          <a:xfrm rot="0">
            <a:off x="7834630" y="4932045"/>
            <a:ext cx="4253865" cy="8915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2023.10.24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Presented by Hernandez Santiago Luis Eduardo 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algn="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luislalo3100@gmail.com</a:t>
            </a:r>
            <a:endParaRPr lang="ko-KR" altLang="en-US" sz="1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7" name="Rect 0"/>
          <p:cNvSpPr txBox="1">
            <a:spLocks/>
          </p:cNvSpPr>
          <p:nvPr/>
        </p:nvSpPr>
        <p:spPr>
          <a:xfrm rot="0">
            <a:off x="1908810" y="3778885"/>
            <a:ext cx="8378190" cy="147383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Ruiming Lu, Shanghai Jiao Tong University; Erci Xu, Alibaba Inc. and Shanghai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Jiao Tong University; Yiming Zhang, Xiamen University; Fengyi Zhu, Zhaosheng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Zhu, Mengtian Wang, and Zongpeng Zhu, Alibaba Inc.; Guangtao Xue, Shanghai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Jiao Tong University; Jiwu Shu, Xiamen University; Minglu Li, Shanghai Jiao Tong 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  <a:p>
            <a:pPr marL="0" indent="0" algn="l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ko-KR" sz="1400" i="1" b="1">
                <a:solidFill>
                  <a:srgbClr val="003A9A"/>
                </a:solidFill>
                <a:latin typeface="맑은 고딕" charset="0"/>
                <a:cs typeface="Arial" charset="0"/>
              </a:rPr>
              <a:t>University and Zhejiang Normal University; Jiesheng Wu, Alibaba Inc.</a:t>
            </a:r>
            <a:endParaRPr lang="ko-KR" altLang="en-US" sz="1400" i="1" b="1">
              <a:solidFill>
                <a:srgbClr val="003A9A"/>
              </a:solidFill>
              <a:latin typeface="맑은 고딕" charset="0"/>
              <a:cs typeface="Arial" charset="0"/>
            </a:endParaRPr>
          </a:p>
        </p:txBody>
      </p:sp>
      <p:pic>
        <p:nvPicPr>
          <p:cNvPr id="10" name="Picture " descr="C:/Users/luisl/AppData/Roaming/PolarisOffice/ETemp/7776_22312872/fImage333814904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6219190" y="6035675"/>
            <a:ext cx="1088390" cy="401320"/>
          </a:xfrm>
          <a:prstGeom prst="rect"/>
          <a:noFill/>
        </p:spPr>
      </p:pic>
      <p:pic>
        <p:nvPicPr>
          <p:cNvPr id="11" name="Picture " descr="C:/Users/luisl/AppData/Roaming/PolarisOffice/ETemp/7776_22312872/fImage434875024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13080" y="5375910"/>
            <a:ext cx="2166620" cy="109601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21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3029585" cy="748030"/>
            <a:chOff x="1088390" y="367030"/>
            <a:chExt cx="3029585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05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302958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T</a:t>
              </a: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hreshold Filtering </a:t>
              </a: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pic>
        <p:nvPicPr>
          <p:cNvPr id="7" name="Picture 26" descr="C:/Users/luisl/AppData/Roaming/PolarisOffice/ETemp/21540_18652176/fImage115340531846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25145" y="2011045"/>
            <a:ext cx="10755630" cy="3326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21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3029585" cy="748030"/>
            <a:chOff x="1088390" y="367030"/>
            <a:chExt cx="3029585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05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302958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T</a:t>
              </a: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hreshold Filtering </a:t>
              </a: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pic>
        <p:nvPicPr>
          <p:cNvPr id="7" name="Picture " descr="C:/Users/luisl/AppData/Roaming/PolarisOffice/ETemp/5912_18503704/fImage10696943157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637"/>
          <a:stretch>
            <a:fillRect/>
          </a:stretch>
        </p:blipFill>
        <p:spPr>
          <a:xfrm rot="0">
            <a:off x="1089660" y="1989455"/>
            <a:ext cx="9726930" cy="277368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21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3029585" cy="748030"/>
            <a:chOff x="1088390" y="367030"/>
            <a:chExt cx="3029585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05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302958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T</a:t>
              </a: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hreshold Filtering </a:t>
              </a: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pic>
        <p:nvPicPr>
          <p:cNvPr id="7" name="Picture 29" descr="C:/Users/luisl/AppData/Roaming/PolarisOffice/ETemp/5912_18503704/fImage48939447147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0">
            <a:off x="1094105" y="1927860"/>
            <a:ext cx="9552940" cy="282511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3029585" cy="747395"/>
            <a:chOff x="1088390" y="367030"/>
            <a:chExt cx="3029585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303022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Threshold Filtering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pic>
        <p:nvPicPr>
          <p:cNvPr id="7" name="Picture 13" descr="C:/Users/luisl/AppData/Roaming/PolarisOffice/ETemp/5912_18503704/fImage52866425935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755" y="1694180"/>
            <a:ext cx="9264015" cy="3069590"/>
          </a:xfrm>
          <a:prstGeom prst="rect"/>
          <a:noFill/>
        </p:spPr>
      </p:pic>
      <p:sp>
        <p:nvSpPr>
          <p:cNvPr id="8" name="Text Box 27"/>
          <p:cNvSpPr txBox="1">
            <a:spLocks/>
          </p:cNvSpPr>
          <p:nvPr/>
        </p:nvSpPr>
        <p:spPr>
          <a:xfrm rot="0">
            <a:off x="1547495" y="5107305"/>
            <a:ext cx="7804150" cy="6470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hangingPunct="1"/>
            <a:r>
              <a:rPr sz="1800">
                <a:latin typeface="Malgun Gothic" charset="0"/>
                <a:ea typeface="Malgun Gothic" charset="0"/>
              </a:rPr>
              <a:t>T</a:t>
            </a:r>
            <a:r>
              <a:rPr sz="1800">
                <a:latin typeface="Malgun Gothic" charset="0"/>
                <a:ea typeface="Malgun Gothic" charset="0"/>
              </a:rPr>
              <a:t>hreshold are </a:t>
            </a:r>
            <a:r>
              <a:rPr lang="en-US" sz="1800">
                <a:latin typeface="Malgun Gothic" charset="0"/>
                <a:ea typeface="Malgun Gothic" charset="0"/>
              </a:rPr>
              <a:t>h</a:t>
            </a:r>
            <a:r>
              <a:rPr lang="en-US" sz="1800">
                <a:latin typeface="Malgun Gothic" charset="0"/>
                <a:ea typeface="Malgun Gothic" charset="0"/>
              </a:rPr>
              <a:t>ard to decide 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0" indent="0" algn="l" hangingPunct="1"/>
            <a:r>
              <a:rPr lang="en-US" sz="1800">
                <a:latin typeface="Malgun Gothic" charset="0"/>
                <a:ea typeface="Malgun Gothic" charset="0"/>
              </a:rPr>
              <a:t>Dile</a:t>
            </a:r>
            <a:r>
              <a:rPr lang="en-US" sz="1800">
                <a:latin typeface="Malgun Gothic" charset="0"/>
                <a:ea typeface="Malgun Gothic" charset="0"/>
              </a:rPr>
              <a:t>m</a:t>
            </a:r>
            <a:r>
              <a:rPr lang="en-US" sz="1800">
                <a:latin typeface="Malgun Gothic" charset="0"/>
                <a:ea typeface="Malgun Gothic" charset="0"/>
              </a:rPr>
              <a:t>a:  fail</a:t>
            </a:r>
            <a:r>
              <a:rPr lang="en-US" sz="1800">
                <a:latin typeface="Malgun Gothic" charset="0"/>
                <a:ea typeface="Malgun Gothic" charset="0"/>
              </a:rPr>
              <a:t>-</a:t>
            </a:r>
            <a:r>
              <a:rPr lang="en-US" sz="1800">
                <a:latin typeface="Malgun Gothic" charset="0"/>
                <a:ea typeface="Malgun Gothic" charset="0"/>
              </a:rPr>
              <a:t>slow false p</a:t>
            </a:r>
            <a:r>
              <a:rPr lang="en-US" sz="1800">
                <a:latin typeface="Malgun Gothic" charset="0"/>
                <a:ea typeface="Malgun Gothic" charset="0"/>
              </a:rPr>
              <a:t>o</a:t>
            </a:r>
            <a:r>
              <a:rPr lang="en-US" sz="1800">
                <a:latin typeface="Malgun Gothic" charset="0"/>
                <a:ea typeface="Malgun Gothic" charset="0"/>
              </a:rPr>
              <a:t>sitives </a:t>
            </a:r>
            <a:r>
              <a:rPr lang="en-US" sz="1800">
                <a:latin typeface="Malgun Gothic" charset="0"/>
                <a:ea typeface="Malgun Gothic" charset="0"/>
              </a:rPr>
              <a:t> </a:t>
            </a:r>
            <a:r>
              <a:rPr lang="en-US" sz="1800">
                <a:latin typeface="Malgun Gothic" charset="0"/>
                <a:ea typeface="Malgun Gothic" charset="0"/>
              </a:rPr>
              <a:t>or many </a:t>
            </a:r>
            <a:r>
              <a:rPr lang="en-US" sz="1800">
                <a:latin typeface="Malgun Gothic" charset="0"/>
                <a:ea typeface="Malgun Gothic" charset="0"/>
              </a:rPr>
              <a:t>f</a:t>
            </a:r>
            <a:r>
              <a:rPr lang="en-US" sz="1800">
                <a:latin typeface="Malgun Gothic" charset="0"/>
                <a:ea typeface="Malgun Gothic" charset="0"/>
              </a:rPr>
              <a:t>ail-slow cases undiscovered 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9" name="Text Box 29"/>
          <p:cNvSpPr txBox="1">
            <a:spLocks/>
          </p:cNvSpPr>
          <p:nvPr/>
        </p:nvSpPr>
        <p:spPr>
          <a:xfrm rot="0">
            <a:off x="687070" y="5751195"/>
            <a:ext cx="7819390" cy="277495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21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2423160" cy="748030"/>
            <a:chOff x="1088390" y="367030"/>
            <a:chExt cx="2423160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05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242316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P</a:t>
              </a: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eer Evaluation</a:t>
              </a: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pic>
        <p:nvPicPr>
          <p:cNvPr id="7" name="Picture 45" descr="C:/Users/luisl/AppData/Roaming/PolarisOffice/ETemp/5912_18503704/fImage133469464696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02640" y="1414780"/>
            <a:ext cx="8776970" cy="381063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2423160" cy="747395"/>
            <a:chOff x="1088390" y="367030"/>
            <a:chExt cx="2423160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242379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Peer Evaluation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pic>
        <p:nvPicPr>
          <p:cNvPr id="7" name="Picture 33" descr="C:/Users/luisl/AppData/Roaming/PolarisOffice/ETemp/21540_18652176/ImageTmp/fImage2019164554464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2000"/>
                    </a14:imgEffect>
                  </a14:imgLayer>
                </a14:imgProps>
              </a:ext>
            </a:extLst>
          </a:blip>
          <a:srcRect r="177" b="17170"/>
          <a:stretch>
            <a:fillRect/>
          </a:stretch>
        </p:blipFill>
        <p:spPr>
          <a:xfrm rot="0">
            <a:off x="1085215" y="2855595"/>
            <a:ext cx="9521825" cy="3098165"/>
          </a:xfrm>
          <a:prstGeom prst="rect"/>
          <a:noFill/>
        </p:spPr>
      </p:pic>
      <p:sp>
        <p:nvSpPr>
          <p:cNvPr id="8" name="Text Box 30"/>
          <p:cNvSpPr txBox="1">
            <a:spLocks/>
          </p:cNvSpPr>
          <p:nvPr/>
        </p:nvSpPr>
        <p:spPr>
          <a:xfrm rot="0">
            <a:off x="1086485" y="1175385"/>
            <a:ext cx="7781290" cy="1108075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hangingPunct="1"/>
            <a:r>
              <a:rPr lang="en-US" sz="1800">
                <a:latin typeface="Malgun Gothic" charset="0"/>
                <a:ea typeface="Malgun Gothic" charset="0"/>
              </a:rPr>
              <a:t>I</a:t>
            </a:r>
            <a:r>
              <a:rPr lang="en-US" sz="1800">
                <a:latin typeface="Malgun Gothic" charset="0"/>
                <a:ea typeface="Malgun Gothic" charset="0"/>
              </a:rPr>
              <a:t>nsigth from Threshold f</a:t>
            </a:r>
            <a:r>
              <a:rPr lang="en-US" sz="1800">
                <a:latin typeface="Malgun Gothic" charset="0"/>
                <a:ea typeface="Malgun Gothic" charset="0"/>
              </a:rPr>
              <a:t>i</a:t>
            </a:r>
            <a:r>
              <a:rPr lang="en-US" sz="1800">
                <a:latin typeface="Malgun Gothic" charset="0"/>
                <a:ea typeface="Malgun Gothic" charset="0"/>
              </a:rPr>
              <a:t>lterin</a:t>
            </a:r>
            <a:r>
              <a:rPr lang="en-US" sz="1800">
                <a:latin typeface="Malgun Gothic" charset="0"/>
                <a:ea typeface="Malgun Gothic" charset="0"/>
              </a:rPr>
              <a:t>g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254000" indent="-254000" algn="just" hangingPunct="1">
              <a:buFont typeface="Wingdings"/>
              <a:buChar char=""/>
            </a:pPr>
            <a:r>
              <a:rPr lang="en-US" sz="1800">
                <a:latin typeface="Malgun Gothic" charset="0"/>
                <a:ea typeface="Malgun Gothic" charset="0"/>
              </a:rPr>
              <a:t>M</a:t>
            </a:r>
            <a:r>
              <a:rPr sz="1800">
                <a:latin typeface="Malgun Gothic" charset="0"/>
                <a:ea typeface="Malgun Gothic" charset="0"/>
              </a:rPr>
              <a:t>ost peers in the same node are healthly with stable latency variations 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254000" indent="-254000" algn="l" hangingPunct="1">
              <a:buFont typeface="Wingdings"/>
              <a:buChar char=""/>
            </a:pPr>
            <a:r>
              <a:rPr lang="en-US" sz="1800">
                <a:latin typeface="Malgun Gothic" charset="0"/>
                <a:ea typeface="Malgun Gothic" charset="0"/>
              </a:rPr>
              <a:t>T</a:t>
            </a:r>
            <a:r>
              <a:rPr lang="en-US" sz="1800">
                <a:latin typeface="Malgun Gothic" charset="0"/>
                <a:ea typeface="Malgun Gothic" charset="0"/>
              </a:rPr>
              <a:t>he</a:t>
            </a:r>
            <a:r>
              <a:rPr lang="en-US" sz="1800">
                <a:latin typeface="Malgun Gothic" charset="0"/>
                <a:ea typeface="Malgun Gothic" charset="0"/>
              </a:rPr>
              <a:t>n</a:t>
            </a:r>
            <a:r>
              <a:rPr sz="1800">
                <a:latin typeface="Malgun Gothic" charset="0"/>
                <a:ea typeface="Malgun Gothic" charset="0"/>
              </a:rPr>
              <a:t> </a:t>
            </a:r>
            <a:r>
              <a:rPr sz="1800">
                <a:latin typeface="Malgun Gothic" charset="0"/>
                <a:ea typeface="Malgun Gothic" charset="0"/>
              </a:rPr>
              <a:t>is it possible to compae the suspicious fail-slow drive with its normal peeers from the same node? 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2423160" cy="747395"/>
            <a:chOff x="1088390" y="367030"/>
            <a:chExt cx="2423160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2423795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Peer Evaluation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pic>
        <p:nvPicPr>
          <p:cNvPr id="7" name="Picture 46" descr="C:/Users/luisl/AppData/Roaming/PolarisOffice/ETemp/5912_18503704/fImage10646047157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390" y="1544955"/>
            <a:ext cx="9594215" cy="3790315"/>
          </a:xfrm>
          <a:prstGeom prst="rect"/>
          <a:noFill/>
        </p:spPr>
      </p:pic>
      <p:sp>
        <p:nvSpPr>
          <p:cNvPr id="8" name="Text Box 31"/>
          <p:cNvSpPr txBox="1">
            <a:spLocks/>
          </p:cNvSpPr>
          <p:nvPr/>
        </p:nvSpPr>
        <p:spPr>
          <a:xfrm rot="0">
            <a:off x="1636395" y="5333365"/>
            <a:ext cx="9566275" cy="1108075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254000" indent="-254000" algn="just" hangingPunct="1">
              <a:buClr>
                <a:srgbClr val="000000"/>
              </a:buClr>
              <a:buFont typeface="Wingdings"/>
              <a:buChar char=""/>
            </a:pPr>
            <a:r>
              <a:rPr lang="en-US" sz="1800">
                <a:latin typeface="Malgun Gothic" charset="0"/>
                <a:ea typeface="Malgun Gothic" charset="0"/>
              </a:rPr>
              <a:t>T</a:t>
            </a:r>
            <a:r>
              <a:rPr lang="en-US" sz="1800">
                <a:latin typeface="Malgun Gothic" charset="0"/>
                <a:ea typeface="Malgun Gothic" charset="0"/>
              </a:rPr>
              <a:t>his approa</a:t>
            </a:r>
            <a:r>
              <a:rPr lang="en-US" sz="1800">
                <a:latin typeface="Malgun Gothic" charset="0"/>
                <a:ea typeface="Malgun Gothic" charset="0"/>
              </a:rPr>
              <a:t>c</a:t>
            </a:r>
            <a:r>
              <a:rPr lang="en-US" sz="1800">
                <a:latin typeface="Malgun Gothic" charset="0"/>
                <a:ea typeface="Malgun Gothic" charset="0"/>
              </a:rPr>
              <a:t>h </a:t>
            </a:r>
            <a:r>
              <a:rPr lang="en-US" sz="1800">
                <a:latin typeface="Malgun Gothic" charset="0"/>
                <a:ea typeface="Malgun Gothic" charset="0"/>
              </a:rPr>
              <a:t>c</a:t>
            </a:r>
            <a:r>
              <a:rPr lang="en-US" sz="1800">
                <a:latin typeface="Malgun Gothic" charset="0"/>
                <a:ea typeface="Malgun Gothic" charset="0"/>
              </a:rPr>
              <a:t>ould be more accurate t</a:t>
            </a:r>
            <a:r>
              <a:rPr lang="en-US" sz="1800">
                <a:latin typeface="Malgun Gothic" charset="0"/>
                <a:ea typeface="Malgun Gothic" charset="0"/>
              </a:rPr>
              <a:t>h</a:t>
            </a:r>
            <a:r>
              <a:rPr lang="en-US" sz="1800">
                <a:latin typeface="Malgun Gothic" charset="0"/>
                <a:ea typeface="Malgun Gothic" charset="0"/>
              </a:rPr>
              <a:t>an </a:t>
            </a:r>
            <a:r>
              <a:rPr lang="en-US" sz="1800">
                <a:latin typeface="Malgun Gothic" charset="0"/>
                <a:ea typeface="Malgun Gothic" charset="0"/>
              </a:rPr>
              <a:t>threshold filrering practice. It requires more empirical parameters to tune for example the size of the sliding window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254000" indent="-254000" algn="just" hangingPunct="1">
              <a:buClr>
                <a:srgbClr val="000000"/>
              </a:buClr>
              <a:buFont typeface="Wingdings"/>
              <a:buChar char=""/>
            </a:pPr>
            <a:r>
              <a:rPr lang="en-US" sz="1800">
                <a:latin typeface="Malgun Gothic" charset="0"/>
                <a:ea typeface="Malgun Gothic" charset="0"/>
              </a:rPr>
              <a:t>Their set of parameters fails to work another cluster even under the same service with the exact same models of drives 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321945" cy="747395"/>
            <a:chOff x="1088390" y="367030"/>
            <a:chExt cx="321945" cy="74739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31115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IASO-Based Model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7" name="Text Box 32"/>
          <p:cNvSpPr txBox="1">
            <a:spLocks/>
          </p:cNvSpPr>
          <p:nvPr/>
        </p:nvSpPr>
        <p:spPr>
          <a:xfrm rot="0">
            <a:off x="1084580" y="1383665"/>
            <a:ext cx="9069705" cy="1200150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nsight: Workload pressure can affect latency variations </a:t>
            </a: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Objective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: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 Model the positi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v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e correlation between laten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c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y and wor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k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load</a:t>
            </a:r>
            <a:endParaRPr lang="ko-KR" altLang="en-US" sz="3600">
              <a:latin typeface="Malgun Gothic" charset="0"/>
              <a:ea typeface="Malgun Gothic" charset="0"/>
            </a:endParaRPr>
          </a:p>
        </p:txBody>
      </p:sp>
      <p:pic>
        <p:nvPicPr>
          <p:cNvPr id="8" name="Picture 33" descr="C:/Users/luisl/AppData/Roaming/PolarisOffice/ETemp/21540_18652176/fImage1892654783281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0" t="12863" r="50874" b="55416"/>
          <a:stretch>
            <a:fillRect/>
          </a:stretch>
        </p:blipFill>
        <p:spPr>
          <a:xfrm rot="0">
            <a:off x="2961640" y="3317875"/>
            <a:ext cx="5168900" cy="2689225"/>
          </a:xfrm>
          <a:prstGeom prst="rect"/>
          <a:noFill/>
        </p:spPr>
      </p:pic>
      <p:sp>
        <p:nvSpPr>
          <p:cNvPr id="9" name="Text Box 34"/>
          <p:cNvSpPr txBox="1">
            <a:spLocks/>
          </p:cNvSpPr>
          <p:nvPr/>
        </p:nvSpPr>
        <p:spPr>
          <a:xfrm rot="0">
            <a:off x="4656455" y="2968625"/>
            <a:ext cx="1924685" cy="332740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Lv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T distribution</a:t>
            </a:r>
            <a:endParaRPr lang="ko-KR" altLang="en-US" sz="36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322580" cy="748030"/>
            <a:chOff x="1088390" y="367030"/>
            <a:chExt cx="322580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31115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IASO-Based Model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7" name="Rect 0"/>
          <p:cNvSpPr txBox="1">
            <a:spLocks/>
          </p:cNvSpPr>
          <p:nvPr/>
        </p:nvSpPr>
        <p:spPr>
          <a:xfrm rot="0">
            <a:off x="1084580" y="1383665"/>
            <a:ext cx="9069705" cy="1200150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nsight: Workload pressure can affect latency variations </a:t>
            </a: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Objective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: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 Model the positi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v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e correlation between laten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c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y and wor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k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load</a:t>
            </a:r>
            <a:endParaRPr lang="ko-KR" altLang="en-US" sz="3600">
              <a:latin typeface="Malgun Gothic" charset="0"/>
              <a:ea typeface="Malgun Gothic" charset="0"/>
            </a:endParaRPr>
          </a:p>
        </p:txBody>
      </p:sp>
      <p:pic>
        <p:nvPicPr>
          <p:cNvPr id="10" name="Picture 35" descr="C:/Users/luisl/AppData/Roaming/PolarisOffice/ETemp/21540_18652176/fImage8089255563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155700" y="3161665"/>
            <a:ext cx="6782435" cy="2686685"/>
          </a:xfrm>
          <a:prstGeom prst="rect"/>
          <a:noFill/>
        </p:spPr>
      </p:pic>
      <p:sp>
        <p:nvSpPr>
          <p:cNvPr id="11" name="Text Box 36"/>
          <p:cNvSpPr txBox="1">
            <a:spLocks/>
          </p:cNvSpPr>
          <p:nvPr/>
        </p:nvSpPr>
        <p:spPr>
          <a:xfrm rot="0">
            <a:off x="5751830" y="4582795"/>
            <a:ext cx="4572635" cy="615315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l" hangingPunct="1"/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his model defines a statistically normal drive distribution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03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322580" cy="748030"/>
            <a:chOff x="1088390" y="367030"/>
            <a:chExt cx="322580" cy="74803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311150" cy="4000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Unsuccessful Attempts &amp; Lessons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311150" cy="46101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IASO-Based Model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7" name="Rect 0"/>
          <p:cNvSpPr txBox="1">
            <a:spLocks/>
          </p:cNvSpPr>
          <p:nvPr/>
        </p:nvSpPr>
        <p:spPr>
          <a:xfrm rot="0">
            <a:off x="1084580" y="1383665"/>
            <a:ext cx="9069705" cy="1200150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I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nsight: 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N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criteria 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a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vailable to identify fail-slow drives </a:t>
            </a: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N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o more binary output </a:t>
            </a:r>
            <a:endParaRPr lang="ko-KR" altLang="en-US" sz="2000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just" defTabSz="508000"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O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bjective: Obtain 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h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e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 likelohoof of fail-slow </a:t>
            </a:r>
            <a:endParaRPr lang="ko-KR" altLang="en-US" sz="3600">
              <a:latin typeface="Malgun Gothic" charset="0"/>
              <a:ea typeface="Malgun Gothic" charset="0"/>
            </a:endParaRPr>
          </a:p>
        </p:txBody>
      </p:sp>
      <p:sp>
        <p:nvSpPr>
          <p:cNvPr id="11" name="Rect 0"/>
          <p:cNvSpPr txBox="1">
            <a:spLocks/>
          </p:cNvSpPr>
          <p:nvPr/>
        </p:nvSpPr>
        <p:spPr>
          <a:xfrm rot="0">
            <a:off x="5751830" y="4582795"/>
            <a:ext cx="4572635" cy="615315"/>
          </a:xfrm>
          <a:prstGeom prst="rect"/>
          <a:noFill/>
        </p:spPr>
        <p:txBody>
          <a:bodyPr wrap="square" lIns="0" tIns="0" rIns="0" bIns="0" vert="horz" anchor="t">
            <a:noAutofit/>
          </a:bodyPr>
          <a:lstStyle/>
          <a:p>
            <a:pPr marL="0" indent="0" algn="l" hangingPunct="1"/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Malgun Gothic" charset="0"/>
                <a:ea typeface="Malgun Gothic" charset="0"/>
              </a:rPr>
              <a:t>his model defines a statistically normal drive distribution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pic>
        <p:nvPicPr>
          <p:cNvPr id="12" name="Picture 37" descr="C:/Users/luisl/AppData/Roaming/PolarisOffice/ETemp/21540_18652176/fImage25216479814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2699385" y="2777490"/>
            <a:ext cx="7284720" cy="378650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다이아몬드 14"/>
          <p:cNvSpPr>
            <a:spLocks/>
          </p:cNvSpPr>
          <p:nvPr/>
        </p:nvSpPr>
        <p:spPr>
          <a:xfrm rot="0">
            <a:off x="575310" y="822325"/>
            <a:ext cx="564515" cy="56451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 rot="0">
            <a:off x="1032510" y="862965"/>
            <a:ext cx="1285875" cy="5245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8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ea typeface="맑은 고딕" charset="0"/>
                <a:cs typeface="Arial" charset="0"/>
              </a:rPr>
              <a:t>INDEX</a:t>
            </a:r>
            <a:endParaRPr lang="ko-KR" altLang="en-US" sz="28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 rot="0">
            <a:off x="576580" y="1633220"/>
            <a:ext cx="622300" cy="46355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01.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 rot="0">
            <a:off x="1029970" y="1676400"/>
            <a:ext cx="1690370" cy="40068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Introduction</a:t>
            </a:r>
            <a:endParaRPr lang="ko-KR" altLang="en-US" sz="2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 rot="0">
            <a:off x="2898140" y="1633220"/>
            <a:ext cx="622300" cy="46355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02.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 rot="0">
            <a:off x="3446145" y="1637665"/>
            <a:ext cx="191770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B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ackground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 rot="0">
            <a:off x="5791835" y="1633220"/>
            <a:ext cx="622935" cy="46418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03.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 rot="0">
            <a:off x="6436360" y="1633220"/>
            <a:ext cx="4276090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Unsuccessful Attempts &amp; Lessons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0" name="TextBox 19"/>
          <p:cNvSpPr txBox="1">
            <a:spLocks/>
          </p:cNvSpPr>
          <p:nvPr/>
        </p:nvSpPr>
        <p:spPr>
          <a:xfrm>
            <a:off x="571500" y="2430145"/>
            <a:ext cx="182562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04. 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P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e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rseus</a:t>
            </a:r>
            <a:endParaRPr lang="ko-KR" altLang="en-US" sz="2400" b="1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21" name="TextBox 20"/>
          <p:cNvSpPr txBox="1">
            <a:spLocks/>
          </p:cNvSpPr>
          <p:nvPr/>
        </p:nvSpPr>
        <p:spPr>
          <a:xfrm rot="0">
            <a:off x="1024890" y="2473325"/>
            <a:ext cx="297815" cy="40005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2" name="Text Box 1"/>
          <p:cNvSpPr txBox="1">
            <a:spLocks/>
          </p:cNvSpPr>
          <p:nvPr/>
        </p:nvSpPr>
        <p:spPr>
          <a:xfrm rot="0">
            <a:off x="2900045" y="2426335"/>
            <a:ext cx="222377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05. 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E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valua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t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ion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23" name="Text Box 2"/>
          <p:cNvSpPr txBox="1">
            <a:spLocks/>
          </p:cNvSpPr>
          <p:nvPr/>
        </p:nvSpPr>
        <p:spPr>
          <a:xfrm rot="0">
            <a:off x="4371975" y="2468880"/>
            <a:ext cx="311150" cy="40005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6" name="Text Box 155"/>
          <p:cNvSpPr txBox="1">
            <a:spLocks/>
          </p:cNvSpPr>
          <p:nvPr/>
        </p:nvSpPr>
        <p:spPr>
          <a:xfrm rot="0">
            <a:off x="5793105" y="2428875"/>
            <a:ext cx="23291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6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. 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Limitations</a:t>
            </a:r>
            <a:endParaRPr lang="ko-KR" altLang="en-US" sz="2400" b="1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27" name="Text Box 156"/>
          <p:cNvSpPr txBox="1">
            <a:spLocks/>
          </p:cNvSpPr>
          <p:nvPr/>
        </p:nvSpPr>
        <p:spPr>
          <a:xfrm rot="0">
            <a:off x="6343015" y="2889250"/>
            <a:ext cx="311785" cy="40068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8" name="Text Box 157"/>
          <p:cNvSpPr txBox="1">
            <a:spLocks/>
          </p:cNvSpPr>
          <p:nvPr/>
        </p:nvSpPr>
        <p:spPr>
          <a:xfrm rot="0">
            <a:off x="578485" y="3201670"/>
            <a:ext cx="231076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7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. </a:t>
            </a:r>
            <a:r>
              <a:rPr lang="en-US" altLang="ko-KR" sz="2400" b="1">
                <a:solidFill>
                  <a:schemeClr val="tx1"/>
                </a:solidFill>
                <a:latin typeface="맑은 고딕" charset="0"/>
                <a:ea typeface="맑은 고딕" charset="0"/>
                <a:cs typeface="Arial" charset="0"/>
              </a:rPr>
              <a:t>Conclusion</a:t>
            </a:r>
            <a:endParaRPr lang="ko-KR" altLang="en-US" sz="2400" b="1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29" name="Text Box 158"/>
          <p:cNvSpPr txBox="1">
            <a:spLocks/>
          </p:cNvSpPr>
          <p:nvPr/>
        </p:nvSpPr>
        <p:spPr>
          <a:xfrm rot="0">
            <a:off x="4773930" y="3235960"/>
            <a:ext cx="311150" cy="40005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30" name="Text Box 159"/>
          <p:cNvSpPr txBox="1">
            <a:spLocks/>
          </p:cNvSpPr>
          <p:nvPr/>
        </p:nvSpPr>
        <p:spPr>
          <a:xfrm rot="0">
            <a:off x="5792470" y="3204845"/>
            <a:ext cx="29083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ea typeface="맑은 고딕" charset="0"/>
                <a:cs typeface="Arial" charset="0"/>
              </a:rPr>
              <a:t>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524"/>
          <a:stretch>
            <a:fillRect/>
          </a:stretch>
        </p:blipFill>
        <p:spPr>
          <a:xfrm rot="0">
            <a:off x="8219440" y="2722245"/>
            <a:ext cx="3070225" cy="3279775"/>
          </a:xfrm>
          <a:prstGeom prst="rect"/>
          <a:noFill/>
        </p:spPr>
      </p:pic>
      <p:pic>
        <p:nvPicPr>
          <p:cNvPr id="33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1" t="14843" r="18370" b="16997"/>
          <a:stretch>
            <a:fillRect/>
          </a:stretch>
        </p:blipFill>
        <p:spPr>
          <a:xfrm rot="0">
            <a:off x="8619490" y="3896360"/>
            <a:ext cx="487680" cy="505460"/>
          </a:xfrm>
          <a:prstGeom prst="ellipse"/>
          <a:noFill/>
          <a:ln w="0" cap="flat" cmpd="sng">
            <a:prstDash/>
          </a:ln>
        </p:spPr>
      </p:pic>
      <p:sp>
        <p:nvSpPr>
          <p:cNvPr id="34" name="Shape 41"/>
          <p:cNvSpPr>
            <a:spLocks/>
          </p:cNvSpPr>
          <p:nvPr/>
        </p:nvSpPr>
        <p:spPr>
          <a:xfrm rot="0">
            <a:off x="4250055" y="5389245"/>
            <a:ext cx="2729865" cy="570865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/>
          </a:p>
          <a:p>
            <a:pPr marL="0" indent="0" algn="ctr" hangingPunct="1"/>
            <a:r>
              <a:rPr lang="en-US" sz="1400"/>
              <a:t>G</a:t>
            </a:r>
            <a:r>
              <a:rPr lang="en-US" sz="1400"/>
              <a:t>ray failures</a:t>
            </a:r>
            <a:r>
              <a:rPr lang="en-US" sz="1400"/>
              <a:t> |</a:t>
            </a:r>
            <a:r>
              <a:rPr lang="en-US" sz="1400"/>
              <a:t> </a:t>
            </a:r>
            <a:r>
              <a:rPr lang="en-US" sz="1400"/>
              <a:t>f</a:t>
            </a:r>
            <a:r>
              <a:rPr lang="en-US" sz="1400"/>
              <a:t>ail-slow failures|limpware</a:t>
            </a:r>
            <a:endParaRPr lang="ko-KR" altLang="en-US" sz="1400"/>
          </a:p>
          <a:p>
            <a:pPr marL="0" indent="0" algn="ctr" hangingPunct="1"/>
            <a:endParaRPr lang="ko-KR" altLang="en-US" sz="1800">
              <a:latin typeface="Segoe UI" charset="0"/>
              <a:ea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4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5086985" y="3256280"/>
            <a:ext cx="2019935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P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erseus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5150" cy="56515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524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Pe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2" name="Text Box 183"/>
          <p:cNvSpPr txBox="1">
            <a:spLocks/>
          </p:cNvSpPr>
          <p:nvPr/>
        </p:nvSpPr>
        <p:spPr>
          <a:xfrm rot="0">
            <a:off x="1169035" y="335915"/>
            <a:ext cx="965835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G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lobal-Workflow</a:t>
            </a:r>
            <a:endParaRPr lang="ko-KR" altLang="en-US" sz="2000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pic>
        <p:nvPicPr>
          <p:cNvPr id="23" name="Picture 48" descr="C:/Users/luisl/AppData/Roaming/PolarisOffice/ETemp/5912_18503704/fImage189265478328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5410" y="1698625"/>
            <a:ext cx="12087225" cy="381571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LvT distribution of one Storage Node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pic>
        <p:nvPicPr>
          <p:cNvPr id="23" name="Picture 3" descr="C:/Users/luisl/AppData/Roaming/PolarisOffice/ETemp/21540_18652176/ImageTmp/fImage1281694274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 t="7437" r="1153"/>
          <a:stretch>
            <a:fillRect/>
          </a:stretch>
        </p:blipFill>
        <p:spPr>
          <a:xfrm rot="0">
            <a:off x="732790" y="1422400"/>
            <a:ext cx="9250045" cy="4838065"/>
          </a:xfrm>
          <a:prstGeom prst="rect"/>
          <a:noFill/>
        </p:spPr>
      </p:pic>
      <p:sp>
        <p:nvSpPr>
          <p:cNvPr id="24" name="Shape 40"/>
          <p:cNvSpPr>
            <a:spLocks/>
          </p:cNvSpPr>
          <p:nvPr/>
        </p:nvSpPr>
        <p:spPr>
          <a:xfrm rot="0">
            <a:off x="1969135" y="1540510"/>
            <a:ext cx="7875270" cy="3774440"/>
          </a:xfrm>
          <a:custGeom>
            <a:gdLst>
              <a:gd fmla="*/ 444 w 12402" name="TX0"/>
              <a:gd fmla="*/ 5053 h 5944" name="TY0"/>
              <a:gd fmla="*/ 444 w 12402" name="TX1"/>
              <a:gd fmla="*/ 5053 h 5944" name="TY1"/>
              <a:gd fmla="*/ 459 w 12402" name="TX2"/>
              <a:gd fmla="*/ 5067 h 5944" name="TY2"/>
              <a:gd fmla="*/ 502 w 12402" name="TX3"/>
              <a:gd fmla="*/ 5038 h 5944" name="TY3"/>
              <a:gd fmla="*/ 559 w 12402" name="TX4"/>
              <a:gd fmla="*/ 4981 h 5944" name="TY4"/>
              <a:gd fmla="*/ 645 w 12402" name="TX5"/>
              <a:gd fmla="*/ 4880 h 5944" name="TY5"/>
              <a:gd fmla="*/ 746 w 12402" name="TX6"/>
              <a:gd fmla="*/ 4751 h 5944" name="TY6"/>
              <a:gd fmla="*/ 832 w 12402" name="TX7"/>
              <a:gd fmla="*/ 4651 h 5944" name="TY7"/>
              <a:gd fmla="*/ 918 w 12402" name="TX8"/>
              <a:gd fmla="*/ 4550 h 5944" name="TY8"/>
              <a:gd fmla="*/ 1004 w 12402" name="TX9"/>
              <a:gd fmla="*/ 4450 h 5944" name="TY9"/>
              <a:gd fmla="*/ 1076 w 12402" name="TX10"/>
              <a:gd fmla="*/ 4407 h 5944" name="TY10"/>
              <a:gd fmla="*/ 1119 w 12402" name="TX11"/>
              <a:gd fmla="*/ 4378 h 5944" name="TY11"/>
              <a:gd fmla="*/ 1177 w 12402" name="TX12"/>
              <a:gd fmla="*/ 4349 h 5944" name="TY12"/>
              <a:gd fmla="*/ 1248 w 12402" name="TX13"/>
              <a:gd fmla="*/ 4320 h 5944" name="TY13"/>
              <a:gd fmla="*/ 1320 w 12402" name="TX14"/>
              <a:gd fmla="*/ 4292 h 5944" name="TY14"/>
              <a:gd fmla="*/ 1377 w 12402" name="TX15"/>
              <a:gd fmla="*/ 4292 h 5944" name="TY15"/>
              <a:gd fmla="*/ 1464 w 12402" name="TX16"/>
              <a:gd fmla="*/ 4277 h 5944" name="TY16"/>
              <a:gd fmla="*/ 1535 w 12402" name="TX17"/>
              <a:gd fmla="*/ 4277 h 5944" name="TY17"/>
              <a:gd fmla="*/ 1578 w 12402" name="TX18"/>
              <a:gd fmla="*/ 4263 h 5944" name="TY18"/>
              <a:gd fmla="*/ 1636 w 12402" name="TX19"/>
              <a:gd fmla="*/ 4263 h 5944" name="TY19"/>
              <a:gd fmla="*/ 1722 w 12402" name="TX20"/>
              <a:gd fmla="*/ 4263 h 5944" name="TY20"/>
              <a:gd fmla="*/ 1794 w 12402" name="TX21"/>
              <a:gd fmla="*/ 4263 h 5944" name="TY21"/>
              <a:gd fmla="*/ 1880 w 12402" name="TX22"/>
              <a:gd fmla="*/ 4263 h 5944" name="TY22"/>
              <a:gd fmla="*/ 2038 w 12402" name="TX23"/>
              <a:gd fmla="*/ 4277 h 5944" name="TY23"/>
              <a:gd fmla="*/ 2239 w 12402" name="TX24"/>
              <a:gd fmla="*/ 4292 h 5944" name="TY24"/>
              <a:gd fmla="*/ 2440 w 12402" name="TX25"/>
              <a:gd fmla="*/ 4292 h 5944" name="TY25"/>
              <a:gd fmla="*/ 2612 w 12402" name="TX26"/>
              <a:gd fmla="*/ 4277 h 5944" name="TY26"/>
              <a:gd fmla="*/ 2712 w 12402" name="TX27"/>
              <a:gd fmla="*/ 4263 h 5944" name="TY27"/>
              <a:gd fmla="*/ 2827 w 12402" name="TX28"/>
              <a:gd fmla="*/ 4220 h 5944" name="TY28"/>
              <a:gd fmla="*/ 2956 w 12402" name="TX29"/>
              <a:gd fmla="*/ 4163 h 5944" name="TY29"/>
              <a:gd fmla="*/ 3100 w 12402" name="TX30"/>
              <a:gd fmla="*/ 4105 h 5944" name="TY30"/>
              <a:gd fmla="*/ 3344 w 12402" name="TX31"/>
              <a:gd fmla="*/ 4019 h 5944" name="TY31"/>
              <a:gd fmla="*/ 3645 w 12402" name="TX32"/>
              <a:gd fmla="*/ 3904 h 5944" name="TY32"/>
              <a:gd fmla="*/ 3846 w 12402" name="TX33"/>
              <a:gd fmla="*/ 3818 h 5944" name="TY33"/>
              <a:gd fmla="*/ 4033 w 12402" name="TX34"/>
              <a:gd fmla="*/ 3732 h 5944" name="TY34"/>
              <a:gd fmla="*/ 4234 w 12402" name="TX35"/>
              <a:gd fmla="*/ 3631 h 5944" name="TY35"/>
              <a:gd fmla="*/ 4377 w 12402" name="TX36"/>
              <a:gd fmla="*/ 3574 h 5944" name="TY36"/>
              <a:gd fmla="*/ 4492 w 12402" name="TX37"/>
              <a:gd fmla="*/ 3517 h 5944" name="TY37"/>
              <a:gd fmla="*/ 4578 w 12402" name="TX38"/>
              <a:gd fmla="*/ 3445 h 5944" name="TY38"/>
              <a:gd fmla="*/ 4693 w 12402" name="TX39"/>
              <a:gd fmla="*/ 3373 h 5944" name="TY39"/>
              <a:gd fmla="*/ 4808 w 12402" name="TX40"/>
              <a:gd fmla="*/ 3273 h 5944" name="TY40"/>
              <a:gd fmla="*/ 4966 w 12402" name="TX41"/>
              <a:gd fmla="*/ 3158 h 5944" name="TY41"/>
              <a:gd fmla="*/ 5138 w 12402" name="TX42"/>
              <a:gd fmla="*/ 3029 h 5944" name="TY42"/>
              <a:gd fmla="*/ 5253 w 12402" name="TX43"/>
              <a:gd fmla="*/ 2943 h 5944" name="TY43"/>
              <a:gd fmla="*/ 5425 w 12402" name="TX44"/>
              <a:gd fmla="*/ 2799 h 5944" name="TY44"/>
              <a:gd fmla="*/ 5684 w 12402" name="TX45"/>
              <a:gd fmla="*/ 2598 h 5944" name="TY45"/>
              <a:gd fmla="*/ 5928 w 12402" name="TX46"/>
              <a:gd fmla="*/ 2426 h 5944" name="TY46"/>
              <a:gd fmla="*/ 6071 w 12402" name="TX47"/>
              <a:gd fmla="*/ 2340 h 5944" name="TY47"/>
              <a:gd fmla="*/ 6244 w 12402" name="TX48"/>
              <a:gd fmla="*/ 2239 h 5944" name="TY48"/>
              <a:gd fmla="*/ 6502 w 12402" name="TX49"/>
              <a:gd fmla="*/ 2110 h 5944" name="TY49"/>
              <a:gd fmla="*/ 6732 w 12402" name="TX50"/>
              <a:gd fmla="*/ 1981 h 5944" name="TY50"/>
              <a:gd fmla="*/ 6904 w 12402" name="TX51"/>
              <a:gd fmla="*/ 1880 h 5944" name="TY51"/>
              <a:gd fmla="*/ 7019 w 12402" name="TX52"/>
              <a:gd fmla="*/ 1809 h 5944" name="TY52"/>
              <a:gd fmla="*/ 7119 w 12402" name="TX53"/>
              <a:gd fmla="*/ 1751 h 5944" name="TY53"/>
              <a:gd fmla="*/ 7177 w 12402" name="TX54"/>
              <a:gd fmla="*/ 1722 h 5944" name="TY54"/>
              <a:gd fmla="*/ 7277 w 12402" name="TX55"/>
              <a:gd fmla="*/ 1651 h 5944" name="TY55"/>
              <a:gd fmla="*/ 7406 w 12402" name="TX56"/>
              <a:gd fmla="*/ 1565 h 5944" name="TY56"/>
              <a:gd fmla="*/ 7521 w 12402" name="TX57"/>
              <a:gd fmla="*/ 1493 h 5944" name="TY57"/>
              <a:gd fmla="*/ 7593 w 12402" name="TX58"/>
              <a:gd fmla="*/ 1450 h 5944" name="TY58"/>
              <a:gd fmla="*/ 7650 w 12402" name="TX59"/>
              <a:gd fmla="*/ 1392 h 5944" name="TY59"/>
              <a:gd fmla="*/ 7722 w 12402" name="TX60"/>
              <a:gd fmla="*/ 1349 h 5944" name="TY60"/>
              <a:gd fmla="*/ 7794 w 12402" name="TX61"/>
              <a:gd fmla="*/ 1306 h 5944" name="TY61"/>
              <a:gd fmla="*/ 7880 w 12402" name="TX62"/>
              <a:gd fmla="*/ 1263 h 5944" name="TY62"/>
              <a:gd fmla="*/ 7980 w 12402" name="TX63"/>
              <a:gd fmla="*/ 1220 h 5944" name="TY63"/>
              <a:gd fmla="*/ 8095 w 12402" name="TX64"/>
              <a:gd fmla="*/ 1163 h 5944" name="TY64"/>
              <a:gd fmla="*/ 8210 w 12402" name="TX65"/>
              <a:gd fmla="*/ 1076 h 5944" name="TY65"/>
              <a:gd fmla="*/ 8339 w 12402" name="TX66"/>
              <a:gd fmla="*/ 1005 h 5944" name="TY66"/>
              <a:gd fmla="*/ 8425 w 12402" name="TX67"/>
              <a:gd fmla="*/ 947 h 5944" name="TY67"/>
              <a:gd fmla="*/ 8497 w 12402" name="TX68"/>
              <a:gd fmla="*/ 890 h 5944" name="TY68"/>
              <a:gd fmla="*/ 8555 w 12402" name="TX69"/>
              <a:gd fmla="*/ 847 h 5944" name="TY69"/>
              <a:gd fmla="*/ 8612 w 12402" name="TX70"/>
              <a:gd fmla="*/ 804 h 5944" name="TY70"/>
              <a:gd fmla="*/ 8655 w 12402" name="TX71"/>
              <a:gd fmla="*/ 775 h 5944" name="TY71"/>
              <a:gd fmla="*/ 8698 w 12402" name="TX72"/>
              <a:gd fmla="*/ 746 h 5944" name="TY72"/>
              <a:gd fmla="*/ 8784 w 12402" name="TX73"/>
              <a:gd fmla="*/ 689 h 5944" name="TY73"/>
              <a:gd fmla="*/ 8913 w 12402" name="TX74"/>
              <a:gd fmla="*/ 631 h 5944" name="TY74"/>
              <a:gd fmla="*/ 9000 w 12402" name="TX75"/>
              <a:gd fmla="*/ 603 h 5944" name="TY75"/>
              <a:gd fmla="*/ 9043 w 12402" name="TX76"/>
              <a:gd fmla="*/ 588 h 5944" name="TY76"/>
              <a:gd fmla="*/ 9114 w 12402" name="TX77"/>
              <a:gd fmla="*/ 560 h 5944" name="TY77"/>
              <a:gd fmla="*/ 9200 w 12402" name="TX78"/>
              <a:gd fmla="*/ 517 h 5944" name="TY78"/>
              <a:gd fmla="*/ 9272 w 12402" name="TX79"/>
              <a:gd fmla="*/ 459 h 5944" name="TY79"/>
              <a:gd fmla="*/ 9330 w 12402" name="TX80"/>
              <a:gd fmla="*/ 431 h 5944" name="TY80"/>
              <a:gd fmla="*/ 9358 w 12402" name="TX81"/>
              <a:gd fmla="*/ 402 h 5944" name="TY81"/>
              <a:gd fmla="*/ 9387 w 12402" name="TX82"/>
              <a:gd fmla="*/ 373 h 5944" name="TY82"/>
              <a:gd fmla="*/ 9430 w 12402" name="TX83"/>
              <a:gd fmla="*/ 344 h 5944" name="TY83"/>
              <a:gd fmla="*/ 9473 w 12402" name="TX84"/>
              <a:gd fmla="*/ 316 h 5944" name="TY84"/>
              <a:gd fmla="*/ 9531 w 12402" name="TX85"/>
              <a:gd fmla="*/ 273 h 5944" name="TY85"/>
              <a:gd fmla="*/ 9660 w 12402" name="TX86"/>
              <a:gd fmla="*/ 201 h 5944" name="TY86"/>
              <a:gd fmla="*/ 9818 w 12402" name="TX87"/>
              <a:gd fmla="*/ 129 h 5944" name="TY87"/>
              <a:gd fmla="*/ 9933 w 12402" name="TX88"/>
              <a:gd fmla="*/ 86 h 5944" name="TY88"/>
              <a:gd fmla="*/ 10019 w 12402" name="TX89"/>
              <a:gd fmla="*/ 57 h 5944" name="TY89"/>
              <a:gd fmla="*/ 10105 w 12402" name="TX90"/>
              <a:gd fmla="*/ 43 h 5944" name="TY90"/>
              <a:gd fmla="*/ 10162 w 12402" name="TX91"/>
              <a:gd fmla="*/ 29 h 5944" name="TY91"/>
              <a:gd fmla="*/ 10205 w 12402" name="TX92"/>
              <a:gd fmla="*/ 14 h 5944" name="TY92"/>
              <a:gd fmla="*/ 10248 w 12402" name="TX93"/>
              <a:gd fmla="*/ 0 h 5944" name="TY93"/>
              <a:gd fmla="*/ 10291 w 12402" name="TX94"/>
              <a:gd fmla="*/ 0 h 5944" name="TY94"/>
              <a:gd fmla="*/ 10349 w 12402" name="TX95"/>
              <a:gd fmla="*/ 0 h 5944" name="TY95"/>
              <a:gd fmla="*/ 10406 w 12402" name="TX96"/>
              <a:gd fmla="*/ 0 h 5944" name="TY96"/>
              <a:gd fmla="*/ 10449 w 12402" name="TX97"/>
              <a:gd fmla="*/ 0 h 5944" name="TY97"/>
              <a:gd fmla="*/ 10507 w 12402" name="TX98"/>
              <a:gd fmla="*/ 0 h 5944" name="TY98"/>
              <a:gd fmla="*/ 10564 w 12402" name="TX99"/>
              <a:gd fmla="*/ 0 h 5944" name="TY99"/>
              <a:gd fmla="*/ 10607 w 12402" name="TX100"/>
              <a:gd fmla="*/ 0 h 5944" name="TY100"/>
              <a:gd fmla="*/ 10665 w 12402" name="TX101"/>
              <a:gd fmla="*/ 14 h 5944" name="TY101"/>
              <a:gd fmla="*/ 10736 w 12402" name="TX102"/>
              <a:gd fmla="*/ 14 h 5944" name="TY102"/>
              <a:gd fmla="*/ 10808 w 12402" name="TX103"/>
              <a:gd fmla="*/ 29 h 5944" name="TY103"/>
              <a:gd fmla="*/ 10894 w 12402" name="TX104"/>
              <a:gd fmla="*/ 29 h 5944" name="TY104"/>
              <a:gd fmla="*/ 10966 w 12402" name="TX105"/>
              <a:gd fmla="*/ 29 h 5944" name="TY105"/>
              <a:gd fmla="*/ 11009 w 12402" name="TX106"/>
              <a:gd fmla="*/ 29 h 5944" name="TY106"/>
              <a:gd fmla="*/ 11052 w 12402" name="TX107"/>
              <a:gd fmla="*/ 29 h 5944" name="TY107"/>
              <a:gd fmla="*/ 11081 w 12402" name="TX108"/>
              <a:gd fmla="*/ 29 h 5944" name="TY108"/>
              <a:gd fmla="*/ 11110 w 12402" name="TX109"/>
              <a:gd fmla="*/ 29 h 5944" name="TY109"/>
              <a:gd fmla="*/ 11153 w 12402" name="TX110"/>
              <a:gd fmla="*/ 29 h 5944" name="TY110"/>
              <a:gd fmla="*/ 11210 w 12402" name="TX111"/>
              <a:gd fmla="*/ 29 h 5944" name="TY111"/>
              <a:gd fmla="*/ 11282 w 12402" name="TX112"/>
              <a:gd fmla="*/ 29 h 5944" name="TY112"/>
              <a:gd fmla="*/ 11354 w 12402" name="TX113"/>
              <a:gd fmla="*/ 29 h 5944" name="TY113"/>
              <a:gd fmla="*/ 11440 w 12402" name="TX114"/>
              <a:gd fmla="*/ 29 h 5944" name="TY114"/>
              <a:gd fmla="*/ 11511 w 12402" name="TX115"/>
              <a:gd fmla="*/ 29 h 5944" name="TY115"/>
              <a:gd fmla="*/ 11540 w 12402" name="TX116"/>
              <a:gd fmla="*/ 29 h 5944" name="TY116"/>
              <a:gd fmla="*/ 11569 w 12402" name="TX117"/>
              <a:gd fmla="*/ 29 h 5944" name="TY117"/>
              <a:gd fmla="*/ 11612 w 12402" name="TX118"/>
              <a:gd fmla="*/ 29 h 5944" name="TY118"/>
              <a:gd fmla="*/ 11684 w 12402" name="TX119"/>
              <a:gd fmla="*/ 29 h 5944" name="TY119"/>
              <a:gd fmla="*/ 11770 w 12402" name="TX120"/>
              <a:gd fmla="*/ 29 h 5944" name="TY120"/>
              <a:gd fmla="*/ 11856 w 12402" name="TX121"/>
              <a:gd fmla="*/ 29 h 5944" name="TY121"/>
              <a:gd fmla="*/ 11899 w 12402" name="TX122"/>
              <a:gd fmla="*/ 43 h 5944" name="TY122"/>
              <a:gd fmla="*/ 11956 w 12402" name="TX123"/>
              <a:gd fmla="*/ 43 h 5944" name="TY123"/>
              <a:gd fmla="*/ 12000 w 12402" name="TX124"/>
              <a:gd fmla="*/ 43 h 5944" name="TY124"/>
              <a:gd fmla="*/ 12028 w 12402" name="TX125"/>
              <a:gd fmla="*/ 43 h 5944" name="TY125"/>
              <a:gd fmla="*/ 12057 w 12402" name="TX126"/>
              <a:gd fmla="*/ 43 h 5944" name="TY126"/>
              <a:gd fmla="*/ 12086 w 12402" name="TX127"/>
              <a:gd fmla="*/ 43 h 5944" name="TY127"/>
              <a:gd fmla="*/ 12114 w 12402" name="TX128"/>
              <a:gd fmla="*/ 43 h 5944" name="TY128"/>
              <a:gd fmla="*/ 12143 w 12402" name="TX129"/>
              <a:gd fmla="*/ 57 h 5944" name="TY129"/>
              <a:gd fmla="*/ 12172 w 12402" name="TX130"/>
              <a:gd fmla="*/ 86 h 5944" name="TY130"/>
              <a:gd fmla="*/ 12200 w 12402" name="TX131"/>
              <a:gd fmla="*/ 100 h 5944" name="TY131"/>
              <a:gd fmla="*/ 12229 w 12402" name="TX132"/>
              <a:gd fmla="*/ 100 h 5944" name="TY132"/>
              <a:gd fmla="*/ 12244 w 12402" name="TX133"/>
              <a:gd fmla="*/ 129 h 5944" name="TY133"/>
              <a:gd fmla="*/ 12258 w 12402" name="TX134"/>
              <a:gd fmla="*/ 158 h 5944" name="TY134"/>
              <a:gd fmla="*/ 12301 w 12402" name="TX135"/>
              <a:gd fmla="*/ 187 h 5944" name="TY135"/>
              <a:gd fmla="*/ 12344 w 12402" name="TX136"/>
              <a:gd fmla="*/ 244 h 5944" name="TY136"/>
              <a:gd fmla="*/ 12373 w 12402" name="TX137"/>
              <a:gd fmla="*/ 330 h 5944" name="TY137"/>
              <a:gd fmla="*/ 12401 w 12402" name="TX138"/>
              <a:gd fmla="*/ 416 h 5944" name="TY138"/>
              <a:gd fmla="*/ 12401 w 12402" name="TX139"/>
              <a:gd fmla="*/ 545 h 5944" name="TY139"/>
              <a:gd fmla="*/ 12401 w 12402" name="TX140"/>
              <a:gd fmla="*/ 689 h 5944" name="TY140"/>
              <a:gd fmla="*/ 12401 w 12402" name="TX141"/>
              <a:gd fmla="*/ 804 h 5944" name="TY141"/>
              <a:gd fmla="*/ 12401 w 12402" name="TX142"/>
              <a:gd fmla="*/ 919 h 5944" name="TY142"/>
              <a:gd fmla="*/ 12387 w 12402" name="TX143"/>
              <a:gd fmla="*/ 1033 h 5944" name="TY143"/>
              <a:gd fmla="*/ 12373 w 12402" name="TX144"/>
              <a:gd fmla="*/ 1105 h 5944" name="TY144"/>
              <a:gd fmla="*/ 12344 w 12402" name="TX145"/>
              <a:gd fmla="*/ 1234 h 5944" name="TY145"/>
              <a:gd fmla="*/ 12287 w 12402" name="TX146"/>
              <a:gd fmla="*/ 1407 h 5944" name="TY146"/>
              <a:gd fmla="*/ 12244 w 12402" name="TX147"/>
              <a:gd fmla="*/ 1565 h 5944" name="TY147"/>
              <a:gd fmla="*/ 12200 w 12402" name="TX148"/>
              <a:gd fmla="*/ 1679 h 5944" name="TY148"/>
              <a:gd fmla="*/ 12157 w 12402" name="TX149"/>
              <a:gd fmla="*/ 1751 h 5944" name="TY149"/>
              <a:gd fmla="*/ 12100 w 12402" name="TX150"/>
              <a:gd fmla="*/ 1852 h 5944" name="TY150"/>
              <a:gd fmla="*/ 12043 w 12402" name="TX151"/>
              <a:gd fmla="*/ 1952 h 5944" name="TY151"/>
              <a:gd fmla="*/ 12000 w 12402" name="TX152"/>
              <a:gd fmla="*/ 2038 h 5944" name="TY152"/>
              <a:gd fmla="*/ 11913 w 12402" name="TX153"/>
              <a:gd fmla="*/ 2182 h 5944" name="TY153"/>
              <a:gd fmla="*/ 11799 w 12402" name="TX154"/>
              <a:gd fmla="*/ 2426 h 5944" name="TY154"/>
              <a:gd fmla="*/ 11727 w 12402" name="TX155"/>
              <a:gd fmla="*/ 2584 h 5944" name="TY155"/>
              <a:gd fmla="*/ 11698 w 12402" name="TX156"/>
              <a:gd fmla="*/ 2627 h 5944" name="TY156"/>
              <a:gd fmla="*/ 11641 w 12402" name="TX157"/>
              <a:gd fmla="*/ 2727 h 5944" name="TY157"/>
              <a:gd fmla="*/ 11569 w 12402" name="TX158"/>
              <a:gd fmla="*/ 2842 h 5944" name="TY158"/>
              <a:gd fmla="*/ 11526 w 12402" name="TX159"/>
              <a:gd fmla="*/ 2899 h 5944" name="TY159"/>
              <a:gd fmla="*/ 11483 w 12402" name="TX160"/>
              <a:gd fmla="*/ 2943 h 5944" name="TY160"/>
              <a:gd fmla="*/ 11411 w 12402" name="TX161"/>
              <a:gd fmla="*/ 3029 h 5944" name="TY161"/>
              <a:gd fmla="*/ 11354 w 12402" name="TX162"/>
              <a:gd fmla="*/ 3115 h 5944" name="TY162"/>
              <a:gd fmla="*/ 11311 w 12402" name="TX163"/>
              <a:gd fmla="*/ 3143 h 5944" name="TY163"/>
              <a:gd fmla="*/ 11253 w 12402" name="TX164"/>
              <a:gd fmla="*/ 3172 h 5944" name="TY164"/>
              <a:gd fmla="*/ 11196 w 12402" name="TX165"/>
              <a:gd fmla="*/ 3215 h 5944" name="TY165"/>
              <a:gd fmla="*/ 11138 w 12402" name="TX166"/>
              <a:gd fmla="*/ 3244 h 5944" name="TY166"/>
              <a:gd fmla="*/ 11052 w 12402" name="TX167"/>
              <a:gd fmla="*/ 3287 h 5944" name="TY167"/>
              <a:gd fmla="*/ 10980 w 12402" name="TX168"/>
              <a:gd fmla="*/ 3330 h 5944" name="TY168"/>
              <a:gd fmla="*/ 10822 w 12402" name="TX169"/>
              <a:gd fmla="*/ 3416 h 5944" name="TY169"/>
              <a:gd fmla="*/ 10650 w 12402" name="TX170"/>
              <a:gd fmla="*/ 3531 h 5944" name="TY170"/>
              <a:gd fmla="*/ 10535 w 12402" name="TX171"/>
              <a:gd fmla="*/ 3588 h 5944" name="TY171"/>
              <a:gd fmla="*/ 10449 w 12402" name="TX172"/>
              <a:gd fmla="*/ 3646 h 5944" name="TY172"/>
              <a:gd fmla="*/ 10363 w 12402" name="TX173"/>
              <a:gd fmla="*/ 3718 h 5944" name="TY173"/>
              <a:gd fmla="*/ 10291 w 12402" name="TX174"/>
              <a:gd fmla="*/ 3761 h 5944" name="TY174"/>
              <a:gd fmla="*/ 10191 w 12402" name="TX175"/>
              <a:gd fmla="*/ 3832 h 5944" name="TY175"/>
              <a:gd fmla="*/ 10090 w 12402" name="TX176"/>
              <a:gd fmla="*/ 3904 h 5944" name="TY176"/>
              <a:gd fmla="*/ 10019 w 12402" name="TX177"/>
              <a:gd fmla="*/ 3947 h 5944" name="TY177"/>
              <a:gd fmla="*/ 9976 w 12402" name="TX178"/>
              <a:gd fmla="*/ 3962 h 5944" name="TY178"/>
              <a:gd fmla="*/ 9947 w 12402" name="TX179"/>
              <a:gd fmla="*/ 3976 h 5944" name="TY179"/>
              <a:gd fmla="*/ 9889 w 12402" name="TX180"/>
              <a:gd fmla="*/ 4005 h 5944" name="TY180"/>
              <a:gd fmla="*/ 9818 w 12402" name="TX181"/>
              <a:gd fmla="*/ 4033 h 5944" name="TY181"/>
              <a:gd fmla="*/ 9775 w 12402" name="TX182"/>
              <a:gd fmla="*/ 4062 h 5944" name="TY182"/>
              <a:gd fmla="*/ 9717 w 12402" name="TX183"/>
              <a:gd fmla="*/ 4091 h 5944" name="TY183"/>
              <a:gd fmla="*/ 9645 w 12402" name="TX184"/>
              <a:gd fmla="*/ 4120 h 5944" name="TY184"/>
              <a:gd fmla="*/ 9588 w 12402" name="TX185"/>
              <a:gd fmla="*/ 4134 h 5944" name="TY185"/>
              <a:gd fmla="*/ 9545 w 12402" name="TX186"/>
              <a:gd fmla="*/ 4148 h 5944" name="TY186"/>
              <a:gd fmla="*/ 9516 w 12402" name="TX187"/>
              <a:gd fmla="*/ 4163 h 5944" name="TY187"/>
              <a:gd fmla="*/ 9488 w 12402" name="TX188"/>
              <a:gd fmla="*/ 4177 h 5944" name="TY188"/>
              <a:gd fmla="*/ 9459 w 12402" name="TX189"/>
              <a:gd fmla="*/ 4191 h 5944" name="TY189"/>
              <a:gd fmla="*/ 9416 w 12402" name="TX190"/>
              <a:gd fmla="*/ 4220 h 5944" name="TY190"/>
              <a:gd fmla="*/ 9387 w 12402" name="TX191"/>
              <a:gd fmla="*/ 4249 h 5944" name="TY191"/>
              <a:gd fmla="*/ 9373 w 12402" name="TX192"/>
              <a:gd fmla="*/ 4277 h 5944" name="TY192"/>
              <a:gd fmla="*/ 9344 w 12402" name="TX193"/>
              <a:gd fmla="*/ 4306 h 5944" name="TY193"/>
              <a:gd fmla="*/ 9287 w 12402" name="TX194"/>
              <a:gd fmla="*/ 4335 h 5944" name="TY194"/>
              <a:gd fmla="*/ 9244 w 12402" name="TX195"/>
              <a:gd fmla="*/ 4364 h 5944" name="TY195"/>
              <a:gd fmla="*/ 9215 w 12402" name="TX196"/>
              <a:gd fmla="*/ 4378 h 5944" name="TY196"/>
              <a:gd fmla="*/ 9186 w 12402" name="TX197"/>
              <a:gd fmla="*/ 4392 h 5944" name="TY197"/>
              <a:gd fmla="*/ 9157 w 12402" name="TX198"/>
              <a:gd fmla="*/ 4407 h 5944" name="TY198"/>
              <a:gd fmla="*/ 9129 w 12402" name="TX199"/>
              <a:gd fmla="*/ 4421 h 5944" name="TY199"/>
              <a:gd fmla="*/ 9114 w 12402" name="TX200"/>
              <a:gd fmla="*/ 4435 h 5944" name="TY200"/>
              <a:gd fmla="*/ 9086 w 12402" name="TX201"/>
              <a:gd fmla="*/ 4450 h 5944" name="TY201"/>
              <a:gd fmla="*/ 9028 w 12402" name="TX202"/>
              <a:gd fmla="*/ 4478 h 5944" name="TY202"/>
              <a:gd fmla="*/ 8956 w 12402" name="TX203"/>
              <a:gd fmla="*/ 4521 h 5944" name="TY203"/>
              <a:gd fmla="*/ 8913 w 12402" name="TX204"/>
              <a:gd fmla="*/ 4536 h 5944" name="TY204"/>
              <a:gd fmla="*/ 8885 w 12402" name="TX205"/>
              <a:gd fmla="*/ 4550 h 5944" name="TY205"/>
              <a:gd fmla="*/ 8856 w 12402" name="TX206"/>
              <a:gd fmla="*/ 4565 h 5944" name="TY206"/>
              <a:gd fmla="*/ 8827 w 12402" name="TX207"/>
              <a:gd fmla="*/ 4579 h 5944" name="TY207"/>
              <a:gd fmla="*/ 8799 w 12402" name="TX208"/>
              <a:gd fmla="*/ 4593 h 5944" name="TY208"/>
              <a:gd fmla="*/ 8770 w 12402" name="TX209"/>
              <a:gd fmla="*/ 4593 h 5944" name="TY209"/>
              <a:gd fmla="*/ 8741 w 12402" name="TX210"/>
              <a:gd fmla="*/ 4593 h 5944" name="TY210"/>
              <a:gd fmla="*/ 8698 w 12402" name="TX211"/>
              <a:gd fmla="*/ 4593 h 5944" name="TY211"/>
              <a:gd fmla="*/ 8669 w 12402" name="TX212"/>
              <a:gd fmla="*/ 4593 h 5944" name="TY212"/>
              <a:gd fmla="*/ 8612 w 12402" name="TX213"/>
              <a:gd fmla="*/ 4608 h 5944" name="TY213"/>
              <a:gd fmla="*/ 8555 w 12402" name="TX214"/>
              <a:gd fmla="*/ 4622 h 5944" name="TY214"/>
              <a:gd fmla="*/ 8526 w 12402" name="TX215"/>
              <a:gd fmla="*/ 4636 h 5944" name="TY215"/>
              <a:gd fmla="*/ 8497 w 12402" name="TX216"/>
              <a:gd fmla="*/ 4651 h 5944" name="TY216"/>
              <a:gd fmla="*/ 8468 w 12402" name="TX217"/>
              <a:gd fmla="*/ 4651 h 5944" name="TY217"/>
              <a:gd fmla="*/ 8440 w 12402" name="TX218"/>
              <a:gd fmla="*/ 4665 h 5944" name="TY218"/>
              <a:gd fmla="*/ 8382 w 12402" name="TX219"/>
              <a:gd fmla="*/ 4679 h 5944" name="TY219"/>
              <a:gd fmla="*/ 8311 w 12402" name="TX220"/>
              <a:gd fmla="*/ 4694 h 5944" name="TY220"/>
              <a:gd fmla="*/ 8239 w 12402" name="TX221"/>
              <a:gd fmla="*/ 4708 h 5944" name="TY221"/>
              <a:gd fmla="*/ 8181 w 12402" name="TX222"/>
              <a:gd fmla="*/ 4722 h 5944" name="TY222"/>
              <a:gd fmla="*/ 8081 w 12402" name="TX223"/>
              <a:gd fmla="*/ 4751 h 5944" name="TY223"/>
              <a:gd fmla="*/ 7952 w 12402" name="TX224"/>
              <a:gd fmla="*/ 4780 h 5944" name="TY224"/>
              <a:gd fmla="*/ 7822 w 12402" name="TX225"/>
              <a:gd fmla="*/ 4809 h 5944" name="TY225"/>
              <a:gd fmla="*/ 7679 w 12402" name="TX226"/>
              <a:gd fmla="*/ 4837 h 5944" name="TY226"/>
              <a:gd fmla="*/ 7550 w 12402" name="TX227"/>
              <a:gd fmla="*/ 4852 h 5944" name="TY227"/>
              <a:gd fmla="*/ 7478 w 12402" name="TX228"/>
              <a:gd fmla="*/ 4866 h 5944" name="TY228"/>
              <a:gd fmla="*/ 7421 w 12402" name="TX229"/>
              <a:gd fmla="*/ 4880 h 5944" name="TY229"/>
              <a:gd fmla="*/ 7363 w 12402" name="TX230"/>
              <a:gd fmla="*/ 4895 h 5944" name="TY230"/>
              <a:gd fmla="*/ 7306 w 12402" name="TX231"/>
              <a:gd fmla="*/ 4909 h 5944" name="TY231"/>
              <a:gd fmla="*/ 7248 w 12402" name="TX232"/>
              <a:gd fmla="*/ 4923 h 5944" name="TY232"/>
              <a:gd fmla="*/ 7191 w 12402" name="TX233"/>
              <a:gd fmla="*/ 4938 h 5944" name="TY233"/>
              <a:gd fmla="*/ 7090 w 12402" name="TX234"/>
              <a:gd fmla="*/ 4966 h 5944" name="TY234"/>
              <a:gd fmla="*/ 6918 w 12402" name="TX235"/>
              <a:gd fmla="*/ 4995 h 5944" name="TY235"/>
              <a:gd fmla="*/ 6746 w 12402" name="TX236"/>
              <a:gd fmla="*/ 5038 h 5944" name="TY236"/>
              <a:gd fmla="*/ 6631 w 12402" name="TX237"/>
              <a:gd fmla="*/ 5053 h 5944" name="TY237"/>
              <a:gd fmla="*/ 6502 w 12402" name="TX238"/>
              <a:gd fmla="*/ 5067 h 5944" name="TY238"/>
              <a:gd fmla="*/ 6387 w 12402" name="TX239"/>
              <a:gd fmla="*/ 5081 h 5944" name="TY239"/>
              <a:gd fmla="*/ 6330 w 12402" name="TX240"/>
              <a:gd fmla="*/ 5096 h 5944" name="TY240"/>
              <a:gd fmla="*/ 6287 w 12402" name="TX241"/>
              <a:gd fmla="*/ 5110 h 5944" name="TY241"/>
              <a:gd fmla="*/ 6229 w 12402" name="TX242"/>
              <a:gd fmla="*/ 5110 h 5944" name="TY242"/>
              <a:gd fmla="*/ 6186 w 12402" name="TX243"/>
              <a:gd fmla="*/ 5124 h 5944" name="TY243"/>
              <a:gd fmla="*/ 6143 w 12402" name="TX244"/>
              <a:gd fmla="*/ 5139 h 5944" name="TY244"/>
              <a:gd fmla="*/ 6086 w 12402" name="TX245"/>
              <a:gd fmla="*/ 5139 h 5944" name="TY245"/>
              <a:gd fmla="*/ 5956 w 12402" name="TX246"/>
              <a:gd fmla="*/ 5167 h 5944" name="TY246"/>
              <a:gd fmla="*/ 5799 w 12402" name="TX247"/>
              <a:gd fmla="*/ 5196 h 5944" name="TY247"/>
              <a:gd fmla="*/ 5583 w 12402" name="TX248"/>
              <a:gd fmla="*/ 5225 h 5944" name="TY248"/>
              <a:gd fmla="*/ 5368 w 12402" name="TX249"/>
              <a:gd fmla="*/ 5268 h 5944" name="TY249"/>
              <a:gd fmla="*/ 5239 w 12402" name="TX250"/>
              <a:gd fmla="*/ 5282 h 5944" name="TY250"/>
              <a:gd fmla="*/ 5138 w 12402" name="TX251"/>
              <a:gd fmla="*/ 5311 h 5944" name="TY251"/>
              <a:gd fmla="*/ 5038 w 12402" name="TX252"/>
              <a:gd fmla="*/ 5325 h 5944" name="TY252"/>
              <a:gd fmla="*/ 4995 w 12402" name="TX253"/>
              <a:gd fmla="*/ 5340 h 5944" name="TY253"/>
              <a:gd fmla="*/ 4937 w 12402" name="TX254"/>
              <a:gd fmla="*/ 5354 h 5944" name="TY254"/>
              <a:gd fmla="*/ 4909 w 12402" name="TX255"/>
              <a:gd fmla="*/ 5368 h 5944" name="TY255"/>
              <a:gd fmla="*/ 4851 w 12402" name="TX256"/>
              <a:gd fmla="*/ 5368 h 5944" name="TY256"/>
              <a:gd fmla="*/ 4794 w 12402" name="TX257"/>
              <a:gd fmla="*/ 5383 h 5944" name="TY257"/>
              <a:gd fmla="*/ 4736 w 12402" name="TX258"/>
              <a:gd fmla="*/ 5397 h 5944" name="TY258"/>
              <a:gd fmla="*/ 4679 w 12402" name="TX259"/>
              <a:gd fmla="*/ 5411 h 5944" name="TY259"/>
              <a:gd fmla="*/ 4607 w 12402" name="TX260"/>
              <a:gd fmla="*/ 5426 h 5944" name="TY260"/>
              <a:gd fmla="*/ 4535 w 12402" name="TX261"/>
              <a:gd fmla="*/ 5440 h 5944" name="TY261"/>
              <a:gd fmla="*/ 4449 w 12402" name="TX262"/>
              <a:gd fmla="*/ 5440 h 5944" name="TY262"/>
              <a:gd fmla="*/ 4377 w 12402" name="TX263"/>
              <a:gd fmla="*/ 5440 h 5944" name="TY263"/>
              <a:gd fmla="*/ 4320 w 12402" name="TX264"/>
              <a:gd fmla="*/ 5454 h 5944" name="TY264"/>
              <a:gd fmla="*/ 4263 w 12402" name="TX265"/>
              <a:gd fmla="*/ 5454 h 5944" name="TY265"/>
              <a:gd fmla="*/ 4205 w 12402" name="TX266"/>
              <a:gd fmla="*/ 5469 h 5944" name="TY266"/>
              <a:gd fmla="*/ 4133 w 12402" name="TX267"/>
              <a:gd fmla="*/ 5469 h 5944" name="TY267"/>
              <a:gd fmla="*/ 4047 w 12402" name="TX268"/>
              <a:gd fmla="*/ 5483 h 5944" name="TY268"/>
              <a:gd fmla="*/ 3961 w 12402" name="TX269"/>
              <a:gd fmla="*/ 5498 h 5944" name="TY269"/>
              <a:gd fmla="*/ 3875 w 12402" name="TX270"/>
              <a:gd fmla="*/ 5512 h 5944" name="TY270"/>
              <a:gd fmla="*/ 3832 w 12402" name="TX271"/>
              <a:gd fmla="*/ 5512 h 5944" name="TY271"/>
              <a:gd fmla="*/ 3775 w 12402" name="TX272"/>
              <a:gd fmla="*/ 5512 h 5944" name="TY272"/>
              <a:gd fmla="*/ 3689 w 12402" name="TX273"/>
              <a:gd fmla="*/ 5526 h 5944" name="TY273"/>
              <a:gd fmla="*/ 3588 w 12402" name="TX274"/>
              <a:gd fmla="*/ 5541 h 5944" name="TY274"/>
              <a:gd fmla="*/ 3430 w 12402" name="TX275"/>
              <a:gd fmla="*/ 5569 h 5944" name="TY275"/>
              <a:gd fmla="*/ 3301 w 12402" name="TX276"/>
              <a:gd fmla="*/ 5584 h 5944" name="TY276"/>
              <a:gd fmla="*/ 3244 w 12402" name="TX277"/>
              <a:gd fmla="*/ 5598 h 5944" name="TY277"/>
              <a:gd fmla="*/ 3200 w 12402" name="TX278"/>
              <a:gd fmla="*/ 5612 h 5944" name="TY278"/>
              <a:gd fmla="*/ 3172 w 12402" name="TX279"/>
              <a:gd fmla="*/ 5627 h 5944" name="TY279"/>
              <a:gd fmla="*/ 3114 w 12402" name="TX280"/>
              <a:gd fmla="*/ 5655 h 5944" name="TY280"/>
              <a:gd fmla="*/ 3028 w 12402" name="TX281"/>
              <a:gd fmla="*/ 5698 h 5944" name="TY281"/>
              <a:gd fmla="*/ 2913 w 12402" name="TX282"/>
              <a:gd fmla="*/ 5727 h 5944" name="TY282"/>
              <a:gd fmla="*/ 2755 w 12402" name="TX283"/>
              <a:gd fmla="*/ 5770 h 5944" name="TY283"/>
              <a:gd fmla="*/ 2598 w 12402" name="TX284"/>
              <a:gd fmla="*/ 5799 h 5944" name="TY284"/>
              <a:gd fmla="*/ 2425 w 12402" name="TX285"/>
              <a:gd fmla="*/ 5828 h 5944" name="TY285"/>
              <a:gd fmla="*/ 2339 w 12402" name="TX286"/>
              <a:gd fmla="*/ 5842 h 5944" name="TY286"/>
              <a:gd fmla="*/ 2296 w 12402" name="TX287"/>
              <a:gd fmla="*/ 5842 h 5944" name="TY287"/>
              <a:gd fmla="*/ 2253 w 12402" name="TX288"/>
              <a:gd fmla="*/ 5842 h 5944" name="TY288"/>
              <a:gd fmla="*/ 2210 w 12402" name="TX289"/>
              <a:gd fmla="*/ 5856 h 5944" name="TY289"/>
              <a:gd fmla="*/ 2124 w 12402" name="TX290"/>
              <a:gd fmla="*/ 5885 h 5944" name="TY290"/>
              <a:gd fmla="*/ 2023 w 12402" name="TX291"/>
              <a:gd fmla="*/ 5899 h 5944" name="TY291"/>
              <a:gd fmla="*/ 1966 w 12402" name="TX292"/>
              <a:gd fmla="*/ 5899 h 5944" name="TY292"/>
              <a:gd fmla="*/ 1880 w 12402" name="TX293"/>
              <a:gd fmla="*/ 5899 h 5944" name="TY293"/>
              <a:gd fmla="*/ 1779 w 12402" name="TX294"/>
              <a:gd fmla="*/ 5914 h 5944" name="TY294"/>
              <a:gd fmla="*/ 1665 w 12402" name="TX295"/>
              <a:gd fmla="*/ 5928 h 5944" name="TY295"/>
              <a:gd fmla="*/ 1550 w 12402" name="TX296"/>
              <a:gd fmla="*/ 5943 h 5944" name="TY296"/>
              <a:gd fmla="*/ 1449 w 12402" name="TX297"/>
              <a:gd fmla="*/ 5943 h 5944" name="TY297"/>
              <a:gd fmla="*/ 1406 w 12402" name="TX298"/>
              <a:gd fmla="*/ 5943 h 5944" name="TY298"/>
              <a:gd fmla="*/ 1349 w 12402" name="TX299"/>
              <a:gd fmla="*/ 5943 h 5944" name="TY299"/>
              <a:gd fmla="*/ 1306 w 12402" name="TX300"/>
              <a:gd fmla="*/ 5943 h 5944" name="TY300"/>
              <a:gd fmla="*/ 1277 w 12402" name="TX301"/>
              <a:gd fmla="*/ 5943 h 5944" name="TY301"/>
              <a:gd fmla="*/ 1220 w 12402" name="TX302"/>
              <a:gd fmla="*/ 5943 h 5944" name="TY302"/>
              <a:gd fmla="*/ 1019 w 12402" name="TX303"/>
              <a:gd fmla="*/ 5943 h 5944" name="TY303"/>
              <a:gd fmla="*/ 760 w 12402" name="TX304"/>
              <a:gd fmla="*/ 5943 h 5944" name="TY304"/>
              <a:gd fmla="*/ 545 w 12402" name="TX305"/>
              <a:gd fmla="*/ 5943 h 5944" name="TY305"/>
              <a:gd fmla="*/ 344 w 12402" name="TX306"/>
              <a:gd fmla="*/ 5943 h 5944" name="TY306"/>
              <a:gd fmla="*/ 200 w 12402" name="TX307"/>
              <a:gd fmla="*/ 5928 h 5944" name="TY307"/>
              <a:gd fmla="*/ 114 w 12402" name="TX308"/>
              <a:gd fmla="*/ 5914 h 5944" name="TY308"/>
              <a:gd fmla="*/ 71 w 12402" name="TX309"/>
              <a:gd fmla="*/ 5914 h 5944" name="TY309"/>
              <a:gd fmla="*/ 43 w 12402" name="TX310"/>
              <a:gd fmla="*/ 5899 h 5944" name="TY310"/>
              <a:gd fmla="*/ 28 w 12402" name="TX311"/>
              <a:gd fmla="*/ 5885 h 5944" name="TY311"/>
              <a:gd fmla="*/ 14 w 12402" name="TX312"/>
              <a:gd fmla="*/ 5842 h 5944" name="TY312"/>
              <a:gd fmla="*/ 0 w 12402" name="TX313"/>
              <a:gd fmla="*/ 5770 h 5944" name="TY313"/>
              <a:gd fmla="*/ 0 w 12402" name="TX314"/>
              <a:gd fmla="*/ 5698 h 5944" name="TY314"/>
              <a:gd fmla="*/ 0 w 12402" name="TX315"/>
              <a:gd fmla="*/ 5641 h 5944" name="TY315"/>
              <a:gd fmla="*/ 0 w 12402" name="TX316"/>
              <a:gd fmla="*/ 5555 h 5944" name="TY316"/>
              <a:gd fmla="*/ 14 w 12402" name="TX317"/>
              <a:gd fmla="*/ 5498 h 5944" name="TY317"/>
              <a:gd fmla="*/ 28 w 12402" name="TX318"/>
              <a:gd fmla="*/ 5469 h 5944" name="TY318"/>
              <a:gd fmla="*/ 43 w 12402" name="TX319"/>
              <a:gd fmla="*/ 5440 h 5944" name="TY319"/>
              <a:gd fmla="*/ 71 w 12402" name="TX320"/>
              <a:gd fmla="*/ 5397 h 5944" name="TY320"/>
              <a:gd fmla="*/ 100 w 12402" name="TX321"/>
              <a:gd fmla="*/ 5368 h 5944" name="TY321"/>
              <a:gd fmla="*/ 129 w 12402" name="TX322"/>
              <a:gd fmla="*/ 5354 h 5944" name="TY322"/>
              <a:gd fmla="*/ 172 w 12402" name="TX323"/>
              <a:gd fmla="*/ 5325 h 5944" name="TY323"/>
              <a:gd fmla="*/ 229 w 12402" name="TX324"/>
              <a:gd fmla="*/ 5282 h 5944" name="TY324"/>
              <a:gd fmla="*/ 287 w 12402" name="TX325"/>
              <a:gd fmla="*/ 5254 h 5944" name="TY325"/>
              <a:gd fmla="*/ 330 w 12402" name="TX326"/>
              <a:gd fmla="*/ 5239 h 5944" name="TY326"/>
              <a:gd fmla="*/ 387 w 12402" name="TX327"/>
              <a:gd fmla="*/ 5225 h 5944" name="TY327"/>
              <a:gd fmla="*/ 444 w 12402" name="TX328"/>
              <a:gd fmla="*/ 5196 h 5944" name="TY328"/>
              <a:gd fmla="*/ 473 w 12402" name="TX329"/>
              <a:gd fmla="*/ 5182 h 5944" name="TY329"/>
              <a:gd fmla="*/ 502 w 12402" name="TX330"/>
              <a:gd fmla="*/ 5167 h 5944" name="TY330"/>
              <a:gd fmla="*/ 516 w 12402" name="TX331"/>
              <a:gd fmla="*/ 5153 h 5944" name="TY331"/>
              <a:gd fmla="*/ 516 w 12402" name="TX332"/>
              <a:gd fmla="*/ 5124 h 5944" name="TY332"/>
              <a:gd fmla="*/ 531 w 12402" name="TX333"/>
              <a:gd fmla="*/ 5081 h 5944" name="TY333"/>
              <a:gd fmla="*/ 488 w 12402" name="TX334"/>
              <a:gd fmla="*/ 5038 h 5944" name="TY334"/>
              <a:gd fmla="*/ 488 w 12402" name="TX335"/>
              <a:gd fmla="*/ 5038 h 5944" name="TY335"/>
              <a:gd fmla="*/ 473 w 12402" name="TX336"/>
              <a:gd fmla="*/ 5096 h 5944" name="TY336"/>
              <a:gd fmla="*/ 459 w 12402" name="TX337"/>
              <a:gd fmla="*/ 5167 h 5944" name="TY337"/>
              <a:gd fmla="*/ 444 w 12402" name="TX338"/>
              <a:gd fmla="*/ 5196 h 5944" name="TY338"/>
              <a:gd fmla="*/ 430 w 12402" name="TX339"/>
              <a:gd fmla="*/ 5210 h 5944" name="TY339"/>
              <a:gd fmla="*/ 387 w 12402" name="TX340"/>
              <a:gd fmla="*/ 5225 h 5944" name="TY340"/>
            </a:gdLst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  <a:cxn ang="0">
                <a:pos x="TX7" y="TY7"/>
              </a:cxn>
              <a:cxn ang="0">
                <a:pos x="TX8" y="TY8"/>
              </a:cxn>
              <a:cxn ang="0">
                <a:pos x="TX9" y="TY9"/>
              </a:cxn>
              <a:cxn ang="0">
                <a:pos x="TX10" y="TY10"/>
              </a:cxn>
              <a:cxn ang="0">
                <a:pos x="TX11" y="TY11"/>
              </a:cxn>
              <a:cxn ang="0">
                <a:pos x="TX12" y="TY12"/>
              </a:cxn>
              <a:cxn ang="0">
                <a:pos x="TX13" y="TY13"/>
              </a:cxn>
              <a:cxn ang="0">
                <a:pos x="TX14" y="TY14"/>
              </a:cxn>
              <a:cxn ang="0">
                <a:pos x="TX15" y="TY15"/>
              </a:cxn>
              <a:cxn ang="0">
                <a:pos x="TX16" y="TY16"/>
              </a:cxn>
              <a:cxn ang="0">
                <a:pos x="TX17" y="TY17"/>
              </a:cxn>
              <a:cxn ang="0">
                <a:pos x="TX18" y="TY18"/>
              </a:cxn>
              <a:cxn ang="0">
                <a:pos x="TX19" y="TY19"/>
              </a:cxn>
              <a:cxn ang="0">
                <a:pos x="TX20" y="TY20"/>
              </a:cxn>
              <a:cxn ang="0">
                <a:pos x="TX21" y="TY21"/>
              </a:cxn>
              <a:cxn ang="0">
                <a:pos x="TX22" y="TY22"/>
              </a:cxn>
              <a:cxn ang="0">
                <a:pos x="TX23" y="TY23"/>
              </a:cxn>
              <a:cxn ang="0">
                <a:pos x="TX24" y="TY24"/>
              </a:cxn>
              <a:cxn ang="0">
                <a:pos x="TX25" y="TY25"/>
              </a:cxn>
              <a:cxn ang="0">
                <a:pos x="TX26" y="TY26"/>
              </a:cxn>
              <a:cxn ang="0">
                <a:pos x="TX27" y="TY27"/>
              </a:cxn>
              <a:cxn ang="0">
                <a:pos x="TX28" y="TY28"/>
              </a:cxn>
              <a:cxn ang="0">
                <a:pos x="TX29" y="TY29"/>
              </a:cxn>
              <a:cxn ang="0">
                <a:pos x="TX30" y="TY30"/>
              </a:cxn>
              <a:cxn ang="0">
                <a:pos x="TX31" y="TY31"/>
              </a:cxn>
              <a:cxn ang="0">
                <a:pos x="TX32" y="TY32"/>
              </a:cxn>
              <a:cxn ang="0">
                <a:pos x="TX33" y="TY33"/>
              </a:cxn>
              <a:cxn ang="0">
                <a:pos x="TX34" y="TY34"/>
              </a:cxn>
              <a:cxn ang="0">
                <a:pos x="TX35" y="TY35"/>
              </a:cxn>
              <a:cxn ang="0">
                <a:pos x="TX36" y="TY36"/>
              </a:cxn>
              <a:cxn ang="0">
                <a:pos x="TX37" y="TY37"/>
              </a:cxn>
              <a:cxn ang="0">
                <a:pos x="TX38" y="TY38"/>
              </a:cxn>
              <a:cxn ang="0">
                <a:pos x="TX39" y="TY39"/>
              </a:cxn>
              <a:cxn ang="0">
                <a:pos x="TX40" y="TY40"/>
              </a:cxn>
              <a:cxn ang="0">
                <a:pos x="TX41" y="TY41"/>
              </a:cxn>
              <a:cxn ang="0">
                <a:pos x="TX42" y="TY42"/>
              </a:cxn>
              <a:cxn ang="0">
                <a:pos x="TX43" y="TY43"/>
              </a:cxn>
              <a:cxn ang="0">
                <a:pos x="TX44" y="TY44"/>
              </a:cxn>
              <a:cxn ang="0">
                <a:pos x="TX45" y="TY45"/>
              </a:cxn>
              <a:cxn ang="0">
                <a:pos x="TX46" y="TY46"/>
              </a:cxn>
              <a:cxn ang="0">
                <a:pos x="TX47" y="TY47"/>
              </a:cxn>
              <a:cxn ang="0">
                <a:pos x="TX48" y="TY48"/>
              </a:cxn>
              <a:cxn ang="0">
                <a:pos x="TX49" y="TY49"/>
              </a:cxn>
              <a:cxn ang="0">
                <a:pos x="TX50" y="TY50"/>
              </a:cxn>
              <a:cxn ang="0">
                <a:pos x="TX51" y="TY51"/>
              </a:cxn>
              <a:cxn ang="0">
                <a:pos x="TX52" y="TY52"/>
              </a:cxn>
              <a:cxn ang="0">
                <a:pos x="TX53" y="TY53"/>
              </a:cxn>
              <a:cxn ang="0">
                <a:pos x="TX54" y="TY54"/>
              </a:cxn>
              <a:cxn ang="0">
                <a:pos x="TX55" y="TY55"/>
              </a:cxn>
              <a:cxn ang="0">
                <a:pos x="TX56" y="TY56"/>
              </a:cxn>
              <a:cxn ang="0">
                <a:pos x="TX57" y="TY57"/>
              </a:cxn>
              <a:cxn ang="0">
                <a:pos x="TX58" y="TY58"/>
              </a:cxn>
              <a:cxn ang="0">
                <a:pos x="TX59" y="TY59"/>
              </a:cxn>
              <a:cxn ang="0">
                <a:pos x="TX60" y="TY60"/>
              </a:cxn>
              <a:cxn ang="0">
                <a:pos x="TX61" y="TY61"/>
              </a:cxn>
              <a:cxn ang="0">
                <a:pos x="TX62" y="TY62"/>
              </a:cxn>
              <a:cxn ang="0">
                <a:pos x="TX63" y="TY63"/>
              </a:cxn>
              <a:cxn ang="0">
                <a:pos x="TX64" y="TY64"/>
              </a:cxn>
              <a:cxn ang="0">
                <a:pos x="TX65" y="TY65"/>
              </a:cxn>
              <a:cxn ang="0">
                <a:pos x="TX66" y="TY66"/>
              </a:cxn>
              <a:cxn ang="0">
                <a:pos x="TX67" y="TY67"/>
              </a:cxn>
              <a:cxn ang="0">
                <a:pos x="TX68" y="TY68"/>
              </a:cxn>
              <a:cxn ang="0">
                <a:pos x="TX69" y="TY69"/>
              </a:cxn>
              <a:cxn ang="0">
                <a:pos x="TX70" y="TY70"/>
              </a:cxn>
              <a:cxn ang="0">
                <a:pos x="TX71" y="TY71"/>
              </a:cxn>
              <a:cxn ang="0">
                <a:pos x="TX72" y="TY72"/>
              </a:cxn>
              <a:cxn ang="0">
                <a:pos x="TX73" y="TY73"/>
              </a:cxn>
              <a:cxn ang="0">
                <a:pos x="TX74" y="TY74"/>
              </a:cxn>
              <a:cxn ang="0">
                <a:pos x="TX75" y="TY75"/>
              </a:cxn>
              <a:cxn ang="0">
                <a:pos x="TX76" y="TY76"/>
              </a:cxn>
              <a:cxn ang="0">
                <a:pos x="TX77" y="TY77"/>
              </a:cxn>
              <a:cxn ang="0">
                <a:pos x="TX78" y="TY78"/>
              </a:cxn>
              <a:cxn ang="0">
                <a:pos x="TX79" y="TY79"/>
              </a:cxn>
              <a:cxn ang="0">
                <a:pos x="TX80" y="TY80"/>
              </a:cxn>
              <a:cxn ang="0">
                <a:pos x="TX81" y="TY81"/>
              </a:cxn>
              <a:cxn ang="0">
                <a:pos x="TX82" y="TY82"/>
              </a:cxn>
              <a:cxn ang="0">
                <a:pos x="TX83" y="TY83"/>
              </a:cxn>
              <a:cxn ang="0">
                <a:pos x="TX84" y="TY84"/>
              </a:cxn>
              <a:cxn ang="0">
                <a:pos x="TX85" y="TY85"/>
              </a:cxn>
              <a:cxn ang="0">
                <a:pos x="TX86" y="TY86"/>
              </a:cxn>
              <a:cxn ang="0">
                <a:pos x="TX87" y="TY87"/>
              </a:cxn>
              <a:cxn ang="0">
                <a:pos x="TX88" y="TY88"/>
              </a:cxn>
              <a:cxn ang="0">
                <a:pos x="TX89" y="TY89"/>
              </a:cxn>
              <a:cxn ang="0">
                <a:pos x="TX90" y="TY90"/>
              </a:cxn>
              <a:cxn ang="0">
                <a:pos x="TX91" y="TY91"/>
              </a:cxn>
              <a:cxn ang="0">
                <a:pos x="TX92" y="TY92"/>
              </a:cxn>
              <a:cxn ang="0">
                <a:pos x="TX93" y="TY93"/>
              </a:cxn>
              <a:cxn ang="0">
                <a:pos x="TX94" y="TY94"/>
              </a:cxn>
              <a:cxn ang="0">
                <a:pos x="TX95" y="TY95"/>
              </a:cxn>
              <a:cxn ang="0">
                <a:pos x="TX96" y="TY96"/>
              </a:cxn>
              <a:cxn ang="0">
                <a:pos x="TX97" y="TY97"/>
              </a:cxn>
              <a:cxn ang="0">
                <a:pos x="TX98" y="TY98"/>
              </a:cxn>
              <a:cxn ang="0">
                <a:pos x="TX99" y="TY99"/>
              </a:cxn>
              <a:cxn ang="0">
                <a:pos x="TX100" y="TY100"/>
              </a:cxn>
              <a:cxn ang="0">
                <a:pos x="TX101" y="TY101"/>
              </a:cxn>
              <a:cxn ang="0">
                <a:pos x="TX102" y="TY102"/>
              </a:cxn>
              <a:cxn ang="0">
                <a:pos x="TX103" y="TY103"/>
              </a:cxn>
              <a:cxn ang="0">
                <a:pos x="TX104" y="TY104"/>
              </a:cxn>
              <a:cxn ang="0">
                <a:pos x="TX105" y="TY105"/>
              </a:cxn>
              <a:cxn ang="0">
                <a:pos x="TX106" y="TY106"/>
              </a:cxn>
              <a:cxn ang="0">
                <a:pos x="TX107" y="TY107"/>
              </a:cxn>
              <a:cxn ang="0">
                <a:pos x="TX108" y="TY108"/>
              </a:cxn>
              <a:cxn ang="0">
                <a:pos x="TX109" y="TY109"/>
              </a:cxn>
              <a:cxn ang="0">
                <a:pos x="TX110" y="TY110"/>
              </a:cxn>
              <a:cxn ang="0">
                <a:pos x="TX111" y="TY111"/>
              </a:cxn>
              <a:cxn ang="0">
                <a:pos x="TX112" y="TY112"/>
              </a:cxn>
              <a:cxn ang="0">
                <a:pos x="TX113" y="TY113"/>
              </a:cxn>
              <a:cxn ang="0">
                <a:pos x="TX114" y="TY114"/>
              </a:cxn>
              <a:cxn ang="0">
                <a:pos x="TX115" y="TY115"/>
              </a:cxn>
              <a:cxn ang="0">
                <a:pos x="TX116" y="TY116"/>
              </a:cxn>
              <a:cxn ang="0">
                <a:pos x="TX117" y="TY117"/>
              </a:cxn>
              <a:cxn ang="0">
                <a:pos x="TX118" y="TY118"/>
              </a:cxn>
              <a:cxn ang="0">
                <a:pos x="TX119" y="TY119"/>
              </a:cxn>
              <a:cxn ang="0">
                <a:pos x="TX120" y="TY120"/>
              </a:cxn>
              <a:cxn ang="0">
                <a:pos x="TX121" y="TY121"/>
              </a:cxn>
              <a:cxn ang="0">
                <a:pos x="TX122" y="TY122"/>
              </a:cxn>
              <a:cxn ang="0">
                <a:pos x="TX123" y="TY123"/>
              </a:cxn>
              <a:cxn ang="0">
                <a:pos x="TX124" y="TY124"/>
              </a:cxn>
              <a:cxn ang="0">
                <a:pos x="TX125" y="TY125"/>
              </a:cxn>
              <a:cxn ang="0">
                <a:pos x="TX126" y="TY126"/>
              </a:cxn>
              <a:cxn ang="0">
                <a:pos x="TX127" y="TY127"/>
              </a:cxn>
              <a:cxn ang="0">
                <a:pos x="TX128" y="TY128"/>
              </a:cxn>
              <a:cxn ang="0">
                <a:pos x="TX129" y="TY129"/>
              </a:cxn>
              <a:cxn ang="0">
                <a:pos x="TX130" y="TY130"/>
              </a:cxn>
              <a:cxn ang="0">
                <a:pos x="TX131" y="TY131"/>
              </a:cxn>
              <a:cxn ang="0">
                <a:pos x="TX132" y="TY132"/>
              </a:cxn>
              <a:cxn ang="0">
                <a:pos x="TX133" y="TY133"/>
              </a:cxn>
              <a:cxn ang="0">
                <a:pos x="TX134" y="TY134"/>
              </a:cxn>
              <a:cxn ang="0">
                <a:pos x="TX135" y="TY135"/>
              </a:cxn>
              <a:cxn ang="0">
                <a:pos x="TX136" y="TY136"/>
              </a:cxn>
              <a:cxn ang="0">
                <a:pos x="TX137" y="TY137"/>
              </a:cxn>
              <a:cxn ang="0">
                <a:pos x="TX138" y="TY138"/>
              </a:cxn>
              <a:cxn ang="0">
                <a:pos x="TX139" y="TY139"/>
              </a:cxn>
              <a:cxn ang="0">
                <a:pos x="TX140" y="TY140"/>
              </a:cxn>
              <a:cxn ang="0">
                <a:pos x="TX141" y="TY141"/>
              </a:cxn>
              <a:cxn ang="0">
                <a:pos x="TX142" y="TY142"/>
              </a:cxn>
              <a:cxn ang="0">
                <a:pos x="TX143" y="TY143"/>
              </a:cxn>
              <a:cxn ang="0">
                <a:pos x="TX144" y="TY144"/>
              </a:cxn>
              <a:cxn ang="0">
                <a:pos x="TX145" y="TY145"/>
              </a:cxn>
              <a:cxn ang="0">
                <a:pos x="TX146" y="TY146"/>
              </a:cxn>
              <a:cxn ang="0">
                <a:pos x="TX147" y="TY147"/>
              </a:cxn>
              <a:cxn ang="0">
                <a:pos x="TX148" y="TY148"/>
              </a:cxn>
              <a:cxn ang="0">
                <a:pos x="TX149" y="TY149"/>
              </a:cxn>
              <a:cxn ang="0">
                <a:pos x="TX150" y="TY150"/>
              </a:cxn>
              <a:cxn ang="0">
                <a:pos x="TX151" y="TY151"/>
              </a:cxn>
              <a:cxn ang="0">
                <a:pos x="TX152" y="TY152"/>
              </a:cxn>
              <a:cxn ang="0">
                <a:pos x="TX153" y="TY153"/>
              </a:cxn>
              <a:cxn ang="0">
                <a:pos x="TX154" y="TY154"/>
              </a:cxn>
              <a:cxn ang="0">
                <a:pos x="TX155" y="TY155"/>
              </a:cxn>
              <a:cxn ang="0">
                <a:pos x="TX156" y="TY156"/>
              </a:cxn>
              <a:cxn ang="0">
                <a:pos x="TX157" y="TY157"/>
              </a:cxn>
              <a:cxn ang="0">
                <a:pos x="TX158" y="TY158"/>
              </a:cxn>
              <a:cxn ang="0">
                <a:pos x="TX159" y="TY159"/>
              </a:cxn>
              <a:cxn ang="0">
                <a:pos x="TX160" y="TY160"/>
              </a:cxn>
              <a:cxn ang="0">
                <a:pos x="TX161" y="TY161"/>
              </a:cxn>
              <a:cxn ang="0">
                <a:pos x="TX162" y="TY162"/>
              </a:cxn>
              <a:cxn ang="0">
                <a:pos x="TX163" y="TY163"/>
              </a:cxn>
              <a:cxn ang="0">
                <a:pos x="TX164" y="TY164"/>
              </a:cxn>
              <a:cxn ang="0">
                <a:pos x="TX165" y="TY165"/>
              </a:cxn>
              <a:cxn ang="0">
                <a:pos x="TX166" y="TY166"/>
              </a:cxn>
              <a:cxn ang="0">
                <a:pos x="TX167" y="TY167"/>
              </a:cxn>
              <a:cxn ang="0">
                <a:pos x="TX168" y="TY168"/>
              </a:cxn>
              <a:cxn ang="0">
                <a:pos x="TX169" y="TY169"/>
              </a:cxn>
              <a:cxn ang="0">
                <a:pos x="TX170" y="TY170"/>
              </a:cxn>
              <a:cxn ang="0">
                <a:pos x="TX171" y="TY171"/>
              </a:cxn>
              <a:cxn ang="0">
                <a:pos x="TX172" y="TY172"/>
              </a:cxn>
              <a:cxn ang="0">
                <a:pos x="TX173" y="TY173"/>
              </a:cxn>
              <a:cxn ang="0">
                <a:pos x="TX174" y="TY174"/>
              </a:cxn>
              <a:cxn ang="0">
                <a:pos x="TX175" y="TY175"/>
              </a:cxn>
              <a:cxn ang="0">
                <a:pos x="TX176" y="TY176"/>
              </a:cxn>
              <a:cxn ang="0">
                <a:pos x="TX177" y="TY177"/>
              </a:cxn>
              <a:cxn ang="0">
                <a:pos x="TX178" y="TY178"/>
              </a:cxn>
              <a:cxn ang="0">
                <a:pos x="TX179" y="TY179"/>
              </a:cxn>
              <a:cxn ang="0">
                <a:pos x="TX180" y="TY180"/>
              </a:cxn>
              <a:cxn ang="0">
                <a:pos x="TX181" y="TY181"/>
              </a:cxn>
              <a:cxn ang="0">
                <a:pos x="TX182" y="TY182"/>
              </a:cxn>
              <a:cxn ang="0">
                <a:pos x="TX183" y="TY183"/>
              </a:cxn>
              <a:cxn ang="0">
                <a:pos x="TX184" y="TY184"/>
              </a:cxn>
              <a:cxn ang="0">
                <a:pos x="TX185" y="TY185"/>
              </a:cxn>
              <a:cxn ang="0">
                <a:pos x="TX186" y="TY186"/>
              </a:cxn>
              <a:cxn ang="0">
                <a:pos x="TX187" y="TY187"/>
              </a:cxn>
              <a:cxn ang="0">
                <a:pos x="TX188" y="TY188"/>
              </a:cxn>
              <a:cxn ang="0">
                <a:pos x="TX189" y="TY189"/>
              </a:cxn>
              <a:cxn ang="0">
                <a:pos x="TX190" y="TY190"/>
              </a:cxn>
              <a:cxn ang="0">
                <a:pos x="TX191" y="TY191"/>
              </a:cxn>
              <a:cxn ang="0">
                <a:pos x="TX192" y="TY192"/>
              </a:cxn>
              <a:cxn ang="0">
                <a:pos x="TX193" y="TY193"/>
              </a:cxn>
              <a:cxn ang="0">
                <a:pos x="TX194" y="TY194"/>
              </a:cxn>
              <a:cxn ang="0">
                <a:pos x="TX195" y="TY195"/>
              </a:cxn>
              <a:cxn ang="0">
                <a:pos x="TX196" y="TY196"/>
              </a:cxn>
              <a:cxn ang="0">
                <a:pos x="TX197" y="TY197"/>
              </a:cxn>
              <a:cxn ang="0">
                <a:pos x="TX198" y="TY198"/>
              </a:cxn>
              <a:cxn ang="0">
                <a:pos x="TX199" y="TY199"/>
              </a:cxn>
              <a:cxn ang="0">
                <a:pos x="TX200" y="TY200"/>
              </a:cxn>
              <a:cxn ang="0">
                <a:pos x="TX201" y="TY201"/>
              </a:cxn>
              <a:cxn ang="0">
                <a:pos x="TX202" y="TY202"/>
              </a:cxn>
              <a:cxn ang="0">
                <a:pos x="TX203" y="TY203"/>
              </a:cxn>
              <a:cxn ang="0">
                <a:pos x="TX204" y="TY204"/>
              </a:cxn>
              <a:cxn ang="0">
                <a:pos x="TX205" y="TY205"/>
              </a:cxn>
              <a:cxn ang="0">
                <a:pos x="TX206" y="TY206"/>
              </a:cxn>
              <a:cxn ang="0">
                <a:pos x="TX207" y="TY207"/>
              </a:cxn>
              <a:cxn ang="0">
                <a:pos x="TX208" y="TY208"/>
              </a:cxn>
              <a:cxn ang="0">
                <a:pos x="TX209" y="TY209"/>
              </a:cxn>
              <a:cxn ang="0">
                <a:pos x="TX210" y="TY210"/>
              </a:cxn>
              <a:cxn ang="0">
                <a:pos x="TX211" y="TY211"/>
              </a:cxn>
              <a:cxn ang="0">
                <a:pos x="TX212" y="TY212"/>
              </a:cxn>
              <a:cxn ang="0">
                <a:pos x="TX213" y="TY213"/>
              </a:cxn>
              <a:cxn ang="0">
                <a:pos x="TX214" y="TY214"/>
              </a:cxn>
              <a:cxn ang="0">
                <a:pos x="TX215" y="TY215"/>
              </a:cxn>
              <a:cxn ang="0">
                <a:pos x="TX216" y="TY216"/>
              </a:cxn>
              <a:cxn ang="0">
                <a:pos x="TX217" y="TY217"/>
              </a:cxn>
              <a:cxn ang="0">
                <a:pos x="TX218" y="TY218"/>
              </a:cxn>
              <a:cxn ang="0">
                <a:pos x="TX219" y="TY219"/>
              </a:cxn>
              <a:cxn ang="0">
                <a:pos x="TX220" y="TY220"/>
              </a:cxn>
              <a:cxn ang="0">
                <a:pos x="TX221" y="TY221"/>
              </a:cxn>
              <a:cxn ang="0">
                <a:pos x="TX222" y="TY222"/>
              </a:cxn>
              <a:cxn ang="0">
                <a:pos x="TX223" y="TY223"/>
              </a:cxn>
              <a:cxn ang="0">
                <a:pos x="TX224" y="TY224"/>
              </a:cxn>
              <a:cxn ang="0">
                <a:pos x="TX225" y="TY225"/>
              </a:cxn>
              <a:cxn ang="0">
                <a:pos x="TX226" y="TY226"/>
              </a:cxn>
              <a:cxn ang="0">
                <a:pos x="TX227" y="TY227"/>
              </a:cxn>
              <a:cxn ang="0">
                <a:pos x="TX228" y="TY228"/>
              </a:cxn>
              <a:cxn ang="0">
                <a:pos x="TX229" y="TY229"/>
              </a:cxn>
              <a:cxn ang="0">
                <a:pos x="TX230" y="TY230"/>
              </a:cxn>
              <a:cxn ang="0">
                <a:pos x="TX231" y="TY231"/>
              </a:cxn>
              <a:cxn ang="0">
                <a:pos x="TX232" y="TY232"/>
              </a:cxn>
              <a:cxn ang="0">
                <a:pos x="TX233" y="TY233"/>
              </a:cxn>
              <a:cxn ang="0">
                <a:pos x="TX234" y="TY234"/>
              </a:cxn>
              <a:cxn ang="0">
                <a:pos x="TX235" y="TY235"/>
              </a:cxn>
              <a:cxn ang="0">
                <a:pos x="TX236" y="TY236"/>
              </a:cxn>
              <a:cxn ang="0">
                <a:pos x="TX237" y="TY237"/>
              </a:cxn>
              <a:cxn ang="0">
                <a:pos x="TX238" y="TY238"/>
              </a:cxn>
              <a:cxn ang="0">
                <a:pos x="TX239" y="TY239"/>
              </a:cxn>
              <a:cxn ang="0">
                <a:pos x="TX240" y="TY240"/>
              </a:cxn>
              <a:cxn ang="0">
                <a:pos x="TX241" y="TY241"/>
              </a:cxn>
              <a:cxn ang="0">
                <a:pos x="TX242" y="TY242"/>
              </a:cxn>
              <a:cxn ang="0">
                <a:pos x="TX243" y="TY243"/>
              </a:cxn>
              <a:cxn ang="0">
                <a:pos x="TX244" y="TY244"/>
              </a:cxn>
              <a:cxn ang="0">
                <a:pos x="TX245" y="TY245"/>
              </a:cxn>
              <a:cxn ang="0">
                <a:pos x="TX246" y="TY246"/>
              </a:cxn>
              <a:cxn ang="0">
                <a:pos x="TX247" y="TY247"/>
              </a:cxn>
              <a:cxn ang="0">
                <a:pos x="TX248" y="TY248"/>
              </a:cxn>
              <a:cxn ang="0">
                <a:pos x="TX249" y="TY249"/>
              </a:cxn>
              <a:cxn ang="0">
                <a:pos x="TX250" y="TY250"/>
              </a:cxn>
              <a:cxn ang="0">
                <a:pos x="TX251" y="TY251"/>
              </a:cxn>
              <a:cxn ang="0">
                <a:pos x="TX252" y="TY252"/>
              </a:cxn>
              <a:cxn ang="0">
                <a:pos x="TX253" y="TY253"/>
              </a:cxn>
              <a:cxn ang="0">
                <a:pos x="TX254" y="TY254"/>
              </a:cxn>
              <a:cxn ang="0">
                <a:pos x="TX255" y="TY255"/>
              </a:cxn>
              <a:cxn ang="0">
                <a:pos x="TX256" y="TY256"/>
              </a:cxn>
              <a:cxn ang="0">
                <a:pos x="TX257" y="TY257"/>
              </a:cxn>
              <a:cxn ang="0">
                <a:pos x="TX258" y="TY258"/>
              </a:cxn>
              <a:cxn ang="0">
                <a:pos x="TX259" y="TY259"/>
              </a:cxn>
              <a:cxn ang="0">
                <a:pos x="TX260" y="TY260"/>
              </a:cxn>
              <a:cxn ang="0">
                <a:pos x="TX261" y="TY261"/>
              </a:cxn>
              <a:cxn ang="0">
                <a:pos x="TX262" y="TY262"/>
              </a:cxn>
              <a:cxn ang="0">
                <a:pos x="TX263" y="TY263"/>
              </a:cxn>
              <a:cxn ang="0">
                <a:pos x="TX264" y="TY264"/>
              </a:cxn>
              <a:cxn ang="0">
                <a:pos x="TX265" y="TY265"/>
              </a:cxn>
              <a:cxn ang="0">
                <a:pos x="TX266" y="TY266"/>
              </a:cxn>
              <a:cxn ang="0">
                <a:pos x="TX267" y="TY267"/>
              </a:cxn>
              <a:cxn ang="0">
                <a:pos x="TX268" y="TY268"/>
              </a:cxn>
              <a:cxn ang="0">
                <a:pos x="TX269" y="TY269"/>
              </a:cxn>
              <a:cxn ang="0">
                <a:pos x="TX270" y="TY270"/>
              </a:cxn>
              <a:cxn ang="0">
                <a:pos x="TX271" y="TY271"/>
              </a:cxn>
              <a:cxn ang="0">
                <a:pos x="TX272" y="TY272"/>
              </a:cxn>
              <a:cxn ang="0">
                <a:pos x="TX273" y="TY273"/>
              </a:cxn>
              <a:cxn ang="0">
                <a:pos x="TX274" y="TY274"/>
              </a:cxn>
              <a:cxn ang="0">
                <a:pos x="TX275" y="TY275"/>
              </a:cxn>
              <a:cxn ang="0">
                <a:pos x="TX276" y="TY276"/>
              </a:cxn>
              <a:cxn ang="0">
                <a:pos x="TX277" y="TY277"/>
              </a:cxn>
              <a:cxn ang="0">
                <a:pos x="TX278" y="TY278"/>
              </a:cxn>
              <a:cxn ang="0">
                <a:pos x="TX279" y="TY279"/>
              </a:cxn>
              <a:cxn ang="0">
                <a:pos x="TX280" y="TY280"/>
              </a:cxn>
              <a:cxn ang="0">
                <a:pos x="TX281" y="TY281"/>
              </a:cxn>
              <a:cxn ang="0">
                <a:pos x="TX282" y="TY282"/>
              </a:cxn>
              <a:cxn ang="0">
                <a:pos x="TX283" y="TY283"/>
              </a:cxn>
              <a:cxn ang="0">
                <a:pos x="TX284" y="TY284"/>
              </a:cxn>
              <a:cxn ang="0">
                <a:pos x="TX285" y="TY285"/>
              </a:cxn>
              <a:cxn ang="0">
                <a:pos x="TX286" y="TY286"/>
              </a:cxn>
              <a:cxn ang="0">
                <a:pos x="TX287" y="TY287"/>
              </a:cxn>
              <a:cxn ang="0">
                <a:pos x="TX288" y="TY288"/>
              </a:cxn>
              <a:cxn ang="0">
                <a:pos x="TX289" y="TY289"/>
              </a:cxn>
              <a:cxn ang="0">
                <a:pos x="TX290" y="TY290"/>
              </a:cxn>
              <a:cxn ang="0">
                <a:pos x="TX291" y="TY291"/>
              </a:cxn>
              <a:cxn ang="0">
                <a:pos x="TX292" y="TY292"/>
              </a:cxn>
              <a:cxn ang="0">
                <a:pos x="TX293" y="TY293"/>
              </a:cxn>
              <a:cxn ang="0">
                <a:pos x="TX294" y="TY294"/>
              </a:cxn>
              <a:cxn ang="0">
                <a:pos x="TX295" y="TY295"/>
              </a:cxn>
              <a:cxn ang="0">
                <a:pos x="TX296" y="TY296"/>
              </a:cxn>
              <a:cxn ang="0">
                <a:pos x="TX297" y="TY297"/>
              </a:cxn>
              <a:cxn ang="0">
                <a:pos x="TX298" y="TY298"/>
              </a:cxn>
              <a:cxn ang="0">
                <a:pos x="TX299" y="TY299"/>
              </a:cxn>
              <a:cxn ang="0">
                <a:pos x="TX300" y="TY300"/>
              </a:cxn>
              <a:cxn ang="0">
                <a:pos x="TX301" y="TY301"/>
              </a:cxn>
              <a:cxn ang="0">
                <a:pos x="TX302" y="TY302"/>
              </a:cxn>
              <a:cxn ang="0">
                <a:pos x="TX303" y="TY303"/>
              </a:cxn>
              <a:cxn ang="0">
                <a:pos x="TX304" y="TY304"/>
              </a:cxn>
              <a:cxn ang="0">
                <a:pos x="TX305" y="TY305"/>
              </a:cxn>
              <a:cxn ang="0">
                <a:pos x="TX306" y="TY306"/>
              </a:cxn>
              <a:cxn ang="0">
                <a:pos x="TX307" y="TY307"/>
              </a:cxn>
              <a:cxn ang="0">
                <a:pos x="TX308" y="TY308"/>
              </a:cxn>
              <a:cxn ang="0">
                <a:pos x="TX309" y="TY309"/>
              </a:cxn>
              <a:cxn ang="0">
                <a:pos x="TX310" y="TY310"/>
              </a:cxn>
              <a:cxn ang="0">
                <a:pos x="TX311" y="TY311"/>
              </a:cxn>
              <a:cxn ang="0">
                <a:pos x="TX312" y="TY312"/>
              </a:cxn>
              <a:cxn ang="0">
                <a:pos x="TX313" y="TY313"/>
              </a:cxn>
              <a:cxn ang="0">
                <a:pos x="TX314" y="TY314"/>
              </a:cxn>
              <a:cxn ang="0">
                <a:pos x="TX315" y="TY315"/>
              </a:cxn>
              <a:cxn ang="0">
                <a:pos x="TX316" y="TY316"/>
              </a:cxn>
              <a:cxn ang="0">
                <a:pos x="TX317" y="TY317"/>
              </a:cxn>
              <a:cxn ang="0">
                <a:pos x="TX318" y="TY318"/>
              </a:cxn>
              <a:cxn ang="0">
                <a:pos x="TX319" y="TY319"/>
              </a:cxn>
              <a:cxn ang="0">
                <a:pos x="TX320" y="TY320"/>
              </a:cxn>
              <a:cxn ang="0">
                <a:pos x="TX321" y="TY321"/>
              </a:cxn>
              <a:cxn ang="0">
                <a:pos x="TX322" y="TY322"/>
              </a:cxn>
              <a:cxn ang="0">
                <a:pos x="TX323" y="TY323"/>
              </a:cxn>
              <a:cxn ang="0">
                <a:pos x="TX324" y="TY324"/>
              </a:cxn>
              <a:cxn ang="0">
                <a:pos x="TX325" y="TY325"/>
              </a:cxn>
              <a:cxn ang="0">
                <a:pos x="TX326" y="TY326"/>
              </a:cxn>
              <a:cxn ang="0">
                <a:pos x="TX327" y="TY327"/>
              </a:cxn>
              <a:cxn ang="0">
                <a:pos x="TX328" y="TY328"/>
              </a:cxn>
              <a:cxn ang="0">
                <a:pos x="TX329" y="TY329"/>
              </a:cxn>
              <a:cxn ang="0">
                <a:pos x="TX330" y="TY330"/>
              </a:cxn>
              <a:cxn ang="0">
                <a:pos x="TX331" y="TY331"/>
              </a:cxn>
              <a:cxn ang="0">
                <a:pos x="TX332" y="TY332"/>
              </a:cxn>
              <a:cxn ang="0">
                <a:pos x="TX333" y="TY333"/>
              </a:cxn>
              <a:cxn ang="0">
                <a:pos x="TX334" y="TY334"/>
              </a:cxn>
              <a:cxn ang="0">
                <a:pos x="TX335" y="TY335"/>
              </a:cxn>
              <a:cxn ang="0">
                <a:pos x="TX336" y="TY336"/>
              </a:cxn>
              <a:cxn ang="0">
                <a:pos x="TX337" y="TY337"/>
              </a:cxn>
              <a:cxn ang="0">
                <a:pos x="TX338" y="TY338"/>
              </a:cxn>
              <a:cxn ang="0">
                <a:pos x="TX339" y="TY339"/>
              </a:cxn>
              <a:cxn ang="0">
                <a:pos x="TX340" y="TY340"/>
              </a:cxn>
            </a:cxnLst>
            <a:rect l="l" t="t" r="r" b="b"/>
            <a:pathLst>
              <a:path w="12402" h="5944">
                <a:moveTo>
                  <a:pt x="444" y="5053"/>
                </a:moveTo>
                <a:cubicBezTo>
                  <a:pt x="444" y="5053"/>
                  <a:pt x="444" y="5053"/>
                  <a:pt x="444" y="5053"/>
                </a:cubicBezTo>
                <a:cubicBezTo>
                  <a:pt x="444" y="5053"/>
                  <a:pt x="444" y="5067"/>
                  <a:pt x="459" y="5067"/>
                </a:cubicBezTo>
                <a:cubicBezTo>
                  <a:pt x="459" y="5067"/>
                  <a:pt x="473" y="5053"/>
                  <a:pt x="502" y="5038"/>
                </a:cubicBezTo>
                <a:cubicBezTo>
                  <a:pt x="516" y="5024"/>
                  <a:pt x="531" y="5009"/>
                  <a:pt x="559" y="4981"/>
                </a:cubicBezTo>
                <a:cubicBezTo>
                  <a:pt x="574" y="4952"/>
                  <a:pt x="602" y="4923"/>
                  <a:pt x="645" y="4880"/>
                </a:cubicBezTo>
                <a:cubicBezTo>
                  <a:pt x="689" y="4823"/>
                  <a:pt x="703" y="4794"/>
                  <a:pt x="746" y="4751"/>
                </a:cubicBezTo>
                <a:cubicBezTo>
                  <a:pt x="775" y="4708"/>
                  <a:pt x="789" y="4694"/>
                  <a:pt x="832" y="4651"/>
                </a:cubicBezTo>
                <a:cubicBezTo>
                  <a:pt x="861" y="4608"/>
                  <a:pt x="875" y="4593"/>
                  <a:pt x="918" y="4550"/>
                </a:cubicBezTo>
                <a:cubicBezTo>
                  <a:pt x="961" y="4507"/>
                  <a:pt x="976" y="4478"/>
                  <a:pt x="1004" y="4450"/>
                </a:cubicBezTo>
                <a:cubicBezTo>
                  <a:pt x="1033" y="4421"/>
                  <a:pt x="1047" y="4407"/>
                  <a:pt x="1076" y="4407"/>
                </a:cubicBezTo>
                <a:cubicBezTo>
                  <a:pt x="1090" y="4392"/>
                  <a:pt x="1105" y="4378"/>
                  <a:pt x="1119" y="4378"/>
                </a:cubicBezTo>
                <a:cubicBezTo>
                  <a:pt x="1133" y="4364"/>
                  <a:pt x="1148" y="4349"/>
                  <a:pt x="1177" y="4349"/>
                </a:cubicBezTo>
                <a:cubicBezTo>
                  <a:pt x="1191" y="4335"/>
                  <a:pt x="1205" y="4320"/>
                  <a:pt x="1248" y="4320"/>
                </a:cubicBezTo>
                <a:cubicBezTo>
                  <a:pt x="1277" y="4306"/>
                  <a:pt x="1291" y="4292"/>
                  <a:pt x="1320" y="4292"/>
                </a:cubicBezTo>
                <a:cubicBezTo>
                  <a:pt x="1334" y="4292"/>
                  <a:pt x="1349" y="4292"/>
                  <a:pt x="1377" y="4292"/>
                </a:cubicBezTo>
                <a:cubicBezTo>
                  <a:pt x="1406" y="4292"/>
                  <a:pt x="1421" y="4277"/>
                  <a:pt x="1464" y="4277"/>
                </a:cubicBezTo>
                <a:cubicBezTo>
                  <a:pt x="1492" y="4277"/>
                  <a:pt x="1507" y="4277"/>
                  <a:pt x="1535" y="4277"/>
                </a:cubicBezTo>
                <a:cubicBezTo>
                  <a:pt x="1550" y="4277"/>
                  <a:pt x="1564" y="4263"/>
                  <a:pt x="1578" y="4263"/>
                </a:cubicBezTo>
                <a:cubicBezTo>
                  <a:pt x="1593" y="4263"/>
                  <a:pt x="1607" y="4263"/>
                  <a:pt x="1636" y="4263"/>
                </a:cubicBezTo>
                <a:cubicBezTo>
                  <a:pt x="1665" y="4263"/>
                  <a:pt x="1679" y="4263"/>
                  <a:pt x="1722" y="4263"/>
                </a:cubicBezTo>
                <a:cubicBezTo>
                  <a:pt x="1751" y="4263"/>
                  <a:pt x="1765" y="4263"/>
                  <a:pt x="1794" y="4263"/>
                </a:cubicBezTo>
                <a:cubicBezTo>
                  <a:pt x="1822" y="4263"/>
                  <a:pt x="1837" y="4263"/>
                  <a:pt x="1880" y="4263"/>
                </a:cubicBezTo>
                <a:cubicBezTo>
                  <a:pt x="1923" y="4263"/>
                  <a:pt x="1952" y="4277"/>
                  <a:pt x="2038" y="4277"/>
                </a:cubicBezTo>
                <a:cubicBezTo>
                  <a:pt x="2110" y="4277"/>
                  <a:pt x="2153" y="4292"/>
                  <a:pt x="2239" y="4292"/>
                </a:cubicBezTo>
                <a:cubicBezTo>
                  <a:pt x="2311" y="4292"/>
                  <a:pt x="2354" y="4292"/>
                  <a:pt x="2440" y="4292"/>
                </a:cubicBezTo>
                <a:cubicBezTo>
                  <a:pt x="2511" y="4292"/>
                  <a:pt x="2555" y="4277"/>
                  <a:pt x="2612" y="4277"/>
                </a:cubicBezTo>
                <a:cubicBezTo>
                  <a:pt x="2655" y="4277"/>
                  <a:pt x="2684" y="4263"/>
                  <a:pt x="2712" y="4263"/>
                </a:cubicBezTo>
                <a:cubicBezTo>
                  <a:pt x="2741" y="4263"/>
                  <a:pt x="2770" y="4249"/>
                  <a:pt x="2827" y="4220"/>
                </a:cubicBezTo>
                <a:cubicBezTo>
                  <a:pt x="2885" y="4191"/>
                  <a:pt x="2913" y="4177"/>
                  <a:pt x="2956" y="4163"/>
                </a:cubicBezTo>
                <a:cubicBezTo>
                  <a:pt x="3000" y="4148"/>
                  <a:pt x="3028" y="4134"/>
                  <a:pt x="3100" y="4105"/>
                </a:cubicBezTo>
                <a:cubicBezTo>
                  <a:pt x="3172" y="4076"/>
                  <a:pt x="3229" y="4062"/>
                  <a:pt x="3344" y="4019"/>
                </a:cubicBezTo>
                <a:cubicBezTo>
                  <a:pt x="3459" y="3976"/>
                  <a:pt x="3531" y="3947"/>
                  <a:pt x="3645" y="3904"/>
                </a:cubicBezTo>
                <a:cubicBezTo>
                  <a:pt x="3746" y="3861"/>
                  <a:pt x="3803" y="3832"/>
                  <a:pt x="3846" y="3818"/>
                </a:cubicBezTo>
                <a:cubicBezTo>
                  <a:pt x="3889" y="3789"/>
                  <a:pt x="3947" y="3775"/>
                  <a:pt x="4033" y="3732"/>
                </a:cubicBezTo>
                <a:cubicBezTo>
                  <a:pt x="4119" y="3689"/>
                  <a:pt x="4162" y="3660"/>
                  <a:pt x="4234" y="3631"/>
                </a:cubicBezTo>
                <a:cubicBezTo>
                  <a:pt x="4291" y="3603"/>
                  <a:pt x="4334" y="3588"/>
                  <a:pt x="4377" y="3574"/>
                </a:cubicBezTo>
                <a:cubicBezTo>
                  <a:pt x="4421" y="3545"/>
                  <a:pt x="4449" y="3531"/>
                  <a:pt x="4492" y="3517"/>
                </a:cubicBezTo>
                <a:cubicBezTo>
                  <a:pt x="4521" y="3488"/>
                  <a:pt x="4535" y="3474"/>
                  <a:pt x="4578" y="3445"/>
                </a:cubicBezTo>
                <a:cubicBezTo>
                  <a:pt x="4622" y="3416"/>
                  <a:pt x="4650" y="3402"/>
                  <a:pt x="4693" y="3373"/>
                </a:cubicBezTo>
                <a:cubicBezTo>
                  <a:pt x="4736" y="3330"/>
                  <a:pt x="4765" y="3316"/>
                  <a:pt x="4808" y="3273"/>
                </a:cubicBezTo>
                <a:cubicBezTo>
                  <a:pt x="4851" y="3230"/>
                  <a:pt x="4894" y="3201"/>
                  <a:pt x="4966" y="3158"/>
                </a:cubicBezTo>
                <a:cubicBezTo>
                  <a:pt x="5038" y="3100"/>
                  <a:pt x="5081" y="3072"/>
                  <a:pt x="5138" y="3029"/>
                </a:cubicBezTo>
                <a:cubicBezTo>
                  <a:pt x="5181" y="2986"/>
                  <a:pt x="5210" y="2971"/>
                  <a:pt x="5253" y="2943"/>
                </a:cubicBezTo>
                <a:cubicBezTo>
                  <a:pt x="5296" y="2899"/>
                  <a:pt x="5339" y="2871"/>
                  <a:pt x="5425" y="2799"/>
                </a:cubicBezTo>
                <a:cubicBezTo>
                  <a:pt x="5511" y="2727"/>
                  <a:pt x="5569" y="2684"/>
                  <a:pt x="5684" y="2598"/>
                </a:cubicBezTo>
                <a:cubicBezTo>
                  <a:pt x="5784" y="2512"/>
                  <a:pt x="5842" y="2469"/>
                  <a:pt x="5928" y="2426"/>
                </a:cubicBezTo>
                <a:cubicBezTo>
                  <a:pt x="6000" y="2383"/>
                  <a:pt x="6028" y="2354"/>
                  <a:pt x="6071" y="2340"/>
                </a:cubicBezTo>
                <a:cubicBezTo>
                  <a:pt x="6114" y="2311"/>
                  <a:pt x="6157" y="2282"/>
                  <a:pt x="6244" y="2239"/>
                </a:cubicBezTo>
                <a:cubicBezTo>
                  <a:pt x="6330" y="2196"/>
                  <a:pt x="6401" y="2153"/>
                  <a:pt x="6502" y="2110"/>
                </a:cubicBezTo>
                <a:cubicBezTo>
                  <a:pt x="6588" y="2067"/>
                  <a:pt x="6645" y="2024"/>
                  <a:pt x="6732" y="1981"/>
                </a:cubicBezTo>
                <a:cubicBezTo>
                  <a:pt x="6818" y="1938"/>
                  <a:pt x="6861" y="1909"/>
                  <a:pt x="6904" y="1880"/>
                </a:cubicBezTo>
                <a:cubicBezTo>
                  <a:pt x="6947" y="1852"/>
                  <a:pt x="6976" y="1837"/>
                  <a:pt x="7019" y="1809"/>
                </a:cubicBezTo>
                <a:cubicBezTo>
                  <a:pt x="7062" y="1780"/>
                  <a:pt x="7090" y="1765"/>
                  <a:pt x="7119" y="1751"/>
                </a:cubicBezTo>
                <a:cubicBezTo>
                  <a:pt x="7148" y="1737"/>
                  <a:pt x="7162" y="1722"/>
                  <a:pt x="7177" y="1722"/>
                </a:cubicBezTo>
                <a:cubicBezTo>
                  <a:pt x="7191" y="1708"/>
                  <a:pt x="7220" y="1694"/>
                  <a:pt x="7277" y="1651"/>
                </a:cubicBezTo>
                <a:cubicBezTo>
                  <a:pt x="7320" y="1608"/>
                  <a:pt x="7363" y="1593"/>
                  <a:pt x="7406" y="1565"/>
                </a:cubicBezTo>
                <a:cubicBezTo>
                  <a:pt x="7449" y="1536"/>
                  <a:pt x="7478" y="1521"/>
                  <a:pt x="7521" y="1493"/>
                </a:cubicBezTo>
                <a:cubicBezTo>
                  <a:pt x="7564" y="1464"/>
                  <a:pt x="7578" y="1450"/>
                  <a:pt x="7593" y="1450"/>
                </a:cubicBezTo>
                <a:cubicBezTo>
                  <a:pt x="7593" y="1435"/>
                  <a:pt x="7607" y="1421"/>
                  <a:pt x="7650" y="1392"/>
                </a:cubicBezTo>
                <a:cubicBezTo>
                  <a:pt x="7693" y="1364"/>
                  <a:pt x="7708" y="1349"/>
                  <a:pt x="7722" y="1349"/>
                </a:cubicBezTo>
                <a:cubicBezTo>
                  <a:pt x="7736" y="1335"/>
                  <a:pt x="7751" y="1320"/>
                  <a:pt x="7794" y="1306"/>
                </a:cubicBezTo>
                <a:cubicBezTo>
                  <a:pt x="7837" y="1277"/>
                  <a:pt x="7851" y="1263"/>
                  <a:pt x="7880" y="1263"/>
                </a:cubicBezTo>
                <a:cubicBezTo>
                  <a:pt x="7909" y="1249"/>
                  <a:pt x="7937" y="1234"/>
                  <a:pt x="7980" y="1220"/>
                </a:cubicBezTo>
                <a:cubicBezTo>
                  <a:pt x="8023" y="1191"/>
                  <a:pt x="8052" y="1177"/>
                  <a:pt x="8095" y="1163"/>
                </a:cubicBezTo>
                <a:cubicBezTo>
                  <a:pt x="8124" y="1134"/>
                  <a:pt x="8153" y="1120"/>
                  <a:pt x="8210" y="1076"/>
                </a:cubicBezTo>
                <a:cubicBezTo>
                  <a:pt x="8267" y="1033"/>
                  <a:pt x="8296" y="1019"/>
                  <a:pt x="8339" y="1005"/>
                </a:cubicBezTo>
                <a:cubicBezTo>
                  <a:pt x="8382" y="976"/>
                  <a:pt x="8397" y="962"/>
                  <a:pt x="8425" y="947"/>
                </a:cubicBezTo>
                <a:cubicBezTo>
                  <a:pt x="8454" y="919"/>
                  <a:pt x="8468" y="904"/>
                  <a:pt x="8497" y="890"/>
                </a:cubicBezTo>
                <a:cubicBezTo>
                  <a:pt x="8526" y="861"/>
                  <a:pt x="8540" y="847"/>
                  <a:pt x="8555" y="847"/>
                </a:cubicBezTo>
                <a:cubicBezTo>
                  <a:pt x="8569" y="832"/>
                  <a:pt x="8583" y="818"/>
                  <a:pt x="8612" y="804"/>
                </a:cubicBezTo>
                <a:cubicBezTo>
                  <a:pt x="8626" y="789"/>
                  <a:pt x="8641" y="775"/>
                  <a:pt x="8655" y="775"/>
                </a:cubicBezTo>
                <a:cubicBezTo>
                  <a:pt x="8669" y="761"/>
                  <a:pt x="8684" y="746"/>
                  <a:pt x="8698" y="746"/>
                </a:cubicBezTo>
                <a:cubicBezTo>
                  <a:pt x="8698" y="732"/>
                  <a:pt x="8727" y="718"/>
                  <a:pt x="8784" y="689"/>
                </a:cubicBezTo>
                <a:cubicBezTo>
                  <a:pt x="8842" y="660"/>
                  <a:pt x="8870" y="646"/>
                  <a:pt x="8913" y="631"/>
                </a:cubicBezTo>
                <a:cubicBezTo>
                  <a:pt x="8956" y="617"/>
                  <a:pt x="8971" y="603"/>
                  <a:pt x="9000" y="603"/>
                </a:cubicBezTo>
                <a:cubicBezTo>
                  <a:pt x="9014" y="603"/>
                  <a:pt x="9028" y="588"/>
                  <a:pt x="9043" y="588"/>
                </a:cubicBezTo>
                <a:cubicBezTo>
                  <a:pt x="9057" y="588"/>
                  <a:pt x="9071" y="574"/>
                  <a:pt x="9114" y="560"/>
                </a:cubicBezTo>
                <a:cubicBezTo>
                  <a:pt x="9143" y="545"/>
                  <a:pt x="9157" y="531"/>
                  <a:pt x="9200" y="517"/>
                </a:cubicBezTo>
                <a:cubicBezTo>
                  <a:pt x="9229" y="488"/>
                  <a:pt x="9244" y="474"/>
                  <a:pt x="9272" y="459"/>
                </a:cubicBezTo>
                <a:cubicBezTo>
                  <a:pt x="9301" y="445"/>
                  <a:pt x="9315" y="431"/>
                  <a:pt x="9330" y="431"/>
                </a:cubicBezTo>
                <a:cubicBezTo>
                  <a:pt x="9330" y="416"/>
                  <a:pt x="9344" y="402"/>
                  <a:pt x="9358" y="402"/>
                </a:cubicBezTo>
                <a:cubicBezTo>
                  <a:pt x="9358" y="387"/>
                  <a:pt x="9373" y="373"/>
                  <a:pt x="9387" y="373"/>
                </a:cubicBezTo>
                <a:cubicBezTo>
                  <a:pt x="9401" y="359"/>
                  <a:pt x="9416" y="344"/>
                  <a:pt x="9430" y="344"/>
                </a:cubicBezTo>
                <a:cubicBezTo>
                  <a:pt x="9444" y="330"/>
                  <a:pt x="9459" y="316"/>
                  <a:pt x="9473" y="316"/>
                </a:cubicBezTo>
                <a:cubicBezTo>
                  <a:pt x="9473" y="301"/>
                  <a:pt x="9488" y="287"/>
                  <a:pt x="9531" y="273"/>
                </a:cubicBezTo>
                <a:cubicBezTo>
                  <a:pt x="9574" y="244"/>
                  <a:pt x="9602" y="230"/>
                  <a:pt x="9660" y="201"/>
                </a:cubicBezTo>
                <a:cubicBezTo>
                  <a:pt x="9717" y="158"/>
                  <a:pt x="9760" y="143"/>
                  <a:pt x="9818" y="129"/>
                </a:cubicBezTo>
                <a:cubicBezTo>
                  <a:pt x="9875" y="100"/>
                  <a:pt x="9904" y="86"/>
                  <a:pt x="9933" y="86"/>
                </a:cubicBezTo>
                <a:cubicBezTo>
                  <a:pt x="9961" y="72"/>
                  <a:pt x="9976" y="57"/>
                  <a:pt x="10019" y="57"/>
                </a:cubicBezTo>
                <a:cubicBezTo>
                  <a:pt x="10062" y="43"/>
                  <a:pt x="10076" y="43"/>
                  <a:pt x="10105" y="43"/>
                </a:cubicBezTo>
                <a:cubicBezTo>
                  <a:pt x="10133" y="43"/>
                  <a:pt x="10148" y="29"/>
                  <a:pt x="10162" y="29"/>
                </a:cubicBezTo>
                <a:cubicBezTo>
                  <a:pt x="10177" y="29"/>
                  <a:pt x="10191" y="14"/>
                  <a:pt x="10205" y="14"/>
                </a:cubicBezTo>
                <a:cubicBezTo>
                  <a:pt x="10220" y="14"/>
                  <a:pt x="10234" y="0"/>
                  <a:pt x="10248" y="0"/>
                </a:cubicBezTo>
                <a:cubicBezTo>
                  <a:pt x="10263" y="0"/>
                  <a:pt x="10277" y="0"/>
                  <a:pt x="10291" y="0"/>
                </a:cubicBezTo>
                <a:cubicBezTo>
                  <a:pt x="10291" y="0"/>
                  <a:pt x="10306" y="0"/>
                  <a:pt x="10349" y="0"/>
                </a:cubicBezTo>
                <a:cubicBezTo>
                  <a:pt x="10377" y="0"/>
                  <a:pt x="10392" y="0"/>
                  <a:pt x="10406" y="0"/>
                </a:cubicBezTo>
                <a:cubicBezTo>
                  <a:pt x="10406" y="0"/>
                  <a:pt x="10421" y="0"/>
                  <a:pt x="10449" y="0"/>
                </a:cubicBezTo>
                <a:cubicBezTo>
                  <a:pt x="10478" y="0"/>
                  <a:pt x="10492" y="0"/>
                  <a:pt x="10507" y="0"/>
                </a:cubicBezTo>
                <a:cubicBezTo>
                  <a:pt x="10521" y="0"/>
                  <a:pt x="10535" y="0"/>
                  <a:pt x="10564" y="0"/>
                </a:cubicBezTo>
                <a:cubicBezTo>
                  <a:pt x="10578" y="0"/>
                  <a:pt x="10593" y="0"/>
                  <a:pt x="10607" y="0"/>
                </a:cubicBezTo>
                <a:cubicBezTo>
                  <a:pt x="10622" y="0"/>
                  <a:pt x="10636" y="14"/>
                  <a:pt x="10665" y="14"/>
                </a:cubicBezTo>
                <a:cubicBezTo>
                  <a:pt x="10693" y="14"/>
                  <a:pt x="10708" y="14"/>
                  <a:pt x="10736" y="14"/>
                </a:cubicBezTo>
                <a:cubicBezTo>
                  <a:pt x="10765" y="14"/>
                  <a:pt x="10779" y="29"/>
                  <a:pt x="10808" y="29"/>
                </a:cubicBezTo>
                <a:cubicBezTo>
                  <a:pt x="10837" y="29"/>
                  <a:pt x="10851" y="29"/>
                  <a:pt x="10894" y="29"/>
                </a:cubicBezTo>
                <a:cubicBezTo>
                  <a:pt x="10937" y="29"/>
                  <a:pt x="10952" y="29"/>
                  <a:pt x="10966" y="29"/>
                </a:cubicBezTo>
                <a:cubicBezTo>
                  <a:pt x="10966" y="29"/>
                  <a:pt x="10980" y="29"/>
                  <a:pt x="11009" y="29"/>
                </a:cubicBezTo>
                <a:cubicBezTo>
                  <a:pt x="11023" y="29"/>
                  <a:pt x="11038" y="29"/>
                  <a:pt x="11052" y="29"/>
                </a:cubicBezTo>
                <a:cubicBezTo>
                  <a:pt x="11052" y="29"/>
                  <a:pt x="11066" y="29"/>
                  <a:pt x="11081" y="29"/>
                </a:cubicBezTo>
                <a:cubicBezTo>
                  <a:pt x="11081" y="29"/>
                  <a:pt x="11095" y="29"/>
                  <a:pt x="11110" y="29"/>
                </a:cubicBezTo>
                <a:cubicBezTo>
                  <a:pt x="11110" y="29"/>
                  <a:pt x="11124" y="29"/>
                  <a:pt x="11153" y="29"/>
                </a:cubicBezTo>
                <a:cubicBezTo>
                  <a:pt x="11181" y="29"/>
                  <a:pt x="11196" y="29"/>
                  <a:pt x="11210" y="29"/>
                </a:cubicBezTo>
                <a:cubicBezTo>
                  <a:pt x="11224" y="29"/>
                  <a:pt x="11239" y="29"/>
                  <a:pt x="11282" y="29"/>
                </a:cubicBezTo>
                <a:cubicBezTo>
                  <a:pt x="11311" y="29"/>
                  <a:pt x="11325" y="29"/>
                  <a:pt x="11354" y="29"/>
                </a:cubicBezTo>
                <a:cubicBezTo>
                  <a:pt x="11382" y="29"/>
                  <a:pt x="11397" y="29"/>
                  <a:pt x="11440" y="29"/>
                </a:cubicBezTo>
                <a:cubicBezTo>
                  <a:pt x="11483" y="29"/>
                  <a:pt x="11497" y="29"/>
                  <a:pt x="11511" y="29"/>
                </a:cubicBezTo>
                <a:cubicBezTo>
                  <a:pt x="11511" y="29"/>
                  <a:pt x="11526" y="29"/>
                  <a:pt x="11540" y="29"/>
                </a:cubicBezTo>
                <a:cubicBezTo>
                  <a:pt x="11540" y="29"/>
                  <a:pt x="11555" y="29"/>
                  <a:pt x="11569" y="29"/>
                </a:cubicBezTo>
                <a:cubicBezTo>
                  <a:pt x="11569" y="29"/>
                  <a:pt x="11583" y="29"/>
                  <a:pt x="11612" y="29"/>
                </a:cubicBezTo>
                <a:cubicBezTo>
                  <a:pt x="11626" y="29"/>
                  <a:pt x="11641" y="29"/>
                  <a:pt x="11684" y="29"/>
                </a:cubicBezTo>
                <a:cubicBezTo>
                  <a:pt x="11712" y="29"/>
                  <a:pt x="11727" y="29"/>
                  <a:pt x="11770" y="29"/>
                </a:cubicBezTo>
                <a:cubicBezTo>
                  <a:pt x="11813" y="29"/>
                  <a:pt x="11827" y="29"/>
                  <a:pt x="11856" y="29"/>
                </a:cubicBezTo>
                <a:cubicBezTo>
                  <a:pt x="11870" y="29"/>
                  <a:pt x="11885" y="43"/>
                  <a:pt x="11899" y="43"/>
                </a:cubicBezTo>
                <a:cubicBezTo>
                  <a:pt x="11913" y="43"/>
                  <a:pt x="11928" y="43"/>
                  <a:pt x="11956" y="43"/>
                </a:cubicBezTo>
                <a:cubicBezTo>
                  <a:pt x="11971" y="43"/>
                  <a:pt x="11985" y="43"/>
                  <a:pt x="12000" y="43"/>
                </a:cubicBezTo>
                <a:cubicBezTo>
                  <a:pt x="12000" y="43"/>
                  <a:pt x="12014" y="43"/>
                  <a:pt x="12028" y="43"/>
                </a:cubicBezTo>
                <a:cubicBezTo>
                  <a:pt x="12028" y="43"/>
                  <a:pt x="12043" y="43"/>
                  <a:pt x="12057" y="43"/>
                </a:cubicBezTo>
                <a:cubicBezTo>
                  <a:pt x="12057" y="43"/>
                  <a:pt x="12071" y="43"/>
                  <a:pt x="12086" y="43"/>
                </a:cubicBezTo>
                <a:cubicBezTo>
                  <a:pt x="12086" y="43"/>
                  <a:pt x="12100" y="43"/>
                  <a:pt x="12114" y="43"/>
                </a:cubicBezTo>
                <a:cubicBezTo>
                  <a:pt x="12114" y="43"/>
                  <a:pt x="12129" y="57"/>
                  <a:pt x="12143" y="57"/>
                </a:cubicBezTo>
                <a:cubicBezTo>
                  <a:pt x="12143" y="57"/>
                  <a:pt x="12157" y="72"/>
                  <a:pt x="12172" y="86"/>
                </a:cubicBezTo>
                <a:cubicBezTo>
                  <a:pt x="12172" y="86"/>
                  <a:pt x="12186" y="100"/>
                  <a:pt x="12200" y="100"/>
                </a:cubicBezTo>
                <a:cubicBezTo>
                  <a:pt x="12200" y="100"/>
                  <a:pt x="12215" y="100"/>
                  <a:pt x="12229" y="100"/>
                </a:cubicBezTo>
                <a:cubicBezTo>
                  <a:pt x="12229" y="100"/>
                  <a:pt x="12244" y="115"/>
                  <a:pt x="12244" y="129"/>
                </a:cubicBezTo>
                <a:cubicBezTo>
                  <a:pt x="12244" y="129"/>
                  <a:pt x="12258" y="143"/>
                  <a:pt x="12258" y="158"/>
                </a:cubicBezTo>
                <a:cubicBezTo>
                  <a:pt x="12258" y="158"/>
                  <a:pt x="12272" y="172"/>
                  <a:pt x="12301" y="187"/>
                </a:cubicBezTo>
                <a:cubicBezTo>
                  <a:pt x="12315" y="201"/>
                  <a:pt x="12330" y="215"/>
                  <a:pt x="12344" y="244"/>
                </a:cubicBezTo>
                <a:cubicBezTo>
                  <a:pt x="12344" y="273"/>
                  <a:pt x="12358" y="287"/>
                  <a:pt x="12373" y="330"/>
                </a:cubicBezTo>
                <a:cubicBezTo>
                  <a:pt x="12387" y="373"/>
                  <a:pt x="12401" y="387"/>
                  <a:pt x="12401" y="416"/>
                </a:cubicBezTo>
                <a:cubicBezTo>
                  <a:pt x="12401" y="431"/>
                  <a:pt x="12401" y="459"/>
                  <a:pt x="12401" y="545"/>
                </a:cubicBezTo>
                <a:cubicBezTo>
                  <a:pt x="12401" y="617"/>
                  <a:pt x="12401" y="646"/>
                  <a:pt x="12401" y="689"/>
                </a:cubicBezTo>
                <a:cubicBezTo>
                  <a:pt x="12401" y="732"/>
                  <a:pt x="12401" y="761"/>
                  <a:pt x="12401" y="804"/>
                </a:cubicBezTo>
                <a:cubicBezTo>
                  <a:pt x="12401" y="847"/>
                  <a:pt x="12401" y="876"/>
                  <a:pt x="12401" y="919"/>
                </a:cubicBezTo>
                <a:cubicBezTo>
                  <a:pt x="12401" y="962"/>
                  <a:pt x="12387" y="990"/>
                  <a:pt x="12387" y="1033"/>
                </a:cubicBezTo>
                <a:cubicBezTo>
                  <a:pt x="12387" y="1062"/>
                  <a:pt x="12373" y="1076"/>
                  <a:pt x="12373" y="1105"/>
                </a:cubicBezTo>
                <a:cubicBezTo>
                  <a:pt x="12373" y="1134"/>
                  <a:pt x="12358" y="1163"/>
                  <a:pt x="12344" y="1234"/>
                </a:cubicBezTo>
                <a:cubicBezTo>
                  <a:pt x="12315" y="1306"/>
                  <a:pt x="12301" y="1349"/>
                  <a:pt x="12287" y="1407"/>
                </a:cubicBezTo>
                <a:cubicBezTo>
                  <a:pt x="12272" y="1450"/>
                  <a:pt x="12258" y="1493"/>
                  <a:pt x="12244" y="1565"/>
                </a:cubicBezTo>
                <a:cubicBezTo>
                  <a:pt x="12215" y="1622"/>
                  <a:pt x="12200" y="1651"/>
                  <a:pt x="12200" y="1679"/>
                </a:cubicBezTo>
                <a:cubicBezTo>
                  <a:pt x="12186" y="1708"/>
                  <a:pt x="12172" y="1722"/>
                  <a:pt x="12157" y="1751"/>
                </a:cubicBezTo>
                <a:cubicBezTo>
                  <a:pt x="12143" y="1780"/>
                  <a:pt x="12129" y="1809"/>
                  <a:pt x="12100" y="1852"/>
                </a:cubicBezTo>
                <a:cubicBezTo>
                  <a:pt x="12071" y="1895"/>
                  <a:pt x="12057" y="1909"/>
                  <a:pt x="12043" y="1952"/>
                </a:cubicBezTo>
                <a:cubicBezTo>
                  <a:pt x="12014" y="1995"/>
                  <a:pt x="12000" y="2009"/>
                  <a:pt x="12000" y="2038"/>
                </a:cubicBezTo>
                <a:cubicBezTo>
                  <a:pt x="11985" y="2053"/>
                  <a:pt x="11956" y="2096"/>
                  <a:pt x="11913" y="2182"/>
                </a:cubicBezTo>
                <a:cubicBezTo>
                  <a:pt x="11870" y="2268"/>
                  <a:pt x="11842" y="2325"/>
                  <a:pt x="11799" y="2426"/>
                </a:cubicBezTo>
                <a:cubicBezTo>
                  <a:pt x="11755" y="2512"/>
                  <a:pt x="11727" y="2555"/>
                  <a:pt x="11727" y="2584"/>
                </a:cubicBezTo>
                <a:cubicBezTo>
                  <a:pt x="11712" y="2598"/>
                  <a:pt x="11698" y="2612"/>
                  <a:pt x="11698" y="2627"/>
                </a:cubicBezTo>
                <a:cubicBezTo>
                  <a:pt x="11684" y="2641"/>
                  <a:pt x="11669" y="2670"/>
                  <a:pt x="11641" y="2727"/>
                </a:cubicBezTo>
                <a:cubicBezTo>
                  <a:pt x="11598" y="2770"/>
                  <a:pt x="11583" y="2799"/>
                  <a:pt x="11569" y="2842"/>
                </a:cubicBezTo>
                <a:cubicBezTo>
                  <a:pt x="11540" y="2871"/>
                  <a:pt x="11526" y="2885"/>
                  <a:pt x="11526" y="2899"/>
                </a:cubicBezTo>
                <a:cubicBezTo>
                  <a:pt x="11511" y="2914"/>
                  <a:pt x="11497" y="2928"/>
                  <a:pt x="11483" y="2943"/>
                </a:cubicBezTo>
                <a:cubicBezTo>
                  <a:pt x="11468" y="2957"/>
                  <a:pt x="11454" y="2986"/>
                  <a:pt x="11411" y="3029"/>
                </a:cubicBezTo>
                <a:cubicBezTo>
                  <a:pt x="11368" y="3072"/>
                  <a:pt x="11354" y="3100"/>
                  <a:pt x="11354" y="3115"/>
                </a:cubicBezTo>
                <a:cubicBezTo>
                  <a:pt x="11339" y="3115"/>
                  <a:pt x="11325" y="3129"/>
                  <a:pt x="11311" y="3143"/>
                </a:cubicBezTo>
                <a:cubicBezTo>
                  <a:pt x="11296" y="3143"/>
                  <a:pt x="11282" y="3158"/>
                  <a:pt x="11253" y="3172"/>
                </a:cubicBezTo>
                <a:cubicBezTo>
                  <a:pt x="11224" y="3187"/>
                  <a:pt x="11210" y="3201"/>
                  <a:pt x="11196" y="3215"/>
                </a:cubicBezTo>
                <a:cubicBezTo>
                  <a:pt x="11181" y="3215"/>
                  <a:pt x="11167" y="3230"/>
                  <a:pt x="11138" y="3244"/>
                </a:cubicBezTo>
                <a:cubicBezTo>
                  <a:pt x="11095" y="3258"/>
                  <a:pt x="11081" y="3273"/>
                  <a:pt x="11052" y="3287"/>
                </a:cubicBezTo>
                <a:cubicBezTo>
                  <a:pt x="11023" y="3301"/>
                  <a:pt x="11009" y="3316"/>
                  <a:pt x="10980" y="3330"/>
                </a:cubicBezTo>
                <a:cubicBezTo>
                  <a:pt x="10937" y="3344"/>
                  <a:pt x="10909" y="3373"/>
                  <a:pt x="10822" y="3416"/>
                </a:cubicBezTo>
                <a:cubicBezTo>
                  <a:pt x="10736" y="3459"/>
                  <a:pt x="10693" y="3488"/>
                  <a:pt x="10650" y="3531"/>
                </a:cubicBezTo>
                <a:cubicBezTo>
                  <a:pt x="10593" y="3560"/>
                  <a:pt x="10564" y="3574"/>
                  <a:pt x="10535" y="3588"/>
                </a:cubicBezTo>
                <a:cubicBezTo>
                  <a:pt x="10507" y="3603"/>
                  <a:pt x="10492" y="3617"/>
                  <a:pt x="10449" y="3646"/>
                </a:cubicBezTo>
                <a:cubicBezTo>
                  <a:pt x="10406" y="3675"/>
                  <a:pt x="10377" y="3689"/>
                  <a:pt x="10363" y="3718"/>
                </a:cubicBezTo>
                <a:cubicBezTo>
                  <a:pt x="10334" y="3732"/>
                  <a:pt x="10320" y="3746"/>
                  <a:pt x="10291" y="3761"/>
                </a:cubicBezTo>
                <a:cubicBezTo>
                  <a:pt x="10263" y="3775"/>
                  <a:pt x="10234" y="3789"/>
                  <a:pt x="10191" y="3832"/>
                </a:cubicBezTo>
                <a:cubicBezTo>
                  <a:pt x="10148" y="3861"/>
                  <a:pt x="10119" y="3876"/>
                  <a:pt x="10090" y="3904"/>
                </a:cubicBezTo>
                <a:cubicBezTo>
                  <a:pt x="10047" y="3919"/>
                  <a:pt x="10033" y="3933"/>
                  <a:pt x="10019" y="3947"/>
                </a:cubicBezTo>
                <a:cubicBezTo>
                  <a:pt x="10004" y="3947"/>
                  <a:pt x="9990" y="3962"/>
                  <a:pt x="9976" y="3962"/>
                </a:cubicBezTo>
                <a:cubicBezTo>
                  <a:pt x="9961" y="3962"/>
                  <a:pt x="9947" y="3976"/>
                  <a:pt x="9947" y="3976"/>
                </a:cubicBezTo>
                <a:cubicBezTo>
                  <a:pt x="9933" y="3976"/>
                  <a:pt x="9918" y="3990"/>
                  <a:pt x="9889" y="4005"/>
                </a:cubicBezTo>
                <a:cubicBezTo>
                  <a:pt x="9846" y="4019"/>
                  <a:pt x="9832" y="4033"/>
                  <a:pt x="9818" y="4033"/>
                </a:cubicBezTo>
                <a:cubicBezTo>
                  <a:pt x="9789" y="4033"/>
                  <a:pt x="9775" y="4048"/>
                  <a:pt x="9775" y="4062"/>
                </a:cubicBezTo>
                <a:cubicBezTo>
                  <a:pt x="9760" y="4062"/>
                  <a:pt x="9746" y="4076"/>
                  <a:pt x="9717" y="4091"/>
                </a:cubicBezTo>
                <a:cubicBezTo>
                  <a:pt x="9689" y="4091"/>
                  <a:pt x="9674" y="4105"/>
                  <a:pt x="9645" y="4120"/>
                </a:cubicBezTo>
                <a:cubicBezTo>
                  <a:pt x="9602" y="4120"/>
                  <a:pt x="9588" y="4134"/>
                  <a:pt x="9588" y="4134"/>
                </a:cubicBezTo>
                <a:cubicBezTo>
                  <a:pt x="9574" y="4134"/>
                  <a:pt x="9559" y="4148"/>
                  <a:pt x="9545" y="4148"/>
                </a:cubicBezTo>
                <a:cubicBezTo>
                  <a:pt x="9531" y="4148"/>
                  <a:pt x="9516" y="4163"/>
                  <a:pt x="9516" y="4163"/>
                </a:cubicBezTo>
                <a:cubicBezTo>
                  <a:pt x="9502" y="4163"/>
                  <a:pt x="9488" y="4177"/>
                  <a:pt x="9488" y="4177"/>
                </a:cubicBezTo>
                <a:cubicBezTo>
                  <a:pt x="9473" y="4177"/>
                  <a:pt x="9459" y="4191"/>
                  <a:pt x="9459" y="4191"/>
                </a:cubicBezTo>
                <a:cubicBezTo>
                  <a:pt x="9444" y="4191"/>
                  <a:pt x="9430" y="4206"/>
                  <a:pt x="9416" y="4220"/>
                </a:cubicBezTo>
                <a:cubicBezTo>
                  <a:pt x="9401" y="4220"/>
                  <a:pt x="9387" y="4234"/>
                  <a:pt x="9387" y="4249"/>
                </a:cubicBezTo>
                <a:cubicBezTo>
                  <a:pt x="9387" y="4249"/>
                  <a:pt x="9373" y="4263"/>
                  <a:pt x="9373" y="4277"/>
                </a:cubicBezTo>
                <a:cubicBezTo>
                  <a:pt x="9373" y="4277"/>
                  <a:pt x="9358" y="4292"/>
                  <a:pt x="9344" y="4306"/>
                </a:cubicBezTo>
                <a:cubicBezTo>
                  <a:pt x="9315" y="4306"/>
                  <a:pt x="9301" y="4320"/>
                  <a:pt x="9287" y="4335"/>
                </a:cubicBezTo>
                <a:cubicBezTo>
                  <a:pt x="9272" y="4335"/>
                  <a:pt x="9258" y="4349"/>
                  <a:pt x="9244" y="4364"/>
                </a:cubicBezTo>
                <a:cubicBezTo>
                  <a:pt x="9229" y="4364"/>
                  <a:pt x="9215" y="4378"/>
                  <a:pt x="9215" y="4378"/>
                </a:cubicBezTo>
                <a:cubicBezTo>
                  <a:pt x="9200" y="4378"/>
                  <a:pt x="9186" y="4392"/>
                  <a:pt x="9186" y="4392"/>
                </a:cubicBezTo>
                <a:cubicBezTo>
                  <a:pt x="9172" y="4392"/>
                  <a:pt x="9157" y="4407"/>
                  <a:pt x="9157" y="4407"/>
                </a:cubicBezTo>
                <a:cubicBezTo>
                  <a:pt x="9143" y="4407"/>
                  <a:pt x="9129" y="4421"/>
                  <a:pt x="9129" y="4421"/>
                </a:cubicBezTo>
                <a:cubicBezTo>
                  <a:pt x="9129" y="4421"/>
                  <a:pt x="9114" y="4435"/>
                  <a:pt x="9114" y="4435"/>
                </a:cubicBezTo>
                <a:cubicBezTo>
                  <a:pt x="9100" y="4435"/>
                  <a:pt x="9086" y="4450"/>
                  <a:pt x="9086" y="4450"/>
                </a:cubicBezTo>
                <a:cubicBezTo>
                  <a:pt x="9071" y="4450"/>
                  <a:pt x="9057" y="4464"/>
                  <a:pt x="9028" y="4478"/>
                </a:cubicBezTo>
                <a:cubicBezTo>
                  <a:pt x="8985" y="4493"/>
                  <a:pt x="8971" y="4507"/>
                  <a:pt x="8956" y="4521"/>
                </a:cubicBezTo>
                <a:cubicBezTo>
                  <a:pt x="8928" y="4521"/>
                  <a:pt x="8913" y="4536"/>
                  <a:pt x="8913" y="4536"/>
                </a:cubicBezTo>
                <a:cubicBezTo>
                  <a:pt x="8899" y="4536"/>
                  <a:pt x="8885" y="4550"/>
                  <a:pt x="8885" y="4550"/>
                </a:cubicBezTo>
                <a:cubicBezTo>
                  <a:pt x="8870" y="4550"/>
                  <a:pt x="8856" y="4565"/>
                  <a:pt x="8856" y="4565"/>
                </a:cubicBezTo>
                <a:cubicBezTo>
                  <a:pt x="8842" y="4565"/>
                  <a:pt x="8827" y="4579"/>
                  <a:pt x="8827" y="4579"/>
                </a:cubicBezTo>
                <a:cubicBezTo>
                  <a:pt x="8813" y="4579"/>
                  <a:pt x="8799" y="4593"/>
                  <a:pt x="8799" y="4593"/>
                </a:cubicBezTo>
                <a:cubicBezTo>
                  <a:pt x="8784" y="4593"/>
                  <a:pt x="8770" y="4593"/>
                  <a:pt x="8770" y="4593"/>
                </a:cubicBezTo>
                <a:cubicBezTo>
                  <a:pt x="8755" y="4593"/>
                  <a:pt x="8741" y="4593"/>
                  <a:pt x="8741" y="4593"/>
                </a:cubicBezTo>
                <a:cubicBezTo>
                  <a:pt x="8727" y="4593"/>
                  <a:pt x="8712" y="4593"/>
                  <a:pt x="8698" y="4593"/>
                </a:cubicBezTo>
                <a:cubicBezTo>
                  <a:pt x="8684" y="4593"/>
                  <a:pt x="8669" y="4593"/>
                  <a:pt x="8669" y="4593"/>
                </a:cubicBezTo>
                <a:cubicBezTo>
                  <a:pt x="8655" y="4593"/>
                  <a:pt x="8641" y="4608"/>
                  <a:pt x="8612" y="4608"/>
                </a:cubicBezTo>
                <a:cubicBezTo>
                  <a:pt x="8583" y="4608"/>
                  <a:pt x="8569" y="4622"/>
                  <a:pt x="8555" y="4622"/>
                </a:cubicBezTo>
                <a:cubicBezTo>
                  <a:pt x="8540" y="4622"/>
                  <a:pt x="8526" y="4636"/>
                  <a:pt x="8526" y="4636"/>
                </a:cubicBezTo>
                <a:cubicBezTo>
                  <a:pt x="8511" y="4636"/>
                  <a:pt x="8497" y="4651"/>
                  <a:pt x="8497" y="4651"/>
                </a:cubicBezTo>
                <a:cubicBezTo>
                  <a:pt x="8483" y="4651"/>
                  <a:pt x="8468" y="4651"/>
                  <a:pt x="8468" y="4651"/>
                </a:cubicBezTo>
                <a:cubicBezTo>
                  <a:pt x="8454" y="4651"/>
                  <a:pt x="8440" y="4665"/>
                  <a:pt x="8440" y="4665"/>
                </a:cubicBezTo>
                <a:cubicBezTo>
                  <a:pt x="8425" y="4665"/>
                  <a:pt x="8411" y="4665"/>
                  <a:pt x="8382" y="4679"/>
                </a:cubicBezTo>
                <a:cubicBezTo>
                  <a:pt x="8339" y="4679"/>
                  <a:pt x="8325" y="4694"/>
                  <a:pt x="8311" y="4694"/>
                </a:cubicBezTo>
                <a:cubicBezTo>
                  <a:pt x="8282" y="4694"/>
                  <a:pt x="8267" y="4694"/>
                  <a:pt x="8239" y="4708"/>
                </a:cubicBezTo>
                <a:cubicBezTo>
                  <a:pt x="8210" y="4708"/>
                  <a:pt x="8196" y="4722"/>
                  <a:pt x="8181" y="4722"/>
                </a:cubicBezTo>
                <a:cubicBezTo>
                  <a:pt x="8153" y="4722"/>
                  <a:pt x="8124" y="4737"/>
                  <a:pt x="8081" y="4751"/>
                </a:cubicBezTo>
                <a:cubicBezTo>
                  <a:pt x="8023" y="4751"/>
                  <a:pt x="7995" y="4765"/>
                  <a:pt x="7952" y="4780"/>
                </a:cubicBezTo>
                <a:cubicBezTo>
                  <a:pt x="7909" y="4780"/>
                  <a:pt x="7866" y="4794"/>
                  <a:pt x="7822" y="4809"/>
                </a:cubicBezTo>
                <a:cubicBezTo>
                  <a:pt x="7779" y="4809"/>
                  <a:pt x="7736" y="4823"/>
                  <a:pt x="7679" y="4837"/>
                </a:cubicBezTo>
                <a:cubicBezTo>
                  <a:pt x="7622" y="4837"/>
                  <a:pt x="7593" y="4852"/>
                  <a:pt x="7550" y="4852"/>
                </a:cubicBezTo>
                <a:cubicBezTo>
                  <a:pt x="7507" y="4852"/>
                  <a:pt x="7492" y="4866"/>
                  <a:pt x="7478" y="4866"/>
                </a:cubicBezTo>
                <a:cubicBezTo>
                  <a:pt x="7449" y="4866"/>
                  <a:pt x="7435" y="4880"/>
                  <a:pt x="7421" y="4880"/>
                </a:cubicBezTo>
                <a:cubicBezTo>
                  <a:pt x="7406" y="4880"/>
                  <a:pt x="7392" y="4895"/>
                  <a:pt x="7363" y="4895"/>
                </a:cubicBezTo>
                <a:cubicBezTo>
                  <a:pt x="7334" y="4895"/>
                  <a:pt x="7320" y="4909"/>
                  <a:pt x="7306" y="4909"/>
                </a:cubicBezTo>
                <a:cubicBezTo>
                  <a:pt x="7277" y="4909"/>
                  <a:pt x="7263" y="4923"/>
                  <a:pt x="7248" y="4923"/>
                </a:cubicBezTo>
                <a:cubicBezTo>
                  <a:pt x="7234" y="4923"/>
                  <a:pt x="7220" y="4938"/>
                  <a:pt x="7191" y="4938"/>
                </a:cubicBezTo>
                <a:cubicBezTo>
                  <a:pt x="7162" y="4938"/>
                  <a:pt x="7133" y="4952"/>
                  <a:pt x="7090" y="4966"/>
                </a:cubicBezTo>
                <a:cubicBezTo>
                  <a:pt x="7033" y="4966"/>
                  <a:pt x="6990" y="4981"/>
                  <a:pt x="6918" y="4995"/>
                </a:cubicBezTo>
                <a:cubicBezTo>
                  <a:pt x="6832" y="5009"/>
                  <a:pt x="6789" y="5024"/>
                  <a:pt x="6746" y="5038"/>
                </a:cubicBezTo>
                <a:cubicBezTo>
                  <a:pt x="6703" y="5038"/>
                  <a:pt x="6674" y="5053"/>
                  <a:pt x="6631" y="5053"/>
                </a:cubicBezTo>
                <a:cubicBezTo>
                  <a:pt x="6588" y="5053"/>
                  <a:pt x="6559" y="5067"/>
                  <a:pt x="6502" y="5067"/>
                </a:cubicBezTo>
                <a:cubicBezTo>
                  <a:pt x="6430" y="5067"/>
                  <a:pt x="6401" y="5081"/>
                  <a:pt x="6387" y="5081"/>
                </a:cubicBezTo>
                <a:cubicBezTo>
                  <a:pt x="6358" y="5081"/>
                  <a:pt x="6344" y="5096"/>
                  <a:pt x="6330" y="5096"/>
                </a:cubicBezTo>
                <a:cubicBezTo>
                  <a:pt x="6315" y="5096"/>
                  <a:pt x="6301" y="5110"/>
                  <a:pt x="6287" y="5110"/>
                </a:cubicBezTo>
                <a:cubicBezTo>
                  <a:pt x="6258" y="5110"/>
                  <a:pt x="6244" y="5110"/>
                  <a:pt x="6229" y="5110"/>
                </a:cubicBezTo>
                <a:cubicBezTo>
                  <a:pt x="6215" y="5110"/>
                  <a:pt x="6200" y="5124"/>
                  <a:pt x="6186" y="5124"/>
                </a:cubicBezTo>
                <a:cubicBezTo>
                  <a:pt x="6157" y="5124"/>
                  <a:pt x="6143" y="5139"/>
                  <a:pt x="6143" y="5139"/>
                </a:cubicBezTo>
                <a:cubicBezTo>
                  <a:pt x="6129" y="5139"/>
                  <a:pt x="6114" y="5139"/>
                  <a:pt x="6086" y="5139"/>
                </a:cubicBezTo>
                <a:cubicBezTo>
                  <a:pt x="6043" y="5139"/>
                  <a:pt x="6014" y="5153"/>
                  <a:pt x="5956" y="5167"/>
                </a:cubicBezTo>
                <a:cubicBezTo>
                  <a:pt x="5885" y="5167"/>
                  <a:pt x="5842" y="5182"/>
                  <a:pt x="5799" y="5196"/>
                </a:cubicBezTo>
                <a:cubicBezTo>
                  <a:pt x="5741" y="5196"/>
                  <a:pt x="5684" y="5210"/>
                  <a:pt x="5583" y="5225"/>
                </a:cubicBezTo>
                <a:cubicBezTo>
                  <a:pt x="5483" y="5239"/>
                  <a:pt x="5425" y="5254"/>
                  <a:pt x="5368" y="5268"/>
                </a:cubicBezTo>
                <a:cubicBezTo>
                  <a:pt x="5296" y="5268"/>
                  <a:pt x="5267" y="5282"/>
                  <a:pt x="5239" y="5282"/>
                </a:cubicBezTo>
                <a:cubicBezTo>
                  <a:pt x="5210" y="5282"/>
                  <a:pt x="5181" y="5297"/>
                  <a:pt x="5138" y="5311"/>
                </a:cubicBezTo>
                <a:cubicBezTo>
                  <a:pt x="5081" y="5311"/>
                  <a:pt x="5052" y="5325"/>
                  <a:pt x="5038" y="5325"/>
                </a:cubicBezTo>
                <a:cubicBezTo>
                  <a:pt x="5023" y="5325"/>
                  <a:pt x="5009" y="5340"/>
                  <a:pt x="4995" y="5340"/>
                </a:cubicBezTo>
                <a:cubicBezTo>
                  <a:pt x="4966" y="5340"/>
                  <a:pt x="4952" y="5354"/>
                  <a:pt x="4937" y="5354"/>
                </a:cubicBezTo>
                <a:cubicBezTo>
                  <a:pt x="4923" y="5354"/>
                  <a:pt x="4909" y="5368"/>
                  <a:pt x="4909" y="5368"/>
                </a:cubicBezTo>
                <a:cubicBezTo>
                  <a:pt x="4894" y="5368"/>
                  <a:pt x="4880" y="5368"/>
                  <a:pt x="4851" y="5368"/>
                </a:cubicBezTo>
                <a:cubicBezTo>
                  <a:pt x="4822" y="5368"/>
                  <a:pt x="4808" y="5383"/>
                  <a:pt x="4794" y="5383"/>
                </a:cubicBezTo>
                <a:cubicBezTo>
                  <a:pt x="4765" y="5383"/>
                  <a:pt x="4751" y="5397"/>
                  <a:pt x="4736" y="5397"/>
                </a:cubicBezTo>
                <a:cubicBezTo>
                  <a:pt x="4722" y="5397"/>
                  <a:pt x="4708" y="5411"/>
                  <a:pt x="4679" y="5411"/>
                </a:cubicBezTo>
                <a:cubicBezTo>
                  <a:pt x="4650" y="5411"/>
                  <a:pt x="4636" y="5426"/>
                  <a:pt x="4607" y="5426"/>
                </a:cubicBezTo>
                <a:cubicBezTo>
                  <a:pt x="4578" y="5426"/>
                  <a:pt x="4564" y="5440"/>
                  <a:pt x="4535" y="5440"/>
                </a:cubicBezTo>
                <a:cubicBezTo>
                  <a:pt x="4507" y="5440"/>
                  <a:pt x="4492" y="5440"/>
                  <a:pt x="4449" y="5440"/>
                </a:cubicBezTo>
                <a:cubicBezTo>
                  <a:pt x="4406" y="5440"/>
                  <a:pt x="4377" y="5440"/>
                  <a:pt x="4377" y="5440"/>
                </a:cubicBezTo>
                <a:cubicBezTo>
                  <a:pt x="4363" y="5440"/>
                  <a:pt x="4349" y="5454"/>
                  <a:pt x="4320" y="5454"/>
                </a:cubicBezTo>
                <a:cubicBezTo>
                  <a:pt x="4291" y="5454"/>
                  <a:pt x="4277" y="5454"/>
                  <a:pt x="4263" y="5454"/>
                </a:cubicBezTo>
                <a:cubicBezTo>
                  <a:pt x="4234" y="5454"/>
                  <a:pt x="4220" y="5469"/>
                  <a:pt x="4205" y="5469"/>
                </a:cubicBezTo>
                <a:cubicBezTo>
                  <a:pt x="4177" y="5469"/>
                  <a:pt x="4162" y="5469"/>
                  <a:pt x="4133" y="5469"/>
                </a:cubicBezTo>
                <a:cubicBezTo>
                  <a:pt x="4105" y="5469"/>
                  <a:pt x="4090" y="5483"/>
                  <a:pt x="4047" y="5483"/>
                </a:cubicBezTo>
                <a:cubicBezTo>
                  <a:pt x="4004" y="5483"/>
                  <a:pt x="3990" y="5498"/>
                  <a:pt x="3961" y="5498"/>
                </a:cubicBezTo>
                <a:cubicBezTo>
                  <a:pt x="3918" y="5498"/>
                  <a:pt x="3904" y="5512"/>
                  <a:pt x="3875" y="5512"/>
                </a:cubicBezTo>
                <a:cubicBezTo>
                  <a:pt x="3846" y="5512"/>
                  <a:pt x="3832" y="5512"/>
                  <a:pt x="3832" y="5512"/>
                </a:cubicBezTo>
                <a:cubicBezTo>
                  <a:pt x="3818" y="5512"/>
                  <a:pt x="3803" y="5512"/>
                  <a:pt x="3775" y="5512"/>
                </a:cubicBezTo>
                <a:cubicBezTo>
                  <a:pt x="3746" y="5512"/>
                  <a:pt x="3732" y="5526"/>
                  <a:pt x="3689" y="5526"/>
                </a:cubicBezTo>
                <a:cubicBezTo>
                  <a:pt x="3645" y="5526"/>
                  <a:pt x="3631" y="5541"/>
                  <a:pt x="3588" y="5541"/>
                </a:cubicBezTo>
                <a:cubicBezTo>
                  <a:pt x="3545" y="5541"/>
                  <a:pt x="3502" y="5555"/>
                  <a:pt x="3430" y="5569"/>
                </a:cubicBezTo>
                <a:cubicBezTo>
                  <a:pt x="3358" y="5569"/>
                  <a:pt x="3330" y="5584"/>
                  <a:pt x="3301" y="5584"/>
                </a:cubicBezTo>
                <a:cubicBezTo>
                  <a:pt x="3258" y="5584"/>
                  <a:pt x="3244" y="5598"/>
                  <a:pt x="3244" y="5598"/>
                </a:cubicBezTo>
                <a:cubicBezTo>
                  <a:pt x="3229" y="5598"/>
                  <a:pt x="3215" y="5612"/>
                  <a:pt x="3200" y="5612"/>
                </a:cubicBezTo>
                <a:cubicBezTo>
                  <a:pt x="3186" y="5612"/>
                  <a:pt x="3172" y="5627"/>
                  <a:pt x="3172" y="5627"/>
                </a:cubicBezTo>
                <a:cubicBezTo>
                  <a:pt x="3157" y="5627"/>
                  <a:pt x="3143" y="5641"/>
                  <a:pt x="3114" y="5655"/>
                </a:cubicBezTo>
                <a:cubicBezTo>
                  <a:pt x="3071" y="5670"/>
                  <a:pt x="3057" y="5684"/>
                  <a:pt x="3028" y="5698"/>
                </a:cubicBezTo>
                <a:cubicBezTo>
                  <a:pt x="3000" y="5698"/>
                  <a:pt x="2971" y="5713"/>
                  <a:pt x="2913" y="5727"/>
                </a:cubicBezTo>
                <a:cubicBezTo>
                  <a:pt x="2856" y="5742"/>
                  <a:pt x="2813" y="5756"/>
                  <a:pt x="2755" y="5770"/>
                </a:cubicBezTo>
                <a:cubicBezTo>
                  <a:pt x="2698" y="5770"/>
                  <a:pt x="2655" y="5785"/>
                  <a:pt x="2598" y="5799"/>
                </a:cubicBezTo>
                <a:cubicBezTo>
                  <a:pt x="2526" y="5799"/>
                  <a:pt x="2483" y="5813"/>
                  <a:pt x="2425" y="5828"/>
                </a:cubicBezTo>
                <a:cubicBezTo>
                  <a:pt x="2368" y="5828"/>
                  <a:pt x="2339" y="5842"/>
                  <a:pt x="2339" y="5842"/>
                </a:cubicBezTo>
                <a:cubicBezTo>
                  <a:pt x="2325" y="5842"/>
                  <a:pt x="2311" y="5842"/>
                  <a:pt x="2296" y="5842"/>
                </a:cubicBezTo>
                <a:cubicBezTo>
                  <a:pt x="2282" y="5842"/>
                  <a:pt x="2267" y="5842"/>
                  <a:pt x="2253" y="5842"/>
                </a:cubicBezTo>
                <a:cubicBezTo>
                  <a:pt x="2239" y="5842"/>
                  <a:pt x="2224" y="5856"/>
                  <a:pt x="2210" y="5856"/>
                </a:cubicBezTo>
                <a:cubicBezTo>
                  <a:pt x="2196" y="5856"/>
                  <a:pt x="2167" y="5871"/>
                  <a:pt x="2124" y="5885"/>
                </a:cubicBezTo>
                <a:cubicBezTo>
                  <a:pt x="2066" y="5885"/>
                  <a:pt x="2038" y="5899"/>
                  <a:pt x="2023" y="5899"/>
                </a:cubicBezTo>
                <a:cubicBezTo>
                  <a:pt x="2009" y="5899"/>
                  <a:pt x="1995" y="5899"/>
                  <a:pt x="1966" y="5899"/>
                </a:cubicBezTo>
                <a:cubicBezTo>
                  <a:pt x="1923" y="5899"/>
                  <a:pt x="1909" y="5899"/>
                  <a:pt x="1880" y="5899"/>
                </a:cubicBezTo>
                <a:cubicBezTo>
                  <a:pt x="1851" y="5899"/>
                  <a:pt x="1822" y="5914"/>
                  <a:pt x="1779" y="5914"/>
                </a:cubicBezTo>
                <a:cubicBezTo>
                  <a:pt x="1736" y="5914"/>
                  <a:pt x="1708" y="5914"/>
                  <a:pt x="1665" y="5928"/>
                </a:cubicBezTo>
                <a:cubicBezTo>
                  <a:pt x="1622" y="5928"/>
                  <a:pt x="1593" y="5943"/>
                  <a:pt x="1550" y="5943"/>
                </a:cubicBezTo>
                <a:cubicBezTo>
                  <a:pt x="1507" y="5943"/>
                  <a:pt x="1478" y="5943"/>
                  <a:pt x="1449" y="5943"/>
                </a:cubicBezTo>
                <a:cubicBezTo>
                  <a:pt x="1421" y="5943"/>
                  <a:pt x="1406" y="5943"/>
                  <a:pt x="1406" y="5943"/>
                </a:cubicBezTo>
                <a:cubicBezTo>
                  <a:pt x="1392" y="5943"/>
                  <a:pt x="1377" y="5943"/>
                  <a:pt x="1349" y="5943"/>
                </a:cubicBezTo>
                <a:cubicBezTo>
                  <a:pt x="1320" y="5943"/>
                  <a:pt x="1306" y="5943"/>
                  <a:pt x="1306" y="5943"/>
                </a:cubicBezTo>
                <a:cubicBezTo>
                  <a:pt x="1291" y="5943"/>
                  <a:pt x="1277" y="5943"/>
                  <a:pt x="1277" y="5943"/>
                </a:cubicBezTo>
                <a:cubicBezTo>
                  <a:pt x="1263" y="5943"/>
                  <a:pt x="1248" y="5943"/>
                  <a:pt x="1220" y="5943"/>
                </a:cubicBezTo>
                <a:cubicBezTo>
                  <a:pt x="1177" y="5943"/>
                  <a:pt x="1133" y="5943"/>
                  <a:pt x="1019" y="5943"/>
                </a:cubicBezTo>
                <a:cubicBezTo>
                  <a:pt x="889" y="5943"/>
                  <a:pt x="832" y="5943"/>
                  <a:pt x="760" y="5943"/>
                </a:cubicBezTo>
                <a:cubicBezTo>
                  <a:pt x="689" y="5943"/>
                  <a:pt x="631" y="5943"/>
                  <a:pt x="545" y="5943"/>
                </a:cubicBezTo>
                <a:cubicBezTo>
                  <a:pt x="444" y="5943"/>
                  <a:pt x="387" y="5943"/>
                  <a:pt x="344" y="5943"/>
                </a:cubicBezTo>
                <a:cubicBezTo>
                  <a:pt x="301" y="5943"/>
                  <a:pt x="258" y="5928"/>
                  <a:pt x="200" y="5928"/>
                </a:cubicBezTo>
                <a:cubicBezTo>
                  <a:pt x="143" y="5928"/>
                  <a:pt x="114" y="5914"/>
                  <a:pt x="114" y="5914"/>
                </a:cubicBezTo>
                <a:cubicBezTo>
                  <a:pt x="100" y="5914"/>
                  <a:pt x="86" y="5914"/>
                  <a:pt x="71" y="5914"/>
                </a:cubicBezTo>
                <a:cubicBezTo>
                  <a:pt x="57" y="5914"/>
                  <a:pt x="43" y="5899"/>
                  <a:pt x="43" y="5899"/>
                </a:cubicBezTo>
                <a:cubicBezTo>
                  <a:pt x="28" y="5899"/>
                  <a:pt x="28" y="5885"/>
                  <a:pt x="28" y="5885"/>
                </a:cubicBezTo>
                <a:cubicBezTo>
                  <a:pt x="28" y="5871"/>
                  <a:pt x="14" y="5856"/>
                  <a:pt x="14" y="5842"/>
                </a:cubicBezTo>
                <a:cubicBezTo>
                  <a:pt x="14" y="5813"/>
                  <a:pt x="0" y="5799"/>
                  <a:pt x="0" y="5770"/>
                </a:cubicBezTo>
                <a:cubicBezTo>
                  <a:pt x="0" y="5727"/>
                  <a:pt x="0" y="5713"/>
                  <a:pt x="0" y="5698"/>
                </a:cubicBezTo>
                <a:cubicBezTo>
                  <a:pt x="0" y="5684"/>
                  <a:pt x="0" y="5670"/>
                  <a:pt x="0" y="5641"/>
                </a:cubicBezTo>
                <a:cubicBezTo>
                  <a:pt x="0" y="5598"/>
                  <a:pt x="0" y="5584"/>
                  <a:pt x="0" y="5555"/>
                </a:cubicBezTo>
                <a:cubicBezTo>
                  <a:pt x="0" y="5526"/>
                  <a:pt x="14" y="5512"/>
                  <a:pt x="14" y="5498"/>
                </a:cubicBezTo>
                <a:cubicBezTo>
                  <a:pt x="14" y="5483"/>
                  <a:pt x="28" y="5469"/>
                  <a:pt x="28" y="5469"/>
                </a:cubicBezTo>
                <a:cubicBezTo>
                  <a:pt x="28" y="5454"/>
                  <a:pt x="43" y="5440"/>
                  <a:pt x="43" y="5440"/>
                </a:cubicBezTo>
                <a:cubicBezTo>
                  <a:pt x="43" y="5426"/>
                  <a:pt x="57" y="5411"/>
                  <a:pt x="71" y="5397"/>
                </a:cubicBezTo>
                <a:cubicBezTo>
                  <a:pt x="71" y="5383"/>
                  <a:pt x="86" y="5368"/>
                  <a:pt x="100" y="5368"/>
                </a:cubicBezTo>
                <a:cubicBezTo>
                  <a:pt x="100" y="5368"/>
                  <a:pt x="114" y="5354"/>
                  <a:pt x="129" y="5354"/>
                </a:cubicBezTo>
                <a:cubicBezTo>
                  <a:pt x="143" y="5340"/>
                  <a:pt x="157" y="5325"/>
                  <a:pt x="172" y="5325"/>
                </a:cubicBezTo>
                <a:cubicBezTo>
                  <a:pt x="172" y="5311"/>
                  <a:pt x="186" y="5297"/>
                  <a:pt x="229" y="5282"/>
                </a:cubicBezTo>
                <a:cubicBezTo>
                  <a:pt x="258" y="5268"/>
                  <a:pt x="272" y="5254"/>
                  <a:pt x="287" y="5254"/>
                </a:cubicBezTo>
                <a:cubicBezTo>
                  <a:pt x="301" y="5254"/>
                  <a:pt x="315" y="5239"/>
                  <a:pt x="330" y="5239"/>
                </a:cubicBezTo>
                <a:cubicBezTo>
                  <a:pt x="344" y="5239"/>
                  <a:pt x="358" y="5225"/>
                  <a:pt x="387" y="5225"/>
                </a:cubicBezTo>
                <a:cubicBezTo>
                  <a:pt x="416" y="5210"/>
                  <a:pt x="430" y="5196"/>
                  <a:pt x="444" y="5196"/>
                </a:cubicBezTo>
                <a:cubicBezTo>
                  <a:pt x="444" y="5196"/>
                  <a:pt x="459" y="5182"/>
                  <a:pt x="473" y="5182"/>
                </a:cubicBezTo>
                <a:cubicBezTo>
                  <a:pt x="473" y="5182"/>
                  <a:pt x="488" y="5167"/>
                  <a:pt x="502" y="5167"/>
                </a:cubicBezTo>
                <a:cubicBezTo>
                  <a:pt x="502" y="5167"/>
                  <a:pt x="516" y="5153"/>
                  <a:pt x="516" y="5153"/>
                </a:cubicBezTo>
                <a:cubicBezTo>
                  <a:pt x="516" y="5139"/>
                  <a:pt x="516" y="5124"/>
                  <a:pt x="516" y="5124"/>
                </a:cubicBezTo>
                <a:cubicBezTo>
                  <a:pt x="516" y="5110"/>
                  <a:pt x="531" y="5096"/>
                  <a:pt x="531" y="5081"/>
                </a:cubicBezTo>
                <a:lnTo>
                  <a:pt x="488" y="5038"/>
                </a:lnTo>
                <a:cubicBezTo>
                  <a:pt x="488" y="5038"/>
                  <a:pt x="488" y="5038"/>
                  <a:pt x="488" y="5038"/>
                </a:cubicBezTo>
                <a:cubicBezTo>
                  <a:pt x="488" y="5038"/>
                  <a:pt x="473" y="5053"/>
                  <a:pt x="473" y="5096"/>
                </a:cubicBezTo>
                <a:cubicBezTo>
                  <a:pt x="473" y="5139"/>
                  <a:pt x="459" y="5153"/>
                  <a:pt x="459" y="5167"/>
                </a:cubicBezTo>
                <a:cubicBezTo>
                  <a:pt x="459" y="5167"/>
                  <a:pt x="444" y="5182"/>
                  <a:pt x="444" y="5196"/>
                </a:cubicBezTo>
                <a:cubicBezTo>
                  <a:pt x="444" y="5196"/>
                  <a:pt x="430" y="5210"/>
                  <a:pt x="430" y="5210"/>
                </a:cubicBezTo>
                <a:cubicBezTo>
                  <a:pt x="416" y="5210"/>
                  <a:pt x="401" y="5210"/>
                  <a:pt x="387" y="5225"/>
                </a:cubicBezTo>
              </a:path>
            </a:pathLst>
          </a:custGeom>
          <a:solidFill>
            <a:srgbClr val="FF5050">
              <a:alpha val="51044"/>
            </a:srgbClr>
          </a:solidFill>
          <a:ln w="0">
            <a:noFill/>
            <a:prstDash/>
          </a:ln>
        </p:spPr>
        <p:txBody>
          <a:bodyPr wrap="square" lIns="0" tIns="0" rIns="0" bIns="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5" name="Shape 60"/>
          <p:cNvSpPr>
            <a:spLocks/>
          </p:cNvSpPr>
          <p:nvPr/>
        </p:nvSpPr>
        <p:spPr>
          <a:xfrm rot="0">
            <a:off x="1277620" y="4336415"/>
            <a:ext cx="8564880" cy="1570355"/>
          </a:xfrm>
          <a:custGeom>
            <a:gdLst>
              <a:gd fmla="*/ 444 w 12402" name="TX0"/>
              <a:gd fmla="*/ 5053 h 5944" name="TY0"/>
              <a:gd fmla="*/ 444 w 12402" name="TX1"/>
              <a:gd fmla="*/ 5053 h 5944" name="TY1"/>
              <a:gd fmla="*/ 459 w 12402" name="TX2"/>
              <a:gd fmla="*/ 5067 h 5944" name="TY2"/>
              <a:gd fmla="*/ 502 w 12402" name="TX3"/>
              <a:gd fmla="*/ 5038 h 5944" name="TY3"/>
              <a:gd fmla="*/ 559 w 12402" name="TX4"/>
              <a:gd fmla="*/ 4981 h 5944" name="TY4"/>
              <a:gd fmla="*/ 645 w 12402" name="TX5"/>
              <a:gd fmla="*/ 4880 h 5944" name="TY5"/>
              <a:gd fmla="*/ 746 w 12402" name="TX6"/>
              <a:gd fmla="*/ 4751 h 5944" name="TY6"/>
              <a:gd fmla="*/ 832 w 12402" name="TX7"/>
              <a:gd fmla="*/ 4651 h 5944" name="TY7"/>
              <a:gd fmla="*/ 918 w 12402" name="TX8"/>
              <a:gd fmla="*/ 4550 h 5944" name="TY8"/>
              <a:gd fmla="*/ 1004 w 12402" name="TX9"/>
              <a:gd fmla="*/ 4450 h 5944" name="TY9"/>
              <a:gd fmla="*/ 1076 w 12402" name="TX10"/>
              <a:gd fmla="*/ 4407 h 5944" name="TY10"/>
              <a:gd fmla="*/ 1119 w 12402" name="TX11"/>
              <a:gd fmla="*/ 4378 h 5944" name="TY11"/>
              <a:gd fmla="*/ 1177 w 12402" name="TX12"/>
              <a:gd fmla="*/ 4349 h 5944" name="TY12"/>
              <a:gd fmla="*/ 1248 w 12402" name="TX13"/>
              <a:gd fmla="*/ 4320 h 5944" name="TY13"/>
              <a:gd fmla="*/ 1320 w 12402" name="TX14"/>
              <a:gd fmla="*/ 4292 h 5944" name="TY14"/>
              <a:gd fmla="*/ 1377 w 12402" name="TX15"/>
              <a:gd fmla="*/ 4292 h 5944" name="TY15"/>
              <a:gd fmla="*/ 1464 w 12402" name="TX16"/>
              <a:gd fmla="*/ 4277 h 5944" name="TY16"/>
              <a:gd fmla="*/ 1535 w 12402" name="TX17"/>
              <a:gd fmla="*/ 4277 h 5944" name="TY17"/>
              <a:gd fmla="*/ 1578 w 12402" name="TX18"/>
              <a:gd fmla="*/ 4263 h 5944" name="TY18"/>
              <a:gd fmla="*/ 1636 w 12402" name="TX19"/>
              <a:gd fmla="*/ 4263 h 5944" name="TY19"/>
              <a:gd fmla="*/ 1722 w 12402" name="TX20"/>
              <a:gd fmla="*/ 4263 h 5944" name="TY20"/>
              <a:gd fmla="*/ 1794 w 12402" name="TX21"/>
              <a:gd fmla="*/ 4263 h 5944" name="TY21"/>
              <a:gd fmla="*/ 1880 w 12402" name="TX22"/>
              <a:gd fmla="*/ 4263 h 5944" name="TY22"/>
              <a:gd fmla="*/ 2038 w 12402" name="TX23"/>
              <a:gd fmla="*/ 4277 h 5944" name="TY23"/>
              <a:gd fmla="*/ 2239 w 12402" name="TX24"/>
              <a:gd fmla="*/ 4292 h 5944" name="TY24"/>
              <a:gd fmla="*/ 2440 w 12402" name="TX25"/>
              <a:gd fmla="*/ 4292 h 5944" name="TY25"/>
              <a:gd fmla="*/ 2612 w 12402" name="TX26"/>
              <a:gd fmla="*/ 4277 h 5944" name="TY26"/>
              <a:gd fmla="*/ 2712 w 12402" name="TX27"/>
              <a:gd fmla="*/ 4263 h 5944" name="TY27"/>
              <a:gd fmla="*/ 2827 w 12402" name="TX28"/>
              <a:gd fmla="*/ 4220 h 5944" name="TY28"/>
              <a:gd fmla="*/ 2956 w 12402" name="TX29"/>
              <a:gd fmla="*/ 4163 h 5944" name="TY29"/>
              <a:gd fmla="*/ 3100 w 12402" name="TX30"/>
              <a:gd fmla="*/ 4105 h 5944" name="TY30"/>
              <a:gd fmla="*/ 3344 w 12402" name="TX31"/>
              <a:gd fmla="*/ 4019 h 5944" name="TY31"/>
              <a:gd fmla="*/ 3645 w 12402" name="TX32"/>
              <a:gd fmla="*/ 3904 h 5944" name="TY32"/>
              <a:gd fmla="*/ 3846 w 12402" name="TX33"/>
              <a:gd fmla="*/ 3818 h 5944" name="TY33"/>
              <a:gd fmla="*/ 4033 w 12402" name="TX34"/>
              <a:gd fmla="*/ 3732 h 5944" name="TY34"/>
              <a:gd fmla="*/ 4234 w 12402" name="TX35"/>
              <a:gd fmla="*/ 3631 h 5944" name="TY35"/>
              <a:gd fmla="*/ 4377 w 12402" name="TX36"/>
              <a:gd fmla="*/ 3574 h 5944" name="TY36"/>
              <a:gd fmla="*/ 4492 w 12402" name="TX37"/>
              <a:gd fmla="*/ 3517 h 5944" name="TY37"/>
              <a:gd fmla="*/ 4578 w 12402" name="TX38"/>
              <a:gd fmla="*/ 3445 h 5944" name="TY38"/>
              <a:gd fmla="*/ 4693 w 12402" name="TX39"/>
              <a:gd fmla="*/ 3373 h 5944" name="TY39"/>
              <a:gd fmla="*/ 4808 w 12402" name="TX40"/>
              <a:gd fmla="*/ 3273 h 5944" name="TY40"/>
              <a:gd fmla="*/ 4966 w 12402" name="TX41"/>
              <a:gd fmla="*/ 3158 h 5944" name="TY41"/>
              <a:gd fmla="*/ 5138 w 12402" name="TX42"/>
              <a:gd fmla="*/ 3029 h 5944" name="TY42"/>
              <a:gd fmla="*/ 5253 w 12402" name="TX43"/>
              <a:gd fmla="*/ 2943 h 5944" name="TY43"/>
              <a:gd fmla="*/ 5425 w 12402" name="TX44"/>
              <a:gd fmla="*/ 2799 h 5944" name="TY44"/>
              <a:gd fmla="*/ 5684 w 12402" name="TX45"/>
              <a:gd fmla="*/ 2598 h 5944" name="TY45"/>
              <a:gd fmla="*/ 5928 w 12402" name="TX46"/>
              <a:gd fmla="*/ 2426 h 5944" name="TY46"/>
              <a:gd fmla="*/ 6071 w 12402" name="TX47"/>
              <a:gd fmla="*/ 2340 h 5944" name="TY47"/>
              <a:gd fmla="*/ 6244 w 12402" name="TX48"/>
              <a:gd fmla="*/ 2239 h 5944" name="TY48"/>
              <a:gd fmla="*/ 6502 w 12402" name="TX49"/>
              <a:gd fmla="*/ 2110 h 5944" name="TY49"/>
              <a:gd fmla="*/ 6732 w 12402" name="TX50"/>
              <a:gd fmla="*/ 1981 h 5944" name="TY50"/>
              <a:gd fmla="*/ 6904 w 12402" name="TX51"/>
              <a:gd fmla="*/ 1880 h 5944" name="TY51"/>
              <a:gd fmla="*/ 7019 w 12402" name="TX52"/>
              <a:gd fmla="*/ 1809 h 5944" name="TY52"/>
              <a:gd fmla="*/ 7119 w 12402" name="TX53"/>
              <a:gd fmla="*/ 1751 h 5944" name="TY53"/>
              <a:gd fmla="*/ 7177 w 12402" name="TX54"/>
              <a:gd fmla="*/ 1722 h 5944" name="TY54"/>
              <a:gd fmla="*/ 7277 w 12402" name="TX55"/>
              <a:gd fmla="*/ 1651 h 5944" name="TY55"/>
              <a:gd fmla="*/ 7406 w 12402" name="TX56"/>
              <a:gd fmla="*/ 1565 h 5944" name="TY56"/>
              <a:gd fmla="*/ 7521 w 12402" name="TX57"/>
              <a:gd fmla="*/ 1493 h 5944" name="TY57"/>
              <a:gd fmla="*/ 7593 w 12402" name="TX58"/>
              <a:gd fmla="*/ 1450 h 5944" name="TY58"/>
              <a:gd fmla="*/ 7650 w 12402" name="TX59"/>
              <a:gd fmla="*/ 1392 h 5944" name="TY59"/>
              <a:gd fmla="*/ 7722 w 12402" name="TX60"/>
              <a:gd fmla="*/ 1349 h 5944" name="TY60"/>
              <a:gd fmla="*/ 7794 w 12402" name="TX61"/>
              <a:gd fmla="*/ 1306 h 5944" name="TY61"/>
              <a:gd fmla="*/ 7880 w 12402" name="TX62"/>
              <a:gd fmla="*/ 1263 h 5944" name="TY62"/>
              <a:gd fmla="*/ 7980 w 12402" name="TX63"/>
              <a:gd fmla="*/ 1220 h 5944" name="TY63"/>
              <a:gd fmla="*/ 8095 w 12402" name="TX64"/>
              <a:gd fmla="*/ 1163 h 5944" name="TY64"/>
              <a:gd fmla="*/ 8210 w 12402" name="TX65"/>
              <a:gd fmla="*/ 1076 h 5944" name="TY65"/>
              <a:gd fmla="*/ 8339 w 12402" name="TX66"/>
              <a:gd fmla="*/ 1005 h 5944" name="TY66"/>
              <a:gd fmla="*/ 8425 w 12402" name="TX67"/>
              <a:gd fmla="*/ 947 h 5944" name="TY67"/>
              <a:gd fmla="*/ 8497 w 12402" name="TX68"/>
              <a:gd fmla="*/ 890 h 5944" name="TY68"/>
              <a:gd fmla="*/ 8555 w 12402" name="TX69"/>
              <a:gd fmla="*/ 847 h 5944" name="TY69"/>
              <a:gd fmla="*/ 8612 w 12402" name="TX70"/>
              <a:gd fmla="*/ 804 h 5944" name="TY70"/>
              <a:gd fmla="*/ 8655 w 12402" name="TX71"/>
              <a:gd fmla="*/ 775 h 5944" name="TY71"/>
              <a:gd fmla="*/ 8698 w 12402" name="TX72"/>
              <a:gd fmla="*/ 746 h 5944" name="TY72"/>
              <a:gd fmla="*/ 8784 w 12402" name="TX73"/>
              <a:gd fmla="*/ 689 h 5944" name="TY73"/>
              <a:gd fmla="*/ 8913 w 12402" name="TX74"/>
              <a:gd fmla="*/ 631 h 5944" name="TY74"/>
              <a:gd fmla="*/ 9000 w 12402" name="TX75"/>
              <a:gd fmla="*/ 603 h 5944" name="TY75"/>
              <a:gd fmla="*/ 9043 w 12402" name="TX76"/>
              <a:gd fmla="*/ 588 h 5944" name="TY76"/>
              <a:gd fmla="*/ 9114 w 12402" name="TX77"/>
              <a:gd fmla="*/ 560 h 5944" name="TY77"/>
              <a:gd fmla="*/ 9200 w 12402" name="TX78"/>
              <a:gd fmla="*/ 517 h 5944" name="TY78"/>
              <a:gd fmla="*/ 9272 w 12402" name="TX79"/>
              <a:gd fmla="*/ 459 h 5944" name="TY79"/>
              <a:gd fmla="*/ 9330 w 12402" name="TX80"/>
              <a:gd fmla="*/ 431 h 5944" name="TY80"/>
              <a:gd fmla="*/ 9358 w 12402" name="TX81"/>
              <a:gd fmla="*/ 402 h 5944" name="TY81"/>
              <a:gd fmla="*/ 9387 w 12402" name="TX82"/>
              <a:gd fmla="*/ 373 h 5944" name="TY82"/>
              <a:gd fmla="*/ 9430 w 12402" name="TX83"/>
              <a:gd fmla="*/ 344 h 5944" name="TY83"/>
              <a:gd fmla="*/ 9473 w 12402" name="TX84"/>
              <a:gd fmla="*/ 316 h 5944" name="TY84"/>
              <a:gd fmla="*/ 9531 w 12402" name="TX85"/>
              <a:gd fmla="*/ 273 h 5944" name="TY85"/>
              <a:gd fmla="*/ 9660 w 12402" name="TX86"/>
              <a:gd fmla="*/ 201 h 5944" name="TY86"/>
              <a:gd fmla="*/ 9818 w 12402" name="TX87"/>
              <a:gd fmla="*/ 129 h 5944" name="TY87"/>
              <a:gd fmla="*/ 9933 w 12402" name="TX88"/>
              <a:gd fmla="*/ 86 h 5944" name="TY88"/>
              <a:gd fmla="*/ 10019 w 12402" name="TX89"/>
              <a:gd fmla="*/ 57 h 5944" name="TY89"/>
              <a:gd fmla="*/ 10105 w 12402" name="TX90"/>
              <a:gd fmla="*/ 43 h 5944" name="TY90"/>
              <a:gd fmla="*/ 10162 w 12402" name="TX91"/>
              <a:gd fmla="*/ 29 h 5944" name="TY91"/>
              <a:gd fmla="*/ 10205 w 12402" name="TX92"/>
              <a:gd fmla="*/ 14 h 5944" name="TY92"/>
              <a:gd fmla="*/ 10248 w 12402" name="TX93"/>
              <a:gd fmla="*/ 0 h 5944" name="TY93"/>
              <a:gd fmla="*/ 10291 w 12402" name="TX94"/>
              <a:gd fmla="*/ 0 h 5944" name="TY94"/>
              <a:gd fmla="*/ 10349 w 12402" name="TX95"/>
              <a:gd fmla="*/ 0 h 5944" name="TY95"/>
              <a:gd fmla="*/ 10406 w 12402" name="TX96"/>
              <a:gd fmla="*/ 0 h 5944" name="TY96"/>
              <a:gd fmla="*/ 10449 w 12402" name="TX97"/>
              <a:gd fmla="*/ 0 h 5944" name="TY97"/>
              <a:gd fmla="*/ 10507 w 12402" name="TX98"/>
              <a:gd fmla="*/ 0 h 5944" name="TY98"/>
              <a:gd fmla="*/ 10564 w 12402" name="TX99"/>
              <a:gd fmla="*/ 0 h 5944" name="TY99"/>
              <a:gd fmla="*/ 10607 w 12402" name="TX100"/>
              <a:gd fmla="*/ 0 h 5944" name="TY100"/>
              <a:gd fmla="*/ 10665 w 12402" name="TX101"/>
              <a:gd fmla="*/ 14 h 5944" name="TY101"/>
              <a:gd fmla="*/ 10736 w 12402" name="TX102"/>
              <a:gd fmla="*/ 14 h 5944" name="TY102"/>
              <a:gd fmla="*/ 10808 w 12402" name="TX103"/>
              <a:gd fmla="*/ 29 h 5944" name="TY103"/>
              <a:gd fmla="*/ 10894 w 12402" name="TX104"/>
              <a:gd fmla="*/ 29 h 5944" name="TY104"/>
              <a:gd fmla="*/ 10966 w 12402" name="TX105"/>
              <a:gd fmla="*/ 29 h 5944" name="TY105"/>
              <a:gd fmla="*/ 11009 w 12402" name="TX106"/>
              <a:gd fmla="*/ 29 h 5944" name="TY106"/>
              <a:gd fmla="*/ 11052 w 12402" name="TX107"/>
              <a:gd fmla="*/ 29 h 5944" name="TY107"/>
              <a:gd fmla="*/ 11081 w 12402" name="TX108"/>
              <a:gd fmla="*/ 29 h 5944" name="TY108"/>
              <a:gd fmla="*/ 11110 w 12402" name="TX109"/>
              <a:gd fmla="*/ 29 h 5944" name="TY109"/>
              <a:gd fmla="*/ 11153 w 12402" name="TX110"/>
              <a:gd fmla="*/ 29 h 5944" name="TY110"/>
              <a:gd fmla="*/ 11210 w 12402" name="TX111"/>
              <a:gd fmla="*/ 29 h 5944" name="TY111"/>
              <a:gd fmla="*/ 11282 w 12402" name="TX112"/>
              <a:gd fmla="*/ 29 h 5944" name="TY112"/>
              <a:gd fmla="*/ 11354 w 12402" name="TX113"/>
              <a:gd fmla="*/ 29 h 5944" name="TY113"/>
              <a:gd fmla="*/ 11440 w 12402" name="TX114"/>
              <a:gd fmla="*/ 29 h 5944" name="TY114"/>
              <a:gd fmla="*/ 11511 w 12402" name="TX115"/>
              <a:gd fmla="*/ 29 h 5944" name="TY115"/>
              <a:gd fmla="*/ 11540 w 12402" name="TX116"/>
              <a:gd fmla="*/ 29 h 5944" name="TY116"/>
              <a:gd fmla="*/ 11569 w 12402" name="TX117"/>
              <a:gd fmla="*/ 29 h 5944" name="TY117"/>
              <a:gd fmla="*/ 11612 w 12402" name="TX118"/>
              <a:gd fmla="*/ 29 h 5944" name="TY118"/>
              <a:gd fmla="*/ 11684 w 12402" name="TX119"/>
              <a:gd fmla="*/ 29 h 5944" name="TY119"/>
              <a:gd fmla="*/ 11770 w 12402" name="TX120"/>
              <a:gd fmla="*/ 29 h 5944" name="TY120"/>
              <a:gd fmla="*/ 11856 w 12402" name="TX121"/>
              <a:gd fmla="*/ 29 h 5944" name="TY121"/>
              <a:gd fmla="*/ 11899 w 12402" name="TX122"/>
              <a:gd fmla="*/ 43 h 5944" name="TY122"/>
              <a:gd fmla="*/ 11956 w 12402" name="TX123"/>
              <a:gd fmla="*/ 43 h 5944" name="TY123"/>
              <a:gd fmla="*/ 12000 w 12402" name="TX124"/>
              <a:gd fmla="*/ 43 h 5944" name="TY124"/>
              <a:gd fmla="*/ 12028 w 12402" name="TX125"/>
              <a:gd fmla="*/ 43 h 5944" name="TY125"/>
              <a:gd fmla="*/ 12057 w 12402" name="TX126"/>
              <a:gd fmla="*/ 43 h 5944" name="TY126"/>
              <a:gd fmla="*/ 12086 w 12402" name="TX127"/>
              <a:gd fmla="*/ 43 h 5944" name="TY127"/>
              <a:gd fmla="*/ 12114 w 12402" name="TX128"/>
              <a:gd fmla="*/ 43 h 5944" name="TY128"/>
              <a:gd fmla="*/ 12143 w 12402" name="TX129"/>
              <a:gd fmla="*/ 57 h 5944" name="TY129"/>
              <a:gd fmla="*/ 12172 w 12402" name="TX130"/>
              <a:gd fmla="*/ 86 h 5944" name="TY130"/>
              <a:gd fmla="*/ 12200 w 12402" name="TX131"/>
              <a:gd fmla="*/ 100 h 5944" name="TY131"/>
              <a:gd fmla="*/ 12229 w 12402" name="TX132"/>
              <a:gd fmla="*/ 100 h 5944" name="TY132"/>
              <a:gd fmla="*/ 12244 w 12402" name="TX133"/>
              <a:gd fmla="*/ 129 h 5944" name="TY133"/>
              <a:gd fmla="*/ 12258 w 12402" name="TX134"/>
              <a:gd fmla="*/ 158 h 5944" name="TY134"/>
              <a:gd fmla="*/ 12301 w 12402" name="TX135"/>
              <a:gd fmla="*/ 187 h 5944" name="TY135"/>
              <a:gd fmla="*/ 12344 w 12402" name="TX136"/>
              <a:gd fmla="*/ 244 h 5944" name="TY136"/>
              <a:gd fmla="*/ 12373 w 12402" name="TX137"/>
              <a:gd fmla="*/ 330 h 5944" name="TY137"/>
              <a:gd fmla="*/ 12401 w 12402" name="TX138"/>
              <a:gd fmla="*/ 416 h 5944" name="TY138"/>
              <a:gd fmla="*/ 12401 w 12402" name="TX139"/>
              <a:gd fmla="*/ 545 h 5944" name="TY139"/>
              <a:gd fmla="*/ 12401 w 12402" name="TX140"/>
              <a:gd fmla="*/ 689 h 5944" name="TY140"/>
              <a:gd fmla="*/ 12401 w 12402" name="TX141"/>
              <a:gd fmla="*/ 804 h 5944" name="TY141"/>
              <a:gd fmla="*/ 12401 w 12402" name="TX142"/>
              <a:gd fmla="*/ 919 h 5944" name="TY142"/>
              <a:gd fmla="*/ 12387 w 12402" name="TX143"/>
              <a:gd fmla="*/ 1033 h 5944" name="TY143"/>
              <a:gd fmla="*/ 12373 w 12402" name="TX144"/>
              <a:gd fmla="*/ 1105 h 5944" name="TY144"/>
              <a:gd fmla="*/ 12344 w 12402" name="TX145"/>
              <a:gd fmla="*/ 1234 h 5944" name="TY145"/>
              <a:gd fmla="*/ 12287 w 12402" name="TX146"/>
              <a:gd fmla="*/ 1407 h 5944" name="TY146"/>
              <a:gd fmla="*/ 12244 w 12402" name="TX147"/>
              <a:gd fmla="*/ 1565 h 5944" name="TY147"/>
              <a:gd fmla="*/ 12200 w 12402" name="TX148"/>
              <a:gd fmla="*/ 1679 h 5944" name="TY148"/>
              <a:gd fmla="*/ 12157 w 12402" name="TX149"/>
              <a:gd fmla="*/ 1751 h 5944" name="TY149"/>
              <a:gd fmla="*/ 12100 w 12402" name="TX150"/>
              <a:gd fmla="*/ 1852 h 5944" name="TY150"/>
              <a:gd fmla="*/ 12043 w 12402" name="TX151"/>
              <a:gd fmla="*/ 1952 h 5944" name="TY151"/>
              <a:gd fmla="*/ 12000 w 12402" name="TX152"/>
              <a:gd fmla="*/ 2038 h 5944" name="TY152"/>
              <a:gd fmla="*/ 11913 w 12402" name="TX153"/>
              <a:gd fmla="*/ 2182 h 5944" name="TY153"/>
              <a:gd fmla="*/ 11799 w 12402" name="TX154"/>
              <a:gd fmla="*/ 2426 h 5944" name="TY154"/>
              <a:gd fmla="*/ 11727 w 12402" name="TX155"/>
              <a:gd fmla="*/ 2584 h 5944" name="TY155"/>
              <a:gd fmla="*/ 11698 w 12402" name="TX156"/>
              <a:gd fmla="*/ 2627 h 5944" name="TY156"/>
              <a:gd fmla="*/ 11641 w 12402" name="TX157"/>
              <a:gd fmla="*/ 2727 h 5944" name="TY157"/>
              <a:gd fmla="*/ 11569 w 12402" name="TX158"/>
              <a:gd fmla="*/ 2842 h 5944" name="TY158"/>
              <a:gd fmla="*/ 11526 w 12402" name="TX159"/>
              <a:gd fmla="*/ 2899 h 5944" name="TY159"/>
              <a:gd fmla="*/ 11483 w 12402" name="TX160"/>
              <a:gd fmla="*/ 2943 h 5944" name="TY160"/>
              <a:gd fmla="*/ 11411 w 12402" name="TX161"/>
              <a:gd fmla="*/ 3029 h 5944" name="TY161"/>
              <a:gd fmla="*/ 11354 w 12402" name="TX162"/>
              <a:gd fmla="*/ 3115 h 5944" name="TY162"/>
              <a:gd fmla="*/ 11311 w 12402" name="TX163"/>
              <a:gd fmla="*/ 3143 h 5944" name="TY163"/>
              <a:gd fmla="*/ 11253 w 12402" name="TX164"/>
              <a:gd fmla="*/ 3172 h 5944" name="TY164"/>
              <a:gd fmla="*/ 11196 w 12402" name="TX165"/>
              <a:gd fmla="*/ 3215 h 5944" name="TY165"/>
              <a:gd fmla="*/ 11138 w 12402" name="TX166"/>
              <a:gd fmla="*/ 3244 h 5944" name="TY166"/>
              <a:gd fmla="*/ 11052 w 12402" name="TX167"/>
              <a:gd fmla="*/ 3287 h 5944" name="TY167"/>
              <a:gd fmla="*/ 10980 w 12402" name="TX168"/>
              <a:gd fmla="*/ 3330 h 5944" name="TY168"/>
              <a:gd fmla="*/ 10822 w 12402" name="TX169"/>
              <a:gd fmla="*/ 3416 h 5944" name="TY169"/>
              <a:gd fmla="*/ 10650 w 12402" name="TX170"/>
              <a:gd fmla="*/ 3531 h 5944" name="TY170"/>
              <a:gd fmla="*/ 10535 w 12402" name="TX171"/>
              <a:gd fmla="*/ 3588 h 5944" name="TY171"/>
              <a:gd fmla="*/ 10449 w 12402" name="TX172"/>
              <a:gd fmla="*/ 3646 h 5944" name="TY172"/>
              <a:gd fmla="*/ 10363 w 12402" name="TX173"/>
              <a:gd fmla="*/ 3718 h 5944" name="TY173"/>
              <a:gd fmla="*/ 10291 w 12402" name="TX174"/>
              <a:gd fmla="*/ 3761 h 5944" name="TY174"/>
              <a:gd fmla="*/ 10191 w 12402" name="TX175"/>
              <a:gd fmla="*/ 3832 h 5944" name="TY175"/>
              <a:gd fmla="*/ 10090 w 12402" name="TX176"/>
              <a:gd fmla="*/ 3904 h 5944" name="TY176"/>
              <a:gd fmla="*/ 10019 w 12402" name="TX177"/>
              <a:gd fmla="*/ 3947 h 5944" name="TY177"/>
              <a:gd fmla="*/ 9976 w 12402" name="TX178"/>
              <a:gd fmla="*/ 3962 h 5944" name="TY178"/>
              <a:gd fmla="*/ 9947 w 12402" name="TX179"/>
              <a:gd fmla="*/ 3976 h 5944" name="TY179"/>
              <a:gd fmla="*/ 9889 w 12402" name="TX180"/>
              <a:gd fmla="*/ 4005 h 5944" name="TY180"/>
              <a:gd fmla="*/ 9818 w 12402" name="TX181"/>
              <a:gd fmla="*/ 4033 h 5944" name="TY181"/>
              <a:gd fmla="*/ 9775 w 12402" name="TX182"/>
              <a:gd fmla="*/ 4062 h 5944" name="TY182"/>
              <a:gd fmla="*/ 9717 w 12402" name="TX183"/>
              <a:gd fmla="*/ 4091 h 5944" name="TY183"/>
              <a:gd fmla="*/ 9645 w 12402" name="TX184"/>
              <a:gd fmla="*/ 4120 h 5944" name="TY184"/>
              <a:gd fmla="*/ 9588 w 12402" name="TX185"/>
              <a:gd fmla="*/ 4134 h 5944" name="TY185"/>
              <a:gd fmla="*/ 9545 w 12402" name="TX186"/>
              <a:gd fmla="*/ 4148 h 5944" name="TY186"/>
              <a:gd fmla="*/ 9516 w 12402" name="TX187"/>
              <a:gd fmla="*/ 4163 h 5944" name="TY187"/>
              <a:gd fmla="*/ 9488 w 12402" name="TX188"/>
              <a:gd fmla="*/ 4177 h 5944" name="TY188"/>
              <a:gd fmla="*/ 9459 w 12402" name="TX189"/>
              <a:gd fmla="*/ 4191 h 5944" name="TY189"/>
              <a:gd fmla="*/ 9416 w 12402" name="TX190"/>
              <a:gd fmla="*/ 4220 h 5944" name="TY190"/>
              <a:gd fmla="*/ 9387 w 12402" name="TX191"/>
              <a:gd fmla="*/ 4249 h 5944" name="TY191"/>
              <a:gd fmla="*/ 9373 w 12402" name="TX192"/>
              <a:gd fmla="*/ 4277 h 5944" name="TY192"/>
              <a:gd fmla="*/ 9344 w 12402" name="TX193"/>
              <a:gd fmla="*/ 4306 h 5944" name="TY193"/>
              <a:gd fmla="*/ 9287 w 12402" name="TX194"/>
              <a:gd fmla="*/ 4335 h 5944" name="TY194"/>
              <a:gd fmla="*/ 9244 w 12402" name="TX195"/>
              <a:gd fmla="*/ 4364 h 5944" name="TY195"/>
              <a:gd fmla="*/ 9215 w 12402" name="TX196"/>
              <a:gd fmla="*/ 4378 h 5944" name="TY196"/>
              <a:gd fmla="*/ 9186 w 12402" name="TX197"/>
              <a:gd fmla="*/ 4392 h 5944" name="TY197"/>
              <a:gd fmla="*/ 9157 w 12402" name="TX198"/>
              <a:gd fmla="*/ 4407 h 5944" name="TY198"/>
              <a:gd fmla="*/ 9129 w 12402" name="TX199"/>
              <a:gd fmla="*/ 4421 h 5944" name="TY199"/>
              <a:gd fmla="*/ 9114 w 12402" name="TX200"/>
              <a:gd fmla="*/ 4435 h 5944" name="TY200"/>
              <a:gd fmla="*/ 9086 w 12402" name="TX201"/>
              <a:gd fmla="*/ 4450 h 5944" name="TY201"/>
              <a:gd fmla="*/ 9028 w 12402" name="TX202"/>
              <a:gd fmla="*/ 4478 h 5944" name="TY202"/>
              <a:gd fmla="*/ 8956 w 12402" name="TX203"/>
              <a:gd fmla="*/ 4521 h 5944" name="TY203"/>
              <a:gd fmla="*/ 8913 w 12402" name="TX204"/>
              <a:gd fmla="*/ 4536 h 5944" name="TY204"/>
              <a:gd fmla="*/ 8885 w 12402" name="TX205"/>
              <a:gd fmla="*/ 4550 h 5944" name="TY205"/>
              <a:gd fmla="*/ 8856 w 12402" name="TX206"/>
              <a:gd fmla="*/ 4565 h 5944" name="TY206"/>
              <a:gd fmla="*/ 8827 w 12402" name="TX207"/>
              <a:gd fmla="*/ 4579 h 5944" name="TY207"/>
              <a:gd fmla="*/ 8799 w 12402" name="TX208"/>
              <a:gd fmla="*/ 4593 h 5944" name="TY208"/>
              <a:gd fmla="*/ 8770 w 12402" name="TX209"/>
              <a:gd fmla="*/ 4593 h 5944" name="TY209"/>
              <a:gd fmla="*/ 8741 w 12402" name="TX210"/>
              <a:gd fmla="*/ 4593 h 5944" name="TY210"/>
              <a:gd fmla="*/ 8698 w 12402" name="TX211"/>
              <a:gd fmla="*/ 4593 h 5944" name="TY211"/>
              <a:gd fmla="*/ 8669 w 12402" name="TX212"/>
              <a:gd fmla="*/ 4593 h 5944" name="TY212"/>
              <a:gd fmla="*/ 8612 w 12402" name="TX213"/>
              <a:gd fmla="*/ 4608 h 5944" name="TY213"/>
              <a:gd fmla="*/ 8555 w 12402" name="TX214"/>
              <a:gd fmla="*/ 4622 h 5944" name="TY214"/>
              <a:gd fmla="*/ 8526 w 12402" name="TX215"/>
              <a:gd fmla="*/ 4636 h 5944" name="TY215"/>
              <a:gd fmla="*/ 8497 w 12402" name="TX216"/>
              <a:gd fmla="*/ 4651 h 5944" name="TY216"/>
              <a:gd fmla="*/ 8468 w 12402" name="TX217"/>
              <a:gd fmla="*/ 4651 h 5944" name="TY217"/>
              <a:gd fmla="*/ 8440 w 12402" name="TX218"/>
              <a:gd fmla="*/ 4665 h 5944" name="TY218"/>
              <a:gd fmla="*/ 8382 w 12402" name="TX219"/>
              <a:gd fmla="*/ 4679 h 5944" name="TY219"/>
              <a:gd fmla="*/ 8311 w 12402" name="TX220"/>
              <a:gd fmla="*/ 4694 h 5944" name="TY220"/>
              <a:gd fmla="*/ 8239 w 12402" name="TX221"/>
              <a:gd fmla="*/ 4708 h 5944" name="TY221"/>
              <a:gd fmla="*/ 8181 w 12402" name="TX222"/>
              <a:gd fmla="*/ 4722 h 5944" name="TY222"/>
              <a:gd fmla="*/ 8081 w 12402" name="TX223"/>
              <a:gd fmla="*/ 4751 h 5944" name="TY223"/>
              <a:gd fmla="*/ 7952 w 12402" name="TX224"/>
              <a:gd fmla="*/ 4780 h 5944" name="TY224"/>
              <a:gd fmla="*/ 7822 w 12402" name="TX225"/>
              <a:gd fmla="*/ 4809 h 5944" name="TY225"/>
              <a:gd fmla="*/ 7679 w 12402" name="TX226"/>
              <a:gd fmla="*/ 4837 h 5944" name="TY226"/>
              <a:gd fmla="*/ 7550 w 12402" name="TX227"/>
              <a:gd fmla="*/ 4852 h 5944" name="TY227"/>
              <a:gd fmla="*/ 7478 w 12402" name="TX228"/>
              <a:gd fmla="*/ 4866 h 5944" name="TY228"/>
              <a:gd fmla="*/ 7421 w 12402" name="TX229"/>
              <a:gd fmla="*/ 4880 h 5944" name="TY229"/>
              <a:gd fmla="*/ 7363 w 12402" name="TX230"/>
              <a:gd fmla="*/ 4895 h 5944" name="TY230"/>
              <a:gd fmla="*/ 7306 w 12402" name="TX231"/>
              <a:gd fmla="*/ 4909 h 5944" name="TY231"/>
              <a:gd fmla="*/ 7248 w 12402" name="TX232"/>
              <a:gd fmla="*/ 4923 h 5944" name="TY232"/>
              <a:gd fmla="*/ 7191 w 12402" name="TX233"/>
              <a:gd fmla="*/ 4938 h 5944" name="TY233"/>
              <a:gd fmla="*/ 7090 w 12402" name="TX234"/>
              <a:gd fmla="*/ 4966 h 5944" name="TY234"/>
              <a:gd fmla="*/ 6918 w 12402" name="TX235"/>
              <a:gd fmla="*/ 4995 h 5944" name="TY235"/>
              <a:gd fmla="*/ 6746 w 12402" name="TX236"/>
              <a:gd fmla="*/ 5038 h 5944" name="TY236"/>
              <a:gd fmla="*/ 6631 w 12402" name="TX237"/>
              <a:gd fmla="*/ 5053 h 5944" name="TY237"/>
              <a:gd fmla="*/ 6502 w 12402" name="TX238"/>
              <a:gd fmla="*/ 5067 h 5944" name="TY238"/>
              <a:gd fmla="*/ 6387 w 12402" name="TX239"/>
              <a:gd fmla="*/ 5081 h 5944" name="TY239"/>
              <a:gd fmla="*/ 6330 w 12402" name="TX240"/>
              <a:gd fmla="*/ 5096 h 5944" name="TY240"/>
              <a:gd fmla="*/ 6287 w 12402" name="TX241"/>
              <a:gd fmla="*/ 5110 h 5944" name="TY241"/>
              <a:gd fmla="*/ 6229 w 12402" name="TX242"/>
              <a:gd fmla="*/ 5110 h 5944" name="TY242"/>
              <a:gd fmla="*/ 6186 w 12402" name="TX243"/>
              <a:gd fmla="*/ 5124 h 5944" name="TY243"/>
              <a:gd fmla="*/ 6143 w 12402" name="TX244"/>
              <a:gd fmla="*/ 5139 h 5944" name="TY244"/>
              <a:gd fmla="*/ 6086 w 12402" name="TX245"/>
              <a:gd fmla="*/ 5139 h 5944" name="TY245"/>
              <a:gd fmla="*/ 5956 w 12402" name="TX246"/>
              <a:gd fmla="*/ 5167 h 5944" name="TY246"/>
              <a:gd fmla="*/ 5799 w 12402" name="TX247"/>
              <a:gd fmla="*/ 5196 h 5944" name="TY247"/>
              <a:gd fmla="*/ 5583 w 12402" name="TX248"/>
              <a:gd fmla="*/ 5225 h 5944" name="TY248"/>
              <a:gd fmla="*/ 5368 w 12402" name="TX249"/>
              <a:gd fmla="*/ 5268 h 5944" name="TY249"/>
              <a:gd fmla="*/ 5239 w 12402" name="TX250"/>
              <a:gd fmla="*/ 5282 h 5944" name="TY250"/>
              <a:gd fmla="*/ 5138 w 12402" name="TX251"/>
              <a:gd fmla="*/ 5311 h 5944" name="TY251"/>
              <a:gd fmla="*/ 5038 w 12402" name="TX252"/>
              <a:gd fmla="*/ 5325 h 5944" name="TY252"/>
              <a:gd fmla="*/ 4995 w 12402" name="TX253"/>
              <a:gd fmla="*/ 5340 h 5944" name="TY253"/>
              <a:gd fmla="*/ 4937 w 12402" name="TX254"/>
              <a:gd fmla="*/ 5354 h 5944" name="TY254"/>
              <a:gd fmla="*/ 4909 w 12402" name="TX255"/>
              <a:gd fmla="*/ 5368 h 5944" name="TY255"/>
              <a:gd fmla="*/ 4851 w 12402" name="TX256"/>
              <a:gd fmla="*/ 5368 h 5944" name="TY256"/>
              <a:gd fmla="*/ 4794 w 12402" name="TX257"/>
              <a:gd fmla="*/ 5383 h 5944" name="TY257"/>
              <a:gd fmla="*/ 4736 w 12402" name="TX258"/>
              <a:gd fmla="*/ 5397 h 5944" name="TY258"/>
              <a:gd fmla="*/ 4679 w 12402" name="TX259"/>
              <a:gd fmla="*/ 5411 h 5944" name="TY259"/>
              <a:gd fmla="*/ 4607 w 12402" name="TX260"/>
              <a:gd fmla="*/ 5426 h 5944" name="TY260"/>
              <a:gd fmla="*/ 4535 w 12402" name="TX261"/>
              <a:gd fmla="*/ 5440 h 5944" name="TY261"/>
              <a:gd fmla="*/ 4449 w 12402" name="TX262"/>
              <a:gd fmla="*/ 5440 h 5944" name="TY262"/>
              <a:gd fmla="*/ 4377 w 12402" name="TX263"/>
              <a:gd fmla="*/ 5440 h 5944" name="TY263"/>
              <a:gd fmla="*/ 4320 w 12402" name="TX264"/>
              <a:gd fmla="*/ 5454 h 5944" name="TY264"/>
              <a:gd fmla="*/ 4263 w 12402" name="TX265"/>
              <a:gd fmla="*/ 5454 h 5944" name="TY265"/>
              <a:gd fmla="*/ 4205 w 12402" name="TX266"/>
              <a:gd fmla="*/ 5469 h 5944" name="TY266"/>
              <a:gd fmla="*/ 4133 w 12402" name="TX267"/>
              <a:gd fmla="*/ 5469 h 5944" name="TY267"/>
              <a:gd fmla="*/ 4047 w 12402" name="TX268"/>
              <a:gd fmla="*/ 5483 h 5944" name="TY268"/>
              <a:gd fmla="*/ 3961 w 12402" name="TX269"/>
              <a:gd fmla="*/ 5498 h 5944" name="TY269"/>
              <a:gd fmla="*/ 3875 w 12402" name="TX270"/>
              <a:gd fmla="*/ 5512 h 5944" name="TY270"/>
              <a:gd fmla="*/ 3832 w 12402" name="TX271"/>
              <a:gd fmla="*/ 5512 h 5944" name="TY271"/>
              <a:gd fmla="*/ 3775 w 12402" name="TX272"/>
              <a:gd fmla="*/ 5512 h 5944" name="TY272"/>
              <a:gd fmla="*/ 3689 w 12402" name="TX273"/>
              <a:gd fmla="*/ 5526 h 5944" name="TY273"/>
              <a:gd fmla="*/ 3588 w 12402" name="TX274"/>
              <a:gd fmla="*/ 5541 h 5944" name="TY274"/>
              <a:gd fmla="*/ 3430 w 12402" name="TX275"/>
              <a:gd fmla="*/ 5569 h 5944" name="TY275"/>
              <a:gd fmla="*/ 3301 w 12402" name="TX276"/>
              <a:gd fmla="*/ 5584 h 5944" name="TY276"/>
              <a:gd fmla="*/ 3244 w 12402" name="TX277"/>
              <a:gd fmla="*/ 5598 h 5944" name="TY277"/>
              <a:gd fmla="*/ 3200 w 12402" name="TX278"/>
              <a:gd fmla="*/ 5612 h 5944" name="TY278"/>
              <a:gd fmla="*/ 3172 w 12402" name="TX279"/>
              <a:gd fmla="*/ 5627 h 5944" name="TY279"/>
              <a:gd fmla="*/ 3114 w 12402" name="TX280"/>
              <a:gd fmla="*/ 5655 h 5944" name="TY280"/>
              <a:gd fmla="*/ 3028 w 12402" name="TX281"/>
              <a:gd fmla="*/ 5698 h 5944" name="TY281"/>
              <a:gd fmla="*/ 2913 w 12402" name="TX282"/>
              <a:gd fmla="*/ 5727 h 5944" name="TY282"/>
              <a:gd fmla="*/ 2755 w 12402" name="TX283"/>
              <a:gd fmla="*/ 5770 h 5944" name="TY283"/>
              <a:gd fmla="*/ 2598 w 12402" name="TX284"/>
              <a:gd fmla="*/ 5799 h 5944" name="TY284"/>
              <a:gd fmla="*/ 2425 w 12402" name="TX285"/>
              <a:gd fmla="*/ 5828 h 5944" name="TY285"/>
              <a:gd fmla="*/ 2339 w 12402" name="TX286"/>
              <a:gd fmla="*/ 5842 h 5944" name="TY286"/>
              <a:gd fmla="*/ 2296 w 12402" name="TX287"/>
              <a:gd fmla="*/ 5842 h 5944" name="TY287"/>
              <a:gd fmla="*/ 2253 w 12402" name="TX288"/>
              <a:gd fmla="*/ 5842 h 5944" name="TY288"/>
              <a:gd fmla="*/ 2210 w 12402" name="TX289"/>
              <a:gd fmla="*/ 5856 h 5944" name="TY289"/>
              <a:gd fmla="*/ 2124 w 12402" name="TX290"/>
              <a:gd fmla="*/ 5885 h 5944" name="TY290"/>
              <a:gd fmla="*/ 2023 w 12402" name="TX291"/>
              <a:gd fmla="*/ 5899 h 5944" name="TY291"/>
              <a:gd fmla="*/ 1966 w 12402" name="TX292"/>
              <a:gd fmla="*/ 5899 h 5944" name="TY292"/>
              <a:gd fmla="*/ 1880 w 12402" name="TX293"/>
              <a:gd fmla="*/ 5899 h 5944" name="TY293"/>
              <a:gd fmla="*/ 1779 w 12402" name="TX294"/>
              <a:gd fmla="*/ 5914 h 5944" name="TY294"/>
              <a:gd fmla="*/ 1665 w 12402" name="TX295"/>
              <a:gd fmla="*/ 5928 h 5944" name="TY295"/>
              <a:gd fmla="*/ 1550 w 12402" name="TX296"/>
              <a:gd fmla="*/ 5943 h 5944" name="TY296"/>
              <a:gd fmla="*/ 1449 w 12402" name="TX297"/>
              <a:gd fmla="*/ 5943 h 5944" name="TY297"/>
              <a:gd fmla="*/ 1406 w 12402" name="TX298"/>
              <a:gd fmla="*/ 5943 h 5944" name="TY298"/>
              <a:gd fmla="*/ 1349 w 12402" name="TX299"/>
              <a:gd fmla="*/ 5943 h 5944" name="TY299"/>
              <a:gd fmla="*/ 1306 w 12402" name="TX300"/>
              <a:gd fmla="*/ 5943 h 5944" name="TY300"/>
              <a:gd fmla="*/ 1277 w 12402" name="TX301"/>
              <a:gd fmla="*/ 5943 h 5944" name="TY301"/>
              <a:gd fmla="*/ 1220 w 12402" name="TX302"/>
              <a:gd fmla="*/ 5943 h 5944" name="TY302"/>
              <a:gd fmla="*/ 1019 w 12402" name="TX303"/>
              <a:gd fmla="*/ 5943 h 5944" name="TY303"/>
              <a:gd fmla="*/ 760 w 12402" name="TX304"/>
              <a:gd fmla="*/ 5943 h 5944" name="TY304"/>
              <a:gd fmla="*/ 545 w 12402" name="TX305"/>
              <a:gd fmla="*/ 5943 h 5944" name="TY305"/>
              <a:gd fmla="*/ 344 w 12402" name="TX306"/>
              <a:gd fmla="*/ 5943 h 5944" name="TY306"/>
              <a:gd fmla="*/ 200 w 12402" name="TX307"/>
              <a:gd fmla="*/ 5928 h 5944" name="TY307"/>
              <a:gd fmla="*/ 114 w 12402" name="TX308"/>
              <a:gd fmla="*/ 5914 h 5944" name="TY308"/>
              <a:gd fmla="*/ 71 w 12402" name="TX309"/>
              <a:gd fmla="*/ 5914 h 5944" name="TY309"/>
              <a:gd fmla="*/ 43 w 12402" name="TX310"/>
              <a:gd fmla="*/ 5899 h 5944" name="TY310"/>
              <a:gd fmla="*/ 28 w 12402" name="TX311"/>
              <a:gd fmla="*/ 5885 h 5944" name="TY311"/>
              <a:gd fmla="*/ 14 w 12402" name="TX312"/>
              <a:gd fmla="*/ 5842 h 5944" name="TY312"/>
              <a:gd fmla="*/ 0 w 12402" name="TX313"/>
              <a:gd fmla="*/ 5770 h 5944" name="TY313"/>
              <a:gd fmla="*/ 0 w 12402" name="TX314"/>
              <a:gd fmla="*/ 5698 h 5944" name="TY314"/>
              <a:gd fmla="*/ 0 w 12402" name="TX315"/>
              <a:gd fmla="*/ 5641 h 5944" name="TY315"/>
              <a:gd fmla="*/ 0 w 12402" name="TX316"/>
              <a:gd fmla="*/ 5555 h 5944" name="TY316"/>
              <a:gd fmla="*/ 14 w 12402" name="TX317"/>
              <a:gd fmla="*/ 5498 h 5944" name="TY317"/>
              <a:gd fmla="*/ 28 w 12402" name="TX318"/>
              <a:gd fmla="*/ 5469 h 5944" name="TY318"/>
              <a:gd fmla="*/ 43 w 12402" name="TX319"/>
              <a:gd fmla="*/ 5440 h 5944" name="TY319"/>
              <a:gd fmla="*/ 71 w 12402" name="TX320"/>
              <a:gd fmla="*/ 5397 h 5944" name="TY320"/>
              <a:gd fmla="*/ 100 w 12402" name="TX321"/>
              <a:gd fmla="*/ 5368 h 5944" name="TY321"/>
              <a:gd fmla="*/ 129 w 12402" name="TX322"/>
              <a:gd fmla="*/ 5354 h 5944" name="TY322"/>
              <a:gd fmla="*/ 172 w 12402" name="TX323"/>
              <a:gd fmla="*/ 5325 h 5944" name="TY323"/>
              <a:gd fmla="*/ 229 w 12402" name="TX324"/>
              <a:gd fmla="*/ 5282 h 5944" name="TY324"/>
              <a:gd fmla="*/ 287 w 12402" name="TX325"/>
              <a:gd fmla="*/ 5254 h 5944" name="TY325"/>
              <a:gd fmla="*/ 330 w 12402" name="TX326"/>
              <a:gd fmla="*/ 5239 h 5944" name="TY326"/>
              <a:gd fmla="*/ 387 w 12402" name="TX327"/>
              <a:gd fmla="*/ 5225 h 5944" name="TY327"/>
              <a:gd fmla="*/ 444 w 12402" name="TX328"/>
              <a:gd fmla="*/ 5196 h 5944" name="TY328"/>
              <a:gd fmla="*/ 473 w 12402" name="TX329"/>
              <a:gd fmla="*/ 5182 h 5944" name="TY329"/>
              <a:gd fmla="*/ 502 w 12402" name="TX330"/>
              <a:gd fmla="*/ 5167 h 5944" name="TY330"/>
              <a:gd fmla="*/ 516 w 12402" name="TX331"/>
              <a:gd fmla="*/ 5153 h 5944" name="TY331"/>
              <a:gd fmla="*/ 516 w 12402" name="TX332"/>
              <a:gd fmla="*/ 5124 h 5944" name="TY332"/>
              <a:gd fmla="*/ 531 w 12402" name="TX333"/>
              <a:gd fmla="*/ 5081 h 5944" name="TY333"/>
              <a:gd fmla="*/ 488 w 12402" name="TX334"/>
              <a:gd fmla="*/ 5038 h 5944" name="TY334"/>
              <a:gd fmla="*/ 488 w 12402" name="TX335"/>
              <a:gd fmla="*/ 5038 h 5944" name="TY335"/>
              <a:gd fmla="*/ 473 w 12402" name="TX336"/>
              <a:gd fmla="*/ 5096 h 5944" name="TY336"/>
              <a:gd fmla="*/ 459 w 12402" name="TX337"/>
              <a:gd fmla="*/ 5167 h 5944" name="TY337"/>
              <a:gd fmla="*/ 444 w 12402" name="TX338"/>
              <a:gd fmla="*/ 5196 h 5944" name="TY338"/>
              <a:gd fmla="*/ 430 w 12402" name="TX339"/>
              <a:gd fmla="*/ 5210 h 5944" name="TY339"/>
              <a:gd fmla="*/ 387 w 12402" name="TX340"/>
              <a:gd fmla="*/ 5225 h 5944" name="TY340"/>
            </a:gdLst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  <a:cxn ang="0">
                <a:pos x="TX7" y="TY7"/>
              </a:cxn>
              <a:cxn ang="0">
                <a:pos x="TX8" y="TY8"/>
              </a:cxn>
              <a:cxn ang="0">
                <a:pos x="TX9" y="TY9"/>
              </a:cxn>
              <a:cxn ang="0">
                <a:pos x="TX10" y="TY10"/>
              </a:cxn>
              <a:cxn ang="0">
                <a:pos x="TX11" y="TY11"/>
              </a:cxn>
              <a:cxn ang="0">
                <a:pos x="TX12" y="TY12"/>
              </a:cxn>
              <a:cxn ang="0">
                <a:pos x="TX13" y="TY13"/>
              </a:cxn>
              <a:cxn ang="0">
                <a:pos x="TX14" y="TY14"/>
              </a:cxn>
              <a:cxn ang="0">
                <a:pos x="TX15" y="TY15"/>
              </a:cxn>
              <a:cxn ang="0">
                <a:pos x="TX16" y="TY16"/>
              </a:cxn>
              <a:cxn ang="0">
                <a:pos x="TX17" y="TY17"/>
              </a:cxn>
              <a:cxn ang="0">
                <a:pos x="TX18" y="TY18"/>
              </a:cxn>
              <a:cxn ang="0">
                <a:pos x="TX19" y="TY19"/>
              </a:cxn>
              <a:cxn ang="0">
                <a:pos x="TX20" y="TY20"/>
              </a:cxn>
              <a:cxn ang="0">
                <a:pos x="TX21" y="TY21"/>
              </a:cxn>
              <a:cxn ang="0">
                <a:pos x="TX22" y="TY22"/>
              </a:cxn>
              <a:cxn ang="0">
                <a:pos x="TX23" y="TY23"/>
              </a:cxn>
              <a:cxn ang="0">
                <a:pos x="TX24" y="TY24"/>
              </a:cxn>
              <a:cxn ang="0">
                <a:pos x="TX25" y="TY25"/>
              </a:cxn>
              <a:cxn ang="0">
                <a:pos x="TX26" y="TY26"/>
              </a:cxn>
              <a:cxn ang="0">
                <a:pos x="TX27" y="TY27"/>
              </a:cxn>
              <a:cxn ang="0">
                <a:pos x="TX28" y="TY28"/>
              </a:cxn>
              <a:cxn ang="0">
                <a:pos x="TX29" y="TY29"/>
              </a:cxn>
              <a:cxn ang="0">
                <a:pos x="TX30" y="TY30"/>
              </a:cxn>
              <a:cxn ang="0">
                <a:pos x="TX31" y="TY31"/>
              </a:cxn>
              <a:cxn ang="0">
                <a:pos x="TX32" y="TY32"/>
              </a:cxn>
              <a:cxn ang="0">
                <a:pos x="TX33" y="TY33"/>
              </a:cxn>
              <a:cxn ang="0">
                <a:pos x="TX34" y="TY34"/>
              </a:cxn>
              <a:cxn ang="0">
                <a:pos x="TX35" y="TY35"/>
              </a:cxn>
              <a:cxn ang="0">
                <a:pos x="TX36" y="TY36"/>
              </a:cxn>
              <a:cxn ang="0">
                <a:pos x="TX37" y="TY37"/>
              </a:cxn>
              <a:cxn ang="0">
                <a:pos x="TX38" y="TY38"/>
              </a:cxn>
              <a:cxn ang="0">
                <a:pos x="TX39" y="TY39"/>
              </a:cxn>
              <a:cxn ang="0">
                <a:pos x="TX40" y="TY40"/>
              </a:cxn>
              <a:cxn ang="0">
                <a:pos x="TX41" y="TY41"/>
              </a:cxn>
              <a:cxn ang="0">
                <a:pos x="TX42" y="TY42"/>
              </a:cxn>
              <a:cxn ang="0">
                <a:pos x="TX43" y="TY43"/>
              </a:cxn>
              <a:cxn ang="0">
                <a:pos x="TX44" y="TY44"/>
              </a:cxn>
              <a:cxn ang="0">
                <a:pos x="TX45" y="TY45"/>
              </a:cxn>
              <a:cxn ang="0">
                <a:pos x="TX46" y="TY46"/>
              </a:cxn>
              <a:cxn ang="0">
                <a:pos x="TX47" y="TY47"/>
              </a:cxn>
              <a:cxn ang="0">
                <a:pos x="TX48" y="TY48"/>
              </a:cxn>
              <a:cxn ang="0">
                <a:pos x="TX49" y="TY49"/>
              </a:cxn>
              <a:cxn ang="0">
                <a:pos x="TX50" y="TY50"/>
              </a:cxn>
              <a:cxn ang="0">
                <a:pos x="TX51" y="TY51"/>
              </a:cxn>
              <a:cxn ang="0">
                <a:pos x="TX52" y="TY52"/>
              </a:cxn>
              <a:cxn ang="0">
                <a:pos x="TX53" y="TY53"/>
              </a:cxn>
              <a:cxn ang="0">
                <a:pos x="TX54" y="TY54"/>
              </a:cxn>
              <a:cxn ang="0">
                <a:pos x="TX55" y="TY55"/>
              </a:cxn>
              <a:cxn ang="0">
                <a:pos x="TX56" y="TY56"/>
              </a:cxn>
              <a:cxn ang="0">
                <a:pos x="TX57" y="TY57"/>
              </a:cxn>
              <a:cxn ang="0">
                <a:pos x="TX58" y="TY58"/>
              </a:cxn>
              <a:cxn ang="0">
                <a:pos x="TX59" y="TY59"/>
              </a:cxn>
              <a:cxn ang="0">
                <a:pos x="TX60" y="TY60"/>
              </a:cxn>
              <a:cxn ang="0">
                <a:pos x="TX61" y="TY61"/>
              </a:cxn>
              <a:cxn ang="0">
                <a:pos x="TX62" y="TY62"/>
              </a:cxn>
              <a:cxn ang="0">
                <a:pos x="TX63" y="TY63"/>
              </a:cxn>
              <a:cxn ang="0">
                <a:pos x="TX64" y="TY64"/>
              </a:cxn>
              <a:cxn ang="0">
                <a:pos x="TX65" y="TY65"/>
              </a:cxn>
              <a:cxn ang="0">
                <a:pos x="TX66" y="TY66"/>
              </a:cxn>
              <a:cxn ang="0">
                <a:pos x="TX67" y="TY67"/>
              </a:cxn>
              <a:cxn ang="0">
                <a:pos x="TX68" y="TY68"/>
              </a:cxn>
              <a:cxn ang="0">
                <a:pos x="TX69" y="TY69"/>
              </a:cxn>
              <a:cxn ang="0">
                <a:pos x="TX70" y="TY70"/>
              </a:cxn>
              <a:cxn ang="0">
                <a:pos x="TX71" y="TY71"/>
              </a:cxn>
              <a:cxn ang="0">
                <a:pos x="TX72" y="TY72"/>
              </a:cxn>
              <a:cxn ang="0">
                <a:pos x="TX73" y="TY73"/>
              </a:cxn>
              <a:cxn ang="0">
                <a:pos x="TX74" y="TY74"/>
              </a:cxn>
              <a:cxn ang="0">
                <a:pos x="TX75" y="TY75"/>
              </a:cxn>
              <a:cxn ang="0">
                <a:pos x="TX76" y="TY76"/>
              </a:cxn>
              <a:cxn ang="0">
                <a:pos x="TX77" y="TY77"/>
              </a:cxn>
              <a:cxn ang="0">
                <a:pos x="TX78" y="TY78"/>
              </a:cxn>
              <a:cxn ang="0">
                <a:pos x="TX79" y="TY79"/>
              </a:cxn>
              <a:cxn ang="0">
                <a:pos x="TX80" y="TY80"/>
              </a:cxn>
              <a:cxn ang="0">
                <a:pos x="TX81" y="TY81"/>
              </a:cxn>
              <a:cxn ang="0">
                <a:pos x="TX82" y="TY82"/>
              </a:cxn>
              <a:cxn ang="0">
                <a:pos x="TX83" y="TY83"/>
              </a:cxn>
              <a:cxn ang="0">
                <a:pos x="TX84" y="TY84"/>
              </a:cxn>
              <a:cxn ang="0">
                <a:pos x="TX85" y="TY85"/>
              </a:cxn>
              <a:cxn ang="0">
                <a:pos x="TX86" y="TY86"/>
              </a:cxn>
              <a:cxn ang="0">
                <a:pos x="TX87" y="TY87"/>
              </a:cxn>
              <a:cxn ang="0">
                <a:pos x="TX88" y="TY88"/>
              </a:cxn>
              <a:cxn ang="0">
                <a:pos x="TX89" y="TY89"/>
              </a:cxn>
              <a:cxn ang="0">
                <a:pos x="TX90" y="TY90"/>
              </a:cxn>
              <a:cxn ang="0">
                <a:pos x="TX91" y="TY91"/>
              </a:cxn>
              <a:cxn ang="0">
                <a:pos x="TX92" y="TY92"/>
              </a:cxn>
              <a:cxn ang="0">
                <a:pos x="TX93" y="TY93"/>
              </a:cxn>
              <a:cxn ang="0">
                <a:pos x="TX94" y="TY94"/>
              </a:cxn>
              <a:cxn ang="0">
                <a:pos x="TX95" y="TY95"/>
              </a:cxn>
              <a:cxn ang="0">
                <a:pos x="TX96" y="TY96"/>
              </a:cxn>
              <a:cxn ang="0">
                <a:pos x="TX97" y="TY97"/>
              </a:cxn>
              <a:cxn ang="0">
                <a:pos x="TX98" y="TY98"/>
              </a:cxn>
              <a:cxn ang="0">
                <a:pos x="TX99" y="TY99"/>
              </a:cxn>
              <a:cxn ang="0">
                <a:pos x="TX100" y="TY100"/>
              </a:cxn>
              <a:cxn ang="0">
                <a:pos x="TX101" y="TY101"/>
              </a:cxn>
              <a:cxn ang="0">
                <a:pos x="TX102" y="TY102"/>
              </a:cxn>
              <a:cxn ang="0">
                <a:pos x="TX103" y="TY103"/>
              </a:cxn>
              <a:cxn ang="0">
                <a:pos x="TX104" y="TY104"/>
              </a:cxn>
              <a:cxn ang="0">
                <a:pos x="TX105" y="TY105"/>
              </a:cxn>
              <a:cxn ang="0">
                <a:pos x="TX106" y="TY106"/>
              </a:cxn>
              <a:cxn ang="0">
                <a:pos x="TX107" y="TY107"/>
              </a:cxn>
              <a:cxn ang="0">
                <a:pos x="TX108" y="TY108"/>
              </a:cxn>
              <a:cxn ang="0">
                <a:pos x="TX109" y="TY109"/>
              </a:cxn>
              <a:cxn ang="0">
                <a:pos x="TX110" y="TY110"/>
              </a:cxn>
              <a:cxn ang="0">
                <a:pos x="TX111" y="TY111"/>
              </a:cxn>
              <a:cxn ang="0">
                <a:pos x="TX112" y="TY112"/>
              </a:cxn>
              <a:cxn ang="0">
                <a:pos x="TX113" y="TY113"/>
              </a:cxn>
              <a:cxn ang="0">
                <a:pos x="TX114" y="TY114"/>
              </a:cxn>
              <a:cxn ang="0">
                <a:pos x="TX115" y="TY115"/>
              </a:cxn>
              <a:cxn ang="0">
                <a:pos x="TX116" y="TY116"/>
              </a:cxn>
              <a:cxn ang="0">
                <a:pos x="TX117" y="TY117"/>
              </a:cxn>
              <a:cxn ang="0">
                <a:pos x="TX118" y="TY118"/>
              </a:cxn>
              <a:cxn ang="0">
                <a:pos x="TX119" y="TY119"/>
              </a:cxn>
              <a:cxn ang="0">
                <a:pos x="TX120" y="TY120"/>
              </a:cxn>
              <a:cxn ang="0">
                <a:pos x="TX121" y="TY121"/>
              </a:cxn>
              <a:cxn ang="0">
                <a:pos x="TX122" y="TY122"/>
              </a:cxn>
              <a:cxn ang="0">
                <a:pos x="TX123" y="TY123"/>
              </a:cxn>
              <a:cxn ang="0">
                <a:pos x="TX124" y="TY124"/>
              </a:cxn>
              <a:cxn ang="0">
                <a:pos x="TX125" y="TY125"/>
              </a:cxn>
              <a:cxn ang="0">
                <a:pos x="TX126" y="TY126"/>
              </a:cxn>
              <a:cxn ang="0">
                <a:pos x="TX127" y="TY127"/>
              </a:cxn>
              <a:cxn ang="0">
                <a:pos x="TX128" y="TY128"/>
              </a:cxn>
              <a:cxn ang="0">
                <a:pos x="TX129" y="TY129"/>
              </a:cxn>
              <a:cxn ang="0">
                <a:pos x="TX130" y="TY130"/>
              </a:cxn>
              <a:cxn ang="0">
                <a:pos x="TX131" y="TY131"/>
              </a:cxn>
              <a:cxn ang="0">
                <a:pos x="TX132" y="TY132"/>
              </a:cxn>
              <a:cxn ang="0">
                <a:pos x="TX133" y="TY133"/>
              </a:cxn>
              <a:cxn ang="0">
                <a:pos x="TX134" y="TY134"/>
              </a:cxn>
              <a:cxn ang="0">
                <a:pos x="TX135" y="TY135"/>
              </a:cxn>
              <a:cxn ang="0">
                <a:pos x="TX136" y="TY136"/>
              </a:cxn>
              <a:cxn ang="0">
                <a:pos x="TX137" y="TY137"/>
              </a:cxn>
              <a:cxn ang="0">
                <a:pos x="TX138" y="TY138"/>
              </a:cxn>
              <a:cxn ang="0">
                <a:pos x="TX139" y="TY139"/>
              </a:cxn>
              <a:cxn ang="0">
                <a:pos x="TX140" y="TY140"/>
              </a:cxn>
              <a:cxn ang="0">
                <a:pos x="TX141" y="TY141"/>
              </a:cxn>
              <a:cxn ang="0">
                <a:pos x="TX142" y="TY142"/>
              </a:cxn>
              <a:cxn ang="0">
                <a:pos x="TX143" y="TY143"/>
              </a:cxn>
              <a:cxn ang="0">
                <a:pos x="TX144" y="TY144"/>
              </a:cxn>
              <a:cxn ang="0">
                <a:pos x="TX145" y="TY145"/>
              </a:cxn>
              <a:cxn ang="0">
                <a:pos x="TX146" y="TY146"/>
              </a:cxn>
              <a:cxn ang="0">
                <a:pos x="TX147" y="TY147"/>
              </a:cxn>
              <a:cxn ang="0">
                <a:pos x="TX148" y="TY148"/>
              </a:cxn>
              <a:cxn ang="0">
                <a:pos x="TX149" y="TY149"/>
              </a:cxn>
              <a:cxn ang="0">
                <a:pos x="TX150" y="TY150"/>
              </a:cxn>
              <a:cxn ang="0">
                <a:pos x="TX151" y="TY151"/>
              </a:cxn>
              <a:cxn ang="0">
                <a:pos x="TX152" y="TY152"/>
              </a:cxn>
              <a:cxn ang="0">
                <a:pos x="TX153" y="TY153"/>
              </a:cxn>
              <a:cxn ang="0">
                <a:pos x="TX154" y="TY154"/>
              </a:cxn>
              <a:cxn ang="0">
                <a:pos x="TX155" y="TY155"/>
              </a:cxn>
              <a:cxn ang="0">
                <a:pos x="TX156" y="TY156"/>
              </a:cxn>
              <a:cxn ang="0">
                <a:pos x="TX157" y="TY157"/>
              </a:cxn>
              <a:cxn ang="0">
                <a:pos x="TX158" y="TY158"/>
              </a:cxn>
              <a:cxn ang="0">
                <a:pos x="TX159" y="TY159"/>
              </a:cxn>
              <a:cxn ang="0">
                <a:pos x="TX160" y="TY160"/>
              </a:cxn>
              <a:cxn ang="0">
                <a:pos x="TX161" y="TY161"/>
              </a:cxn>
              <a:cxn ang="0">
                <a:pos x="TX162" y="TY162"/>
              </a:cxn>
              <a:cxn ang="0">
                <a:pos x="TX163" y="TY163"/>
              </a:cxn>
              <a:cxn ang="0">
                <a:pos x="TX164" y="TY164"/>
              </a:cxn>
              <a:cxn ang="0">
                <a:pos x="TX165" y="TY165"/>
              </a:cxn>
              <a:cxn ang="0">
                <a:pos x="TX166" y="TY166"/>
              </a:cxn>
              <a:cxn ang="0">
                <a:pos x="TX167" y="TY167"/>
              </a:cxn>
              <a:cxn ang="0">
                <a:pos x="TX168" y="TY168"/>
              </a:cxn>
              <a:cxn ang="0">
                <a:pos x="TX169" y="TY169"/>
              </a:cxn>
              <a:cxn ang="0">
                <a:pos x="TX170" y="TY170"/>
              </a:cxn>
              <a:cxn ang="0">
                <a:pos x="TX171" y="TY171"/>
              </a:cxn>
              <a:cxn ang="0">
                <a:pos x="TX172" y="TY172"/>
              </a:cxn>
              <a:cxn ang="0">
                <a:pos x="TX173" y="TY173"/>
              </a:cxn>
              <a:cxn ang="0">
                <a:pos x="TX174" y="TY174"/>
              </a:cxn>
              <a:cxn ang="0">
                <a:pos x="TX175" y="TY175"/>
              </a:cxn>
              <a:cxn ang="0">
                <a:pos x="TX176" y="TY176"/>
              </a:cxn>
              <a:cxn ang="0">
                <a:pos x="TX177" y="TY177"/>
              </a:cxn>
              <a:cxn ang="0">
                <a:pos x="TX178" y="TY178"/>
              </a:cxn>
              <a:cxn ang="0">
                <a:pos x="TX179" y="TY179"/>
              </a:cxn>
              <a:cxn ang="0">
                <a:pos x="TX180" y="TY180"/>
              </a:cxn>
              <a:cxn ang="0">
                <a:pos x="TX181" y="TY181"/>
              </a:cxn>
              <a:cxn ang="0">
                <a:pos x="TX182" y="TY182"/>
              </a:cxn>
              <a:cxn ang="0">
                <a:pos x="TX183" y="TY183"/>
              </a:cxn>
              <a:cxn ang="0">
                <a:pos x="TX184" y="TY184"/>
              </a:cxn>
              <a:cxn ang="0">
                <a:pos x="TX185" y="TY185"/>
              </a:cxn>
              <a:cxn ang="0">
                <a:pos x="TX186" y="TY186"/>
              </a:cxn>
              <a:cxn ang="0">
                <a:pos x="TX187" y="TY187"/>
              </a:cxn>
              <a:cxn ang="0">
                <a:pos x="TX188" y="TY188"/>
              </a:cxn>
              <a:cxn ang="0">
                <a:pos x="TX189" y="TY189"/>
              </a:cxn>
              <a:cxn ang="0">
                <a:pos x="TX190" y="TY190"/>
              </a:cxn>
              <a:cxn ang="0">
                <a:pos x="TX191" y="TY191"/>
              </a:cxn>
              <a:cxn ang="0">
                <a:pos x="TX192" y="TY192"/>
              </a:cxn>
              <a:cxn ang="0">
                <a:pos x="TX193" y="TY193"/>
              </a:cxn>
              <a:cxn ang="0">
                <a:pos x="TX194" y="TY194"/>
              </a:cxn>
              <a:cxn ang="0">
                <a:pos x="TX195" y="TY195"/>
              </a:cxn>
              <a:cxn ang="0">
                <a:pos x="TX196" y="TY196"/>
              </a:cxn>
              <a:cxn ang="0">
                <a:pos x="TX197" y="TY197"/>
              </a:cxn>
              <a:cxn ang="0">
                <a:pos x="TX198" y="TY198"/>
              </a:cxn>
              <a:cxn ang="0">
                <a:pos x="TX199" y="TY199"/>
              </a:cxn>
              <a:cxn ang="0">
                <a:pos x="TX200" y="TY200"/>
              </a:cxn>
              <a:cxn ang="0">
                <a:pos x="TX201" y="TY201"/>
              </a:cxn>
              <a:cxn ang="0">
                <a:pos x="TX202" y="TY202"/>
              </a:cxn>
              <a:cxn ang="0">
                <a:pos x="TX203" y="TY203"/>
              </a:cxn>
              <a:cxn ang="0">
                <a:pos x="TX204" y="TY204"/>
              </a:cxn>
              <a:cxn ang="0">
                <a:pos x="TX205" y="TY205"/>
              </a:cxn>
              <a:cxn ang="0">
                <a:pos x="TX206" y="TY206"/>
              </a:cxn>
              <a:cxn ang="0">
                <a:pos x="TX207" y="TY207"/>
              </a:cxn>
              <a:cxn ang="0">
                <a:pos x="TX208" y="TY208"/>
              </a:cxn>
              <a:cxn ang="0">
                <a:pos x="TX209" y="TY209"/>
              </a:cxn>
              <a:cxn ang="0">
                <a:pos x="TX210" y="TY210"/>
              </a:cxn>
              <a:cxn ang="0">
                <a:pos x="TX211" y="TY211"/>
              </a:cxn>
              <a:cxn ang="0">
                <a:pos x="TX212" y="TY212"/>
              </a:cxn>
              <a:cxn ang="0">
                <a:pos x="TX213" y="TY213"/>
              </a:cxn>
              <a:cxn ang="0">
                <a:pos x="TX214" y="TY214"/>
              </a:cxn>
              <a:cxn ang="0">
                <a:pos x="TX215" y="TY215"/>
              </a:cxn>
              <a:cxn ang="0">
                <a:pos x="TX216" y="TY216"/>
              </a:cxn>
              <a:cxn ang="0">
                <a:pos x="TX217" y="TY217"/>
              </a:cxn>
              <a:cxn ang="0">
                <a:pos x="TX218" y="TY218"/>
              </a:cxn>
              <a:cxn ang="0">
                <a:pos x="TX219" y="TY219"/>
              </a:cxn>
              <a:cxn ang="0">
                <a:pos x="TX220" y="TY220"/>
              </a:cxn>
              <a:cxn ang="0">
                <a:pos x="TX221" y="TY221"/>
              </a:cxn>
              <a:cxn ang="0">
                <a:pos x="TX222" y="TY222"/>
              </a:cxn>
              <a:cxn ang="0">
                <a:pos x="TX223" y="TY223"/>
              </a:cxn>
              <a:cxn ang="0">
                <a:pos x="TX224" y="TY224"/>
              </a:cxn>
              <a:cxn ang="0">
                <a:pos x="TX225" y="TY225"/>
              </a:cxn>
              <a:cxn ang="0">
                <a:pos x="TX226" y="TY226"/>
              </a:cxn>
              <a:cxn ang="0">
                <a:pos x="TX227" y="TY227"/>
              </a:cxn>
              <a:cxn ang="0">
                <a:pos x="TX228" y="TY228"/>
              </a:cxn>
              <a:cxn ang="0">
                <a:pos x="TX229" y="TY229"/>
              </a:cxn>
              <a:cxn ang="0">
                <a:pos x="TX230" y="TY230"/>
              </a:cxn>
              <a:cxn ang="0">
                <a:pos x="TX231" y="TY231"/>
              </a:cxn>
              <a:cxn ang="0">
                <a:pos x="TX232" y="TY232"/>
              </a:cxn>
              <a:cxn ang="0">
                <a:pos x="TX233" y="TY233"/>
              </a:cxn>
              <a:cxn ang="0">
                <a:pos x="TX234" y="TY234"/>
              </a:cxn>
              <a:cxn ang="0">
                <a:pos x="TX235" y="TY235"/>
              </a:cxn>
              <a:cxn ang="0">
                <a:pos x="TX236" y="TY236"/>
              </a:cxn>
              <a:cxn ang="0">
                <a:pos x="TX237" y="TY237"/>
              </a:cxn>
              <a:cxn ang="0">
                <a:pos x="TX238" y="TY238"/>
              </a:cxn>
              <a:cxn ang="0">
                <a:pos x="TX239" y="TY239"/>
              </a:cxn>
              <a:cxn ang="0">
                <a:pos x="TX240" y="TY240"/>
              </a:cxn>
              <a:cxn ang="0">
                <a:pos x="TX241" y="TY241"/>
              </a:cxn>
              <a:cxn ang="0">
                <a:pos x="TX242" y="TY242"/>
              </a:cxn>
              <a:cxn ang="0">
                <a:pos x="TX243" y="TY243"/>
              </a:cxn>
              <a:cxn ang="0">
                <a:pos x="TX244" y="TY244"/>
              </a:cxn>
              <a:cxn ang="0">
                <a:pos x="TX245" y="TY245"/>
              </a:cxn>
              <a:cxn ang="0">
                <a:pos x="TX246" y="TY246"/>
              </a:cxn>
              <a:cxn ang="0">
                <a:pos x="TX247" y="TY247"/>
              </a:cxn>
              <a:cxn ang="0">
                <a:pos x="TX248" y="TY248"/>
              </a:cxn>
              <a:cxn ang="0">
                <a:pos x="TX249" y="TY249"/>
              </a:cxn>
              <a:cxn ang="0">
                <a:pos x="TX250" y="TY250"/>
              </a:cxn>
              <a:cxn ang="0">
                <a:pos x="TX251" y="TY251"/>
              </a:cxn>
              <a:cxn ang="0">
                <a:pos x="TX252" y="TY252"/>
              </a:cxn>
              <a:cxn ang="0">
                <a:pos x="TX253" y="TY253"/>
              </a:cxn>
              <a:cxn ang="0">
                <a:pos x="TX254" y="TY254"/>
              </a:cxn>
              <a:cxn ang="0">
                <a:pos x="TX255" y="TY255"/>
              </a:cxn>
              <a:cxn ang="0">
                <a:pos x="TX256" y="TY256"/>
              </a:cxn>
              <a:cxn ang="0">
                <a:pos x="TX257" y="TY257"/>
              </a:cxn>
              <a:cxn ang="0">
                <a:pos x="TX258" y="TY258"/>
              </a:cxn>
              <a:cxn ang="0">
                <a:pos x="TX259" y="TY259"/>
              </a:cxn>
              <a:cxn ang="0">
                <a:pos x="TX260" y="TY260"/>
              </a:cxn>
              <a:cxn ang="0">
                <a:pos x="TX261" y="TY261"/>
              </a:cxn>
              <a:cxn ang="0">
                <a:pos x="TX262" y="TY262"/>
              </a:cxn>
              <a:cxn ang="0">
                <a:pos x="TX263" y="TY263"/>
              </a:cxn>
              <a:cxn ang="0">
                <a:pos x="TX264" y="TY264"/>
              </a:cxn>
              <a:cxn ang="0">
                <a:pos x="TX265" y="TY265"/>
              </a:cxn>
              <a:cxn ang="0">
                <a:pos x="TX266" y="TY266"/>
              </a:cxn>
              <a:cxn ang="0">
                <a:pos x="TX267" y="TY267"/>
              </a:cxn>
              <a:cxn ang="0">
                <a:pos x="TX268" y="TY268"/>
              </a:cxn>
              <a:cxn ang="0">
                <a:pos x="TX269" y="TY269"/>
              </a:cxn>
              <a:cxn ang="0">
                <a:pos x="TX270" y="TY270"/>
              </a:cxn>
              <a:cxn ang="0">
                <a:pos x="TX271" y="TY271"/>
              </a:cxn>
              <a:cxn ang="0">
                <a:pos x="TX272" y="TY272"/>
              </a:cxn>
              <a:cxn ang="0">
                <a:pos x="TX273" y="TY273"/>
              </a:cxn>
              <a:cxn ang="0">
                <a:pos x="TX274" y="TY274"/>
              </a:cxn>
              <a:cxn ang="0">
                <a:pos x="TX275" y="TY275"/>
              </a:cxn>
              <a:cxn ang="0">
                <a:pos x="TX276" y="TY276"/>
              </a:cxn>
              <a:cxn ang="0">
                <a:pos x="TX277" y="TY277"/>
              </a:cxn>
              <a:cxn ang="0">
                <a:pos x="TX278" y="TY278"/>
              </a:cxn>
              <a:cxn ang="0">
                <a:pos x="TX279" y="TY279"/>
              </a:cxn>
              <a:cxn ang="0">
                <a:pos x="TX280" y="TY280"/>
              </a:cxn>
              <a:cxn ang="0">
                <a:pos x="TX281" y="TY281"/>
              </a:cxn>
              <a:cxn ang="0">
                <a:pos x="TX282" y="TY282"/>
              </a:cxn>
              <a:cxn ang="0">
                <a:pos x="TX283" y="TY283"/>
              </a:cxn>
              <a:cxn ang="0">
                <a:pos x="TX284" y="TY284"/>
              </a:cxn>
              <a:cxn ang="0">
                <a:pos x="TX285" y="TY285"/>
              </a:cxn>
              <a:cxn ang="0">
                <a:pos x="TX286" y="TY286"/>
              </a:cxn>
              <a:cxn ang="0">
                <a:pos x="TX287" y="TY287"/>
              </a:cxn>
              <a:cxn ang="0">
                <a:pos x="TX288" y="TY288"/>
              </a:cxn>
              <a:cxn ang="0">
                <a:pos x="TX289" y="TY289"/>
              </a:cxn>
              <a:cxn ang="0">
                <a:pos x="TX290" y="TY290"/>
              </a:cxn>
              <a:cxn ang="0">
                <a:pos x="TX291" y="TY291"/>
              </a:cxn>
              <a:cxn ang="0">
                <a:pos x="TX292" y="TY292"/>
              </a:cxn>
              <a:cxn ang="0">
                <a:pos x="TX293" y="TY293"/>
              </a:cxn>
              <a:cxn ang="0">
                <a:pos x="TX294" y="TY294"/>
              </a:cxn>
              <a:cxn ang="0">
                <a:pos x="TX295" y="TY295"/>
              </a:cxn>
              <a:cxn ang="0">
                <a:pos x="TX296" y="TY296"/>
              </a:cxn>
              <a:cxn ang="0">
                <a:pos x="TX297" y="TY297"/>
              </a:cxn>
              <a:cxn ang="0">
                <a:pos x="TX298" y="TY298"/>
              </a:cxn>
              <a:cxn ang="0">
                <a:pos x="TX299" y="TY299"/>
              </a:cxn>
              <a:cxn ang="0">
                <a:pos x="TX300" y="TY300"/>
              </a:cxn>
              <a:cxn ang="0">
                <a:pos x="TX301" y="TY301"/>
              </a:cxn>
              <a:cxn ang="0">
                <a:pos x="TX302" y="TY302"/>
              </a:cxn>
              <a:cxn ang="0">
                <a:pos x="TX303" y="TY303"/>
              </a:cxn>
              <a:cxn ang="0">
                <a:pos x="TX304" y="TY304"/>
              </a:cxn>
              <a:cxn ang="0">
                <a:pos x="TX305" y="TY305"/>
              </a:cxn>
              <a:cxn ang="0">
                <a:pos x="TX306" y="TY306"/>
              </a:cxn>
              <a:cxn ang="0">
                <a:pos x="TX307" y="TY307"/>
              </a:cxn>
              <a:cxn ang="0">
                <a:pos x="TX308" y="TY308"/>
              </a:cxn>
              <a:cxn ang="0">
                <a:pos x="TX309" y="TY309"/>
              </a:cxn>
              <a:cxn ang="0">
                <a:pos x="TX310" y="TY310"/>
              </a:cxn>
              <a:cxn ang="0">
                <a:pos x="TX311" y="TY311"/>
              </a:cxn>
              <a:cxn ang="0">
                <a:pos x="TX312" y="TY312"/>
              </a:cxn>
              <a:cxn ang="0">
                <a:pos x="TX313" y="TY313"/>
              </a:cxn>
              <a:cxn ang="0">
                <a:pos x="TX314" y="TY314"/>
              </a:cxn>
              <a:cxn ang="0">
                <a:pos x="TX315" y="TY315"/>
              </a:cxn>
              <a:cxn ang="0">
                <a:pos x="TX316" y="TY316"/>
              </a:cxn>
              <a:cxn ang="0">
                <a:pos x="TX317" y="TY317"/>
              </a:cxn>
              <a:cxn ang="0">
                <a:pos x="TX318" y="TY318"/>
              </a:cxn>
              <a:cxn ang="0">
                <a:pos x="TX319" y="TY319"/>
              </a:cxn>
              <a:cxn ang="0">
                <a:pos x="TX320" y="TY320"/>
              </a:cxn>
              <a:cxn ang="0">
                <a:pos x="TX321" y="TY321"/>
              </a:cxn>
              <a:cxn ang="0">
                <a:pos x="TX322" y="TY322"/>
              </a:cxn>
              <a:cxn ang="0">
                <a:pos x="TX323" y="TY323"/>
              </a:cxn>
              <a:cxn ang="0">
                <a:pos x="TX324" y="TY324"/>
              </a:cxn>
              <a:cxn ang="0">
                <a:pos x="TX325" y="TY325"/>
              </a:cxn>
              <a:cxn ang="0">
                <a:pos x="TX326" y="TY326"/>
              </a:cxn>
              <a:cxn ang="0">
                <a:pos x="TX327" y="TY327"/>
              </a:cxn>
              <a:cxn ang="0">
                <a:pos x="TX328" y="TY328"/>
              </a:cxn>
              <a:cxn ang="0">
                <a:pos x="TX329" y="TY329"/>
              </a:cxn>
              <a:cxn ang="0">
                <a:pos x="TX330" y="TY330"/>
              </a:cxn>
              <a:cxn ang="0">
                <a:pos x="TX331" y="TY331"/>
              </a:cxn>
              <a:cxn ang="0">
                <a:pos x="TX332" y="TY332"/>
              </a:cxn>
              <a:cxn ang="0">
                <a:pos x="TX333" y="TY333"/>
              </a:cxn>
              <a:cxn ang="0">
                <a:pos x="TX334" y="TY334"/>
              </a:cxn>
              <a:cxn ang="0">
                <a:pos x="TX335" y="TY335"/>
              </a:cxn>
              <a:cxn ang="0">
                <a:pos x="TX336" y="TY336"/>
              </a:cxn>
              <a:cxn ang="0">
                <a:pos x="TX337" y="TY337"/>
              </a:cxn>
              <a:cxn ang="0">
                <a:pos x="TX338" y="TY338"/>
              </a:cxn>
              <a:cxn ang="0">
                <a:pos x="TX339" y="TY339"/>
              </a:cxn>
              <a:cxn ang="0">
                <a:pos x="TX340" y="TY340"/>
              </a:cxn>
            </a:cxnLst>
            <a:rect l="l" t="t" r="r" b="b"/>
            <a:pathLst>
              <a:path w="12402" h="5944">
                <a:moveTo>
                  <a:pt x="444" y="5053"/>
                </a:moveTo>
                <a:cubicBezTo>
                  <a:pt x="444" y="5053"/>
                  <a:pt x="444" y="5053"/>
                  <a:pt x="444" y="5053"/>
                </a:cubicBezTo>
                <a:cubicBezTo>
                  <a:pt x="444" y="5053"/>
                  <a:pt x="444" y="5067"/>
                  <a:pt x="459" y="5067"/>
                </a:cubicBezTo>
                <a:cubicBezTo>
                  <a:pt x="459" y="5067"/>
                  <a:pt x="473" y="5053"/>
                  <a:pt x="502" y="5038"/>
                </a:cubicBezTo>
                <a:cubicBezTo>
                  <a:pt x="516" y="5024"/>
                  <a:pt x="531" y="5009"/>
                  <a:pt x="559" y="4981"/>
                </a:cubicBezTo>
                <a:cubicBezTo>
                  <a:pt x="574" y="4952"/>
                  <a:pt x="602" y="4923"/>
                  <a:pt x="645" y="4880"/>
                </a:cubicBezTo>
                <a:cubicBezTo>
                  <a:pt x="689" y="4823"/>
                  <a:pt x="703" y="4794"/>
                  <a:pt x="746" y="4751"/>
                </a:cubicBezTo>
                <a:cubicBezTo>
                  <a:pt x="775" y="4708"/>
                  <a:pt x="789" y="4694"/>
                  <a:pt x="832" y="4651"/>
                </a:cubicBezTo>
                <a:cubicBezTo>
                  <a:pt x="861" y="4608"/>
                  <a:pt x="875" y="4593"/>
                  <a:pt x="918" y="4550"/>
                </a:cubicBezTo>
                <a:cubicBezTo>
                  <a:pt x="961" y="4507"/>
                  <a:pt x="976" y="4478"/>
                  <a:pt x="1004" y="4450"/>
                </a:cubicBezTo>
                <a:cubicBezTo>
                  <a:pt x="1033" y="4421"/>
                  <a:pt x="1047" y="4407"/>
                  <a:pt x="1076" y="4407"/>
                </a:cubicBezTo>
                <a:cubicBezTo>
                  <a:pt x="1090" y="4392"/>
                  <a:pt x="1105" y="4378"/>
                  <a:pt x="1119" y="4378"/>
                </a:cubicBezTo>
                <a:cubicBezTo>
                  <a:pt x="1133" y="4364"/>
                  <a:pt x="1148" y="4349"/>
                  <a:pt x="1177" y="4349"/>
                </a:cubicBezTo>
                <a:cubicBezTo>
                  <a:pt x="1191" y="4335"/>
                  <a:pt x="1205" y="4320"/>
                  <a:pt x="1248" y="4320"/>
                </a:cubicBezTo>
                <a:cubicBezTo>
                  <a:pt x="1277" y="4306"/>
                  <a:pt x="1291" y="4292"/>
                  <a:pt x="1320" y="4292"/>
                </a:cubicBezTo>
                <a:cubicBezTo>
                  <a:pt x="1334" y="4292"/>
                  <a:pt x="1349" y="4292"/>
                  <a:pt x="1377" y="4292"/>
                </a:cubicBezTo>
                <a:cubicBezTo>
                  <a:pt x="1406" y="4292"/>
                  <a:pt x="1421" y="4277"/>
                  <a:pt x="1464" y="4277"/>
                </a:cubicBezTo>
                <a:cubicBezTo>
                  <a:pt x="1492" y="4277"/>
                  <a:pt x="1507" y="4277"/>
                  <a:pt x="1535" y="4277"/>
                </a:cubicBezTo>
                <a:cubicBezTo>
                  <a:pt x="1550" y="4277"/>
                  <a:pt x="1564" y="4263"/>
                  <a:pt x="1578" y="4263"/>
                </a:cubicBezTo>
                <a:cubicBezTo>
                  <a:pt x="1593" y="4263"/>
                  <a:pt x="1607" y="4263"/>
                  <a:pt x="1636" y="4263"/>
                </a:cubicBezTo>
                <a:cubicBezTo>
                  <a:pt x="1665" y="4263"/>
                  <a:pt x="1679" y="4263"/>
                  <a:pt x="1722" y="4263"/>
                </a:cubicBezTo>
                <a:cubicBezTo>
                  <a:pt x="1751" y="4263"/>
                  <a:pt x="1765" y="4263"/>
                  <a:pt x="1794" y="4263"/>
                </a:cubicBezTo>
                <a:cubicBezTo>
                  <a:pt x="1822" y="4263"/>
                  <a:pt x="1837" y="4263"/>
                  <a:pt x="1880" y="4263"/>
                </a:cubicBezTo>
                <a:cubicBezTo>
                  <a:pt x="1923" y="4263"/>
                  <a:pt x="1952" y="4277"/>
                  <a:pt x="2038" y="4277"/>
                </a:cubicBezTo>
                <a:cubicBezTo>
                  <a:pt x="2110" y="4277"/>
                  <a:pt x="2153" y="4292"/>
                  <a:pt x="2239" y="4292"/>
                </a:cubicBezTo>
                <a:cubicBezTo>
                  <a:pt x="2311" y="4292"/>
                  <a:pt x="2354" y="4292"/>
                  <a:pt x="2440" y="4292"/>
                </a:cubicBezTo>
                <a:cubicBezTo>
                  <a:pt x="2511" y="4292"/>
                  <a:pt x="2555" y="4277"/>
                  <a:pt x="2612" y="4277"/>
                </a:cubicBezTo>
                <a:cubicBezTo>
                  <a:pt x="2655" y="4277"/>
                  <a:pt x="2684" y="4263"/>
                  <a:pt x="2712" y="4263"/>
                </a:cubicBezTo>
                <a:cubicBezTo>
                  <a:pt x="2741" y="4263"/>
                  <a:pt x="2770" y="4249"/>
                  <a:pt x="2827" y="4220"/>
                </a:cubicBezTo>
                <a:cubicBezTo>
                  <a:pt x="2885" y="4191"/>
                  <a:pt x="2913" y="4177"/>
                  <a:pt x="2956" y="4163"/>
                </a:cubicBezTo>
                <a:cubicBezTo>
                  <a:pt x="3000" y="4148"/>
                  <a:pt x="3028" y="4134"/>
                  <a:pt x="3100" y="4105"/>
                </a:cubicBezTo>
                <a:cubicBezTo>
                  <a:pt x="3172" y="4076"/>
                  <a:pt x="3229" y="4062"/>
                  <a:pt x="3344" y="4019"/>
                </a:cubicBezTo>
                <a:cubicBezTo>
                  <a:pt x="3459" y="3976"/>
                  <a:pt x="3531" y="3947"/>
                  <a:pt x="3645" y="3904"/>
                </a:cubicBezTo>
                <a:cubicBezTo>
                  <a:pt x="3746" y="3861"/>
                  <a:pt x="3803" y="3832"/>
                  <a:pt x="3846" y="3818"/>
                </a:cubicBezTo>
                <a:cubicBezTo>
                  <a:pt x="3889" y="3789"/>
                  <a:pt x="3947" y="3775"/>
                  <a:pt x="4033" y="3732"/>
                </a:cubicBezTo>
                <a:cubicBezTo>
                  <a:pt x="4119" y="3689"/>
                  <a:pt x="4162" y="3660"/>
                  <a:pt x="4234" y="3631"/>
                </a:cubicBezTo>
                <a:cubicBezTo>
                  <a:pt x="4291" y="3603"/>
                  <a:pt x="4334" y="3588"/>
                  <a:pt x="4377" y="3574"/>
                </a:cubicBezTo>
                <a:cubicBezTo>
                  <a:pt x="4421" y="3545"/>
                  <a:pt x="4449" y="3531"/>
                  <a:pt x="4492" y="3517"/>
                </a:cubicBezTo>
                <a:cubicBezTo>
                  <a:pt x="4521" y="3488"/>
                  <a:pt x="4535" y="3474"/>
                  <a:pt x="4578" y="3445"/>
                </a:cubicBezTo>
                <a:cubicBezTo>
                  <a:pt x="4622" y="3416"/>
                  <a:pt x="4650" y="3402"/>
                  <a:pt x="4693" y="3373"/>
                </a:cubicBezTo>
                <a:cubicBezTo>
                  <a:pt x="4736" y="3330"/>
                  <a:pt x="4765" y="3316"/>
                  <a:pt x="4808" y="3273"/>
                </a:cubicBezTo>
                <a:cubicBezTo>
                  <a:pt x="4851" y="3230"/>
                  <a:pt x="4894" y="3201"/>
                  <a:pt x="4966" y="3158"/>
                </a:cubicBezTo>
                <a:cubicBezTo>
                  <a:pt x="5038" y="3100"/>
                  <a:pt x="5081" y="3072"/>
                  <a:pt x="5138" y="3029"/>
                </a:cubicBezTo>
                <a:cubicBezTo>
                  <a:pt x="5181" y="2986"/>
                  <a:pt x="5210" y="2971"/>
                  <a:pt x="5253" y="2943"/>
                </a:cubicBezTo>
                <a:cubicBezTo>
                  <a:pt x="5296" y="2899"/>
                  <a:pt x="5339" y="2871"/>
                  <a:pt x="5425" y="2799"/>
                </a:cubicBezTo>
                <a:cubicBezTo>
                  <a:pt x="5511" y="2727"/>
                  <a:pt x="5569" y="2684"/>
                  <a:pt x="5684" y="2598"/>
                </a:cubicBezTo>
                <a:cubicBezTo>
                  <a:pt x="5784" y="2512"/>
                  <a:pt x="5842" y="2469"/>
                  <a:pt x="5928" y="2426"/>
                </a:cubicBezTo>
                <a:cubicBezTo>
                  <a:pt x="6000" y="2383"/>
                  <a:pt x="6028" y="2354"/>
                  <a:pt x="6071" y="2340"/>
                </a:cubicBezTo>
                <a:cubicBezTo>
                  <a:pt x="6114" y="2311"/>
                  <a:pt x="6157" y="2282"/>
                  <a:pt x="6244" y="2239"/>
                </a:cubicBezTo>
                <a:cubicBezTo>
                  <a:pt x="6330" y="2196"/>
                  <a:pt x="6401" y="2153"/>
                  <a:pt x="6502" y="2110"/>
                </a:cubicBezTo>
                <a:cubicBezTo>
                  <a:pt x="6588" y="2067"/>
                  <a:pt x="6645" y="2024"/>
                  <a:pt x="6732" y="1981"/>
                </a:cubicBezTo>
                <a:cubicBezTo>
                  <a:pt x="6818" y="1938"/>
                  <a:pt x="6861" y="1909"/>
                  <a:pt x="6904" y="1880"/>
                </a:cubicBezTo>
                <a:cubicBezTo>
                  <a:pt x="6947" y="1852"/>
                  <a:pt x="6976" y="1837"/>
                  <a:pt x="7019" y="1809"/>
                </a:cubicBezTo>
                <a:cubicBezTo>
                  <a:pt x="7062" y="1780"/>
                  <a:pt x="7090" y="1765"/>
                  <a:pt x="7119" y="1751"/>
                </a:cubicBezTo>
                <a:cubicBezTo>
                  <a:pt x="7148" y="1737"/>
                  <a:pt x="7162" y="1722"/>
                  <a:pt x="7177" y="1722"/>
                </a:cubicBezTo>
                <a:cubicBezTo>
                  <a:pt x="7191" y="1708"/>
                  <a:pt x="7220" y="1694"/>
                  <a:pt x="7277" y="1651"/>
                </a:cubicBezTo>
                <a:cubicBezTo>
                  <a:pt x="7320" y="1608"/>
                  <a:pt x="7363" y="1593"/>
                  <a:pt x="7406" y="1565"/>
                </a:cubicBezTo>
                <a:cubicBezTo>
                  <a:pt x="7449" y="1536"/>
                  <a:pt x="7478" y="1521"/>
                  <a:pt x="7521" y="1493"/>
                </a:cubicBezTo>
                <a:cubicBezTo>
                  <a:pt x="7564" y="1464"/>
                  <a:pt x="7578" y="1450"/>
                  <a:pt x="7593" y="1450"/>
                </a:cubicBezTo>
                <a:cubicBezTo>
                  <a:pt x="7593" y="1435"/>
                  <a:pt x="7607" y="1421"/>
                  <a:pt x="7650" y="1392"/>
                </a:cubicBezTo>
                <a:cubicBezTo>
                  <a:pt x="7693" y="1364"/>
                  <a:pt x="7708" y="1349"/>
                  <a:pt x="7722" y="1349"/>
                </a:cubicBezTo>
                <a:cubicBezTo>
                  <a:pt x="7736" y="1335"/>
                  <a:pt x="7751" y="1320"/>
                  <a:pt x="7794" y="1306"/>
                </a:cubicBezTo>
                <a:cubicBezTo>
                  <a:pt x="7837" y="1277"/>
                  <a:pt x="7851" y="1263"/>
                  <a:pt x="7880" y="1263"/>
                </a:cubicBezTo>
                <a:cubicBezTo>
                  <a:pt x="7909" y="1249"/>
                  <a:pt x="7937" y="1234"/>
                  <a:pt x="7980" y="1220"/>
                </a:cubicBezTo>
                <a:cubicBezTo>
                  <a:pt x="8023" y="1191"/>
                  <a:pt x="8052" y="1177"/>
                  <a:pt x="8095" y="1163"/>
                </a:cubicBezTo>
                <a:cubicBezTo>
                  <a:pt x="8124" y="1134"/>
                  <a:pt x="8153" y="1120"/>
                  <a:pt x="8210" y="1076"/>
                </a:cubicBezTo>
                <a:cubicBezTo>
                  <a:pt x="8267" y="1033"/>
                  <a:pt x="8296" y="1019"/>
                  <a:pt x="8339" y="1005"/>
                </a:cubicBezTo>
                <a:cubicBezTo>
                  <a:pt x="8382" y="976"/>
                  <a:pt x="8397" y="962"/>
                  <a:pt x="8425" y="947"/>
                </a:cubicBezTo>
                <a:cubicBezTo>
                  <a:pt x="8454" y="919"/>
                  <a:pt x="8468" y="904"/>
                  <a:pt x="8497" y="890"/>
                </a:cubicBezTo>
                <a:cubicBezTo>
                  <a:pt x="8526" y="861"/>
                  <a:pt x="8540" y="847"/>
                  <a:pt x="8555" y="847"/>
                </a:cubicBezTo>
                <a:cubicBezTo>
                  <a:pt x="8569" y="832"/>
                  <a:pt x="8583" y="818"/>
                  <a:pt x="8612" y="804"/>
                </a:cubicBezTo>
                <a:cubicBezTo>
                  <a:pt x="8626" y="789"/>
                  <a:pt x="8641" y="775"/>
                  <a:pt x="8655" y="775"/>
                </a:cubicBezTo>
                <a:cubicBezTo>
                  <a:pt x="8669" y="761"/>
                  <a:pt x="8684" y="746"/>
                  <a:pt x="8698" y="746"/>
                </a:cubicBezTo>
                <a:cubicBezTo>
                  <a:pt x="8698" y="732"/>
                  <a:pt x="8727" y="718"/>
                  <a:pt x="8784" y="689"/>
                </a:cubicBezTo>
                <a:cubicBezTo>
                  <a:pt x="8842" y="660"/>
                  <a:pt x="8870" y="646"/>
                  <a:pt x="8913" y="631"/>
                </a:cubicBezTo>
                <a:cubicBezTo>
                  <a:pt x="8956" y="617"/>
                  <a:pt x="8971" y="603"/>
                  <a:pt x="9000" y="603"/>
                </a:cubicBezTo>
                <a:cubicBezTo>
                  <a:pt x="9014" y="603"/>
                  <a:pt x="9028" y="588"/>
                  <a:pt x="9043" y="588"/>
                </a:cubicBezTo>
                <a:cubicBezTo>
                  <a:pt x="9057" y="588"/>
                  <a:pt x="9071" y="574"/>
                  <a:pt x="9114" y="560"/>
                </a:cubicBezTo>
                <a:cubicBezTo>
                  <a:pt x="9143" y="545"/>
                  <a:pt x="9157" y="531"/>
                  <a:pt x="9200" y="517"/>
                </a:cubicBezTo>
                <a:cubicBezTo>
                  <a:pt x="9229" y="488"/>
                  <a:pt x="9244" y="474"/>
                  <a:pt x="9272" y="459"/>
                </a:cubicBezTo>
                <a:cubicBezTo>
                  <a:pt x="9301" y="445"/>
                  <a:pt x="9315" y="431"/>
                  <a:pt x="9330" y="431"/>
                </a:cubicBezTo>
                <a:cubicBezTo>
                  <a:pt x="9330" y="416"/>
                  <a:pt x="9344" y="402"/>
                  <a:pt x="9358" y="402"/>
                </a:cubicBezTo>
                <a:cubicBezTo>
                  <a:pt x="9358" y="387"/>
                  <a:pt x="9373" y="373"/>
                  <a:pt x="9387" y="373"/>
                </a:cubicBezTo>
                <a:cubicBezTo>
                  <a:pt x="9401" y="359"/>
                  <a:pt x="9416" y="344"/>
                  <a:pt x="9430" y="344"/>
                </a:cubicBezTo>
                <a:cubicBezTo>
                  <a:pt x="9444" y="330"/>
                  <a:pt x="9459" y="316"/>
                  <a:pt x="9473" y="316"/>
                </a:cubicBezTo>
                <a:cubicBezTo>
                  <a:pt x="9473" y="301"/>
                  <a:pt x="9488" y="287"/>
                  <a:pt x="9531" y="273"/>
                </a:cubicBezTo>
                <a:cubicBezTo>
                  <a:pt x="9574" y="244"/>
                  <a:pt x="9602" y="230"/>
                  <a:pt x="9660" y="201"/>
                </a:cubicBezTo>
                <a:cubicBezTo>
                  <a:pt x="9717" y="158"/>
                  <a:pt x="9760" y="143"/>
                  <a:pt x="9818" y="129"/>
                </a:cubicBezTo>
                <a:cubicBezTo>
                  <a:pt x="9875" y="100"/>
                  <a:pt x="9904" y="86"/>
                  <a:pt x="9933" y="86"/>
                </a:cubicBezTo>
                <a:cubicBezTo>
                  <a:pt x="9961" y="72"/>
                  <a:pt x="9976" y="57"/>
                  <a:pt x="10019" y="57"/>
                </a:cubicBezTo>
                <a:cubicBezTo>
                  <a:pt x="10062" y="43"/>
                  <a:pt x="10076" y="43"/>
                  <a:pt x="10105" y="43"/>
                </a:cubicBezTo>
                <a:cubicBezTo>
                  <a:pt x="10133" y="43"/>
                  <a:pt x="10148" y="29"/>
                  <a:pt x="10162" y="29"/>
                </a:cubicBezTo>
                <a:cubicBezTo>
                  <a:pt x="10177" y="29"/>
                  <a:pt x="10191" y="14"/>
                  <a:pt x="10205" y="14"/>
                </a:cubicBezTo>
                <a:cubicBezTo>
                  <a:pt x="10220" y="14"/>
                  <a:pt x="10234" y="0"/>
                  <a:pt x="10248" y="0"/>
                </a:cubicBezTo>
                <a:cubicBezTo>
                  <a:pt x="10263" y="0"/>
                  <a:pt x="10277" y="0"/>
                  <a:pt x="10291" y="0"/>
                </a:cubicBezTo>
                <a:cubicBezTo>
                  <a:pt x="10291" y="0"/>
                  <a:pt x="10306" y="0"/>
                  <a:pt x="10349" y="0"/>
                </a:cubicBezTo>
                <a:cubicBezTo>
                  <a:pt x="10377" y="0"/>
                  <a:pt x="10392" y="0"/>
                  <a:pt x="10406" y="0"/>
                </a:cubicBezTo>
                <a:cubicBezTo>
                  <a:pt x="10406" y="0"/>
                  <a:pt x="10421" y="0"/>
                  <a:pt x="10449" y="0"/>
                </a:cubicBezTo>
                <a:cubicBezTo>
                  <a:pt x="10478" y="0"/>
                  <a:pt x="10492" y="0"/>
                  <a:pt x="10507" y="0"/>
                </a:cubicBezTo>
                <a:cubicBezTo>
                  <a:pt x="10521" y="0"/>
                  <a:pt x="10535" y="0"/>
                  <a:pt x="10564" y="0"/>
                </a:cubicBezTo>
                <a:cubicBezTo>
                  <a:pt x="10578" y="0"/>
                  <a:pt x="10593" y="0"/>
                  <a:pt x="10607" y="0"/>
                </a:cubicBezTo>
                <a:cubicBezTo>
                  <a:pt x="10622" y="0"/>
                  <a:pt x="10636" y="14"/>
                  <a:pt x="10665" y="14"/>
                </a:cubicBezTo>
                <a:cubicBezTo>
                  <a:pt x="10693" y="14"/>
                  <a:pt x="10708" y="14"/>
                  <a:pt x="10736" y="14"/>
                </a:cubicBezTo>
                <a:cubicBezTo>
                  <a:pt x="10765" y="14"/>
                  <a:pt x="10779" y="29"/>
                  <a:pt x="10808" y="29"/>
                </a:cubicBezTo>
                <a:cubicBezTo>
                  <a:pt x="10837" y="29"/>
                  <a:pt x="10851" y="29"/>
                  <a:pt x="10894" y="29"/>
                </a:cubicBezTo>
                <a:cubicBezTo>
                  <a:pt x="10937" y="29"/>
                  <a:pt x="10952" y="29"/>
                  <a:pt x="10966" y="29"/>
                </a:cubicBezTo>
                <a:cubicBezTo>
                  <a:pt x="10966" y="29"/>
                  <a:pt x="10980" y="29"/>
                  <a:pt x="11009" y="29"/>
                </a:cubicBezTo>
                <a:cubicBezTo>
                  <a:pt x="11023" y="29"/>
                  <a:pt x="11038" y="29"/>
                  <a:pt x="11052" y="29"/>
                </a:cubicBezTo>
                <a:cubicBezTo>
                  <a:pt x="11052" y="29"/>
                  <a:pt x="11066" y="29"/>
                  <a:pt x="11081" y="29"/>
                </a:cubicBezTo>
                <a:cubicBezTo>
                  <a:pt x="11081" y="29"/>
                  <a:pt x="11095" y="29"/>
                  <a:pt x="11110" y="29"/>
                </a:cubicBezTo>
                <a:cubicBezTo>
                  <a:pt x="11110" y="29"/>
                  <a:pt x="11124" y="29"/>
                  <a:pt x="11153" y="29"/>
                </a:cubicBezTo>
                <a:cubicBezTo>
                  <a:pt x="11181" y="29"/>
                  <a:pt x="11196" y="29"/>
                  <a:pt x="11210" y="29"/>
                </a:cubicBezTo>
                <a:cubicBezTo>
                  <a:pt x="11224" y="29"/>
                  <a:pt x="11239" y="29"/>
                  <a:pt x="11282" y="29"/>
                </a:cubicBezTo>
                <a:cubicBezTo>
                  <a:pt x="11311" y="29"/>
                  <a:pt x="11325" y="29"/>
                  <a:pt x="11354" y="29"/>
                </a:cubicBezTo>
                <a:cubicBezTo>
                  <a:pt x="11382" y="29"/>
                  <a:pt x="11397" y="29"/>
                  <a:pt x="11440" y="29"/>
                </a:cubicBezTo>
                <a:cubicBezTo>
                  <a:pt x="11483" y="29"/>
                  <a:pt x="11497" y="29"/>
                  <a:pt x="11511" y="29"/>
                </a:cubicBezTo>
                <a:cubicBezTo>
                  <a:pt x="11511" y="29"/>
                  <a:pt x="11526" y="29"/>
                  <a:pt x="11540" y="29"/>
                </a:cubicBezTo>
                <a:cubicBezTo>
                  <a:pt x="11540" y="29"/>
                  <a:pt x="11555" y="29"/>
                  <a:pt x="11569" y="29"/>
                </a:cubicBezTo>
                <a:cubicBezTo>
                  <a:pt x="11569" y="29"/>
                  <a:pt x="11583" y="29"/>
                  <a:pt x="11612" y="29"/>
                </a:cubicBezTo>
                <a:cubicBezTo>
                  <a:pt x="11626" y="29"/>
                  <a:pt x="11641" y="29"/>
                  <a:pt x="11684" y="29"/>
                </a:cubicBezTo>
                <a:cubicBezTo>
                  <a:pt x="11712" y="29"/>
                  <a:pt x="11727" y="29"/>
                  <a:pt x="11770" y="29"/>
                </a:cubicBezTo>
                <a:cubicBezTo>
                  <a:pt x="11813" y="29"/>
                  <a:pt x="11827" y="29"/>
                  <a:pt x="11856" y="29"/>
                </a:cubicBezTo>
                <a:cubicBezTo>
                  <a:pt x="11870" y="29"/>
                  <a:pt x="11885" y="43"/>
                  <a:pt x="11899" y="43"/>
                </a:cubicBezTo>
                <a:cubicBezTo>
                  <a:pt x="11913" y="43"/>
                  <a:pt x="11928" y="43"/>
                  <a:pt x="11956" y="43"/>
                </a:cubicBezTo>
                <a:cubicBezTo>
                  <a:pt x="11971" y="43"/>
                  <a:pt x="11985" y="43"/>
                  <a:pt x="12000" y="43"/>
                </a:cubicBezTo>
                <a:cubicBezTo>
                  <a:pt x="12000" y="43"/>
                  <a:pt x="12014" y="43"/>
                  <a:pt x="12028" y="43"/>
                </a:cubicBezTo>
                <a:cubicBezTo>
                  <a:pt x="12028" y="43"/>
                  <a:pt x="12043" y="43"/>
                  <a:pt x="12057" y="43"/>
                </a:cubicBezTo>
                <a:cubicBezTo>
                  <a:pt x="12057" y="43"/>
                  <a:pt x="12071" y="43"/>
                  <a:pt x="12086" y="43"/>
                </a:cubicBezTo>
                <a:cubicBezTo>
                  <a:pt x="12086" y="43"/>
                  <a:pt x="12100" y="43"/>
                  <a:pt x="12114" y="43"/>
                </a:cubicBezTo>
                <a:cubicBezTo>
                  <a:pt x="12114" y="43"/>
                  <a:pt x="12129" y="57"/>
                  <a:pt x="12143" y="57"/>
                </a:cubicBezTo>
                <a:cubicBezTo>
                  <a:pt x="12143" y="57"/>
                  <a:pt x="12157" y="72"/>
                  <a:pt x="12172" y="86"/>
                </a:cubicBezTo>
                <a:cubicBezTo>
                  <a:pt x="12172" y="86"/>
                  <a:pt x="12186" y="100"/>
                  <a:pt x="12200" y="100"/>
                </a:cubicBezTo>
                <a:cubicBezTo>
                  <a:pt x="12200" y="100"/>
                  <a:pt x="12215" y="100"/>
                  <a:pt x="12229" y="100"/>
                </a:cubicBezTo>
                <a:cubicBezTo>
                  <a:pt x="12229" y="100"/>
                  <a:pt x="12244" y="115"/>
                  <a:pt x="12244" y="129"/>
                </a:cubicBezTo>
                <a:cubicBezTo>
                  <a:pt x="12244" y="129"/>
                  <a:pt x="12258" y="143"/>
                  <a:pt x="12258" y="158"/>
                </a:cubicBezTo>
                <a:cubicBezTo>
                  <a:pt x="12258" y="158"/>
                  <a:pt x="12272" y="172"/>
                  <a:pt x="12301" y="187"/>
                </a:cubicBezTo>
                <a:cubicBezTo>
                  <a:pt x="12315" y="201"/>
                  <a:pt x="12330" y="215"/>
                  <a:pt x="12344" y="244"/>
                </a:cubicBezTo>
                <a:cubicBezTo>
                  <a:pt x="12344" y="273"/>
                  <a:pt x="12358" y="287"/>
                  <a:pt x="12373" y="330"/>
                </a:cubicBezTo>
                <a:cubicBezTo>
                  <a:pt x="12387" y="373"/>
                  <a:pt x="12401" y="387"/>
                  <a:pt x="12401" y="416"/>
                </a:cubicBezTo>
                <a:cubicBezTo>
                  <a:pt x="12401" y="431"/>
                  <a:pt x="12401" y="459"/>
                  <a:pt x="12401" y="545"/>
                </a:cubicBezTo>
                <a:cubicBezTo>
                  <a:pt x="12401" y="617"/>
                  <a:pt x="12401" y="646"/>
                  <a:pt x="12401" y="689"/>
                </a:cubicBezTo>
                <a:cubicBezTo>
                  <a:pt x="12401" y="732"/>
                  <a:pt x="12401" y="761"/>
                  <a:pt x="12401" y="804"/>
                </a:cubicBezTo>
                <a:cubicBezTo>
                  <a:pt x="12401" y="847"/>
                  <a:pt x="12401" y="876"/>
                  <a:pt x="12401" y="919"/>
                </a:cubicBezTo>
                <a:cubicBezTo>
                  <a:pt x="12401" y="962"/>
                  <a:pt x="12387" y="990"/>
                  <a:pt x="12387" y="1033"/>
                </a:cubicBezTo>
                <a:cubicBezTo>
                  <a:pt x="12387" y="1062"/>
                  <a:pt x="12373" y="1076"/>
                  <a:pt x="12373" y="1105"/>
                </a:cubicBezTo>
                <a:cubicBezTo>
                  <a:pt x="12373" y="1134"/>
                  <a:pt x="12358" y="1163"/>
                  <a:pt x="12344" y="1234"/>
                </a:cubicBezTo>
                <a:cubicBezTo>
                  <a:pt x="12315" y="1306"/>
                  <a:pt x="12301" y="1349"/>
                  <a:pt x="12287" y="1407"/>
                </a:cubicBezTo>
                <a:cubicBezTo>
                  <a:pt x="12272" y="1450"/>
                  <a:pt x="12258" y="1493"/>
                  <a:pt x="12244" y="1565"/>
                </a:cubicBezTo>
                <a:cubicBezTo>
                  <a:pt x="12215" y="1622"/>
                  <a:pt x="12200" y="1651"/>
                  <a:pt x="12200" y="1679"/>
                </a:cubicBezTo>
                <a:cubicBezTo>
                  <a:pt x="12186" y="1708"/>
                  <a:pt x="12172" y="1722"/>
                  <a:pt x="12157" y="1751"/>
                </a:cubicBezTo>
                <a:cubicBezTo>
                  <a:pt x="12143" y="1780"/>
                  <a:pt x="12129" y="1809"/>
                  <a:pt x="12100" y="1852"/>
                </a:cubicBezTo>
                <a:cubicBezTo>
                  <a:pt x="12071" y="1895"/>
                  <a:pt x="12057" y="1909"/>
                  <a:pt x="12043" y="1952"/>
                </a:cubicBezTo>
                <a:cubicBezTo>
                  <a:pt x="12014" y="1995"/>
                  <a:pt x="12000" y="2009"/>
                  <a:pt x="12000" y="2038"/>
                </a:cubicBezTo>
                <a:cubicBezTo>
                  <a:pt x="11985" y="2053"/>
                  <a:pt x="11956" y="2096"/>
                  <a:pt x="11913" y="2182"/>
                </a:cubicBezTo>
                <a:cubicBezTo>
                  <a:pt x="11870" y="2268"/>
                  <a:pt x="11842" y="2325"/>
                  <a:pt x="11799" y="2426"/>
                </a:cubicBezTo>
                <a:cubicBezTo>
                  <a:pt x="11755" y="2512"/>
                  <a:pt x="11727" y="2555"/>
                  <a:pt x="11727" y="2584"/>
                </a:cubicBezTo>
                <a:cubicBezTo>
                  <a:pt x="11712" y="2598"/>
                  <a:pt x="11698" y="2612"/>
                  <a:pt x="11698" y="2627"/>
                </a:cubicBezTo>
                <a:cubicBezTo>
                  <a:pt x="11684" y="2641"/>
                  <a:pt x="11669" y="2670"/>
                  <a:pt x="11641" y="2727"/>
                </a:cubicBezTo>
                <a:cubicBezTo>
                  <a:pt x="11598" y="2770"/>
                  <a:pt x="11583" y="2799"/>
                  <a:pt x="11569" y="2842"/>
                </a:cubicBezTo>
                <a:cubicBezTo>
                  <a:pt x="11540" y="2871"/>
                  <a:pt x="11526" y="2885"/>
                  <a:pt x="11526" y="2899"/>
                </a:cubicBezTo>
                <a:cubicBezTo>
                  <a:pt x="11511" y="2914"/>
                  <a:pt x="11497" y="2928"/>
                  <a:pt x="11483" y="2943"/>
                </a:cubicBezTo>
                <a:cubicBezTo>
                  <a:pt x="11468" y="2957"/>
                  <a:pt x="11454" y="2986"/>
                  <a:pt x="11411" y="3029"/>
                </a:cubicBezTo>
                <a:cubicBezTo>
                  <a:pt x="11368" y="3072"/>
                  <a:pt x="11354" y="3100"/>
                  <a:pt x="11354" y="3115"/>
                </a:cubicBezTo>
                <a:cubicBezTo>
                  <a:pt x="11339" y="3115"/>
                  <a:pt x="11325" y="3129"/>
                  <a:pt x="11311" y="3143"/>
                </a:cubicBezTo>
                <a:cubicBezTo>
                  <a:pt x="11296" y="3143"/>
                  <a:pt x="11282" y="3158"/>
                  <a:pt x="11253" y="3172"/>
                </a:cubicBezTo>
                <a:cubicBezTo>
                  <a:pt x="11224" y="3187"/>
                  <a:pt x="11210" y="3201"/>
                  <a:pt x="11196" y="3215"/>
                </a:cubicBezTo>
                <a:cubicBezTo>
                  <a:pt x="11181" y="3215"/>
                  <a:pt x="11167" y="3230"/>
                  <a:pt x="11138" y="3244"/>
                </a:cubicBezTo>
                <a:cubicBezTo>
                  <a:pt x="11095" y="3258"/>
                  <a:pt x="11081" y="3273"/>
                  <a:pt x="11052" y="3287"/>
                </a:cubicBezTo>
                <a:cubicBezTo>
                  <a:pt x="11023" y="3301"/>
                  <a:pt x="11009" y="3316"/>
                  <a:pt x="10980" y="3330"/>
                </a:cubicBezTo>
                <a:cubicBezTo>
                  <a:pt x="10937" y="3344"/>
                  <a:pt x="10909" y="3373"/>
                  <a:pt x="10822" y="3416"/>
                </a:cubicBezTo>
                <a:cubicBezTo>
                  <a:pt x="10736" y="3459"/>
                  <a:pt x="10693" y="3488"/>
                  <a:pt x="10650" y="3531"/>
                </a:cubicBezTo>
                <a:cubicBezTo>
                  <a:pt x="10593" y="3560"/>
                  <a:pt x="10564" y="3574"/>
                  <a:pt x="10535" y="3588"/>
                </a:cubicBezTo>
                <a:cubicBezTo>
                  <a:pt x="10507" y="3603"/>
                  <a:pt x="10492" y="3617"/>
                  <a:pt x="10449" y="3646"/>
                </a:cubicBezTo>
                <a:cubicBezTo>
                  <a:pt x="10406" y="3675"/>
                  <a:pt x="10377" y="3689"/>
                  <a:pt x="10363" y="3718"/>
                </a:cubicBezTo>
                <a:cubicBezTo>
                  <a:pt x="10334" y="3732"/>
                  <a:pt x="10320" y="3746"/>
                  <a:pt x="10291" y="3761"/>
                </a:cubicBezTo>
                <a:cubicBezTo>
                  <a:pt x="10263" y="3775"/>
                  <a:pt x="10234" y="3789"/>
                  <a:pt x="10191" y="3832"/>
                </a:cubicBezTo>
                <a:cubicBezTo>
                  <a:pt x="10148" y="3861"/>
                  <a:pt x="10119" y="3876"/>
                  <a:pt x="10090" y="3904"/>
                </a:cubicBezTo>
                <a:cubicBezTo>
                  <a:pt x="10047" y="3919"/>
                  <a:pt x="10033" y="3933"/>
                  <a:pt x="10019" y="3947"/>
                </a:cubicBezTo>
                <a:cubicBezTo>
                  <a:pt x="10004" y="3947"/>
                  <a:pt x="9990" y="3962"/>
                  <a:pt x="9976" y="3962"/>
                </a:cubicBezTo>
                <a:cubicBezTo>
                  <a:pt x="9961" y="3962"/>
                  <a:pt x="9947" y="3976"/>
                  <a:pt x="9947" y="3976"/>
                </a:cubicBezTo>
                <a:cubicBezTo>
                  <a:pt x="9933" y="3976"/>
                  <a:pt x="9918" y="3990"/>
                  <a:pt x="9889" y="4005"/>
                </a:cubicBezTo>
                <a:cubicBezTo>
                  <a:pt x="9846" y="4019"/>
                  <a:pt x="9832" y="4033"/>
                  <a:pt x="9818" y="4033"/>
                </a:cubicBezTo>
                <a:cubicBezTo>
                  <a:pt x="9789" y="4033"/>
                  <a:pt x="9775" y="4048"/>
                  <a:pt x="9775" y="4062"/>
                </a:cubicBezTo>
                <a:cubicBezTo>
                  <a:pt x="9760" y="4062"/>
                  <a:pt x="9746" y="4076"/>
                  <a:pt x="9717" y="4091"/>
                </a:cubicBezTo>
                <a:cubicBezTo>
                  <a:pt x="9689" y="4091"/>
                  <a:pt x="9674" y="4105"/>
                  <a:pt x="9645" y="4120"/>
                </a:cubicBezTo>
                <a:cubicBezTo>
                  <a:pt x="9602" y="4120"/>
                  <a:pt x="9588" y="4134"/>
                  <a:pt x="9588" y="4134"/>
                </a:cubicBezTo>
                <a:cubicBezTo>
                  <a:pt x="9574" y="4134"/>
                  <a:pt x="9559" y="4148"/>
                  <a:pt x="9545" y="4148"/>
                </a:cubicBezTo>
                <a:cubicBezTo>
                  <a:pt x="9531" y="4148"/>
                  <a:pt x="9516" y="4163"/>
                  <a:pt x="9516" y="4163"/>
                </a:cubicBezTo>
                <a:cubicBezTo>
                  <a:pt x="9502" y="4163"/>
                  <a:pt x="9488" y="4177"/>
                  <a:pt x="9488" y="4177"/>
                </a:cubicBezTo>
                <a:cubicBezTo>
                  <a:pt x="9473" y="4177"/>
                  <a:pt x="9459" y="4191"/>
                  <a:pt x="9459" y="4191"/>
                </a:cubicBezTo>
                <a:cubicBezTo>
                  <a:pt x="9444" y="4191"/>
                  <a:pt x="9430" y="4206"/>
                  <a:pt x="9416" y="4220"/>
                </a:cubicBezTo>
                <a:cubicBezTo>
                  <a:pt x="9401" y="4220"/>
                  <a:pt x="9387" y="4234"/>
                  <a:pt x="9387" y="4249"/>
                </a:cubicBezTo>
                <a:cubicBezTo>
                  <a:pt x="9387" y="4249"/>
                  <a:pt x="9373" y="4263"/>
                  <a:pt x="9373" y="4277"/>
                </a:cubicBezTo>
                <a:cubicBezTo>
                  <a:pt x="9373" y="4277"/>
                  <a:pt x="9358" y="4292"/>
                  <a:pt x="9344" y="4306"/>
                </a:cubicBezTo>
                <a:cubicBezTo>
                  <a:pt x="9315" y="4306"/>
                  <a:pt x="9301" y="4320"/>
                  <a:pt x="9287" y="4335"/>
                </a:cubicBezTo>
                <a:cubicBezTo>
                  <a:pt x="9272" y="4335"/>
                  <a:pt x="9258" y="4349"/>
                  <a:pt x="9244" y="4364"/>
                </a:cubicBezTo>
                <a:cubicBezTo>
                  <a:pt x="9229" y="4364"/>
                  <a:pt x="9215" y="4378"/>
                  <a:pt x="9215" y="4378"/>
                </a:cubicBezTo>
                <a:cubicBezTo>
                  <a:pt x="9200" y="4378"/>
                  <a:pt x="9186" y="4392"/>
                  <a:pt x="9186" y="4392"/>
                </a:cubicBezTo>
                <a:cubicBezTo>
                  <a:pt x="9172" y="4392"/>
                  <a:pt x="9157" y="4407"/>
                  <a:pt x="9157" y="4407"/>
                </a:cubicBezTo>
                <a:cubicBezTo>
                  <a:pt x="9143" y="4407"/>
                  <a:pt x="9129" y="4421"/>
                  <a:pt x="9129" y="4421"/>
                </a:cubicBezTo>
                <a:cubicBezTo>
                  <a:pt x="9129" y="4421"/>
                  <a:pt x="9114" y="4435"/>
                  <a:pt x="9114" y="4435"/>
                </a:cubicBezTo>
                <a:cubicBezTo>
                  <a:pt x="9100" y="4435"/>
                  <a:pt x="9086" y="4450"/>
                  <a:pt x="9086" y="4450"/>
                </a:cubicBezTo>
                <a:cubicBezTo>
                  <a:pt x="9071" y="4450"/>
                  <a:pt x="9057" y="4464"/>
                  <a:pt x="9028" y="4478"/>
                </a:cubicBezTo>
                <a:cubicBezTo>
                  <a:pt x="8985" y="4493"/>
                  <a:pt x="8971" y="4507"/>
                  <a:pt x="8956" y="4521"/>
                </a:cubicBezTo>
                <a:cubicBezTo>
                  <a:pt x="8928" y="4521"/>
                  <a:pt x="8913" y="4536"/>
                  <a:pt x="8913" y="4536"/>
                </a:cubicBezTo>
                <a:cubicBezTo>
                  <a:pt x="8899" y="4536"/>
                  <a:pt x="8885" y="4550"/>
                  <a:pt x="8885" y="4550"/>
                </a:cubicBezTo>
                <a:cubicBezTo>
                  <a:pt x="8870" y="4550"/>
                  <a:pt x="8856" y="4565"/>
                  <a:pt x="8856" y="4565"/>
                </a:cubicBezTo>
                <a:cubicBezTo>
                  <a:pt x="8842" y="4565"/>
                  <a:pt x="8827" y="4579"/>
                  <a:pt x="8827" y="4579"/>
                </a:cubicBezTo>
                <a:cubicBezTo>
                  <a:pt x="8813" y="4579"/>
                  <a:pt x="8799" y="4593"/>
                  <a:pt x="8799" y="4593"/>
                </a:cubicBezTo>
                <a:cubicBezTo>
                  <a:pt x="8784" y="4593"/>
                  <a:pt x="8770" y="4593"/>
                  <a:pt x="8770" y="4593"/>
                </a:cubicBezTo>
                <a:cubicBezTo>
                  <a:pt x="8755" y="4593"/>
                  <a:pt x="8741" y="4593"/>
                  <a:pt x="8741" y="4593"/>
                </a:cubicBezTo>
                <a:cubicBezTo>
                  <a:pt x="8727" y="4593"/>
                  <a:pt x="8712" y="4593"/>
                  <a:pt x="8698" y="4593"/>
                </a:cubicBezTo>
                <a:cubicBezTo>
                  <a:pt x="8684" y="4593"/>
                  <a:pt x="8669" y="4593"/>
                  <a:pt x="8669" y="4593"/>
                </a:cubicBezTo>
                <a:cubicBezTo>
                  <a:pt x="8655" y="4593"/>
                  <a:pt x="8641" y="4608"/>
                  <a:pt x="8612" y="4608"/>
                </a:cubicBezTo>
                <a:cubicBezTo>
                  <a:pt x="8583" y="4608"/>
                  <a:pt x="8569" y="4622"/>
                  <a:pt x="8555" y="4622"/>
                </a:cubicBezTo>
                <a:cubicBezTo>
                  <a:pt x="8540" y="4622"/>
                  <a:pt x="8526" y="4636"/>
                  <a:pt x="8526" y="4636"/>
                </a:cubicBezTo>
                <a:cubicBezTo>
                  <a:pt x="8511" y="4636"/>
                  <a:pt x="8497" y="4651"/>
                  <a:pt x="8497" y="4651"/>
                </a:cubicBezTo>
                <a:cubicBezTo>
                  <a:pt x="8483" y="4651"/>
                  <a:pt x="8468" y="4651"/>
                  <a:pt x="8468" y="4651"/>
                </a:cubicBezTo>
                <a:cubicBezTo>
                  <a:pt x="8454" y="4651"/>
                  <a:pt x="8440" y="4665"/>
                  <a:pt x="8440" y="4665"/>
                </a:cubicBezTo>
                <a:cubicBezTo>
                  <a:pt x="8425" y="4665"/>
                  <a:pt x="8411" y="4665"/>
                  <a:pt x="8382" y="4679"/>
                </a:cubicBezTo>
                <a:cubicBezTo>
                  <a:pt x="8339" y="4679"/>
                  <a:pt x="8325" y="4694"/>
                  <a:pt x="8311" y="4694"/>
                </a:cubicBezTo>
                <a:cubicBezTo>
                  <a:pt x="8282" y="4694"/>
                  <a:pt x="8267" y="4694"/>
                  <a:pt x="8239" y="4708"/>
                </a:cubicBezTo>
                <a:cubicBezTo>
                  <a:pt x="8210" y="4708"/>
                  <a:pt x="8196" y="4722"/>
                  <a:pt x="8181" y="4722"/>
                </a:cubicBezTo>
                <a:cubicBezTo>
                  <a:pt x="8153" y="4722"/>
                  <a:pt x="8124" y="4737"/>
                  <a:pt x="8081" y="4751"/>
                </a:cubicBezTo>
                <a:cubicBezTo>
                  <a:pt x="8023" y="4751"/>
                  <a:pt x="7995" y="4765"/>
                  <a:pt x="7952" y="4780"/>
                </a:cubicBezTo>
                <a:cubicBezTo>
                  <a:pt x="7909" y="4780"/>
                  <a:pt x="7866" y="4794"/>
                  <a:pt x="7822" y="4809"/>
                </a:cubicBezTo>
                <a:cubicBezTo>
                  <a:pt x="7779" y="4809"/>
                  <a:pt x="7736" y="4823"/>
                  <a:pt x="7679" y="4837"/>
                </a:cubicBezTo>
                <a:cubicBezTo>
                  <a:pt x="7622" y="4837"/>
                  <a:pt x="7593" y="4852"/>
                  <a:pt x="7550" y="4852"/>
                </a:cubicBezTo>
                <a:cubicBezTo>
                  <a:pt x="7507" y="4852"/>
                  <a:pt x="7492" y="4866"/>
                  <a:pt x="7478" y="4866"/>
                </a:cubicBezTo>
                <a:cubicBezTo>
                  <a:pt x="7449" y="4866"/>
                  <a:pt x="7435" y="4880"/>
                  <a:pt x="7421" y="4880"/>
                </a:cubicBezTo>
                <a:cubicBezTo>
                  <a:pt x="7406" y="4880"/>
                  <a:pt x="7392" y="4895"/>
                  <a:pt x="7363" y="4895"/>
                </a:cubicBezTo>
                <a:cubicBezTo>
                  <a:pt x="7334" y="4895"/>
                  <a:pt x="7320" y="4909"/>
                  <a:pt x="7306" y="4909"/>
                </a:cubicBezTo>
                <a:cubicBezTo>
                  <a:pt x="7277" y="4909"/>
                  <a:pt x="7263" y="4923"/>
                  <a:pt x="7248" y="4923"/>
                </a:cubicBezTo>
                <a:cubicBezTo>
                  <a:pt x="7234" y="4923"/>
                  <a:pt x="7220" y="4938"/>
                  <a:pt x="7191" y="4938"/>
                </a:cubicBezTo>
                <a:cubicBezTo>
                  <a:pt x="7162" y="4938"/>
                  <a:pt x="7133" y="4952"/>
                  <a:pt x="7090" y="4966"/>
                </a:cubicBezTo>
                <a:cubicBezTo>
                  <a:pt x="7033" y="4966"/>
                  <a:pt x="6990" y="4981"/>
                  <a:pt x="6918" y="4995"/>
                </a:cubicBezTo>
                <a:cubicBezTo>
                  <a:pt x="6832" y="5009"/>
                  <a:pt x="6789" y="5024"/>
                  <a:pt x="6746" y="5038"/>
                </a:cubicBezTo>
                <a:cubicBezTo>
                  <a:pt x="6703" y="5038"/>
                  <a:pt x="6674" y="5053"/>
                  <a:pt x="6631" y="5053"/>
                </a:cubicBezTo>
                <a:cubicBezTo>
                  <a:pt x="6588" y="5053"/>
                  <a:pt x="6559" y="5067"/>
                  <a:pt x="6502" y="5067"/>
                </a:cubicBezTo>
                <a:cubicBezTo>
                  <a:pt x="6430" y="5067"/>
                  <a:pt x="6401" y="5081"/>
                  <a:pt x="6387" y="5081"/>
                </a:cubicBezTo>
                <a:cubicBezTo>
                  <a:pt x="6358" y="5081"/>
                  <a:pt x="6344" y="5096"/>
                  <a:pt x="6330" y="5096"/>
                </a:cubicBezTo>
                <a:cubicBezTo>
                  <a:pt x="6315" y="5096"/>
                  <a:pt x="6301" y="5110"/>
                  <a:pt x="6287" y="5110"/>
                </a:cubicBezTo>
                <a:cubicBezTo>
                  <a:pt x="6258" y="5110"/>
                  <a:pt x="6244" y="5110"/>
                  <a:pt x="6229" y="5110"/>
                </a:cubicBezTo>
                <a:cubicBezTo>
                  <a:pt x="6215" y="5110"/>
                  <a:pt x="6200" y="5124"/>
                  <a:pt x="6186" y="5124"/>
                </a:cubicBezTo>
                <a:cubicBezTo>
                  <a:pt x="6157" y="5124"/>
                  <a:pt x="6143" y="5139"/>
                  <a:pt x="6143" y="5139"/>
                </a:cubicBezTo>
                <a:cubicBezTo>
                  <a:pt x="6129" y="5139"/>
                  <a:pt x="6114" y="5139"/>
                  <a:pt x="6086" y="5139"/>
                </a:cubicBezTo>
                <a:cubicBezTo>
                  <a:pt x="6043" y="5139"/>
                  <a:pt x="6014" y="5153"/>
                  <a:pt x="5956" y="5167"/>
                </a:cubicBezTo>
                <a:cubicBezTo>
                  <a:pt x="5885" y="5167"/>
                  <a:pt x="5842" y="5182"/>
                  <a:pt x="5799" y="5196"/>
                </a:cubicBezTo>
                <a:cubicBezTo>
                  <a:pt x="5741" y="5196"/>
                  <a:pt x="5684" y="5210"/>
                  <a:pt x="5583" y="5225"/>
                </a:cubicBezTo>
                <a:cubicBezTo>
                  <a:pt x="5483" y="5239"/>
                  <a:pt x="5425" y="5254"/>
                  <a:pt x="5368" y="5268"/>
                </a:cubicBezTo>
                <a:cubicBezTo>
                  <a:pt x="5296" y="5268"/>
                  <a:pt x="5267" y="5282"/>
                  <a:pt x="5239" y="5282"/>
                </a:cubicBezTo>
                <a:cubicBezTo>
                  <a:pt x="5210" y="5282"/>
                  <a:pt x="5181" y="5297"/>
                  <a:pt x="5138" y="5311"/>
                </a:cubicBezTo>
                <a:cubicBezTo>
                  <a:pt x="5081" y="5311"/>
                  <a:pt x="5052" y="5325"/>
                  <a:pt x="5038" y="5325"/>
                </a:cubicBezTo>
                <a:cubicBezTo>
                  <a:pt x="5023" y="5325"/>
                  <a:pt x="5009" y="5340"/>
                  <a:pt x="4995" y="5340"/>
                </a:cubicBezTo>
                <a:cubicBezTo>
                  <a:pt x="4966" y="5340"/>
                  <a:pt x="4952" y="5354"/>
                  <a:pt x="4937" y="5354"/>
                </a:cubicBezTo>
                <a:cubicBezTo>
                  <a:pt x="4923" y="5354"/>
                  <a:pt x="4909" y="5368"/>
                  <a:pt x="4909" y="5368"/>
                </a:cubicBezTo>
                <a:cubicBezTo>
                  <a:pt x="4894" y="5368"/>
                  <a:pt x="4880" y="5368"/>
                  <a:pt x="4851" y="5368"/>
                </a:cubicBezTo>
                <a:cubicBezTo>
                  <a:pt x="4822" y="5368"/>
                  <a:pt x="4808" y="5383"/>
                  <a:pt x="4794" y="5383"/>
                </a:cubicBezTo>
                <a:cubicBezTo>
                  <a:pt x="4765" y="5383"/>
                  <a:pt x="4751" y="5397"/>
                  <a:pt x="4736" y="5397"/>
                </a:cubicBezTo>
                <a:cubicBezTo>
                  <a:pt x="4722" y="5397"/>
                  <a:pt x="4708" y="5411"/>
                  <a:pt x="4679" y="5411"/>
                </a:cubicBezTo>
                <a:cubicBezTo>
                  <a:pt x="4650" y="5411"/>
                  <a:pt x="4636" y="5426"/>
                  <a:pt x="4607" y="5426"/>
                </a:cubicBezTo>
                <a:cubicBezTo>
                  <a:pt x="4578" y="5426"/>
                  <a:pt x="4564" y="5440"/>
                  <a:pt x="4535" y="5440"/>
                </a:cubicBezTo>
                <a:cubicBezTo>
                  <a:pt x="4507" y="5440"/>
                  <a:pt x="4492" y="5440"/>
                  <a:pt x="4449" y="5440"/>
                </a:cubicBezTo>
                <a:cubicBezTo>
                  <a:pt x="4406" y="5440"/>
                  <a:pt x="4377" y="5440"/>
                  <a:pt x="4377" y="5440"/>
                </a:cubicBezTo>
                <a:cubicBezTo>
                  <a:pt x="4363" y="5440"/>
                  <a:pt x="4349" y="5454"/>
                  <a:pt x="4320" y="5454"/>
                </a:cubicBezTo>
                <a:cubicBezTo>
                  <a:pt x="4291" y="5454"/>
                  <a:pt x="4277" y="5454"/>
                  <a:pt x="4263" y="5454"/>
                </a:cubicBezTo>
                <a:cubicBezTo>
                  <a:pt x="4234" y="5454"/>
                  <a:pt x="4220" y="5469"/>
                  <a:pt x="4205" y="5469"/>
                </a:cubicBezTo>
                <a:cubicBezTo>
                  <a:pt x="4177" y="5469"/>
                  <a:pt x="4162" y="5469"/>
                  <a:pt x="4133" y="5469"/>
                </a:cubicBezTo>
                <a:cubicBezTo>
                  <a:pt x="4105" y="5469"/>
                  <a:pt x="4090" y="5483"/>
                  <a:pt x="4047" y="5483"/>
                </a:cubicBezTo>
                <a:cubicBezTo>
                  <a:pt x="4004" y="5483"/>
                  <a:pt x="3990" y="5498"/>
                  <a:pt x="3961" y="5498"/>
                </a:cubicBezTo>
                <a:cubicBezTo>
                  <a:pt x="3918" y="5498"/>
                  <a:pt x="3904" y="5512"/>
                  <a:pt x="3875" y="5512"/>
                </a:cubicBezTo>
                <a:cubicBezTo>
                  <a:pt x="3846" y="5512"/>
                  <a:pt x="3832" y="5512"/>
                  <a:pt x="3832" y="5512"/>
                </a:cubicBezTo>
                <a:cubicBezTo>
                  <a:pt x="3818" y="5512"/>
                  <a:pt x="3803" y="5512"/>
                  <a:pt x="3775" y="5512"/>
                </a:cubicBezTo>
                <a:cubicBezTo>
                  <a:pt x="3746" y="5512"/>
                  <a:pt x="3732" y="5526"/>
                  <a:pt x="3689" y="5526"/>
                </a:cubicBezTo>
                <a:cubicBezTo>
                  <a:pt x="3645" y="5526"/>
                  <a:pt x="3631" y="5541"/>
                  <a:pt x="3588" y="5541"/>
                </a:cubicBezTo>
                <a:cubicBezTo>
                  <a:pt x="3545" y="5541"/>
                  <a:pt x="3502" y="5555"/>
                  <a:pt x="3430" y="5569"/>
                </a:cubicBezTo>
                <a:cubicBezTo>
                  <a:pt x="3358" y="5569"/>
                  <a:pt x="3330" y="5584"/>
                  <a:pt x="3301" y="5584"/>
                </a:cubicBezTo>
                <a:cubicBezTo>
                  <a:pt x="3258" y="5584"/>
                  <a:pt x="3244" y="5598"/>
                  <a:pt x="3244" y="5598"/>
                </a:cubicBezTo>
                <a:cubicBezTo>
                  <a:pt x="3229" y="5598"/>
                  <a:pt x="3215" y="5612"/>
                  <a:pt x="3200" y="5612"/>
                </a:cubicBezTo>
                <a:cubicBezTo>
                  <a:pt x="3186" y="5612"/>
                  <a:pt x="3172" y="5627"/>
                  <a:pt x="3172" y="5627"/>
                </a:cubicBezTo>
                <a:cubicBezTo>
                  <a:pt x="3157" y="5627"/>
                  <a:pt x="3143" y="5641"/>
                  <a:pt x="3114" y="5655"/>
                </a:cubicBezTo>
                <a:cubicBezTo>
                  <a:pt x="3071" y="5670"/>
                  <a:pt x="3057" y="5684"/>
                  <a:pt x="3028" y="5698"/>
                </a:cubicBezTo>
                <a:cubicBezTo>
                  <a:pt x="3000" y="5698"/>
                  <a:pt x="2971" y="5713"/>
                  <a:pt x="2913" y="5727"/>
                </a:cubicBezTo>
                <a:cubicBezTo>
                  <a:pt x="2856" y="5742"/>
                  <a:pt x="2813" y="5756"/>
                  <a:pt x="2755" y="5770"/>
                </a:cubicBezTo>
                <a:cubicBezTo>
                  <a:pt x="2698" y="5770"/>
                  <a:pt x="2655" y="5785"/>
                  <a:pt x="2598" y="5799"/>
                </a:cubicBezTo>
                <a:cubicBezTo>
                  <a:pt x="2526" y="5799"/>
                  <a:pt x="2483" y="5813"/>
                  <a:pt x="2425" y="5828"/>
                </a:cubicBezTo>
                <a:cubicBezTo>
                  <a:pt x="2368" y="5828"/>
                  <a:pt x="2339" y="5842"/>
                  <a:pt x="2339" y="5842"/>
                </a:cubicBezTo>
                <a:cubicBezTo>
                  <a:pt x="2325" y="5842"/>
                  <a:pt x="2311" y="5842"/>
                  <a:pt x="2296" y="5842"/>
                </a:cubicBezTo>
                <a:cubicBezTo>
                  <a:pt x="2282" y="5842"/>
                  <a:pt x="2267" y="5842"/>
                  <a:pt x="2253" y="5842"/>
                </a:cubicBezTo>
                <a:cubicBezTo>
                  <a:pt x="2239" y="5842"/>
                  <a:pt x="2224" y="5856"/>
                  <a:pt x="2210" y="5856"/>
                </a:cubicBezTo>
                <a:cubicBezTo>
                  <a:pt x="2196" y="5856"/>
                  <a:pt x="2167" y="5871"/>
                  <a:pt x="2124" y="5885"/>
                </a:cubicBezTo>
                <a:cubicBezTo>
                  <a:pt x="2066" y="5885"/>
                  <a:pt x="2038" y="5899"/>
                  <a:pt x="2023" y="5899"/>
                </a:cubicBezTo>
                <a:cubicBezTo>
                  <a:pt x="2009" y="5899"/>
                  <a:pt x="1995" y="5899"/>
                  <a:pt x="1966" y="5899"/>
                </a:cubicBezTo>
                <a:cubicBezTo>
                  <a:pt x="1923" y="5899"/>
                  <a:pt x="1909" y="5899"/>
                  <a:pt x="1880" y="5899"/>
                </a:cubicBezTo>
                <a:cubicBezTo>
                  <a:pt x="1851" y="5899"/>
                  <a:pt x="1822" y="5914"/>
                  <a:pt x="1779" y="5914"/>
                </a:cubicBezTo>
                <a:cubicBezTo>
                  <a:pt x="1736" y="5914"/>
                  <a:pt x="1708" y="5914"/>
                  <a:pt x="1665" y="5928"/>
                </a:cubicBezTo>
                <a:cubicBezTo>
                  <a:pt x="1622" y="5928"/>
                  <a:pt x="1593" y="5943"/>
                  <a:pt x="1550" y="5943"/>
                </a:cubicBezTo>
                <a:cubicBezTo>
                  <a:pt x="1507" y="5943"/>
                  <a:pt x="1478" y="5943"/>
                  <a:pt x="1449" y="5943"/>
                </a:cubicBezTo>
                <a:cubicBezTo>
                  <a:pt x="1421" y="5943"/>
                  <a:pt x="1406" y="5943"/>
                  <a:pt x="1406" y="5943"/>
                </a:cubicBezTo>
                <a:cubicBezTo>
                  <a:pt x="1392" y="5943"/>
                  <a:pt x="1377" y="5943"/>
                  <a:pt x="1349" y="5943"/>
                </a:cubicBezTo>
                <a:cubicBezTo>
                  <a:pt x="1320" y="5943"/>
                  <a:pt x="1306" y="5943"/>
                  <a:pt x="1306" y="5943"/>
                </a:cubicBezTo>
                <a:cubicBezTo>
                  <a:pt x="1291" y="5943"/>
                  <a:pt x="1277" y="5943"/>
                  <a:pt x="1277" y="5943"/>
                </a:cubicBezTo>
                <a:cubicBezTo>
                  <a:pt x="1263" y="5943"/>
                  <a:pt x="1248" y="5943"/>
                  <a:pt x="1220" y="5943"/>
                </a:cubicBezTo>
                <a:cubicBezTo>
                  <a:pt x="1177" y="5943"/>
                  <a:pt x="1133" y="5943"/>
                  <a:pt x="1019" y="5943"/>
                </a:cubicBezTo>
                <a:cubicBezTo>
                  <a:pt x="889" y="5943"/>
                  <a:pt x="832" y="5943"/>
                  <a:pt x="760" y="5943"/>
                </a:cubicBezTo>
                <a:cubicBezTo>
                  <a:pt x="689" y="5943"/>
                  <a:pt x="631" y="5943"/>
                  <a:pt x="545" y="5943"/>
                </a:cubicBezTo>
                <a:cubicBezTo>
                  <a:pt x="444" y="5943"/>
                  <a:pt x="387" y="5943"/>
                  <a:pt x="344" y="5943"/>
                </a:cubicBezTo>
                <a:cubicBezTo>
                  <a:pt x="301" y="5943"/>
                  <a:pt x="258" y="5928"/>
                  <a:pt x="200" y="5928"/>
                </a:cubicBezTo>
                <a:cubicBezTo>
                  <a:pt x="143" y="5928"/>
                  <a:pt x="114" y="5914"/>
                  <a:pt x="114" y="5914"/>
                </a:cubicBezTo>
                <a:cubicBezTo>
                  <a:pt x="100" y="5914"/>
                  <a:pt x="86" y="5914"/>
                  <a:pt x="71" y="5914"/>
                </a:cubicBezTo>
                <a:cubicBezTo>
                  <a:pt x="57" y="5914"/>
                  <a:pt x="43" y="5899"/>
                  <a:pt x="43" y="5899"/>
                </a:cubicBezTo>
                <a:cubicBezTo>
                  <a:pt x="28" y="5899"/>
                  <a:pt x="28" y="5885"/>
                  <a:pt x="28" y="5885"/>
                </a:cubicBezTo>
                <a:cubicBezTo>
                  <a:pt x="28" y="5871"/>
                  <a:pt x="14" y="5856"/>
                  <a:pt x="14" y="5842"/>
                </a:cubicBezTo>
                <a:cubicBezTo>
                  <a:pt x="14" y="5813"/>
                  <a:pt x="0" y="5799"/>
                  <a:pt x="0" y="5770"/>
                </a:cubicBezTo>
                <a:cubicBezTo>
                  <a:pt x="0" y="5727"/>
                  <a:pt x="0" y="5713"/>
                  <a:pt x="0" y="5698"/>
                </a:cubicBezTo>
                <a:cubicBezTo>
                  <a:pt x="0" y="5684"/>
                  <a:pt x="0" y="5670"/>
                  <a:pt x="0" y="5641"/>
                </a:cubicBezTo>
                <a:cubicBezTo>
                  <a:pt x="0" y="5598"/>
                  <a:pt x="0" y="5584"/>
                  <a:pt x="0" y="5555"/>
                </a:cubicBezTo>
                <a:cubicBezTo>
                  <a:pt x="0" y="5526"/>
                  <a:pt x="14" y="5512"/>
                  <a:pt x="14" y="5498"/>
                </a:cubicBezTo>
                <a:cubicBezTo>
                  <a:pt x="14" y="5483"/>
                  <a:pt x="28" y="5469"/>
                  <a:pt x="28" y="5469"/>
                </a:cubicBezTo>
                <a:cubicBezTo>
                  <a:pt x="28" y="5454"/>
                  <a:pt x="43" y="5440"/>
                  <a:pt x="43" y="5440"/>
                </a:cubicBezTo>
                <a:cubicBezTo>
                  <a:pt x="43" y="5426"/>
                  <a:pt x="57" y="5411"/>
                  <a:pt x="71" y="5397"/>
                </a:cubicBezTo>
                <a:cubicBezTo>
                  <a:pt x="71" y="5383"/>
                  <a:pt x="86" y="5368"/>
                  <a:pt x="100" y="5368"/>
                </a:cubicBezTo>
                <a:cubicBezTo>
                  <a:pt x="100" y="5368"/>
                  <a:pt x="114" y="5354"/>
                  <a:pt x="129" y="5354"/>
                </a:cubicBezTo>
                <a:cubicBezTo>
                  <a:pt x="143" y="5340"/>
                  <a:pt x="157" y="5325"/>
                  <a:pt x="172" y="5325"/>
                </a:cubicBezTo>
                <a:cubicBezTo>
                  <a:pt x="172" y="5311"/>
                  <a:pt x="186" y="5297"/>
                  <a:pt x="229" y="5282"/>
                </a:cubicBezTo>
                <a:cubicBezTo>
                  <a:pt x="258" y="5268"/>
                  <a:pt x="272" y="5254"/>
                  <a:pt x="287" y="5254"/>
                </a:cubicBezTo>
                <a:cubicBezTo>
                  <a:pt x="301" y="5254"/>
                  <a:pt x="315" y="5239"/>
                  <a:pt x="330" y="5239"/>
                </a:cubicBezTo>
                <a:cubicBezTo>
                  <a:pt x="344" y="5239"/>
                  <a:pt x="358" y="5225"/>
                  <a:pt x="387" y="5225"/>
                </a:cubicBezTo>
                <a:cubicBezTo>
                  <a:pt x="416" y="5210"/>
                  <a:pt x="430" y="5196"/>
                  <a:pt x="444" y="5196"/>
                </a:cubicBezTo>
                <a:cubicBezTo>
                  <a:pt x="444" y="5196"/>
                  <a:pt x="459" y="5182"/>
                  <a:pt x="473" y="5182"/>
                </a:cubicBezTo>
                <a:cubicBezTo>
                  <a:pt x="473" y="5182"/>
                  <a:pt x="488" y="5167"/>
                  <a:pt x="502" y="5167"/>
                </a:cubicBezTo>
                <a:cubicBezTo>
                  <a:pt x="502" y="5167"/>
                  <a:pt x="516" y="5153"/>
                  <a:pt x="516" y="5153"/>
                </a:cubicBezTo>
                <a:cubicBezTo>
                  <a:pt x="516" y="5139"/>
                  <a:pt x="516" y="5124"/>
                  <a:pt x="516" y="5124"/>
                </a:cubicBezTo>
                <a:cubicBezTo>
                  <a:pt x="516" y="5110"/>
                  <a:pt x="531" y="5096"/>
                  <a:pt x="531" y="5081"/>
                </a:cubicBezTo>
                <a:lnTo>
                  <a:pt x="488" y="5038"/>
                </a:lnTo>
                <a:cubicBezTo>
                  <a:pt x="488" y="5038"/>
                  <a:pt x="488" y="5038"/>
                  <a:pt x="488" y="5038"/>
                </a:cubicBezTo>
                <a:cubicBezTo>
                  <a:pt x="488" y="5038"/>
                  <a:pt x="473" y="5053"/>
                  <a:pt x="473" y="5096"/>
                </a:cubicBezTo>
                <a:cubicBezTo>
                  <a:pt x="473" y="5139"/>
                  <a:pt x="459" y="5153"/>
                  <a:pt x="459" y="5167"/>
                </a:cubicBezTo>
                <a:cubicBezTo>
                  <a:pt x="459" y="5167"/>
                  <a:pt x="444" y="5182"/>
                  <a:pt x="444" y="5196"/>
                </a:cubicBezTo>
                <a:cubicBezTo>
                  <a:pt x="444" y="5196"/>
                  <a:pt x="430" y="5210"/>
                  <a:pt x="430" y="5210"/>
                </a:cubicBezTo>
                <a:cubicBezTo>
                  <a:pt x="416" y="5210"/>
                  <a:pt x="401" y="5210"/>
                  <a:pt x="387" y="5225"/>
                </a:cubicBezTo>
              </a:path>
            </a:pathLst>
          </a:custGeom>
          <a:solidFill>
            <a:schemeClr val="accent6">
              <a:lumMod val="40000"/>
              <a:lumOff val="60000"/>
              <a:alpha val="51044"/>
            </a:schemeClr>
          </a:solidFill>
          <a:ln w="0">
            <a:noFill/>
            <a:prstDash/>
          </a:ln>
        </p:spPr>
        <p:txBody>
          <a:bodyPr wrap="square" lIns="0" tIns="0" rIns="0" bIns="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 rot="0"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 rot="0"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LvT distribution of one Storage Node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pic>
        <p:nvPicPr>
          <p:cNvPr id="23" name="Picture 10" descr="C:/Users/luisl/AppData/Roaming/PolarisOffice/ETemp/21540_18652176/fImage46048486846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1172210" y="1630680"/>
            <a:ext cx="7898130" cy="3609975"/>
          </a:xfrm>
          <a:prstGeom prst="rect"/>
          <a:noFill/>
        </p:spPr>
      </p:pic>
      <p:sp>
        <p:nvSpPr>
          <p:cNvPr id="24" name="Text Box 11"/>
          <p:cNvSpPr txBox="1">
            <a:spLocks/>
          </p:cNvSpPr>
          <p:nvPr/>
        </p:nvSpPr>
        <p:spPr>
          <a:xfrm rot="0">
            <a:off x="9740265" y="2272030"/>
            <a:ext cx="2402840" cy="230695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sz="2400" b="1">
                <a:latin typeface="Malgun Gothic" charset="0"/>
                <a:ea typeface="Malgun Gothic" charset="0"/>
              </a:rPr>
              <a:t>Fail</a:t>
            </a:r>
            <a:r>
              <a:rPr lang="en-US" sz="2400" b="1">
                <a:latin typeface="Malgun Gothic" charset="0"/>
                <a:ea typeface="Malgun Gothic" charset="0"/>
              </a:rPr>
              <a:t>-slow Drive </a:t>
            </a:r>
            <a:endParaRPr lang="ko-KR" altLang="en-US" sz="24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4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4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400"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r>
              <a:rPr lang="en-US" sz="2400" b="1">
                <a:latin typeface="Malgun Gothic" charset="0"/>
                <a:ea typeface="Malgun Gothic" charset="0"/>
              </a:rPr>
              <a:t>10+ normal peer nodes </a:t>
            </a:r>
            <a:endParaRPr lang="ko-KR" altLang="en-US" sz="2400" b="1">
              <a:latin typeface="Malgun Gothic" charset="0"/>
              <a:ea typeface="Malgun Gothic" charset="0"/>
            </a:endParaRPr>
          </a:p>
        </p:txBody>
      </p:sp>
      <p:sp>
        <p:nvSpPr>
          <p:cNvPr id="25" name="Shape 67"/>
          <p:cNvSpPr>
            <a:spLocks/>
          </p:cNvSpPr>
          <p:nvPr/>
        </p:nvSpPr>
        <p:spPr>
          <a:xfrm rot="0">
            <a:off x="10577195" y="4726305"/>
            <a:ext cx="501015" cy="450215"/>
          </a:xfrm>
          <a:prstGeom prst="roundRect"/>
          <a:solidFill>
            <a:srgbClr val="D2D2D2"/>
          </a:solidFill>
          <a:ln w="12700" cap="flat" cmpd="sng">
            <a:solidFill>
              <a:srgbClr val="D2D2D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6" name="Shape 68"/>
          <p:cNvSpPr>
            <a:spLocks/>
          </p:cNvSpPr>
          <p:nvPr/>
        </p:nvSpPr>
        <p:spPr>
          <a:xfrm rot="0">
            <a:off x="10576560" y="3119120"/>
            <a:ext cx="501015" cy="450215"/>
          </a:xfrm>
          <a:prstGeom prst="roundRect"/>
          <a:solidFill>
            <a:srgbClr val="FF0000"/>
          </a:solidFill>
          <a:ln w="12700" cap="flat" cmpd="sng">
            <a:solidFill>
              <a:srgbClr val="D2D2D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7" name="Text Box 71"/>
          <p:cNvSpPr txBox="1">
            <a:spLocks/>
          </p:cNvSpPr>
          <p:nvPr/>
        </p:nvSpPr>
        <p:spPr>
          <a:xfrm rot="0">
            <a:off x="1830070" y="5475605"/>
            <a:ext cx="8544560" cy="110807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400">
                <a:latin typeface="Malgun Gothic" charset="0"/>
                <a:ea typeface="Malgun Gothic" charset="0"/>
              </a:rPr>
              <a:t>B</a:t>
            </a:r>
            <a:r>
              <a:rPr lang="en-US" sz="2400">
                <a:latin typeface="Malgun Gothic" charset="0"/>
                <a:ea typeface="Malgun Gothic" charset="0"/>
              </a:rPr>
              <a:t>efor aplying regression </a:t>
            </a:r>
            <a:r>
              <a:rPr lang="en-US" sz="2400">
                <a:latin typeface="Malgun Gothic" charset="0"/>
                <a:ea typeface="Malgun Gothic" charset="0"/>
              </a:rPr>
              <a:t>t</a:t>
            </a:r>
            <a:r>
              <a:rPr lang="en-US" sz="2400">
                <a:latin typeface="Malgun Gothic" charset="0"/>
                <a:ea typeface="Malgun Gothic" charset="0"/>
              </a:rPr>
              <a:t>hey used ouliner detection algorithms </a:t>
            </a:r>
            <a:r>
              <a:rPr lang="en-US" sz="2400">
                <a:latin typeface="Malgun Gothic" charset="0"/>
                <a:ea typeface="Malgun Gothic" charset="0"/>
              </a:rPr>
              <a:t>t</a:t>
            </a:r>
            <a:r>
              <a:rPr lang="en-US" sz="2400">
                <a:latin typeface="Malgun Gothic" charset="0"/>
                <a:ea typeface="Malgun Gothic" charset="0"/>
              </a:rPr>
              <a:t>o s</a:t>
            </a:r>
            <a:r>
              <a:rPr lang="en-US" sz="2400">
                <a:latin typeface="Malgun Gothic" charset="0"/>
                <a:ea typeface="Malgun Gothic" charset="0"/>
              </a:rPr>
              <a:t>e</a:t>
            </a:r>
            <a:r>
              <a:rPr lang="en-US" sz="2400">
                <a:latin typeface="Malgun Gothic" charset="0"/>
                <a:ea typeface="Malgun Gothic" charset="0"/>
              </a:rPr>
              <a:t>parate two groups</a:t>
            </a:r>
            <a:endParaRPr lang="ko-KR" altLang="en-US" sz="24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uild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i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ng Regression Model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pic>
        <p:nvPicPr>
          <p:cNvPr id="23" name="Picture " descr="C:/Users/luisl/AppData/Roaming/PolarisOffice/ETemp/33004_14119656/fImage4604849263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10" y="1630680"/>
            <a:ext cx="7898130" cy="3609975"/>
          </a:xfrm>
          <a:prstGeom prst="rect"/>
          <a:noFill/>
        </p:spPr>
      </p:pic>
      <p:pic>
        <p:nvPicPr>
          <p:cNvPr id="25" name="Picture 13" descr="C:/Users/luisl/AppData/Roaming/PolarisOffice/ETemp/21540_18652176/fImage43809501650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1089660" y="1214120"/>
            <a:ext cx="8143875" cy="4434205"/>
          </a:xfrm>
          <a:prstGeom prst="rect"/>
          <a:noFill/>
        </p:spPr>
      </p:pic>
      <p:sp>
        <p:nvSpPr>
          <p:cNvPr id="26" name="Shape 70"/>
          <p:cNvSpPr>
            <a:spLocks/>
          </p:cNvSpPr>
          <p:nvPr/>
        </p:nvSpPr>
        <p:spPr>
          <a:xfrm rot="0">
            <a:off x="2492375" y="2508885"/>
            <a:ext cx="5395595" cy="2484120"/>
          </a:xfrm>
          <a:custGeom>
            <a:gdLst>
              <a:gd fmla="*/ 444 w 12402" name="TX0"/>
              <a:gd fmla="*/ 5053 h 5944" name="TY0"/>
              <a:gd fmla="*/ 444 w 12402" name="TX1"/>
              <a:gd fmla="*/ 5053 h 5944" name="TY1"/>
              <a:gd fmla="*/ 459 w 12402" name="TX2"/>
              <a:gd fmla="*/ 5067 h 5944" name="TY2"/>
              <a:gd fmla="*/ 502 w 12402" name="TX3"/>
              <a:gd fmla="*/ 5038 h 5944" name="TY3"/>
              <a:gd fmla="*/ 559 w 12402" name="TX4"/>
              <a:gd fmla="*/ 4981 h 5944" name="TY4"/>
              <a:gd fmla="*/ 645 w 12402" name="TX5"/>
              <a:gd fmla="*/ 4880 h 5944" name="TY5"/>
              <a:gd fmla="*/ 746 w 12402" name="TX6"/>
              <a:gd fmla="*/ 4751 h 5944" name="TY6"/>
              <a:gd fmla="*/ 832 w 12402" name="TX7"/>
              <a:gd fmla="*/ 4651 h 5944" name="TY7"/>
              <a:gd fmla="*/ 918 w 12402" name="TX8"/>
              <a:gd fmla="*/ 4550 h 5944" name="TY8"/>
              <a:gd fmla="*/ 1004 w 12402" name="TX9"/>
              <a:gd fmla="*/ 4450 h 5944" name="TY9"/>
              <a:gd fmla="*/ 1076 w 12402" name="TX10"/>
              <a:gd fmla="*/ 4407 h 5944" name="TY10"/>
              <a:gd fmla="*/ 1119 w 12402" name="TX11"/>
              <a:gd fmla="*/ 4378 h 5944" name="TY11"/>
              <a:gd fmla="*/ 1177 w 12402" name="TX12"/>
              <a:gd fmla="*/ 4349 h 5944" name="TY12"/>
              <a:gd fmla="*/ 1248 w 12402" name="TX13"/>
              <a:gd fmla="*/ 4320 h 5944" name="TY13"/>
              <a:gd fmla="*/ 1320 w 12402" name="TX14"/>
              <a:gd fmla="*/ 4292 h 5944" name="TY14"/>
              <a:gd fmla="*/ 1377 w 12402" name="TX15"/>
              <a:gd fmla="*/ 4292 h 5944" name="TY15"/>
              <a:gd fmla="*/ 1464 w 12402" name="TX16"/>
              <a:gd fmla="*/ 4277 h 5944" name="TY16"/>
              <a:gd fmla="*/ 1535 w 12402" name="TX17"/>
              <a:gd fmla="*/ 4277 h 5944" name="TY17"/>
              <a:gd fmla="*/ 1578 w 12402" name="TX18"/>
              <a:gd fmla="*/ 4263 h 5944" name="TY18"/>
              <a:gd fmla="*/ 1636 w 12402" name="TX19"/>
              <a:gd fmla="*/ 4263 h 5944" name="TY19"/>
              <a:gd fmla="*/ 1722 w 12402" name="TX20"/>
              <a:gd fmla="*/ 4263 h 5944" name="TY20"/>
              <a:gd fmla="*/ 1794 w 12402" name="TX21"/>
              <a:gd fmla="*/ 4263 h 5944" name="TY21"/>
              <a:gd fmla="*/ 1880 w 12402" name="TX22"/>
              <a:gd fmla="*/ 4263 h 5944" name="TY22"/>
              <a:gd fmla="*/ 2038 w 12402" name="TX23"/>
              <a:gd fmla="*/ 4277 h 5944" name="TY23"/>
              <a:gd fmla="*/ 2239 w 12402" name="TX24"/>
              <a:gd fmla="*/ 4292 h 5944" name="TY24"/>
              <a:gd fmla="*/ 2440 w 12402" name="TX25"/>
              <a:gd fmla="*/ 4292 h 5944" name="TY25"/>
              <a:gd fmla="*/ 2612 w 12402" name="TX26"/>
              <a:gd fmla="*/ 4277 h 5944" name="TY26"/>
              <a:gd fmla="*/ 2712 w 12402" name="TX27"/>
              <a:gd fmla="*/ 4263 h 5944" name="TY27"/>
              <a:gd fmla="*/ 2827 w 12402" name="TX28"/>
              <a:gd fmla="*/ 4220 h 5944" name="TY28"/>
              <a:gd fmla="*/ 2956 w 12402" name="TX29"/>
              <a:gd fmla="*/ 4163 h 5944" name="TY29"/>
              <a:gd fmla="*/ 3100 w 12402" name="TX30"/>
              <a:gd fmla="*/ 4105 h 5944" name="TY30"/>
              <a:gd fmla="*/ 3344 w 12402" name="TX31"/>
              <a:gd fmla="*/ 4019 h 5944" name="TY31"/>
              <a:gd fmla="*/ 3645 w 12402" name="TX32"/>
              <a:gd fmla="*/ 3904 h 5944" name="TY32"/>
              <a:gd fmla="*/ 3846 w 12402" name="TX33"/>
              <a:gd fmla="*/ 3818 h 5944" name="TY33"/>
              <a:gd fmla="*/ 4033 w 12402" name="TX34"/>
              <a:gd fmla="*/ 3732 h 5944" name="TY34"/>
              <a:gd fmla="*/ 4234 w 12402" name="TX35"/>
              <a:gd fmla="*/ 3631 h 5944" name="TY35"/>
              <a:gd fmla="*/ 4377 w 12402" name="TX36"/>
              <a:gd fmla="*/ 3574 h 5944" name="TY36"/>
              <a:gd fmla="*/ 4492 w 12402" name="TX37"/>
              <a:gd fmla="*/ 3517 h 5944" name="TY37"/>
              <a:gd fmla="*/ 4578 w 12402" name="TX38"/>
              <a:gd fmla="*/ 3445 h 5944" name="TY38"/>
              <a:gd fmla="*/ 4693 w 12402" name="TX39"/>
              <a:gd fmla="*/ 3373 h 5944" name="TY39"/>
              <a:gd fmla="*/ 4808 w 12402" name="TX40"/>
              <a:gd fmla="*/ 3273 h 5944" name="TY40"/>
              <a:gd fmla="*/ 4966 w 12402" name="TX41"/>
              <a:gd fmla="*/ 3158 h 5944" name="TY41"/>
              <a:gd fmla="*/ 5138 w 12402" name="TX42"/>
              <a:gd fmla="*/ 3029 h 5944" name="TY42"/>
              <a:gd fmla="*/ 5253 w 12402" name="TX43"/>
              <a:gd fmla="*/ 2943 h 5944" name="TY43"/>
              <a:gd fmla="*/ 5425 w 12402" name="TX44"/>
              <a:gd fmla="*/ 2799 h 5944" name="TY44"/>
              <a:gd fmla="*/ 5684 w 12402" name="TX45"/>
              <a:gd fmla="*/ 2598 h 5944" name="TY45"/>
              <a:gd fmla="*/ 5928 w 12402" name="TX46"/>
              <a:gd fmla="*/ 2426 h 5944" name="TY46"/>
              <a:gd fmla="*/ 6071 w 12402" name="TX47"/>
              <a:gd fmla="*/ 2340 h 5944" name="TY47"/>
              <a:gd fmla="*/ 6244 w 12402" name="TX48"/>
              <a:gd fmla="*/ 2239 h 5944" name="TY48"/>
              <a:gd fmla="*/ 6502 w 12402" name="TX49"/>
              <a:gd fmla="*/ 2110 h 5944" name="TY49"/>
              <a:gd fmla="*/ 6732 w 12402" name="TX50"/>
              <a:gd fmla="*/ 1981 h 5944" name="TY50"/>
              <a:gd fmla="*/ 6904 w 12402" name="TX51"/>
              <a:gd fmla="*/ 1880 h 5944" name="TY51"/>
              <a:gd fmla="*/ 7019 w 12402" name="TX52"/>
              <a:gd fmla="*/ 1809 h 5944" name="TY52"/>
              <a:gd fmla="*/ 7119 w 12402" name="TX53"/>
              <a:gd fmla="*/ 1751 h 5944" name="TY53"/>
              <a:gd fmla="*/ 7177 w 12402" name="TX54"/>
              <a:gd fmla="*/ 1722 h 5944" name="TY54"/>
              <a:gd fmla="*/ 7277 w 12402" name="TX55"/>
              <a:gd fmla="*/ 1651 h 5944" name="TY55"/>
              <a:gd fmla="*/ 7406 w 12402" name="TX56"/>
              <a:gd fmla="*/ 1565 h 5944" name="TY56"/>
              <a:gd fmla="*/ 7521 w 12402" name="TX57"/>
              <a:gd fmla="*/ 1493 h 5944" name="TY57"/>
              <a:gd fmla="*/ 7593 w 12402" name="TX58"/>
              <a:gd fmla="*/ 1450 h 5944" name="TY58"/>
              <a:gd fmla="*/ 7650 w 12402" name="TX59"/>
              <a:gd fmla="*/ 1392 h 5944" name="TY59"/>
              <a:gd fmla="*/ 7722 w 12402" name="TX60"/>
              <a:gd fmla="*/ 1349 h 5944" name="TY60"/>
              <a:gd fmla="*/ 7794 w 12402" name="TX61"/>
              <a:gd fmla="*/ 1306 h 5944" name="TY61"/>
              <a:gd fmla="*/ 7880 w 12402" name="TX62"/>
              <a:gd fmla="*/ 1263 h 5944" name="TY62"/>
              <a:gd fmla="*/ 7980 w 12402" name="TX63"/>
              <a:gd fmla="*/ 1220 h 5944" name="TY63"/>
              <a:gd fmla="*/ 8095 w 12402" name="TX64"/>
              <a:gd fmla="*/ 1163 h 5944" name="TY64"/>
              <a:gd fmla="*/ 8210 w 12402" name="TX65"/>
              <a:gd fmla="*/ 1076 h 5944" name="TY65"/>
              <a:gd fmla="*/ 8339 w 12402" name="TX66"/>
              <a:gd fmla="*/ 1005 h 5944" name="TY66"/>
              <a:gd fmla="*/ 8425 w 12402" name="TX67"/>
              <a:gd fmla="*/ 947 h 5944" name="TY67"/>
              <a:gd fmla="*/ 8497 w 12402" name="TX68"/>
              <a:gd fmla="*/ 890 h 5944" name="TY68"/>
              <a:gd fmla="*/ 8555 w 12402" name="TX69"/>
              <a:gd fmla="*/ 847 h 5944" name="TY69"/>
              <a:gd fmla="*/ 8612 w 12402" name="TX70"/>
              <a:gd fmla="*/ 804 h 5944" name="TY70"/>
              <a:gd fmla="*/ 8655 w 12402" name="TX71"/>
              <a:gd fmla="*/ 775 h 5944" name="TY71"/>
              <a:gd fmla="*/ 8698 w 12402" name="TX72"/>
              <a:gd fmla="*/ 746 h 5944" name="TY72"/>
              <a:gd fmla="*/ 8784 w 12402" name="TX73"/>
              <a:gd fmla="*/ 689 h 5944" name="TY73"/>
              <a:gd fmla="*/ 8913 w 12402" name="TX74"/>
              <a:gd fmla="*/ 631 h 5944" name="TY74"/>
              <a:gd fmla="*/ 9000 w 12402" name="TX75"/>
              <a:gd fmla="*/ 603 h 5944" name="TY75"/>
              <a:gd fmla="*/ 9043 w 12402" name="TX76"/>
              <a:gd fmla="*/ 588 h 5944" name="TY76"/>
              <a:gd fmla="*/ 9114 w 12402" name="TX77"/>
              <a:gd fmla="*/ 560 h 5944" name="TY77"/>
              <a:gd fmla="*/ 9200 w 12402" name="TX78"/>
              <a:gd fmla="*/ 517 h 5944" name="TY78"/>
              <a:gd fmla="*/ 9272 w 12402" name="TX79"/>
              <a:gd fmla="*/ 459 h 5944" name="TY79"/>
              <a:gd fmla="*/ 9330 w 12402" name="TX80"/>
              <a:gd fmla="*/ 431 h 5944" name="TY80"/>
              <a:gd fmla="*/ 9358 w 12402" name="TX81"/>
              <a:gd fmla="*/ 402 h 5944" name="TY81"/>
              <a:gd fmla="*/ 9387 w 12402" name="TX82"/>
              <a:gd fmla="*/ 373 h 5944" name="TY82"/>
              <a:gd fmla="*/ 9430 w 12402" name="TX83"/>
              <a:gd fmla="*/ 344 h 5944" name="TY83"/>
              <a:gd fmla="*/ 9473 w 12402" name="TX84"/>
              <a:gd fmla="*/ 316 h 5944" name="TY84"/>
              <a:gd fmla="*/ 9531 w 12402" name="TX85"/>
              <a:gd fmla="*/ 273 h 5944" name="TY85"/>
              <a:gd fmla="*/ 9660 w 12402" name="TX86"/>
              <a:gd fmla="*/ 201 h 5944" name="TY86"/>
              <a:gd fmla="*/ 9818 w 12402" name="TX87"/>
              <a:gd fmla="*/ 129 h 5944" name="TY87"/>
              <a:gd fmla="*/ 9933 w 12402" name="TX88"/>
              <a:gd fmla="*/ 86 h 5944" name="TY88"/>
              <a:gd fmla="*/ 10019 w 12402" name="TX89"/>
              <a:gd fmla="*/ 57 h 5944" name="TY89"/>
              <a:gd fmla="*/ 10105 w 12402" name="TX90"/>
              <a:gd fmla="*/ 43 h 5944" name="TY90"/>
              <a:gd fmla="*/ 10162 w 12402" name="TX91"/>
              <a:gd fmla="*/ 29 h 5944" name="TY91"/>
              <a:gd fmla="*/ 10205 w 12402" name="TX92"/>
              <a:gd fmla="*/ 14 h 5944" name="TY92"/>
              <a:gd fmla="*/ 10248 w 12402" name="TX93"/>
              <a:gd fmla="*/ 0 h 5944" name="TY93"/>
              <a:gd fmla="*/ 10291 w 12402" name="TX94"/>
              <a:gd fmla="*/ 0 h 5944" name="TY94"/>
              <a:gd fmla="*/ 10349 w 12402" name="TX95"/>
              <a:gd fmla="*/ 0 h 5944" name="TY95"/>
              <a:gd fmla="*/ 10406 w 12402" name="TX96"/>
              <a:gd fmla="*/ 0 h 5944" name="TY96"/>
              <a:gd fmla="*/ 10449 w 12402" name="TX97"/>
              <a:gd fmla="*/ 0 h 5944" name="TY97"/>
              <a:gd fmla="*/ 10507 w 12402" name="TX98"/>
              <a:gd fmla="*/ 0 h 5944" name="TY98"/>
              <a:gd fmla="*/ 10564 w 12402" name="TX99"/>
              <a:gd fmla="*/ 0 h 5944" name="TY99"/>
              <a:gd fmla="*/ 10607 w 12402" name="TX100"/>
              <a:gd fmla="*/ 0 h 5944" name="TY100"/>
              <a:gd fmla="*/ 10665 w 12402" name="TX101"/>
              <a:gd fmla="*/ 14 h 5944" name="TY101"/>
              <a:gd fmla="*/ 10736 w 12402" name="TX102"/>
              <a:gd fmla="*/ 14 h 5944" name="TY102"/>
              <a:gd fmla="*/ 10808 w 12402" name="TX103"/>
              <a:gd fmla="*/ 29 h 5944" name="TY103"/>
              <a:gd fmla="*/ 10894 w 12402" name="TX104"/>
              <a:gd fmla="*/ 29 h 5944" name="TY104"/>
              <a:gd fmla="*/ 10966 w 12402" name="TX105"/>
              <a:gd fmla="*/ 29 h 5944" name="TY105"/>
              <a:gd fmla="*/ 11009 w 12402" name="TX106"/>
              <a:gd fmla="*/ 29 h 5944" name="TY106"/>
              <a:gd fmla="*/ 11052 w 12402" name="TX107"/>
              <a:gd fmla="*/ 29 h 5944" name="TY107"/>
              <a:gd fmla="*/ 11081 w 12402" name="TX108"/>
              <a:gd fmla="*/ 29 h 5944" name="TY108"/>
              <a:gd fmla="*/ 11110 w 12402" name="TX109"/>
              <a:gd fmla="*/ 29 h 5944" name="TY109"/>
              <a:gd fmla="*/ 11153 w 12402" name="TX110"/>
              <a:gd fmla="*/ 29 h 5944" name="TY110"/>
              <a:gd fmla="*/ 11210 w 12402" name="TX111"/>
              <a:gd fmla="*/ 29 h 5944" name="TY111"/>
              <a:gd fmla="*/ 11282 w 12402" name="TX112"/>
              <a:gd fmla="*/ 29 h 5944" name="TY112"/>
              <a:gd fmla="*/ 11354 w 12402" name="TX113"/>
              <a:gd fmla="*/ 29 h 5944" name="TY113"/>
              <a:gd fmla="*/ 11440 w 12402" name="TX114"/>
              <a:gd fmla="*/ 29 h 5944" name="TY114"/>
              <a:gd fmla="*/ 11511 w 12402" name="TX115"/>
              <a:gd fmla="*/ 29 h 5944" name="TY115"/>
              <a:gd fmla="*/ 11540 w 12402" name="TX116"/>
              <a:gd fmla="*/ 29 h 5944" name="TY116"/>
              <a:gd fmla="*/ 11569 w 12402" name="TX117"/>
              <a:gd fmla="*/ 29 h 5944" name="TY117"/>
              <a:gd fmla="*/ 11612 w 12402" name="TX118"/>
              <a:gd fmla="*/ 29 h 5944" name="TY118"/>
              <a:gd fmla="*/ 11684 w 12402" name="TX119"/>
              <a:gd fmla="*/ 29 h 5944" name="TY119"/>
              <a:gd fmla="*/ 11770 w 12402" name="TX120"/>
              <a:gd fmla="*/ 29 h 5944" name="TY120"/>
              <a:gd fmla="*/ 11856 w 12402" name="TX121"/>
              <a:gd fmla="*/ 29 h 5944" name="TY121"/>
              <a:gd fmla="*/ 11899 w 12402" name="TX122"/>
              <a:gd fmla="*/ 43 h 5944" name="TY122"/>
              <a:gd fmla="*/ 11956 w 12402" name="TX123"/>
              <a:gd fmla="*/ 43 h 5944" name="TY123"/>
              <a:gd fmla="*/ 12000 w 12402" name="TX124"/>
              <a:gd fmla="*/ 43 h 5944" name="TY124"/>
              <a:gd fmla="*/ 12028 w 12402" name="TX125"/>
              <a:gd fmla="*/ 43 h 5944" name="TY125"/>
              <a:gd fmla="*/ 12057 w 12402" name="TX126"/>
              <a:gd fmla="*/ 43 h 5944" name="TY126"/>
              <a:gd fmla="*/ 12086 w 12402" name="TX127"/>
              <a:gd fmla="*/ 43 h 5944" name="TY127"/>
              <a:gd fmla="*/ 12114 w 12402" name="TX128"/>
              <a:gd fmla="*/ 43 h 5944" name="TY128"/>
              <a:gd fmla="*/ 12143 w 12402" name="TX129"/>
              <a:gd fmla="*/ 57 h 5944" name="TY129"/>
              <a:gd fmla="*/ 12172 w 12402" name="TX130"/>
              <a:gd fmla="*/ 86 h 5944" name="TY130"/>
              <a:gd fmla="*/ 12200 w 12402" name="TX131"/>
              <a:gd fmla="*/ 100 h 5944" name="TY131"/>
              <a:gd fmla="*/ 12229 w 12402" name="TX132"/>
              <a:gd fmla="*/ 100 h 5944" name="TY132"/>
              <a:gd fmla="*/ 12244 w 12402" name="TX133"/>
              <a:gd fmla="*/ 129 h 5944" name="TY133"/>
              <a:gd fmla="*/ 12258 w 12402" name="TX134"/>
              <a:gd fmla="*/ 158 h 5944" name="TY134"/>
              <a:gd fmla="*/ 12301 w 12402" name="TX135"/>
              <a:gd fmla="*/ 187 h 5944" name="TY135"/>
              <a:gd fmla="*/ 12344 w 12402" name="TX136"/>
              <a:gd fmla="*/ 244 h 5944" name="TY136"/>
              <a:gd fmla="*/ 12373 w 12402" name="TX137"/>
              <a:gd fmla="*/ 330 h 5944" name="TY137"/>
              <a:gd fmla="*/ 12401 w 12402" name="TX138"/>
              <a:gd fmla="*/ 416 h 5944" name="TY138"/>
              <a:gd fmla="*/ 12401 w 12402" name="TX139"/>
              <a:gd fmla="*/ 545 h 5944" name="TY139"/>
              <a:gd fmla="*/ 12401 w 12402" name="TX140"/>
              <a:gd fmla="*/ 689 h 5944" name="TY140"/>
              <a:gd fmla="*/ 12401 w 12402" name="TX141"/>
              <a:gd fmla="*/ 804 h 5944" name="TY141"/>
              <a:gd fmla="*/ 12401 w 12402" name="TX142"/>
              <a:gd fmla="*/ 919 h 5944" name="TY142"/>
              <a:gd fmla="*/ 12387 w 12402" name="TX143"/>
              <a:gd fmla="*/ 1033 h 5944" name="TY143"/>
              <a:gd fmla="*/ 12373 w 12402" name="TX144"/>
              <a:gd fmla="*/ 1105 h 5944" name="TY144"/>
              <a:gd fmla="*/ 12344 w 12402" name="TX145"/>
              <a:gd fmla="*/ 1234 h 5944" name="TY145"/>
              <a:gd fmla="*/ 12287 w 12402" name="TX146"/>
              <a:gd fmla="*/ 1407 h 5944" name="TY146"/>
              <a:gd fmla="*/ 12244 w 12402" name="TX147"/>
              <a:gd fmla="*/ 1565 h 5944" name="TY147"/>
              <a:gd fmla="*/ 12200 w 12402" name="TX148"/>
              <a:gd fmla="*/ 1679 h 5944" name="TY148"/>
              <a:gd fmla="*/ 12157 w 12402" name="TX149"/>
              <a:gd fmla="*/ 1751 h 5944" name="TY149"/>
              <a:gd fmla="*/ 12100 w 12402" name="TX150"/>
              <a:gd fmla="*/ 1852 h 5944" name="TY150"/>
              <a:gd fmla="*/ 12043 w 12402" name="TX151"/>
              <a:gd fmla="*/ 1952 h 5944" name="TY151"/>
              <a:gd fmla="*/ 12000 w 12402" name="TX152"/>
              <a:gd fmla="*/ 2038 h 5944" name="TY152"/>
              <a:gd fmla="*/ 11913 w 12402" name="TX153"/>
              <a:gd fmla="*/ 2182 h 5944" name="TY153"/>
              <a:gd fmla="*/ 11799 w 12402" name="TX154"/>
              <a:gd fmla="*/ 2426 h 5944" name="TY154"/>
              <a:gd fmla="*/ 11727 w 12402" name="TX155"/>
              <a:gd fmla="*/ 2584 h 5944" name="TY155"/>
              <a:gd fmla="*/ 11698 w 12402" name="TX156"/>
              <a:gd fmla="*/ 2627 h 5944" name="TY156"/>
              <a:gd fmla="*/ 11641 w 12402" name="TX157"/>
              <a:gd fmla="*/ 2727 h 5944" name="TY157"/>
              <a:gd fmla="*/ 11569 w 12402" name="TX158"/>
              <a:gd fmla="*/ 2842 h 5944" name="TY158"/>
              <a:gd fmla="*/ 11526 w 12402" name="TX159"/>
              <a:gd fmla="*/ 2899 h 5944" name="TY159"/>
              <a:gd fmla="*/ 11483 w 12402" name="TX160"/>
              <a:gd fmla="*/ 2943 h 5944" name="TY160"/>
              <a:gd fmla="*/ 11411 w 12402" name="TX161"/>
              <a:gd fmla="*/ 3029 h 5944" name="TY161"/>
              <a:gd fmla="*/ 11354 w 12402" name="TX162"/>
              <a:gd fmla="*/ 3115 h 5944" name="TY162"/>
              <a:gd fmla="*/ 11311 w 12402" name="TX163"/>
              <a:gd fmla="*/ 3143 h 5944" name="TY163"/>
              <a:gd fmla="*/ 11253 w 12402" name="TX164"/>
              <a:gd fmla="*/ 3172 h 5944" name="TY164"/>
              <a:gd fmla="*/ 11196 w 12402" name="TX165"/>
              <a:gd fmla="*/ 3215 h 5944" name="TY165"/>
              <a:gd fmla="*/ 11138 w 12402" name="TX166"/>
              <a:gd fmla="*/ 3244 h 5944" name="TY166"/>
              <a:gd fmla="*/ 11052 w 12402" name="TX167"/>
              <a:gd fmla="*/ 3287 h 5944" name="TY167"/>
              <a:gd fmla="*/ 10980 w 12402" name="TX168"/>
              <a:gd fmla="*/ 3330 h 5944" name="TY168"/>
              <a:gd fmla="*/ 10822 w 12402" name="TX169"/>
              <a:gd fmla="*/ 3416 h 5944" name="TY169"/>
              <a:gd fmla="*/ 10650 w 12402" name="TX170"/>
              <a:gd fmla="*/ 3531 h 5944" name="TY170"/>
              <a:gd fmla="*/ 10535 w 12402" name="TX171"/>
              <a:gd fmla="*/ 3588 h 5944" name="TY171"/>
              <a:gd fmla="*/ 10449 w 12402" name="TX172"/>
              <a:gd fmla="*/ 3646 h 5944" name="TY172"/>
              <a:gd fmla="*/ 10363 w 12402" name="TX173"/>
              <a:gd fmla="*/ 3718 h 5944" name="TY173"/>
              <a:gd fmla="*/ 10291 w 12402" name="TX174"/>
              <a:gd fmla="*/ 3761 h 5944" name="TY174"/>
              <a:gd fmla="*/ 10191 w 12402" name="TX175"/>
              <a:gd fmla="*/ 3832 h 5944" name="TY175"/>
              <a:gd fmla="*/ 10090 w 12402" name="TX176"/>
              <a:gd fmla="*/ 3904 h 5944" name="TY176"/>
              <a:gd fmla="*/ 10019 w 12402" name="TX177"/>
              <a:gd fmla="*/ 3947 h 5944" name="TY177"/>
              <a:gd fmla="*/ 9976 w 12402" name="TX178"/>
              <a:gd fmla="*/ 3962 h 5944" name="TY178"/>
              <a:gd fmla="*/ 9947 w 12402" name="TX179"/>
              <a:gd fmla="*/ 3976 h 5944" name="TY179"/>
              <a:gd fmla="*/ 9889 w 12402" name="TX180"/>
              <a:gd fmla="*/ 4005 h 5944" name="TY180"/>
              <a:gd fmla="*/ 9818 w 12402" name="TX181"/>
              <a:gd fmla="*/ 4033 h 5944" name="TY181"/>
              <a:gd fmla="*/ 9775 w 12402" name="TX182"/>
              <a:gd fmla="*/ 4062 h 5944" name="TY182"/>
              <a:gd fmla="*/ 9717 w 12402" name="TX183"/>
              <a:gd fmla="*/ 4091 h 5944" name="TY183"/>
              <a:gd fmla="*/ 9645 w 12402" name="TX184"/>
              <a:gd fmla="*/ 4120 h 5944" name="TY184"/>
              <a:gd fmla="*/ 9588 w 12402" name="TX185"/>
              <a:gd fmla="*/ 4134 h 5944" name="TY185"/>
              <a:gd fmla="*/ 9545 w 12402" name="TX186"/>
              <a:gd fmla="*/ 4148 h 5944" name="TY186"/>
              <a:gd fmla="*/ 9516 w 12402" name="TX187"/>
              <a:gd fmla="*/ 4163 h 5944" name="TY187"/>
              <a:gd fmla="*/ 9488 w 12402" name="TX188"/>
              <a:gd fmla="*/ 4177 h 5944" name="TY188"/>
              <a:gd fmla="*/ 9459 w 12402" name="TX189"/>
              <a:gd fmla="*/ 4191 h 5944" name="TY189"/>
              <a:gd fmla="*/ 9416 w 12402" name="TX190"/>
              <a:gd fmla="*/ 4220 h 5944" name="TY190"/>
              <a:gd fmla="*/ 9387 w 12402" name="TX191"/>
              <a:gd fmla="*/ 4249 h 5944" name="TY191"/>
              <a:gd fmla="*/ 9373 w 12402" name="TX192"/>
              <a:gd fmla="*/ 4277 h 5944" name="TY192"/>
              <a:gd fmla="*/ 9344 w 12402" name="TX193"/>
              <a:gd fmla="*/ 4306 h 5944" name="TY193"/>
              <a:gd fmla="*/ 9287 w 12402" name="TX194"/>
              <a:gd fmla="*/ 4335 h 5944" name="TY194"/>
              <a:gd fmla="*/ 9244 w 12402" name="TX195"/>
              <a:gd fmla="*/ 4364 h 5944" name="TY195"/>
              <a:gd fmla="*/ 9215 w 12402" name="TX196"/>
              <a:gd fmla="*/ 4378 h 5944" name="TY196"/>
              <a:gd fmla="*/ 9186 w 12402" name="TX197"/>
              <a:gd fmla="*/ 4392 h 5944" name="TY197"/>
              <a:gd fmla="*/ 9157 w 12402" name="TX198"/>
              <a:gd fmla="*/ 4407 h 5944" name="TY198"/>
              <a:gd fmla="*/ 9129 w 12402" name="TX199"/>
              <a:gd fmla="*/ 4421 h 5944" name="TY199"/>
              <a:gd fmla="*/ 9114 w 12402" name="TX200"/>
              <a:gd fmla="*/ 4435 h 5944" name="TY200"/>
              <a:gd fmla="*/ 9086 w 12402" name="TX201"/>
              <a:gd fmla="*/ 4450 h 5944" name="TY201"/>
              <a:gd fmla="*/ 9028 w 12402" name="TX202"/>
              <a:gd fmla="*/ 4478 h 5944" name="TY202"/>
              <a:gd fmla="*/ 8956 w 12402" name="TX203"/>
              <a:gd fmla="*/ 4521 h 5944" name="TY203"/>
              <a:gd fmla="*/ 8913 w 12402" name="TX204"/>
              <a:gd fmla="*/ 4536 h 5944" name="TY204"/>
              <a:gd fmla="*/ 8885 w 12402" name="TX205"/>
              <a:gd fmla="*/ 4550 h 5944" name="TY205"/>
              <a:gd fmla="*/ 8856 w 12402" name="TX206"/>
              <a:gd fmla="*/ 4565 h 5944" name="TY206"/>
              <a:gd fmla="*/ 8827 w 12402" name="TX207"/>
              <a:gd fmla="*/ 4579 h 5944" name="TY207"/>
              <a:gd fmla="*/ 8799 w 12402" name="TX208"/>
              <a:gd fmla="*/ 4593 h 5944" name="TY208"/>
              <a:gd fmla="*/ 8770 w 12402" name="TX209"/>
              <a:gd fmla="*/ 4593 h 5944" name="TY209"/>
              <a:gd fmla="*/ 8741 w 12402" name="TX210"/>
              <a:gd fmla="*/ 4593 h 5944" name="TY210"/>
              <a:gd fmla="*/ 8698 w 12402" name="TX211"/>
              <a:gd fmla="*/ 4593 h 5944" name="TY211"/>
              <a:gd fmla="*/ 8669 w 12402" name="TX212"/>
              <a:gd fmla="*/ 4593 h 5944" name="TY212"/>
              <a:gd fmla="*/ 8612 w 12402" name="TX213"/>
              <a:gd fmla="*/ 4608 h 5944" name="TY213"/>
              <a:gd fmla="*/ 8555 w 12402" name="TX214"/>
              <a:gd fmla="*/ 4622 h 5944" name="TY214"/>
              <a:gd fmla="*/ 8526 w 12402" name="TX215"/>
              <a:gd fmla="*/ 4636 h 5944" name="TY215"/>
              <a:gd fmla="*/ 8497 w 12402" name="TX216"/>
              <a:gd fmla="*/ 4651 h 5944" name="TY216"/>
              <a:gd fmla="*/ 8468 w 12402" name="TX217"/>
              <a:gd fmla="*/ 4651 h 5944" name="TY217"/>
              <a:gd fmla="*/ 8440 w 12402" name="TX218"/>
              <a:gd fmla="*/ 4665 h 5944" name="TY218"/>
              <a:gd fmla="*/ 8382 w 12402" name="TX219"/>
              <a:gd fmla="*/ 4679 h 5944" name="TY219"/>
              <a:gd fmla="*/ 8311 w 12402" name="TX220"/>
              <a:gd fmla="*/ 4694 h 5944" name="TY220"/>
              <a:gd fmla="*/ 8239 w 12402" name="TX221"/>
              <a:gd fmla="*/ 4708 h 5944" name="TY221"/>
              <a:gd fmla="*/ 8181 w 12402" name="TX222"/>
              <a:gd fmla="*/ 4722 h 5944" name="TY222"/>
              <a:gd fmla="*/ 8081 w 12402" name="TX223"/>
              <a:gd fmla="*/ 4751 h 5944" name="TY223"/>
              <a:gd fmla="*/ 7952 w 12402" name="TX224"/>
              <a:gd fmla="*/ 4780 h 5944" name="TY224"/>
              <a:gd fmla="*/ 7822 w 12402" name="TX225"/>
              <a:gd fmla="*/ 4809 h 5944" name="TY225"/>
              <a:gd fmla="*/ 7679 w 12402" name="TX226"/>
              <a:gd fmla="*/ 4837 h 5944" name="TY226"/>
              <a:gd fmla="*/ 7550 w 12402" name="TX227"/>
              <a:gd fmla="*/ 4852 h 5944" name="TY227"/>
              <a:gd fmla="*/ 7478 w 12402" name="TX228"/>
              <a:gd fmla="*/ 4866 h 5944" name="TY228"/>
              <a:gd fmla="*/ 7421 w 12402" name="TX229"/>
              <a:gd fmla="*/ 4880 h 5944" name="TY229"/>
              <a:gd fmla="*/ 7363 w 12402" name="TX230"/>
              <a:gd fmla="*/ 4895 h 5944" name="TY230"/>
              <a:gd fmla="*/ 7306 w 12402" name="TX231"/>
              <a:gd fmla="*/ 4909 h 5944" name="TY231"/>
              <a:gd fmla="*/ 7248 w 12402" name="TX232"/>
              <a:gd fmla="*/ 4923 h 5944" name="TY232"/>
              <a:gd fmla="*/ 7191 w 12402" name="TX233"/>
              <a:gd fmla="*/ 4938 h 5944" name="TY233"/>
              <a:gd fmla="*/ 7090 w 12402" name="TX234"/>
              <a:gd fmla="*/ 4966 h 5944" name="TY234"/>
              <a:gd fmla="*/ 6918 w 12402" name="TX235"/>
              <a:gd fmla="*/ 4995 h 5944" name="TY235"/>
              <a:gd fmla="*/ 6746 w 12402" name="TX236"/>
              <a:gd fmla="*/ 5038 h 5944" name="TY236"/>
              <a:gd fmla="*/ 6631 w 12402" name="TX237"/>
              <a:gd fmla="*/ 5053 h 5944" name="TY237"/>
              <a:gd fmla="*/ 6502 w 12402" name="TX238"/>
              <a:gd fmla="*/ 5067 h 5944" name="TY238"/>
              <a:gd fmla="*/ 6387 w 12402" name="TX239"/>
              <a:gd fmla="*/ 5081 h 5944" name="TY239"/>
              <a:gd fmla="*/ 6330 w 12402" name="TX240"/>
              <a:gd fmla="*/ 5096 h 5944" name="TY240"/>
              <a:gd fmla="*/ 6287 w 12402" name="TX241"/>
              <a:gd fmla="*/ 5110 h 5944" name="TY241"/>
              <a:gd fmla="*/ 6229 w 12402" name="TX242"/>
              <a:gd fmla="*/ 5110 h 5944" name="TY242"/>
              <a:gd fmla="*/ 6186 w 12402" name="TX243"/>
              <a:gd fmla="*/ 5124 h 5944" name="TY243"/>
              <a:gd fmla="*/ 6143 w 12402" name="TX244"/>
              <a:gd fmla="*/ 5139 h 5944" name="TY244"/>
              <a:gd fmla="*/ 6086 w 12402" name="TX245"/>
              <a:gd fmla="*/ 5139 h 5944" name="TY245"/>
              <a:gd fmla="*/ 5956 w 12402" name="TX246"/>
              <a:gd fmla="*/ 5167 h 5944" name="TY246"/>
              <a:gd fmla="*/ 5799 w 12402" name="TX247"/>
              <a:gd fmla="*/ 5196 h 5944" name="TY247"/>
              <a:gd fmla="*/ 5583 w 12402" name="TX248"/>
              <a:gd fmla="*/ 5225 h 5944" name="TY248"/>
              <a:gd fmla="*/ 5368 w 12402" name="TX249"/>
              <a:gd fmla="*/ 5268 h 5944" name="TY249"/>
              <a:gd fmla="*/ 5239 w 12402" name="TX250"/>
              <a:gd fmla="*/ 5282 h 5944" name="TY250"/>
              <a:gd fmla="*/ 5138 w 12402" name="TX251"/>
              <a:gd fmla="*/ 5311 h 5944" name="TY251"/>
              <a:gd fmla="*/ 5038 w 12402" name="TX252"/>
              <a:gd fmla="*/ 5325 h 5944" name="TY252"/>
              <a:gd fmla="*/ 4995 w 12402" name="TX253"/>
              <a:gd fmla="*/ 5340 h 5944" name="TY253"/>
              <a:gd fmla="*/ 4937 w 12402" name="TX254"/>
              <a:gd fmla="*/ 5354 h 5944" name="TY254"/>
              <a:gd fmla="*/ 4909 w 12402" name="TX255"/>
              <a:gd fmla="*/ 5368 h 5944" name="TY255"/>
              <a:gd fmla="*/ 4851 w 12402" name="TX256"/>
              <a:gd fmla="*/ 5368 h 5944" name="TY256"/>
              <a:gd fmla="*/ 4794 w 12402" name="TX257"/>
              <a:gd fmla="*/ 5383 h 5944" name="TY257"/>
              <a:gd fmla="*/ 4736 w 12402" name="TX258"/>
              <a:gd fmla="*/ 5397 h 5944" name="TY258"/>
              <a:gd fmla="*/ 4679 w 12402" name="TX259"/>
              <a:gd fmla="*/ 5411 h 5944" name="TY259"/>
              <a:gd fmla="*/ 4607 w 12402" name="TX260"/>
              <a:gd fmla="*/ 5426 h 5944" name="TY260"/>
              <a:gd fmla="*/ 4535 w 12402" name="TX261"/>
              <a:gd fmla="*/ 5440 h 5944" name="TY261"/>
              <a:gd fmla="*/ 4449 w 12402" name="TX262"/>
              <a:gd fmla="*/ 5440 h 5944" name="TY262"/>
              <a:gd fmla="*/ 4377 w 12402" name="TX263"/>
              <a:gd fmla="*/ 5440 h 5944" name="TY263"/>
              <a:gd fmla="*/ 4320 w 12402" name="TX264"/>
              <a:gd fmla="*/ 5454 h 5944" name="TY264"/>
              <a:gd fmla="*/ 4263 w 12402" name="TX265"/>
              <a:gd fmla="*/ 5454 h 5944" name="TY265"/>
              <a:gd fmla="*/ 4205 w 12402" name="TX266"/>
              <a:gd fmla="*/ 5469 h 5944" name="TY266"/>
              <a:gd fmla="*/ 4133 w 12402" name="TX267"/>
              <a:gd fmla="*/ 5469 h 5944" name="TY267"/>
              <a:gd fmla="*/ 4047 w 12402" name="TX268"/>
              <a:gd fmla="*/ 5483 h 5944" name="TY268"/>
              <a:gd fmla="*/ 3961 w 12402" name="TX269"/>
              <a:gd fmla="*/ 5498 h 5944" name="TY269"/>
              <a:gd fmla="*/ 3875 w 12402" name="TX270"/>
              <a:gd fmla="*/ 5512 h 5944" name="TY270"/>
              <a:gd fmla="*/ 3832 w 12402" name="TX271"/>
              <a:gd fmla="*/ 5512 h 5944" name="TY271"/>
              <a:gd fmla="*/ 3775 w 12402" name="TX272"/>
              <a:gd fmla="*/ 5512 h 5944" name="TY272"/>
              <a:gd fmla="*/ 3689 w 12402" name="TX273"/>
              <a:gd fmla="*/ 5526 h 5944" name="TY273"/>
              <a:gd fmla="*/ 3588 w 12402" name="TX274"/>
              <a:gd fmla="*/ 5541 h 5944" name="TY274"/>
              <a:gd fmla="*/ 3430 w 12402" name="TX275"/>
              <a:gd fmla="*/ 5569 h 5944" name="TY275"/>
              <a:gd fmla="*/ 3301 w 12402" name="TX276"/>
              <a:gd fmla="*/ 5584 h 5944" name="TY276"/>
              <a:gd fmla="*/ 3244 w 12402" name="TX277"/>
              <a:gd fmla="*/ 5598 h 5944" name="TY277"/>
              <a:gd fmla="*/ 3200 w 12402" name="TX278"/>
              <a:gd fmla="*/ 5612 h 5944" name="TY278"/>
              <a:gd fmla="*/ 3172 w 12402" name="TX279"/>
              <a:gd fmla="*/ 5627 h 5944" name="TY279"/>
              <a:gd fmla="*/ 3114 w 12402" name="TX280"/>
              <a:gd fmla="*/ 5655 h 5944" name="TY280"/>
              <a:gd fmla="*/ 3028 w 12402" name="TX281"/>
              <a:gd fmla="*/ 5698 h 5944" name="TY281"/>
              <a:gd fmla="*/ 2913 w 12402" name="TX282"/>
              <a:gd fmla="*/ 5727 h 5944" name="TY282"/>
              <a:gd fmla="*/ 2755 w 12402" name="TX283"/>
              <a:gd fmla="*/ 5770 h 5944" name="TY283"/>
              <a:gd fmla="*/ 2598 w 12402" name="TX284"/>
              <a:gd fmla="*/ 5799 h 5944" name="TY284"/>
              <a:gd fmla="*/ 2425 w 12402" name="TX285"/>
              <a:gd fmla="*/ 5828 h 5944" name="TY285"/>
              <a:gd fmla="*/ 2339 w 12402" name="TX286"/>
              <a:gd fmla="*/ 5842 h 5944" name="TY286"/>
              <a:gd fmla="*/ 2296 w 12402" name="TX287"/>
              <a:gd fmla="*/ 5842 h 5944" name="TY287"/>
              <a:gd fmla="*/ 2253 w 12402" name="TX288"/>
              <a:gd fmla="*/ 5842 h 5944" name="TY288"/>
              <a:gd fmla="*/ 2210 w 12402" name="TX289"/>
              <a:gd fmla="*/ 5856 h 5944" name="TY289"/>
              <a:gd fmla="*/ 2124 w 12402" name="TX290"/>
              <a:gd fmla="*/ 5885 h 5944" name="TY290"/>
              <a:gd fmla="*/ 2023 w 12402" name="TX291"/>
              <a:gd fmla="*/ 5899 h 5944" name="TY291"/>
              <a:gd fmla="*/ 1966 w 12402" name="TX292"/>
              <a:gd fmla="*/ 5899 h 5944" name="TY292"/>
              <a:gd fmla="*/ 1880 w 12402" name="TX293"/>
              <a:gd fmla="*/ 5899 h 5944" name="TY293"/>
              <a:gd fmla="*/ 1779 w 12402" name="TX294"/>
              <a:gd fmla="*/ 5914 h 5944" name="TY294"/>
              <a:gd fmla="*/ 1665 w 12402" name="TX295"/>
              <a:gd fmla="*/ 5928 h 5944" name="TY295"/>
              <a:gd fmla="*/ 1550 w 12402" name="TX296"/>
              <a:gd fmla="*/ 5943 h 5944" name="TY296"/>
              <a:gd fmla="*/ 1449 w 12402" name="TX297"/>
              <a:gd fmla="*/ 5943 h 5944" name="TY297"/>
              <a:gd fmla="*/ 1406 w 12402" name="TX298"/>
              <a:gd fmla="*/ 5943 h 5944" name="TY298"/>
              <a:gd fmla="*/ 1349 w 12402" name="TX299"/>
              <a:gd fmla="*/ 5943 h 5944" name="TY299"/>
              <a:gd fmla="*/ 1306 w 12402" name="TX300"/>
              <a:gd fmla="*/ 5943 h 5944" name="TY300"/>
              <a:gd fmla="*/ 1277 w 12402" name="TX301"/>
              <a:gd fmla="*/ 5943 h 5944" name="TY301"/>
              <a:gd fmla="*/ 1220 w 12402" name="TX302"/>
              <a:gd fmla="*/ 5943 h 5944" name="TY302"/>
              <a:gd fmla="*/ 1019 w 12402" name="TX303"/>
              <a:gd fmla="*/ 5943 h 5944" name="TY303"/>
              <a:gd fmla="*/ 760 w 12402" name="TX304"/>
              <a:gd fmla="*/ 5943 h 5944" name="TY304"/>
              <a:gd fmla="*/ 545 w 12402" name="TX305"/>
              <a:gd fmla="*/ 5943 h 5944" name="TY305"/>
              <a:gd fmla="*/ 344 w 12402" name="TX306"/>
              <a:gd fmla="*/ 5943 h 5944" name="TY306"/>
              <a:gd fmla="*/ 200 w 12402" name="TX307"/>
              <a:gd fmla="*/ 5928 h 5944" name="TY307"/>
              <a:gd fmla="*/ 114 w 12402" name="TX308"/>
              <a:gd fmla="*/ 5914 h 5944" name="TY308"/>
              <a:gd fmla="*/ 71 w 12402" name="TX309"/>
              <a:gd fmla="*/ 5914 h 5944" name="TY309"/>
              <a:gd fmla="*/ 43 w 12402" name="TX310"/>
              <a:gd fmla="*/ 5899 h 5944" name="TY310"/>
              <a:gd fmla="*/ 28 w 12402" name="TX311"/>
              <a:gd fmla="*/ 5885 h 5944" name="TY311"/>
              <a:gd fmla="*/ 14 w 12402" name="TX312"/>
              <a:gd fmla="*/ 5842 h 5944" name="TY312"/>
              <a:gd fmla="*/ 0 w 12402" name="TX313"/>
              <a:gd fmla="*/ 5770 h 5944" name="TY313"/>
              <a:gd fmla="*/ 0 w 12402" name="TX314"/>
              <a:gd fmla="*/ 5698 h 5944" name="TY314"/>
              <a:gd fmla="*/ 0 w 12402" name="TX315"/>
              <a:gd fmla="*/ 5641 h 5944" name="TY315"/>
              <a:gd fmla="*/ 0 w 12402" name="TX316"/>
              <a:gd fmla="*/ 5555 h 5944" name="TY316"/>
              <a:gd fmla="*/ 14 w 12402" name="TX317"/>
              <a:gd fmla="*/ 5498 h 5944" name="TY317"/>
              <a:gd fmla="*/ 28 w 12402" name="TX318"/>
              <a:gd fmla="*/ 5469 h 5944" name="TY318"/>
              <a:gd fmla="*/ 43 w 12402" name="TX319"/>
              <a:gd fmla="*/ 5440 h 5944" name="TY319"/>
              <a:gd fmla="*/ 71 w 12402" name="TX320"/>
              <a:gd fmla="*/ 5397 h 5944" name="TY320"/>
              <a:gd fmla="*/ 100 w 12402" name="TX321"/>
              <a:gd fmla="*/ 5368 h 5944" name="TY321"/>
              <a:gd fmla="*/ 129 w 12402" name="TX322"/>
              <a:gd fmla="*/ 5354 h 5944" name="TY322"/>
              <a:gd fmla="*/ 172 w 12402" name="TX323"/>
              <a:gd fmla="*/ 5325 h 5944" name="TY323"/>
              <a:gd fmla="*/ 229 w 12402" name="TX324"/>
              <a:gd fmla="*/ 5282 h 5944" name="TY324"/>
              <a:gd fmla="*/ 287 w 12402" name="TX325"/>
              <a:gd fmla="*/ 5254 h 5944" name="TY325"/>
              <a:gd fmla="*/ 330 w 12402" name="TX326"/>
              <a:gd fmla="*/ 5239 h 5944" name="TY326"/>
              <a:gd fmla="*/ 387 w 12402" name="TX327"/>
              <a:gd fmla="*/ 5225 h 5944" name="TY327"/>
              <a:gd fmla="*/ 444 w 12402" name="TX328"/>
              <a:gd fmla="*/ 5196 h 5944" name="TY328"/>
              <a:gd fmla="*/ 473 w 12402" name="TX329"/>
              <a:gd fmla="*/ 5182 h 5944" name="TY329"/>
              <a:gd fmla="*/ 502 w 12402" name="TX330"/>
              <a:gd fmla="*/ 5167 h 5944" name="TY330"/>
              <a:gd fmla="*/ 516 w 12402" name="TX331"/>
              <a:gd fmla="*/ 5153 h 5944" name="TY331"/>
              <a:gd fmla="*/ 516 w 12402" name="TX332"/>
              <a:gd fmla="*/ 5124 h 5944" name="TY332"/>
              <a:gd fmla="*/ 531 w 12402" name="TX333"/>
              <a:gd fmla="*/ 5081 h 5944" name="TY333"/>
              <a:gd fmla="*/ 488 w 12402" name="TX334"/>
              <a:gd fmla="*/ 5038 h 5944" name="TY334"/>
              <a:gd fmla="*/ 488 w 12402" name="TX335"/>
              <a:gd fmla="*/ 5038 h 5944" name="TY335"/>
              <a:gd fmla="*/ 473 w 12402" name="TX336"/>
              <a:gd fmla="*/ 5096 h 5944" name="TY336"/>
              <a:gd fmla="*/ 459 w 12402" name="TX337"/>
              <a:gd fmla="*/ 5167 h 5944" name="TY337"/>
              <a:gd fmla="*/ 444 w 12402" name="TX338"/>
              <a:gd fmla="*/ 5196 h 5944" name="TY338"/>
              <a:gd fmla="*/ 430 w 12402" name="TX339"/>
              <a:gd fmla="*/ 5210 h 5944" name="TY339"/>
              <a:gd fmla="*/ 387 w 12402" name="TX340"/>
              <a:gd fmla="*/ 5225 h 5944" name="TY340"/>
            </a:gdLst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  <a:cxn ang="0">
                <a:pos x="TX7" y="TY7"/>
              </a:cxn>
              <a:cxn ang="0">
                <a:pos x="TX8" y="TY8"/>
              </a:cxn>
              <a:cxn ang="0">
                <a:pos x="TX9" y="TY9"/>
              </a:cxn>
              <a:cxn ang="0">
                <a:pos x="TX10" y="TY10"/>
              </a:cxn>
              <a:cxn ang="0">
                <a:pos x="TX11" y="TY11"/>
              </a:cxn>
              <a:cxn ang="0">
                <a:pos x="TX12" y="TY12"/>
              </a:cxn>
              <a:cxn ang="0">
                <a:pos x="TX13" y="TY13"/>
              </a:cxn>
              <a:cxn ang="0">
                <a:pos x="TX14" y="TY14"/>
              </a:cxn>
              <a:cxn ang="0">
                <a:pos x="TX15" y="TY15"/>
              </a:cxn>
              <a:cxn ang="0">
                <a:pos x="TX16" y="TY16"/>
              </a:cxn>
              <a:cxn ang="0">
                <a:pos x="TX17" y="TY17"/>
              </a:cxn>
              <a:cxn ang="0">
                <a:pos x="TX18" y="TY18"/>
              </a:cxn>
              <a:cxn ang="0">
                <a:pos x="TX19" y="TY19"/>
              </a:cxn>
              <a:cxn ang="0">
                <a:pos x="TX20" y="TY20"/>
              </a:cxn>
              <a:cxn ang="0">
                <a:pos x="TX21" y="TY21"/>
              </a:cxn>
              <a:cxn ang="0">
                <a:pos x="TX22" y="TY22"/>
              </a:cxn>
              <a:cxn ang="0">
                <a:pos x="TX23" y="TY23"/>
              </a:cxn>
              <a:cxn ang="0">
                <a:pos x="TX24" y="TY24"/>
              </a:cxn>
              <a:cxn ang="0">
                <a:pos x="TX25" y="TY25"/>
              </a:cxn>
              <a:cxn ang="0">
                <a:pos x="TX26" y="TY26"/>
              </a:cxn>
              <a:cxn ang="0">
                <a:pos x="TX27" y="TY27"/>
              </a:cxn>
              <a:cxn ang="0">
                <a:pos x="TX28" y="TY28"/>
              </a:cxn>
              <a:cxn ang="0">
                <a:pos x="TX29" y="TY29"/>
              </a:cxn>
              <a:cxn ang="0">
                <a:pos x="TX30" y="TY30"/>
              </a:cxn>
              <a:cxn ang="0">
                <a:pos x="TX31" y="TY31"/>
              </a:cxn>
              <a:cxn ang="0">
                <a:pos x="TX32" y="TY32"/>
              </a:cxn>
              <a:cxn ang="0">
                <a:pos x="TX33" y="TY33"/>
              </a:cxn>
              <a:cxn ang="0">
                <a:pos x="TX34" y="TY34"/>
              </a:cxn>
              <a:cxn ang="0">
                <a:pos x="TX35" y="TY35"/>
              </a:cxn>
              <a:cxn ang="0">
                <a:pos x="TX36" y="TY36"/>
              </a:cxn>
              <a:cxn ang="0">
                <a:pos x="TX37" y="TY37"/>
              </a:cxn>
              <a:cxn ang="0">
                <a:pos x="TX38" y="TY38"/>
              </a:cxn>
              <a:cxn ang="0">
                <a:pos x="TX39" y="TY39"/>
              </a:cxn>
              <a:cxn ang="0">
                <a:pos x="TX40" y="TY40"/>
              </a:cxn>
              <a:cxn ang="0">
                <a:pos x="TX41" y="TY41"/>
              </a:cxn>
              <a:cxn ang="0">
                <a:pos x="TX42" y="TY42"/>
              </a:cxn>
              <a:cxn ang="0">
                <a:pos x="TX43" y="TY43"/>
              </a:cxn>
              <a:cxn ang="0">
                <a:pos x="TX44" y="TY44"/>
              </a:cxn>
              <a:cxn ang="0">
                <a:pos x="TX45" y="TY45"/>
              </a:cxn>
              <a:cxn ang="0">
                <a:pos x="TX46" y="TY46"/>
              </a:cxn>
              <a:cxn ang="0">
                <a:pos x="TX47" y="TY47"/>
              </a:cxn>
              <a:cxn ang="0">
                <a:pos x="TX48" y="TY48"/>
              </a:cxn>
              <a:cxn ang="0">
                <a:pos x="TX49" y="TY49"/>
              </a:cxn>
              <a:cxn ang="0">
                <a:pos x="TX50" y="TY50"/>
              </a:cxn>
              <a:cxn ang="0">
                <a:pos x="TX51" y="TY51"/>
              </a:cxn>
              <a:cxn ang="0">
                <a:pos x="TX52" y="TY52"/>
              </a:cxn>
              <a:cxn ang="0">
                <a:pos x="TX53" y="TY53"/>
              </a:cxn>
              <a:cxn ang="0">
                <a:pos x="TX54" y="TY54"/>
              </a:cxn>
              <a:cxn ang="0">
                <a:pos x="TX55" y="TY55"/>
              </a:cxn>
              <a:cxn ang="0">
                <a:pos x="TX56" y="TY56"/>
              </a:cxn>
              <a:cxn ang="0">
                <a:pos x="TX57" y="TY57"/>
              </a:cxn>
              <a:cxn ang="0">
                <a:pos x="TX58" y="TY58"/>
              </a:cxn>
              <a:cxn ang="0">
                <a:pos x="TX59" y="TY59"/>
              </a:cxn>
              <a:cxn ang="0">
                <a:pos x="TX60" y="TY60"/>
              </a:cxn>
              <a:cxn ang="0">
                <a:pos x="TX61" y="TY61"/>
              </a:cxn>
              <a:cxn ang="0">
                <a:pos x="TX62" y="TY62"/>
              </a:cxn>
              <a:cxn ang="0">
                <a:pos x="TX63" y="TY63"/>
              </a:cxn>
              <a:cxn ang="0">
                <a:pos x="TX64" y="TY64"/>
              </a:cxn>
              <a:cxn ang="0">
                <a:pos x="TX65" y="TY65"/>
              </a:cxn>
              <a:cxn ang="0">
                <a:pos x="TX66" y="TY66"/>
              </a:cxn>
              <a:cxn ang="0">
                <a:pos x="TX67" y="TY67"/>
              </a:cxn>
              <a:cxn ang="0">
                <a:pos x="TX68" y="TY68"/>
              </a:cxn>
              <a:cxn ang="0">
                <a:pos x="TX69" y="TY69"/>
              </a:cxn>
              <a:cxn ang="0">
                <a:pos x="TX70" y="TY70"/>
              </a:cxn>
              <a:cxn ang="0">
                <a:pos x="TX71" y="TY71"/>
              </a:cxn>
              <a:cxn ang="0">
                <a:pos x="TX72" y="TY72"/>
              </a:cxn>
              <a:cxn ang="0">
                <a:pos x="TX73" y="TY73"/>
              </a:cxn>
              <a:cxn ang="0">
                <a:pos x="TX74" y="TY74"/>
              </a:cxn>
              <a:cxn ang="0">
                <a:pos x="TX75" y="TY75"/>
              </a:cxn>
              <a:cxn ang="0">
                <a:pos x="TX76" y="TY76"/>
              </a:cxn>
              <a:cxn ang="0">
                <a:pos x="TX77" y="TY77"/>
              </a:cxn>
              <a:cxn ang="0">
                <a:pos x="TX78" y="TY78"/>
              </a:cxn>
              <a:cxn ang="0">
                <a:pos x="TX79" y="TY79"/>
              </a:cxn>
              <a:cxn ang="0">
                <a:pos x="TX80" y="TY80"/>
              </a:cxn>
              <a:cxn ang="0">
                <a:pos x="TX81" y="TY81"/>
              </a:cxn>
              <a:cxn ang="0">
                <a:pos x="TX82" y="TY82"/>
              </a:cxn>
              <a:cxn ang="0">
                <a:pos x="TX83" y="TY83"/>
              </a:cxn>
              <a:cxn ang="0">
                <a:pos x="TX84" y="TY84"/>
              </a:cxn>
              <a:cxn ang="0">
                <a:pos x="TX85" y="TY85"/>
              </a:cxn>
              <a:cxn ang="0">
                <a:pos x="TX86" y="TY86"/>
              </a:cxn>
              <a:cxn ang="0">
                <a:pos x="TX87" y="TY87"/>
              </a:cxn>
              <a:cxn ang="0">
                <a:pos x="TX88" y="TY88"/>
              </a:cxn>
              <a:cxn ang="0">
                <a:pos x="TX89" y="TY89"/>
              </a:cxn>
              <a:cxn ang="0">
                <a:pos x="TX90" y="TY90"/>
              </a:cxn>
              <a:cxn ang="0">
                <a:pos x="TX91" y="TY91"/>
              </a:cxn>
              <a:cxn ang="0">
                <a:pos x="TX92" y="TY92"/>
              </a:cxn>
              <a:cxn ang="0">
                <a:pos x="TX93" y="TY93"/>
              </a:cxn>
              <a:cxn ang="0">
                <a:pos x="TX94" y="TY94"/>
              </a:cxn>
              <a:cxn ang="0">
                <a:pos x="TX95" y="TY95"/>
              </a:cxn>
              <a:cxn ang="0">
                <a:pos x="TX96" y="TY96"/>
              </a:cxn>
              <a:cxn ang="0">
                <a:pos x="TX97" y="TY97"/>
              </a:cxn>
              <a:cxn ang="0">
                <a:pos x="TX98" y="TY98"/>
              </a:cxn>
              <a:cxn ang="0">
                <a:pos x="TX99" y="TY99"/>
              </a:cxn>
              <a:cxn ang="0">
                <a:pos x="TX100" y="TY100"/>
              </a:cxn>
              <a:cxn ang="0">
                <a:pos x="TX101" y="TY101"/>
              </a:cxn>
              <a:cxn ang="0">
                <a:pos x="TX102" y="TY102"/>
              </a:cxn>
              <a:cxn ang="0">
                <a:pos x="TX103" y="TY103"/>
              </a:cxn>
              <a:cxn ang="0">
                <a:pos x="TX104" y="TY104"/>
              </a:cxn>
              <a:cxn ang="0">
                <a:pos x="TX105" y="TY105"/>
              </a:cxn>
              <a:cxn ang="0">
                <a:pos x="TX106" y="TY106"/>
              </a:cxn>
              <a:cxn ang="0">
                <a:pos x="TX107" y="TY107"/>
              </a:cxn>
              <a:cxn ang="0">
                <a:pos x="TX108" y="TY108"/>
              </a:cxn>
              <a:cxn ang="0">
                <a:pos x="TX109" y="TY109"/>
              </a:cxn>
              <a:cxn ang="0">
                <a:pos x="TX110" y="TY110"/>
              </a:cxn>
              <a:cxn ang="0">
                <a:pos x="TX111" y="TY111"/>
              </a:cxn>
              <a:cxn ang="0">
                <a:pos x="TX112" y="TY112"/>
              </a:cxn>
              <a:cxn ang="0">
                <a:pos x="TX113" y="TY113"/>
              </a:cxn>
              <a:cxn ang="0">
                <a:pos x="TX114" y="TY114"/>
              </a:cxn>
              <a:cxn ang="0">
                <a:pos x="TX115" y="TY115"/>
              </a:cxn>
              <a:cxn ang="0">
                <a:pos x="TX116" y="TY116"/>
              </a:cxn>
              <a:cxn ang="0">
                <a:pos x="TX117" y="TY117"/>
              </a:cxn>
              <a:cxn ang="0">
                <a:pos x="TX118" y="TY118"/>
              </a:cxn>
              <a:cxn ang="0">
                <a:pos x="TX119" y="TY119"/>
              </a:cxn>
              <a:cxn ang="0">
                <a:pos x="TX120" y="TY120"/>
              </a:cxn>
              <a:cxn ang="0">
                <a:pos x="TX121" y="TY121"/>
              </a:cxn>
              <a:cxn ang="0">
                <a:pos x="TX122" y="TY122"/>
              </a:cxn>
              <a:cxn ang="0">
                <a:pos x="TX123" y="TY123"/>
              </a:cxn>
              <a:cxn ang="0">
                <a:pos x="TX124" y="TY124"/>
              </a:cxn>
              <a:cxn ang="0">
                <a:pos x="TX125" y="TY125"/>
              </a:cxn>
              <a:cxn ang="0">
                <a:pos x="TX126" y="TY126"/>
              </a:cxn>
              <a:cxn ang="0">
                <a:pos x="TX127" y="TY127"/>
              </a:cxn>
              <a:cxn ang="0">
                <a:pos x="TX128" y="TY128"/>
              </a:cxn>
              <a:cxn ang="0">
                <a:pos x="TX129" y="TY129"/>
              </a:cxn>
              <a:cxn ang="0">
                <a:pos x="TX130" y="TY130"/>
              </a:cxn>
              <a:cxn ang="0">
                <a:pos x="TX131" y="TY131"/>
              </a:cxn>
              <a:cxn ang="0">
                <a:pos x="TX132" y="TY132"/>
              </a:cxn>
              <a:cxn ang="0">
                <a:pos x="TX133" y="TY133"/>
              </a:cxn>
              <a:cxn ang="0">
                <a:pos x="TX134" y="TY134"/>
              </a:cxn>
              <a:cxn ang="0">
                <a:pos x="TX135" y="TY135"/>
              </a:cxn>
              <a:cxn ang="0">
                <a:pos x="TX136" y="TY136"/>
              </a:cxn>
              <a:cxn ang="0">
                <a:pos x="TX137" y="TY137"/>
              </a:cxn>
              <a:cxn ang="0">
                <a:pos x="TX138" y="TY138"/>
              </a:cxn>
              <a:cxn ang="0">
                <a:pos x="TX139" y="TY139"/>
              </a:cxn>
              <a:cxn ang="0">
                <a:pos x="TX140" y="TY140"/>
              </a:cxn>
              <a:cxn ang="0">
                <a:pos x="TX141" y="TY141"/>
              </a:cxn>
              <a:cxn ang="0">
                <a:pos x="TX142" y="TY142"/>
              </a:cxn>
              <a:cxn ang="0">
                <a:pos x="TX143" y="TY143"/>
              </a:cxn>
              <a:cxn ang="0">
                <a:pos x="TX144" y="TY144"/>
              </a:cxn>
              <a:cxn ang="0">
                <a:pos x="TX145" y="TY145"/>
              </a:cxn>
              <a:cxn ang="0">
                <a:pos x="TX146" y="TY146"/>
              </a:cxn>
              <a:cxn ang="0">
                <a:pos x="TX147" y="TY147"/>
              </a:cxn>
              <a:cxn ang="0">
                <a:pos x="TX148" y="TY148"/>
              </a:cxn>
              <a:cxn ang="0">
                <a:pos x="TX149" y="TY149"/>
              </a:cxn>
              <a:cxn ang="0">
                <a:pos x="TX150" y="TY150"/>
              </a:cxn>
              <a:cxn ang="0">
                <a:pos x="TX151" y="TY151"/>
              </a:cxn>
              <a:cxn ang="0">
                <a:pos x="TX152" y="TY152"/>
              </a:cxn>
              <a:cxn ang="0">
                <a:pos x="TX153" y="TY153"/>
              </a:cxn>
              <a:cxn ang="0">
                <a:pos x="TX154" y="TY154"/>
              </a:cxn>
              <a:cxn ang="0">
                <a:pos x="TX155" y="TY155"/>
              </a:cxn>
              <a:cxn ang="0">
                <a:pos x="TX156" y="TY156"/>
              </a:cxn>
              <a:cxn ang="0">
                <a:pos x="TX157" y="TY157"/>
              </a:cxn>
              <a:cxn ang="0">
                <a:pos x="TX158" y="TY158"/>
              </a:cxn>
              <a:cxn ang="0">
                <a:pos x="TX159" y="TY159"/>
              </a:cxn>
              <a:cxn ang="0">
                <a:pos x="TX160" y="TY160"/>
              </a:cxn>
              <a:cxn ang="0">
                <a:pos x="TX161" y="TY161"/>
              </a:cxn>
              <a:cxn ang="0">
                <a:pos x="TX162" y="TY162"/>
              </a:cxn>
              <a:cxn ang="0">
                <a:pos x="TX163" y="TY163"/>
              </a:cxn>
              <a:cxn ang="0">
                <a:pos x="TX164" y="TY164"/>
              </a:cxn>
              <a:cxn ang="0">
                <a:pos x="TX165" y="TY165"/>
              </a:cxn>
              <a:cxn ang="0">
                <a:pos x="TX166" y="TY166"/>
              </a:cxn>
              <a:cxn ang="0">
                <a:pos x="TX167" y="TY167"/>
              </a:cxn>
              <a:cxn ang="0">
                <a:pos x="TX168" y="TY168"/>
              </a:cxn>
              <a:cxn ang="0">
                <a:pos x="TX169" y="TY169"/>
              </a:cxn>
              <a:cxn ang="0">
                <a:pos x="TX170" y="TY170"/>
              </a:cxn>
              <a:cxn ang="0">
                <a:pos x="TX171" y="TY171"/>
              </a:cxn>
              <a:cxn ang="0">
                <a:pos x="TX172" y="TY172"/>
              </a:cxn>
              <a:cxn ang="0">
                <a:pos x="TX173" y="TY173"/>
              </a:cxn>
              <a:cxn ang="0">
                <a:pos x="TX174" y="TY174"/>
              </a:cxn>
              <a:cxn ang="0">
                <a:pos x="TX175" y="TY175"/>
              </a:cxn>
              <a:cxn ang="0">
                <a:pos x="TX176" y="TY176"/>
              </a:cxn>
              <a:cxn ang="0">
                <a:pos x="TX177" y="TY177"/>
              </a:cxn>
              <a:cxn ang="0">
                <a:pos x="TX178" y="TY178"/>
              </a:cxn>
              <a:cxn ang="0">
                <a:pos x="TX179" y="TY179"/>
              </a:cxn>
              <a:cxn ang="0">
                <a:pos x="TX180" y="TY180"/>
              </a:cxn>
              <a:cxn ang="0">
                <a:pos x="TX181" y="TY181"/>
              </a:cxn>
              <a:cxn ang="0">
                <a:pos x="TX182" y="TY182"/>
              </a:cxn>
              <a:cxn ang="0">
                <a:pos x="TX183" y="TY183"/>
              </a:cxn>
              <a:cxn ang="0">
                <a:pos x="TX184" y="TY184"/>
              </a:cxn>
              <a:cxn ang="0">
                <a:pos x="TX185" y="TY185"/>
              </a:cxn>
              <a:cxn ang="0">
                <a:pos x="TX186" y="TY186"/>
              </a:cxn>
              <a:cxn ang="0">
                <a:pos x="TX187" y="TY187"/>
              </a:cxn>
              <a:cxn ang="0">
                <a:pos x="TX188" y="TY188"/>
              </a:cxn>
              <a:cxn ang="0">
                <a:pos x="TX189" y="TY189"/>
              </a:cxn>
              <a:cxn ang="0">
                <a:pos x="TX190" y="TY190"/>
              </a:cxn>
              <a:cxn ang="0">
                <a:pos x="TX191" y="TY191"/>
              </a:cxn>
              <a:cxn ang="0">
                <a:pos x="TX192" y="TY192"/>
              </a:cxn>
              <a:cxn ang="0">
                <a:pos x="TX193" y="TY193"/>
              </a:cxn>
              <a:cxn ang="0">
                <a:pos x="TX194" y="TY194"/>
              </a:cxn>
              <a:cxn ang="0">
                <a:pos x="TX195" y="TY195"/>
              </a:cxn>
              <a:cxn ang="0">
                <a:pos x="TX196" y="TY196"/>
              </a:cxn>
              <a:cxn ang="0">
                <a:pos x="TX197" y="TY197"/>
              </a:cxn>
              <a:cxn ang="0">
                <a:pos x="TX198" y="TY198"/>
              </a:cxn>
              <a:cxn ang="0">
                <a:pos x="TX199" y="TY199"/>
              </a:cxn>
              <a:cxn ang="0">
                <a:pos x="TX200" y="TY200"/>
              </a:cxn>
              <a:cxn ang="0">
                <a:pos x="TX201" y="TY201"/>
              </a:cxn>
              <a:cxn ang="0">
                <a:pos x="TX202" y="TY202"/>
              </a:cxn>
              <a:cxn ang="0">
                <a:pos x="TX203" y="TY203"/>
              </a:cxn>
              <a:cxn ang="0">
                <a:pos x="TX204" y="TY204"/>
              </a:cxn>
              <a:cxn ang="0">
                <a:pos x="TX205" y="TY205"/>
              </a:cxn>
              <a:cxn ang="0">
                <a:pos x="TX206" y="TY206"/>
              </a:cxn>
              <a:cxn ang="0">
                <a:pos x="TX207" y="TY207"/>
              </a:cxn>
              <a:cxn ang="0">
                <a:pos x="TX208" y="TY208"/>
              </a:cxn>
              <a:cxn ang="0">
                <a:pos x="TX209" y="TY209"/>
              </a:cxn>
              <a:cxn ang="0">
                <a:pos x="TX210" y="TY210"/>
              </a:cxn>
              <a:cxn ang="0">
                <a:pos x="TX211" y="TY211"/>
              </a:cxn>
              <a:cxn ang="0">
                <a:pos x="TX212" y="TY212"/>
              </a:cxn>
              <a:cxn ang="0">
                <a:pos x="TX213" y="TY213"/>
              </a:cxn>
              <a:cxn ang="0">
                <a:pos x="TX214" y="TY214"/>
              </a:cxn>
              <a:cxn ang="0">
                <a:pos x="TX215" y="TY215"/>
              </a:cxn>
              <a:cxn ang="0">
                <a:pos x="TX216" y="TY216"/>
              </a:cxn>
              <a:cxn ang="0">
                <a:pos x="TX217" y="TY217"/>
              </a:cxn>
              <a:cxn ang="0">
                <a:pos x="TX218" y="TY218"/>
              </a:cxn>
              <a:cxn ang="0">
                <a:pos x="TX219" y="TY219"/>
              </a:cxn>
              <a:cxn ang="0">
                <a:pos x="TX220" y="TY220"/>
              </a:cxn>
              <a:cxn ang="0">
                <a:pos x="TX221" y="TY221"/>
              </a:cxn>
              <a:cxn ang="0">
                <a:pos x="TX222" y="TY222"/>
              </a:cxn>
              <a:cxn ang="0">
                <a:pos x="TX223" y="TY223"/>
              </a:cxn>
              <a:cxn ang="0">
                <a:pos x="TX224" y="TY224"/>
              </a:cxn>
              <a:cxn ang="0">
                <a:pos x="TX225" y="TY225"/>
              </a:cxn>
              <a:cxn ang="0">
                <a:pos x="TX226" y="TY226"/>
              </a:cxn>
              <a:cxn ang="0">
                <a:pos x="TX227" y="TY227"/>
              </a:cxn>
              <a:cxn ang="0">
                <a:pos x="TX228" y="TY228"/>
              </a:cxn>
              <a:cxn ang="0">
                <a:pos x="TX229" y="TY229"/>
              </a:cxn>
              <a:cxn ang="0">
                <a:pos x="TX230" y="TY230"/>
              </a:cxn>
              <a:cxn ang="0">
                <a:pos x="TX231" y="TY231"/>
              </a:cxn>
              <a:cxn ang="0">
                <a:pos x="TX232" y="TY232"/>
              </a:cxn>
              <a:cxn ang="0">
                <a:pos x="TX233" y="TY233"/>
              </a:cxn>
              <a:cxn ang="0">
                <a:pos x="TX234" y="TY234"/>
              </a:cxn>
              <a:cxn ang="0">
                <a:pos x="TX235" y="TY235"/>
              </a:cxn>
              <a:cxn ang="0">
                <a:pos x="TX236" y="TY236"/>
              </a:cxn>
              <a:cxn ang="0">
                <a:pos x="TX237" y="TY237"/>
              </a:cxn>
              <a:cxn ang="0">
                <a:pos x="TX238" y="TY238"/>
              </a:cxn>
              <a:cxn ang="0">
                <a:pos x="TX239" y="TY239"/>
              </a:cxn>
              <a:cxn ang="0">
                <a:pos x="TX240" y="TY240"/>
              </a:cxn>
              <a:cxn ang="0">
                <a:pos x="TX241" y="TY241"/>
              </a:cxn>
              <a:cxn ang="0">
                <a:pos x="TX242" y="TY242"/>
              </a:cxn>
              <a:cxn ang="0">
                <a:pos x="TX243" y="TY243"/>
              </a:cxn>
              <a:cxn ang="0">
                <a:pos x="TX244" y="TY244"/>
              </a:cxn>
              <a:cxn ang="0">
                <a:pos x="TX245" y="TY245"/>
              </a:cxn>
              <a:cxn ang="0">
                <a:pos x="TX246" y="TY246"/>
              </a:cxn>
              <a:cxn ang="0">
                <a:pos x="TX247" y="TY247"/>
              </a:cxn>
              <a:cxn ang="0">
                <a:pos x="TX248" y="TY248"/>
              </a:cxn>
              <a:cxn ang="0">
                <a:pos x="TX249" y="TY249"/>
              </a:cxn>
              <a:cxn ang="0">
                <a:pos x="TX250" y="TY250"/>
              </a:cxn>
              <a:cxn ang="0">
                <a:pos x="TX251" y="TY251"/>
              </a:cxn>
              <a:cxn ang="0">
                <a:pos x="TX252" y="TY252"/>
              </a:cxn>
              <a:cxn ang="0">
                <a:pos x="TX253" y="TY253"/>
              </a:cxn>
              <a:cxn ang="0">
                <a:pos x="TX254" y="TY254"/>
              </a:cxn>
              <a:cxn ang="0">
                <a:pos x="TX255" y="TY255"/>
              </a:cxn>
              <a:cxn ang="0">
                <a:pos x="TX256" y="TY256"/>
              </a:cxn>
              <a:cxn ang="0">
                <a:pos x="TX257" y="TY257"/>
              </a:cxn>
              <a:cxn ang="0">
                <a:pos x="TX258" y="TY258"/>
              </a:cxn>
              <a:cxn ang="0">
                <a:pos x="TX259" y="TY259"/>
              </a:cxn>
              <a:cxn ang="0">
                <a:pos x="TX260" y="TY260"/>
              </a:cxn>
              <a:cxn ang="0">
                <a:pos x="TX261" y="TY261"/>
              </a:cxn>
              <a:cxn ang="0">
                <a:pos x="TX262" y="TY262"/>
              </a:cxn>
              <a:cxn ang="0">
                <a:pos x="TX263" y="TY263"/>
              </a:cxn>
              <a:cxn ang="0">
                <a:pos x="TX264" y="TY264"/>
              </a:cxn>
              <a:cxn ang="0">
                <a:pos x="TX265" y="TY265"/>
              </a:cxn>
              <a:cxn ang="0">
                <a:pos x="TX266" y="TY266"/>
              </a:cxn>
              <a:cxn ang="0">
                <a:pos x="TX267" y="TY267"/>
              </a:cxn>
              <a:cxn ang="0">
                <a:pos x="TX268" y="TY268"/>
              </a:cxn>
              <a:cxn ang="0">
                <a:pos x="TX269" y="TY269"/>
              </a:cxn>
              <a:cxn ang="0">
                <a:pos x="TX270" y="TY270"/>
              </a:cxn>
              <a:cxn ang="0">
                <a:pos x="TX271" y="TY271"/>
              </a:cxn>
              <a:cxn ang="0">
                <a:pos x="TX272" y="TY272"/>
              </a:cxn>
              <a:cxn ang="0">
                <a:pos x="TX273" y="TY273"/>
              </a:cxn>
              <a:cxn ang="0">
                <a:pos x="TX274" y="TY274"/>
              </a:cxn>
              <a:cxn ang="0">
                <a:pos x="TX275" y="TY275"/>
              </a:cxn>
              <a:cxn ang="0">
                <a:pos x="TX276" y="TY276"/>
              </a:cxn>
              <a:cxn ang="0">
                <a:pos x="TX277" y="TY277"/>
              </a:cxn>
              <a:cxn ang="0">
                <a:pos x="TX278" y="TY278"/>
              </a:cxn>
              <a:cxn ang="0">
                <a:pos x="TX279" y="TY279"/>
              </a:cxn>
              <a:cxn ang="0">
                <a:pos x="TX280" y="TY280"/>
              </a:cxn>
              <a:cxn ang="0">
                <a:pos x="TX281" y="TY281"/>
              </a:cxn>
              <a:cxn ang="0">
                <a:pos x="TX282" y="TY282"/>
              </a:cxn>
              <a:cxn ang="0">
                <a:pos x="TX283" y="TY283"/>
              </a:cxn>
              <a:cxn ang="0">
                <a:pos x="TX284" y="TY284"/>
              </a:cxn>
              <a:cxn ang="0">
                <a:pos x="TX285" y="TY285"/>
              </a:cxn>
              <a:cxn ang="0">
                <a:pos x="TX286" y="TY286"/>
              </a:cxn>
              <a:cxn ang="0">
                <a:pos x="TX287" y="TY287"/>
              </a:cxn>
              <a:cxn ang="0">
                <a:pos x="TX288" y="TY288"/>
              </a:cxn>
              <a:cxn ang="0">
                <a:pos x="TX289" y="TY289"/>
              </a:cxn>
              <a:cxn ang="0">
                <a:pos x="TX290" y="TY290"/>
              </a:cxn>
              <a:cxn ang="0">
                <a:pos x="TX291" y="TY291"/>
              </a:cxn>
              <a:cxn ang="0">
                <a:pos x="TX292" y="TY292"/>
              </a:cxn>
              <a:cxn ang="0">
                <a:pos x="TX293" y="TY293"/>
              </a:cxn>
              <a:cxn ang="0">
                <a:pos x="TX294" y="TY294"/>
              </a:cxn>
              <a:cxn ang="0">
                <a:pos x="TX295" y="TY295"/>
              </a:cxn>
              <a:cxn ang="0">
                <a:pos x="TX296" y="TY296"/>
              </a:cxn>
              <a:cxn ang="0">
                <a:pos x="TX297" y="TY297"/>
              </a:cxn>
              <a:cxn ang="0">
                <a:pos x="TX298" y="TY298"/>
              </a:cxn>
              <a:cxn ang="0">
                <a:pos x="TX299" y="TY299"/>
              </a:cxn>
              <a:cxn ang="0">
                <a:pos x="TX300" y="TY300"/>
              </a:cxn>
              <a:cxn ang="0">
                <a:pos x="TX301" y="TY301"/>
              </a:cxn>
              <a:cxn ang="0">
                <a:pos x="TX302" y="TY302"/>
              </a:cxn>
              <a:cxn ang="0">
                <a:pos x="TX303" y="TY303"/>
              </a:cxn>
              <a:cxn ang="0">
                <a:pos x="TX304" y="TY304"/>
              </a:cxn>
              <a:cxn ang="0">
                <a:pos x="TX305" y="TY305"/>
              </a:cxn>
              <a:cxn ang="0">
                <a:pos x="TX306" y="TY306"/>
              </a:cxn>
              <a:cxn ang="0">
                <a:pos x="TX307" y="TY307"/>
              </a:cxn>
              <a:cxn ang="0">
                <a:pos x="TX308" y="TY308"/>
              </a:cxn>
              <a:cxn ang="0">
                <a:pos x="TX309" y="TY309"/>
              </a:cxn>
              <a:cxn ang="0">
                <a:pos x="TX310" y="TY310"/>
              </a:cxn>
              <a:cxn ang="0">
                <a:pos x="TX311" y="TY311"/>
              </a:cxn>
              <a:cxn ang="0">
                <a:pos x="TX312" y="TY312"/>
              </a:cxn>
              <a:cxn ang="0">
                <a:pos x="TX313" y="TY313"/>
              </a:cxn>
              <a:cxn ang="0">
                <a:pos x="TX314" y="TY314"/>
              </a:cxn>
              <a:cxn ang="0">
                <a:pos x="TX315" y="TY315"/>
              </a:cxn>
              <a:cxn ang="0">
                <a:pos x="TX316" y="TY316"/>
              </a:cxn>
              <a:cxn ang="0">
                <a:pos x="TX317" y="TY317"/>
              </a:cxn>
              <a:cxn ang="0">
                <a:pos x="TX318" y="TY318"/>
              </a:cxn>
              <a:cxn ang="0">
                <a:pos x="TX319" y="TY319"/>
              </a:cxn>
              <a:cxn ang="0">
                <a:pos x="TX320" y="TY320"/>
              </a:cxn>
              <a:cxn ang="0">
                <a:pos x="TX321" y="TY321"/>
              </a:cxn>
              <a:cxn ang="0">
                <a:pos x="TX322" y="TY322"/>
              </a:cxn>
              <a:cxn ang="0">
                <a:pos x="TX323" y="TY323"/>
              </a:cxn>
              <a:cxn ang="0">
                <a:pos x="TX324" y="TY324"/>
              </a:cxn>
              <a:cxn ang="0">
                <a:pos x="TX325" y="TY325"/>
              </a:cxn>
              <a:cxn ang="0">
                <a:pos x="TX326" y="TY326"/>
              </a:cxn>
              <a:cxn ang="0">
                <a:pos x="TX327" y="TY327"/>
              </a:cxn>
              <a:cxn ang="0">
                <a:pos x="TX328" y="TY328"/>
              </a:cxn>
              <a:cxn ang="0">
                <a:pos x="TX329" y="TY329"/>
              </a:cxn>
              <a:cxn ang="0">
                <a:pos x="TX330" y="TY330"/>
              </a:cxn>
              <a:cxn ang="0">
                <a:pos x="TX331" y="TY331"/>
              </a:cxn>
              <a:cxn ang="0">
                <a:pos x="TX332" y="TY332"/>
              </a:cxn>
              <a:cxn ang="0">
                <a:pos x="TX333" y="TY333"/>
              </a:cxn>
              <a:cxn ang="0">
                <a:pos x="TX334" y="TY334"/>
              </a:cxn>
              <a:cxn ang="0">
                <a:pos x="TX335" y="TY335"/>
              </a:cxn>
              <a:cxn ang="0">
                <a:pos x="TX336" y="TY336"/>
              </a:cxn>
              <a:cxn ang="0">
                <a:pos x="TX337" y="TY337"/>
              </a:cxn>
              <a:cxn ang="0">
                <a:pos x="TX338" y="TY338"/>
              </a:cxn>
              <a:cxn ang="0">
                <a:pos x="TX339" y="TY339"/>
              </a:cxn>
              <a:cxn ang="0">
                <a:pos x="TX340" y="TY340"/>
              </a:cxn>
            </a:cxnLst>
            <a:rect l="l" t="t" r="r" b="b"/>
            <a:pathLst>
              <a:path w="12402" h="5944">
                <a:moveTo>
                  <a:pt x="444" y="5053"/>
                </a:moveTo>
                <a:cubicBezTo>
                  <a:pt x="444" y="5053"/>
                  <a:pt x="444" y="5053"/>
                  <a:pt x="444" y="5053"/>
                </a:cubicBezTo>
                <a:cubicBezTo>
                  <a:pt x="444" y="5053"/>
                  <a:pt x="444" y="5067"/>
                  <a:pt x="459" y="5067"/>
                </a:cubicBezTo>
                <a:cubicBezTo>
                  <a:pt x="459" y="5067"/>
                  <a:pt x="473" y="5053"/>
                  <a:pt x="502" y="5038"/>
                </a:cubicBezTo>
                <a:cubicBezTo>
                  <a:pt x="516" y="5024"/>
                  <a:pt x="531" y="5009"/>
                  <a:pt x="559" y="4981"/>
                </a:cubicBezTo>
                <a:cubicBezTo>
                  <a:pt x="574" y="4952"/>
                  <a:pt x="602" y="4923"/>
                  <a:pt x="645" y="4880"/>
                </a:cubicBezTo>
                <a:cubicBezTo>
                  <a:pt x="689" y="4823"/>
                  <a:pt x="703" y="4794"/>
                  <a:pt x="746" y="4751"/>
                </a:cubicBezTo>
                <a:cubicBezTo>
                  <a:pt x="775" y="4708"/>
                  <a:pt x="789" y="4694"/>
                  <a:pt x="832" y="4651"/>
                </a:cubicBezTo>
                <a:cubicBezTo>
                  <a:pt x="861" y="4608"/>
                  <a:pt x="875" y="4593"/>
                  <a:pt x="918" y="4550"/>
                </a:cubicBezTo>
                <a:cubicBezTo>
                  <a:pt x="961" y="4507"/>
                  <a:pt x="976" y="4478"/>
                  <a:pt x="1004" y="4450"/>
                </a:cubicBezTo>
                <a:cubicBezTo>
                  <a:pt x="1033" y="4421"/>
                  <a:pt x="1047" y="4407"/>
                  <a:pt x="1076" y="4407"/>
                </a:cubicBezTo>
                <a:cubicBezTo>
                  <a:pt x="1090" y="4392"/>
                  <a:pt x="1105" y="4378"/>
                  <a:pt x="1119" y="4378"/>
                </a:cubicBezTo>
                <a:cubicBezTo>
                  <a:pt x="1133" y="4364"/>
                  <a:pt x="1148" y="4349"/>
                  <a:pt x="1177" y="4349"/>
                </a:cubicBezTo>
                <a:cubicBezTo>
                  <a:pt x="1191" y="4335"/>
                  <a:pt x="1205" y="4320"/>
                  <a:pt x="1248" y="4320"/>
                </a:cubicBezTo>
                <a:cubicBezTo>
                  <a:pt x="1277" y="4306"/>
                  <a:pt x="1291" y="4292"/>
                  <a:pt x="1320" y="4292"/>
                </a:cubicBezTo>
                <a:cubicBezTo>
                  <a:pt x="1334" y="4292"/>
                  <a:pt x="1349" y="4292"/>
                  <a:pt x="1377" y="4292"/>
                </a:cubicBezTo>
                <a:cubicBezTo>
                  <a:pt x="1406" y="4292"/>
                  <a:pt x="1421" y="4277"/>
                  <a:pt x="1464" y="4277"/>
                </a:cubicBezTo>
                <a:cubicBezTo>
                  <a:pt x="1492" y="4277"/>
                  <a:pt x="1507" y="4277"/>
                  <a:pt x="1535" y="4277"/>
                </a:cubicBezTo>
                <a:cubicBezTo>
                  <a:pt x="1550" y="4277"/>
                  <a:pt x="1564" y="4263"/>
                  <a:pt x="1578" y="4263"/>
                </a:cubicBezTo>
                <a:cubicBezTo>
                  <a:pt x="1593" y="4263"/>
                  <a:pt x="1607" y="4263"/>
                  <a:pt x="1636" y="4263"/>
                </a:cubicBezTo>
                <a:cubicBezTo>
                  <a:pt x="1665" y="4263"/>
                  <a:pt x="1679" y="4263"/>
                  <a:pt x="1722" y="4263"/>
                </a:cubicBezTo>
                <a:cubicBezTo>
                  <a:pt x="1751" y="4263"/>
                  <a:pt x="1765" y="4263"/>
                  <a:pt x="1794" y="4263"/>
                </a:cubicBezTo>
                <a:cubicBezTo>
                  <a:pt x="1822" y="4263"/>
                  <a:pt x="1837" y="4263"/>
                  <a:pt x="1880" y="4263"/>
                </a:cubicBezTo>
                <a:cubicBezTo>
                  <a:pt x="1923" y="4263"/>
                  <a:pt x="1952" y="4277"/>
                  <a:pt x="2038" y="4277"/>
                </a:cubicBezTo>
                <a:cubicBezTo>
                  <a:pt x="2110" y="4277"/>
                  <a:pt x="2153" y="4292"/>
                  <a:pt x="2239" y="4292"/>
                </a:cubicBezTo>
                <a:cubicBezTo>
                  <a:pt x="2311" y="4292"/>
                  <a:pt x="2354" y="4292"/>
                  <a:pt x="2440" y="4292"/>
                </a:cubicBezTo>
                <a:cubicBezTo>
                  <a:pt x="2511" y="4292"/>
                  <a:pt x="2555" y="4277"/>
                  <a:pt x="2612" y="4277"/>
                </a:cubicBezTo>
                <a:cubicBezTo>
                  <a:pt x="2655" y="4277"/>
                  <a:pt x="2684" y="4263"/>
                  <a:pt x="2712" y="4263"/>
                </a:cubicBezTo>
                <a:cubicBezTo>
                  <a:pt x="2741" y="4263"/>
                  <a:pt x="2770" y="4249"/>
                  <a:pt x="2827" y="4220"/>
                </a:cubicBezTo>
                <a:cubicBezTo>
                  <a:pt x="2885" y="4191"/>
                  <a:pt x="2913" y="4177"/>
                  <a:pt x="2956" y="4163"/>
                </a:cubicBezTo>
                <a:cubicBezTo>
                  <a:pt x="3000" y="4148"/>
                  <a:pt x="3028" y="4134"/>
                  <a:pt x="3100" y="4105"/>
                </a:cubicBezTo>
                <a:cubicBezTo>
                  <a:pt x="3172" y="4076"/>
                  <a:pt x="3229" y="4062"/>
                  <a:pt x="3344" y="4019"/>
                </a:cubicBezTo>
                <a:cubicBezTo>
                  <a:pt x="3459" y="3976"/>
                  <a:pt x="3531" y="3947"/>
                  <a:pt x="3645" y="3904"/>
                </a:cubicBezTo>
                <a:cubicBezTo>
                  <a:pt x="3746" y="3861"/>
                  <a:pt x="3803" y="3832"/>
                  <a:pt x="3846" y="3818"/>
                </a:cubicBezTo>
                <a:cubicBezTo>
                  <a:pt x="3889" y="3789"/>
                  <a:pt x="3947" y="3775"/>
                  <a:pt x="4033" y="3732"/>
                </a:cubicBezTo>
                <a:cubicBezTo>
                  <a:pt x="4119" y="3689"/>
                  <a:pt x="4162" y="3660"/>
                  <a:pt x="4234" y="3631"/>
                </a:cubicBezTo>
                <a:cubicBezTo>
                  <a:pt x="4291" y="3603"/>
                  <a:pt x="4334" y="3588"/>
                  <a:pt x="4377" y="3574"/>
                </a:cubicBezTo>
                <a:cubicBezTo>
                  <a:pt x="4421" y="3545"/>
                  <a:pt x="4449" y="3531"/>
                  <a:pt x="4492" y="3517"/>
                </a:cubicBezTo>
                <a:cubicBezTo>
                  <a:pt x="4521" y="3488"/>
                  <a:pt x="4535" y="3474"/>
                  <a:pt x="4578" y="3445"/>
                </a:cubicBezTo>
                <a:cubicBezTo>
                  <a:pt x="4622" y="3416"/>
                  <a:pt x="4650" y="3402"/>
                  <a:pt x="4693" y="3373"/>
                </a:cubicBezTo>
                <a:cubicBezTo>
                  <a:pt x="4736" y="3330"/>
                  <a:pt x="4765" y="3316"/>
                  <a:pt x="4808" y="3273"/>
                </a:cubicBezTo>
                <a:cubicBezTo>
                  <a:pt x="4851" y="3230"/>
                  <a:pt x="4894" y="3201"/>
                  <a:pt x="4966" y="3158"/>
                </a:cubicBezTo>
                <a:cubicBezTo>
                  <a:pt x="5038" y="3100"/>
                  <a:pt x="5081" y="3072"/>
                  <a:pt x="5138" y="3029"/>
                </a:cubicBezTo>
                <a:cubicBezTo>
                  <a:pt x="5181" y="2986"/>
                  <a:pt x="5210" y="2971"/>
                  <a:pt x="5253" y="2943"/>
                </a:cubicBezTo>
                <a:cubicBezTo>
                  <a:pt x="5296" y="2899"/>
                  <a:pt x="5339" y="2871"/>
                  <a:pt x="5425" y="2799"/>
                </a:cubicBezTo>
                <a:cubicBezTo>
                  <a:pt x="5511" y="2727"/>
                  <a:pt x="5569" y="2684"/>
                  <a:pt x="5684" y="2598"/>
                </a:cubicBezTo>
                <a:cubicBezTo>
                  <a:pt x="5784" y="2512"/>
                  <a:pt x="5842" y="2469"/>
                  <a:pt x="5928" y="2426"/>
                </a:cubicBezTo>
                <a:cubicBezTo>
                  <a:pt x="6000" y="2383"/>
                  <a:pt x="6028" y="2354"/>
                  <a:pt x="6071" y="2340"/>
                </a:cubicBezTo>
                <a:cubicBezTo>
                  <a:pt x="6114" y="2311"/>
                  <a:pt x="6157" y="2282"/>
                  <a:pt x="6244" y="2239"/>
                </a:cubicBezTo>
                <a:cubicBezTo>
                  <a:pt x="6330" y="2196"/>
                  <a:pt x="6401" y="2153"/>
                  <a:pt x="6502" y="2110"/>
                </a:cubicBezTo>
                <a:cubicBezTo>
                  <a:pt x="6588" y="2067"/>
                  <a:pt x="6645" y="2024"/>
                  <a:pt x="6732" y="1981"/>
                </a:cubicBezTo>
                <a:cubicBezTo>
                  <a:pt x="6818" y="1938"/>
                  <a:pt x="6861" y="1909"/>
                  <a:pt x="6904" y="1880"/>
                </a:cubicBezTo>
                <a:cubicBezTo>
                  <a:pt x="6947" y="1852"/>
                  <a:pt x="6976" y="1837"/>
                  <a:pt x="7019" y="1809"/>
                </a:cubicBezTo>
                <a:cubicBezTo>
                  <a:pt x="7062" y="1780"/>
                  <a:pt x="7090" y="1765"/>
                  <a:pt x="7119" y="1751"/>
                </a:cubicBezTo>
                <a:cubicBezTo>
                  <a:pt x="7148" y="1737"/>
                  <a:pt x="7162" y="1722"/>
                  <a:pt x="7177" y="1722"/>
                </a:cubicBezTo>
                <a:cubicBezTo>
                  <a:pt x="7191" y="1708"/>
                  <a:pt x="7220" y="1694"/>
                  <a:pt x="7277" y="1651"/>
                </a:cubicBezTo>
                <a:cubicBezTo>
                  <a:pt x="7320" y="1608"/>
                  <a:pt x="7363" y="1593"/>
                  <a:pt x="7406" y="1565"/>
                </a:cubicBezTo>
                <a:cubicBezTo>
                  <a:pt x="7449" y="1536"/>
                  <a:pt x="7478" y="1521"/>
                  <a:pt x="7521" y="1493"/>
                </a:cubicBezTo>
                <a:cubicBezTo>
                  <a:pt x="7564" y="1464"/>
                  <a:pt x="7578" y="1450"/>
                  <a:pt x="7593" y="1450"/>
                </a:cubicBezTo>
                <a:cubicBezTo>
                  <a:pt x="7593" y="1435"/>
                  <a:pt x="7607" y="1421"/>
                  <a:pt x="7650" y="1392"/>
                </a:cubicBezTo>
                <a:cubicBezTo>
                  <a:pt x="7693" y="1364"/>
                  <a:pt x="7708" y="1349"/>
                  <a:pt x="7722" y="1349"/>
                </a:cubicBezTo>
                <a:cubicBezTo>
                  <a:pt x="7736" y="1335"/>
                  <a:pt x="7751" y="1320"/>
                  <a:pt x="7794" y="1306"/>
                </a:cubicBezTo>
                <a:cubicBezTo>
                  <a:pt x="7837" y="1277"/>
                  <a:pt x="7851" y="1263"/>
                  <a:pt x="7880" y="1263"/>
                </a:cubicBezTo>
                <a:cubicBezTo>
                  <a:pt x="7909" y="1249"/>
                  <a:pt x="7937" y="1234"/>
                  <a:pt x="7980" y="1220"/>
                </a:cubicBezTo>
                <a:cubicBezTo>
                  <a:pt x="8023" y="1191"/>
                  <a:pt x="8052" y="1177"/>
                  <a:pt x="8095" y="1163"/>
                </a:cubicBezTo>
                <a:cubicBezTo>
                  <a:pt x="8124" y="1134"/>
                  <a:pt x="8153" y="1120"/>
                  <a:pt x="8210" y="1076"/>
                </a:cubicBezTo>
                <a:cubicBezTo>
                  <a:pt x="8267" y="1033"/>
                  <a:pt x="8296" y="1019"/>
                  <a:pt x="8339" y="1005"/>
                </a:cubicBezTo>
                <a:cubicBezTo>
                  <a:pt x="8382" y="976"/>
                  <a:pt x="8397" y="962"/>
                  <a:pt x="8425" y="947"/>
                </a:cubicBezTo>
                <a:cubicBezTo>
                  <a:pt x="8454" y="919"/>
                  <a:pt x="8468" y="904"/>
                  <a:pt x="8497" y="890"/>
                </a:cubicBezTo>
                <a:cubicBezTo>
                  <a:pt x="8526" y="861"/>
                  <a:pt x="8540" y="847"/>
                  <a:pt x="8555" y="847"/>
                </a:cubicBezTo>
                <a:cubicBezTo>
                  <a:pt x="8569" y="832"/>
                  <a:pt x="8583" y="818"/>
                  <a:pt x="8612" y="804"/>
                </a:cubicBezTo>
                <a:cubicBezTo>
                  <a:pt x="8626" y="789"/>
                  <a:pt x="8641" y="775"/>
                  <a:pt x="8655" y="775"/>
                </a:cubicBezTo>
                <a:cubicBezTo>
                  <a:pt x="8669" y="761"/>
                  <a:pt x="8684" y="746"/>
                  <a:pt x="8698" y="746"/>
                </a:cubicBezTo>
                <a:cubicBezTo>
                  <a:pt x="8698" y="732"/>
                  <a:pt x="8727" y="718"/>
                  <a:pt x="8784" y="689"/>
                </a:cubicBezTo>
                <a:cubicBezTo>
                  <a:pt x="8842" y="660"/>
                  <a:pt x="8870" y="646"/>
                  <a:pt x="8913" y="631"/>
                </a:cubicBezTo>
                <a:cubicBezTo>
                  <a:pt x="8956" y="617"/>
                  <a:pt x="8971" y="603"/>
                  <a:pt x="9000" y="603"/>
                </a:cubicBezTo>
                <a:cubicBezTo>
                  <a:pt x="9014" y="603"/>
                  <a:pt x="9028" y="588"/>
                  <a:pt x="9043" y="588"/>
                </a:cubicBezTo>
                <a:cubicBezTo>
                  <a:pt x="9057" y="588"/>
                  <a:pt x="9071" y="574"/>
                  <a:pt x="9114" y="560"/>
                </a:cubicBezTo>
                <a:cubicBezTo>
                  <a:pt x="9143" y="545"/>
                  <a:pt x="9157" y="531"/>
                  <a:pt x="9200" y="517"/>
                </a:cubicBezTo>
                <a:cubicBezTo>
                  <a:pt x="9229" y="488"/>
                  <a:pt x="9244" y="474"/>
                  <a:pt x="9272" y="459"/>
                </a:cubicBezTo>
                <a:cubicBezTo>
                  <a:pt x="9301" y="445"/>
                  <a:pt x="9315" y="431"/>
                  <a:pt x="9330" y="431"/>
                </a:cubicBezTo>
                <a:cubicBezTo>
                  <a:pt x="9330" y="416"/>
                  <a:pt x="9344" y="402"/>
                  <a:pt x="9358" y="402"/>
                </a:cubicBezTo>
                <a:cubicBezTo>
                  <a:pt x="9358" y="387"/>
                  <a:pt x="9373" y="373"/>
                  <a:pt x="9387" y="373"/>
                </a:cubicBezTo>
                <a:cubicBezTo>
                  <a:pt x="9401" y="359"/>
                  <a:pt x="9416" y="344"/>
                  <a:pt x="9430" y="344"/>
                </a:cubicBezTo>
                <a:cubicBezTo>
                  <a:pt x="9444" y="330"/>
                  <a:pt x="9459" y="316"/>
                  <a:pt x="9473" y="316"/>
                </a:cubicBezTo>
                <a:cubicBezTo>
                  <a:pt x="9473" y="301"/>
                  <a:pt x="9488" y="287"/>
                  <a:pt x="9531" y="273"/>
                </a:cubicBezTo>
                <a:cubicBezTo>
                  <a:pt x="9574" y="244"/>
                  <a:pt x="9602" y="230"/>
                  <a:pt x="9660" y="201"/>
                </a:cubicBezTo>
                <a:cubicBezTo>
                  <a:pt x="9717" y="158"/>
                  <a:pt x="9760" y="143"/>
                  <a:pt x="9818" y="129"/>
                </a:cubicBezTo>
                <a:cubicBezTo>
                  <a:pt x="9875" y="100"/>
                  <a:pt x="9904" y="86"/>
                  <a:pt x="9933" y="86"/>
                </a:cubicBezTo>
                <a:cubicBezTo>
                  <a:pt x="9961" y="72"/>
                  <a:pt x="9976" y="57"/>
                  <a:pt x="10019" y="57"/>
                </a:cubicBezTo>
                <a:cubicBezTo>
                  <a:pt x="10062" y="43"/>
                  <a:pt x="10076" y="43"/>
                  <a:pt x="10105" y="43"/>
                </a:cubicBezTo>
                <a:cubicBezTo>
                  <a:pt x="10133" y="43"/>
                  <a:pt x="10148" y="29"/>
                  <a:pt x="10162" y="29"/>
                </a:cubicBezTo>
                <a:cubicBezTo>
                  <a:pt x="10177" y="29"/>
                  <a:pt x="10191" y="14"/>
                  <a:pt x="10205" y="14"/>
                </a:cubicBezTo>
                <a:cubicBezTo>
                  <a:pt x="10220" y="14"/>
                  <a:pt x="10234" y="0"/>
                  <a:pt x="10248" y="0"/>
                </a:cubicBezTo>
                <a:cubicBezTo>
                  <a:pt x="10263" y="0"/>
                  <a:pt x="10277" y="0"/>
                  <a:pt x="10291" y="0"/>
                </a:cubicBezTo>
                <a:cubicBezTo>
                  <a:pt x="10291" y="0"/>
                  <a:pt x="10306" y="0"/>
                  <a:pt x="10349" y="0"/>
                </a:cubicBezTo>
                <a:cubicBezTo>
                  <a:pt x="10377" y="0"/>
                  <a:pt x="10392" y="0"/>
                  <a:pt x="10406" y="0"/>
                </a:cubicBezTo>
                <a:cubicBezTo>
                  <a:pt x="10406" y="0"/>
                  <a:pt x="10421" y="0"/>
                  <a:pt x="10449" y="0"/>
                </a:cubicBezTo>
                <a:cubicBezTo>
                  <a:pt x="10478" y="0"/>
                  <a:pt x="10492" y="0"/>
                  <a:pt x="10507" y="0"/>
                </a:cubicBezTo>
                <a:cubicBezTo>
                  <a:pt x="10521" y="0"/>
                  <a:pt x="10535" y="0"/>
                  <a:pt x="10564" y="0"/>
                </a:cubicBezTo>
                <a:cubicBezTo>
                  <a:pt x="10578" y="0"/>
                  <a:pt x="10593" y="0"/>
                  <a:pt x="10607" y="0"/>
                </a:cubicBezTo>
                <a:cubicBezTo>
                  <a:pt x="10622" y="0"/>
                  <a:pt x="10636" y="14"/>
                  <a:pt x="10665" y="14"/>
                </a:cubicBezTo>
                <a:cubicBezTo>
                  <a:pt x="10693" y="14"/>
                  <a:pt x="10708" y="14"/>
                  <a:pt x="10736" y="14"/>
                </a:cubicBezTo>
                <a:cubicBezTo>
                  <a:pt x="10765" y="14"/>
                  <a:pt x="10779" y="29"/>
                  <a:pt x="10808" y="29"/>
                </a:cubicBezTo>
                <a:cubicBezTo>
                  <a:pt x="10837" y="29"/>
                  <a:pt x="10851" y="29"/>
                  <a:pt x="10894" y="29"/>
                </a:cubicBezTo>
                <a:cubicBezTo>
                  <a:pt x="10937" y="29"/>
                  <a:pt x="10952" y="29"/>
                  <a:pt x="10966" y="29"/>
                </a:cubicBezTo>
                <a:cubicBezTo>
                  <a:pt x="10966" y="29"/>
                  <a:pt x="10980" y="29"/>
                  <a:pt x="11009" y="29"/>
                </a:cubicBezTo>
                <a:cubicBezTo>
                  <a:pt x="11023" y="29"/>
                  <a:pt x="11038" y="29"/>
                  <a:pt x="11052" y="29"/>
                </a:cubicBezTo>
                <a:cubicBezTo>
                  <a:pt x="11052" y="29"/>
                  <a:pt x="11066" y="29"/>
                  <a:pt x="11081" y="29"/>
                </a:cubicBezTo>
                <a:cubicBezTo>
                  <a:pt x="11081" y="29"/>
                  <a:pt x="11095" y="29"/>
                  <a:pt x="11110" y="29"/>
                </a:cubicBezTo>
                <a:cubicBezTo>
                  <a:pt x="11110" y="29"/>
                  <a:pt x="11124" y="29"/>
                  <a:pt x="11153" y="29"/>
                </a:cubicBezTo>
                <a:cubicBezTo>
                  <a:pt x="11181" y="29"/>
                  <a:pt x="11196" y="29"/>
                  <a:pt x="11210" y="29"/>
                </a:cubicBezTo>
                <a:cubicBezTo>
                  <a:pt x="11224" y="29"/>
                  <a:pt x="11239" y="29"/>
                  <a:pt x="11282" y="29"/>
                </a:cubicBezTo>
                <a:cubicBezTo>
                  <a:pt x="11311" y="29"/>
                  <a:pt x="11325" y="29"/>
                  <a:pt x="11354" y="29"/>
                </a:cubicBezTo>
                <a:cubicBezTo>
                  <a:pt x="11382" y="29"/>
                  <a:pt x="11397" y="29"/>
                  <a:pt x="11440" y="29"/>
                </a:cubicBezTo>
                <a:cubicBezTo>
                  <a:pt x="11483" y="29"/>
                  <a:pt x="11497" y="29"/>
                  <a:pt x="11511" y="29"/>
                </a:cubicBezTo>
                <a:cubicBezTo>
                  <a:pt x="11511" y="29"/>
                  <a:pt x="11526" y="29"/>
                  <a:pt x="11540" y="29"/>
                </a:cubicBezTo>
                <a:cubicBezTo>
                  <a:pt x="11540" y="29"/>
                  <a:pt x="11555" y="29"/>
                  <a:pt x="11569" y="29"/>
                </a:cubicBezTo>
                <a:cubicBezTo>
                  <a:pt x="11569" y="29"/>
                  <a:pt x="11583" y="29"/>
                  <a:pt x="11612" y="29"/>
                </a:cubicBezTo>
                <a:cubicBezTo>
                  <a:pt x="11626" y="29"/>
                  <a:pt x="11641" y="29"/>
                  <a:pt x="11684" y="29"/>
                </a:cubicBezTo>
                <a:cubicBezTo>
                  <a:pt x="11712" y="29"/>
                  <a:pt x="11727" y="29"/>
                  <a:pt x="11770" y="29"/>
                </a:cubicBezTo>
                <a:cubicBezTo>
                  <a:pt x="11813" y="29"/>
                  <a:pt x="11827" y="29"/>
                  <a:pt x="11856" y="29"/>
                </a:cubicBezTo>
                <a:cubicBezTo>
                  <a:pt x="11870" y="29"/>
                  <a:pt x="11885" y="43"/>
                  <a:pt x="11899" y="43"/>
                </a:cubicBezTo>
                <a:cubicBezTo>
                  <a:pt x="11913" y="43"/>
                  <a:pt x="11928" y="43"/>
                  <a:pt x="11956" y="43"/>
                </a:cubicBezTo>
                <a:cubicBezTo>
                  <a:pt x="11971" y="43"/>
                  <a:pt x="11985" y="43"/>
                  <a:pt x="12000" y="43"/>
                </a:cubicBezTo>
                <a:cubicBezTo>
                  <a:pt x="12000" y="43"/>
                  <a:pt x="12014" y="43"/>
                  <a:pt x="12028" y="43"/>
                </a:cubicBezTo>
                <a:cubicBezTo>
                  <a:pt x="12028" y="43"/>
                  <a:pt x="12043" y="43"/>
                  <a:pt x="12057" y="43"/>
                </a:cubicBezTo>
                <a:cubicBezTo>
                  <a:pt x="12057" y="43"/>
                  <a:pt x="12071" y="43"/>
                  <a:pt x="12086" y="43"/>
                </a:cubicBezTo>
                <a:cubicBezTo>
                  <a:pt x="12086" y="43"/>
                  <a:pt x="12100" y="43"/>
                  <a:pt x="12114" y="43"/>
                </a:cubicBezTo>
                <a:cubicBezTo>
                  <a:pt x="12114" y="43"/>
                  <a:pt x="12129" y="57"/>
                  <a:pt x="12143" y="57"/>
                </a:cubicBezTo>
                <a:cubicBezTo>
                  <a:pt x="12143" y="57"/>
                  <a:pt x="12157" y="72"/>
                  <a:pt x="12172" y="86"/>
                </a:cubicBezTo>
                <a:cubicBezTo>
                  <a:pt x="12172" y="86"/>
                  <a:pt x="12186" y="100"/>
                  <a:pt x="12200" y="100"/>
                </a:cubicBezTo>
                <a:cubicBezTo>
                  <a:pt x="12200" y="100"/>
                  <a:pt x="12215" y="100"/>
                  <a:pt x="12229" y="100"/>
                </a:cubicBezTo>
                <a:cubicBezTo>
                  <a:pt x="12229" y="100"/>
                  <a:pt x="12244" y="115"/>
                  <a:pt x="12244" y="129"/>
                </a:cubicBezTo>
                <a:cubicBezTo>
                  <a:pt x="12244" y="129"/>
                  <a:pt x="12258" y="143"/>
                  <a:pt x="12258" y="158"/>
                </a:cubicBezTo>
                <a:cubicBezTo>
                  <a:pt x="12258" y="158"/>
                  <a:pt x="12272" y="172"/>
                  <a:pt x="12301" y="187"/>
                </a:cubicBezTo>
                <a:cubicBezTo>
                  <a:pt x="12315" y="201"/>
                  <a:pt x="12330" y="215"/>
                  <a:pt x="12344" y="244"/>
                </a:cubicBezTo>
                <a:cubicBezTo>
                  <a:pt x="12344" y="273"/>
                  <a:pt x="12358" y="287"/>
                  <a:pt x="12373" y="330"/>
                </a:cubicBezTo>
                <a:cubicBezTo>
                  <a:pt x="12387" y="373"/>
                  <a:pt x="12401" y="387"/>
                  <a:pt x="12401" y="416"/>
                </a:cubicBezTo>
                <a:cubicBezTo>
                  <a:pt x="12401" y="431"/>
                  <a:pt x="12401" y="459"/>
                  <a:pt x="12401" y="545"/>
                </a:cubicBezTo>
                <a:cubicBezTo>
                  <a:pt x="12401" y="617"/>
                  <a:pt x="12401" y="646"/>
                  <a:pt x="12401" y="689"/>
                </a:cubicBezTo>
                <a:cubicBezTo>
                  <a:pt x="12401" y="732"/>
                  <a:pt x="12401" y="761"/>
                  <a:pt x="12401" y="804"/>
                </a:cubicBezTo>
                <a:cubicBezTo>
                  <a:pt x="12401" y="847"/>
                  <a:pt x="12401" y="876"/>
                  <a:pt x="12401" y="919"/>
                </a:cubicBezTo>
                <a:cubicBezTo>
                  <a:pt x="12401" y="962"/>
                  <a:pt x="12387" y="990"/>
                  <a:pt x="12387" y="1033"/>
                </a:cubicBezTo>
                <a:cubicBezTo>
                  <a:pt x="12387" y="1062"/>
                  <a:pt x="12373" y="1076"/>
                  <a:pt x="12373" y="1105"/>
                </a:cubicBezTo>
                <a:cubicBezTo>
                  <a:pt x="12373" y="1134"/>
                  <a:pt x="12358" y="1163"/>
                  <a:pt x="12344" y="1234"/>
                </a:cubicBezTo>
                <a:cubicBezTo>
                  <a:pt x="12315" y="1306"/>
                  <a:pt x="12301" y="1349"/>
                  <a:pt x="12287" y="1407"/>
                </a:cubicBezTo>
                <a:cubicBezTo>
                  <a:pt x="12272" y="1450"/>
                  <a:pt x="12258" y="1493"/>
                  <a:pt x="12244" y="1565"/>
                </a:cubicBezTo>
                <a:cubicBezTo>
                  <a:pt x="12215" y="1622"/>
                  <a:pt x="12200" y="1651"/>
                  <a:pt x="12200" y="1679"/>
                </a:cubicBezTo>
                <a:cubicBezTo>
                  <a:pt x="12186" y="1708"/>
                  <a:pt x="12172" y="1722"/>
                  <a:pt x="12157" y="1751"/>
                </a:cubicBezTo>
                <a:cubicBezTo>
                  <a:pt x="12143" y="1780"/>
                  <a:pt x="12129" y="1809"/>
                  <a:pt x="12100" y="1852"/>
                </a:cubicBezTo>
                <a:cubicBezTo>
                  <a:pt x="12071" y="1895"/>
                  <a:pt x="12057" y="1909"/>
                  <a:pt x="12043" y="1952"/>
                </a:cubicBezTo>
                <a:cubicBezTo>
                  <a:pt x="12014" y="1995"/>
                  <a:pt x="12000" y="2009"/>
                  <a:pt x="12000" y="2038"/>
                </a:cubicBezTo>
                <a:cubicBezTo>
                  <a:pt x="11985" y="2053"/>
                  <a:pt x="11956" y="2096"/>
                  <a:pt x="11913" y="2182"/>
                </a:cubicBezTo>
                <a:cubicBezTo>
                  <a:pt x="11870" y="2268"/>
                  <a:pt x="11842" y="2325"/>
                  <a:pt x="11799" y="2426"/>
                </a:cubicBezTo>
                <a:cubicBezTo>
                  <a:pt x="11755" y="2512"/>
                  <a:pt x="11727" y="2555"/>
                  <a:pt x="11727" y="2584"/>
                </a:cubicBezTo>
                <a:cubicBezTo>
                  <a:pt x="11712" y="2598"/>
                  <a:pt x="11698" y="2612"/>
                  <a:pt x="11698" y="2627"/>
                </a:cubicBezTo>
                <a:cubicBezTo>
                  <a:pt x="11684" y="2641"/>
                  <a:pt x="11669" y="2670"/>
                  <a:pt x="11641" y="2727"/>
                </a:cubicBezTo>
                <a:cubicBezTo>
                  <a:pt x="11598" y="2770"/>
                  <a:pt x="11583" y="2799"/>
                  <a:pt x="11569" y="2842"/>
                </a:cubicBezTo>
                <a:cubicBezTo>
                  <a:pt x="11540" y="2871"/>
                  <a:pt x="11526" y="2885"/>
                  <a:pt x="11526" y="2899"/>
                </a:cubicBezTo>
                <a:cubicBezTo>
                  <a:pt x="11511" y="2914"/>
                  <a:pt x="11497" y="2928"/>
                  <a:pt x="11483" y="2943"/>
                </a:cubicBezTo>
                <a:cubicBezTo>
                  <a:pt x="11468" y="2957"/>
                  <a:pt x="11454" y="2986"/>
                  <a:pt x="11411" y="3029"/>
                </a:cubicBezTo>
                <a:cubicBezTo>
                  <a:pt x="11368" y="3072"/>
                  <a:pt x="11354" y="3100"/>
                  <a:pt x="11354" y="3115"/>
                </a:cubicBezTo>
                <a:cubicBezTo>
                  <a:pt x="11339" y="3115"/>
                  <a:pt x="11325" y="3129"/>
                  <a:pt x="11311" y="3143"/>
                </a:cubicBezTo>
                <a:cubicBezTo>
                  <a:pt x="11296" y="3143"/>
                  <a:pt x="11282" y="3158"/>
                  <a:pt x="11253" y="3172"/>
                </a:cubicBezTo>
                <a:cubicBezTo>
                  <a:pt x="11224" y="3187"/>
                  <a:pt x="11210" y="3201"/>
                  <a:pt x="11196" y="3215"/>
                </a:cubicBezTo>
                <a:cubicBezTo>
                  <a:pt x="11181" y="3215"/>
                  <a:pt x="11167" y="3230"/>
                  <a:pt x="11138" y="3244"/>
                </a:cubicBezTo>
                <a:cubicBezTo>
                  <a:pt x="11095" y="3258"/>
                  <a:pt x="11081" y="3273"/>
                  <a:pt x="11052" y="3287"/>
                </a:cubicBezTo>
                <a:cubicBezTo>
                  <a:pt x="11023" y="3301"/>
                  <a:pt x="11009" y="3316"/>
                  <a:pt x="10980" y="3330"/>
                </a:cubicBezTo>
                <a:cubicBezTo>
                  <a:pt x="10937" y="3344"/>
                  <a:pt x="10909" y="3373"/>
                  <a:pt x="10822" y="3416"/>
                </a:cubicBezTo>
                <a:cubicBezTo>
                  <a:pt x="10736" y="3459"/>
                  <a:pt x="10693" y="3488"/>
                  <a:pt x="10650" y="3531"/>
                </a:cubicBezTo>
                <a:cubicBezTo>
                  <a:pt x="10593" y="3560"/>
                  <a:pt x="10564" y="3574"/>
                  <a:pt x="10535" y="3588"/>
                </a:cubicBezTo>
                <a:cubicBezTo>
                  <a:pt x="10507" y="3603"/>
                  <a:pt x="10492" y="3617"/>
                  <a:pt x="10449" y="3646"/>
                </a:cubicBezTo>
                <a:cubicBezTo>
                  <a:pt x="10406" y="3675"/>
                  <a:pt x="10377" y="3689"/>
                  <a:pt x="10363" y="3718"/>
                </a:cubicBezTo>
                <a:cubicBezTo>
                  <a:pt x="10334" y="3732"/>
                  <a:pt x="10320" y="3746"/>
                  <a:pt x="10291" y="3761"/>
                </a:cubicBezTo>
                <a:cubicBezTo>
                  <a:pt x="10263" y="3775"/>
                  <a:pt x="10234" y="3789"/>
                  <a:pt x="10191" y="3832"/>
                </a:cubicBezTo>
                <a:cubicBezTo>
                  <a:pt x="10148" y="3861"/>
                  <a:pt x="10119" y="3876"/>
                  <a:pt x="10090" y="3904"/>
                </a:cubicBezTo>
                <a:cubicBezTo>
                  <a:pt x="10047" y="3919"/>
                  <a:pt x="10033" y="3933"/>
                  <a:pt x="10019" y="3947"/>
                </a:cubicBezTo>
                <a:cubicBezTo>
                  <a:pt x="10004" y="3947"/>
                  <a:pt x="9990" y="3962"/>
                  <a:pt x="9976" y="3962"/>
                </a:cubicBezTo>
                <a:cubicBezTo>
                  <a:pt x="9961" y="3962"/>
                  <a:pt x="9947" y="3976"/>
                  <a:pt x="9947" y="3976"/>
                </a:cubicBezTo>
                <a:cubicBezTo>
                  <a:pt x="9933" y="3976"/>
                  <a:pt x="9918" y="3990"/>
                  <a:pt x="9889" y="4005"/>
                </a:cubicBezTo>
                <a:cubicBezTo>
                  <a:pt x="9846" y="4019"/>
                  <a:pt x="9832" y="4033"/>
                  <a:pt x="9818" y="4033"/>
                </a:cubicBezTo>
                <a:cubicBezTo>
                  <a:pt x="9789" y="4033"/>
                  <a:pt x="9775" y="4048"/>
                  <a:pt x="9775" y="4062"/>
                </a:cubicBezTo>
                <a:cubicBezTo>
                  <a:pt x="9760" y="4062"/>
                  <a:pt x="9746" y="4076"/>
                  <a:pt x="9717" y="4091"/>
                </a:cubicBezTo>
                <a:cubicBezTo>
                  <a:pt x="9689" y="4091"/>
                  <a:pt x="9674" y="4105"/>
                  <a:pt x="9645" y="4120"/>
                </a:cubicBezTo>
                <a:cubicBezTo>
                  <a:pt x="9602" y="4120"/>
                  <a:pt x="9588" y="4134"/>
                  <a:pt x="9588" y="4134"/>
                </a:cubicBezTo>
                <a:cubicBezTo>
                  <a:pt x="9574" y="4134"/>
                  <a:pt x="9559" y="4148"/>
                  <a:pt x="9545" y="4148"/>
                </a:cubicBezTo>
                <a:cubicBezTo>
                  <a:pt x="9531" y="4148"/>
                  <a:pt x="9516" y="4163"/>
                  <a:pt x="9516" y="4163"/>
                </a:cubicBezTo>
                <a:cubicBezTo>
                  <a:pt x="9502" y="4163"/>
                  <a:pt x="9488" y="4177"/>
                  <a:pt x="9488" y="4177"/>
                </a:cubicBezTo>
                <a:cubicBezTo>
                  <a:pt x="9473" y="4177"/>
                  <a:pt x="9459" y="4191"/>
                  <a:pt x="9459" y="4191"/>
                </a:cubicBezTo>
                <a:cubicBezTo>
                  <a:pt x="9444" y="4191"/>
                  <a:pt x="9430" y="4206"/>
                  <a:pt x="9416" y="4220"/>
                </a:cubicBezTo>
                <a:cubicBezTo>
                  <a:pt x="9401" y="4220"/>
                  <a:pt x="9387" y="4234"/>
                  <a:pt x="9387" y="4249"/>
                </a:cubicBezTo>
                <a:cubicBezTo>
                  <a:pt x="9387" y="4249"/>
                  <a:pt x="9373" y="4263"/>
                  <a:pt x="9373" y="4277"/>
                </a:cubicBezTo>
                <a:cubicBezTo>
                  <a:pt x="9373" y="4277"/>
                  <a:pt x="9358" y="4292"/>
                  <a:pt x="9344" y="4306"/>
                </a:cubicBezTo>
                <a:cubicBezTo>
                  <a:pt x="9315" y="4306"/>
                  <a:pt x="9301" y="4320"/>
                  <a:pt x="9287" y="4335"/>
                </a:cubicBezTo>
                <a:cubicBezTo>
                  <a:pt x="9272" y="4335"/>
                  <a:pt x="9258" y="4349"/>
                  <a:pt x="9244" y="4364"/>
                </a:cubicBezTo>
                <a:cubicBezTo>
                  <a:pt x="9229" y="4364"/>
                  <a:pt x="9215" y="4378"/>
                  <a:pt x="9215" y="4378"/>
                </a:cubicBezTo>
                <a:cubicBezTo>
                  <a:pt x="9200" y="4378"/>
                  <a:pt x="9186" y="4392"/>
                  <a:pt x="9186" y="4392"/>
                </a:cubicBezTo>
                <a:cubicBezTo>
                  <a:pt x="9172" y="4392"/>
                  <a:pt x="9157" y="4407"/>
                  <a:pt x="9157" y="4407"/>
                </a:cubicBezTo>
                <a:cubicBezTo>
                  <a:pt x="9143" y="4407"/>
                  <a:pt x="9129" y="4421"/>
                  <a:pt x="9129" y="4421"/>
                </a:cubicBezTo>
                <a:cubicBezTo>
                  <a:pt x="9129" y="4421"/>
                  <a:pt x="9114" y="4435"/>
                  <a:pt x="9114" y="4435"/>
                </a:cubicBezTo>
                <a:cubicBezTo>
                  <a:pt x="9100" y="4435"/>
                  <a:pt x="9086" y="4450"/>
                  <a:pt x="9086" y="4450"/>
                </a:cubicBezTo>
                <a:cubicBezTo>
                  <a:pt x="9071" y="4450"/>
                  <a:pt x="9057" y="4464"/>
                  <a:pt x="9028" y="4478"/>
                </a:cubicBezTo>
                <a:cubicBezTo>
                  <a:pt x="8985" y="4493"/>
                  <a:pt x="8971" y="4507"/>
                  <a:pt x="8956" y="4521"/>
                </a:cubicBezTo>
                <a:cubicBezTo>
                  <a:pt x="8928" y="4521"/>
                  <a:pt x="8913" y="4536"/>
                  <a:pt x="8913" y="4536"/>
                </a:cubicBezTo>
                <a:cubicBezTo>
                  <a:pt x="8899" y="4536"/>
                  <a:pt x="8885" y="4550"/>
                  <a:pt x="8885" y="4550"/>
                </a:cubicBezTo>
                <a:cubicBezTo>
                  <a:pt x="8870" y="4550"/>
                  <a:pt x="8856" y="4565"/>
                  <a:pt x="8856" y="4565"/>
                </a:cubicBezTo>
                <a:cubicBezTo>
                  <a:pt x="8842" y="4565"/>
                  <a:pt x="8827" y="4579"/>
                  <a:pt x="8827" y="4579"/>
                </a:cubicBezTo>
                <a:cubicBezTo>
                  <a:pt x="8813" y="4579"/>
                  <a:pt x="8799" y="4593"/>
                  <a:pt x="8799" y="4593"/>
                </a:cubicBezTo>
                <a:cubicBezTo>
                  <a:pt x="8784" y="4593"/>
                  <a:pt x="8770" y="4593"/>
                  <a:pt x="8770" y="4593"/>
                </a:cubicBezTo>
                <a:cubicBezTo>
                  <a:pt x="8755" y="4593"/>
                  <a:pt x="8741" y="4593"/>
                  <a:pt x="8741" y="4593"/>
                </a:cubicBezTo>
                <a:cubicBezTo>
                  <a:pt x="8727" y="4593"/>
                  <a:pt x="8712" y="4593"/>
                  <a:pt x="8698" y="4593"/>
                </a:cubicBezTo>
                <a:cubicBezTo>
                  <a:pt x="8684" y="4593"/>
                  <a:pt x="8669" y="4593"/>
                  <a:pt x="8669" y="4593"/>
                </a:cubicBezTo>
                <a:cubicBezTo>
                  <a:pt x="8655" y="4593"/>
                  <a:pt x="8641" y="4608"/>
                  <a:pt x="8612" y="4608"/>
                </a:cubicBezTo>
                <a:cubicBezTo>
                  <a:pt x="8583" y="4608"/>
                  <a:pt x="8569" y="4622"/>
                  <a:pt x="8555" y="4622"/>
                </a:cubicBezTo>
                <a:cubicBezTo>
                  <a:pt x="8540" y="4622"/>
                  <a:pt x="8526" y="4636"/>
                  <a:pt x="8526" y="4636"/>
                </a:cubicBezTo>
                <a:cubicBezTo>
                  <a:pt x="8511" y="4636"/>
                  <a:pt x="8497" y="4651"/>
                  <a:pt x="8497" y="4651"/>
                </a:cubicBezTo>
                <a:cubicBezTo>
                  <a:pt x="8483" y="4651"/>
                  <a:pt x="8468" y="4651"/>
                  <a:pt x="8468" y="4651"/>
                </a:cubicBezTo>
                <a:cubicBezTo>
                  <a:pt x="8454" y="4651"/>
                  <a:pt x="8440" y="4665"/>
                  <a:pt x="8440" y="4665"/>
                </a:cubicBezTo>
                <a:cubicBezTo>
                  <a:pt x="8425" y="4665"/>
                  <a:pt x="8411" y="4665"/>
                  <a:pt x="8382" y="4679"/>
                </a:cubicBezTo>
                <a:cubicBezTo>
                  <a:pt x="8339" y="4679"/>
                  <a:pt x="8325" y="4694"/>
                  <a:pt x="8311" y="4694"/>
                </a:cubicBezTo>
                <a:cubicBezTo>
                  <a:pt x="8282" y="4694"/>
                  <a:pt x="8267" y="4694"/>
                  <a:pt x="8239" y="4708"/>
                </a:cubicBezTo>
                <a:cubicBezTo>
                  <a:pt x="8210" y="4708"/>
                  <a:pt x="8196" y="4722"/>
                  <a:pt x="8181" y="4722"/>
                </a:cubicBezTo>
                <a:cubicBezTo>
                  <a:pt x="8153" y="4722"/>
                  <a:pt x="8124" y="4737"/>
                  <a:pt x="8081" y="4751"/>
                </a:cubicBezTo>
                <a:cubicBezTo>
                  <a:pt x="8023" y="4751"/>
                  <a:pt x="7995" y="4765"/>
                  <a:pt x="7952" y="4780"/>
                </a:cubicBezTo>
                <a:cubicBezTo>
                  <a:pt x="7909" y="4780"/>
                  <a:pt x="7866" y="4794"/>
                  <a:pt x="7822" y="4809"/>
                </a:cubicBezTo>
                <a:cubicBezTo>
                  <a:pt x="7779" y="4809"/>
                  <a:pt x="7736" y="4823"/>
                  <a:pt x="7679" y="4837"/>
                </a:cubicBezTo>
                <a:cubicBezTo>
                  <a:pt x="7622" y="4837"/>
                  <a:pt x="7593" y="4852"/>
                  <a:pt x="7550" y="4852"/>
                </a:cubicBezTo>
                <a:cubicBezTo>
                  <a:pt x="7507" y="4852"/>
                  <a:pt x="7492" y="4866"/>
                  <a:pt x="7478" y="4866"/>
                </a:cubicBezTo>
                <a:cubicBezTo>
                  <a:pt x="7449" y="4866"/>
                  <a:pt x="7435" y="4880"/>
                  <a:pt x="7421" y="4880"/>
                </a:cubicBezTo>
                <a:cubicBezTo>
                  <a:pt x="7406" y="4880"/>
                  <a:pt x="7392" y="4895"/>
                  <a:pt x="7363" y="4895"/>
                </a:cubicBezTo>
                <a:cubicBezTo>
                  <a:pt x="7334" y="4895"/>
                  <a:pt x="7320" y="4909"/>
                  <a:pt x="7306" y="4909"/>
                </a:cubicBezTo>
                <a:cubicBezTo>
                  <a:pt x="7277" y="4909"/>
                  <a:pt x="7263" y="4923"/>
                  <a:pt x="7248" y="4923"/>
                </a:cubicBezTo>
                <a:cubicBezTo>
                  <a:pt x="7234" y="4923"/>
                  <a:pt x="7220" y="4938"/>
                  <a:pt x="7191" y="4938"/>
                </a:cubicBezTo>
                <a:cubicBezTo>
                  <a:pt x="7162" y="4938"/>
                  <a:pt x="7133" y="4952"/>
                  <a:pt x="7090" y="4966"/>
                </a:cubicBezTo>
                <a:cubicBezTo>
                  <a:pt x="7033" y="4966"/>
                  <a:pt x="6990" y="4981"/>
                  <a:pt x="6918" y="4995"/>
                </a:cubicBezTo>
                <a:cubicBezTo>
                  <a:pt x="6832" y="5009"/>
                  <a:pt x="6789" y="5024"/>
                  <a:pt x="6746" y="5038"/>
                </a:cubicBezTo>
                <a:cubicBezTo>
                  <a:pt x="6703" y="5038"/>
                  <a:pt x="6674" y="5053"/>
                  <a:pt x="6631" y="5053"/>
                </a:cubicBezTo>
                <a:cubicBezTo>
                  <a:pt x="6588" y="5053"/>
                  <a:pt x="6559" y="5067"/>
                  <a:pt x="6502" y="5067"/>
                </a:cubicBezTo>
                <a:cubicBezTo>
                  <a:pt x="6430" y="5067"/>
                  <a:pt x="6401" y="5081"/>
                  <a:pt x="6387" y="5081"/>
                </a:cubicBezTo>
                <a:cubicBezTo>
                  <a:pt x="6358" y="5081"/>
                  <a:pt x="6344" y="5096"/>
                  <a:pt x="6330" y="5096"/>
                </a:cubicBezTo>
                <a:cubicBezTo>
                  <a:pt x="6315" y="5096"/>
                  <a:pt x="6301" y="5110"/>
                  <a:pt x="6287" y="5110"/>
                </a:cubicBezTo>
                <a:cubicBezTo>
                  <a:pt x="6258" y="5110"/>
                  <a:pt x="6244" y="5110"/>
                  <a:pt x="6229" y="5110"/>
                </a:cubicBezTo>
                <a:cubicBezTo>
                  <a:pt x="6215" y="5110"/>
                  <a:pt x="6200" y="5124"/>
                  <a:pt x="6186" y="5124"/>
                </a:cubicBezTo>
                <a:cubicBezTo>
                  <a:pt x="6157" y="5124"/>
                  <a:pt x="6143" y="5139"/>
                  <a:pt x="6143" y="5139"/>
                </a:cubicBezTo>
                <a:cubicBezTo>
                  <a:pt x="6129" y="5139"/>
                  <a:pt x="6114" y="5139"/>
                  <a:pt x="6086" y="5139"/>
                </a:cubicBezTo>
                <a:cubicBezTo>
                  <a:pt x="6043" y="5139"/>
                  <a:pt x="6014" y="5153"/>
                  <a:pt x="5956" y="5167"/>
                </a:cubicBezTo>
                <a:cubicBezTo>
                  <a:pt x="5885" y="5167"/>
                  <a:pt x="5842" y="5182"/>
                  <a:pt x="5799" y="5196"/>
                </a:cubicBezTo>
                <a:cubicBezTo>
                  <a:pt x="5741" y="5196"/>
                  <a:pt x="5684" y="5210"/>
                  <a:pt x="5583" y="5225"/>
                </a:cubicBezTo>
                <a:cubicBezTo>
                  <a:pt x="5483" y="5239"/>
                  <a:pt x="5425" y="5254"/>
                  <a:pt x="5368" y="5268"/>
                </a:cubicBezTo>
                <a:cubicBezTo>
                  <a:pt x="5296" y="5268"/>
                  <a:pt x="5267" y="5282"/>
                  <a:pt x="5239" y="5282"/>
                </a:cubicBezTo>
                <a:cubicBezTo>
                  <a:pt x="5210" y="5282"/>
                  <a:pt x="5181" y="5297"/>
                  <a:pt x="5138" y="5311"/>
                </a:cubicBezTo>
                <a:cubicBezTo>
                  <a:pt x="5081" y="5311"/>
                  <a:pt x="5052" y="5325"/>
                  <a:pt x="5038" y="5325"/>
                </a:cubicBezTo>
                <a:cubicBezTo>
                  <a:pt x="5023" y="5325"/>
                  <a:pt x="5009" y="5340"/>
                  <a:pt x="4995" y="5340"/>
                </a:cubicBezTo>
                <a:cubicBezTo>
                  <a:pt x="4966" y="5340"/>
                  <a:pt x="4952" y="5354"/>
                  <a:pt x="4937" y="5354"/>
                </a:cubicBezTo>
                <a:cubicBezTo>
                  <a:pt x="4923" y="5354"/>
                  <a:pt x="4909" y="5368"/>
                  <a:pt x="4909" y="5368"/>
                </a:cubicBezTo>
                <a:cubicBezTo>
                  <a:pt x="4894" y="5368"/>
                  <a:pt x="4880" y="5368"/>
                  <a:pt x="4851" y="5368"/>
                </a:cubicBezTo>
                <a:cubicBezTo>
                  <a:pt x="4822" y="5368"/>
                  <a:pt x="4808" y="5383"/>
                  <a:pt x="4794" y="5383"/>
                </a:cubicBezTo>
                <a:cubicBezTo>
                  <a:pt x="4765" y="5383"/>
                  <a:pt x="4751" y="5397"/>
                  <a:pt x="4736" y="5397"/>
                </a:cubicBezTo>
                <a:cubicBezTo>
                  <a:pt x="4722" y="5397"/>
                  <a:pt x="4708" y="5411"/>
                  <a:pt x="4679" y="5411"/>
                </a:cubicBezTo>
                <a:cubicBezTo>
                  <a:pt x="4650" y="5411"/>
                  <a:pt x="4636" y="5426"/>
                  <a:pt x="4607" y="5426"/>
                </a:cubicBezTo>
                <a:cubicBezTo>
                  <a:pt x="4578" y="5426"/>
                  <a:pt x="4564" y="5440"/>
                  <a:pt x="4535" y="5440"/>
                </a:cubicBezTo>
                <a:cubicBezTo>
                  <a:pt x="4507" y="5440"/>
                  <a:pt x="4492" y="5440"/>
                  <a:pt x="4449" y="5440"/>
                </a:cubicBezTo>
                <a:cubicBezTo>
                  <a:pt x="4406" y="5440"/>
                  <a:pt x="4377" y="5440"/>
                  <a:pt x="4377" y="5440"/>
                </a:cubicBezTo>
                <a:cubicBezTo>
                  <a:pt x="4363" y="5440"/>
                  <a:pt x="4349" y="5454"/>
                  <a:pt x="4320" y="5454"/>
                </a:cubicBezTo>
                <a:cubicBezTo>
                  <a:pt x="4291" y="5454"/>
                  <a:pt x="4277" y="5454"/>
                  <a:pt x="4263" y="5454"/>
                </a:cubicBezTo>
                <a:cubicBezTo>
                  <a:pt x="4234" y="5454"/>
                  <a:pt x="4220" y="5469"/>
                  <a:pt x="4205" y="5469"/>
                </a:cubicBezTo>
                <a:cubicBezTo>
                  <a:pt x="4177" y="5469"/>
                  <a:pt x="4162" y="5469"/>
                  <a:pt x="4133" y="5469"/>
                </a:cubicBezTo>
                <a:cubicBezTo>
                  <a:pt x="4105" y="5469"/>
                  <a:pt x="4090" y="5483"/>
                  <a:pt x="4047" y="5483"/>
                </a:cubicBezTo>
                <a:cubicBezTo>
                  <a:pt x="4004" y="5483"/>
                  <a:pt x="3990" y="5498"/>
                  <a:pt x="3961" y="5498"/>
                </a:cubicBezTo>
                <a:cubicBezTo>
                  <a:pt x="3918" y="5498"/>
                  <a:pt x="3904" y="5512"/>
                  <a:pt x="3875" y="5512"/>
                </a:cubicBezTo>
                <a:cubicBezTo>
                  <a:pt x="3846" y="5512"/>
                  <a:pt x="3832" y="5512"/>
                  <a:pt x="3832" y="5512"/>
                </a:cubicBezTo>
                <a:cubicBezTo>
                  <a:pt x="3818" y="5512"/>
                  <a:pt x="3803" y="5512"/>
                  <a:pt x="3775" y="5512"/>
                </a:cubicBezTo>
                <a:cubicBezTo>
                  <a:pt x="3746" y="5512"/>
                  <a:pt x="3732" y="5526"/>
                  <a:pt x="3689" y="5526"/>
                </a:cubicBezTo>
                <a:cubicBezTo>
                  <a:pt x="3645" y="5526"/>
                  <a:pt x="3631" y="5541"/>
                  <a:pt x="3588" y="5541"/>
                </a:cubicBezTo>
                <a:cubicBezTo>
                  <a:pt x="3545" y="5541"/>
                  <a:pt x="3502" y="5555"/>
                  <a:pt x="3430" y="5569"/>
                </a:cubicBezTo>
                <a:cubicBezTo>
                  <a:pt x="3358" y="5569"/>
                  <a:pt x="3330" y="5584"/>
                  <a:pt x="3301" y="5584"/>
                </a:cubicBezTo>
                <a:cubicBezTo>
                  <a:pt x="3258" y="5584"/>
                  <a:pt x="3244" y="5598"/>
                  <a:pt x="3244" y="5598"/>
                </a:cubicBezTo>
                <a:cubicBezTo>
                  <a:pt x="3229" y="5598"/>
                  <a:pt x="3215" y="5612"/>
                  <a:pt x="3200" y="5612"/>
                </a:cubicBezTo>
                <a:cubicBezTo>
                  <a:pt x="3186" y="5612"/>
                  <a:pt x="3172" y="5627"/>
                  <a:pt x="3172" y="5627"/>
                </a:cubicBezTo>
                <a:cubicBezTo>
                  <a:pt x="3157" y="5627"/>
                  <a:pt x="3143" y="5641"/>
                  <a:pt x="3114" y="5655"/>
                </a:cubicBezTo>
                <a:cubicBezTo>
                  <a:pt x="3071" y="5670"/>
                  <a:pt x="3057" y="5684"/>
                  <a:pt x="3028" y="5698"/>
                </a:cubicBezTo>
                <a:cubicBezTo>
                  <a:pt x="3000" y="5698"/>
                  <a:pt x="2971" y="5713"/>
                  <a:pt x="2913" y="5727"/>
                </a:cubicBezTo>
                <a:cubicBezTo>
                  <a:pt x="2856" y="5742"/>
                  <a:pt x="2813" y="5756"/>
                  <a:pt x="2755" y="5770"/>
                </a:cubicBezTo>
                <a:cubicBezTo>
                  <a:pt x="2698" y="5770"/>
                  <a:pt x="2655" y="5785"/>
                  <a:pt x="2598" y="5799"/>
                </a:cubicBezTo>
                <a:cubicBezTo>
                  <a:pt x="2526" y="5799"/>
                  <a:pt x="2483" y="5813"/>
                  <a:pt x="2425" y="5828"/>
                </a:cubicBezTo>
                <a:cubicBezTo>
                  <a:pt x="2368" y="5828"/>
                  <a:pt x="2339" y="5842"/>
                  <a:pt x="2339" y="5842"/>
                </a:cubicBezTo>
                <a:cubicBezTo>
                  <a:pt x="2325" y="5842"/>
                  <a:pt x="2311" y="5842"/>
                  <a:pt x="2296" y="5842"/>
                </a:cubicBezTo>
                <a:cubicBezTo>
                  <a:pt x="2282" y="5842"/>
                  <a:pt x="2267" y="5842"/>
                  <a:pt x="2253" y="5842"/>
                </a:cubicBezTo>
                <a:cubicBezTo>
                  <a:pt x="2239" y="5842"/>
                  <a:pt x="2224" y="5856"/>
                  <a:pt x="2210" y="5856"/>
                </a:cubicBezTo>
                <a:cubicBezTo>
                  <a:pt x="2196" y="5856"/>
                  <a:pt x="2167" y="5871"/>
                  <a:pt x="2124" y="5885"/>
                </a:cubicBezTo>
                <a:cubicBezTo>
                  <a:pt x="2066" y="5885"/>
                  <a:pt x="2038" y="5899"/>
                  <a:pt x="2023" y="5899"/>
                </a:cubicBezTo>
                <a:cubicBezTo>
                  <a:pt x="2009" y="5899"/>
                  <a:pt x="1995" y="5899"/>
                  <a:pt x="1966" y="5899"/>
                </a:cubicBezTo>
                <a:cubicBezTo>
                  <a:pt x="1923" y="5899"/>
                  <a:pt x="1909" y="5899"/>
                  <a:pt x="1880" y="5899"/>
                </a:cubicBezTo>
                <a:cubicBezTo>
                  <a:pt x="1851" y="5899"/>
                  <a:pt x="1822" y="5914"/>
                  <a:pt x="1779" y="5914"/>
                </a:cubicBezTo>
                <a:cubicBezTo>
                  <a:pt x="1736" y="5914"/>
                  <a:pt x="1708" y="5914"/>
                  <a:pt x="1665" y="5928"/>
                </a:cubicBezTo>
                <a:cubicBezTo>
                  <a:pt x="1622" y="5928"/>
                  <a:pt x="1593" y="5943"/>
                  <a:pt x="1550" y="5943"/>
                </a:cubicBezTo>
                <a:cubicBezTo>
                  <a:pt x="1507" y="5943"/>
                  <a:pt x="1478" y="5943"/>
                  <a:pt x="1449" y="5943"/>
                </a:cubicBezTo>
                <a:cubicBezTo>
                  <a:pt x="1421" y="5943"/>
                  <a:pt x="1406" y="5943"/>
                  <a:pt x="1406" y="5943"/>
                </a:cubicBezTo>
                <a:cubicBezTo>
                  <a:pt x="1392" y="5943"/>
                  <a:pt x="1377" y="5943"/>
                  <a:pt x="1349" y="5943"/>
                </a:cubicBezTo>
                <a:cubicBezTo>
                  <a:pt x="1320" y="5943"/>
                  <a:pt x="1306" y="5943"/>
                  <a:pt x="1306" y="5943"/>
                </a:cubicBezTo>
                <a:cubicBezTo>
                  <a:pt x="1291" y="5943"/>
                  <a:pt x="1277" y="5943"/>
                  <a:pt x="1277" y="5943"/>
                </a:cubicBezTo>
                <a:cubicBezTo>
                  <a:pt x="1263" y="5943"/>
                  <a:pt x="1248" y="5943"/>
                  <a:pt x="1220" y="5943"/>
                </a:cubicBezTo>
                <a:cubicBezTo>
                  <a:pt x="1177" y="5943"/>
                  <a:pt x="1133" y="5943"/>
                  <a:pt x="1019" y="5943"/>
                </a:cubicBezTo>
                <a:cubicBezTo>
                  <a:pt x="889" y="5943"/>
                  <a:pt x="832" y="5943"/>
                  <a:pt x="760" y="5943"/>
                </a:cubicBezTo>
                <a:cubicBezTo>
                  <a:pt x="689" y="5943"/>
                  <a:pt x="631" y="5943"/>
                  <a:pt x="545" y="5943"/>
                </a:cubicBezTo>
                <a:cubicBezTo>
                  <a:pt x="444" y="5943"/>
                  <a:pt x="387" y="5943"/>
                  <a:pt x="344" y="5943"/>
                </a:cubicBezTo>
                <a:cubicBezTo>
                  <a:pt x="301" y="5943"/>
                  <a:pt x="258" y="5928"/>
                  <a:pt x="200" y="5928"/>
                </a:cubicBezTo>
                <a:cubicBezTo>
                  <a:pt x="143" y="5928"/>
                  <a:pt x="114" y="5914"/>
                  <a:pt x="114" y="5914"/>
                </a:cubicBezTo>
                <a:cubicBezTo>
                  <a:pt x="100" y="5914"/>
                  <a:pt x="86" y="5914"/>
                  <a:pt x="71" y="5914"/>
                </a:cubicBezTo>
                <a:cubicBezTo>
                  <a:pt x="57" y="5914"/>
                  <a:pt x="43" y="5899"/>
                  <a:pt x="43" y="5899"/>
                </a:cubicBezTo>
                <a:cubicBezTo>
                  <a:pt x="28" y="5899"/>
                  <a:pt x="28" y="5885"/>
                  <a:pt x="28" y="5885"/>
                </a:cubicBezTo>
                <a:cubicBezTo>
                  <a:pt x="28" y="5871"/>
                  <a:pt x="14" y="5856"/>
                  <a:pt x="14" y="5842"/>
                </a:cubicBezTo>
                <a:cubicBezTo>
                  <a:pt x="14" y="5813"/>
                  <a:pt x="0" y="5799"/>
                  <a:pt x="0" y="5770"/>
                </a:cubicBezTo>
                <a:cubicBezTo>
                  <a:pt x="0" y="5727"/>
                  <a:pt x="0" y="5713"/>
                  <a:pt x="0" y="5698"/>
                </a:cubicBezTo>
                <a:cubicBezTo>
                  <a:pt x="0" y="5684"/>
                  <a:pt x="0" y="5670"/>
                  <a:pt x="0" y="5641"/>
                </a:cubicBezTo>
                <a:cubicBezTo>
                  <a:pt x="0" y="5598"/>
                  <a:pt x="0" y="5584"/>
                  <a:pt x="0" y="5555"/>
                </a:cubicBezTo>
                <a:cubicBezTo>
                  <a:pt x="0" y="5526"/>
                  <a:pt x="14" y="5512"/>
                  <a:pt x="14" y="5498"/>
                </a:cubicBezTo>
                <a:cubicBezTo>
                  <a:pt x="14" y="5483"/>
                  <a:pt x="28" y="5469"/>
                  <a:pt x="28" y="5469"/>
                </a:cubicBezTo>
                <a:cubicBezTo>
                  <a:pt x="28" y="5454"/>
                  <a:pt x="43" y="5440"/>
                  <a:pt x="43" y="5440"/>
                </a:cubicBezTo>
                <a:cubicBezTo>
                  <a:pt x="43" y="5426"/>
                  <a:pt x="57" y="5411"/>
                  <a:pt x="71" y="5397"/>
                </a:cubicBezTo>
                <a:cubicBezTo>
                  <a:pt x="71" y="5383"/>
                  <a:pt x="86" y="5368"/>
                  <a:pt x="100" y="5368"/>
                </a:cubicBezTo>
                <a:cubicBezTo>
                  <a:pt x="100" y="5368"/>
                  <a:pt x="114" y="5354"/>
                  <a:pt x="129" y="5354"/>
                </a:cubicBezTo>
                <a:cubicBezTo>
                  <a:pt x="143" y="5340"/>
                  <a:pt x="157" y="5325"/>
                  <a:pt x="172" y="5325"/>
                </a:cubicBezTo>
                <a:cubicBezTo>
                  <a:pt x="172" y="5311"/>
                  <a:pt x="186" y="5297"/>
                  <a:pt x="229" y="5282"/>
                </a:cubicBezTo>
                <a:cubicBezTo>
                  <a:pt x="258" y="5268"/>
                  <a:pt x="272" y="5254"/>
                  <a:pt x="287" y="5254"/>
                </a:cubicBezTo>
                <a:cubicBezTo>
                  <a:pt x="301" y="5254"/>
                  <a:pt x="315" y="5239"/>
                  <a:pt x="330" y="5239"/>
                </a:cubicBezTo>
                <a:cubicBezTo>
                  <a:pt x="344" y="5239"/>
                  <a:pt x="358" y="5225"/>
                  <a:pt x="387" y="5225"/>
                </a:cubicBezTo>
                <a:cubicBezTo>
                  <a:pt x="416" y="5210"/>
                  <a:pt x="430" y="5196"/>
                  <a:pt x="444" y="5196"/>
                </a:cubicBezTo>
                <a:cubicBezTo>
                  <a:pt x="444" y="5196"/>
                  <a:pt x="459" y="5182"/>
                  <a:pt x="473" y="5182"/>
                </a:cubicBezTo>
                <a:cubicBezTo>
                  <a:pt x="473" y="5182"/>
                  <a:pt x="488" y="5167"/>
                  <a:pt x="502" y="5167"/>
                </a:cubicBezTo>
                <a:cubicBezTo>
                  <a:pt x="502" y="5167"/>
                  <a:pt x="516" y="5153"/>
                  <a:pt x="516" y="5153"/>
                </a:cubicBezTo>
                <a:cubicBezTo>
                  <a:pt x="516" y="5139"/>
                  <a:pt x="516" y="5124"/>
                  <a:pt x="516" y="5124"/>
                </a:cubicBezTo>
                <a:cubicBezTo>
                  <a:pt x="516" y="5110"/>
                  <a:pt x="531" y="5096"/>
                  <a:pt x="531" y="5081"/>
                </a:cubicBezTo>
                <a:lnTo>
                  <a:pt x="488" y="5038"/>
                </a:lnTo>
                <a:cubicBezTo>
                  <a:pt x="488" y="5038"/>
                  <a:pt x="488" y="5038"/>
                  <a:pt x="488" y="5038"/>
                </a:cubicBezTo>
                <a:cubicBezTo>
                  <a:pt x="488" y="5038"/>
                  <a:pt x="473" y="5053"/>
                  <a:pt x="473" y="5096"/>
                </a:cubicBezTo>
                <a:cubicBezTo>
                  <a:pt x="473" y="5139"/>
                  <a:pt x="459" y="5153"/>
                  <a:pt x="459" y="5167"/>
                </a:cubicBezTo>
                <a:cubicBezTo>
                  <a:pt x="459" y="5167"/>
                  <a:pt x="444" y="5182"/>
                  <a:pt x="444" y="5196"/>
                </a:cubicBezTo>
                <a:cubicBezTo>
                  <a:pt x="444" y="5196"/>
                  <a:pt x="430" y="5210"/>
                  <a:pt x="430" y="5210"/>
                </a:cubicBezTo>
                <a:cubicBezTo>
                  <a:pt x="416" y="5210"/>
                  <a:pt x="401" y="5210"/>
                  <a:pt x="387" y="5225"/>
                </a:cubicBezTo>
              </a:path>
            </a:pathLst>
          </a:custGeom>
          <a:solidFill>
            <a:schemeClr val="accent6">
              <a:lumMod val="40000"/>
              <a:lumOff val="60000"/>
              <a:alpha val="51044"/>
            </a:schemeClr>
          </a:solidFill>
          <a:ln w="0">
            <a:noFill/>
            <a:prstDash/>
          </a:ln>
        </p:spPr>
        <p:txBody>
          <a:bodyPr wrap="square" lIns="0" tIns="0" rIns="0" bIns="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7" name="Text Box 72"/>
          <p:cNvSpPr txBox="1">
            <a:spLocks/>
          </p:cNvSpPr>
          <p:nvPr/>
        </p:nvSpPr>
        <p:spPr>
          <a:xfrm rot="0">
            <a:off x="938530" y="5868670"/>
            <a:ext cx="9355455" cy="7391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400">
                <a:latin typeface="Malgun Gothic" charset="0"/>
                <a:ea typeface="Malgun Gothic" charset="0"/>
              </a:rPr>
              <a:t>R</a:t>
            </a:r>
            <a:r>
              <a:rPr lang="en-US" sz="2400">
                <a:latin typeface="Malgun Gothic" charset="0"/>
                <a:ea typeface="Malgun Gothic" charset="0"/>
              </a:rPr>
              <a:t>emining examples from the lower green group (</a:t>
            </a:r>
            <a:r>
              <a:rPr lang="en-US" sz="2400">
                <a:latin typeface="Malgun Gothic" charset="0"/>
                <a:ea typeface="Malgun Gothic" charset="0"/>
              </a:rPr>
              <a:t>n</a:t>
            </a:r>
            <a:r>
              <a:rPr lang="en-US" sz="2400">
                <a:latin typeface="Malgun Gothic" charset="0"/>
                <a:ea typeface="Malgun Gothic" charset="0"/>
              </a:rPr>
              <a:t>ormal drives)</a:t>
            </a:r>
            <a:endParaRPr lang="ko-KR" altLang="en-US" sz="24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B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uilding Regression Model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4" name="Rect 0"/>
          <p:cNvSpPr txBox="1">
            <a:spLocks/>
          </p:cNvSpPr>
          <p:nvPr/>
        </p:nvSpPr>
        <p:spPr>
          <a:xfrm>
            <a:off x="800100" y="5149215"/>
            <a:ext cx="4780280" cy="9239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Fit a polynomial regression model 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Fitted curve blue and Prediction Upper Bound green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pic>
        <p:nvPicPr>
          <p:cNvPr id="25" name="Picture 14" descr="C:/Users/luisl/AppData/Roaming/PolarisOffice/ETemp/33004_14119656/fImage117195502916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" y="1809750"/>
            <a:ext cx="10163810" cy="3252470"/>
          </a:xfrm>
          <a:prstGeom prst="rect"/>
          <a:noFill/>
        </p:spPr>
      </p:pic>
      <p:sp>
        <p:nvSpPr>
          <p:cNvPr id="26" name="Text Box 15"/>
          <p:cNvSpPr txBox="1">
            <a:spLocks/>
          </p:cNvSpPr>
          <p:nvPr/>
        </p:nvSpPr>
        <p:spPr>
          <a:xfrm rot="0">
            <a:off x="5817235" y="5201285"/>
            <a:ext cx="5544185" cy="120078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Put the regression model o</a:t>
            </a:r>
            <a:r>
              <a:rPr lang="en-US" sz="1800">
                <a:latin typeface="Malgun Gothic" charset="0"/>
                <a:ea typeface="Malgun Gothic" charset="0"/>
              </a:rPr>
              <a:t>f the normal node drives </a:t>
            </a:r>
            <a:r>
              <a:rPr lang="en-US" sz="1800">
                <a:latin typeface="Malgun Gothic" charset="0"/>
                <a:ea typeface="Malgun Gothic" charset="0"/>
              </a:rPr>
              <a:t>back to the row data to identify the fail-slow entries 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8275955" cy="534035"/>
            <a:chOff x="1088390" y="367030"/>
            <a:chExt cx="8275955" cy="53403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110236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</a:t>
              </a: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erseus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8276590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LARGE-STORAGE FAIL-SLOW FAILURES DETECTOR 특징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>
            <a:off x="1080770" y="1572895"/>
            <a:ext cx="8783320" cy="356679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Perseus Breakdown: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So far Peseus leverages ML PCA DBSCAN and polunomila regression--&gt; maps latency variation and workload pressure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" descr="C:/Users/luisl/AppData/Roaming/PolarisOffice/ETemp/21540_18652176/fImage434878041942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1" t="5159"/>
          <a:stretch>
            <a:fillRect/>
          </a:stretch>
        </p:blipFill>
        <p:spPr>
          <a:xfrm rot="0">
            <a:off x="8689975" y="3357245"/>
            <a:ext cx="1080135" cy="1040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I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dentifying Fail-Slow Event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6" name="Rect 0"/>
          <p:cNvSpPr txBox="1">
            <a:spLocks/>
          </p:cNvSpPr>
          <p:nvPr/>
        </p:nvSpPr>
        <p:spPr>
          <a:xfrm rot="0">
            <a:off x="7132320" y="1781810"/>
            <a:ext cx="4780280" cy="178562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200">
                <a:latin typeface="Malgun Gothic" charset="0"/>
                <a:ea typeface="Malgun Gothic" charset="0"/>
              </a:rPr>
              <a:t>I</a:t>
            </a:r>
            <a:r>
              <a:rPr lang="en-US" sz="2200">
                <a:latin typeface="Malgun Gothic" charset="0"/>
                <a:ea typeface="Malgun Gothic" charset="0"/>
              </a:rPr>
              <a:t>mportant </a:t>
            </a:r>
            <a:r>
              <a:rPr lang="en-US" sz="2200">
                <a:latin typeface="Malgun Gothic" charset="0"/>
                <a:ea typeface="Malgun Gothic" charset="0"/>
              </a:rPr>
              <a:t>A</a:t>
            </a:r>
            <a:r>
              <a:rPr lang="en-US" sz="2200">
                <a:latin typeface="Malgun Gothic" charset="0"/>
                <a:ea typeface="Malgun Gothic" charset="0"/>
              </a:rPr>
              <a:t>spects of the fail-s</a:t>
            </a:r>
            <a:r>
              <a:rPr lang="en-US" sz="2200">
                <a:latin typeface="Malgun Gothic" charset="0"/>
                <a:ea typeface="Malgun Gothic" charset="0"/>
              </a:rPr>
              <a:t>l</a:t>
            </a:r>
            <a:r>
              <a:rPr lang="en-US" sz="2200">
                <a:latin typeface="Malgun Gothic" charset="0"/>
                <a:ea typeface="Malgun Gothic" charset="0"/>
              </a:rPr>
              <a:t>ow events:</a:t>
            </a:r>
            <a:endParaRPr lang="ko-KR" altLang="en-US" sz="22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20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200">
                <a:latin typeface="Malgun Gothic" charset="0"/>
                <a:ea typeface="Malgun Gothic" charset="0"/>
              </a:rPr>
              <a:t>S</a:t>
            </a:r>
            <a:r>
              <a:rPr lang="en-US" sz="2200">
                <a:latin typeface="Malgun Gothic" charset="0"/>
                <a:ea typeface="Malgun Gothic" charset="0"/>
              </a:rPr>
              <a:t>lowdown </a:t>
            </a:r>
            <a:r>
              <a:rPr lang="en-US" sz="2200">
                <a:latin typeface="Malgun Gothic" charset="0"/>
                <a:ea typeface="Malgun Gothic" charset="0"/>
              </a:rPr>
              <a:t>d</a:t>
            </a:r>
            <a:r>
              <a:rPr lang="en-US" sz="2200">
                <a:latin typeface="Malgun Gothic" charset="0"/>
                <a:ea typeface="Malgun Gothic" charset="0"/>
              </a:rPr>
              <a:t>uration</a:t>
            </a:r>
            <a:endParaRPr lang="ko-KR" altLang="en-US" sz="220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200">
                <a:latin typeface="Malgun Gothic" charset="0"/>
                <a:ea typeface="Malgun Gothic" charset="0"/>
              </a:rPr>
              <a:t>S</a:t>
            </a:r>
            <a:r>
              <a:rPr lang="en-US" sz="2200">
                <a:latin typeface="Malgun Gothic" charset="0"/>
                <a:ea typeface="Malgun Gothic" charset="0"/>
              </a:rPr>
              <a:t>l</a:t>
            </a:r>
            <a:r>
              <a:rPr lang="en-US" sz="2200">
                <a:latin typeface="Malgun Gothic" charset="0"/>
                <a:ea typeface="Malgun Gothic" charset="0"/>
              </a:rPr>
              <a:t>owdo</a:t>
            </a:r>
            <a:r>
              <a:rPr lang="en-US" sz="2200">
                <a:latin typeface="Malgun Gothic" charset="0"/>
                <a:ea typeface="Malgun Gothic" charset="0"/>
              </a:rPr>
              <a:t>w</a:t>
            </a:r>
            <a:r>
              <a:rPr lang="en-US" sz="2200">
                <a:latin typeface="Malgun Gothic" charset="0"/>
                <a:ea typeface="Malgun Gothic" charset="0"/>
              </a:rPr>
              <a:t>n degree </a:t>
            </a:r>
            <a:endParaRPr lang="ko-KR" altLang="en-US" sz="2200">
              <a:latin typeface="Malgun Gothic" charset="0"/>
              <a:ea typeface="Malgun Gothic" charset="0"/>
            </a:endParaRPr>
          </a:p>
        </p:txBody>
      </p:sp>
      <p:pic>
        <p:nvPicPr>
          <p:cNvPr id="27" name="Picture 16" descr="C:/Users/luisl/AppData/Roaming/PolarisOffice/ETemp/33004_14119656/fImage81197511572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" y="1781810"/>
            <a:ext cx="5651500" cy="329819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7845" cy="4622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 rot="0">
            <a:off x="1110615" y="339090"/>
            <a:ext cx="1285875" cy="4616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 rot="0">
            <a:off x="1169035" y="335915"/>
            <a:ext cx="9658985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맑은 고딕" charset="0"/>
              <a:ea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Lv</a:t>
            </a: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T distribution of one Storage Node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65530" y="2087880"/>
            <a:ext cx="6034405" cy="298196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1110615" y="339090"/>
            <a:ext cx="12865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Perseus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2" name="Rect 0"/>
          <p:cNvSpPr txBox="1">
            <a:spLocks/>
          </p:cNvSpPr>
          <p:nvPr/>
        </p:nvSpPr>
        <p:spPr>
          <a:xfrm>
            <a:off x="1169035" y="335915"/>
            <a:ext cx="9659620" cy="108204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000"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LvT distribution of one Storage Node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171450" indent="-171450" fontAlgn="base" defTabSz="913130" latinLnBrk="0">
              <a:spcBef>
                <a:spcPts val="600"/>
              </a:spcBef>
              <a:spcAft>
                <a:spcPct val="0"/>
              </a:spcAft>
              <a:buFont typeface="Arial"/>
              <a:buChar char="•"/>
              <a:defRPr/>
            </a:pPr>
            <a:endParaRPr lang="ko-KR" altLang="en-US" sz="105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26" name="Rect 0"/>
          <p:cNvSpPr txBox="1">
            <a:spLocks/>
          </p:cNvSpPr>
          <p:nvPr/>
        </p:nvSpPr>
        <p:spPr>
          <a:xfrm>
            <a:off x="7120890" y="1781810"/>
            <a:ext cx="4780280" cy="37020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1800">
                <a:latin typeface="Malgun Gothic" charset="0"/>
                <a:ea typeface="Malgun Gothic" charset="0"/>
              </a:rPr>
              <a:t>Revisit the Temporal Dimension </a:t>
            </a:r>
            <a:endParaRPr lang="ko-KR" altLang="en-US" sz="1800">
              <a:latin typeface="Malgun Gothic" charset="0"/>
              <a:ea typeface="Malgun Gothic" charset="0"/>
            </a:endParaRPr>
          </a:p>
        </p:txBody>
      </p:sp>
      <p:pic>
        <p:nvPicPr>
          <p:cNvPr id="27" name="Picture 17" descr="C:/Users/luisl/AppData/Roaming/PolarisOffice/ETemp/21540_18652176/fImage808635181478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588645" y="2145665"/>
            <a:ext cx="5904230" cy="1565275"/>
          </a:xfrm>
          <a:prstGeom prst="rect"/>
          <a:noFill/>
        </p:spPr>
      </p:pic>
      <p:pic>
        <p:nvPicPr>
          <p:cNvPr id="28" name="Picture 18" descr="C:/Users/luisl/AppData/Roaming/PolarisOffice/ETemp/21540_18652176/ImageTmp/fImage570515199358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rcRect l="632" t="6359" r="1897"/>
          <a:stretch>
            <a:fillRect/>
          </a:stretch>
        </p:blipFill>
        <p:spPr>
          <a:xfrm rot="0">
            <a:off x="648970" y="1320800"/>
            <a:ext cx="4110990" cy="2516505"/>
          </a:xfrm>
          <a:prstGeom prst="rect"/>
          <a:noFill/>
        </p:spPr>
      </p:pic>
      <p:pic>
        <p:nvPicPr>
          <p:cNvPr id="29" name="Picture 20" descr="C:/Users/luisl/AppData/Roaming/PolarisOffice/ETemp/21540_18652176/ImageTmp/fImage167705206962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0">
            <a:off x="6612255" y="1715770"/>
            <a:ext cx="4942840" cy="1599565"/>
          </a:xfrm>
          <a:prstGeom prst="rect"/>
          <a:noFill/>
        </p:spPr>
      </p:pic>
      <p:pic>
        <p:nvPicPr>
          <p:cNvPr id="31" name="Picture 24" descr="C:/Users/luisl/AppData/Roaming/PolarisOffice/ETemp/33004_14119656/fImage202915225705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 t="9503" r="4468"/>
          <a:stretch>
            <a:fillRect/>
          </a:stretch>
        </p:blipFill>
        <p:spPr>
          <a:xfrm>
            <a:off x="7193915" y="4489450"/>
            <a:ext cx="3956050" cy="1701165"/>
          </a:xfrm>
          <a:prstGeom prst="rect"/>
          <a:noFill/>
        </p:spPr>
      </p:pic>
      <p:pic>
        <p:nvPicPr>
          <p:cNvPr id="32" name="Picture 26" descr="C:/Users/luisl/AppData/Roaming/PolarisOffice/ETemp/21540_18652176/ImageTmp/fImage172395238145.pn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0">
            <a:off x="1169035" y="4085590"/>
            <a:ext cx="3705225" cy="229870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1" animBg="1"/>
      <p:bldP spid="29" grpId="2" animBg="1"/>
      <p:bldP spid="32" grpId="3" animBg="1"/>
      <p:bldP spid="31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255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1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 rot="0">
            <a:off x="4500880" y="3256280"/>
            <a:ext cx="3191510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I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ntroduction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8276590" cy="534670"/>
            <a:chOff x="1088390" y="367030"/>
            <a:chExt cx="8276590" cy="53467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110236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P</a:t>
              </a: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erseus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8276590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LARGE-STORAGE FAIL-SLOW FAILURES DETECTOR 특징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 rot="0">
            <a:off x="1080770" y="1572895"/>
            <a:ext cx="8783320" cy="356679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Perseus Breakdown: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So far Peseus leverages ML PCA DBSCAN and polunomila regression--&gt; maps latency variation and workload pressure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Having the mapping  Perseus derive</a:t>
            </a:r>
            <a:r>
              <a:rPr lang="en-US" sz="2000" i="0" b="0">
                <a:latin typeface="Malgun Gothic" charset="0"/>
                <a:ea typeface="Malgun Gothic" charset="0"/>
              </a:rPr>
              <a:t>s</a:t>
            </a:r>
            <a:r>
              <a:rPr lang="en-US" sz="2000" i="0" b="0">
                <a:latin typeface="Malgun Gothic" charset="0"/>
                <a:ea typeface="Malgun Gothic" charset="0"/>
              </a:rPr>
              <a:t> an accurate and adaptive threshold for each node to identify the monitoring traces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" descr="C:/Users/luisl/AppData/Roaming/PolarisOffice/ETemp/21540_18652176/fImage434878041942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1" t="5159"/>
          <a:stretch>
            <a:fillRect/>
          </a:stretch>
        </p:blipFill>
        <p:spPr>
          <a:xfrm rot="0">
            <a:off x="10054590" y="2536190"/>
            <a:ext cx="1080135" cy="1040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4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088390" y="367030"/>
            <a:ext cx="8276590" cy="534670"/>
            <a:chOff x="1088390" y="367030"/>
            <a:chExt cx="8276590" cy="53467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110236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</a:t>
              </a: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erseus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8276590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LARGE-STORAGE FAIL-SLOW FAILURES DETECTOR 특징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 rot="0">
            <a:off x="1080770" y="1572895"/>
            <a:ext cx="8783320" cy="510349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Perseus Breakdown: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So far Peseus leverages ML PCA DBSCAN and polunomila regression--&gt; maps latency variation and workload pressure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Having the mapping  Perseus derive</a:t>
            </a:r>
            <a:r>
              <a:rPr lang="en-US" sz="2000" i="0" b="0">
                <a:latin typeface="Malgun Gothic" charset="0"/>
                <a:ea typeface="Malgun Gothic" charset="0"/>
              </a:rPr>
              <a:t>s</a:t>
            </a:r>
            <a:r>
              <a:rPr lang="en-US" sz="2000" i="0" b="0">
                <a:latin typeface="Malgun Gothic" charset="0"/>
                <a:ea typeface="Malgun Gothic" charset="0"/>
              </a:rPr>
              <a:t> an accurate and adaptive threshold for each node to identify the monitoring traces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Now with the slow entries Perseus builts the corresponding fail-slow events and along with a scoreboard mechanism evaluates the severity of such events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" descr="C:/Users/luisl/AppData/Roaming/PolarisOffice/ETemp/21540_18652176/fImage434878041942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1" t="5159"/>
          <a:stretch>
            <a:fillRect/>
          </a:stretch>
        </p:blipFill>
        <p:spPr>
          <a:xfrm rot="0">
            <a:off x="10309225" y="2385695"/>
            <a:ext cx="1080135" cy="1040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5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4757420" y="3256280"/>
            <a:ext cx="2680335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E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valuation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523095" cy="613410"/>
            <a:chOff x="1110615" y="339090"/>
            <a:chExt cx="952309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523730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150" cy="25400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>
            <a:off x="1029335" y="1333500"/>
            <a:ext cx="311150" cy="9067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>
            <a:off x="407035" y="1057275"/>
            <a:ext cx="7512685" cy="179641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-Built and released their own assembled test dataset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	Clear labels(fail-slow or not)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	-15 days of operational traces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	-41K drives 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6" name="Rect 0"/>
          <p:cNvSpPr txBox="1">
            <a:spLocks/>
          </p:cNvSpPr>
          <p:nvPr/>
        </p:nvSpPr>
        <p:spPr>
          <a:xfrm>
            <a:off x="1958975" y="3037205"/>
            <a:ext cx="4739005" cy="4616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0" name="Text Box 163"/>
          <p:cNvSpPr txBox="1">
            <a:spLocks/>
          </p:cNvSpPr>
          <p:nvPr/>
        </p:nvSpPr>
        <p:spPr>
          <a:xfrm>
            <a:off x="1147445" y="692785"/>
            <a:ext cx="11796395" cy="37147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Dataset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1" name="Text Box 28"/>
          <p:cNvSpPr txBox="1">
            <a:spLocks/>
          </p:cNvSpPr>
          <p:nvPr/>
        </p:nvSpPr>
        <p:spPr>
          <a:xfrm>
            <a:off x="650240" y="4495800"/>
            <a:ext cx="3320415" cy="83185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hlink"/>
                    </a:ext>
                  </a:extLst>
                </a:hlinkClick>
              </a:rPr>
              <a:t>https://tianchi.aliyun.com/dataset/144479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pic>
        <p:nvPicPr>
          <p:cNvPr id="52" name="Picture 29" descr="C:/Users/luisl/AppData/Roaming/PolarisOffice/ETemp/33004_14119656/fImage102125537682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276"/>
          <a:stretch>
            <a:fillRect/>
          </a:stretch>
        </p:blipFill>
        <p:spPr>
          <a:xfrm>
            <a:off x="4249420" y="2508885"/>
            <a:ext cx="7340600" cy="376301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1431925" cy="614045"/>
            <a:chOff x="1110615" y="339090"/>
            <a:chExt cx="1431925" cy="61404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110615" y="339090"/>
              <a:ext cx="143256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</a:t>
              </a: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valuation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110615" y="699135"/>
              <a:ext cx="311785" cy="25463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>
            <a:off x="1193800" y="678815"/>
            <a:ext cx="11056620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How was Perseus born?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36" name="Rect 0"/>
          <p:cNvSpPr txBox="1">
            <a:spLocks/>
          </p:cNvSpPr>
          <p:nvPr/>
        </p:nvSpPr>
        <p:spPr>
          <a:xfrm>
            <a:off x="3469640" y="1269365"/>
            <a:ext cx="4920615" cy="3708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>
              <a:solidFill>
                <a:srgbClr val="FF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42" name="Rect 0"/>
          <p:cNvSpPr txBox="1">
            <a:spLocks/>
          </p:cNvSpPr>
          <p:nvPr/>
        </p:nvSpPr>
        <p:spPr>
          <a:xfrm>
            <a:off x="5141595" y="3780790"/>
            <a:ext cx="2599055" cy="3708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43" name="Text Box 29"/>
          <p:cNvSpPr txBox="1">
            <a:spLocks/>
          </p:cNvSpPr>
          <p:nvPr/>
        </p:nvSpPr>
        <p:spPr>
          <a:xfrm>
            <a:off x="652780" y="1884680"/>
            <a:ext cx="10408285" cy="396938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254000" indent="-254000" algn="l" latinLnBrk="0" hangingPunct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-10 months monitoring </a:t>
            </a:r>
            <a:r>
              <a:rPr>
                <a:latin typeface="Malgun Gothic" charset="0"/>
                <a:ea typeface="Malgun Gothic" charset="0"/>
              </a:rPr>
              <a:t>248K drives(</a:t>
            </a:r>
            <a:r>
              <a:rPr lang="en-US">
                <a:latin typeface="Malgun Gothic" charset="0"/>
                <a:ea typeface="Malgun Gothic" charset="0"/>
              </a:rPr>
              <a:t>300k by the time the author finshed with the paper</a:t>
            </a:r>
            <a:r>
              <a:rPr>
                <a:latin typeface="Malgun Gothic" charset="0"/>
                <a:ea typeface="Malgun Gothic" charset="0"/>
              </a:rPr>
              <a:t>)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- Perseus found 304 fail-slow cases(</a:t>
            </a:r>
            <a:r>
              <a:rPr lang="en-US">
                <a:latin typeface="Malgun Gothic" charset="0"/>
                <a:ea typeface="Malgun Gothic" charset="0"/>
              </a:rPr>
              <a:t>.12%</a:t>
            </a:r>
            <a:r>
              <a:rPr>
                <a:latin typeface="Malgun Gothic" charset="0"/>
                <a:ea typeface="Malgun Gothic" charset="0"/>
              </a:rPr>
              <a:t>)</a:t>
            </a:r>
            <a:r>
              <a:rPr lang="en-US">
                <a:latin typeface="Malgun Gothic" charset="0"/>
                <a:ea typeface="Malgun Gothic" charset="0"/>
              </a:rPr>
              <a:t> not even 1 percent of the whole drives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Isolating affected drives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Node-level </a:t>
            </a:r>
            <a:r>
              <a:rPr>
                <a:latin typeface="Malgun Gothic" charset="0"/>
                <a:ea typeface="Malgun Gothic" charset="0"/>
              </a:rPr>
              <a:t>95th tail latency by 31%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Node-level </a:t>
            </a:r>
            <a:r>
              <a:rPr>
                <a:latin typeface="Malgun Gothic" charset="0"/>
                <a:ea typeface="Malgun Gothic" charset="0"/>
              </a:rPr>
              <a:t>99th tail latency by 46%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Node-level </a:t>
            </a:r>
            <a:r>
              <a:rPr>
                <a:latin typeface="Malgun Gothic" charset="0"/>
                <a:ea typeface="Malgun Gothic" charset="0"/>
              </a:rPr>
              <a:t>99.99th tail latency by 48%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457200" indent="0" algn="l" latinLnBrk="0" hangingPunct="1" lvl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Fail-slow dataset</a:t>
            </a:r>
            <a:r>
              <a:rPr lang="en-US">
                <a:latin typeface="Malgun Gothic" charset="0"/>
                <a:ea typeface="Malgun Gothic" charset="0"/>
              </a:rPr>
              <a:t> used 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 41K normal drives and 315 verified fail-slow drives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>
                <a:latin typeface="Malgun Gothic" charset="0"/>
                <a:ea typeface="Malgun Gothic" charset="0"/>
              </a:rPr>
              <a:t>PERSEUS outperforms all previous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Methods: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>
                <a:latin typeface="Malgun Gothic" charset="0"/>
                <a:ea typeface="Malgun Gothic" charset="0"/>
              </a:rPr>
              <a:t>	Precision of 0.99 &amp; Recall of 1.00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pic>
        <p:nvPicPr>
          <p:cNvPr id="44" name="great-job-reaction" descr="C:/Users/luisl/AppData/Roaming/PolarisOffice/ETemp/7776_22312872/fImage744995804464.p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55" y="3620770"/>
            <a:ext cx="2477770" cy="184912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repeatCount="indefinite">
                  <p:stCondLst>
                    <p:cond delay="0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523095" cy="613410"/>
            <a:chOff x="1110615" y="339090"/>
            <a:chExt cx="952309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523730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150" cy="25400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>
            <a:off x="1029335" y="1333500"/>
            <a:ext cx="311150" cy="9067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>
            <a:off x="417195" y="1097280"/>
            <a:ext cx="409511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-Overall Evaluation Resulsts 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6" name="Rect 0"/>
          <p:cNvSpPr txBox="1">
            <a:spLocks/>
          </p:cNvSpPr>
          <p:nvPr/>
        </p:nvSpPr>
        <p:spPr>
          <a:xfrm>
            <a:off x="1958975" y="3037205"/>
            <a:ext cx="4739005" cy="4616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0" name="Rect 0"/>
          <p:cNvSpPr txBox="1">
            <a:spLocks/>
          </p:cNvSpPr>
          <p:nvPr/>
        </p:nvSpPr>
        <p:spPr>
          <a:xfrm>
            <a:off x="1147445" y="692785"/>
            <a:ext cx="11796395" cy="37147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Dataset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1" name="Rect 0"/>
          <p:cNvSpPr txBox="1">
            <a:spLocks/>
          </p:cNvSpPr>
          <p:nvPr/>
        </p:nvSpPr>
        <p:spPr>
          <a:xfrm>
            <a:off x="650240" y="4495800"/>
            <a:ext cx="3320415" cy="83185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sz="1800">
                <a:latin typeface="Malgun Gothic" charset="0"/>
                <a:ea typeface="Malgun Gothic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hlink"/>
                    </a:ext>
                  </a:extLst>
                </a:hlinkClick>
              </a:rPr>
              <a:t>https://tianchi.aliyun.com/dataset/144479</a:t>
            </a:r>
            <a:endParaRPr lang="ko-KR" altLang="en-US" sz="180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pic>
        <p:nvPicPr>
          <p:cNvPr id="52" name="Picture 47" descr="C:/Users/luisl/AppData/Roaming/PolarisOffice/ETemp/33004_14119656/fImage41904608996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" y="1619250"/>
            <a:ext cx="4649470" cy="2239645"/>
          </a:xfrm>
          <a:prstGeom prst="rect"/>
          <a:noFill/>
        </p:spPr>
      </p:pic>
      <p:pic>
        <p:nvPicPr>
          <p:cNvPr id="53" name="Picture 48" descr="C:/Users/luisl/AppData/Roaming/PolarisOffice/ETemp/33004_14119656/fImage4091760949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55" y="1867535"/>
            <a:ext cx="4725670" cy="2344420"/>
          </a:xfrm>
          <a:prstGeom prst="rect"/>
          <a:noFill/>
        </p:spPr>
      </p:pic>
      <p:sp>
        <p:nvSpPr>
          <p:cNvPr id="54" name="Text Box 49"/>
          <p:cNvSpPr txBox="1">
            <a:spLocks/>
          </p:cNvSpPr>
          <p:nvPr/>
        </p:nvSpPr>
        <p:spPr>
          <a:xfrm>
            <a:off x="6428740" y="1059180"/>
            <a:ext cx="4261485" cy="8299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- Evaluation results of PERSEUS’s design choices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523095" cy="613410"/>
            <a:chOff x="1110615" y="339090"/>
            <a:chExt cx="952309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523730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150" cy="25400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>
            <a:off x="1029335" y="1333500"/>
            <a:ext cx="311150" cy="9067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>
            <a:off x="2037080" y="5186680"/>
            <a:ext cx="6692900" cy="13512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Software(252)--&gt; Ill-Implemented Scheduler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Hardware(59)--&gt; Bad sector, bad capacitors,etc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Malgun Gothic" charset="0"/>
                <a:ea typeface="Malgun Gothic" charset="0"/>
                <a:cs typeface="Arial" charset="0"/>
              </a:rPr>
              <a:t>Enviroment(4)--&gt; Power &amp; Temperature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46" name="Rect 0"/>
          <p:cNvSpPr txBox="1">
            <a:spLocks/>
          </p:cNvSpPr>
          <p:nvPr/>
        </p:nvSpPr>
        <p:spPr>
          <a:xfrm>
            <a:off x="1958975" y="3037205"/>
            <a:ext cx="4739005" cy="46164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50" name="Rect 0"/>
          <p:cNvSpPr txBox="1">
            <a:spLocks/>
          </p:cNvSpPr>
          <p:nvPr/>
        </p:nvSpPr>
        <p:spPr>
          <a:xfrm>
            <a:off x="1147445" y="692785"/>
            <a:ext cx="11796395" cy="37147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Root Cause Analysis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aphicFrame>
        <p:nvGraphicFramePr>
          <p:cNvPr id="52" name="Chart 38"/>
          <p:cNvGraphicFramePr>
            <a:graphicFrameLocks noGrp="1"/>
          </p:cNvGraphicFramePr>
          <p:nvPr/>
        </p:nvGraphicFramePr>
        <p:xfrm>
          <a:off x="1875790" y="1159510"/>
          <a:ext cx="6853555" cy="421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110615" y="339090"/>
            <a:ext cx="9523095" cy="613410"/>
            <a:chOff x="1110615" y="339090"/>
            <a:chExt cx="952309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110615" y="339090"/>
              <a:ext cx="9523095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E</a:t>
              </a: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110615" y="699135"/>
              <a:ext cx="310515" cy="25336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 rot="0">
            <a:off x="1029335" y="1333500"/>
            <a:ext cx="310515" cy="9061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 rot="0">
            <a:off x="2037080" y="5186680"/>
            <a:ext cx="6692265" cy="13512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S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oft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w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are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252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--&gt; Ill-Im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p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lemented Schedule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r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H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ardware(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5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9)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-&gt; Bad sector, ba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d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 capacitors,etc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Enviroment(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4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-&gt; Power &amp; Temperature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46" name="Rect 0"/>
          <p:cNvSpPr txBox="1">
            <a:spLocks/>
          </p:cNvSpPr>
          <p:nvPr/>
        </p:nvSpPr>
        <p:spPr>
          <a:xfrm rot="0">
            <a:off x="1958975" y="3037205"/>
            <a:ext cx="4738370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0" name="Rect 0"/>
          <p:cNvSpPr txBox="1">
            <a:spLocks/>
          </p:cNvSpPr>
          <p:nvPr/>
        </p:nvSpPr>
        <p:spPr>
          <a:xfrm rot="0">
            <a:off x="1147445" y="692785"/>
            <a:ext cx="11795760" cy="37084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R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oo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t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 Cause Analysis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graphicFrame>
        <p:nvGraphicFramePr>
          <p:cNvPr id="52" name="Chart 1"/>
          <p:cNvGraphicFramePr>
            <a:graphicFrameLocks noGrp="1"/>
          </p:cNvGraphicFramePr>
          <p:nvPr/>
        </p:nvGraphicFramePr>
        <p:xfrm>
          <a:off x="1875790" y="1159510"/>
          <a:ext cx="6852920" cy="421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" name="Picture 44" descr="C:/Users/luisl/AppData/Roaming/PolarisOffice/ETemp/21540_18652176/fImage938485742995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15"/>
          <a:stretch>
            <a:fillRect/>
          </a:stretch>
        </p:blipFill>
        <p:spPr>
          <a:xfrm rot="0">
            <a:off x="567055" y="2201545"/>
            <a:ext cx="2482215" cy="272542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 rot="0">
            <a:off x="1110615" y="339090"/>
            <a:ext cx="9523095" cy="613410"/>
            <a:chOff x="1110615" y="339090"/>
            <a:chExt cx="952309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110615" y="339090"/>
              <a:ext cx="9523095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E</a:t>
              </a: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맑은 고딕" charset="0"/>
                  <a:cs typeface="Arial" charset="0"/>
                </a:rPr>
                <a:t>valuation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110615" y="699135"/>
              <a:ext cx="310515" cy="25336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 rot="0">
            <a:off x="1029335" y="1333500"/>
            <a:ext cx="310515" cy="906145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 rot="0">
            <a:off x="2037080" y="5186680"/>
            <a:ext cx="6692265" cy="135128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S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oft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w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are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252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--&gt; Ill-Im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p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lemented Schedule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r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H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ardware(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5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9)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-&gt; Bad sector, ba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d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 capacitors,etc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Enviroment(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4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)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</a:t>
            </a:r>
            <a:r>
              <a:rPr lang="en-US" altLang="ko-KR" sz="2400" b="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맑은 고딕" charset="0"/>
                <a:cs typeface="Arial" charset="0"/>
              </a:rPr>
              <a:t>-&gt; Power &amp; Temperature</a:t>
            </a: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46" name="Rect 0"/>
          <p:cNvSpPr txBox="1">
            <a:spLocks/>
          </p:cNvSpPr>
          <p:nvPr/>
        </p:nvSpPr>
        <p:spPr>
          <a:xfrm rot="0">
            <a:off x="1958975" y="3037205"/>
            <a:ext cx="4738370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endParaRPr lang="ko-KR" altLang="en-US" sz="2400" b="0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tx1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0" name="Rect 0"/>
          <p:cNvSpPr txBox="1">
            <a:spLocks/>
          </p:cNvSpPr>
          <p:nvPr/>
        </p:nvSpPr>
        <p:spPr>
          <a:xfrm rot="0">
            <a:off x="1147445" y="692785"/>
            <a:ext cx="11795760" cy="37084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R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oo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t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 Cause Analysis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graphicFrame>
        <p:nvGraphicFramePr>
          <p:cNvPr id="52" name="Chart 1"/>
          <p:cNvGraphicFramePr>
            <a:graphicFrameLocks noGrp="1"/>
          </p:cNvGraphicFramePr>
          <p:nvPr/>
        </p:nvGraphicFramePr>
        <p:xfrm>
          <a:off x="1875790" y="1159510"/>
          <a:ext cx="6852920" cy="421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" name="Picture 45" descr="C:/Users/luisl/AppData/Roaming/PolarisOffice/ETemp/21540_18652176/fImage2123665861942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516890" y="2149475"/>
            <a:ext cx="2548890" cy="285813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5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8275955" cy="534035"/>
            <a:chOff x="1088390" y="367030"/>
            <a:chExt cx="8275955" cy="53403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 rot="0">
              <a:off x="1099820" y="367030"/>
              <a:ext cx="143256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E</a:t>
              </a: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valuation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 rot="0">
              <a:off x="1088390" y="654050"/>
              <a:ext cx="8276590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LARGE-STORAGE FAIL-SLOW FAILURES DETECTOR 특징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>
            <a:off x="1080770" y="1572895"/>
            <a:ext cx="8783320" cy="295211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Causes for dail-slow failures: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1. Il-implemented scheduling--&gt;unnecessary resource contention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2. Hardware flaws --&gt; bad sectors for HDDs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3. Enviromental factors --&gt;  temperature and power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t="5159"/>
          <a:stretch>
            <a:fillRect/>
          </a:stretch>
        </p:blipFill>
        <p:spPr>
          <a:xfrm>
            <a:off x="9187180" y="1981200"/>
            <a:ext cx="1080135" cy="1040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 rot="0">
            <a:off x="521335" y="410210"/>
            <a:ext cx="564515" cy="56451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/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 rot="0">
            <a:off x="536575" y="451485"/>
            <a:ext cx="53657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0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charset="0"/>
                <a:ea typeface="맑은 고딕" charset="0"/>
                <a:cs typeface="Arial" charset="0"/>
              </a:rPr>
              <a:t>1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맑은 고딕" charset="0"/>
              <a:ea typeface="맑은 고딕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310515" cy="613410"/>
            <a:chOff x="1110615" y="339090"/>
            <a:chExt cx="310515" cy="61341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31115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Introduction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150" cy="25400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 rot="0">
            <a:off x="1134110" y="688975"/>
            <a:ext cx="11055985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W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hat 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i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s Fail-Slow </a:t>
            </a: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맑은 고딕" charset="0"/>
                <a:cs typeface="Arial" charset="0"/>
              </a:rPr>
              <a:t>?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맑은 고딕" charset="0"/>
              <a:cs typeface="Arial" charset="0"/>
            </a:endParaRPr>
          </a:p>
        </p:txBody>
      </p:sp>
      <p:pic>
        <p:nvPicPr>
          <p:cNvPr id="3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6096635" y="1052195"/>
            <a:ext cx="1879600" cy="2526665"/>
          </a:xfrm>
          <a:prstGeom prst="rect"/>
          <a:noFill/>
        </p:spPr>
      </p:pic>
      <p:pic>
        <p:nvPicPr>
          <p:cNvPr id="3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7653655" y="1826260"/>
            <a:ext cx="2279015" cy="3062605"/>
          </a:xfrm>
          <a:prstGeom prst="rect"/>
          <a:noFill/>
        </p:spPr>
      </p:pic>
      <p:pic>
        <p:nvPicPr>
          <p:cNvPr id="3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9401810" y="3008630"/>
            <a:ext cx="2696845" cy="3610610"/>
          </a:xfrm>
          <a:prstGeom prst="rect"/>
          <a:noFill/>
        </p:spPr>
      </p:pic>
      <p:sp>
        <p:nvSpPr>
          <p:cNvPr id="36" name="Text Box 5"/>
          <p:cNvSpPr txBox="1">
            <a:spLocks/>
          </p:cNvSpPr>
          <p:nvPr/>
        </p:nvSpPr>
        <p:spPr>
          <a:xfrm>
            <a:off x="798830" y="2446020"/>
            <a:ext cx="4920615" cy="9239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“</a:t>
            </a:r>
            <a:r>
              <a:rPr lang="en-US">
                <a:latin typeface="Malgun Gothic" charset="0"/>
                <a:ea typeface="Malgun Gothic" charset="0"/>
              </a:rPr>
              <a:t>A failure which affects both software and hardware where </a:t>
            </a:r>
            <a:r>
              <a:rPr>
                <a:latin typeface="Malgun Gothic" charset="0"/>
                <a:ea typeface="Malgun Gothic" charset="0"/>
              </a:rPr>
              <a:t>the victim components are still working yet with </a:t>
            </a:r>
            <a:r>
              <a:rPr lang="en-US">
                <a:latin typeface="Malgun Gothic" charset="0"/>
                <a:ea typeface="Malgun Gothic" charset="0"/>
              </a:rPr>
              <a:t>less</a:t>
            </a:r>
            <a:r>
              <a:rPr>
                <a:latin typeface="Malgun Gothic" charset="0"/>
                <a:ea typeface="Malgun Gothic" charset="0"/>
              </a:rPr>
              <a:t> performance”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7" name="Text Box 42"/>
          <p:cNvSpPr txBox="1">
            <a:spLocks/>
          </p:cNvSpPr>
          <p:nvPr/>
        </p:nvSpPr>
        <p:spPr>
          <a:xfrm>
            <a:off x="804545" y="3590290"/>
            <a:ext cx="4921250" cy="9239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“a software or hardware component (while functioning) delivers lower-than-expected performance.”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8" name="Text Box 55"/>
          <p:cNvSpPr txBox="1">
            <a:spLocks/>
          </p:cNvSpPr>
          <p:nvPr/>
        </p:nvSpPr>
        <p:spPr>
          <a:xfrm>
            <a:off x="2120265" y="4886960"/>
            <a:ext cx="3329940" cy="55499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sz="1800">
                <a:solidFill>
                  <a:srgbClr val="FF0000"/>
                </a:solidFill>
                <a:latin typeface="Malgun Gothic" charset="0"/>
                <a:ea typeface="Malgun Gothic" charset="0"/>
              </a:rPr>
              <a:t>Reduces efficiency Increase downtime and even data loss </a:t>
            </a:r>
            <a:endParaRPr lang="ko-KR" altLang="en-US" sz="1800">
              <a:solidFill>
                <a:srgbClr val="FF0000"/>
              </a:solidFill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1" animBg="1"/>
      <p:bldP spid="33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6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3442335" y="3256280"/>
            <a:ext cx="5311140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L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imit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a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tion of P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e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rs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e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us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2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06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328150" cy="614045"/>
            <a:chOff x="1110615" y="339090"/>
            <a:chExt cx="9328150" cy="61404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328785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Limitations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785" cy="25463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6" name="Rect 0"/>
          <p:cNvSpPr txBox="1">
            <a:spLocks/>
          </p:cNvSpPr>
          <p:nvPr/>
        </p:nvSpPr>
        <p:spPr>
          <a:xfrm>
            <a:off x="635" y="4984115"/>
            <a:ext cx="4386580" cy="3708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8" name="Text Box 215"/>
          <p:cNvSpPr txBox="1">
            <a:spLocks/>
          </p:cNvSpPr>
          <p:nvPr/>
        </p:nvSpPr>
        <p:spPr>
          <a:xfrm>
            <a:off x="1089660" y="1820545"/>
            <a:ext cx="10520045" cy="256032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sz="2000" b="1">
                <a:latin typeface="Malgun Gothic" charset="0"/>
                <a:ea typeface="Malgun Gothic" charset="0"/>
              </a:rPr>
              <a:t>Multiple fail-slow occura</a:t>
            </a:r>
            <a:r>
              <a:rPr lang="en-US" sz="2000" b="1">
                <a:latin typeface="Malgun Gothic" charset="0"/>
                <a:ea typeface="Malgun Gothic" charset="0"/>
              </a:rPr>
              <a:t>nces	</a:t>
            </a: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 sz="2000" b="0">
                <a:latin typeface="Malgun Gothic" charset="0"/>
                <a:ea typeface="Malgun Gothic" charset="0"/>
              </a:rPr>
              <a:t>	Currently</a:t>
            </a:r>
            <a:r>
              <a:rPr lang="en-US" sz="2000" b="1">
                <a:latin typeface="Malgun Gothic" charset="0"/>
                <a:ea typeface="Malgun Gothic" charset="0"/>
              </a:rPr>
              <a:t> </a:t>
            </a:r>
            <a:r>
              <a:rPr>
                <a:latin typeface="Malgun Gothic" charset="0"/>
                <a:ea typeface="Malgun Gothic" charset="0"/>
              </a:rPr>
              <a:t>PERSEUS </a:t>
            </a:r>
            <a:r>
              <a:rPr lang="en-US">
                <a:latin typeface="Malgun Gothic" charset="0"/>
                <a:ea typeface="Malgun Gothic" charset="0"/>
              </a:rPr>
              <a:t>can</a:t>
            </a:r>
            <a:r>
              <a:rPr>
                <a:latin typeface="Malgun Gothic" charset="0"/>
                <a:ea typeface="Malgun Gothic" charset="0"/>
              </a:rPr>
              <a:t> discover multiple fail-slow occurrences </a:t>
            </a:r>
            <a:r>
              <a:rPr>
                <a:solidFill>
                  <a:srgbClr val="FF0000"/>
                </a:solidFill>
                <a:latin typeface="Malgun Gothic" charset="0"/>
                <a:ea typeface="Malgun Gothic" charset="0"/>
              </a:rPr>
              <a:t>within the same node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However, </a:t>
            </a:r>
            <a:r>
              <a:rPr>
                <a:solidFill>
                  <a:srgbClr val="FF0000"/>
                </a:solidFill>
                <a:latin typeface="Malgun Gothic" charset="0"/>
                <a:ea typeface="Malgun Gothic" charset="0"/>
              </a:rPr>
              <a:t>if a key component</a:t>
            </a:r>
            <a:r>
              <a:rPr>
                <a:latin typeface="Malgun Gothic" charset="0"/>
                <a:ea typeface="Malgun Gothic" charset="0"/>
              </a:rPr>
              <a:t> on the critical data path (e.g., HBA card) </a:t>
            </a:r>
            <a:r>
              <a:rPr>
                <a:solidFill>
                  <a:srgbClr val="FF0000"/>
                </a:solidFill>
                <a:latin typeface="Malgun Gothic" charset="0"/>
                <a:ea typeface="Malgun Gothic" charset="0"/>
              </a:rPr>
              <a:t>breaks down,</a:t>
            </a:r>
            <a:r>
              <a:rPr>
                <a:latin typeface="Malgun Gothic" charset="0"/>
                <a:ea typeface="Malgun Gothic" charset="0"/>
              </a:rPr>
              <a:t> all drives would be impacted and result in severe delay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sz="2000" b="0">
                <a:latin typeface="Malgun Gothic" charset="0"/>
                <a:ea typeface="Malgun Gothic" charset="0"/>
              </a:rPr>
              <a:t>PERSEUS may not be able to detect the performance anomalies as the LvT distribution is uneven for all drives.</a:t>
            </a:r>
            <a:endParaRPr lang="ko-KR" altLang="en-US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>
                <a:latin typeface="Malgun Gothic" charset="0"/>
                <a:ea typeface="Malgun Gothic" charset="0"/>
              </a:rPr>
              <a:t>	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2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06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328150" cy="614045"/>
            <a:chOff x="1110615" y="339090"/>
            <a:chExt cx="9328150" cy="61404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328785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Limitations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785" cy="25463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6" name="Rect 0"/>
          <p:cNvSpPr txBox="1">
            <a:spLocks/>
          </p:cNvSpPr>
          <p:nvPr/>
        </p:nvSpPr>
        <p:spPr>
          <a:xfrm>
            <a:off x="635" y="4984115"/>
            <a:ext cx="4387215" cy="37147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7" name="Text Box 46"/>
          <p:cNvSpPr txBox="1">
            <a:spLocks/>
          </p:cNvSpPr>
          <p:nvPr/>
        </p:nvSpPr>
        <p:spPr>
          <a:xfrm rot="0">
            <a:off x="1443355" y="1470025"/>
            <a:ext cx="7623810" cy="335407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b="1">
                <a:latin typeface="Malgun Gothic" charset="0"/>
                <a:ea typeface="Malgun Gothic" charset="0"/>
              </a:rPr>
              <a:t>Generalizability</a:t>
            </a: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LvT distribution depends on the fact that all drives within the node have the same drive models and similar workloads.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This </a:t>
            </a:r>
            <a:r>
              <a:rPr>
                <a:latin typeface="Malgun Gothic" charset="0"/>
                <a:ea typeface="Malgun Gothic" charset="0"/>
              </a:rPr>
              <a:t>might not be the case for </a:t>
            </a:r>
            <a:r>
              <a:rPr>
                <a:solidFill>
                  <a:srgbClr val="FF0000"/>
                </a:solidFill>
                <a:latin typeface="Malgun Gothic" charset="0"/>
                <a:ea typeface="Malgun Gothic" charset="0"/>
              </a:rPr>
              <a:t>small-scale servers</a:t>
            </a:r>
            <a:r>
              <a:rPr>
                <a:latin typeface="Malgun Gothic" charset="0"/>
                <a:ea typeface="Malgun Gothic" charset="0"/>
              </a:rPr>
              <a:t> (e.g., private cloud), where drives in the same node can have drastically different workloads and configurations.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Under such circumstances, the accuracy of PERSEUS can be affected.</a:t>
            </a:r>
            <a:endParaRPr lang="ko-KR" altLang="en-US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2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06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9328150" cy="614045"/>
            <a:chOff x="1110615" y="339090"/>
            <a:chExt cx="9328150" cy="61404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9328785" cy="461010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Limitations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785" cy="25463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6" name="Rect 0"/>
          <p:cNvSpPr txBox="1">
            <a:spLocks/>
          </p:cNvSpPr>
          <p:nvPr/>
        </p:nvSpPr>
        <p:spPr>
          <a:xfrm>
            <a:off x="635" y="4984115"/>
            <a:ext cx="4387215" cy="37147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37" name="Rect 0"/>
          <p:cNvSpPr txBox="1">
            <a:spLocks/>
          </p:cNvSpPr>
          <p:nvPr/>
        </p:nvSpPr>
        <p:spPr>
          <a:xfrm rot="0">
            <a:off x="1904365" y="1922145"/>
            <a:ext cx="7623810" cy="255397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b="1">
                <a:latin typeface="Malgun Gothic" charset="0"/>
                <a:ea typeface="Malgun Gothic" charset="0"/>
              </a:rPr>
              <a:t>Comprehensiveness</a:t>
            </a: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b="1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PERSEUS currently uses traces from 9PM to 12AM each day to reduce interference.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>
                <a:latin typeface="Malgun Gothic" charset="0"/>
                <a:ea typeface="Malgun Gothic" charset="0"/>
              </a:rPr>
              <a:t> It is possible that some fail-slow failures could only be triggered during a particular time window or under heavier workloads. </a:t>
            </a: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0"/>
          <p:cNvSpPr txBox="1">
            <a:spLocks/>
          </p:cNvSpPr>
          <p:nvPr/>
        </p:nvSpPr>
        <p:spPr>
          <a:xfrm rot="0">
            <a:off x="5711190" y="2673350"/>
            <a:ext cx="770890" cy="64579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0</a:t>
            </a:r>
            <a:r>
              <a:rPr lang="en-US" altLang="ko-KR" sz="36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7</a:t>
            </a:r>
            <a:endParaRPr lang="ko-KR" altLang="en-US" sz="36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4683760" y="3256280"/>
            <a:ext cx="2827655" cy="70739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C</a:t>
            </a:r>
            <a:r>
              <a:rPr lang="en-US" altLang="en-US" sz="4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F2F2F2"/>
                </a:solidFill>
                <a:latin typeface="맑은 고딕" charset="0"/>
                <a:cs typeface="Arial" charset="0"/>
              </a:rPr>
              <a:t>onclusion</a:t>
            </a:r>
            <a:endParaRPr lang="ko-KR" altLang="en-US" sz="40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F2F2F2"/>
              </a:solidFill>
              <a:latin typeface="맑은 고딕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21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07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2109470" cy="534035"/>
            <a:chOff x="1088390" y="367030"/>
            <a:chExt cx="2109470" cy="53403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150749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Conclusion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2110105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Perseus 특징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>
            <a:off x="1086485" y="1697990"/>
            <a:ext cx="8783955" cy="448881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1. Non-intrusive(monitoring traces based)--&gt; No source code altering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2. Fine-grained(per-drive) --&gt; Device-level detection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3. General (one set of parameters fits all)--&gt; One set of Parameters firts all scenarios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4. Accurate(high precision and recall)--&gt; Recall/precision rate&gt; 0.99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For Large-Cloud-Storage-Systems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73" descr="C:/Users/luisl/AppData/Roaming/PolarisOffice/ETemp/21540_18652176/fImage4348750241.jpe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4496435" y="4398645"/>
            <a:ext cx="3385185" cy="170243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/>
          </p:cNvSpPr>
          <p:nvPr/>
        </p:nvSpPr>
        <p:spPr>
          <a:xfrm rot="0">
            <a:off x="1053465" y="1758950"/>
            <a:ext cx="10082530" cy="315277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algn="ctr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199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Q</a:t>
            </a:r>
            <a:r>
              <a:rPr lang="en-US" altLang="ko-KR" sz="199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005296"/>
                </a:solidFill>
                <a:latin typeface="맑은 고딕" charset="0"/>
                <a:cs typeface="Arial" charset="0"/>
              </a:rPr>
              <a:t>&amp;A</a:t>
            </a:r>
            <a:endParaRPr lang="ko-KR" altLang="en-US" sz="199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005296"/>
              </a:solidFill>
              <a:latin typeface="맑은 고딕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9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9130" y="3256280"/>
            <a:ext cx="3254375" cy="523240"/>
          </a:xfrm>
          <a:prstGeom prst="rect">
            <a:avLst/>
          </a:prstGeom>
          <a:noFill/>
        </p:spPr>
        <p:txBody>
          <a:bodyPr wrap="none" lIns="91374" tIns="45685" rIns="91374" bIns="45685">
            <a:spAutoFit/>
          </a:bodyPr>
          <a:lstStyle/>
          <a:p>
            <a:pPr algn="ctr" defTabSz="912813" fontAlgn="base">
              <a:spcBef>
                <a:spcPts val="600"/>
              </a:spcBef>
              <a:spcAft>
                <a:spcPct val="0"/>
              </a:spcAft>
              <a:buClr>
                <a:srgbClr val="FF5000"/>
              </a:buClr>
              <a:defRPr/>
            </a:pPr>
            <a:r>
              <a:rPr kumimoji="1" lang="en-US" altLang="ko-KR" sz="2800" b="1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F2F2F2"/>
                </a:solidFill>
                <a:latin typeface="맑은 고딕" pitchFamily="50" charset="-127"/>
                <a:cs typeface="Arial" panose="020B0604020202020204" pitchFamily="34" charset="0"/>
              </a:rPr>
              <a:t>End Of Document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6075" y="2968625"/>
            <a:ext cx="1339215" cy="369570"/>
          </a:xfrm>
          <a:prstGeom prst="rect">
            <a:avLst/>
          </a:prstGeom>
          <a:noFill/>
        </p:spPr>
        <p:txBody>
          <a:bodyPr wrap="none" lIns="91374" tIns="45685" rIns="91374" bIns="45685">
            <a:spAutoFit/>
          </a:bodyPr>
          <a:lstStyle/>
          <a:p>
            <a:pPr algn="ctr" defTabSz="912813" fontAlgn="base">
              <a:spcBef>
                <a:spcPts val="600"/>
              </a:spcBef>
              <a:spcAft>
                <a:spcPct val="0"/>
              </a:spcAft>
              <a:buClr>
                <a:srgbClr val="FF5000"/>
              </a:buClr>
              <a:defRPr/>
            </a:pPr>
            <a:r>
              <a:rPr kumimoji="1" lang="en-US" altLang="ko-KR" b="1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F2F2F2">
                    <a:alpha val="50000"/>
                  </a:srgbClr>
                </a:solidFill>
                <a:latin typeface="맑은 고딕" pitchFamily="50" charset="-127"/>
                <a:cs typeface="Arial" panose="020B0604020202020204" pitchFamily="34" charset="0"/>
              </a:rPr>
              <a:t>Thank</a:t>
            </a:r>
            <a:r>
              <a:rPr kumimoji="1" lang="ko-KR" altLang="en-US" b="1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F2F2F2">
                    <a:alpha val="50000"/>
                  </a:srgbClr>
                </a:solidFill>
                <a:latin typeface="맑은 고딕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b="1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rgbClr val="F2F2F2">
                    <a:alpha val="50000"/>
                  </a:srgbClr>
                </a:solidFill>
                <a:latin typeface="맑은 고딕" pitchFamily="50" charset="-127"/>
                <a:cs typeface="Arial" panose="020B0604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42948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7"/>
          <p:cNvSpPr>
            <a:spLocks/>
          </p:cNvSpPr>
          <p:nvPr/>
        </p:nvSpPr>
        <p:spPr>
          <a:xfrm>
            <a:off x="3569335" y="1270000"/>
            <a:ext cx="4860925" cy="610870"/>
          </a:xfrm>
          <a:prstGeom prst="roundRect"/>
          <a:solidFill>
            <a:schemeClr val="tx1">
              <a:lumMod val="50000"/>
              <a:lumOff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01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110615" y="339090"/>
            <a:ext cx="311150" cy="614045"/>
            <a:chOff x="1110615" y="339090"/>
            <a:chExt cx="311150" cy="61404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110615" y="339090"/>
              <a:ext cx="31178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Introduction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110615" y="699135"/>
              <a:ext cx="311785" cy="25463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32" name="Rect 0"/>
          <p:cNvSpPr txBox="1">
            <a:spLocks/>
          </p:cNvSpPr>
          <p:nvPr/>
        </p:nvSpPr>
        <p:spPr>
          <a:xfrm>
            <a:off x="1193800" y="678815"/>
            <a:ext cx="11056620" cy="461010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rPr>
              <a:t>So Perseus was born 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rgbClr val="4B465E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sp>
        <p:nvSpPr>
          <p:cNvPr id="36" name="Rect 0"/>
          <p:cNvSpPr txBox="1">
            <a:spLocks/>
          </p:cNvSpPr>
          <p:nvPr/>
        </p:nvSpPr>
        <p:spPr>
          <a:xfrm>
            <a:off x="3469640" y="1269365"/>
            <a:ext cx="4920615" cy="6470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r>
              <a:rPr b="1">
                <a:solidFill>
                  <a:schemeClr val="bg2"/>
                </a:solidFill>
                <a:latin typeface="Malgun Gothic" charset="0"/>
                <a:ea typeface="Malgun Gothic" charset="0"/>
              </a:rPr>
              <a:t>“</a:t>
            </a:r>
            <a:r>
              <a:rPr lang="en-US" b="1">
                <a:solidFill>
                  <a:schemeClr val="bg2"/>
                </a:solidFill>
                <a:latin typeface="Malgun Gothic" charset="0"/>
                <a:ea typeface="Malgun Gothic" charset="0"/>
              </a:rPr>
              <a:t>Perseus against the fail-slow tires army “</a:t>
            </a:r>
            <a:endParaRPr lang="ko-KR" altLang="en-US" b="1">
              <a:solidFill>
                <a:schemeClr val="bg2"/>
              </a:solidFill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Malgun Gothic" charset="0"/>
                <a:ea typeface="Malgun Gothic" charset="0"/>
              </a:rPr>
              <a:t>Comming soon on</a:t>
            </a:r>
            <a:r>
              <a:rPr lang="en-US">
                <a:solidFill>
                  <a:srgbClr val="FF0000"/>
                </a:solidFill>
                <a:latin typeface="Malgun Gothic" charset="0"/>
                <a:ea typeface="Malgun Gothic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Malgun Gothic" charset="0"/>
                <a:ea typeface="Malgun Gothic" charset="0"/>
              </a:rPr>
              <a:t>Netflix</a:t>
            </a:r>
            <a:endParaRPr lang="ko-KR" altLang="en-US" b="1">
              <a:solidFill>
                <a:srgbClr val="FF0000"/>
              </a:solidFill>
              <a:latin typeface="Malgun Gothic" charset="0"/>
              <a:ea typeface="Malgun Gothic" charset="0"/>
            </a:endParaRPr>
          </a:p>
        </p:txBody>
      </p:sp>
      <p:pic>
        <p:nvPicPr>
          <p:cNvPr id="37" name="Picture 6" descr="C:/Users/luisl/AppData/Roaming/PolarisOffice/ETemp/7776_22312872/fImage218024946334.jpe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73" t="294" r="25896" b="441"/>
          <a:stretch>
            <a:fillRect/>
          </a:stretch>
        </p:blipFill>
        <p:spPr>
          <a:xfrm>
            <a:off x="3032760" y="1992630"/>
            <a:ext cx="2280920" cy="3002915"/>
          </a:xfrm>
          <a:prstGeom prst="rect"/>
          <a:noFill/>
        </p:spPr>
      </p:pic>
      <p:pic>
        <p:nvPicPr>
          <p:cNvPr id="38" name="Picture 7" descr="C:/Users/luisl/AppData/Roaming/PolarisOffice/ETemp/7776_22312872/fImage86478535916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55" y="2528570"/>
            <a:ext cx="3190240" cy="1990725"/>
          </a:xfrm>
          <a:prstGeom prst="roundRect"/>
          <a:noFill/>
          <a:ln w="0" cap="flat" cmpd="sng">
            <a:prstDash/>
          </a:ln>
        </p:spPr>
      </p:pic>
      <p:pic>
        <p:nvPicPr>
          <p:cNvPr id="40" name="Picture 13" descr="C:/Users/luisl/AppData/Roaming/PolarisOffice/ETemp/7776_22312872/fImage118858544572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2969895"/>
            <a:ext cx="1399540" cy="944245"/>
          </a:xfrm>
          <a:prstGeom prst="rect"/>
          <a:noFill/>
        </p:spPr>
      </p:pic>
      <p:sp>
        <p:nvSpPr>
          <p:cNvPr id="42" name="Text Box 16"/>
          <p:cNvSpPr txBox="1">
            <a:spLocks/>
          </p:cNvSpPr>
          <p:nvPr/>
        </p:nvSpPr>
        <p:spPr>
          <a:xfrm>
            <a:off x="5141595" y="3780790"/>
            <a:ext cx="2599055" cy="3708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44" name="Shape 20"/>
          <p:cNvSpPr>
            <a:spLocks/>
          </p:cNvSpPr>
          <p:nvPr/>
        </p:nvSpPr>
        <p:spPr>
          <a:xfrm>
            <a:off x="1680845" y="5193030"/>
            <a:ext cx="2730500" cy="571500"/>
          </a:xfrm>
          <a:prstGeom prst="roundRect"/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 hangingPunct="1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r>
              <a:rPr lang="en-US" sz="1400">
                <a:latin typeface="Malgun Gothic" charset="0"/>
                <a:ea typeface="Malgun Gothic" charset="0"/>
              </a:rPr>
              <a:t>Light regression-based model</a:t>
            </a:r>
            <a:endParaRPr lang="ko-KR" altLang="en-US" sz="1400">
              <a:latin typeface="Malgun Gothic" charset="0"/>
              <a:ea typeface="Malgun Gothic" charset="0"/>
            </a:endParaRPr>
          </a:p>
          <a:p>
            <a:pPr marL="0" indent="0" algn="ctr" latinLnBrk="0" hangingPunct="1">
              <a:buFontTx/>
              <a:buNone/>
            </a:pPr>
            <a:endParaRPr lang="ko-KR" altLang="en-US" sz="1800">
              <a:latin typeface="Malgun Gothic" charset="0"/>
              <a:ea typeface="Malgun Gothic" charset="0"/>
            </a:endParaRPr>
          </a:p>
        </p:txBody>
      </p:sp>
      <p:cxnSp>
        <p:nvCxnSpPr>
          <p:cNvPr id="45" name="Shape 22"/>
          <p:cNvCxnSpPr/>
          <p:nvPr/>
        </p:nvCxnSpPr>
        <p:spPr>
          <a:xfrm rot="5400000">
            <a:off x="2453005" y="4214495"/>
            <a:ext cx="1497965" cy="416560"/>
          </a:xfrm>
          <a:prstGeom prst="bentConnector3">
            <a:avLst>
              <a:gd name="adj1" fmla="val 50028"/>
            </a:avLst>
          </a:prstGeom>
          <a:ln w="381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6" descr="C:/Users/luisl/AppData/Roaming/PolarisOffice/ETemp/7776_22312872/fImage408074553147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722120"/>
            <a:ext cx="1253490" cy="1264920"/>
          </a:xfrm>
          <a:prstGeom prst="rect"/>
          <a:noFill/>
        </p:spPr>
      </p:pic>
      <p:pic>
        <p:nvPicPr>
          <p:cNvPr id="49" name="Picture 28" descr="C:/Users/luisl/AppData/Roaming/PolarisOffice/ETemp/7776_22312872/fImage2214840556935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3983355"/>
            <a:ext cx="1388745" cy="1075055"/>
          </a:xfrm>
          <a:prstGeom prst="rect"/>
          <a:noFill/>
        </p:spPr>
      </p:pic>
      <p:pic>
        <p:nvPicPr>
          <p:cNvPr id="50" name="Picture 40" descr="C:/Users/luisl/AppData/Roaming/PolarisOffice/ETemp/7776_22312872/fImage316905587696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70" y="2886075"/>
            <a:ext cx="1088390" cy="110617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5785" cy="56578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784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01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0770" y="367030"/>
            <a:ext cx="6450330" cy="541655"/>
            <a:chOff x="1080770" y="367030"/>
            <a:chExt cx="6450330" cy="54165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64319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Introduction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0770" y="661670"/>
              <a:ext cx="5521325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How was fail-slow failures detected?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Text Box 33"/>
          <p:cNvSpPr txBox="1">
            <a:spLocks/>
          </p:cNvSpPr>
          <p:nvPr/>
        </p:nvSpPr>
        <p:spPr>
          <a:xfrm>
            <a:off x="1080770" y="1572895"/>
            <a:ext cx="8783955" cy="378142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>
                <a:latin typeface="Malgun Gothic" charset="0"/>
                <a:ea typeface="Malgun Gothic" charset="0"/>
              </a:rPr>
              <a:t>Before faster hardware devices and  software devices and sofware stack, fail-slow failures where confused as noise </a:t>
            </a: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>
                <a:latin typeface="Malgun Gothic" charset="0"/>
                <a:ea typeface="Malgun Gothic" charset="0"/>
              </a:rPr>
              <a:t>Fail-slow failures are as frequent as annual fail-stop events ( 1-2% )</a:t>
            </a: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>
                <a:latin typeface="Malgun Gothic" charset="0"/>
                <a:ea typeface="Malgun Gothic" charset="0"/>
              </a:rPr>
              <a:t>Fail slow failures (NVMe SSDs) can be degrade SATA SSD or HDD level performance </a:t>
            </a: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254000" indent="-254000" algn="l" latinLnBrk="0" hangingPunct="1">
              <a:buFont typeface="Wingdings"/>
              <a:buChar char=""/>
            </a:pPr>
            <a:r>
              <a:rPr lang="en-US" sz="2000" i="0">
                <a:latin typeface="Malgun Gothic" charset="0"/>
                <a:ea typeface="Malgun Gothic" charset="0"/>
              </a:rPr>
              <a:t>Fail slow failures can cause severe performance degradation</a:t>
            </a:r>
            <a:endParaRPr lang="ko-KR" altLang="en-US" sz="2000" i="0">
              <a:latin typeface="Malgun Gothic" charset="0"/>
              <a:ea typeface="Malgun Gothic" charset="0"/>
            </a:endParaRPr>
          </a:p>
        </p:txBody>
      </p:sp>
      <p:pic>
        <p:nvPicPr>
          <p:cNvPr id="41" name="Picture 43" descr="C:/Users/luisl/AppData/Roaming/PolarisOffice/ETemp/33004_14119656/fImage815885915705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496185"/>
            <a:ext cx="2160905" cy="1217295"/>
          </a:xfrm>
          <a:prstGeom prst="rect"/>
          <a:noFill/>
        </p:spPr>
      </p:pic>
      <p:pic>
        <p:nvPicPr>
          <p:cNvPr id="46" name="Picture 51" descr="C:/Users/luisl/AppData/Roaming/PolarisOffice/ETemp/33004_14119656/fImage573435651682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910" y="2753360"/>
            <a:ext cx="1500505" cy="960120"/>
          </a:xfrm>
          <a:prstGeom prst="rect"/>
          <a:noFill/>
        </p:spPr>
      </p:pic>
      <p:sp>
        <p:nvSpPr>
          <p:cNvPr id="47" name="Text Box 52"/>
          <p:cNvSpPr txBox="1">
            <a:spLocks/>
          </p:cNvSpPr>
          <p:nvPr/>
        </p:nvSpPr>
        <p:spPr>
          <a:xfrm>
            <a:off x="7255510" y="2981960"/>
            <a:ext cx="1470025" cy="24765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sz="700" spc="20" i="0" b="1">
                <a:solidFill>
                  <a:srgbClr val="000000"/>
                </a:solidFill>
                <a:latin typeface="Malgun Gothic" charset="0"/>
                <a:ea typeface="Malgun Gothic" charset="0"/>
              </a:rPr>
              <a:t>Samsung Z-SSD SZ985</a:t>
            </a:r>
            <a:endParaRPr lang="ko-KR" altLang="en-US" sz="700" i="0" b="1">
              <a:solidFill>
                <a:srgbClr val="000000"/>
              </a:solidFill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300">
              <a:latin typeface="Malgun Gothic" charset="0"/>
              <a:ea typeface="Malgun Gothic" charset="0"/>
            </a:endParaRPr>
          </a:p>
        </p:txBody>
      </p:sp>
      <p:sp>
        <p:nvSpPr>
          <p:cNvPr id="48" name="Text Box 53"/>
          <p:cNvSpPr txBox="1">
            <a:spLocks/>
          </p:cNvSpPr>
          <p:nvPr/>
        </p:nvSpPr>
        <p:spPr>
          <a:xfrm>
            <a:off x="3381375" y="2978150"/>
            <a:ext cx="1470025" cy="20129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sz="700" spc="20" i="0" b="1">
                <a:solidFill>
                  <a:srgbClr val="000000"/>
                </a:solidFill>
                <a:latin typeface="Malgun Gothic" charset="0"/>
                <a:ea typeface="Malgun Gothic" charset="0"/>
              </a:rPr>
              <a:t>SSD Intel® Optane™ serie 9</a:t>
            </a:r>
            <a:endParaRPr lang="ko-KR" altLang="en-US" sz="700" i="0" b="1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6420" cy="566420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8480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01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6442710" cy="534035"/>
            <a:chOff x="1088390" y="367030"/>
            <a:chExt cx="6442710" cy="534035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6431915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Introduction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2933065" cy="247650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Previous attempts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>
            <a:off x="1090295" y="1287780"/>
            <a:ext cx="10815320" cy="25520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Challenges: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 FSF similarity with performance variations  like SSD garbage collection or workload burst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FSF don’t usually last for a long time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r>
              <a:rPr lang="en-US" sz="2000" i="0" b="0">
                <a:latin typeface="Malgun Gothic" charset="0"/>
                <a:ea typeface="Malgun Gothic" charset="0"/>
              </a:rPr>
              <a:t>Current failure detections are inaccurate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457200" indent="0" algn="l" latinLnBrk="0" hangingPunct="1" lvl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										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711200" indent="-254000" algn="l" latinLnBrk="0" hangingPunct="1" lvl="1">
              <a:buFont typeface="Wingdings"/>
              <a:buChar char=""/>
            </a:pPr>
            <a:endParaRPr lang="ko-KR" altLang="en-US" sz="2000" i="0" b="0">
              <a:latin typeface="Malgun Gothic" charset="0"/>
              <a:ea typeface="Malgun Gothic" charset="0"/>
            </a:endParaRPr>
          </a:p>
        </p:txBody>
      </p:sp>
      <p:sp>
        <p:nvSpPr>
          <p:cNvPr id="41" name="Text Box 53"/>
          <p:cNvSpPr txBox="1">
            <a:spLocks/>
          </p:cNvSpPr>
          <p:nvPr/>
        </p:nvSpPr>
        <p:spPr>
          <a:xfrm>
            <a:off x="619760" y="4203065"/>
            <a:ext cx="9111615" cy="30861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457200" indent="0" algn="l" latinLnBrk="0" hangingPunct="1" lvl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Perseus focuses on detecting fail-slow failures for large storage devices </a:t>
            </a:r>
            <a:endParaRPr lang="ko-KR" altLang="en-US" sz="2000" i="0" b="0">
              <a:latin typeface="Malgun Gothic" charset="0"/>
              <a:ea typeface="Malgun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/>
          </p:cNvSpPr>
          <p:nvPr/>
        </p:nvSpPr>
        <p:spPr>
          <a:xfrm>
            <a:off x="521335" y="410210"/>
            <a:ext cx="567055" cy="567055"/>
          </a:xfrm>
          <a:prstGeom prst="diamond"/>
          <a:solidFill>
            <a:srgbClr val="005296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>
              <a:latin typeface="Malgun Gothic" charset="0"/>
              <a:ea typeface="Malgun Gothic" charset="0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536575" y="451485"/>
            <a:ext cx="539115" cy="461010"/>
          </a:xfrm>
          <a:prstGeom prst="rect"/>
          <a:noFill/>
        </p:spPr>
        <p:txBody>
          <a:bodyPr wrap="none" lIns="91440" tIns="45720" rIns="91440" bIns="45720" numCol="1" vert="horz" anchor="t">
            <a:spAutoFit/>
          </a:bodyPr>
          <a:lstStyle/>
          <a:p>
            <a:pPr marL="0" indent="0" fontAlgn="base" defTabSz="913130" latinLnBrk="0">
              <a:spcBef>
                <a:spcPts val="6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ko-KR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algun Gothic" charset="0"/>
                <a:ea typeface="Malgun Gothic" charset="0"/>
                <a:cs typeface="Arial" charset="0"/>
              </a:rPr>
              <a:t>01</a:t>
            </a:r>
            <a:endParaRPr lang="ko-KR" altLang="en-US" sz="2400" b="1">
              <a:ln w="9525" cap="flat" cmpd="sng">
                <a:solidFill>
                  <a:schemeClr val="bg1">
                    <a:lumMod val="85000"/>
                    <a:alpha val="0"/>
                  </a:schemeClr>
                </a:solidFill>
                <a:prstDash val="solid"/>
              </a:ln>
              <a:solidFill>
                <a:schemeClr val="bg1"/>
              </a:solidFill>
              <a:latin typeface="Malgun Gothic" charset="0"/>
              <a:ea typeface="Malgun Gothic" charset="0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1088390" y="367030"/>
            <a:ext cx="6443345" cy="534670"/>
            <a:chOff x="1088390" y="367030"/>
            <a:chExt cx="6443345" cy="534670"/>
          </a:xfrm>
        </p:grpSpPr>
        <p:sp>
          <p:nvSpPr>
            <p:cNvPr id="4" name="Rect 0"/>
            <p:cNvSpPr txBox="1">
              <a:spLocks/>
            </p:cNvSpPr>
            <p:nvPr/>
          </p:nvSpPr>
          <p:spPr>
            <a:xfrm>
              <a:off x="1099820" y="367030"/>
              <a:ext cx="6432550" cy="39941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0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Introduction</a:t>
              </a:r>
              <a:endParaRPr lang="ko-KR" altLang="en-US" sz="20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  <p:sp>
          <p:nvSpPr>
            <p:cNvPr id="5" name="Rect 0"/>
            <p:cNvSpPr txBox="1">
              <a:spLocks/>
            </p:cNvSpPr>
            <p:nvPr/>
          </p:nvSpPr>
          <p:spPr>
            <a:xfrm>
              <a:off x="1088390" y="654050"/>
              <a:ext cx="2933700" cy="248285"/>
            </a:xfrm>
            <a:prstGeom prst="rect"/>
            <a:noFill/>
          </p:spPr>
          <p:txBody>
            <a:bodyPr wrap="none" lIns="91440" tIns="45720" rIns="91440" bIns="45720" numCol="1" vert="horz" anchor="t">
              <a:spAutoFit/>
            </a:bodyPr>
            <a:lstStyle/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ko-KR" sz="2400" b="1">
                  <a:ln w="9525" cap="flat" cmpd="sng">
                    <a:solidFill>
                      <a:schemeClr val="bg1">
                        <a:lumMod val="85000"/>
                        <a:alpha val="0"/>
                      </a:schemeClr>
                    </a:solidFill>
                    <a:prstDash val="solid"/>
                  </a:ln>
                  <a:solidFill>
                    <a:srgbClr val="4B465E"/>
                  </a:solidFill>
                  <a:latin typeface="Malgun Gothic" charset="0"/>
                  <a:ea typeface="Malgun Gothic" charset="0"/>
                  <a:cs typeface="Arial" charset="0"/>
                </a:rPr>
                <a:t>Previous attempts </a:t>
              </a:r>
              <a:endParaRPr lang="ko-KR" altLang="en-US" sz="2400" b="1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  <a:p>
              <a:pPr marL="0" indent="0" fontAlgn="base" defTabSz="913130" latinLnBrk="0">
                <a:spcBef>
                  <a:spcPts val="600"/>
                </a:spcBef>
                <a:spcAft>
                  <a:spcPct val="0"/>
                </a:spcAft>
                <a:buFontTx/>
                <a:buNone/>
                <a:defRPr/>
              </a:pPr>
              <a:endParaRPr lang="ko-KR" altLang="en-US" sz="1050">
                <a:ln w="9525" cap="flat" cmpd="sng">
                  <a:solidFill>
                    <a:schemeClr val="bg1">
                      <a:lumMod val="85000"/>
                      <a:alpha val="0"/>
                    </a:schemeClr>
                  </a:solidFill>
                  <a:prstDash val="solid"/>
                </a:ln>
                <a:solidFill>
                  <a:srgbClr val="4B465E"/>
                </a:solidFill>
                <a:latin typeface="Malgun Gothic" charset="0"/>
                <a:ea typeface="Malgun Gothic" charset="0"/>
                <a:cs typeface="Arial" charset="0"/>
              </a:endParaRPr>
            </a:p>
          </p:txBody>
        </p:sp>
      </p:grpSp>
      <p:sp>
        <p:nvSpPr>
          <p:cNvPr id="40" name="Rect 0"/>
          <p:cNvSpPr txBox="1">
            <a:spLocks/>
          </p:cNvSpPr>
          <p:nvPr/>
        </p:nvSpPr>
        <p:spPr>
          <a:xfrm>
            <a:off x="1090295" y="1287780"/>
            <a:ext cx="10815320" cy="387413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Previous Attempts are not suitable for large-scale deployment because: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	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	1. Require Source Code Access &amp; Software Modification </a:t>
            </a: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r>
              <a:rPr lang="en-US" sz="2000" i="0" b="0">
                <a:latin typeface="Malgun Gothic" charset="0"/>
                <a:ea typeface="Malgun Gothic" charset="0"/>
              </a:rPr>
              <a:t>	2. </a:t>
            </a:r>
            <a:r>
              <a:rPr lang="en-US" b="0">
                <a:latin typeface="Malgun Gothic" charset="0"/>
                <a:ea typeface="Malgun Gothic" charset="0"/>
              </a:rPr>
              <a:t>O</a:t>
            </a:r>
            <a:r>
              <a:rPr b="0">
                <a:latin typeface="Malgun Gothic" charset="0"/>
                <a:ea typeface="Malgun Gothic" charset="0"/>
              </a:rPr>
              <a:t>nly detect fail-slow failures at the node level</a:t>
            </a:r>
            <a:endParaRPr lang="ko-KR" altLang="en-US" b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000" i="0">
              <a:latin typeface="Malgun Gothic" charset="0"/>
              <a:ea typeface="Malgun Gothic" charset="0"/>
            </a:endParaRPr>
          </a:p>
          <a:p>
            <a:pPr marL="0" indent="0" algn="l" latinLnBrk="0" hangingPunct="1">
              <a:buFontTx/>
              <a:buNone/>
            </a:pPr>
            <a:endParaRPr lang="ko-KR" altLang="en-US" sz="2600" i="1">
              <a:latin typeface="Malgun Gothic" charset="0"/>
              <a:ea typeface="Malgun Gothic" charset="0"/>
            </a:endParaRPr>
          </a:p>
        </p:txBody>
      </p:sp>
      <p:pic>
        <p:nvPicPr>
          <p:cNvPr id="41" name="Picture " descr="C:/Users/luisl/AppData/Roaming/PolarisOffice/ETemp/33004_14119656/ImageTmp/fImage31997671996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81100" y="3883025"/>
            <a:ext cx="2457450" cy="2447290"/>
          </a:xfrm>
          <a:prstGeom prst="roundRect"/>
          <a:noFill/>
          <a:ln w="0" cap="flat" cmpd="sng">
            <a:prstDash/>
          </a:ln>
        </p:spPr>
      </p:pic>
      <p:pic>
        <p:nvPicPr>
          <p:cNvPr id="42" name="Picture " descr="C:/Users/luisl/AppData/Roaming/PolarisOffice/ETemp/21540_18652176/ImageTmp/fImage80621699491.png"/>
          <p:cNvPicPr>
            <a:picLocks noChangeAspect="1"/>
          </p:cNvPicPr>
          <p:nvPr/>
        </p:nvPicPr>
        <p:blipFill rotWithShape="1">
          <a:blip r:embed="rId4" cstate="hqprint">
            <a:duotone>
              <a:srgbClr val="1D4A9A"/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0">
            <a:off x="4306570" y="4194810"/>
            <a:ext cx="1939925" cy="1927860"/>
          </a:xfrm>
          <a:prstGeom prst="roundRect"/>
          <a:noFill/>
          <a:ln w="0" cap="flat" cmpd="sng">
            <a:prstDash/>
          </a:ln>
        </p:spPr>
      </p:pic>
      <p:pic>
        <p:nvPicPr>
          <p:cNvPr id="43" name="Picture 25" descr="C:/Users/luisl/AppData/Roaming/PolarisOffice/ETemp/21540_18652176/fImage881705304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6571615" y="3424555"/>
            <a:ext cx="5277485" cy="309372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1" animBg="1"/>
      <p:bldP spid="42" grpId="2" animBg="1"/>
    </p:bldLst>
  </p:timing>
</p:sld>
</file>

<file path=ppt/theme/theme1.xml><?xml version="1.0" encoding="utf-8"?>
<a:theme xmlns:a="http://schemas.openxmlformats.org/drawingml/2006/main" name="Office 테마">
  <a:themeElements>
    <a:clrScheme name="사용자 지정 1">
      <a:dk1>
        <a:srgbClr val="3A3838"/>
      </a:dk1>
      <a:lt1>
        <a:srgbClr val="FFFFFF"/>
      </a:lt1>
      <a:dk2>
        <a:srgbClr val="AEABAB"/>
      </a:dk2>
      <a:lt2>
        <a:srgbClr val="F2F2F2"/>
      </a:lt2>
      <a:accent1>
        <a:srgbClr val="FF8E32"/>
      </a:accent1>
      <a:accent2>
        <a:srgbClr val="48A1FA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b">
        <a:norm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57</Pages>
  <Paragraphs>193</Paragraphs>
  <Words>1280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Smilegate</dc:creator>
  <cp:lastModifiedBy>Luis Eduardo Santiago</cp:lastModifiedBy>
  <dc:title>PowerPoint 프레젠테이션</dc:title>
  <cp:version>9.104.195.51339</cp:version>
  <dcterms:modified xsi:type="dcterms:W3CDTF">2021-07-07T07:59:55Z</dcterms:modified>
</cp:coreProperties>
</file>