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76" r:id="rId2"/>
    <p:sldId id="277" r:id="rId3"/>
    <p:sldId id="278" r:id="rId4"/>
    <p:sldId id="279" r:id="rId5"/>
    <p:sldId id="284" r:id="rId6"/>
    <p:sldId id="282" r:id="rId7"/>
    <p:sldId id="285" r:id="rId8"/>
    <p:sldId id="286" r:id="rId9"/>
    <p:sldId id="283" r:id="rId10"/>
    <p:sldId id="290" r:id="rId11"/>
    <p:sldId id="292" r:id="rId12"/>
    <p:sldId id="289" r:id="rId13"/>
    <p:sldId id="291" r:id="rId14"/>
    <p:sldId id="294" r:id="rId15"/>
    <p:sldId id="295" r:id="rId16"/>
    <p:sldId id="296" r:id="rId17"/>
    <p:sldId id="302" r:id="rId18"/>
    <p:sldId id="304" r:id="rId19"/>
    <p:sldId id="303" r:id="rId20"/>
    <p:sldId id="297" r:id="rId21"/>
    <p:sldId id="298" r:id="rId22"/>
    <p:sldId id="305" r:id="rId23"/>
    <p:sldId id="299" r:id="rId24"/>
    <p:sldId id="307" r:id="rId25"/>
    <p:sldId id="306" r:id="rId26"/>
    <p:sldId id="308" r:id="rId27"/>
    <p:sldId id="311" r:id="rId28"/>
    <p:sldId id="312" r:id="rId29"/>
    <p:sldId id="313" r:id="rId30"/>
    <p:sldId id="316" r:id="rId31"/>
    <p:sldId id="315" r:id="rId32"/>
    <p:sldId id="317" r:id="rId33"/>
    <p:sldId id="280" r:id="rId3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4"/>
    <a:srgbClr val="FEB812"/>
    <a:srgbClr val="221F1F"/>
    <a:srgbClr val="01539F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00" autoAdjust="0"/>
  </p:normalViewPr>
  <p:slideViewPr>
    <p:cSldViewPr snapToGrid="0" showGuides="1">
      <p:cViewPr varScale="1">
        <p:scale>
          <a:sx n="134" d="100"/>
          <a:sy n="134" d="100"/>
        </p:scale>
        <p:origin x="127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notesViewPr>
    <p:cSldViewPr snapToGrid="0" showGuides="1">
      <p:cViewPr varScale="1">
        <p:scale>
          <a:sx n="97" d="100"/>
          <a:sy n="97" d="100"/>
        </p:scale>
        <p:origin x="64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春树 夏目" userId="7f755809a29ec584" providerId="LiveId" clId="{88F68FC8-F142-4B3D-AABD-FD13F93AF5F1}"/>
    <pc:docChg chg="undo custSel delSld modSld">
      <pc:chgData name="春树 夏目" userId="7f755809a29ec584" providerId="LiveId" clId="{88F68FC8-F142-4B3D-AABD-FD13F93AF5F1}" dt="2023-11-20T05:59:59.277" v="2874" actId="20577"/>
      <pc:docMkLst>
        <pc:docMk/>
      </pc:docMkLst>
      <pc:sldChg chg="modNotesTx">
        <pc:chgData name="春树 夏目" userId="7f755809a29ec584" providerId="LiveId" clId="{88F68FC8-F142-4B3D-AABD-FD13F93AF5F1}" dt="2023-11-20T05:42:18.767" v="2514"/>
        <pc:sldMkLst>
          <pc:docMk/>
          <pc:sldMk cId="3751382198" sldId="280"/>
        </pc:sldMkLst>
      </pc:sldChg>
      <pc:sldChg chg="modSp mod modAnim modNotesTx">
        <pc:chgData name="春树 夏目" userId="7f755809a29ec584" providerId="LiveId" clId="{88F68FC8-F142-4B3D-AABD-FD13F93AF5F1}" dt="2023-11-20T05:15:17.197" v="1057" actId="20577"/>
        <pc:sldMkLst>
          <pc:docMk/>
          <pc:sldMk cId="446242976" sldId="289"/>
        </pc:sldMkLst>
        <pc:spChg chg="mod">
          <ac:chgData name="春树 夏目" userId="7f755809a29ec584" providerId="LiveId" clId="{88F68FC8-F142-4B3D-AABD-FD13F93AF5F1}" dt="2023-11-20T05:10:27.443" v="772" actId="1076"/>
          <ac:spMkLst>
            <pc:docMk/>
            <pc:sldMk cId="446242976" sldId="289"/>
            <ac:spMk id="4" creationId="{94993E2F-4717-9383-4065-43405437EC14}"/>
          </ac:spMkLst>
        </pc:spChg>
      </pc:sldChg>
      <pc:sldChg chg="delSp mod delAnim modAnim modNotesTx">
        <pc:chgData name="春树 夏目" userId="7f755809a29ec584" providerId="LiveId" clId="{88F68FC8-F142-4B3D-AABD-FD13F93AF5F1}" dt="2023-11-20T05:01:04.537" v="398" actId="20577"/>
        <pc:sldMkLst>
          <pc:docMk/>
          <pc:sldMk cId="1316803564" sldId="291"/>
        </pc:sldMkLst>
        <pc:spChg chg="del">
          <ac:chgData name="春树 夏目" userId="7f755809a29ec584" providerId="LiveId" clId="{88F68FC8-F142-4B3D-AABD-FD13F93AF5F1}" dt="2023-11-20T04:55:56.381" v="168" actId="478"/>
          <ac:spMkLst>
            <pc:docMk/>
            <pc:sldMk cId="1316803564" sldId="291"/>
            <ac:spMk id="4" creationId="{CD561E9C-7F45-DBD9-959B-0EE6CE27803B}"/>
          </ac:spMkLst>
        </pc:spChg>
        <pc:spChg chg="del">
          <ac:chgData name="春树 夏目" userId="7f755809a29ec584" providerId="LiveId" clId="{88F68FC8-F142-4B3D-AABD-FD13F93AF5F1}" dt="2023-11-20T04:55:54.904" v="167" actId="478"/>
          <ac:spMkLst>
            <pc:docMk/>
            <pc:sldMk cId="1316803564" sldId="291"/>
            <ac:spMk id="6" creationId="{B2D15987-49A8-8860-DB8D-ABAE39CD8593}"/>
          </ac:spMkLst>
        </pc:spChg>
      </pc:sldChg>
      <pc:sldChg chg="addSp delSp modSp mod modAnim modNotesTx">
        <pc:chgData name="春树 夏目" userId="7f755809a29ec584" providerId="LiveId" clId="{88F68FC8-F142-4B3D-AABD-FD13F93AF5F1}" dt="2023-11-20T04:50:36.469" v="164" actId="20577"/>
        <pc:sldMkLst>
          <pc:docMk/>
          <pc:sldMk cId="3745806286" sldId="292"/>
        </pc:sldMkLst>
        <pc:spChg chg="mod topLvl">
          <ac:chgData name="春树 夏目" userId="7f755809a29ec584" providerId="LiveId" clId="{88F68FC8-F142-4B3D-AABD-FD13F93AF5F1}" dt="2023-11-20T04:49:22.980" v="60" actId="165"/>
          <ac:spMkLst>
            <pc:docMk/>
            <pc:sldMk cId="3745806286" sldId="292"/>
            <ac:spMk id="9" creationId="{3CE4D608-99C1-6BA8-107B-B34F43A40537}"/>
          </ac:spMkLst>
        </pc:spChg>
        <pc:spChg chg="mod topLvl">
          <ac:chgData name="春树 夏目" userId="7f755809a29ec584" providerId="LiveId" clId="{88F68FC8-F142-4B3D-AABD-FD13F93AF5F1}" dt="2023-11-20T04:49:17.606" v="57" actId="165"/>
          <ac:spMkLst>
            <pc:docMk/>
            <pc:sldMk cId="3745806286" sldId="292"/>
            <ac:spMk id="10" creationId="{060AD40B-5ED5-6057-2C94-8B0709DB96C5}"/>
          </ac:spMkLst>
        </pc:spChg>
        <pc:spChg chg="mod topLvl">
          <ac:chgData name="春树 夏目" userId="7f755809a29ec584" providerId="LiveId" clId="{88F68FC8-F142-4B3D-AABD-FD13F93AF5F1}" dt="2023-11-20T04:49:17.606" v="57" actId="165"/>
          <ac:spMkLst>
            <pc:docMk/>
            <pc:sldMk cId="3745806286" sldId="292"/>
            <ac:spMk id="11" creationId="{73F04C1A-0AEB-12DA-ACEC-ED510759BDA2}"/>
          </ac:spMkLst>
        </pc:spChg>
        <pc:spChg chg="mod topLvl">
          <ac:chgData name="春树 夏目" userId="7f755809a29ec584" providerId="LiveId" clId="{88F68FC8-F142-4B3D-AABD-FD13F93AF5F1}" dt="2023-11-20T04:49:07.025" v="55" actId="165"/>
          <ac:spMkLst>
            <pc:docMk/>
            <pc:sldMk cId="3745806286" sldId="292"/>
            <ac:spMk id="15" creationId="{DA937497-7B8D-565D-BC9E-3E5E2C14CB7F}"/>
          </ac:spMkLst>
        </pc:spChg>
        <pc:grpChg chg="add del mod">
          <ac:chgData name="春树 夏目" userId="7f755809a29ec584" providerId="LiveId" clId="{88F68FC8-F142-4B3D-AABD-FD13F93AF5F1}" dt="2023-11-20T04:49:07.025" v="55" actId="165"/>
          <ac:grpSpMkLst>
            <pc:docMk/>
            <pc:sldMk cId="3745806286" sldId="292"/>
            <ac:grpSpMk id="4" creationId="{1686DE1D-0787-49A4-8739-EDDA54934E75}"/>
          </ac:grpSpMkLst>
        </pc:grpChg>
        <pc:grpChg chg="del mod">
          <ac:chgData name="春树 夏目" userId="7f755809a29ec584" providerId="LiveId" clId="{88F68FC8-F142-4B3D-AABD-FD13F93AF5F1}" dt="2023-11-20T04:49:17.606" v="57" actId="165"/>
          <ac:grpSpMkLst>
            <pc:docMk/>
            <pc:sldMk cId="3745806286" sldId="292"/>
            <ac:grpSpMk id="12" creationId="{6D5BF0A4-876C-F810-CACB-8E7101567CB2}"/>
          </ac:grpSpMkLst>
        </pc:grpChg>
        <pc:grpChg chg="del mod">
          <ac:chgData name="春树 夏目" userId="7f755809a29ec584" providerId="LiveId" clId="{88F68FC8-F142-4B3D-AABD-FD13F93AF5F1}" dt="2023-11-20T04:49:22.980" v="60" actId="165"/>
          <ac:grpSpMkLst>
            <pc:docMk/>
            <pc:sldMk cId="3745806286" sldId="292"/>
            <ac:grpSpMk id="13" creationId="{C1C2A85E-2F6C-67DC-8108-D9EDBEAE2EB2}"/>
          </ac:grpSpMkLst>
        </pc:grpChg>
        <pc:picChg chg="mod topLvl">
          <ac:chgData name="春树 夏目" userId="7f755809a29ec584" providerId="LiveId" clId="{88F68FC8-F142-4B3D-AABD-FD13F93AF5F1}" dt="2023-11-20T04:49:07.025" v="55" actId="165"/>
          <ac:picMkLst>
            <pc:docMk/>
            <pc:sldMk cId="3745806286" sldId="292"/>
            <ac:picMk id="6" creationId="{A4C67293-DEB2-21EB-4EA5-FE5EAC006340}"/>
          </ac:picMkLst>
        </pc:picChg>
        <pc:picChg chg="mod topLvl">
          <ac:chgData name="春树 夏目" userId="7f755809a29ec584" providerId="LiveId" clId="{88F68FC8-F142-4B3D-AABD-FD13F93AF5F1}" dt="2023-11-20T04:49:22.980" v="60" actId="165"/>
          <ac:picMkLst>
            <pc:docMk/>
            <pc:sldMk cId="3745806286" sldId="292"/>
            <ac:picMk id="7" creationId="{0E0EE951-5F53-BAB5-372B-2A33B51CAE54}"/>
          </ac:picMkLst>
        </pc:picChg>
        <pc:picChg chg="mod topLvl">
          <ac:chgData name="春树 夏目" userId="7f755809a29ec584" providerId="LiveId" clId="{88F68FC8-F142-4B3D-AABD-FD13F93AF5F1}" dt="2023-11-20T04:49:17.606" v="57" actId="165"/>
          <ac:picMkLst>
            <pc:docMk/>
            <pc:sldMk cId="3745806286" sldId="292"/>
            <ac:picMk id="8" creationId="{214D3A57-C81F-BCB4-83C8-2AE1485C69E7}"/>
          </ac:picMkLst>
        </pc:picChg>
      </pc:sldChg>
      <pc:sldChg chg="modAnim modNotesTx">
        <pc:chgData name="春树 夏目" userId="7f755809a29ec584" providerId="LiveId" clId="{88F68FC8-F142-4B3D-AABD-FD13F93AF5F1}" dt="2023-11-20T05:03:27.007" v="495" actId="20577"/>
        <pc:sldMkLst>
          <pc:docMk/>
          <pc:sldMk cId="3360091781" sldId="295"/>
        </pc:sldMkLst>
      </pc:sldChg>
      <pc:sldChg chg="modAnim modNotesTx">
        <pc:chgData name="春树 夏目" userId="7f755809a29ec584" providerId="LiveId" clId="{88F68FC8-F142-4B3D-AABD-FD13F93AF5F1}" dt="2023-11-20T05:04:08.857" v="545"/>
        <pc:sldMkLst>
          <pc:docMk/>
          <pc:sldMk cId="2502955448" sldId="296"/>
        </pc:sldMkLst>
      </pc:sldChg>
      <pc:sldChg chg="addSp delSp modSp mod modAnim modNotesTx">
        <pc:chgData name="春树 夏目" userId="7f755809a29ec584" providerId="LiveId" clId="{88F68FC8-F142-4B3D-AABD-FD13F93AF5F1}" dt="2023-11-20T05:21:50.461" v="2015" actId="20577"/>
        <pc:sldMkLst>
          <pc:docMk/>
          <pc:sldMk cId="3868745515" sldId="297"/>
        </pc:sldMkLst>
        <pc:spChg chg="add mod">
          <ac:chgData name="春树 夏目" userId="7f755809a29ec584" providerId="LiveId" clId="{88F68FC8-F142-4B3D-AABD-FD13F93AF5F1}" dt="2023-11-20T05:10:35.765" v="774" actId="1076"/>
          <ac:spMkLst>
            <pc:docMk/>
            <pc:sldMk cId="3868745515" sldId="297"/>
            <ac:spMk id="10" creationId="{D171782D-5597-4D64-AF8C-5DC775887C80}"/>
          </ac:spMkLst>
        </pc:spChg>
        <pc:spChg chg="add del mod">
          <ac:chgData name="春树 夏目" userId="7f755809a29ec584" providerId="LiveId" clId="{88F68FC8-F142-4B3D-AABD-FD13F93AF5F1}" dt="2023-11-20T05:18:47.642" v="1360" actId="478"/>
          <ac:spMkLst>
            <pc:docMk/>
            <pc:sldMk cId="3868745515" sldId="297"/>
            <ac:spMk id="11" creationId="{9A1A382E-1CB1-4EC4-AA76-9F3D24360F2C}"/>
          </ac:spMkLst>
        </pc:spChg>
        <pc:spChg chg="add del mod">
          <ac:chgData name="春树 夏目" userId="7f755809a29ec584" providerId="LiveId" clId="{88F68FC8-F142-4B3D-AABD-FD13F93AF5F1}" dt="2023-11-20T05:18:48.581" v="1361" actId="478"/>
          <ac:spMkLst>
            <pc:docMk/>
            <pc:sldMk cId="3868745515" sldId="297"/>
            <ac:spMk id="12" creationId="{C1372563-DAD7-4F08-A0CF-12BCA8B6BD15}"/>
          </ac:spMkLst>
        </pc:spChg>
        <pc:spChg chg="mod">
          <ac:chgData name="春树 夏目" userId="7f755809a29ec584" providerId="LiveId" clId="{88F68FC8-F142-4B3D-AABD-FD13F93AF5F1}" dt="2023-11-20T05:15:54.985" v="1062" actId="1076"/>
          <ac:spMkLst>
            <pc:docMk/>
            <pc:sldMk cId="3868745515" sldId="297"/>
            <ac:spMk id="13" creationId="{7993B8C4-5FDB-C5C2-E183-F7713AB25F96}"/>
          </ac:spMkLst>
        </pc:spChg>
      </pc:sldChg>
      <pc:sldChg chg="modAnim modNotesTx">
        <pc:chgData name="春树 夏目" userId="7f755809a29ec584" providerId="LiveId" clId="{88F68FC8-F142-4B3D-AABD-FD13F93AF5F1}" dt="2023-11-20T05:26:12.458" v="2261" actId="20577"/>
        <pc:sldMkLst>
          <pc:docMk/>
          <pc:sldMk cId="169306151" sldId="298"/>
        </pc:sldMkLst>
      </pc:sldChg>
      <pc:sldChg chg="modSp mod modNotesTx">
        <pc:chgData name="春树 夏目" userId="7f755809a29ec584" providerId="LiveId" clId="{88F68FC8-F142-4B3D-AABD-FD13F93AF5F1}" dt="2023-11-20T05:32:22.761" v="2438" actId="20577"/>
        <pc:sldMkLst>
          <pc:docMk/>
          <pc:sldMk cId="322423548" sldId="299"/>
        </pc:sldMkLst>
        <pc:spChg chg="mod">
          <ac:chgData name="春树 夏目" userId="7f755809a29ec584" providerId="LiveId" clId="{88F68FC8-F142-4B3D-AABD-FD13F93AF5F1}" dt="2023-11-20T05:27:05.720" v="2263"/>
          <ac:spMkLst>
            <pc:docMk/>
            <pc:sldMk cId="322423548" sldId="299"/>
            <ac:spMk id="3" creationId="{C4E1F896-4A2B-20B2-3FF4-7204AC402CCD}"/>
          </ac:spMkLst>
        </pc:spChg>
        <pc:spChg chg="mod">
          <ac:chgData name="春树 夏目" userId="7f755809a29ec584" providerId="LiveId" clId="{88F68FC8-F142-4B3D-AABD-FD13F93AF5F1}" dt="2023-11-20T05:30:00.533" v="2309" actId="20577"/>
          <ac:spMkLst>
            <pc:docMk/>
            <pc:sldMk cId="322423548" sldId="299"/>
            <ac:spMk id="4" creationId="{1DB7DB66-EAAA-4C1C-56D7-141F5EB38520}"/>
          </ac:spMkLst>
        </pc:spChg>
        <pc:picChg chg="mod">
          <ac:chgData name="春树 夏目" userId="7f755809a29ec584" providerId="LiveId" clId="{88F68FC8-F142-4B3D-AABD-FD13F93AF5F1}" dt="2023-11-20T05:28:03.598" v="2287" actId="1076"/>
          <ac:picMkLst>
            <pc:docMk/>
            <pc:sldMk cId="322423548" sldId="299"/>
            <ac:picMk id="6" creationId="{5A0985F3-0A7E-5EAD-18C6-B99A4494E0C9}"/>
          </ac:picMkLst>
        </pc:picChg>
      </pc:sldChg>
      <pc:sldChg chg="delSp mod delAnim modNotesTx">
        <pc:chgData name="春树 夏目" userId="7f755809a29ec584" providerId="LiveId" clId="{88F68FC8-F142-4B3D-AABD-FD13F93AF5F1}" dt="2023-11-20T05:05:49.225" v="705" actId="20577"/>
        <pc:sldMkLst>
          <pc:docMk/>
          <pc:sldMk cId="3799228797" sldId="302"/>
        </pc:sldMkLst>
        <pc:picChg chg="del">
          <ac:chgData name="春树 夏目" userId="7f755809a29ec584" providerId="LiveId" clId="{88F68FC8-F142-4B3D-AABD-FD13F93AF5F1}" dt="2023-11-20T05:04:41.177" v="606" actId="478"/>
          <ac:picMkLst>
            <pc:docMk/>
            <pc:sldMk cId="3799228797" sldId="302"/>
            <ac:picMk id="9" creationId="{B4D544A2-3021-C703-C9C8-9074C91F3315}"/>
          </ac:picMkLst>
        </pc:picChg>
      </pc:sldChg>
      <pc:sldChg chg="modAnim modNotesTx">
        <pc:chgData name="春树 夏目" userId="7f755809a29ec584" providerId="LiveId" clId="{88F68FC8-F142-4B3D-AABD-FD13F93AF5F1}" dt="2023-11-20T05:09:01.461" v="771" actId="20577"/>
        <pc:sldMkLst>
          <pc:docMk/>
          <pc:sldMk cId="3824054286" sldId="303"/>
        </pc:sldMkLst>
      </pc:sldChg>
      <pc:sldChg chg="modNotesTx">
        <pc:chgData name="春树 夏目" userId="7f755809a29ec584" providerId="LiveId" clId="{88F68FC8-F142-4B3D-AABD-FD13F93AF5F1}" dt="2023-11-20T05:05:53.909" v="706" actId="20577"/>
        <pc:sldMkLst>
          <pc:docMk/>
          <pc:sldMk cId="2522146561" sldId="304"/>
        </pc:sldMkLst>
      </pc:sldChg>
      <pc:sldChg chg="modNotesTx">
        <pc:chgData name="春树 夏目" userId="7f755809a29ec584" providerId="LiveId" clId="{88F68FC8-F142-4B3D-AABD-FD13F93AF5F1}" dt="2023-11-20T05:36:58.245" v="2492" actId="20577"/>
        <pc:sldMkLst>
          <pc:docMk/>
          <pc:sldMk cId="3448026304" sldId="308"/>
        </pc:sldMkLst>
      </pc:sldChg>
      <pc:sldChg chg="modNotesTx">
        <pc:chgData name="春树 夏目" userId="7f755809a29ec584" providerId="LiveId" clId="{88F68FC8-F142-4B3D-AABD-FD13F93AF5F1}" dt="2023-11-20T05:39:32.387" v="2502" actId="20577"/>
        <pc:sldMkLst>
          <pc:docMk/>
          <pc:sldMk cId="2197122570" sldId="311"/>
        </pc:sldMkLst>
      </pc:sldChg>
      <pc:sldChg chg="modSp mod">
        <pc:chgData name="春树 夏目" userId="7f755809a29ec584" providerId="LiveId" clId="{88F68FC8-F142-4B3D-AABD-FD13F93AF5F1}" dt="2023-11-20T05:39:55.187" v="2512" actId="20577"/>
        <pc:sldMkLst>
          <pc:docMk/>
          <pc:sldMk cId="1952278855" sldId="312"/>
        </pc:sldMkLst>
        <pc:spChg chg="mod">
          <ac:chgData name="春树 夏目" userId="7f755809a29ec584" providerId="LiveId" clId="{88F68FC8-F142-4B3D-AABD-FD13F93AF5F1}" dt="2023-11-20T05:39:55.187" v="2512" actId="20577"/>
          <ac:spMkLst>
            <pc:docMk/>
            <pc:sldMk cId="1952278855" sldId="312"/>
            <ac:spMk id="7" creationId="{B77EB939-0BD4-3B54-ED16-77CFC92595CF}"/>
          </ac:spMkLst>
        </pc:spChg>
      </pc:sldChg>
      <pc:sldChg chg="modSp mod modNotesTx">
        <pc:chgData name="春树 夏目" userId="7f755809a29ec584" providerId="LiveId" clId="{88F68FC8-F142-4B3D-AABD-FD13F93AF5F1}" dt="2023-11-20T05:51:13.776" v="2538" actId="20577"/>
        <pc:sldMkLst>
          <pc:docMk/>
          <pc:sldMk cId="2624733036" sldId="313"/>
        </pc:sldMkLst>
        <pc:spChg chg="mod">
          <ac:chgData name="春树 夏目" userId="7f755809a29ec584" providerId="LiveId" clId="{88F68FC8-F142-4B3D-AABD-FD13F93AF5F1}" dt="2023-11-20T05:43:02.220" v="2536" actId="20577"/>
          <ac:spMkLst>
            <pc:docMk/>
            <pc:sldMk cId="2624733036" sldId="313"/>
            <ac:spMk id="5" creationId="{8612D181-9A43-9D6C-590C-CB88B43F0AC6}"/>
          </ac:spMkLst>
        </pc:spChg>
      </pc:sldChg>
      <pc:sldChg chg="del modNotesTx">
        <pc:chgData name="春树 夏目" userId="7f755809a29ec584" providerId="LiveId" clId="{88F68FC8-F142-4B3D-AABD-FD13F93AF5F1}" dt="2023-11-20T05:42:19.671" v="2515" actId="47"/>
        <pc:sldMkLst>
          <pc:docMk/>
          <pc:sldMk cId="1195887135" sldId="314"/>
        </pc:sldMkLst>
      </pc:sldChg>
      <pc:sldChg chg="modNotesTx">
        <pc:chgData name="春树 夏目" userId="7f755809a29ec584" providerId="LiveId" clId="{88F68FC8-F142-4B3D-AABD-FD13F93AF5F1}" dt="2023-11-20T05:59:59.277" v="2874" actId="20577"/>
        <pc:sldMkLst>
          <pc:docMk/>
          <pc:sldMk cId="155132738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9B5B3-ADBB-9F4A-BF0A-340B2A4B300F}" type="datetimeFigureOut">
              <a:rPr kumimoji="1" lang="ko-Kore-KR" altLang="en-US" smtClean="0"/>
              <a:t>11/20/2023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47AD-42A0-4045-849A-D103D0FF1AA4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3959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NVMe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PCIe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인터페이스를 사용해서 기존 인터페이스보다 더 높은 대역폭과 빠른 데이터 전송을 가능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byte </a:t>
            </a:r>
            <a:r>
              <a:rPr lang="ko-KR" altLang="en-US" dirty="0"/>
              <a:t>수준에서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수준에서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액세스할 수 있어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더 세밀한 제어와 빠른 액세스를 가능하게 합니다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."</a:t>
            </a: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9006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overflow</a:t>
            </a:r>
            <a:r>
              <a:rPr lang="ko-KR" altLang="en-US" dirty="0"/>
              <a:t>의 관점에서 기존 연구들을 다시 보면 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7078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금방 전에 설명한 세 가지 유형의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data overflow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로 하드웨어의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limit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에 도달하기 전에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write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stall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이 발생 </a:t>
            </a:r>
            <a:endParaRPr lang="en-US" altLang="ko-KR" b="0" i="0" dirty="0">
              <a:solidFill>
                <a:srgbClr val="121212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그래프에서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확인할수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있듯이 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기장 적은 대역폭이 할당되므로 스레드 수가 증가함에 따라 가장 낮다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이는 스레드 수가 증가함에 따라 더 많은 스레드가 제한된 대역폭을 공유하도록 강제되어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스레드에 할당되는 대역폭이 줄어들기 때문입니다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이로 인해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Memtable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 충분히 빠르게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않게 되고 따라서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CPU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리소스가 충분하더라도 시스템이 정지됩니다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。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128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왼쪽 그래프에서는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2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threa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만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사용하다보니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초반에는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L0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에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thread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를 쉽게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사용할수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있으나 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점차 데이터가 많아지면서 하위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level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에서도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thread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를 사용하여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writestall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 발생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오른쪽 그림에서는 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thread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많아서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l0 compaction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은 계속 실행되고 있어서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L0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Writestall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발생하지는 않지만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</a:t>
            </a: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늦은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로 인해서 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MT STALL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 많이 발생한다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7449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PS stall 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초증가는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4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개의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threa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까지 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충분한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bandwidth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을 확보하기 때문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mt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stall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 적게 발생하고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</a:t>
            </a:r>
          </a:p>
          <a:p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L0 compaction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도 빨리 실행되면서 하위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level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에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redundant data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많아지기떄문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</a:p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4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개를 넘기면 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flush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속도가 늦어지고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  redundant data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적어지며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deep level compaction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의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request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도 적어진다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4026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AIMD</a:t>
            </a:r>
            <a:r>
              <a:rPr lang="ko-KR" altLang="en-US" dirty="0"/>
              <a:t>는 자원 분배에 유용한 알고리즘으로 </a:t>
            </a:r>
            <a:r>
              <a:rPr lang="en-US" altLang="ko-KR" dirty="0"/>
              <a:t>TCP-IP</a:t>
            </a:r>
            <a:r>
              <a:rPr lang="ko-KR" altLang="en-US" dirty="0"/>
              <a:t>에서 </a:t>
            </a:r>
            <a:r>
              <a:rPr lang="ko-KR" altLang="en-US" dirty="0" err="1"/>
              <a:t>많이사용되고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5765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RocksDB-AT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会根据后台线程的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IO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压力自动更改速率限制器的阈值，速率限制器用于限制后台线程生成的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IO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操作的数量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[1]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。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RocksDB-AT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还根据线程优先级调整每个线程的分配速率，以避免竞争作业（比刷新作业的优先级低）饥饿</a:t>
            </a: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dirty="0"/>
              <a:t>논문에서는 실험을 데이터 사이즈로 </a:t>
            </a:r>
            <a:r>
              <a:rPr lang="ko-KR" altLang="en-US" dirty="0" err="1"/>
              <a:t>한것이</a:t>
            </a:r>
            <a:r>
              <a:rPr lang="ko-KR" altLang="en-US" dirty="0"/>
              <a:t> 아니라</a:t>
            </a:r>
            <a:r>
              <a:rPr lang="en-US" altLang="ko-KR" dirty="0"/>
              <a:t>, </a:t>
            </a:r>
            <a:r>
              <a:rPr lang="ko-KR" altLang="en-US" dirty="0"/>
              <a:t>시간 단위로 실험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59218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빨간색 선은 순간 처리량을 나타냅니다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검은색 선은 평균 처리량을 나타냅니다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en-US" altLang="zh-CN" b="0" i="0" dirty="0" err="1">
                <a:solidFill>
                  <a:srgbClr val="0F0F0F"/>
                </a:solidFill>
                <a:effectLst/>
                <a:latin typeface="Söhne"/>
              </a:rPr>
              <a:t>RocksDB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-AT automatically decides the bandwidth usage of different background jobs </a:t>
            </a: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표안의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글은 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三次运行的平均吞吐量和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편차</a:t>
            </a: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0236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altLang="zh-CN" b="1" i="0" dirty="0">
                <a:effectLst/>
                <a:latin typeface="Söhne"/>
              </a:rPr>
              <a:t>PS –stall</a:t>
            </a:r>
            <a:r>
              <a:rPr lang="ko-KR" altLang="en-US" b="1" i="0" dirty="0">
                <a:effectLst/>
                <a:latin typeface="Söhne"/>
              </a:rPr>
              <a:t>이   </a:t>
            </a:r>
            <a:r>
              <a:rPr lang="en-US" altLang="ko-KR" b="1" i="0" dirty="0">
                <a:effectLst/>
                <a:latin typeface="Söhne"/>
              </a:rPr>
              <a:t>SILK-o</a:t>
            </a:r>
            <a:r>
              <a:rPr lang="ko-KR" altLang="en-US" b="1" i="0" dirty="0">
                <a:effectLst/>
                <a:latin typeface="Söhne"/>
              </a:rPr>
              <a:t>보다 </a:t>
            </a:r>
            <a:r>
              <a:rPr lang="en-US" altLang="ko-KR" b="1" i="0" dirty="0" err="1">
                <a:effectLst/>
                <a:latin typeface="Söhne"/>
              </a:rPr>
              <a:t>adoc</a:t>
            </a:r>
            <a:r>
              <a:rPr lang="ko-KR" altLang="en-US" b="1" i="0" dirty="0">
                <a:effectLst/>
                <a:latin typeface="Söhne"/>
              </a:rPr>
              <a:t>가 더 많이 </a:t>
            </a:r>
            <a:r>
              <a:rPr lang="ko-KR" altLang="en-US" b="1" i="0" dirty="0" err="1">
                <a:effectLst/>
                <a:latin typeface="Söhne"/>
              </a:rPr>
              <a:t>발생하는것</a:t>
            </a:r>
            <a:r>
              <a:rPr lang="ko-KR" altLang="en-US" b="1" i="0" dirty="0">
                <a:effectLst/>
                <a:latin typeface="Söhne"/>
              </a:rPr>
              <a:t> 관찰 </a:t>
            </a:r>
            <a:endParaRPr lang="en-US" altLang="ko-KR" b="1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ko-KR" altLang="en-US" b="1" i="0" dirty="0">
                <a:effectLst/>
                <a:latin typeface="Söhne"/>
              </a:rPr>
              <a:t>실험을 시간 단위로 </a:t>
            </a:r>
            <a:r>
              <a:rPr lang="ko-KR" altLang="en-US" b="1" i="0" dirty="0" err="1">
                <a:effectLst/>
                <a:latin typeface="Söhne"/>
              </a:rPr>
              <a:t>하다보니</a:t>
            </a:r>
            <a:r>
              <a:rPr lang="ko-KR" altLang="en-US" b="1" i="0" dirty="0">
                <a:effectLst/>
                <a:latin typeface="Söhne"/>
              </a:rPr>
              <a:t> </a:t>
            </a:r>
            <a:r>
              <a:rPr lang="en-US" altLang="ko-KR" b="1" i="0" dirty="0">
                <a:effectLst/>
                <a:latin typeface="Söhne"/>
              </a:rPr>
              <a:t>,  </a:t>
            </a:r>
            <a:r>
              <a:rPr lang="ko-KR" altLang="en-US" b="1" i="0" dirty="0">
                <a:effectLst/>
                <a:latin typeface="Söhne"/>
              </a:rPr>
              <a:t>더 많은 데이터를 처리하게 되어서 </a:t>
            </a:r>
            <a:r>
              <a:rPr lang="en-US" altLang="ko-KR" b="1" i="0" dirty="0">
                <a:effectLst/>
                <a:latin typeface="Söhne"/>
              </a:rPr>
              <a:t>, PS STALL</a:t>
            </a:r>
            <a:r>
              <a:rPr lang="ko-KR" altLang="en-US" b="1" i="0" dirty="0">
                <a:effectLst/>
                <a:latin typeface="Söhne"/>
              </a:rPr>
              <a:t>이 많이 발생 </a:t>
            </a:r>
            <a:endParaRPr lang="en-US" altLang="zh-CN" b="1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en-US" altLang="zh-CN" b="1" i="0" dirty="0"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zh-CN" altLang="en-US" b="1" i="0" dirty="0">
                <a:effectLst/>
                <a:latin typeface="Söhne"/>
              </a:rPr>
              <a:t>更高的数据处理量</a:t>
            </a:r>
            <a:r>
              <a:rPr lang="zh-CN" altLang="en-US" b="0" i="0" dirty="0">
                <a:effectLst/>
                <a:latin typeface="Söhne"/>
              </a:rPr>
              <a:t>：</a:t>
            </a:r>
            <a:r>
              <a:rPr lang="en-US" altLang="zh-CN" b="0" i="0" dirty="0">
                <a:effectLst/>
                <a:latin typeface="Söhne"/>
              </a:rPr>
              <a:t>ADOC</a:t>
            </a:r>
            <a:r>
              <a:rPr lang="zh-CN" altLang="en-US" b="0" i="0" dirty="0">
                <a:effectLst/>
                <a:latin typeface="Söhne"/>
              </a:rPr>
              <a:t>处理的数据量比</a:t>
            </a:r>
            <a:r>
              <a:rPr lang="en-US" altLang="zh-CN" b="0" i="0" dirty="0">
                <a:effectLst/>
                <a:latin typeface="Söhne"/>
              </a:rPr>
              <a:t>SILK-O</a:t>
            </a:r>
            <a:r>
              <a:rPr lang="zh-CN" altLang="en-US" b="0" i="0" dirty="0">
                <a:effectLst/>
                <a:latin typeface="Söhne"/>
              </a:rPr>
              <a:t>和</a:t>
            </a:r>
            <a:r>
              <a:rPr lang="en-US" altLang="zh-CN" b="0" i="0" dirty="0">
                <a:effectLst/>
                <a:latin typeface="Söhne"/>
              </a:rPr>
              <a:t>SILK-P</a:t>
            </a:r>
            <a:r>
              <a:rPr lang="zh-CN" altLang="en-US" b="0" i="0" dirty="0">
                <a:effectLst/>
                <a:latin typeface="Söhne"/>
              </a:rPr>
              <a:t>多，这意味着它需要处理更多的数据，从而导致在持久存储层面上更频繁的阻塞。</a:t>
            </a:r>
            <a:endParaRPr lang="en-US" altLang="zh-CN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en-US" altLang="zh-CN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ko-KR" altLang="en-US" b="0" i="0" dirty="0">
                <a:effectLst/>
                <a:latin typeface="Söhne"/>
              </a:rPr>
              <a:t>오른쪽 그래프를 보시면 같은 시간 만큼 실행 </a:t>
            </a:r>
            <a:r>
              <a:rPr lang="ko-KR" altLang="en-US" b="0" i="0" dirty="0" err="1">
                <a:effectLst/>
                <a:latin typeface="Söhne"/>
              </a:rPr>
              <a:t>하였을때</a:t>
            </a:r>
            <a:r>
              <a:rPr lang="ko-KR" altLang="en-US" b="0" i="0" dirty="0">
                <a:effectLst/>
                <a:latin typeface="Söhne"/>
              </a:rPr>
              <a:t>  </a:t>
            </a:r>
            <a:endParaRPr lang="en-US" altLang="ko-KR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en-US" altLang="ko-KR" b="0" i="0" dirty="0">
                <a:effectLst/>
                <a:latin typeface="Söhne"/>
              </a:rPr>
              <a:t>HDD</a:t>
            </a:r>
            <a:r>
              <a:rPr lang="ko-KR" altLang="en-US" b="0" i="0" dirty="0">
                <a:effectLst/>
                <a:latin typeface="Söhne"/>
              </a:rPr>
              <a:t>에서는 </a:t>
            </a:r>
            <a:r>
              <a:rPr lang="en-US" altLang="ko-KR" b="0" i="0" dirty="0">
                <a:effectLst/>
                <a:latin typeface="Söhne"/>
              </a:rPr>
              <a:t>Input </a:t>
            </a:r>
            <a:r>
              <a:rPr lang="ko-KR" altLang="en-US" b="0" i="0" dirty="0">
                <a:effectLst/>
                <a:latin typeface="Söhne"/>
              </a:rPr>
              <a:t>데이터를 </a:t>
            </a:r>
            <a:r>
              <a:rPr lang="en-US" altLang="ko-KR" b="0" i="0" dirty="0">
                <a:effectLst/>
                <a:latin typeface="Söhne"/>
              </a:rPr>
              <a:t>SILK-o</a:t>
            </a:r>
            <a:r>
              <a:rPr lang="ko-KR" altLang="en-US" b="0" i="0" dirty="0">
                <a:effectLst/>
                <a:latin typeface="Söhne"/>
              </a:rPr>
              <a:t>보다 </a:t>
            </a:r>
            <a:r>
              <a:rPr lang="en-US" altLang="ko-KR" b="0" i="0" dirty="0">
                <a:effectLst/>
                <a:latin typeface="Söhne"/>
              </a:rPr>
              <a:t>53.5%</a:t>
            </a:r>
            <a:r>
              <a:rPr lang="ko-KR" altLang="en-US" b="0" i="0" dirty="0">
                <a:effectLst/>
                <a:latin typeface="Söhne"/>
              </a:rPr>
              <a:t>더 많이 처리한 불구하면서</a:t>
            </a:r>
            <a:r>
              <a:rPr lang="en-US" altLang="ko-KR" b="0" i="0" dirty="0">
                <a:effectLst/>
                <a:latin typeface="Söhne"/>
              </a:rPr>
              <a:t>, disk </a:t>
            </a:r>
            <a:r>
              <a:rPr lang="ko-KR" altLang="en-US" b="0" i="0" dirty="0">
                <a:effectLst/>
                <a:latin typeface="Söhne"/>
              </a:rPr>
              <a:t>공간은 </a:t>
            </a:r>
            <a:r>
              <a:rPr lang="en-US" altLang="ko-KR" b="0" i="0" dirty="0">
                <a:effectLst/>
                <a:latin typeface="Söhne"/>
              </a:rPr>
              <a:t>19.4% </a:t>
            </a:r>
            <a:r>
              <a:rPr lang="ko-KR" altLang="en-US" b="0" i="0" dirty="0">
                <a:effectLst/>
                <a:latin typeface="Söhne"/>
              </a:rPr>
              <a:t>더 사용</a:t>
            </a:r>
            <a:endParaRPr lang="en-US" altLang="ko-KR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en-US" altLang="zh-CN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en-US" altLang="zh-CN" b="0" i="0" dirty="0">
                <a:effectLst/>
                <a:latin typeface="Söhne"/>
              </a:rPr>
              <a:t>SILK</a:t>
            </a:r>
            <a:r>
              <a:rPr lang="ko-KR" altLang="en-US" b="0" i="0" dirty="0">
                <a:effectLst/>
                <a:latin typeface="Söhne"/>
              </a:rPr>
              <a:t>는 </a:t>
            </a:r>
            <a:r>
              <a:rPr lang="en-US" altLang="ko-KR" b="0" i="0" dirty="0">
                <a:effectLst/>
                <a:latin typeface="Söhne"/>
              </a:rPr>
              <a:t>bandwidth</a:t>
            </a:r>
            <a:r>
              <a:rPr lang="ko-KR" altLang="en-US" b="0" i="0" dirty="0">
                <a:effectLst/>
                <a:latin typeface="Söhne"/>
              </a:rPr>
              <a:t>가 많이 </a:t>
            </a:r>
            <a:r>
              <a:rPr lang="ko-KR" altLang="en-US" b="0" i="0" dirty="0" err="1">
                <a:effectLst/>
                <a:latin typeface="Söhne"/>
              </a:rPr>
              <a:t>사용될때</a:t>
            </a:r>
            <a:r>
              <a:rPr lang="ko-KR" altLang="en-US" b="0" i="0" dirty="0">
                <a:effectLst/>
                <a:latin typeface="Söhne"/>
              </a:rPr>
              <a:t> </a:t>
            </a:r>
            <a:r>
              <a:rPr lang="en-US" altLang="ko-KR" b="0" i="0" dirty="0">
                <a:effectLst/>
                <a:latin typeface="Söhne"/>
              </a:rPr>
              <a:t>, sleep </a:t>
            </a:r>
            <a:r>
              <a:rPr lang="ko-KR" altLang="en-US" b="0" i="0" dirty="0">
                <a:effectLst/>
                <a:latin typeface="Söhne"/>
              </a:rPr>
              <a:t>모드로 들어가는 반면</a:t>
            </a:r>
            <a:endParaRPr lang="en-US" altLang="ko-KR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en-US" altLang="zh-CN" b="0" i="0" dirty="0" err="1">
                <a:effectLst/>
                <a:latin typeface="Söhne"/>
              </a:rPr>
              <a:t>Adoc</a:t>
            </a:r>
            <a:r>
              <a:rPr lang="ko-KR" altLang="en-US" b="0" i="0" dirty="0">
                <a:effectLst/>
                <a:latin typeface="Söhne"/>
              </a:rPr>
              <a:t>는 </a:t>
            </a:r>
            <a:r>
              <a:rPr lang="en-US" altLang="ko-KR" b="0" i="0" dirty="0">
                <a:effectLst/>
                <a:latin typeface="Söhne"/>
              </a:rPr>
              <a:t>compaction </a:t>
            </a:r>
            <a:r>
              <a:rPr lang="ko-KR" altLang="en-US" b="0" i="0" dirty="0">
                <a:effectLst/>
                <a:latin typeface="Söhne"/>
              </a:rPr>
              <a:t>작업이 최소한 하는 있도록 계속 실행 </a:t>
            </a:r>
            <a:endParaRPr lang="en-US" altLang="ko-KR" b="0" i="0" dirty="0"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zh-CN" altLang="en-US" b="0" i="0" dirty="0"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7893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2159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단순 쓰기 </a:t>
            </a:r>
            <a:r>
              <a:rPr lang="en-US" altLang="ko-KR" dirty="0"/>
              <a:t>load</a:t>
            </a:r>
            <a:r>
              <a:rPr lang="ko-KR" altLang="en-US" dirty="0"/>
              <a:t>에는 </a:t>
            </a:r>
            <a:r>
              <a:rPr lang="en-US" altLang="ko-KR" dirty="0"/>
              <a:t>ADOC</a:t>
            </a:r>
            <a:r>
              <a:rPr lang="ko-KR" altLang="en-US" dirty="0"/>
              <a:t>가 </a:t>
            </a:r>
            <a:r>
              <a:rPr lang="en-US" altLang="ko-KR" dirty="0"/>
              <a:t>SKIL</a:t>
            </a:r>
            <a:r>
              <a:rPr lang="ko-KR" altLang="en-US" dirty="0"/>
              <a:t>보다 성능이 좋으나 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YCSB-A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、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-B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、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-C</a:t>
            </a:r>
            <a:r>
              <a:rPr lang="zh-CN" altLang="en-US" dirty="0">
                <a:solidFill>
                  <a:srgbClr val="0F0F0F"/>
                </a:solidFill>
                <a:latin typeface="Söhne"/>
              </a:rPr>
              <a:t> </a:t>
            </a:r>
            <a:r>
              <a:rPr lang="en-US" altLang="zh-CN" dirty="0">
                <a:solidFill>
                  <a:srgbClr val="0F0F0F"/>
                </a:solidFill>
                <a:latin typeface="Söhne"/>
              </a:rPr>
              <a:t>and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–F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SILK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더 좋다 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29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6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50554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이유는 </a:t>
            </a:r>
            <a:r>
              <a:rPr lang="en-US" altLang="ko-KR" dirty="0"/>
              <a:t>SILK</a:t>
            </a:r>
            <a:r>
              <a:rPr lang="ko-KR" altLang="en-US" dirty="0"/>
              <a:t>가 </a:t>
            </a:r>
            <a:r>
              <a:rPr lang="en-US" altLang="ko-KR" dirty="0"/>
              <a:t>ADOC</a:t>
            </a:r>
            <a:r>
              <a:rPr lang="ko-KR" altLang="en-US" dirty="0"/>
              <a:t>보다 </a:t>
            </a:r>
            <a:r>
              <a:rPr lang="en-US" altLang="ko-KR" dirty="0"/>
              <a:t>76.7%</a:t>
            </a:r>
            <a:r>
              <a:rPr lang="ko-KR" altLang="en-US" dirty="0"/>
              <a:t>의 메모리를 더 사용해서  성능이 좋다</a:t>
            </a:r>
            <a:r>
              <a:rPr lang="en-US" altLang="ko-KR" dirty="0"/>
              <a:t>,.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30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6507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ADOC-T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는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batch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사이즈를 조정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안하기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때문에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memory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사용량이 적은 대신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bandwidth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와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cpu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uilization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이 높다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왜냐하면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batch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사이즈가 작아서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데이터 이동이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빈번하다보니</a:t>
            </a:r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PM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같은 빠른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디바이스에서느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좋은 성능을 보이고</a:t>
            </a: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ADOC-B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는 반대로 쓰레드를 증가하지 않기 </a:t>
            </a:r>
            <a:r>
              <a:rPr lang="ko-KR" altLang="en-US" b="0" i="0" dirty="0" err="1">
                <a:solidFill>
                  <a:srgbClr val="0F0F0F"/>
                </a:solidFill>
                <a:effectLst/>
                <a:latin typeface="Söhne"/>
              </a:rPr>
              <a:t>떄문에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memeory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와 </a:t>
            </a:r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cpu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bandwidth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가 전면적으로 작고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ADOC-T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와 반대의 흐름을 보여준다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en-US" altLang="ko-KR" b="0" i="0" dirty="0" err="1">
                <a:solidFill>
                  <a:srgbClr val="0F0F0F"/>
                </a:solidFill>
                <a:effectLst/>
                <a:latin typeface="Söhne"/>
              </a:rPr>
              <a:t>Hdd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에서 좋은 성능을 보이는 것은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적은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thread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로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 HDD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의 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bandwidth</a:t>
            </a:r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를 충분히 사용하고 있기 때문이다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  <a:p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它在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HDD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上表现良好，但随着设备变得更强大，吞吐量下降。由于它不增加线程数量，内存占用、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CPU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利用率和带宽利用率都相对较低，因为触发的数据移动作业较少。也就是说，虽然资源充裕，但没有足够的工作线程来利用它们。然而，在带宽有限的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HDD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上，拥有少量线程允许这些线程充分利用带宽，减少写入停顿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31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7393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F0F0F"/>
                </a:solidFill>
                <a:effectLst/>
                <a:latin typeface="Söhne"/>
              </a:rPr>
              <a:t>시간 기반의 실험은 실제 운영 환경에서의 시스템 성능을 더 잘 반영합니다</a:t>
            </a:r>
            <a:r>
              <a:rPr lang="en-US" altLang="ko-KR" b="0" i="0" dirty="0">
                <a:solidFill>
                  <a:srgbClr val="0F0F0F"/>
                </a:solidFill>
                <a:effectLst/>
                <a:latin typeface="Söhne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33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9089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연구 </a:t>
            </a:r>
            <a:r>
              <a:rPr lang="en-US" altLang="zh-CN" dirty="0"/>
              <a:t>3</a:t>
            </a:r>
            <a:r>
              <a:rPr lang="ko-KR" altLang="en-US" dirty="0"/>
              <a:t>가지 관점 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952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연구에서는 </a:t>
            </a:r>
            <a:r>
              <a:rPr lang="en-US" altLang="ko-KR" dirty="0"/>
              <a:t>CPU</a:t>
            </a:r>
            <a:r>
              <a:rPr lang="ko-KR" altLang="en-US" dirty="0"/>
              <a:t>와 </a:t>
            </a:r>
            <a:r>
              <a:rPr lang="en-US" altLang="ko-KR" dirty="0"/>
              <a:t>Disk</a:t>
            </a:r>
            <a:r>
              <a:rPr lang="ko-KR" altLang="en-US" dirty="0"/>
              <a:t>의 </a:t>
            </a:r>
            <a:r>
              <a:rPr lang="en-US" altLang="ko-KR" dirty="0"/>
              <a:t>bandwidth</a:t>
            </a:r>
            <a:r>
              <a:rPr lang="ko-KR" altLang="en-US" dirty="0"/>
              <a:t>가  </a:t>
            </a:r>
            <a:r>
              <a:rPr lang="en-US" altLang="ko-KR" dirty="0"/>
              <a:t>write stall</a:t>
            </a:r>
            <a:r>
              <a:rPr lang="ko-KR" altLang="en-US" dirty="0"/>
              <a:t>의 문제라는 연구가 있다</a:t>
            </a:r>
            <a:r>
              <a:rPr lang="en-US" altLang="ko-KR" dirty="0"/>
              <a:t>. </a:t>
            </a:r>
          </a:p>
          <a:p>
            <a:endParaRPr lang="en-US" altLang="zh-CN" dirty="0"/>
          </a:p>
          <a:p>
            <a:r>
              <a:rPr lang="ko-KR" altLang="en-US" dirty="0"/>
              <a:t>그래서 </a:t>
            </a:r>
            <a:r>
              <a:rPr lang="en-US" altLang="ko-KR" dirty="0"/>
              <a:t>4</a:t>
            </a:r>
            <a:r>
              <a:rPr lang="ko-KR" altLang="en-US" dirty="0"/>
              <a:t>가지 디바이스 </a:t>
            </a:r>
            <a:r>
              <a:rPr lang="en-US" altLang="ko-KR" dirty="0"/>
              <a:t>&amp; </a:t>
            </a:r>
            <a:r>
              <a:rPr lang="ko-KR" altLang="en-US" dirty="0"/>
              <a:t>여러 스레드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PM &amp; NVMe SSD</a:t>
            </a:r>
            <a:r>
              <a:rPr lang="ko-KR" altLang="en-US" dirty="0"/>
              <a:t>은 </a:t>
            </a:r>
            <a:r>
              <a:rPr lang="en-US" altLang="ko-KR" dirty="0"/>
              <a:t>bandwidth</a:t>
            </a:r>
            <a:r>
              <a:rPr lang="ko-KR" altLang="en-US" dirty="0"/>
              <a:t>가 </a:t>
            </a:r>
            <a:r>
              <a:rPr lang="en-US" altLang="ko-KR" dirty="0"/>
              <a:t>SATA</a:t>
            </a:r>
            <a:r>
              <a:rPr lang="ko-KR" altLang="en-US" dirty="0"/>
              <a:t>에 비해  높다 보니</a:t>
            </a:r>
            <a:r>
              <a:rPr lang="en-US" altLang="ko-KR" dirty="0"/>
              <a:t> , </a:t>
            </a:r>
            <a:r>
              <a:rPr lang="ko-KR" altLang="en-US" dirty="0"/>
              <a:t>스레드를 높일수록 </a:t>
            </a:r>
            <a:r>
              <a:rPr lang="zh-CN" altLang="en-US" dirty="0"/>
              <a:t> </a:t>
            </a:r>
            <a:r>
              <a:rPr lang="en-US" altLang="zh-CN" dirty="0"/>
              <a:t>write stall</a:t>
            </a:r>
            <a:r>
              <a:rPr lang="ko-KR" altLang="en-US" dirty="0"/>
              <a:t>이 전면적으로 낮다 보니 틀린 말은 아니다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오른쪽 </a:t>
            </a:r>
            <a:r>
              <a:rPr lang="en-US" altLang="ko-KR" dirty="0" err="1"/>
              <a:t>cpu</a:t>
            </a:r>
            <a:r>
              <a:rPr lang="ko-KR" altLang="en-US" dirty="0"/>
              <a:t>와 </a:t>
            </a:r>
            <a:r>
              <a:rPr lang="en-US" altLang="ko-KR" dirty="0" err="1"/>
              <a:t>bandwitdh</a:t>
            </a:r>
            <a:r>
              <a:rPr lang="ko-KR" altLang="en-US" dirty="0"/>
              <a:t>를 보시면 </a:t>
            </a:r>
            <a:r>
              <a:rPr lang="en-US" altLang="ko-KR" dirty="0"/>
              <a:t>PM, NVMe</a:t>
            </a:r>
            <a:r>
              <a:rPr lang="ko-KR" altLang="en-US" dirty="0"/>
              <a:t>는 여유가 있으면서도 </a:t>
            </a:r>
            <a:r>
              <a:rPr lang="en-US" altLang="ko-KR" dirty="0"/>
              <a:t>write stall</a:t>
            </a:r>
            <a:r>
              <a:rPr lang="ko-KR" altLang="en-US" dirty="0"/>
              <a:t>이 발생한다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8497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연구에서는 </a:t>
            </a:r>
            <a:r>
              <a:rPr lang="en-US" altLang="zh-CN" dirty="0"/>
              <a:t>L0</a:t>
            </a:r>
            <a:r>
              <a:rPr lang="ko-KR" altLang="en-US" dirty="0"/>
              <a:t>에 중복 된 </a:t>
            </a:r>
            <a:r>
              <a:rPr lang="en-US" altLang="ko-KR" dirty="0" err="1"/>
              <a:t>sst</a:t>
            </a:r>
            <a:r>
              <a:rPr lang="ko-KR" altLang="en-US" dirty="0"/>
              <a:t>를 모두 </a:t>
            </a:r>
            <a:r>
              <a:rPr lang="en-US" altLang="ko-KR" dirty="0"/>
              <a:t>compaction </a:t>
            </a:r>
            <a:r>
              <a:rPr lang="ko-KR" altLang="en-US" dirty="0"/>
              <a:t>진행해서 </a:t>
            </a:r>
            <a:r>
              <a:rPr lang="en-US" altLang="ko-KR" dirty="0"/>
              <a:t>write stall</a:t>
            </a:r>
            <a:r>
              <a:rPr lang="ko-KR" altLang="en-US" dirty="0"/>
              <a:t>이 증가한다고 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왼쪽 그림에서 초반에는 </a:t>
            </a:r>
            <a:r>
              <a:rPr lang="en-US" altLang="ko-KR" dirty="0"/>
              <a:t>write stall</a:t>
            </a:r>
            <a:r>
              <a:rPr lang="ko-KR" altLang="en-US" dirty="0"/>
              <a:t>와 </a:t>
            </a:r>
            <a:r>
              <a:rPr lang="en-US" altLang="ko-KR" dirty="0"/>
              <a:t>L0-L1 compaction</a:t>
            </a:r>
            <a:r>
              <a:rPr lang="ko-KR" altLang="en-US" dirty="0"/>
              <a:t>의 </a:t>
            </a:r>
            <a:r>
              <a:rPr lang="en-US" altLang="ko-KR" dirty="0"/>
              <a:t>timing</a:t>
            </a:r>
            <a:r>
              <a:rPr lang="ko-KR" altLang="en-US" dirty="0"/>
              <a:t>이 맞습니다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뒤로가면</a:t>
            </a:r>
            <a:r>
              <a:rPr lang="ko-KR" altLang="en-US" dirty="0"/>
              <a:t>  </a:t>
            </a:r>
            <a:r>
              <a:rPr lang="en-US" altLang="ko-KR" dirty="0"/>
              <a:t>write stall </a:t>
            </a:r>
            <a:r>
              <a:rPr lang="ko-KR" altLang="en-US" dirty="0"/>
              <a:t>은  </a:t>
            </a:r>
            <a:r>
              <a:rPr lang="en-US" altLang="ko-KR" dirty="0"/>
              <a:t>L0-L1 compaction </a:t>
            </a:r>
            <a:r>
              <a:rPr lang="ko-KR" altLang="en-US" dirty="0"/>
              <a:t>전에 발생하고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Thread</a:t>
            </a:r>
            <a:r>
              <a:rPr lang="ko-KR" altLang="en-US" dirty="0"/>
              <a:t>를 늘려봐도  </a:t>
            </a:r>
            <a:r>
              <a:rPr lang="en-US" altLang="ko-KR" dirty="0"/>
              <a:t>L0-L1 compaction</a:t>
            </a:r>
            <a:r>
              <a:rPr lang="ko-KR" altLang="en-US" dirty="0"/>
              <a:t>은 계속 실행되고 있으나 성능저하가 </a:t>
            </a:r>
            <a:r>
              <a:rPr lang="ko-KR" altLang="en-US" dirty="0" err="1"/>
              <a:t>발생하는것을</a:t>
            </a:r>
            <a:r>
              <a:rPr lang="ko-KR" altLang="en-US" dirty="0"/>
              <a:t> </a:t>
            </a:r>
            <a:r>
              <a:rPr lang="ko-KR" altLang="en-US" dirty="0" err="1"/>
              <a:t>관찰할수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6774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연구 </a:t>
            </a:r>
            <a:r>
              <a:rPr lang="en-US" altLang="zh-CN" dirty="0"/>
              <a:t>3</a:t>
            </a:r>
            <a:r>
              <a:rPr lang="ko-KR" altLang="en-US" dirty="0"/>
              <a:t>가지 </a:t>
            </a:r>
            <a:r>
              <a:rPr lang="en-US" altLang="ko-KR" dirty="0"/>
              <a:t>background </a:t>
            </a:r>
            <a:r>
              <a:rPr lang="ko-KR" altLang="en-US" dirty="0"/>
              <a:t>작업이 </a:t>
            </a:r>
            <a:r>
              <a:rPr lang="en-US" altLang="ko-KR" dirty="0"/>
              <a:t>resource</a:t>
            </a:r>
            <a:r>
              <a:rPr lang="ko-KR" altLang="en-US" dirty="0"/>
              <a:t>를 경쟁해서 </a:t>
            </a:r>
            <a:r>
              <a:rPr lang="en-US" altLang="ko-KR" dirty="0"/>
              <a:t>write stall </a:t>
            </a:r>
            <a:r>
              <a:rPr lang="ko-KR" altLang="en-US" dirty="0"/>
              <a:t>증가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Thread </a:t>
            </a:r>
            <a:r>
              <a:rPr lang="ko-KR" altLang="en-US" dirty="0"/>
              <a:t>증가하면서 </a:t>
            </a:r>
            <a:r>
              <a:rPr lang="en-US" altLang="ko-KR" dirty="0"/>
              <a:t>write stall  </a:t>
            </a:r>
            <a:r>
              <a:rPr lang="ko-KR" altLang="en-US" dirty="0"/>
              <a:t>적게 발생 하니 일부는 맞다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충돌하는 </a:t>
            </a:r>
            <a:r>
              <a:rPr lang="en-US" altLang="ko-KR" dirty="0"/>
              <a:t>compaction</a:t>
            </a:r>
            <a:r>
              <a:rPr lang="ko-KR" altLang="en-US" dirty="0"/>
              <a:t>이 주요 원인이었다면 느린 </a:t>
            </a:r>
            <a:r>
              <a:rPr lang="en-US" altLang="ko-KR" dirty="0"/>
              <a:t>flush</a:t>
            </a:r>
            <a:r>
              <a:rPr lang="ko-KR" altLang="en-US" dirty="0"/>
              <a:t>로 인해 </a:t>
            </a:r>
            <a:r>
              <a:rPr lang="en-US" altLang="ko-KR" dirty="0"/>
              <a:t>MT-stall</a:t>
            </a:r>
            <a:r>
              <a:rPr lang="ko-KR" altLang="en-US" dirty="0"/>
              <a:t>이 </a:t>
            </a:r>
            <a:r>
              <a:rPr lang="ko-KR" altLang="en-US" dirty="0" err="1"/>
              <a:t>증가한는것</a:t>
            </a:r>
            <a:r>
              <a:rPr lang="ko-KR" altLang="en-US" dirty="0"/>
              <a:t> 처럼 </a:t>
            </a:r>
            <a:r>
              <a:rPr lang="en-US" altLang="ko-KR" dirty="0"/>
              <a:t> PS stall </a:t>
            </a:r>
            <a:r>
              <a:rPr lang="ko-KR" altLang="en-US" dirty="0"/>
              <a:t>이 </a:t>
            </a:r>
            <a:r>
              <a:rPr lang="ko-KR" altLang="en-US" dirty="0" err="1"/>
              <a:t>증가하여햐</a:t>
            </a:r>
            <a:r>
              <a:rPr lang="ko-KR" altLang="en-US" dirty="0"/>
              <a:t> 하는데</a:t>
            </a:r>
            <a:r>
              <a:rPr lang="en-US" altLang="ko-KR" dirty="0"/>
              <a:t>, </a:t>
            </a:r>
            <a:r>
              <a:rPr lang="ko-KR" altLang="en-US" dirty="0"/>
              <a:t>아니다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스레드 수가 증가할수록 </a:t>
            </a:r>
            <a:r>
              <a:rPr lang="en-US" altLang="ko-KR" dirty="0"/>
              <a:t>PS Stall</a:t>
            </a:r>
            <a:r>
              <a:rPr lang="ko-KR" altLang="en-US" dirty="0"/>
              <a:t>은 감소하고 </a:t>
            </a:r>
            <a:r>
              <a:rPr lang="en-US" altLang="ko-KR" dirty="0"/>
              <a:t>MT Stall</a:t>
            </a:r>
            <a:r>
              <a:rPr lang="ko-KR" altLang="en-US" dirty="0"/>
              <a:t>은 증가하는 것으로 나타나 이 관점에는 여전히 한계가 있음을 알 수 있습니다</a:t>
            </a:r>
            <a:r>
              <a:rPr lang="en-US" altLang="ko-KR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2658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MT</a:t>
            </a:r>
            <a:r>
              <a:rPr lang="ko-KR" altLang="en-US" sz="1200" dirty="0"/>
              <a:t> </a:t>
            </a:r>
            <a:r>
              <a:rPr lang="en-US" altLang="ko-KR" sz="1200" dirty="0"/>
              <a:t>stall</a:t>
            </a:r>
            <a:r>
              <a:rPr lang="ko-KR" altLang="en-US" sz="1200" dirty="0"/>
              <a:t>의 발생이유는 즉 </a:t>
            </a:r>
            <a:r>
              <a:rPr lang="en-US" altLang="zh-CN" sz="1200" dirty="0"/>
              <a:t>input</a:t>
            </a:r>
            <a:r>
              <a:rPr lang="ko-KR" altLang="en-US" dirty="0"/>
              <a:t> 속도가 </a:t>
            </a:r>
            <a:r>
              <a:rPr lang="en-US" altLang="ko-KR" dirty="0"/>
              <a:t>flush</a:t>
            </a:r>
            <a:r>
              <a:rPr lang="ko-KR" altLang="en-US" dirty="0"/>
              <a:t> 속도를 초과 하기때문에  </a:t>
            </a:r>
            <a:r>
              <a:rPr lang="en-US" altLang="ko-KR" dirty="0"/>
              <a:t>MMO </a:t>
            </a:r>
            <a:r>
              <a:rPr lang="ko-KR" altLang="en-US" dirty="0"/>
              <a:t>발생</a:t>
            </a:r>
            <a:endParaRPr lang="en-US" altLang="ko-KR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1805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L0-L1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의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compaction 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속도와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flush 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속도가  맞춰지지 않으면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-apple-system"/>
              </a:rPr>
              <a:t>L0 Stall 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-apple-system"/>
              </a:rPr>
              <a:t>이 발생하면 서 </a:t>
            </a:r>
            <a:r>
              <a:rPr lang="en-US" altLang="zh-CN" dirty="0"/>
              <a:t>Level 0 Overflow (L0O)</a:t>
            </a:r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5727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Compaction </a:t>
            </a:r>
            <a:r>
              <a:rPr lang="ko-KR" altLang="en-US" dirty="0"/>
              <a:t>속도와 하위</a:t>
            </a:r>
            <a:r>
              <a:rPr lang="en-US" altLang="ko-KR" dirty="0"/>
              <a:t>level</a:t>
            </a:r>
            <a:r>
              <a:rPr lang="ko-KR" altLang="en-US" dirty="0"/>
              <a:t>의  </a:t>
            </a:r>
            <a:r>
              <a:rPr lang="en-US" altLang="ko-KR" dirty="0"/>
              <a:t>redundant data</a:t>
            </a:r>
            <a:r>
              <a:rPr lang="ko-KR" altLang="en-US" dirty="0"/>
              <a:t>의 생성속도가  일치되지 않는  경우 </a:t>
            </a:r>
            <a:r>
              <a:rPr lang="en-US" altLang="ko-KR" dirty="0"/>
              <a:t>PS Stall</a:t>
            </a:r>
            <a:r>
              <a:rPr lang="ko-KR" altLang="en-US" dirty="0"/>
              <a:t>이 발생하며 이며  </a:t>
            </a:r>
            <a:r>
              <a:rPr lang="en-US" altLang="zh-CN" dirty="0"/>
              <a:t>Redundancy Overflow (RDO) </a:t>
            </a:r>
            <a:r>
              <a:rPr lang="ko-KR" altLang="en-US" dirty="0"/>
              <a:t>칭하다</a:t>
            </a:r>
            <a:endParaRPr lang="en-US" altLang="ko-KR" dirty="0"/>
          </a:p>
          <a:p>
            <a:endParaRPr lang="zh-CN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47AD-42A0-4045-849A-D103D0FF1AA4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8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7DA3F-129F-D8A6-2948-A8E2EFE9D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66" y="104140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NANUMGOTHIC EXTRABOLD" panose="020D0604000000000000" pitchFamily="34" charset="-127"/>
                <a:ea typeface="NANUMGOTHIC EXTRABOLD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7A5848-7A3D-6283-953C-8FBAF0E4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673" y="4658856"/>
            <a:ext cx="9144000" cy="154890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 b="1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418DA52-5604-8761-5065-D05B85B58C25}"/>
              </a:ext>
            </a:extLst>
          </p:cNvPr>
          <p:cNvSpPr/>
          <p:nvPr userDrawn="1"/>
        </p:nvSpPr>
        <p:spPr>
          <a:xfrm>
            <a:off x="11287760" y="747147"/>
            <a:ext cx="375920" cy="1069975"/>
          </a:xfrm>
          <a:prstGeom prst="round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C9054052-529A-645D-3EE8-3A43C6984F37}"/>
              </a:ext>
            </a:extLst>
          </p:cNvPr>
          <p:cNvSpPr/>
          <p:nvPr userDrawn="1"/>
        </p:nvSpPr>
        <p:spPr>
          <a:xfrm>
            <a:off x="10814474" y="747146"/>
            <a:ext cx="375920" cy="1069975"/>
          </a:xfrm>
          <a:prstGeom prst="roundRect">
            <a:avLst/>
          </a:prstGeom>
          <a:solidFill>
            <a:srgbClr val="FEB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09AE17E2-3841-E732-9657-7338220AC28E}"/>
              </a:ext>
            </a:extLst>
          </p:cNvPr>
          <p:cNvSpPr/>
          <p:nvPr userDrawn="1"/>
        </p:nvSpPr>
        <p:spPr>
          <a:xfrm>
            <a:off x="10341187" y="747145"/>
            <a:ext cx="375920" cy="1069975"/>
          </a:xfrm>
          <a:prstGeom prst="round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B080C1C9-E6E2-6BD5-A5A9-2B9D8BAC193B}"/>
              </a:ext>
            </a:extLst>
          </p:cNvPr>
          <p:cNvSpPr/>
          <p:nvPr userDrawn="1"/>
        </p:nvSpPr>
        <p:spPr>
          <a:xfrm>
            <a:off x="9867900" y="747145"/>
            <a:ext cx="375920" cy="1069975"/>
          </a:xfrm>
          <a:prstGeom prst="roundRect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오른쪽 대괄호[R] 17">
            <a:extLst>
              <a:ext uri="{FF2B5EF4-FFF2-40B4-BE49-F238E27FC236}">
                <a16:creationId xmlns:a16="http://schemas.microsoft.com/office/drawing/2014/main" id="{E836292A-F2BC-4683-3A9F-4F0D21A043C6}"/>
              </a:ext>
            </a:extLst>
          </p:cNvPr>
          <p:cNvSpPr/>
          <p:nvPr userDrawn="1"/>
        </p:nvSpPr>
        <p:spPr>
          <a:xfrm rot="16200000">
            <a:off x="5893516" y="-5018918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오른쪽 대괄호[R] 18">
            <a:extLst>
              <a:ext uri="{FF2B5EF4-FFF2-40B4-BE49-F238E27FC236}">
                <a16:creationId xmlns:a16="http://schemas.microsoft.com/office/drawing/2014/main" id="{BD61468F-AB13-BE0F-B86D-5BC587817F33}"/>
              </a:ext>
            </a:extLst>
          </p:cNvPr>
          <p:cNvSpPr/>
          <p:nvPr userDrawn="1"/>
        </p:nvSpPr>
        <p:spPr>
          <a:xfrm rot="5400000">
            <a:off x="5900627" y="361572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6" name="내용 개체 틀 25">
            <a:extLst>
              <a:ext uri="{FF2B5EF4-FFF2-40B4-BE49-F238E27FC236}">
                <a16:creationId xmlns:a16="http://schemas.microsoft.com/office/drawing/2014/main" id="{EF2FEEFF-A1F9-2012-58E1-08D4D008ED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1066" y="3465513"/>
            <a:ext cx="9144000" cy="914400"/>
          </a:xfrm>
        </p:spPr>
        <p:txBody>
          <a:bodyPr>
            <a:noAutofit/>
          </a:bodyPr>
          <a:lstStyle>
            <a:lvl1pPr marL="342900" indent="-342900" algn="r">
              <a:buFont typeface="Arial" panose="020B0604020202020204" pitchFamily="34" charset="0"/>
              <a:buChar char="•"/>
              <a:defRPr sz="20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marL="742950" indent="-285750" algn="r">
              <a:buFont typeface="Arial" panose="020B0604020202020204" pitchFamily="34" charset="0"/>
              <a:buChar char="•"/>
              <a:defRPr sz="18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2pPr>
            <a:lvl3pPr marL="1200150" indent="-285750" algn="r">
              <a:buFont typeface="Arial" panose="020B0604020202020204" pitchFamily="34" charset="0"/>
              <a:buChar char="•"/>
              <a:defRPr sz="16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3pPr>
            <a:lvl4pPr marL="1657350" indent="-285750" algn="r">
              <a:buFont typeface="Arial" panose="020B0604020202020204" pitchFamily="34" charset="0"/>
              <a:buChar char="•"/>
              <a:defRPr sz="14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4pPr>
            <a:lvl5pPr marL="2114550" indent="-285750" algn="r">
              <a:buFont typeface="Arial" panose="020B0604020202020204" pitchFamily="34" charset="0"/>
              <a:buChar char="•"/>
              <a:defRPr sz="14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19352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418DA52-5604-8761-5065-D05B85B58C25}"/>
              </a:ext>
            </a:extLst>
          </p:cNvPr>
          <p:cNvSpPr/>
          <p:nvPr userDrawn="1"/>
        </p:nvSpPr>
        <p:spPr>
          <a:xfrm>
            <a:off x="2171698" y="908763"/>
            <a:ext cx="375920" cy="603973"/>
          </a:xfrm>
          <a:prstGeom prst="round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C9054052-529A-645D-3EE8-3A43C6984F37}"/>
              </a:ext>
            </a:extLst>
          </p:cNvPr>
          <p:cNvSpPr/>
          <p:nvPr userDrawn="1"/>
        </p:nvSpPr>
        <p:spPr>
          <a:xfrm>
            <a:off x="1698412" y="908762"/>
            <a:ext cx="375920" cy="603973"/>
          </a:xfrm>
          <a:prstGeom prst="roundRect">
            <a:avLst/>
          </a:prstGeom>
          <a:solidFill>
            <a:srgbClr val="FEB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09AE17E2-3841-E732-9657-7338220AC28E}"/>
              </a:ext>
            </a:extLst>
          </p:cNvPr>
          <p:cNvSpPr/>
          <p:nvPr userDrawn="1"/>
        </p:nvSpPr>
        <p:spPr>
          <a:xfrm>
            <a:off x="1225125" y="908761"/>
            <a:ext cx="375920" cy="603973"/>
          </a:xfrm>
          <a:prstGeom prst="round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B080C1C9-E6E2-6BD5-A5A9-2B9D8BAC193B}"/>
              </a:ext>
            </a:extLst>
          </p:cNvPr>
          <p:cNvSpPr/>
          <p:nvPr userDrawn="1"/>
        </p:nvSpPr>
        <p:spPr>
          <a:xfrm>
            <a:off x="751838" y="908761"/>
            <a:ext cx="375920" cy="603973"/>
          </a:xfrm>
          <a:prstGeom prst="roundRect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오른쪽 대괄호[R] 17">
            <a:extLst>
              <a:ext uri="{FF2B5EF4-FFF2-40B4-BE49-F238E27FC236}">
                <a16:creationId xmlns:a16="http://schemas.microsoft.com/office/drawing/2014/main" id="{E836292A-F2BC-4683-3A9F-4F0D21A043C6}"/>
              </a:ext>
            </a:extLst>
          </p:cNvPr>
          <p:cNvSpPr/>
          <p:nvPr userDrawn="1"/>
        </p:nvSpPr>
        <p:spPr>
          <a:xfrm rot="16200000">
            <a:off x="5893516" y="-5018918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오른쪽 대괄호[R] 18">
            <a:extLst>
              <a:ext uri="{FF2B5EF4-FFF2-40B4-BE49-F238E27FC236}">
                <a16:creationId xmlns:a16="http://schemas.microsoft.com/office/drawing/2014/main" id="{BD61468F-AB13-BE0F-B86D-5BC587817F33}"/>
              </a:ext>
            </a:extLst>
          </p:cNvPr>
          <p:cNvSpPr/>
          <p:nvPr userDrawn="1"/>
        </p:nvSpPr>
        <p:spPr>
          <a:xfrm rot="5400000">
            <a:off x="5900627" y="361572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740030DE-BE04-FAE9-7775-663BE30B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255" y="1512734"/>
            <a:ext cx="6928613" cy="4446821"/>
          </a:xfrm>
        </p:spPr>
        <p:txBody>
          <a:bodyPr/>
          <a:lstStyle>
            <a:lvl1pPr marL="514350" indent="-514350">
              <a:lnSpc>
                <a:spcPct val="150000"/>
              </a:lnSpc>
              <a:buClr>
                <a:srgbClr val="221F1F"/>
              </a:buClr>
              <a:buFont typeface="+mj-lt"/>
              <a:buAutoNum type="arabicPeriod"/>
              <a:defRPr sz="32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marL="971550" indent="-514350">
              <a:lnSpc>
                <a:spcPct val="150000"/>
              </a:lnSpc>
              <a:buClr>
                <a:srgbClr val="221F1F"/>
              </a:buClr>
              <a:buFont typeface="+mj-lt"/>
              <a:buAutoNum type="arabicPeriod"/>
              <a:defRPr sz="28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2pPr>
            <a:lvl3pPr marL="1371600" indent="-457200">
              <a:lnSpc>
                <a:spcPct val="150000"/>
              </a:lnSpc>
              <a:buClr>
                <a:srgbClr val="221F1F"/>
              </a:buClr>
              <a:buFont typeface="+mj-lt"/>
              <a:buAutoNum type="arabicPeriod"/>
              <a:defRPr sz="24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3pPr>
            <a:lvl4pPr marL="1828800" indent="-457200">
              <a:lnSpc>
                <a:spcPct val="150000"/>
              </a:lnSpc>
              <a:buClr>
                <a:srgbClr val="221F1F"/>
              </a:buClr>
              <a:buFont typeface="+mj-lt"/>
              <a:buAutoNum type="arabicPeriod"/>
              <a:defRPr sz="20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4pPr>
            <a:lvl5pPr marL="2286000" indent="-457200">
              <a:lnSpc>
                <a:spcPct val="150000"/>
              </a:lnSpc>
              <a:buClr>
                <a:srgbClr val="221F1F"/>
              </a:buClr>
              <a:buFont typeface="+mj-lt"/>
              <a:buAutoNum type="arabicPeriod"/>
              <a:defRPr sz="2000" b="1" i="0">
                <a:solidFill>
                  <a:srgbClr val="221F1F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E077E-0C43-8745-A6A7-CCF4B1A79AB1}"/>
              </a:ext>
            </a:extLst>
          </p:cNvPr>
          <p:cNvSpPr txBox="1"/>
          <p:nvPr userDrawn="1"/>
        </p:nvSpPr>
        <p:spPr>
          <a:xfrm>
            <a:off x="668018" y="1467082"/>
            <a:ext cx="235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4800" b="1" i="0" dirty="0">
                <a:solidFill>
                  <a:srgbClr val="221F1F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INDEX</a:t>
            </a:r>
            <a:endParaRPr lang="ko-Kore-KR" altLang="en-US" sz="4800" b="1" i="0" dirty="0">
              <a:solidFill>
                <a:srgbClr val="221F1F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963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7DA3F-129F-D8A6-2948-A8E2EFE9D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906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NANUMGOTHIC EXTRABOLD" panose="020D0604000000000000" pitchFamily="34" charset="-127"/>
                <a:ea typeface="NANUMGOTHIC EXTRABOLD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7A5848-7A3D-6283-953C-8FBAF0E4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06" y="3465513"/>
            <a:ext cx="914400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418DA52-5604-8761-5065-D05B85B58C25}"/>
              </a:ext>
            </a:extLst>
          </p:cNvPr>
          <p:cNvSpPr/>
          <p:nvPr userDrawn="1"/>
        </p:nvSpPr>
        <p:spPr>
          <a:xfrm>
            <a:off x="11297920" y="5047140"/>
            <a:ext cx="375920" cy="1069975"/>
          </a:xfrm>
          <a:prstGeom prst="round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C9054052-529A-645D-3EE8-3A43C6984F37}"/>
              </a:ext>
            </a:extLst>
          </p:cNvPr>
          <p:cNvSpPr/>
          <p:nvPr userDrawn="1"/>
        </p:nvSpPr>
        <p:spPr>
          <a:xfrm>
            <a:off x="10824634" y="5047139"/>
            <a:ext cx="375920" cy="1069975"/>
          </a:xfrm>
          <a:prstGeom prst="roundRect">
            <a:avLst/>
          </a:prstGeom>
          <a:solidFill>
            <a:srgbClr val="FEB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09AE17E2-3841-E732-9657-7338220AC28E}"/>
              </a:ext>
            </a:extLst>
          </p:cNvPr>
          <p:cNvSpPr/>
          <p:nvPr userDrawn="1"/>
        </p:nvSpPr>
        <p:spPr>
          <a:xfrm>
            <a:off x="10351347" y="5047138"/>
            <a:ext cx="375920" cy="1069975"/>
          </a:xfrm>
          <a:prstGeom prst="round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B080C1C9-E6E2-6BD5-A5A9-2B9D8BAC193B}"/>
              </a:ext>
            </a:extLst>
          </p:cNvPr>
          <p:cNvSpPr/>
          <p:nvPr userDrawn="1"/>
        </p:nvSpPr>
        <p:spPr>
          <a:xfrm>
            <a:off x="9878060" y="5047138"/>
            <a:ext cx="375920" cy="1069975"/>
          </a:xfrm>
          <a:prstGeom prst="roundRect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오른쪽 대괄호[R] 17">
            <a:extLst>
              <a:ext uri="{FF2B5EF4-FFF2-40B4-BE49-F238E27FC236}">
                <a16:creationId xmlns:a16="http://schemas.microsoft.com/office/drawing/2014/main" id="{E836292A-F2BC-4683-3A9F-4F0D21A043C6}"/>
              </a:ext>
            </a:extLst>
          </p:cNvPr>
          <p:cNvSpPr/>
          <p:nvPr userDrawn="1"/>
        </p:nvSpPr>
        <p:spPr>
          <a:xfrm rot="16200000">
            <a:off x="5893516" y="-5018918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오른쪽 대괄호[R] 18">
            <a:extLst>
              <a:ext uri="{FF2B5EF4-FFF2-40B4-BE49-F238E27FC236}">
                <a16:creationId xmlns:a16="http://schemas.microsoft.com/office/drawing/2014/main" id="{BD61468F-AB13-BE0F-B86D-5BC587817F33}"/>
              </a:ext>
            </a:extLst>
          </p:cNvPr>
          <p:cNvSpPr/>
          <p:nvPr userDrawn="1"/>
        </p:nvSpPr>
        <p:spPr>
          <a:xfrm rot="5400000">
            <a:off x="5900627" y="361572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8589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7DF1A4-A7D3-2BF5-9359-8C30C006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76813026-1C38-5DD3-861B-350C7EB83AE2}"/>
              </a:ext>
            </a:extLst>
          </p:cNvPr>
          <p:cNvSpPr/>
          <p:nvPr userDrawn="1"/>
        </p:nvSpPr>
        <p:spPr>
          <a:xfrm>
            <a:off x="11742417" y="187411"/>
            <a:ext cx="282434" cy="549066"/>
          </a:xfrm>
          <a:prstGeom prst="round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A8F46431-8764-5D8F-C781-A9C528CD91BF}"/>
              </a:ext>
            </a:extLst>
          </p:cNvPr>
          <p:cNvSpPr/>
          <p:nvPr userDrawn="1"/>
        </p:nvSpPr>
        <p:spPr>
          <a:xfrm>
            <a:off x="11393934" y="187410"/>
            <a:ext cx="282434" cy="549066"/>
          </a:xfrm>
          <a:prstGeom prst="roundRect">
            <a:avLst/>
          </a:prstGeom>
          <a:solidFill>
            <a:srgbClr val="FEB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656E22E3-AE5B-CB1E-EBAB-C66BF9E34B7E}"/>
              </a:ext>
            </a:extLst>
          </p:cNvPr>
          <p:cNvSpPr/>
          <p:nvPr userDrawn="1"/>
        </p:nvSpPr>
        <p:spPr>
          <a:xfrm>
            <a:off x="11045450" y="187409"/>
            <a:ext cx="282434" cy="549066"/>
          </a:xfrm>
          <a:prstGeom prst="round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5BB54940-14CC-DA78-75B2-25AE1F5CA276}"/>
              </a:ext>
            </a:extLst>
          </p:cNvPr>
          <p:cNvSpPr/>
          <p:nvPr userDrawn="1"/>
        </p:nvSpPr>
        <p:spPr>
          <a:xfrm>
            <a:off x="10696966" y="187409"/>
            <a:ext cx="282434" cy="549066"/>
          </a:xfrm>
          <a:prstGeom prst="roundRect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35A5675-6AA6-06D8-2CE0-DF53DDE5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3" y="173444"/>
            <a:ext cx="10387577" cy="710476"/>
          </a:xfrm>
        </p:spPr>
        <p:txBody>
          <a:bodyPr anchor="ctr">
            <a:noAutofit/>
          </a:bodyPr>
          <a:lstStyle>
            <a:lvl1pPr>
              <a:defRPr sz="3600" b="1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D584ECFF-2E1F-38A5-0DFB-F9F174085C9D}"/>
              </a:ext>
            </a:extLst>
          </p:cNvPr>
          <p:cNvCxnSpPr>
            <a:cxnSpLocks/>
          </p:cNvCxnSpPr>
          <p:nvPr userDrawn="1"/>
        </p:nvCxnSpPr>
        <p:spPr>
          <a:xfrm>
            <a:off x="128023" y="1005840"/>
            <a:ext cx="4555737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14">
            <a:extLst>
              <a:ext uri="{FF2B5EF4-FFF2-40B4-BE49-F238E27FC236}">
                <a16:creationId xmlns:a16="http://schemas.microsoft.com/office/drawing/2014/main" id="{621D9DA1-997A-7A57-262D-DA7D6ED78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259204"/>
            <a:ext cx="11521757" cy="5029829"/>
          </a:xfrm>
        </p:spPr>
        <p:txBody>
          <a:bodyPr/>
          <a:lstStyle>
            <a:lvl1pPr>
              <a:defRPr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>
                <a:latin typeface="NanumGothic" panose="020D0604000000000000" pitchFamily="34" charset="-127"/>
                <a:ea typeface="NanumGothic" panose="020D0604000000000000" pitchFamily="34" charset="-127"/>
              </a:defRPr>
            </a:lvl2pPr>
            <a:lvl3pPr>
              <a:defRPr>
                <a:latin typeface="NanumGothic" panose="020D0604000000000000" pitchFamily="34" charset="-127"/>
                <a:ea typeface="NanumGothic" panose="020D0604000000000000" pitchFamily="34" charset="-127"/>
              </a:defRPr>
            </a:lvl3pPr>
            <a:lvl4pPr>
              <a:defRPr>
                <a:latin typeface="NanumGothic" panose="020D0604000000000000" pitchFamily="34" charset="-127"/>
                <a:ea typeface="NanumGothic" panose="020D0604000000000000" pitchFamily="34" charset="-127"/>
              </a:defRPr>
            </a:lvl4pPr>
            <a:lvl5pPr>
              <a:defRPr>
                <a:latin typeface="NanumGothic" panose="020D0604000000000000" pitchFamily="34" charset="-127"/>
                <a:ea typeface="NanumGothic" panose="020D0604000000000000" pitchFamily="34" charset="-127"/>
              </a:defRPr>
            </a:lvl5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4361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7DA3F-129F-D8A6-2948-A8E2EFE9D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66" y="104140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NANUMGOTHIC EXTRABOLD" panose="020D0604000000000000" pitchFamily="34" charset="-127"/>
                <a:ea typeface="NANUMGOTHIC EXTRABOLD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7A5848-7A3D-6283-953C-8FBAF0E4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673" y="5244642"/>
            <a:ext cx="9144000" cy="942798"/>
          </a:xfrm>
        </p:spPr>
        <p:txBody>
          <a:bodyPr anchor="b">
            <a:normAutofit/>
          </a:bodyPr>
          <a:lstStyle>
            <a:lvl1pPr marL="0" indent="0" algn="r">
              <a:buNone/>
              <a:defRPr sz="1400" b="1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418DA52-5604-8761-5065-D05B85B58C25}"/>
              </a:ext>
            </a:extLst>
          </p:cNvPr>
          <p:cNvSpPr/>
          <p:nvPr userDrawn="1"/>
        </p:nvSpPr>
        <p:spPr>
          <a:xfrm>
            <a:off x="11287760" y="747147"/>
            <a:ext cx="375920" cy="1069975"/>
          </a:xfrm>
          <a:prstGeom prst="round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C9054052-529A-645D-3EE8-3A43C6984F37}"/>
              </a:ext>
            </a:extLst>
          </p:cNvPr>
          <p:cNvSpPr/>
          <p:nvPr userDrawn="1"/>
        </p:nvSpPr>
        <p:spPr>
          <a:xfrm>
            <a:off x="10814474" y="747146"/>
            <a:ext cx="375920" cy="1069975"/>
          </a:xfrm>
          <a:prstGeom prst="roundRect">
            <a:avLst/>
          </a:prstGeom>
          <a:solidFill>
            <a:srgbClr val="FEB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09AE17E2-3841-E732-9657-7338220AC28E}"/>
              </a:ext>
            </a:extLst>
          </p:cNvPr>
          <p:cNvSpPr/>
          <p:nvPr userDrawn="1"/>
        </p:nvSpPr>
        <p:spPr>
          <a:xfrm>
            <a:off x="10341187" y="747145"/>
            <a:ext cx="375920" cy="1069975"/>
          </a:xfrm>
          <a:prstGeom prst="round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B080C1C9-E6E2-6BD5-A5A9-2B9D8BAC193B}"/>
              </a:ext>
            </a:extLst>
          </p:cNvPr>
          <p:cNvSpPr/>
          <p:nvPr userDrawn="1"/>
        </p:nvSpPr>
        <p:spPr>
          <a:xfrm>
            <a:off x="9867900" y="747145"/>
            <a:ext cx="375920" cy="1069975"/>
          </a:xfrm>
          <a:prstGeom prst="roundRect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오른쪽 대괄호[R] 17">
            <a:extLst>
              <a:ext uri="{FF2B5EF4-FFF2-40B4-BE49-F238E27FC236}">
                <a16:creationId xmlns:a16="http://schemas.microsoft.com/office/drawing/2014/main" id="{E836292A-F2BC-4683-3A9F-4F0D21A043C6}"/>
              </a:ext>
            </a:extLst>
          </p:cNvPr>
          <p:cNvSpPr/>
          <p:nvPr userDrawn="1"/>
        </p:nvSpPr>
        <p:spPr>
          <a:xfrm rot="16200000">
            <a:off x="5893516" y="-5018918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오른쪽 대괄호[R] 18">
            <a:extLst>
              <a:ext uri="{FF2B5EF4-FFF2-40B4-BE49-F238E27FC236}">
                <a16:creationId xmlns:a16="http://schemas.microsoft.com/office/drawing/2014/main" id="{BD61468F-AB13-BE0F-B86D-5BC587817F33}"/>
              </a:ext>
            </a:extLst>
          </p:cNvPr>
          <p:cNvSpPr/>
          <p:nvPr userDrawn="1"/>
        </p:nvSpPr>
        <p:spPr>
          <a:xfrm rot="5400000">
            <a:off x="5900627" y="361572"/>
            <a:ext cx="390745" cy="11515347"/>
          </a:xfrm>
          <a:prstGeom prst="rightBracket">
            <a:avLst>
              <a:gd name="adj" fmla="val 0"/>
            </a:avLst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EEF07-1C56-8DBF-620A-1E33193F30F9}"/>
              </a:ext>
            </a:extLst>
          </p:cNvPr>
          <p:cNvSpPr txBox="1"/>
          <p:nvPr userDrawn="1"/>
        </p:nvSpPr>
        <p:spPr>
          <a:xfrm>
            <a:off x="1219200" y="3804161"/>
            <a:ext cx="10068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ko-Kore-KR" sz="6000" dirty="0">
                <a:solidFill>
                  <a:schemeClr val="accent2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Thank you, Any Question?</a:t>
            </a:r>
            <a:endParaRPr lang="ko-Kore-KR" altLang="en-US" sz="6000" dirty="0">
              <a:solidFill>
                <a:schemeClr val="accent2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851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340FA73-9D6D-3F2B-9CEB-6F2D7549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F1CCF3-4630-D3EB-B2E2-FBC7BFF6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8BD2C5-990F-DCCD-4EC1-E8BD152F1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fld id="{BD0E4AD2-DD73-9E4A-8CD3-9BAAF48C7924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7" name="Picture 8" descr="단국대학교">
            <a:extLst>
              <a:ext uri="{FF2B5EF4-FFF2-40B4-BE49-F238E27FC236}">
                <a16:creationId xmlns:a16="http://schemas.microsoft.com/office/drawing/2014/main" id="{9C324BD8-F286-ECAF-C6B6-867CD47A39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953"/>
            <a:ext cx="1736365" cy="3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A5D82DD-43C9-B841-845B-D0C7A552D1E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01" y="6454342"/>
            <a:ext cx="3243834" cy="4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6D3F9F4-7F05-7899-8852-D73CD2B42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ADOC:</a:t>
            </a:r>
            <a:br>
              <a:rPr lang="en-US" altLang="zh-CN" sz="2800" dirty="0"/>
            </a:br>
            <a:r>
              <a:rPr lang="en-US" altLang="zh-CN" sz="2800" dirty="0"/>
              <a:t>Automatically Harmonizing Dataflow Between Components in Log-Structured Key-Value Stores</a:t>
            </a:r>
            <a:br>
              <a:rPr lang="en-US" altLang="zh-CN" sz="2800" dirty="0"/>
            </a:br>
            <a:r>
              <a:rPr lang="en-US" altLang="zh-CN" sz="2800" dirty="0"/>
              <a:t>for Improved Performance</a:t>
            </a:r>
            <a:endParaRPr lang="ko-Kore-KR" altLang="en-US" sz="2800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9E84D6D1-A33F-35E8-7A56-09178EF20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ore-KR" sz="1400" dirty="0"/>
              <a:t>2023.11.21</a:t>
            </a:r>
          </a:p>
          <a:p>
            <a:r>
              <a:rPr lang="en-US" altLang="ko-Kore-KR" sz="1400" dirty="0"/>
              <a:t>Presentation by Guangxun Zhao</a:t>
            </a:r>
          </a:p>
          <a:p>
            <a:r>
              <a:rPr lang="en-US" altLang="ko-Kore-KR" dirty="0"/>
              <a:t>GuangxunZhao</a:t>
            </a:r>
            <a:r>
              <a:rPr lang="en-US" altLang="ko-Kore-KR" sz="1400" dirty="0"/>
              <a:t>@dankook.ac.kr</a:t>
            </a:r>
            <a:endParaRPr lang="ko-Kore-KR" altLang="en-US" sz="14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C5A3DEB-C740-C44A-69B5-5EBFBAEDC9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ts val="1000"/>
              </a:lnSpc>
              <a:buNone/>
            </a:pPr>
            <a:r>
              <a:rPr lang="fr-FR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Yu, J., Noh, S. H., Choi, Y. R., &amp; Xue, C. J. 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21st USENIX Conference on File and Storage Technologies (FAST 23)</a:t>
            </a:r>
            <a:endParaRPr lang="ko-Kore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150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C79E2-AD55-E5A9-9950-1CE687864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Analysis of previous studies 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E06A25-55F5-68CF-62C3-43071F89A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Resource Exhaustion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L0-L1 Compaction Data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Deep Level Compaction Data Movement</a:t>
            </a:r>
          </a:p>
        </p:txBody>
      </p:sp>
    </p:spTree>
    <p:extLst>
      <p:ext uri="{BB962C8B-B14F-4D97-AF65-F5344CB8AC3E}">
        <p14:creationId xmlns:p14="http://schemas.microsoft.com/office/powerpoint/2010/main" val="417636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3">
            <a:extLst>
              <a:ext uri="{FF2B5EF4-FFF2-40B4-BE49-F238E27FC236}">
                <a16:creationId xmlns:a16="http://schemas.microsoft.com/office/drawing/2014/main" id="{1C2D956E-DEF6-D219-FA38-D152575A2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121" y="1259204"/>
            <a:ext cx="11521757" cy="5029829"/>
          </a:xfrm>
        </p:spPr>
        <p:txBody>
          <a:bodyPr/>
          <a:lstStyle/>
          <a:p>
            <a:r>
              <a:rPr lang="en-US" altLang="zh-CN" dirty="0"/>
              <a:t>Previous studies believed that CPU and disk bandwidth were the main causes of write stall.</a:t>
            </a:r>
            <a:endParaRPr lang="zh-CN" altLang="en-US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503E14-7740-603B-647F-6BC5AE87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3C26723-38FA-2343-38A3-03CB7AA9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3" y="173444"/>
            <a:ext cx="7577595" cy="710476"/>
          </a:xfrm>
        </p:spPr>
        <p:txBody>
          <a:bodyPr/>
          <a:lstStyle/>
          <a:p>
            <a:r>
              <a:rPr lang="en-US" altLang="zh-CN" dirty="0"/>
              <a:t>Resource Exhaustion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C67293-DEB2-21EB-4EA5-FE5EAC00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0" y="2446228"/>
            <a:ext cx="5369098" cy="289522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A937497-7B8D-565D-BC9E-3E5E2C14CB7F}"/>
              </a:ext>
            </a:extLst>
          </p:cNvPr>
          <p:cNvSpPr/>
          <p:nvPr/>
        </p:nvSpPr>
        <p:spPr>
          <a:xfrm>
            <a:off x="996911" y="2989082"/>
            <a:ext cx="4335107" cy="91863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E0EE951-5F53-BAB5-372B-2A33B51CA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281" y="1870583"/>
            <a:ext cx="3979220" cy="242213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CE4D608-99C1-6BA8-107B-B34F43A40537}"/>
              </a:ext>
            </a:extLst>
          </p:cNvPr>
          <p:cNvSpPr/>
          <p:nvPr/>
        </p:nvSpPr>
        <p:spPr>
          <a:xfrm>
            <a:off x="7783337" y="2087132"/>
            <a:ext cx="3110006" cy="92424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0E51C-56E4-3F48-97C4-C3727A569F41}"/>
              </a:ext>
            </a:extLst>
          </p:cNvPr>
          <p:cNvSpPr txBox="1"/>
          <p:nvPr/>
        </p:nvSpPr>
        <p:spPr>
          <a:xfrm>
            <a:off x="8792611" y="-2439"/>
            <a:ext cx="248841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Key-value size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100" dirty="0"/>
              <a:t>16 byte -  1 KB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Multi threads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0 ~ 20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Memtable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64MB &amp; 512MB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14D3A57-C81F-BCB4-83C8-2AE1485C6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368" y="4579009"/>
            <a:ext cx="4105316" cy="1926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04C1A-0AEB-12DA-ACEC-ED510759BDA2}"/>
              </a:ext>
            </a:extLst>
          </p:cNvPr>
          <p:cNvSpPr txBox="1"/>
          <p:nvPr/>
        </p:nvSpPr>
        <p:spPr>
          <a:xfrm>
            <a:off x="7222965" y="6441682"/>
            <a:ext cx="463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Increasing background threads reduces CPU utilization</a:t>
            </a:r>
            <a:endParaRPr lang="zh-CN" altLang="en-US" sz="1400" u="sng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60AD40B-5ED5-6057-2C94-8B0709DB96C5}"/>
              </a:ext>
            </a:extLst>
          </p:cNvPr>
          <p:cNvSpPr/>
          <p:nvPr/>
        </p:nvSpPr>
        <p:spPr>
          <a:xfrm>
            <a:off x="7514442" y="4822886"/>
            <a:ext cx="3528454" cy="57133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D40A7D-F208-0ADA-D51E-FAF97367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EC9D2A14-0321-FCC6-D99F-4EA9A21F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L0-L1 Compaction Data Movement</a:t>
            </a:r>
            <a:endParaRPr lang="zh-CN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3455DDDF-6BD9-8EC7-B0A6-7F3949CA6D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72225" y="2669294"/>
            <a:ext cx="4777310" cy="2756842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3EEF52-E845-1906-F403-4121AF3E3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" y="2505565"/>
            <a:ext cx="5124987" cy="3177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142DB-800A-B9A2-B4D4-38DA986C5857}"/>
              </a:ext>
            </a:extLst>
          </p:cNvPr>
          <p:cNvSpPr txBox="1"/>
          <p:nvPr/>
        </p:nvSpPr>
        <p:spPr>
          <a:xfrm>
            <a:off x="864772" y="5683311"/>
            <a:ext cx="419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Experiments with 2 threads and 64 MB batch size</a:t>
            </a:r>
            <a:endParaRPr lang="zh-CN" altLang="en-US" sz="14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67714-16F5-885B-A418-38E90E7E0613}"/>
              </a:ext>
            </a:extLst>
          </p:cNvPr>
          <p:cNvSpPr txBox="1"/>
          <p:nvPr/>
        </p:nvSpPr>
        <p:spPr>
          <a:xfrm>
            <a:off x="6752691" y="5683311"/>
            <a:ext cx="419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Experiments with 20 threads and 64 MB batch size</a:t>
            </a:r>
            <a:endParaRPr lang="zh-CN" altLang="en-US" sz="1400" u="sng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4B8E7840-8FDB-5371-1F5E-B77560DF2796}"/>
              </a:ext>
            </a:extLst>
          </p:cNvPr>
          <p:cNvSpPr txBox="1">
            <a:spLocks/>
          </p:cNvSpPr>
          <p:nvPr/>
        </p:nvSpPr>
        <p:spPr>
          <a:xfrm>
            <a:off x="334963" y="1259204"/>
            <a:ext cx="11521757" cy="50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F0F0F"/>
                </a:solidFill>
                <a:latin typeface="Söhne"/>
              </a:rPr>
              <a:t>SSTables in L0 are unordered and their keys may overlap</a:t>
            </a:r>
          </a:p>
          <a:p>
            <a:r>
              <a:rPr lang="en-US" altLang="zh-CN" dirty="0">
                <a:solidFill>
                  <a:srgbClr val="0F0F0F"/>
                </a:solidFill>
                <a:latin typeface="Söhne"/>
              </a:rPr>
              <a:t>Execution of L0-L1 compaction and performance drop hardly match</a:t>
            </a:r>
          </a:p>
          <a:p>
            <a:endParaRPr lang="en-US" altLang="zh-CN" dirty="0">
              <a:solidFill>
                <a:srgbClr val="0F0F0F"/>
              </a:solidFill>
              <a:latin typeface="Söhne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4993E2F-4717-9383-4065-43405437EC14}"/>
              </a:ext>
            </a:extLst>
          </p:cNvPr>
          <p:cNvSpPr/>
          <p:nvPr/>
        </p:nvSpPr>
        <p:spPr>
          <a:xfrm>
            <a:off x="6646222" y="2669294"/>
            <a:ext cx="4396557" cy="62871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A4F062F-5D14-A769-489B-E12A7F35C012}"/>
              </a:ext>
            </a:extLst>
          </p:cNvPr>
          <p:cNvSpPr/>
          <p:nvPr/>
        </p:nvSpPr>
        <p:spPr>
          <a:xfrm>
            <a:off x="3296467" y="2470312"/>
            <a:ext cx="1664291" cy="44664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A02727-778C-E461-F8A7-1C8CE45FBDD8}"/>
              </a:ext>
            </a:extLst>
          </p:cNvPr>
          <p:cNvSpPr/>
          <p:nvPr/>
        </p:nvSpPr>
        <p:spPr>
          <a:xfrm>
            <a:off x="1042466" y="2470312"/>
            <a:ext cx="1756760" cy="44664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2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229CE4-1E25-4DD0-11B2-35C30438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268B070-935D-23C8-7911-D391F955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Level Compaction Data Movement</a:t>
            </a:r>
            <a:endParaRPr lang="zh-CN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F580822-D0CD-05ED-10A0-07E96E43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42" y="1260886"/>
            <a:ext cx="4937921" cy="26627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CF3841-5665-6AAB-4F3A-7EAA3A7DF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3" y="2529292"/>
            <a:ext cx="5782277" cy="2598856"/>
          </a:xfrm>
          <a:prstGeom prst="rect">
            <a:avLst/>
          </a:prstGeom>
        </p:spPr>
      </p:pic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276C357B-C5FA-8B07-B1BB-AC04AD716B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281702" y="3986550"/>
            <a:ext cx="5585459" cy="2353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30A2B-5AEE-947C-71ED-2A1F56669E12}"/>
              </a:ext>
            </a:extLst>
          </p:cNvPr>
          <p:cNvSpPr txBox="1"/>
          <p:nvPr/>
        </p:nvSpPr>
        <p:spPr>
          <a:xfrm>
            <a:off x="768708" y="5254050"/>
            <a:ext cx="612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number of background jobs stops increasing</a:t>
            </a:r>
          </a:p>
          <a:p>
            <a:r>
              <a:rPr lang="zh-CN" altLang="en-US" dirty="0"/>
              <a:t>• The duration and occurrence decreases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8BDE83-5928-2FCC-1FFC-0304F66C4F51}"/>
              </a:ext>
            </a:extLst>
          </p:cNvPr>
          <p:cNvSpPr/>
          <p:nvPr/>
        </p:nvSpPr>
        <p:spPr>
          <a:xfrm>
            <a:off x="9366202" y="4261318"/>
            <a:ext cx="2202499" cy="742197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606E78-F4A4-137F-DE97-0D48C7C22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Data overflow 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04DB71-254E-2EDA-E940-C717BB0E2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Memory Overflow (MMO)</a:t>
            </a:r>
          </a:p>
          <a:p>
            <a:r>
              <a:rPr lang="en-US" altLang="zh-CN" dirty="0"/>
              <a:t>Level 0 Overflow (L0O)</a:t>
            </a:r>
          </a:p>
          <a:p>
            <a:r>
              <a:rPr lang="en-US" altLang="zh-CN" dirty="0"/>
              <a:t>Redundancy Overflow (RDO)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56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>
            <a:extLst>
              <a:ext uri="{FF2B5EF4-FFF2-40B4-BE49-F238E27FC236}">
                <a16:creationId xmlns:a16="http://schemas.microsoft.com/office/drawing/2014/main" id="{A0AE5F44-CADD-19E5-F06D-495F86C60505}"/>
              </a:ext>
            </a:extLst>
          </p:cNvPr>
          <p:cNvSpPr/>
          <p:nvPr/>
        </p:nvSpPr>
        <p:spPr>
          <a:xfrm>
            <a:off x="4679719" y="1130157"/>
            <a:ext cx="3237042" cy="833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34CBAC-85B6-C7B2-247C-3266210C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15</a:t>
            </a:fld>
            <a:endParaRPr kumimoji="1" lang="ko-Kore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0A6F1266-D4AC-E56C-4197-71A6FC15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3" y="213729"/>
            <a:ext cx="10387577" cy="710476"/>
          </a:xfrm>
        </p:spPr>
        <p:txBody>
          <a:bodyPr/>
          <a:lstStyle/>
          <a:p>
            <a:r>
              <a:rPr lang="en-US" altLang="zh-CN" dirty="0"/>
              <a:t>Memory Overflow (MMO)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9ABEE-B4A2-AE72-6C9A-4A2DCDDE6614}"/>
              </a:ext>
            </a:extLst>
          </p:cNvPr>
          <p:cNvSpPr txBox="1"/>
          <p:nvPr/>
        </p:nvSpPr>
        <p:spPr>
          <a:xfrm>
            <a:off x="8412789" y="1575426"/>
            <a:ext cx="113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29BFD-7C6D-7351-477D-5BA83DDAF76A}"/>
              </a:ext>
            </a:extLst>
          </p:cNvPr>
          <p:cNvSpPr txBox="1"/>
          <p:nvPr/>
        </p:nvSpPr>
        <p:spPr>
          <a:xfrm>
            <a:off x="6321151" y="2047051"/>
            <a:ext cx="94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lush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BD4E7-B95C-3912-9A98-134963A6DECF}"/>
              </a:ext>
            </a:extLst>
          </p:cNvPr>
          <p:cNvSpPr txBox="1"/>
          <p:nvPr/>
        </p:nvSpPr>
        <p:spPr>
          <a:xfrm>
            <a:off x="8653916" y="2114845"/>
            <a:ext cx="76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7CBC7D-FDFF-57AF-FE56-69C49A6F60C0}"/>
              </a:ext>
            </a:extLst>
          </p:cNvPr>
          <p:cNvSpPr txBox="1"/>
          <p:nvPr/>
        </p:nvSpPr>
        <p:spPr>
          <a:xfrm>
            <a:off x="8458701" y="2847210"/>
            <a:ext cx="10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0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CA39375-671B-15D2-0807-DA5067B050E0}"/>
              </a:ext>
            </a:extLst>
          </p:cNvPr>
          <p:cNvCxnSpPr>
            <a:cxnSpLocks/>
            <a:stCxn id="25" idx="3"/>
          </p:cNvCxnSpPr>
          <p:nvPr/>
        </p:nvCxnSpPr>
        <p:spPr>
          <a:xfrm flipH="1">
            <a:off x="2485648" y="1551771"/>
            <a:ext cx="1116861" cy="4000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6D3CB7C-B8E5-35B1-5B98-D78A7F719D36}"/>
              </a:ext>
            </a:extLst>
          </p:cNvPr>
          <p:cNvSpPr txBox="1"/>
          <p:nvPr/>
        </p:nvSpPr>
        <p:spPr>
          <a:xfrm>
            <a:off x="2463198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Put(K,V)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A161903-C9D3-2584-3750-973133F7ED8B}"/>
              </a:ext>
            </a:extLst>
          </p:cNvPr>
          <p:cNvSpPr/>
          <p:nvPr/>
        </p:nvSpPr>
        <p:spPr>
          <a:xfrm>
            <a:off x="2575607" y="1283826"/>
            <a:ext cx="7472519" cy="489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8CCFE6-26AA-CFDE-616F-EA07A9BD9372}"/>
              </a:ext>
            </a:extLst>
          </p:cNvPr>
          <p:cNvSpPr txBox="1"/>
          <p:nvPr/>
        </p:nvSpPr>
        <p:spPr>
          <a:xfrm>
            <a:off x="4871991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MEM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FC654A5-065F-24BB-4C3C-740B78E4996A}"/>
              </a:ext>
            </a:extLst>
          </p:cNvPr>
          <p:cNvCxnSpPr>
            <a:cxnSpLocks/>
            <a:stCxn id="25" idx="3"/>
            <a:endCxn id="52" idx="1"/>
          </p:cNvCxnSpPr>
          <p:nvPr/>
        </p:nvCxnSpPr>
        <p:spPr>
          <a:xfrm flipV="1">
            <a:off x="3602509" y="1546888"/>
            <a:ext cx="1077210" cy="48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C5F94E-C4A3-3D53-6CC1-5055CFA46510}"/>
              </a:ext>
            </a:extLst>
          </p:cNvPr>
          <p:cNvSpPr txBox="1"/>
          <p:nvPr/>
        </p:nvSpPr>
        <p:spPr>
          <a:xfrm>
            <a:off x="6516338" y="1291141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IMM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F2E9E7-9AD3-13B2-6D11-E9D0D4901A4C}"/>
              </a:ext>
            </a:extLst>
          </p:cNvPr>
          <p:cNvSpPr txBox="1"/>
          <p:nvPr/>
        </p:nvSpPr>
        <p:spPr>
          <a:xfrm>
            <a:off x="6516338" y="2779099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13E7B1-D9FA-D689-6C1E-37D31560BD31}"/>
              </a:ext>
            </a:extLst>
          </p:cNvPr>
          <p:cNvSpPr txBox="1"/>
          <p:nvPr/>
        </p:nvSpPr>
        <p:spPr>
          <a:xfrm>
            <a:off x="4871991" y="2779099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9027F9-5E79-C18F-C15D-AA6756A9E200}"/>
              </a:ext>
            </a:extLst>
          </p:cNvPr>
          <p:cNvSpPr txBox="1"/>
          <p:nvPr/>
        </p:nvSpPr>
        <p:spPr>
          <a:xfrm>
            <a:off x="2955144" y="5727843"/>
            <a:ext cx="720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When the input rate surpasses the Immutable Memtable flush rate</a:t>
            </a:r>
            <a:endParaRPr lang="zh-CN" altLang="en-US" sz="2000" dirty="0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97AF943-D4B2-F956-9068-B35587443DE0}"/>
              </a:ext>
            </a:extLst>
          </p:cNvPr>
          <p:cNvCxnSpPr>
            <a:cxnSpLocks/>
          </p:cNvCxnSpPr>
          <p:nvPr/>
        </p:nvCxnSpPr>
        <p:spPr>
          <a:xfrm>
            <a:off x="3678148" y="3482335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9CAB42D2-00D6-F7B7-0E09-41714541F6AE}"/>
              </a:ext>
            </a:extLst>
          </p:cNvPr>
          <p:cNvCxnSpPr>
            <a:cxnSpLocks/>
          </p:cNvCxnSpPr>
          <p:nvPr/>
        </p:nvCxnSpPr>
        <p:spPr>
          <a:xfrm>
            <a:off x="3678148" y="2084522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CB1217A2-0019-4BE8-2E40-AD6D3FFAC176}"/>
              </a:ext>
            </a:extLst>
          </p:cNvPr>
          <p:cNvSpPr/>
          <p:nvPr/>
        </p:nvSpPr>
        <p:spPr>
          <a:xfrm>
            <a:off x="6085940" y="1758147"/>
            <a:ext cx="346752" cy="1000058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4" name="&quot;허용 안 됨&quot; 기호 3">
            <a:extLst>
              <a:ext uri="{FF2B5EF4-FFF2-40B4-BE49-F238E27FC236}">
                <a16:creationId xmlns:a16="http://schemas.microsoft.com/office/drawing/2014/main" id="{6EC1F628-2EA9-F989-BC9E-835DCB77A1EA}"/>
              </a:ext>
            </a:extLst>
          </p:cNvPr>
          <p:cNvSpPr/>
          <p:nvPr/>
        </p:nvSpPr>
        <p:spPr>
          <a:xfrm>
            <a:off x="3886411" y="1325357"/>
            <a:ext cx="480544" cy="48054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9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0D8F7A1-0542-69FB-4235-DD8669F43A1D}"/>
              </a:ext>
            </a:extLst>
          </p:cNvPr>
          <p:cNvSpPr/>
          <p:nvPr/>
        </p:nvSpPr>
        <p:spPr>
          <a:xfrm>
            <a:off x="3776067" y="2653425"/>
            <a:ext cx="4636722" cy="722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34CBAC-85B6-C7B2-247C-3266210C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16</a:t>
            </a:fld>
            <a:endParaRPr kumimoji="1" lang="ko-Kore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0A6F1266-D4AC-E56C-4197-71A6FC15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3" y="213729"/>
            <a:ext cx="10387577" cy="710476"/>
          </a:xfrm>
        </p:spPr>
        <p:txBody>
          <a:bodyPr/>
          <a:lstStyle/>
          <a:p>
            <a:r>
              <a:rPr lang="en-US" altLang="zh-CN" dirty="0"/>
              <a:t>Level 0 Overflow (L0O)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9ABEE-B4A2-AE72-6C9A-4A2DCDDE6614}"/>
              </a:ext>
            </a:extLst>
          </p:cNvPr>
          <p:cNvSpPr txBox="1"/>
          <p:nvPr/>
        </p:nvSpPr>
        <p:spPr>
          <a:xfrm>
            <a:off x="8412789" y="1575426"/>
            <a:ext cx="113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CB1217A2-0019-4BE8-2E40-AD6D3FFAC176}"/>
              </a:ext>
            </a:extLst>
          </p:cNvPr>
          <p:cNvSpPr/>
          <p:nvPr/>
        </p:nvSpPr>
        <p:spPr>
          <a:xfrm>
            <a:off x="6065839" y="1689618"/>
            <a:ext cx="346752" cy="1000058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29BFD-7C6D-7351-477D-5BA83DDAF76A}"/>
              </a:ext>
            </a:extLst>
          </p:cNvPr>
          <p:cNvSpPr txBox="1"/>
          <p:nvPr/>
        </p:nvSpPr>
        <p:spPr>
          <a:xfrm>
            <a:off x="6321151" y="2047051"/>
            <a:ext cx="94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lush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BD4E7-B95C-3912-9A98-134963A6DECF}"/>
              </a:ext>
            </a:extLst>
          </p:cNvPr>
          <p:cNvSpPr txBox="1"/>
          <p:nvPr/>
        </p:nvSpPr>
        <p:spPr>
          <a:xfrm>
            <a:off x="8653916" y="2114845"/>
            <a:ext cx="76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CA39375-671B-15D2-0807-DA5067B050E0}"/>
              </a:ext>
            </a:extLst>
          </p:cNvPr>
          <p:cNvCxnSpPr>
            <a:cxnSpLocks/>
            <a:stCxn id="25" idx="3"/>
          </p:cNvCxnSpPr>
          <p:nvPr/>
        </p:nvCxnSpPr>
        <p:spPr>
          <a:xfrm flipH="1">
            <a:off x="2485648" y="1551771"/>
            <a:ext cx="1116861" cy="4000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6D3CB7C-B8E5-35B1-5B98-D78A7F719D36}"/>
              </a:ext>
            </a:extLst>
          </p:cNvPr>
          <p:cNvSpPr txBox="1"/>
          <p:nvPr/>
        </p:nvSpPr>
        <p:spPr>
          <a:xfrm>
            <a:off x="2463198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Put(K,V)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A161903-C9D3-2584-3750-973133F7ED8B}"/>
              </a:ext>
            </a:extLst>
          </p:cNvPr>
          <p:cNvSpPr/>
          <p:nvPr/>
        </p:nvSpPr>
        <p:spPr>
          <a:xfrm>
            <a:off x="2575607" y="1283826"/>
            <a:ext cx="7472519" cy="489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8CCFE6-26AA-CFDE-616F-EA07A9BD9372}"/>
              </a:ext>
            </a:extLst>
          </p:cNvPr>
          <p:cNvSpPr txBox="1"/>
          <p:nvPr/>
        </p:nvSpPr>
        <p:spPr>
          <a:xfrm>
            <a:off x="4871991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MEM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FC654A5-065F-24BB-4C3C-740B78E4996A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>
            <a:off x="3602509" y="1551771"/>
            <a:ext cx="1269482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C5F94E-C4A3-3D53-6CC1-5055CFA46510}"/>
              </a:ext>
            </a:extLst>
          </p:cNvPr>
          <p:cNvSpPr txBox="1"/>
          <p:nvPr/>
        </p:nvSpPr>
        <p:spPr>
          <a:xfrm>
            <a:off x="6516338" y="1291141"/>
            <a:ext cx="1139311" cy="536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IMM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F2E9E7-9AD3-13B2-6D11-E9D0D4901A4C}"/>
              </a:ext>
            </a:extLst>
          </p:cNvPr>
          <p:cNvSpPr txBox="1"/>
          <p:nvPr/>
        </p:nvSpPr>
        <p:spPr>
          <a:xfrm>
            <a:off x="7174107" y="2747216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13E7B1-D9FA-D689-6C1E-37D31560BD31}"/>
              </a:ext>
            </a:extLst>
          </p:cNvPr>
          <p:cNvSpPr txBox="1"/>
          <p:nvPr/>
        </p:nvSpPr>
        <p:spPr>
          <a:xfrm>
            <a:off x="3878584" y="2757784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8B9F4-B4A9-8BF6-DF70-A85D22230628}"/>
              </a:ext>
            </a:extLst>
          </p:cNvPr>
          <p:cNvSpPr txBox="1"/>
          <p:nvPr/>
        </p:nvSpPr>
        <p:spPr>
          <a:xfrm>
            <a:off x="2075125" y="5808876"/>
            <a:ext cx="8882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When the processing rate of L0-L1 compaction is not able to match the flush rate</a:t>
            </a:r>
            <a:endParaRPr lang="zh-CN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9672C-61F5-D285-66F0-50AE63E4F9DB}"/>
              </a:ext>
            </a:extLst>
          </p:cNvPr>
          <p:cNvSpPr txBox="1"/>
          <p:nvPr/>
        </p:nvSpPr>
        <p:spPr>
          <a:xfrm>
            <a:off x="5196219" y="2757784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78E1C-1F92-DBCC-540C-605225317F13}"/>
              </a:ext>
            </a:extLst>
          </p:cNvPr>
          <p:cNvSpPr txBox="1"/>
          <p:nvPr/>
        </p:nvSpPr>
        <p:spPr>
          <a:xfrm>
            <a:off x="6543298" y="2757784"/>
            <a:ext cx="454570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…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CD42F86C-2C5D-0BFE-63BF-7F3FE1E167D4}"/>
              </a:ext>
            </a:extLst>
          </p:cNvPr>
          <p:cNvCxnSpPr>
            <a:cxnSpLocks/>
          </p:cNvCxnSpPr>
          <p:nvPr/>
        </p:nvCxnSpPr>
        <p:spPr>
          <a:xfrm>
            <a:off x="3678148" y="2084522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F5F43DE-BD3D-96AA-6AA4-451090F1A4BB}"/>
              </a:ext>
            </a:extLst>
          </p:cNvPr>
          <p:cNvCxnSpPr>
            <a:cxnSpLocks/>
          </p:cNvCxnSpPr>
          <p:nvPr/>
        </p:nvCxnSpPr>
        <p:spPr>
          <a:xfrm>
            <a:off x="3678148" y="3482335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39677A-C0E2-952A-836F-1648B2600E04}"/>
              </a:ext>
            </a:extLst>
          </p:cNvPr>
          <p:cNvSpPr txBox="1"/>
          <p:nvPr/>
        </p:nvSpPr>
        <p:spPr>
          <a:xfrm>
            <a:off x="8458701" y="2847210"/>
            <a:ext cx="10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0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6EB7BD-2878-5BAA-96C4-D7E442DB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088" y="3849150"/>
            <a:ext cx="7888254" cy="17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34CBAC-85B6-C7B2-247C-3266210C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17</a:t>
            </a:fld>
            <a:endParaRPr kumimoji="1" lang="ko-Kore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0A6F1266-D4AC-E56C-4197-71A6FC15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3" y="213729"/>
            <a:ext cx="10387577" cy="710476"/>
          </a:xfrm>
        </p:spPr>
        <p:txBody>
          <a:bodyPr/>
          <a:lstStyle/>
          <a:p>
            <a:r>
              <a:rPr lang="en-US" altLang="zh-CN" dirty="0"/>
              <a:t>Redundancy Overflow (RDO)</a:t>
            </a:r>
            <a:endParaRPr lang="zh-CN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A161903-C9D3-2584-3750-973133F7ED8B}"/>
              </a:ext>
            </a:extLst>
          </p:cNvPr>
          <p:cNvSpPr/>
          <p:nvPr/>
        </p:nvSpPr>
        <p:spPr>
          <a:xfrm>
            <a:off x="2575607" y="1283826"/>
            <a:ext cx="7472519" cy="489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97AF943-D4B2-F956-9068-B35587443DE0}"/>
              </a:ext>
            </a:extLst>
          </p:cNvPr>
          <p:cNvCxnSpPr>
            <a:cxnSpLocks/>
          </p:cNvCxnSpPr>
          <p:nvPr/>
        </p:nvCxnSpPr>
        <p:spPr>
          <a:xfrm>
            <a:off x="3689966" y="4516020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B254251-6EAE-132D-784F-58E38AD1C556}"/>
              </a:ext>
            </a:extLst>
          </p:cNvPr>
          <p:cNvSpPr txBox="1"/>
          <p:nvPr/>
        </p:nvSpPr>
        <p:spPr>
          <a:xfrm>
            <a:off x="463032" y="5794663"/>
            <a:ext cx="11899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When the working efficiency of compaction threads cannot match the rate in which redundant data is generated</a:t>
            </a:r>
            <a:endParaRPr lang="zh-CN" altLang="en-US" sz="2000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6CEDD5-214C-81C5-0008-3548CD2AA563}"/>
              </a:ext>
            </a:extLst>
          </p:cNvPr>
          <p:cNvCxnSpPr>
            <a:cxnSpLocks/>
          </p:cNvCxnSpPr>
          <p:nvPr/>
        </p:nvCxnSpPr>
        <p:spPr>
          <a:xfrm>
            <a:off x="3689966" y="5642039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44FC0F-C919-7ABC-920D-6E8823B84A95}"/>
              </a:ext>
            </a:extLst>
          </p:cNvPr>
          <p:cNvSpPr txBox="1"/>
          <p:nvPr/>
        </p:nvSpPr>
        <p:spPr>
          <a:xfrm>
            <a:off x="8594574" y="4888976"/>
            <a:ext cx="10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n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5F5C9-A4F0-A65D-25D8-5AF82833DE2A}"/>
              </a:ext>
            </a:extLst>
          </p:cNvPr>
          <p:cNvSpPr txBox="1"/>
          <p:nvPr/>
        </p:nvSpPr>
        <p:spPr>
          <a:xfrm>
            <a:off x="8504615" y="3777586"/>
            <a:ext cx="10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A8412E-C5E5-64C6-AF6A-43FE3536A660}"/>
              </a:ext>
            </a:extLst>
          </p:cNvPr>
          <p:cNvSpPr/>
          <p:nvPr/>
        </p:nvSpPr>
        <p:spPr>
          <a:xfrm>
            <a:off x="3829101" y="3672999"/>
            <a:ext cx="4636722" cy="722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8494301-CE41-1AC5-0E69-A9502ACE48F8}"/>
              </a:ext>
            </a:extLst>
          </p:cNvPr>
          <p:cNvSpPr/>
          <p:nvPr/>
        </p:nvSpPr>
        <p:spPr>
          <a:xfrm>
            <a:off x="3829101" y="4739987"/>
            <a:ext cx="4636722" cy="722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942D68-7908-FDA1-04F9-33D48325E759}"/>
              </a:ext>
            </a:extLst>
          </p:cNvPr>
          <p:cNvSpPr txBox="1"/>
          <p:nvPr/>
        </p:nvSpPr>
        <p:spPr>
          <a:xfrm>
            <a:off x="8412789" y="1575426"/>
            <a:ext cx="113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265DB3A1-0D77-F746-CDCE-B98E03E1CA93}"/>
              </a:ext>
            </a:extLst>
          </p:cNvPr>
          <p:cNvSpPr/>
          <p:nvPr/>
        </p:nvSpPr>
        <p:spPr>
          <a:xfrm>
            <a:off x="6065839" y="1689618"/>
            <a:ext cx="346752" cy="1000058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90A7F-1535-50B0-9E11-B5DBCC9A7C32}"/>
              </a:ext>
            </a:extLst>
          </p:cNvPr>
          <p:cNvSpPr txBox="1"/>
          <p:nvPr/>
        </p:nvSpPr>
        <p:spPr>
          <a:xfrm>
            <a:off x="6321151" y="2047051"/>
            <a:ext cx="94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lush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C0F26-D79E-D393-EEA3-ED885CE53249}"/>
              </a:ext>
            </a:extLst>
          </p:cNvPr>
          <p:cNvSpPr txBox="1"/>
          <p:nvPr/>
        </p:nvSpPr>
        <p:spPr>
          <a:xfrm>
            <a:off x="8653916" y="2114845"/>
            <a:ext cx="76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A891DF1-2B79-6F2F-801F-65D819C1F39E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2485648" y="1551771"/>
            <a:ext cx="1116861" cy="4000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4183F50-5212-5791-81BA-00F7694645E9}"/>
              </a:ext>
            </a:extLst>
          </p:cNvPr>
          <p:cNvSpPr txBox="1"/>
          <p:nvPr/>
        </p:nvSpPr>
        <p:spPr>
          <a:xfrm>
            <a:off x="2463198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Put(K,V)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2CBBC7-3C7D-F667-FF65-B040D805CB6D}"/>
              </a:ext>
            </a:extLst>
          </p:cNvPr>
          <p:cNvSpPr txBox="1"/>
          <p:nvPr/>
        </p:nvSpPr>
        <p:spPr>
          <a:xfrm>
            <a:off x="4871991" y="1283604"/>
            <a:ext cx="1139311" cy="536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MEM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596D184-6F1B-A0E3-5A50-EE77E350078F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3602509" y="1551771"/>
            <a:ext cx="1269482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72A5E8-0C36-2341-6DF2-6902C5D2BDA5}"/>
              </a:ext>
            </a:extLst>
          </p:cNvPr>
          <p:cNvSpPr txBox="1"/>
          <p:nvPr/>
        </p:nvSpPr>
        <p:spPr>
          <a:xfrm>
            <a:off x="6516338" y="1291141"/>
            <a:ext cx="1139311" cy="536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IMM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B46368-87F4-02A7-0106-0EDB242DD976}"/>
              </a:ext>
            </a:extLst>
          </p:cNvPr>
          <p:cNvSpPr txBox="1"/>
          <p:nvPr/>
        </p:nvSpPr>
        <p:spPr>
          <a:xfrm>
            <a:off x="7085993" y="2777392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D5A32C-9FEB-5A31-EC18-7FD08C398F92}"/>
              </a:ext>
            </a:extLst>
          </p:cNvPr>
          <p:cNvSpPr txBox="1"/>
          <p:nvPr/>
        </p:nvSpPr>
        <p:spPr>
          <a:xfrm>
            <a:off x="3899132" y="2768058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5294A8-8B5B-ED4C-19A4-F25BF49A8469}"/>
              </a:ext>
            </a:extLst>
          </p:cNvPr>
          <p:cNvSpPr txBox="1"/>
          <p:nvPr/>
        </p:nvSpPr>
        <p:spPr>
          <a:xfrm>
            <a:off x="5516991" y="2766106"/>
            <a:ext cx="1139311" cy="536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SST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204487B-2609-5CD5-E507-E6EBBCB1942C}"/>
              </a:ext>
            </a:extLst>
          </p:cNvPr>
          <p:cNvCxnSpPr>
            <a:cxnSpLocks/>
          </p:cNvCxnSpPr>
          <p:nvPr/>
        </p:nvCxnSpPr>
        <p:spPr>
          <a:xfrm>
            <a:off x="3678148" y="2084522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F50E2EC-F990-8307-B2F2-F204AE1D5977}"/>
              </a:ext>
            </a:extLst>
          </p:cNvPr>
          <p:cNvCxnSpPr>
            <a:cxnSpLocks/>
          </p:cNvCxnSpPr>
          <p:nvPr/>
        </p:nvCxnSpPr>
        <p:spPr>
          <a:xfrm>
            <a:off x="3678148" y="3482335"/>
            <a:ext cx="5758834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ACF80B3-DB85-8F96-8214-7B93C34C28B7}"/>
              </a:ext>
            </a:extLst>
          </p:cNvPr>
          <p:cNvSpPr txBox="1"/>
          <p:nvPr/>
        </p:nvSpPr>
        <p:spPr>
          <a:xfrm>
            <a:off x="8458701" y="2847210"/>
            <a:ext cx="10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0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C79E2-AD55-E5A9-9950-1CE687864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Analysis of previous studies 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E06A25-55F5-68CF-62C3-43071F89A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Resource Exhaustion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L0-L1 Compaction Data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Deep Level Compaction Data Movement</a:t>
            </a:r>
          </a:p>
        </p:txBody>
      </p:sp>
    </p:spTree>
    <p:extLst>
      <p:ext uri="{BB962C8B-B14F-4D97-AF65-F5344CB8AC3E}">
        <p14:creationId xmlns:p14="http://schemas.microsoft.com/office/powerpoint/2010/main" val="252214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503E14-7740-603B-647F-6BC5AE87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3C26723-38FA-2343-38A3-03CB7AA9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Resource Exhaustion</a:t>
            </a:r>
            <a:endParaRPr lang="zh-CN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0E6D95-D467-FA40-A8BA-52D13CBA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1" y="2714461"/>
            <a:ext cx="5167770" cy="2522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EC792D-112A-21CC-15FF-203DF3615206}"/>
              </a:ext>
            </a:extLst>
          </p:cNvPr>
          <p:cNvSpPr txBox="1"/>
          <p:nvPr/>
        </p:nvSpPr>
        <p:spPr>
          <a:xfrm>
            <a:off x="2844229" y="2191241"/>
            <a:ext cx="114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MMO</a:t>
            </a:r>
            <a:endParaRPr lang="zh-CN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6BA13A-BFD4-8A00-FBEB-9E1B60133612}"/>
              </a:ext>
            </a:extLst>
          </p:cNvPr>
          <p:cNvSpPr txBox="1"/>
          <p:nvPr/>
        </p:nvSpPr>
        <p:spPr>
          <a:xfrm>
            <a:off x="430024" y="5237334"/>
            <a:ext cx="612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Increasing threads will lead to slower flush rate, forms MMO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908197A-28D6-6986-C2E4-00D73FA1332D}"/>
              </a:ext>
            </a:extLst>
          </p:cNvPr>
          <p:cNvSpPr/>
          <p:nvPr/>
        </p:nvSpPr>
        <p:spPr>
          <a:xfrm>
            <a:off x="3494291" y="2880632"/>
            <a:ext cx="2123484" cy="893297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6774EEF-56C3-F137-F726-53546CF8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58" y="4159951"/>
            <a:ext cx="5490854" cy="2284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BBB01-3BBF-CC40-A32A-DFF8CF3BF350}"/>
              </a:ext>
            </a:extLst>
          </p:cNvPr>
          <p:cNvSpPr txBox="1"/>
          <p:nvPr/>
        </p:nvSpPr>
        <p:spPr>
          <a:xfrm>
            <a:off x="6670496" y="3791231"/>
            <a:ext cx="612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ore-K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zh-CN" altLang="en-US" dirty="0"/>
              <a:t>L0-L1 compaction operations do not run in parallel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A12D539-860C-32C6-0C32-6AE328043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496" y="650702"/>
            <a:ext cx="5152271" cy="2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5728CA-21B7-1F72-B0D3-D1E63CBFA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Introduction </a:t>
            </a:r>
          </a:p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Analysis</a:t>
            </a:r>
          </a:p>
          <a:p>
            <a:r>
              <a:rPr lang="en-US" altLang="zh-CN" dirty="0"/>
              <a:t>Data overflow </a:t>
            </a:r>
            <a:endParaRPr lang="en-US" altLang="en-US" dirty="0"/>
          </a:p>
          <a:p>
            <a:r>
              <a:rPr lang="en-US" altLang="zh-CN" dirty="0"/>
              <a:t>ADOC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  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9188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E5E2D0-690E-3778-E245-8E2C7099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B786BF2-A235-1C7D-58A9-0CCA5916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L0-L1 Compaction Data Movement</a:t>
            </a:r>
            <a:endParaRPr lang="zh-CN" altLang="en-US" dirty="0"/>
          </a:p>
        </p:txBody>
      </p:sp>
      <p:pic>
        <p:nvPicPr>
          <p:cNvPr id="5" name="내용 개체 틀 7">
            <a:extLst>
              <a:ext uri="{FF2B5EF4-FFF2-40B4-BE49-F238E27FC236}">
                <a16:creationId xmlns:a16="http://schemas.microsoft.com/office/drawing/2014/main" id="{9945440A-F7E0-415B-191E-968518E262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974365" y="3002964"/>
            <a:ext cx="4777310" cy="2756842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3D69587-43BC-9460-1F61-78A7B3734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58" y="2730939"/>
            <a:ext cx="4860929" cy="3014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3E1C6-D01A-76E7-23F4-8BF0B10B35EB}"/>
              </a:ext>
            </a:extLst>
          </p:cNvPr>
          <p:cNvSpPr txBox="1"/>
          <p:nvPr/>
        </p:nvSpPr>
        <p:spPr>
          <a:xfrm>
            <a:off x="1378480" y="5744956"/>
            <a:ext cx="419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Experiments with 2 threads and 64 MB batch size</a:t>
            </a:r>
            <a:endParaRPr lang="zh-CN" altLang="en-US" sz="14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B88C0-6C4F-D550-1BBE-EDCC641EA205}"/>
              </a:ext>
            </a:extLst>
          </p:cNvPr>
          <p:cNvSpPr txBox="1"/>
          <p:nvPr/>
        </p:nvSpPr>
        <p:spPr>
          <a:xfrm>
            <a:off x="7266399" y="5744956"/>
            <a:ext cx="419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Experiments with 20 threads and 64 MB batch size</a:t>
            </a:r>
            <a:endParaRPr lang="zh-CN" altLang="en-US" sz="1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3B8C4-5FDB-C5C2-E183-F7713AB25F96}"/>
              </a:ext>
            </a:extLst>
          </p:cNvPr>
          <p:cNvSpPr txBox="1"/>
          <p:nvPr/>
        </p:nvSpPr>
        <p:spPr>
          <a:xfrm>
            <a:off x="440325" y="1526996"/>
            <a:ext cx="6126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Only one thread for all compactions</a:t>
            </a:r>
            <a:endParaRPr lang="en-US" altLang="zh-CN" dirty="0"/>
          </a:p>
          <a:p>
            <a:r>
              <a:rPr lang="en-US" altLang="zh-CN" dirty="0"/>
              <a:t>➜ L0-L1 compaction can not get executed in time</a:t>
            </a:r>
            <a:endParaRPr lang="zh-CN" altLang="en-US" dirty="0"/>
          </a:p>
          <a:p>
            <a:r>
              <a:rPr lang="zh-CN" altLang="en-US" dirty="0"/>
              <a:t>➜ L0 SSTs are accumulating and L0O occurs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D6007B4-1004-3129-AC91-AE483A8EB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835" y="748469"/>
            <a:ext cx="5323840" cy="234493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171782D-5597-4D64-AF8C-5DC775887C80}"/>
              </a:ext>
            </a:extLst>
          </p:cNvPr>
          <p:cNvSpPr/>
          <p:nvPr/>
        </p:nvSpPr>
        <p:spPr>
          <a:xfrm>
            <a:off x="7266399" y="3039718"/>
            <a:ext cx="4396557" cy="62871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4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0516EC-1522-A043-EF66-79BE47FB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BBC14A5-02F2-911C-6317-FF890218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Level Compaction Data Movement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492BB1-E83E-04AF-926A-EF729C05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8" y="1962812"/>
            <a:ext cx="9166553" cy="3821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9287BC-41E6-DC01-B60C-4D6C3C08EEDC}"/>
              </a:ext>
            </a:extLst>
          </p:cNvPr>
          <p:cNvSpPr txBox="1"/>
          <p:nvPr/>
        </p:nvSpPr>
        <p:spPr>
          <a:xfrm>
            <a:off x="5321811" y="2405139"/>
            <a:ext cx="12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4 threads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1D0E42E-5093-76D5-E0CC-BB016B248296}"/>
              </a:ext>
            </a:extLst>
          </p:cNvPr>
          <p:cNvSpPr/>
          <p:nvPr/>
        </p:nvSpPr>
        <p:spPr>
          <a:xfrm>
            <a:off x="5506720" y="2774471"/>
            <a:ext cx="615050" cy="914401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E0356CE-18B5-547A-C682-DA654DD82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58" t="18341" r="9688" b="47525"/>
          <a:stretch/>
        </p:blipFill>
        <p:spPr>
          <a:xfrm>
            <a:off x="9612281" y="1750580"/>
            <a:ext cx="2467960" cy="1125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AFA7DCF-32F5-6D0B-174E-196418666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" t="911" r="11731" b="83161"/>
          <a:stretch/>
        </p:blipFill>
        <p:spPr>
          <a:xfrm>
            <a:off x="7572731" y="1187155"/>
            <a:ext cx="4507510" cy="47242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16F6DA1-2D44-A6AE-FCBE-5458429E6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2" t="15050" r="90051" b="44432"/>
          <a:stretch/>
        </p:blipFill>
        <p:spPr>
          <a:xfrm>
            <a:off x="9357360" y="1750578"/>
            <a:ext cx="254921" cy="11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2E3FE4-E3E2-C246-A2BB-1ECD0B3A3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Automatic Data Overflow Control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15D423-417C-86AF-48E2-9063F0A63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089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913F35-6974-2A3F-0C6B-4120A80C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4E1F896-4A2B-20B2-3FF4-7204AC4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 Data Overflow Control (ADOC)</a:t>
            </a:r>
            <a:endParaRPr lang="zh-CN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B7DB66-EAAA-4C1C-56D7-141F5EB385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Two tuning knobs:</a:t>
            </a:r>
          </a:p>
          <a:p>
            <a:pPr lvl="1"/>
            <a:r>
              <a:rPr lang="en-US" altLang="ko-KR" dirty="0"/>
              <a:t>Number of threads</a:t>
            </a:r>
          </a:p>
          <a:p>
            <a:pPr lvl="1"/>
            <a:r>
              <a:rPr lang="en-US" altLang="ko-KR" dirty="0"/>
              <a:t>Batch size</a:t>
            </a:r>
          </a:p>
          <a:p>
            <a:pPr marL="457200" lvl="1" indent="0">
              <a:buNone/>
            </a:pPr>
            <a:endParaRPr lang="en-US" altLang="zh-CN" dirty="0">
              <a:solidFill>
                <a:srgbClr val="0F0F0F"/>
              </a:solidFill>
              <a:latin typeface="Söhne"/>
            </a:endParaRPr>
          </a:p>
          <a:p>
            <a:pPr marL="457200" lvl="1" indent="0">
              <a:buNone/>
            </a:pPr>
            <a:endParaRPr lang="en-US" altLang="zh-CN" dirty="0">
              <a:solidFill>
                <a:srgbClr val="0F0F0F"/>
              </a:solidFill>
              <a:latin typeface="Söhne"/>
            </a:endParaRPr>
          </a:p>
          <a:p>
            <a:r>
              <a:rPr lang="en-US" altLang="zh-CN" b="1" i="0" dirty="0">
                <a:solidFill>
                  <a:srgbClr val="0F0F0F"/>
                </a:solidFill>
                <a:effectLst/>
                <a:latin typeface="Söhne"/>
              </a:rPr>
              <a:t>MMO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: </a:t>
            </a:r>
            <a:r>
              <a:rPr lang="en-US" altLang="zh-CN" dirty="0">
                <a:solidFill>
                  <a:srgbClr val="0F0F0F"/>
                </a:solidFill>
                <a:latin typeface="Söhne"/>
              </a:rPr>
              <a:t>de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creases threads and increase batch size</a:t>
            </a:r>
          </a:p>
          <a:p>
            <a:r>
              <a:rPr lang="en-US" altLang="zh-CN" b="1" i="0" dirty="0">
                <a:solidFill>
                  <a:srgbClr val="0F0F0F"/>
                </a:solidFill>
                <a:effectLst/>
                <a:latin typeface="Söhne"/>
              </a:rPr>
              <a:t>L0O</a:t>
            </a:r>
            <a:r>
              <a:rPr lang="en-US" altLang="zh-CN" dirty="0">
                <a:solidFill>
                  <a:srgbClr val="0F0F0F"/>
                </a:solidFill>
                <a:latin typeface="Söhne"/>
              </a:rPr>
              <a:t>: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increase threads </a:t>
            </a:r>
          </a:p>
          <a:p>
            <a:r>
              <a:rPr lang="en-US" altLang="zh-CN" b="1" dirty="0">
                <a:solidFill>
                  <a:srgbClr val="0F0F0F"/>
                </a:solidFill>
                <a:latin typeface="Söhne"/>
              </a:rPr>
              <a:t>RDO</a:t>
            </a:r>
            <a:r>
              <a:rPr lang="en-US" altLang="zh-CN" dirty="0">
                <a:solidFill>
                  <a:srgbClr val="0F0F0F"/>
                </a:solidFill>
                <a:latin typeface="Söhne"/>
              </a:rPr>
              <a:t>: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increase threads and decrease the batch size</a:t>
            </a:r>
            <a:endParaRPr lang="en-US" altLang="zh-CN" dirty="0">
              <a:solidFill>
                <a:srgbClr val="0F0F0F"/>
              </a:solidFill>
              <a:latin typeface="Söhne"/>
            </a:endParaRPr>
          </a:p>
          <a:p>
            <a:endParaRPr lang="en-US" altLang="zh-CN" dirty="0"/>
          </a:p>
          <a:p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Additive Increase/Multiplicative Decrease (AIMD) algorithm</a:t>
            </a:r>
          </a:p>
          <a:p>
            <a:pPr lvl="1"/>
            <a:r>
              <a:rPr lang="en-US" altLang="zh-CN" dirty="0"/>
              <a:t>Gently increasing the tuning knob to explore the suitable configuration and rapidly removing the over-allocated resources to avoid resource competition.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0985F3-0A7E-5EAD-18C6-B99A4494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1059807"/>
            <a:ext cx="4827270" cy="22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DFCCB8-63FD-799B-2884-DD2EC2CFE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7FDFA9-0DC1-287C-4CDA-EF7231EA3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Experiment Setup </a:t>
            </a:r>
          </a:p>
          <a:p>
            <a:r>
              <a:rPr lang="en-US" altLang="zh-CN" dirty="0"/>
              <a:t>Micro benchmark Performance</a:t>
            </a:r>
          </a:p>
          <a:p>
            <a:r>
              <a:rPr lang="en-US" altLang="zh-CN" dirty="0"/>
              <a:t>Macro Benchmark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00B753C-C710-E0F7-C66C-958A8B95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25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3FD64C3-EB90-AA47-1157-E6BC8EA1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72D1E5-1E25-4246-1569-B64E805FC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/>
          <a:stretch/>
        </p:blipFill>
        <p:spPr>
          <a:xfrm>
            <a:off x="5561901" y="4533035"/>
            <a:ext cx="6399030" cy="1755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B49D9-ADB7-49F0-FDDF-3A64DB5907FC}"/>
              </a:ext>
            </a:extLst>
          </p:cNvPr>
          <p:cNvSpPr txBox="1"/>
          <p:nvPr/>
        </p:nvSpPr>
        <p:spPr>
          <a:xfrm>
            <a:off x="8256023" y="883920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Experimental setups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	2 Intel Xeon® Gold 6230</a:t>
            </a:r>
          </a:p>
          <a:p>
            <a:r>
              <a:rPr lang="en-US" altLang="zh-CN" dirty="0"/>
              <a:t>	128 GB DDR4 DRAM</a:t>
            </a:r>
            <a:endParaRPr lang="zh-CN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B3414A0-D601-85C6-968B-F0C4CF92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78891"/>
              </p:ext>
            </p:extLst>
          </p:nvPr>
        </p:nvGraphicFramePr>
        <p:xfrm>
          <a:off x="128023" y="2213160"/>
          <a:ext cx="81280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1434">
                  <a:extLst>
                    <a:ext uri="{9D8B030D-6E8A-4147-A177-3AD203B41FA5}">
                      <a16:colId xmlns:a16="http://schemas.microsoft.com/office/drawing/2014/main" val="3597007722"/>
                    </a:ext>
                  </a:extLst>
                </a:gridCol>
                <a:gridCol w="5666566">
                  <a:extLst>
                    <a:ext uri="{9D8B030D-6E8A-4147-A177-3AD203B41FA5}">
                      <a16:colId xmlns:a16="http://schemas.microsoft.com/office/drawing/2014/main" val="3436186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Schemes Compare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illustrate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4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RocksDB-DF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</a:rPr>
                        <a:t>Default(2 threads and 64MB batch size)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RocksDB-AT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</a:rPr>
                        <a:t>RocksDB  with auto-tuner 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1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SILK-D (default)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</a:rPr>
                        <a:t>Default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2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SILK-P (paper)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</a:rPr>
                        <a:t>4 threads and 128MB batch size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6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SILK-O (optimize)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</a:rPr>
                        <a:t>8 threads and 512MB batch size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2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4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879B73-8982-2B3B-DC9B-BD0AE205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26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CA7286-8195-A66C-E861-E326E867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 benchmark Performance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0D39A8-5540-D0A6-110C-FA40600CC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2"/>
          <a:stretch/>
        </p:blipFill>
        <p:spPr>
          <a:xfrm>
            <a:off x="545060" y="2355274"/>
            <a:ext cx="10924865" cy="3439351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F3E3121-D2DD-3205-DF69-CA04A7E67D15}"/>
              </a:ext>
            </a:extLst>
          </p:cNvPr>
          <p:cNvSpPr/>
          <p:nvPr/>
        </p:nvSpPr>
        <p:spPr>
          <a:xfrm>
            <a:off x="9698805" y="2558265"/>
            <a:ext cx="1582220" cy="870735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366456C1-CBBA-1F40-D4F1-DAA98EDB93B6}"/>
              </a:ext>
            </a:extLst>
          </p:cNvPr>
          <p:cNvSpPr/>
          <p:nvPr/>
        </p:nvSpPr>
        <p:spPr>
          <a:xfrm>
            <a:off x="8928242" y="977996"/>
            <a:ext cx="1243174" cy="1385084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66.7%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37.8%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31.0%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55.1%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A234D-3E38-A93A-5F78-007158A091B4}"/>
              </a:ext>
            </a:extLst>
          </p:cNvPr>
          <p:cNvSpPr txBox="1"/>
          <p:nvPr/>
        </p:nvSpPr>
        <p:spPr>
          <a:xfrm>
            <a:off x="631279" y="1170701"/>
            <a:ext cx="498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Red lines represent instantaneous throughput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Black lines represent the average throughput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0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066EBB-D9EE-196C-E3AD-1641937B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27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1EDE5A2-F940-CD03-4020-C2E58F05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 benchmark Performance</a:t>
            </a:r>
            <a:endParaRPr lang="zh-CN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CF6541-6F8F-0F75-7450-B52548AFF6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Stall Duration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61CD6F-BD54-714E-E6BE-D6CB08BE5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86"/>
          <a:stretch/>
        </p:blipFill>
        <p:spPr>
          <a:xfrm>
            <a:off x="513707" y="2190764"/>
            <a:ext cx="4952143" cy="376523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2DFF75B-2B05-42F8-CE51-2665ED754515}"/>
              </a:ext>
            </a:extLst>
          </p:cNvPr>
          <p:cNvSpPr/>
          <p:nvPr/>
        </p:nvSpPr>
        <p:spPr>
          <a:xfrm>
            <a:off x="3626778" y="2661006"/>
            <a:ext cx="1232898" cy="28767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0945215-EF20-A53B-2F61-C0224F95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3" r="33343"/>
          <a:stretch/>
        </p:blipFill>
        <p:spPr>
          <a:xfrm>
            <a:off x="6025793" y="2190764"/>
            <a:ext cx="4952143" cy="3765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130017-F9FB-12BB-E680-E2C0489F2234}"/>
              </a:ext>
            </a:extLst>
          </p:cNvPr>
          <p:cNvSpPr txBox="1"/>
          <p:nvPr/>
        </p:nvSpPr>
        <p:spPr>
          <a:xfrm>
            <a:off x="6025793" y="1575156"/>
            <a:ext cx="612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</a:t>
            </a:r>
            <a:r>
              <a:rPr lang="zh-CN" altLang="en-US" dirty="0"/>
              <a:t>dditional PS stalls have a positive effect on the space amplification of the system.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C4E1B-F1C7-9E27-27C3-9E1A1006676B}"/>
              </a:ext>
            </a:extLst>
          </p:cNvPr>
          <p:cNvSpPr txBox="1"/>
          <p:nvPr/>
        </p:nvSpPr>
        <p:spPr>
          <a:xfrm>
            <a:off x="6001170" y="760151"/>
            <a:ext cx="612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</a:t>
            </a:r>
            <a:r>
              <a:rPr lang="zh-CN" altLang="en-US" dirty="0"/>
              <a:t>ore data being accumulated into the deeper levels resulting in particularly higher PS stalls</a:t>
            </a: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205D6BB6-0E8D-7FE1-1906-88259FBC8560}"/>
              </a:ext>
            </a:extLst>
          </p:cNvPr>
          <p:cNvSpPr/>
          <p:nvPr/>
        </p:nvSpPr>
        <p:spPr>
          <a:xfrm>
            <a:off x="9688088" y="2591723"/>
            <a:ext cx="1073852" cy="370239"/>
          </a:xfrm>
          <a:prstGeom prst="wedgeRoundRectCallout">
            <a:avLst>
              <a:gd name="adj1" fmla="val -83823"/>
              <a:gd name="adj2" fmla="val 410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53.5%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말풍선: 모서리가 둥근 사각형 15">
            <a:extLst>
              <a:ext uri="{FF2B5EF4-FFF2-40B4-BE49-F238E27FC236}">
                <a16:creationId xmlns:a16="http://schemas.microsoft.com/office/drawing/2014/main" id="{4C1EB2FC-8BDE-788F-0A0B-F4A992341CCA}"/>
              </a:ext>
            </a:extLst>
          </p:cNvPr>
          <p:cNvSpPr/>
          <p:nvPr/>
        </p:nvSpPr>
        <p:spPr>
          <a:xfrm>
            <a:off x="5545891" y="2221487"/>
            <a:ext cx="1073852" cy="370238"/>
          </a:xfrm>
          <a:prstGeom prst="wedgeRoundRectCallout">
            <a:avLst>
              <a:gd name="adj1" fmla="val 102099"/>
              <a:gd name="adj2" fmla="val 5132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19.4%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9859D4-2305-6F56-BC96-4EA3217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pPr/>
              <a:t>28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9E5F005-D2BA-5DDD-41F8-7BB6C0A7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Macro Benchmark</a:t>
            </a:r>
            <a:endParaRPr lang="zh-CN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F230398-5744-F59C-59E3-047601A655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21811" y="1170781"/>
            <a:ext cx="6494448" cy="50307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EB939-0BD4-3B54-ED16-77CFC92595CF}"/>
              </a:ext>
            </a:extLst>
          </p:cNvPr>
          <p:cNvSpPr txBox="1"/>
          <p:nvPr/>
        </p:nvSpPr>
        <p:spPr>
          <a:xfrm>
            <a:off x="554804" y="1264393"/>
            <a:ext cx="4520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50M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10B keys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1KB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ADOC-5.7.1(SILK RocksDB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1962B8F-4489-8196-C945-EBA72B0FA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4" y="2873411"/>
            <a:ext cx="4605925" cy="19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8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9859D4-2305-6F56-BC96-4EA3217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pPr/>
              <a:t>29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9E5F005-D2BA-5DDD-41F8-7BB6C0A7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Macro Benchmark</a:t>
            </a:r>
            <a:endParaRPr lang="zh-CN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F230398-5744-F59C-59E3-047601A655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21811" y="1170781"/>
            <a:ext cx="6494448" cy="50307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EB939-0BD4-3B54-ED16-77CFC92595CF}"/>
              </a:ext>
            </a:extLst>
          </p:cNvPr>
          <p:cNvSpPr txBox="1"/>
          <p:nvPr/>
        </p:nvSpPr>
        <p:spPr>
          <a:xfrm>
            <a:off x="554804" y="1264393"/>
            <a:ext cx="197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50M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10B keys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1000B values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2D181-9A43-9D6C-590C-CB88B43F0AC6}"/>
              </a:ext>
            </a:extLst>
          </p:cNvPr>
          <p:cNvSpPr txBox="1"/>
          <p:nvPr/>
        </p:nvSpPr>
        <p:spPr>
          <a:xfrm>
            <a:off x="554804" y="3078735"/>
            <a:ext cx="4171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Load , YCSB-D and PM YCSB –E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YCSB-A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、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-B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Söhne"/>
              </a:rPr>
              <a:t>、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-C</a:t>
            </a:r>
            <a:r>
              <a:rPr lang="zh-CN" altLang="en-US" dirty="0">
                <a:solidFill>
                  <a:srgbClr val="0F0F0F"/>
                </a:solidFill>
                <a:latin typeface="Söhne"/>
              </a:rPr>
              <a:t> </a:t>
            </a:r>
            <a:r>
              <a:rPr lang="en-US" altLang="zh-CN" dirty="0">
                <a:solidFill>
                  <a:srgbClr val="0F0F0F"/>
                </a:solidFill>
                <a:latin typeface="Söhne"/>
              </a:rPr>
              <a:t>and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–F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SILK-O</a:t>
            </a:r>
            <a:b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</a:br>
            <a:endParaRPr lang="en-US" altLang="zh-CN" b="0" i="0" dirty="0">
              <a:solidFill>
                <a:srgbClr val="0F0F0F"/>
              </a:solidFill>
              <a:effectLst/>
              <a:latin typeface="Söhne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76ADC5-8D3C-9653-E064-F18E9B49C76C}"/>
              </a:ext>
            </a:extLst>
          </p:cNvPr>
          <p:cNvSpPr/>
          <p:nvPr/>
        </p:nvSpPr>
        <p:spPr>
          <a:xfrm>
            <a:off x="8747418" y="1900046"/>
            <a:ext cx="701382" cy="78600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ABA768-BB98-BC2B-795E-FAA46681DE40}"/>
              </a:ext>
            </a:extLst>
          </p:cNvPr>
          <p:cNvSpPr/>
          <p:nvPr/>
        </p:nvSpPr>
        <p:spPr>
          <a:xfrm>
            <a:off x="10610508" y="1900046"/>
            <a:ext cx="888072" cy="78600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AEF8CA-D416-7345-79A1-5E66514A9FBB}"/>
              </a:ext>
            </a:extLst>
          </p:cNvPr>
          <p:cNvSpPr/>
          <p:nvPr/>
        </p:nvSpPr>
        <p:spPr>
          <a:xfrm>
            <a:off x="8747418" y="5181391"/>
            <a:ext cx="701382" cy="78600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C79085-8531-9A50-286B-BFAD6493CD21}"/>
              </a:ext>
            </a:extLst>
          </p:cNvPr>
          <p:cNvSpPr/>
          <p:nvPr/>
        </p:nvSpPr>
        <p:spPr>
          <a:xfrm>
            <a:off x="8747418" y="2986259"/>
            <a:ext cx="701382" cy="78600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7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9DD6958-D10E-0E93-B190-8C43BBF11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ko-Kore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B80061AC-CADB-16A8-63BA-F4699D67A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(Not Only SQL) NoSQL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Log-Structured Merge-Tree（LSM-tree）</a:t>
            </a:r>
          </a:p>
        </p:txBody>
      </p:sp>
    </p:spTree>
    <p:extLst>
      <p:ext uri="{BB962C8B-B14F-4D97-AF65-F5344CB8AC3E}">
        <p14:creationId xmlns:p14="http://schemas.microsoft.com/office/powerpoint/2010/main" val="125295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9859D4-2305-6F56-BC96-4EA3217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pPr/>
              <a:t>30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9E5F005-D2BA-5DDD-41F8-7BB6C0A7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Macro Benchmark</a:t>
            </a:r>
            <a:endParaRPr lang="zh-CN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F230398-5744-F59C-59E3-047601A655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21811" y="1170781"/>
            <a:ext cx="6494448" cy="50307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EB939-0BD4-3B54-ED16-77CFC92595CF}"/>
              </a:ext>
            </a:extLst>
          </p:cNvPr>
          <p:cNvSpPr txBox="1"/>
          <p:nvPr/>
        </p:nvSpPr>
        <p:spPr>
          <a:xfrm>
            <a:off x="554804" y="1264393"/>
            <a:ext cx="197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50M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10B keys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1000B values</a:t>
            </a:r>
            <a:endParaRPr lang="zh-CN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E1263D8-35D6-7B49-9A62-6885B924F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41" y="2426799"/>
            <a:ext cx="4843730" cy="3774769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1F096F93-0699-84A6-3FCE-600402408270}"/>
              </a:ext>
            </a:extLst>
          </p:cNvPr>
          <p:cNvSpPr/>
          <p:nvPr/>
        </p:nvSpPr>
        <p:spPr>
          <a:xfrm>
            <a:off x="2219218" y="1512783"/>
            <a:ext cx="3195263" cy="77058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0F0F0F"/>
                </a:solidFill>
                <a:effectLst/>
                <a:latin typeface="Söhne"/>
              </a:rPr>
              <a:t>SILK-O uses as much as 76.8% more memory than ADOC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35C5D80-C36E-347E-B668-9FEA02AC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31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ADDB03D-7858-8AA3-22EE-6CAFC5A6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Threads versus Batch size</a:t>
            </a:r>
            <a:endParaRPr lang="zh-C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8394E87-DC51-9943-D8D7-B658B42C1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7"/>
          <a:stretch/>
        </p:blipFill>
        <p:spPr>
          <a:xfrm>
            <a:off x="1656071" y="1496668"/>
            <a:ext cx="9164329" cy="4379014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B095CCF1-4B88-4B72-D2A0-1263349F5F1B}"/>
              </a:ext>
            </a:extLst>
          </p:cNvPr>
          <p:cNvSpPr/>
          <p:nvPr/>
        </p:nvSpPr>
        <p:spPr>
          <a:xfrm>
            <a:off x="7656038" y="2122415"/>
            <a:ext cx="1457202" cy="331882"/>
          </a:xfrm>
          <a:prstGeom prst="wedgeRoundRectCallout">
            <a:avLst>
              <a:gd name="adj1" fmla="val -81882"/>
              <a:gd name="adj2" fmla="val 5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Threads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4C94749B-4897-8A8E-3D1F-8B6C03EAB74A}"/>
              </a:ext>
            </a:extLst>
          </p:cNvPr>
          <p:cNvSpPr/>
          <p:nvPr/>
        </p:nvSpPr>
        <p:spPr>
          <a:xfrm>
            <a:off x="4526945" y="3951215"/>
            <a:ext cx="1457202" cy="331882"/>
          </a:xfrm>
          <a:prstGeom prst="wedgeRoundRectCallout">
            <a:avLst>
              <a:gd name="adj1" fmla="val 69525"/>
              <a:gd name="adj2" fmla="val 55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Batch size</a:t>
            </a:r>
          </a:p>
        </p:txBody>
      </p:sp>
    </p:spTree>
    <p:extLst>
      <p:ext uri="{BB962C8B-B14F-4D97-AF65-F5344CB8AC3E}">
        <p14:creationId xmlns:p14="http://schemas.microsoft.com/office/powerpoint/2010/main" val="155132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977301D-D8EB-C5DD-2451-A381A71E0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616" y="681804"/>
            <a:ext cx="9144000" cy="664110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0" name="내용 개체 틀 3">
            <a:extLst>
              <a:ext uri="{FF2B5EF4-FFF2-40B4-BE49-F238E27FC236}">
                <a16:creationId xmlns:a16="http://schemas.microsoft.com/office/drawing/2014/main" id="{A3758CF3-DE1D-4FEB-C9A9-48B520BD594D}"/>
              </a:ext>
            </a:extLst>
          </p:cNvPr>
          <p:cNvSpPr txBox="1">
            <a:spLocks/>
          </p:cNvSpPr>
          <p:nvPr/>
        </p:nvSpPr>
        <p:spPr>
          <a:xfrm>
            <a:off x="930866" y="1495510"/>
            <a:ext cx="9805630" cy="3333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zh-CN" dirty="0"/>
              <a:t>Complete analysis of write stall of LSM-tree</a:t>
            </a:r>
          </a:p>
          <a:p>
            <a:pPr marL="742950" lvl="1" indent="-285750"/>
            <a:r>
              <a:rPr lang="en-US" altLang="zh-CN" dirty="0"/>
              <a:t>ALL types of storage devices</a:t>
            </a:r>
            <a:endParaRPr lang="zh-CN" altLang="en-US" dirty="0"/>
          </a:p>
          <a:p>
            <a:r>
              <a:rPr lang="en-US" altLang="zh-CN" dirty="0"/>
              <a:t>Solved by proposing ADOC: Automatic Data Overflow Control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021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>
            <a:extLst>
              <a:ext uri="{FF2B5EF4-FFF2-40B4-BE49-F238E27FC236}">
                <a16:creationId xmlns:a16="http://schemas.microsoft.com/office/drawing/2014/main" id="{9758F55E-881F-0E80-110A-59FBAABFB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66" y="1041400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ADOC:</a:t>
            </a:r>
            <a:br>
              <a:rPr lang="en-US" altLang="zh-CN" sz="2800" dirty="0"/>
            </a:br>
            <a:r>
              <a:rPr lang="en-US" altLang="zh-CN" sz="2800" dirty="0"/>
              <a:t>Automatically Harmonizing Dataflow Between Components in Log-Structured Key-Value Stores</a:t>
            </a:r>
            <a:br>
              <a:rPr lang="en-US" altLang="zh-CN" sz="2800" dirty="0"/>
            </a:br>
            <a:r>
              <a:rPr lang="en-US" altLang="zh-CN" sz="2800" dirty="0"/>
              <a:t>for Improved Performance</a:t>
            </a:r>
            <a:endParaRPr lang="ko-Kore-KR" altLang="en-US" sz="2800" dirty="0"/>
          </a:p>
        </p:txBody>
      </p:sp>
      <p:sp>
        <p:nvSpPr>
          <p:cNvPr id="7" name="부제목 3">
            <a:extLst>
              <a:ext uri="{FF2B5EF4-FFF2-40B4-BE49-F238E27FC236}">
                <a16:creationId xmlns:a16="http://schemas.microsoft.com/office/drawing/2014/main" id="{019603C5-C5D7-9D7B-9F19-F287FC11723C}"/>
              </a:ext>
            </a:extLst>
          </p:cNvPr>
          <p:cNvSpPr txBox="1">
            <a:spLocks/>
          </p:cNvSpPr>
          <p:nvPr/>
        </p:nvSpPr>
        <p:spPr>
          <a:xfrm>
            <a:off x="2709673" y="4658856"/>
            <a:ext cx="9144000" cy="154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/>
              <a:t>2023.11.21</a:t>
            </a:r>
          </a:p>
          <a:p>
            <a:r>
              <a:rPr lang="en-US" altLang="ko-Kore-KR"/>
              <a:t>Presentation by Guangxun Zhao</a:t>
            </a:r>
          </a:p>
          <a:p>
            <a:r>
              <a:rPr lang="en-US" altLang="ko-Kore-KR"/>
              <a:t>GuangxunZhao@dankook.ac.kr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75138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303DE83-49A6-B615-9D07-CC7E7763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ko-Kore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528187-A225-D5CC-8F47-AEE54C911A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Log-Structured Merge-Tree（LSM-tree）</a:t>
            </a:r>
          </a:p>
          <a:p>
            <a:pPr lvl="1"/>
            <a:r>
              <a:rPr lang="en-US" altLang="zh-CN" dirty="0"/>
              <a:t>Sequential batch operations</a:t>
            </a:r>
          </a:p>
          <a:p>
            <a:pPr lvl="1"/>
            <a:r>
              <a:rPr lang="en-US" altLang="zh-CN" dirty="0"/>
              <a:t>Write-optimize</a:t>
            </a:r>
          </a:p>
          <a:p>
            <a:pPr lvl="1"/>
            <a:r>
              <a:rPr lang="en-US" altLang="zh-CN" dirty="0"/>
              <a:t>Out-of-place updates</a:t>
            </a:r>
          </a:p>
        </p:txBody>
      </p:sp>
      <p:pic>
        <p:nvPicPr>
          <p:cNvPr id="1026" name="Picture 2" descr="Types of NoSQL Databases - GeeksforGeeks">
            <a:extLst>
              <a:ext uri="{FF2B5EF4-FFF2-40B4-BE49-F238E27FC236}">
                <a16:creationId xmlns:a16="http://schemas.microsoft.com/office/drawing/2014/main" id="{D9950A9B-816A-8B33-7580-1DB371DA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94" y="2109141"/>
            <a:ext cx="4981749" cy="41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 the Hood: Building and open-sourcing RocksDB - Engineering at Meta">
            <a:extLst>
              <a:ext uri="{FF2B5EF4-FFF2-40B4-BE49-F238E27FC236}">
                <a16:creationId xmlns:a16="http://schemas.microsoft.com/office/drawing/2014/main" id="{F85A0128-4949-2F36-3E02-4D652362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73213"/>
            <a:ext cx="4576676" cy="11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2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C79E2-AD55-E5A9-9950-1CE687864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E06A25-55F5-68CF-62C3-43071F89A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RocksDB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Storage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Write stalls</a:t>
            </a:r>
          </a:p>
        </p:txBody>
      </p:sp>
    </p:spTree>
    <p:extLst>
      <p:ext uri="{BB962C8B-B14F-4D97-AF65-F5344CB8AC3E}">
        <p14:creationId xmlns:p14="http://schemas.microsoft.com/office/powerpoint/2010/main" val="131941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303DE83-49A6-B615-9D07-CC7E7763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</a:t>
            </a:r>
            <a:endParaRPr lang="ko-Kore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528187-A225-D5CC-8F47-AEE54C911A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259204"/>
            <a:ext cx="4427537" cy="502982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Component of RocksDB</a:t>
            </a:r>
          </a:p>
          <a:p>
            <a:pPr lvl="1"/>
            <a:r>
              <a:rPr lang="en-US" altLang="en-US" sz="2000" dirty="0"/>
              <a:t>Memtable</a:t>
            </a:r>
          </a:p>
          <a:p>
            <a:pPr lvl="1"/>
            <a:r>
              <a:rPr lang="en-US" altLang="en-US" sz="2000" dirty="0"/>
              <a:t>SSTable</a:t>
            </a:r>
          </a:p>
          <a:p>
            <a:pPr lvl="1"/>
            <a:r>
              <a:rPr lang="en-US" altLang="en-US" sz="2000" dirty="0"/>
              <a:t>Commit Log</a:t>
            </a:r>
            <a:endParaRPr lang="ko-Kore-KR" altLang="en-US" sz="20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49A28AD-DEE2-FCD2-442C-823F3B1ACEA2}"/>
              </a:ext>
            </a:extLst>
          </p:cNvPr>
          <p:cNvGrpSpPr/>
          <p:nvPr/>
        </p:nvGrpSpPr>
        <p:grpSpPr>
          <a:xfrm>
            <a:off x="3199578" y="3315150"/>
            <a:ext cx="5594598" cy="3098407"/>
            <a:chOff x="6253170" y="3190626"/>
            <a:chExt cx="5594598" cy="309840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A0057A1-049D-F7DD-AC6C-E41DD5FA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3170" y="3190626"/>
              <a:ext cx="5594598" cy="259370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F8F32E-1BB1-6FC8-A276-C1BC9011E74C}"/>
                </a:ext>
              </a:extLst>
            </p:cNvPr>
            <p:cNvSpPr txBox="1"/>
            <p:nvPr/>
          </p:nvSpPr>
          <p:spPr>
            <a:xfrm>
              <a:off x="8221212" y="5919701"/>
              <a:ext cx="229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/>
                <a:t>Structure of RocksDB</a:t>
              </a:r>
              <a:endParaRPr lang="zh-CN" altLang="en-US" u="sng" dirty="0"/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03F2EB0-481F-8B5D-8C11-83CCBD9399F2}"/>
              </a:ext>
            </a:extLst>
          </p:cNvPr>
          <p:cNvSpPr/>
          <p:nvPr/>
        </p:nvSpPr>
        <p:spPr>
          <a:xfrm>
            <a:off x="3663046" y="3762693"/>
            <a:ext cx="993775" cy="3540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04838DC-61DB-16F7-A967-2C596C72B45F}"/>
              </a:ext>
            </a:extLst>
          </p:cNvPr>
          <p:cNvSpPr/>
          <p:nvPr/>
        </p:nvSpPr>
        <p:spPr>
          <a:xfrm>
            <a:off x="5598953" y="3762693"/>
            <a:ext cx="993775" cy="3540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DE0D06F4-FC22-22CE-E59C-060F5FF83DF0}"/>
              </a:ext>
            </a:extLst>
          </p:cNvPr>
          <p:cNvSpPr txBox="1">
            <a:spLocks/>
          </p:cNvSpPr>
          <p:nvPr/>
        </p:nvSpPr>
        <p:spPr>
          <a:xfrm>
            <a:off x="5457825" y="1251583"/>
            <a:ext cx="8350641" cy="50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Major operations</a:t>
            </a:r>
          </a:p>
          <a:p>
            <a:pPr lvl="1"/>
            <a:r>
              <a:rPr lang="en-US" altLang="en-US" sz="2000" dirty="0"/>
              <a:t>Flush</a:t>
            </a:r>
          </a:p>
          <a:p>
            <a:pPr lvl="2"/>
            <a:r>
              <a:rPr lang="en-US" altLang="zh-CN" sz="1800" dirty="0"/>
              <a:t>Transform Memtable into SSTable in Level 0 </a:t>
            </a:r>
            <a:endParaRPr lang="en-US" altLang="en-US" sz="1800" dirty="0"/>
          </a:p>
          <a:p>
            <a:pPr lvl="1"/>
            <a:r>
              <a:rPr lang="en-US" altLang="en-US" sz="2000" dirty="0"/>
              <a:t>Compaction</a:t>
            </a:r>
          </a:p>
          <a:p>
            <a:pPr lvl="2"/>
            <a:r>
              <a:rPr lang="en-US" altLang="zh-CN" sz="1600" dirty="0"/>
              <a:t>Merge SSTs from shallower levels to deeper levels</a:t>
            </a:r>
            <a:endParaRPr lang="en-US" altLang="en-US" sz="1600" dirty="0"/>
          </a:p>
          <a:p>
            <a:pPr lvl="3"/>
            <a:r>
              <a:rPr lang="en-US" altLang="zh-CN" sz="1600" u="sng" dirty="0"/>
              <a:t>L0-L1 compaction</a:t>
            </a:r>
          </a:p>
          <a:p>
            <a:pPr lvl="3"/>
            <a:r>
              <a:rPr lang="en-US" altLang="zh-CN" sz="1600" u="sng" dirty="0"/>
              <a:t>Deep-level compaction</a:t>
            </a:r>
            <a:endParaRPr lang="ko-Kore-KR" altLang="en-US" sz="1600" u="sng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A94E926-4C38-3D5D-30D9-412A463555B5}"/>
              </a:ext>
            </a:extLst>
          </p:cNvPr>
          <p:cNvSpPr/>
          <p:nvPr/>
        </p:nvSpPr>
        <p:spPr>
          <a:xfrm>
            <a:off x="5984177" y="4612004"/>
            <a:ext cx="259081" cy="1766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BDAD63F-D6B7-4735-3758-892815594BCF}"/>
              </a:ext>
            </a:extLst>
          </p:cNvPr>
          <p:cNvCxnSpPr>
            <a:cxnSpLocks/>
          </p:cNvCxnSpPr>
          <p:nvPr/>
        </p:nvCxnSpPr>
        <p:spPr>
          <a:xfrm>
            <a:off x="6592728" y="4846215"/>
            <a:ext cx="1251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C56FDE5-C19B-2316-54A1-77A7D1D0792D}"/>
              </a:ext>
            </a:extLst>
          </p:cNvPr>
          <p:cNvSpPr/>
          <p:nvPr/>
        </p:nvSpPr>
        <p:spPr>
          <a:xfrm>
            <a:off x="5222726" y="4584450"/>
            <a:ext cx="674676" cy="5296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8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E8E329-9707-674A-EE9D-49296BC5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64592A-4E60-9216-FFBC-F52FB350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 Storage Devices</a:t>
            </a:r>
            <a:endParaRPr lang="zh-CN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CA4145-C057-A1AF-ADE4-BC933F65F5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NVMe(Non-Volatile Memory express)</a:t>
            </a:r>
          </a:p>
          <a:p>
            <a:pPr lvl="1"/>
            <a:r>
              <a:rPr lang="en-US" altLang="zh-CN" dirty="0"/>
              <a:t>PCIe interface</a:t>
            </a:r>
          </a:p>
          <a:p>
            <a:pPr lvl="1"/>
            <a:r>
              <a:rPr lang="en-US" altLang="zh-CN" dirty="0"/>
              <a:t>The command set in NVMe allows devices to directly communicate with the system CPU without an extra bus controller. </a:t>
            </a:r>
          </a:p>
          <a:p>
            <a:r>
              <a:rPr lang="en-US" altLang="zh-CN" dirty="0"/>
              <a:t>PM(Persistent Memory)</a:t>
            </a:r>
          </a:p>
          <a:p>
            <a:pPr lvl="1"/>
            <a:r>
              <a:rPr lang="en-US" altLang="zh-CN" dirty="0"/>
              <a:t>3D Xpoint base</a:t>
            </a:r>
          </a:p>
          <a:p>
            <a:pPr lvl="1"/>
            <a:r>
              <a:rPr lang="en-US" altLang="zh-CN" dirty="0"/>
              <a:t>IT is a persistent medium that provides byte addressability.</a:t>
            </a:r>
          </a:p>
          <a:p>
            <a:pPr lvl="2"/>
            <a:r>
              <a:rPr lang="en-US" altLang="zh-CN" dirty="0"/>
              <a:t>Memory mode</a:t>
            </a:r>
          </a:p>
          <a:p>
            <a:pPr lvl="2"/>
            <a:r>
              <a:rPr lang="en-US" altLang="zh-CN" dirty="0"/>
              <a:t>App-direct mode</a:t>
            </a:r>
          </a:p>
          <a:p>
            <a:endParaRPr lang="zh-CN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17425A-ADD0-C2EE-76DF-85653F752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/>
          <a:stretch/>
        </p:blipFill>
        <p:spPr>
          <a:xfrm>
            <a:off x="5561901" y="4533035"/>
            <a:ext cx="6399030" cy="17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E8E329-9707-674A-EE9D-49296BC5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64592A-4E60-9216-FFBC-F52FB350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 Storage Devices</a:t>
            </a:r>
            <a:endParaRPr lang="zh-CN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CA4145-C057-A1AF-ADE4-BC933F65F5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366" y="1259203"/>
            <a:ext cx="11521757" cy="5029829"/>
          </a:xfrm>
        </p:spPr>
        <p:txBody>
          <a:bodyPr/>
          <a:lstStyle/>
          <a:p>
            <a:r>
              <a:rPr lang="en-US" altLang="zh-CN" b="1" dirty="0"/>
              <a:t>Write stall </a:t>
            </a:r>
            <a:r>
              <a:rPr lang="en-US" altLang="zh-CN" dirty="0"/>
              <a:t>in LSM-tree</a:t>
            </a:r>
          </a:p>
          <a:p>
            <a:pPr lvl="1"/>
            <a:r>
              <a:rPr lang="en-US" altLang="zh-CN" dirty="0"/>
              <a:t>Sudden drop in system performance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Two characteristics of the </a:t>
            </a:r>
            <a:r>
              <a:rPr lang="en-US" altLang="zh-CN" b="1" dirty="0"/>
              <a:t>write stall</a:t>
            </a:r>
          </a:p>
          <a:p>
            <a:pPr lvl="1"/>
            <a:r>
              <a:rPr lang="en-US" altLang="zh-CN" dirty="0"/>
              <a:t>Universal </a:t>
            </a:r>
          </a:p>
          <a:p>
            <a:pPr lvl="2"/>
            <a:r>
              <a:rPr lang="en-US" altLang="zh-CN" dirty="0"/>
              <a:t>Occur on all types of devices</a:t>
            </a:r>
          </a:p>
          <a:p>
            <a:pPr lvl="1"/>
            <a:r>
              <a:rPr lang="en-US" altLang="zh-CN" dirty="0"/>
              <a:t>Device dependent</a:t>
            </a:r>
          </a:p>
          <a:p>
            <a:pPr lvl="2"/>
            <a:r>
              <a:rPr lang="en-US" altLang="zh-CN" dirty="0"/>
              <a:t>Duration, frequency of occurrence </a:t>
            </a:r>
          </a:p>
          <a:p>
            <a:pPr marL="914400" lvl="2" indent="0">
              <a:buNone/>
            </a:pPr>
            <a:r>
              <a:rPr lang="en-US" altLang="zh-CN" dirty="0"/>
              <a:t>rate of performance degradation </a:t>
            </a:r>
          </a:p>
          <a:p>
            <a:pPr marL="914400" lvl="2" indent="0">
              <a:buNone/>
            </a:pPr>
            <a:r>
              <a:rPr lang="en-US" altLang="zh-CN" dirty="0"/>
              <a:t>vary between devices</a:t>
            </a:r>
            <a:endParaRPr lang="zh-CN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12EC44C-AC94-D609-A55F-386871C2E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/>
          <a:stretch/>
        </p:blipFill>
        <p:spPr>
          <a:xfrm>
            <a:off x="5561901" y="4533035"/>
            <a:ext cx="6399030" cy="175599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FEC83B-0085-8E8E-2FF1-76EE038D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71" y="1121954"/>
            <a:ext cx="4529667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4A75A-72D8-16FE-E6A3-9E0C60C93542}"/>
              </a:ext>
            </a:extLst>
          </p:cNvPr>
          <p:cNvSpPr txBox="1"/>
          <p:nvPr/>
        </p:nvSpPr>
        <p:spPr>
          <a:xfrm>
            <a:off x="7181850" y="67017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Experimental setups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	2 Intel Xeon® Gold 6230</a:t>
            </a:r>
          </a:p>
          <a:p>
            <a:r>
              <a:rPr lang="en-US" altLang="zh-CN" dirty="0"/>
              <a:t>	128 GB DDR4 DRAM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3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1B2960-1C6D-C023-098E-1373AE4A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4AD2-DD73-9E4A-8CD3-9BAAF48C7924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75F373A-008E-0DC4-BE5E-BE752D4D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  <a:endParaRPr lang="zh-CN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A4F2F9-B54B-8431-2D0B-A89F51334D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Write stalls in RocksDB</a:t>
            </a:r>
            <a:endParaRPr lang="zh-CN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5DF718E-19A0-91DB-EF10-BD6F1D953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10316"/>
              </p:ext>
            </p:extLst>
          </p:nvPr>
        </p:nvGraphicFramePr>
        <p:xfrm>
          <a:off x="597323" y="1948185"/>
          <a:ext cx="11356551" cy="43408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71330">
                  <a:extLst>
                    <a:ext uri="{9D8B030D-6E8A-4147-A177-3AD203B41FA5}">
                      <a16:colId xmlns:a16="http://schemas.microsoft.com/office/drawing/2014/main" val="4240123080"/>
                    </a:ext>
                  </a:extLst>
                </a:gridCol>
                <a:gridCol w="8885221">
                  <a:extLst>
                    <a:ext uri="{9D8B030D-6E8A-4147-A177-3AD203B41FA5}">
                      <a16:colId xmlns:a16="http://schemas.microsoft.com/office/drawing/2014/main" val="3364931821"/>
                    </a:ext>
                  </a:extLst>
                </a:gridCol>
              </a:tblGrid>
              <a:tr h="12771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Memtable (MT) stall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This stall occurs when the memory component becomes full.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01516"/>
                  </a:ext>
                </a:extLst>
              </a:tr>
              <a:tr h="147050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Level 0 - Level 1 Compaction stall 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LSM-tree will slow down or even stop the input when the number </a:t>
                      </a:r>
                    </a:p>
                    <a:p>
                      <a:pPr algn="l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of L0 files reaches the set threshold.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5615709"/>
                  </a:ext>
                </a:extLst>
              </a:tr>
              <a:tr h="159323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Pending Input size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(PS) stall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LSM-tree slow down or stop the system when the pending input size </a:t>
                      </a:r>
                    </a:p>
                    <a:p>
                      <a:pPr algn="l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of compaction jobs exceeds a certain threshold. 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687798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04D55BBD-0A25-5415-34A7-F14C5EC1D79F}"/>
              </a:ext>
            </a:extLst>
          </p:cNvPr>
          <p:cNvSpPr/>
          <p:nvPr/>
        </p:nvSpPr>
        <p:spPr>
          <a:xfrm>
            <a:off x="9991725" y="2196142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MEM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5F6818D-D3AF-BBD7-1066-49FA57243846}"/>
              </a:ext>
            </a:extLst>
          </p:cNvPr>
          <p:cNvCxnSpPr/>
          <p:nvPr/>
        </p:nvCxnSpPr>
        <p:spPr>
          <a:xfrm>
            <a:off x="9829800" y="2610478"/>
            <a:ext cx="1897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80AA21-4F54-6BD6-57F3-D0F43BB8CDE3}"/>
              </a:ext>
            </a:extLst>
          </p:cNvPr>
          <p:cNvSpPr/>
          <p:nvPr/>
        </p:nvSpPr>
        <p:spPr>
          <a:xfrm>
            <a:off x="10023658" y="2758600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3CE590-D5D9-81AB-9097-3F6AB37BDDCC}"/>
              </a:ext>
            </a:extLst>
          </p:cNvPr>
          <p:cNvSpPr/>
          <p:nvPr/>
        </p:nvSpPr>
        <p:spPr>
          <a:xfrm>
            <a:off x="10759676" y="2758600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2E63-276E-52F7-9F1C-C2E784B72A4C}"/>
              </a:ext>
            </a:extLst>
          </p:cNvPr>
          <p:cNvSpPr/>
          <p:nvPr/>
        </p:nvSpPr>
        <p:spPr>
          <a:xfrm>
            <a:off x="10759676" y="2196142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IMM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092DF6E-050D-1221-A4E1-846B599E6553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>
            <a:off x="11045426" y="2439024"/>
            <a:ext cx="0" cy="31957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허용 안 됨&quot; 기호 20">
            <a:extLst>
              <a:ext uri="{FF2B5EF4-FFF2-40B4-BE49-F238E27FC236}">
                <a16:creationId xmlns:a16="http://schemas.microsoft.com/office/drawing/2014/main" id="{08A0163E-8FE6-A0CD-52D2-53833E90E9A4}"/>
              </a:ext>
            </a:extLst>
          </p:cNvPr>
          <p:cNvSpPr/>
          <p:nvPr/>
        </p:nvSpPr>
        <p:spPr>
          <a:xfrm>
            <a:off x="9653718" y="2201509"/>
            <a:ext cx="215495" cy="215495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40360B8-A324-45E2-75E2-E5A8C6C07BE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9572625" y="2317583"/>
            <a:ext cx="419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8BECD8-D115-B869-240C-825FEE01DE19}"/>
              </a:ext>
            </a:extLst>
          </p:cNvPr>
          <p:cNvSpPr txBox="1"/>
          <p:nvPr/>
        </p:nvSpPr>
        <p:spPr>
          <a:xfrm>
            <a:off x="9093882" y="2179083"/>
            <a:ext cx="542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PUT()</a:t>
            </a:r>
            <a:endParaRPr lang="zh-CN" altLang="en-US" sz="120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AE55722-2E99-F09D-F3F0-4C6E6DB9FF12}"/>
              </a:ext>
            </a:extLst>
          </p:cNvPr>
          <p:cNvSpPr/>
          <p:nvPr/>
        </p:nvSpPr>
        <p:spPr>
          <a:xfrm>
            <a:off x="9991725" y="3646978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MEM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328C676-DC60-07DF-9E93-238097CBB94D}"/>
              </a:ext>
            </a:extLst>
          </p:cNvPr>
          <p:cNvSpPr/>
          <p:nvPr/>
        </p:nvSpPr>
        <p:spPr>
          <a:xfrm>
            <a:off x="9991725" y="4209436"/>
            <a:ext cx="1339451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</a:rPr>
              <a:t>SST  &gt;  4 OR 20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490773A-FE4F-D758-086C-C82357219CB0}"/>
              </a:ext>
            </a:extLst>
          </p:cNvPr>
          <p:cNvSpPr/>
          <p:nvPr/>
        </p:nvSpPr>
        <p:spPr>
          <a:xfrm>
            <a:off x="10759676" y="3646978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IMM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EBD0CB7-9375-41E9-14C9-4211AD319147}"/>
              </a:ext>
            </a:extLst>
          </p:cNvPr>
          <p:cNvCxnSpPr/>
          <p:nvPr/>
        </p:nvCxnSpPr>
        <p:spPr>
          <a:xfrm>
            <a:off x="9829800" y="4021054"/>
            <a:ext cx="1897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2C5C466-508E-7EF0-6537-28451CA56295}"/>
              </a:ext>
            </a:extLst>
          </p:cNvPr>
          <p:cNvCxnSpPr/>
          <p:nvPr/>
        </p:nvCxnSpPr>
        <p:spPr>
          <a:xfrm>
            <a:off x="11045426" y="3889860"/>
            <a:ext cx="0" cy="31957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&quot;허용 안 됨&quot; 기호 34">
            <a:extLst>
              <a:ext uri="{FF2B5EF4-FFF2-40B4-BE49-F238E27FC236}">
                <a16:creationId xmlns:a16="http://schemas.microsoft.com/office/drawing/2014/main" id="{2653FE15-72F2-D75E-004C-06251C3DA161}"/>
              </a:ext>
            </a:extLst>
          </p:cNvPr>
          <p:cNvSpPr/>
          <p:nvPr/>
        </p:nvSpPr>
        <p:spPr>
          <a:xfrm>
            <a:off x="10937678" y="3917247"/>
            <a:ext cx="215495" cy="215495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4ABAEF7-11A4-5C9B-18BC-2452C8D035C0}"/>
              </a:ext>
            </a:extLst>
          </p:cNvPr>
          <p:cNvSpPr/>
          <p:nvPr/>
        </p:nvSpPr>
        <p:spPr>
          <a:xfrm>
            <a:off x="10023658" y="5097258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MEM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901DB-3C7E-4E6E-782C-5849831ED004}"/>
              </a:ext>
            </a:extLst>
          </p:cNvPr>
          <p:cNvSpPr/>
          <p:nvPr/>
        </p:nvSpPr>
        <p:spPr>
          <a:xfrm>
            <a:off x="10759676" y="5097258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IMM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7D7B33A2-6102-57A5-C684-26901D0716FD}"/>
              </a:ext>
            </a:extLst>
          </p:cNvPr>
          <p:cNvCxnSpPr/>
          <p:nvPr/>
        </p:nvCxnSpPr>
        <p:spPr>
          <a:xfrm>
            <a:off x="9829800" y="5471334"/>
            <a:ext cx="1897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C05B752-1D4B-9772-1F4D-854DB7C52553}"/>
              </a:ext>
            </a:extLst>
          </p:cNvPr>
          <p:cNvSpPr/>
          <p:nvPr/>
        </p:nvSpPr>
        <p:spPr>
          <a:xfrm>
            <a:off x="10023658" y="5637302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ADAE2F4-AE98-D4CD-F724-3517DE383D66}"/>
              </a:ext>
            </a:extLst>
          </p:cNvPr>
          <p:cNvSpPr/>
          <p:nvPr/>
        </p:nvSpPr>
        <p:spPr>
          <a:xfrm>
            <a:off x="11294446" y="5981889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5FA40E0-D028-DC6A-7779-CFC1189A181C}"/>
              </a:ext>
            </a:extLst>
          </p:cNvPr>
          <p:cNvSpPr/>
          <p:nvPr/>
        </p:nvSpPr>
        <p:spPr>
          <a:xfrm>
            <a:off x="10023658" y="5970339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7BFF99F-C7BF-F366-E4EE-6E65F4CC8EBA}"/>
              </a:ext>
            </a:extLst>
          </p:cNvPr>
          <p:cNvSpPr/>
          <p:nvPr/>
        </p:nvSpPr>
        <p:spPr>
          <a:xfrm>
            <a:off x="10661450" y="5970339"/>
            <a:ext cx="571500" cy="242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</a:rPr>
              <a:t>SST</a:t>
            </a:r>
            <a:endParaRPr lang="zh-CN" altLang="en-US" sz="1300" b="1" dirty="0">
              <a:solidFill>
                <a:schemeClr val="tx1"/>
              </a:solidFill>
            </a:endParaRPr>
          </a:p>
        </p:txBody>
      </p:sp>
      <p:sp>
        <p:nvSpPr>
          <p:cNvPr id="44" name="자유형 80">
            <a:extLst>
              <a:ext uri="{FF2B5EF4-FFF2-40B4-BE49-F238E27FC236}">
                <a16:creationId xmlns:a16="http://schemas.microsoft.com/office/drawing/2014/main" id="{C397135E-883A-C5F7-BA3E-1C0C9A418629}"/>
              </a:ext>
            </a:extLst>
          </p:cNvPr>
          <p:cNvSpPr/>
          <p:nvPr/>
        </p:nvSpPr>
        <p:spPr>
          <a:xfrm>
            <a:off x="9888263" y="5592546"/>
            <a:ext cx="2056179" cy="668106"/>
          </a:xfrm>
          <a:custGeom>
            <a:avLst/>
            <a:gdLst>
              <a:gd name="connsiteX0" fmla="*/ 0 w 1959596"/>
              <a:gd name="connsiteY0" fmla="*/ 0 h 1167453"/>
              <a:gd name="connsiteX1" fmla="*/ 994654 w 1959596"/>
              <a:gd name="connsiteY1" fmla="*/ 0 h 1167453"/>
              <a:gd name="connsiteX2" fmla="*/ 994654 w 1959596"/>
              <a:gd name="connsiteY2" fmla="*/ 506275 h 1167453"/>
              <a:gd name="connsiteX3" fmla="*/ 1959596 w 1959596"/>
              <a:gd name="connsiteY3" fmla="*/ 506275 h 1167453"/>
              <a:gd name="connsiteX4" fmla="*/ 1959596 w 1959596"/>
              <a:gd name="connsiteY4" fmla="*/ 1167453 h 1167453"/>
              <a:gd name="connsiteX5" fmla="*/ 0 w 1959596"/>
              <a:gd name="connsiteY5" fmla="*/ 1167453 h 116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596" h="1167453">
                <a:moveTo>
                  <a:pt x="0" y="0"/>
                </a:moveTo>
                <a:lnTo>
                  <a:pt x="994654" y="0"/>
                </a:lnTo>
                <a:lnTo>
                  <a:pt x="994654" y="506275"/>
                </a:lnTo>
                <a:lnTo>
                  <a:pt x="1959596" y="506275"/>
                </a:lnTo>
                <a:lnTo>
                  <a:pt x="1959596" y="1167453"/>
                </a:lnTo>
                <a:lnTo>
                  <a:pt x="0" y="116745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9734A-197D-0C4B-A0B6-879123EAE138}"/>
              </a:ext>
            </a:extLst>
          </p:cNvPr>
          <p:cNvSpPr txBox="1"/>
          <p:nvPr/>
        </p:nvSpPr>
        <p:spPr>
          <a:xfrm>
            <a:off x="10901955" y="5498802"/>
            <a:ext cx="1181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Big compaction</a:t>
            </a:r>
            <a:endParaRPr lang="zh-CN" altLang="en-US" sz="1200" dirty="0"/>
          </a:p>
        </p:txBody>
      </p:sp>
      <p:sp>
        <p:nvSpPr>
          <p:cNvPr id="48" name="&quot;허용 안 됨&quot; 기호 47">
            <a:extLst>
              <a:ext uri="{FF2B5EF4-FFF2-40B4-BE49-F238E27FC236}">
                <a16:creationId xmlns:a16="http://schemas.microsoft.com/office/drawing/2014/main" id="{F651C61A-CBAD-D54C-BC17-D5091F455757}"/>
              </a:ext>
            </a:extLst>
          </p:cNvPr>
          <p:cNvSpPr/>
          <p:nvPr/>
        </p:nvSpPr>
        <p:spPr>
          <a:xfrm>
            <a:off x="9653718" y="5149132"/>
            <a:ext cx="215495" cy="215495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C7E5530A-9BB5-1B16-B8BB-4E4294C9FA29}"/>
              </a:ext>
            </a:extLst>
          </p:cNvPr>
          <p:cNvCxnSpPr>
            <a:cxnSpLocks/>
          </p:cNvCxnSpPr>
          <p:nvPr/>
        </p:nvCxnSpPr>
        <p:spPr>
          <a:xfrm>
            <a:off x="9572625" y="5265206"/>
            <a:ext cx="419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7A79DA0-F72A-3A90-EA60-6FB3281E23DD}"/>
              </a:ext>
            </a:extLst>
          </p:cNvPr>
          <p:cNvSpPr txBox="1"/>
          <p:nvPr/>
        </p:nvSpPr>
        <p:spPr>
          <a:xfrm>
            <a:off x="9093882" y="5126706"/>
            <a:ext cx="542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PUT()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8165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2341</Words>
  <Application>Microsoft Office PowerPoint</Application>
  <PresentationFormat>와이드스크린</PresentationFormat>
  <Paragraphs>371</Paragraphs>
  <Slides>33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2" baseType="lpstr">
      <vt:lpstr>-apple-system</vt:lpstr>
      <vt:lpstr>NanumGothic</vt:lpstr>
      <vt:lpstr>NANUMGOTHIC EXTRABOLD</vt:lpstr>
      <vt:lpstr>Söhne</vt:lpstr>
      <vt:lpstr>Arial</vt:lpstr>
      <vt:lpstr>Calibri</vt:lpstr>
      <vt:lpstr>Calibri Light</vt:lpstr>
      <vt:lpstr>Times New Roman</vt:lpstr>
      <vt:lpstr>Office 테마</vt:lpstr>
      <vt:lpstr>ADOC: Automatically Harmonizing Dataflow Between Components in Log-Structured Key-Value Stores for Improved Performance</vt:lpstr>
      <vt:lpstr>PowerPoint 프레젠테이션</vt:lpstr>
      <vt:lpstr>Introduction</vt:lpstr>
      <vt:lpstr>Introduction</vt:lpstr>
      <vt:lpstr>Background</vt:lpstr>
      <vt:lpstr>Background</vt:lpstr>
      <vt:lpstr>Advanced Storage Devices</vt:lpstr>
      <vt:lpstr>Advanced Storage Devices</vt:lpstr>
      <vt:lpstr>Background</vt:lpstr>
      <vt:lpstr>Analysis of previous studies </vt:lpstr>
      <vt:lpstr>Resource Exhaustion</vt:lpstr>
      <vt:lpstr>L0-L1 Compaction Data Movement</vt:lpstr>
      <vt:lpstr>Deep Level Compaction Data Movement</vt:lpstr>
      <vt:lpstr>Data overflow </vt:lpstr>
      <vt:lpstr>Memory Overflow (MMO)</vt:lpstr>
      <vt:lpstr>Level 0 Overflow (L0O)</vt:lpstr>
      <vt:lpstr>Redundancy Overflow (RDO)</vt:lpstr>
      <vt:lpstr>Analysis of previous studies </vt:lpstr>
      <vt:lpstr>Resource Exhaustion</vt:lpstr>
      <vt:lpstr>L0-L1 Compaction Data Movement</vt:lpstr>
      <vt:lpstr>Deep Level Compaction Data Movement</vt:lpstr>
      <vt:lpstr>Automatic Data Overflow Control</vt:lpstr>
      <vt:lpstr>Automatic Data Overflow Control (ADOC)</vt:lpstr>
      <vt:lpstr>Evaluation</vt:lpstr>
      <vt:lpstr>Experiment Setup</vt:lpstr>
      <vt:lpstr>Micro benchmark Performance</vt:lpstr>
      <vt:lpstr>Micro benchmark Performance</vt:lpstr>
      <vt:lpstr>Macro Benchmark</vt:lpstr>
      <vt:lpstr>Macro Benchmark</vt:lpstr>
      <vt:lpstr>Macro Benchmark</vt:lpstr>
      <vt:lpstr>Number of Threads versus Batch size</vt:lpstr>
      <vt:lpstr>Conclusion</vt:lpstr>
      <vt:lpstr>ADOC: Automatically Harmonizing Dataflow Between Components in Log-Structured Key-Value Stores for Improved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QoS-aware Storage Performance using Software-defined Channel Allocation with ZNS SSD Pool</dc:title>
  <dc:creator>최건희</dc:creator>
  <cp:lastModifiedBy>春树 夏目</cp:lastModifiedBy>
  <cp:revision>84</cp:revision>
  <dcterms:created xsi:type="dcterms:W3CDTF">2023-10-28T11:34:17Z</dcterms:created>
  <dcterms:modified xsi:type="dcterms:W3CDTF">2023-11-20T06:00:00Z</dcterms:modified>
</cp:coreProperties>
</file>