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758" r:id="rId2"/>
    <p:sldId id="770" r:id="rId3"/>
    <p:sldId id="759" r:id="rId4"/>
    <p:sldId id="936" r:id="rId5"/>
    <p:sldId id="939" r:id="rId6"/>
    <p:sldId id="938" r:id="rId7"/>
    <p:sldId id="937" r:id="rId8"/>
    <p:sldId id="940" r:id="rId9"/>
    <p:sldId id="956" r:id="rId10"/>
    <p:sldId id="941" r:id="rId11"/>
    <p:sldId id="942" r:id="rId12"/>
    <p:sldId id="943" r:id="rId13"/>
    <p:sldId id="944" r:id="rId14"/>
    <p:sldId id="945" r:id="rId15"/>
    <p:sldId id="946" r:id="rId16"/>
    <p:sldId id="959" r:id="rId17"/>
    <p:sldId id="947" r:id="rId18"/>
    <p:sldId id="948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7" r:id="rId27"/>
    <p:sldId id="958" r:id="rId28"/>
    <p:sldId id="856" r:id="rId29"/>
    <p:sldId id="769" r:id="rId30"/>
    <p:sldId id="804" r:id="rId31"/>
  </p:sldIdLst>
  <p:sldSz cx="9144000" cy="6858000" type="screen4x3"/>
  <p:notesSz cx="10234613" cy="71040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Ju Yoo" initials="HY" lastIdx="1" clrIdx="0">
    <p:extLst>
      <p:ext uri="{19B8F6BF-5375-455C-9EA6-DF929625EA0E}">
        <p15:presenceInfo xmlns:p15="http://schemas.microsoft.com/office/powerpoint/2012/main" userId="54acea86c19a8952" providerId="Windows Live"/>
      </p:ext>
    </p:extLst>
  </p:cmAuthor>
  <p:cmAuthor id="2" name="최영찬" initials="최" lastIdx="1" clrIdx="1">
    <p:extLst>
      <p:ext uri="{19B8F6BF-5375-455C-9EA6-DF929625EA0E}">
        <p15:presenceInfo xmlns:p15="http://schemas.microsoft.com/office/powerpoint/2012/main" userId="S::32164669@dankook.ac.kr::d1ec0793-7cc3-4c21-b0be-a4ee77ba5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B3162"/>
    <a:srgbClr val="F2F2F2"/>
    <a:srgbClr val="FAE5C0"/>
    <a:srgbClr val="FAD6C0"/>
    <a:srgbClr val="ECE3FD"/>
    <a:srgbClr val="ECD5BC"/>
    <a:srgbClr val="67BD6B"/>
    <a:srgbClr val="ED7D31"/>
    <a:srgbClr val="E6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0" autoAdjust="0"/>
    <p:restoredTop sz="83960" autoAdjust="0"/>
  </p:normalViewPr>
  <p:slideViewPr>
    <p:cSldViewPr snapToGrid="0">
      <p:cViewPr varScale="1">
        <p:scale>
          <a:sx n="111" d="100"/>
          <a:sy n="111" d="100"/>
        </p:scale>
        <p:origin x="8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D74EBE5F-3FFD-4273-B9C5-04087E8AA6DC}" type="datetimeFigureOut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9F1266E2-95DA-4C42-AA0B-FDC43D34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1375F395-60FC-4ED7-9C96-CEB0A1535EA7}" type="datetimeFigureOut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9" rIns="94796" bIns="473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96" tIns="47399" rIns="94796" bIns="4739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F85F8B53-9677-4027-B07A-D67F0579D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3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3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93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87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76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859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07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06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743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32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7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5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100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75%</a:t>
            </a:r>
            <a:r>
              <a:rPr kumimoji="1" lang="ko-KR" altLang="en-US" dirty="0"/>
              <a:t>까지 학습 </a:t>
            </a:r>
            <a:r>
              <a:rPr kumimoji="1" lang="ko-KR" altLang="en-US" dirty="0" err="1"/>
              <a:t>빨라지는거</a:t>
            </a:r>
            <a:r>
              <a:rPr kumimoji="1" lang="ko-KR" altLang="en-US" dirty="0"/>
              <a:t> 확인해서 뭐 어쩌나</a:t>
            </a:r>
            <a:r>
              <a:rPr kumimoji="1" lang="en-US" altLang="ko-KR" dirty="0"/>
              <a:t>…</a:t>
            </a:r>
          </a:p>
          <a:p>
            <a:r>
              <a:rPr kumimoji="1" lang="ko-KR" altLang="en-US" dirty="0"/>
              <a:t>나중에 학습이 최종적으로 잘 되는지 그걸 </a:t>
            </a:r>
            <a:r>
              <a:rPr kumimoji="1" lang="ko-KR" altLang="en-US" dirty="0" err="1"/>
              <a:t>봐야하지</a:t>
            </a:r>
            <a:r>
              <a:rPr kumimoji="1" lang="ko-KR" altLang="en-US" dirty="0"/>
              <a:t> 않을까</a:t>
            </a:r>
            <a:r>
              <a:rPr kumimoji="1" lang="en-US" altLang="ko-KR" dirty="0"/>
              <a:t>?</a:t>
            </a:r>
          </a:p>
          <a:p>
            <a:r>
              <a:rPr kumimoji="1" lang="en-US" altLang="ko-KR" dirty="0"/>
              <a:t>Top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AlexNet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58.3%, ResNet50: 76~78%</a:t>
            </a:r>
          </a:p>
          <a:p>
            <a:r>
              <a:rPr kumimoji="1" lang="en-US" altLang="ko-KR" dirty="0"/>
              <a:t>Top 5 </a:t>
            </a:r>
            <a:r>
              <a:rPr kumimoji="1" lang="en-US" altLang="ko-KR" dirty="0" err="1"/>
              <a:t>AlexNet</a:t>
            </a:r>
            <a:r>
              <a:rPr kumimoji="1" lang="en-US" altLang="ko-KR" dirty="0"/>
              <a:t>: 80.2%, ResNet50: 92~94%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090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Throughput</a:t>
            </a:r>
            <a:r>
              <a:rPr kumimoji="1" lang="ko-KR" altLang="en-US" dirty="0"/>
              <a:t>은 보통 </a:t>
            </a:r>
            <a:r>
              <a:rPr kumimoji="1" lang="en-US" altLang="ko-KR" dirty="0"/>
              <a:t>inference</a:t>
            </a:r>
            <a:r>
              <a:rPr kumimoji="1" lang="ko-KR" altLang="en-US" dirty="0"/>
              <a:t>에 쓰지 않나</a:t>
            </a:r>
            <a:r>
              <a:rPr kumimoji="1" lang="en-US" altLang="ko-KR" dirty="0"/>
              <a:t>?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159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836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525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23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455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435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4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0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92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84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6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99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63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14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5263" y="6142506"/>
            <a:ext cx="3328737" cy="37791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599"/>
            <a:ext cx="7772400" cy="1876927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377190" y="3248526"/>
            <a:ext cx="838962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E5125A92-F70B-446B-B803-5751840558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429000"/>
            <a:ext cx="7772400" cy="115272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6500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2FE-1D3B-4A48-A119-50DB62E955DA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D59-596B-4D4C-A939-CD2619464B0C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609346"/>
            <a:ext cx="9144000" cy="240633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211" y="1195138"/>
            <a:ext cx="8221579" cy="50868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n-lt"/>
                <a:ea typeface="+mj-ea"/>
              </a:defRPr>
            </a:lvl1pPr>
            <a:lvl2pPr>
              <a:lnSpc>
                <a:spcPct val="100000"/>
              </a:lnSpc>
              <a:defRPr sz="1800">
                <a:latin typeface="+mn-lt"/>
                <a:ea typeface="+mn-ea"/>
              </a:defRPr>
            </a:lvl2pPr>
            <a:lvl3pPr>
              <a:lnSpc>
                <a:spcPct val="100000"/>
              </a:lnSpc>
              <a:defRPr sz="1600">
                <a:latin typeface="+mn-lt"/>
                <a:ea typeface="+mn-ea"/>
              </a:defRPr>
            </a:lvl3pPr>
            <a:lvl4pPr>
              <a:lnSpc>
                <a:spcPct val="100000"/>
              </a:lnSpc>
              <a:defRPr sz="1400">
                <a:latin typeface="+mn-lt"/>
                <a:ea typeface="+mn-ea"/>
              </a:defRPr>
            </a:lvl4pPr>
            <a:lvl5pPr>
              <a:lnSpc>
                <a:spcPct val="100000"/>
              </a:lnSpc>
              <a:defRPr sz="1400">
                <a:latin typeface="+mn-lt"/>
                <a:ea typeface="+mn-ea"/>
              </a:defRPr>
            </a:lvl5pPr>
          </a:lstStyle>
          <a:p>
            <a:pPr lvl="0"/>
            <a:r>
              <a:rPr lang="en-US" altLang="ko-KR" dirty="0"/>
              <a:t>Master text style</a:t>
            </a:r>
            <a:endParaRPr lang="ko-KR" altLang="en-US" dirty="0"/>
          </a:p>
          <a:p>
            <a:pPr lvl="1"/>
            <a:r>
              <a:rPr lang="en-US" altLang="ko-KR" dirty="0"/>
              <a:t>Second level</a:t>
            </a:r>
            <a:endParaRPr lang="ko-KR" altLang="en-US" dirty="0"/>
          </a:p>
          <a:p>
            <a:pPr lvl="2"/>
            <a:r>
              <a:rPr lang="en-US" altLang="ko-KR" dirty="0"/>
              <a:t>Third level</a:t>
            </a:r>
            <a:endParaRPr lang="ko-KR" altLang="en-US" dirty="0"/>
          </a:p>
          <a:p>
            <a:pPr lvl="3"/>
            <a:r>
              <a:rPr lang="en-US" altLang="ko-KR" dirty="0"/>
              <a:t>Fourth level</a:t>
            </a:r>
            <a:endParaRPr lang="ko-KR" altLang="en-US" dirty="0"/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211" y="192506"/>
            <a:ext cx="7428019" cy="673769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altLang="ko-KR" dirty="0"/>
              <a:t>Master Title</a:t>
            </a:r>
            <a:endParaRPr lang="en-US" dirty="0"/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0" y="997346"/>
            <a:ext cx="914400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827165" y="99225"/>
            <a:ext cx="1141075" cy="537065"/>
            <a:chOff x="130631" y="1857830"/>
            <a:chExt cx="3586528" cy="1688057"/>
          </a:xfrm>
        </p:grpSpPr>
        <p:grpSp>
          <p:nvGrpSpPr>
            <p:cNvPr id="10" name="Group 9"/>
            <p:cNvGrpSpPr/>
            <p:nvPr/>
          </p:nvGrpSpPr>
          <p:grpSpPr>
            <a:xfrm>
              <a:off x="130631" y="1857830"/>
              <a:ext cx="3586528" cy="1688057"/>
              <a:chOff x="1640116" y="2496459"/>
              <a:chExt cx="6832371" cy="321576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640116" y="2496459"/>
                <a:ext cx="3294741" cy="3099478"/>
              </a:xfrm>
              <a:custGeom>
                <a:avLst/>
                <a:gdLst>
                  <a:gd name="connsiteX0" fmla="*/ 455383 w 3294741"/>
                  <a:gd name="connsiteY0" fmla="*/ 1347896 h 3099478"/>
                  <a:gd name="connsiteX1" fmla="*/ 556279 w 3294741"/>
                  <a:gd name="connsiteY1" fmla="*/ 1379216 h 3099478"/>
                  <a:gd name="connsiteX2" fmla="*/ 696685 w 3294741"/>
                  <a:gd name="connsiteY2" fmla="*/ 1393370 h 3099478"/>
                  <a:gd name="connsiteX3" fmla="*/ 698723 w 3294741"/>
                  <a:gd name="connsiteY3" fmla="*/ 1393165 h 3099478"/>
                  <a:gd name="connsiteX4" fmla="*/ 698723 w 3294741"/>
                  <a:gd name="connsiteY4" fmla="*/ 2856138 h 3099478"/>
                  <a:gd name="connsiteX5" fmla="*/ 841827 w 3294741"/>
                  <a:gd name="connsiteY5" fmla="*/ 2856138 h 3099478"/>
                  <a:gd name="connsiteX6" fmla="*/ 841827 w 3294741"/>
                  <a:gd name="connsiteY6" fmla="*/ 3099478 h 3099478"/>
                  <a:gd name="connsiteX7" fmla="*/ 455383 w 3294741"/>
                  <a:gd name="connsiteY7" fmla="*/ 3099478 h 3099478"/>
                  <a:gd name="connsiteX8" fmla="*/ 698723 w 3294741"/>
                  <a:gd name="connsiteY8" fmla="*/ 722310 h 3099478"/>
                  <a:gd name="connsiteX9" fmla="*/ 1390787 w 3294741"/>
                  <a:gd name="connsiteY9" fmla="*/ 722310 h 3099478"/>
                  <a:gd name="connsiteX10" fmla="*/ 1379216 w 3294741"/>
                  <a:gd name="connsiteY10" fmla="*/ 837092 h 3099478"/>
                  <a:gd name="connsiteX11" fmla="*/ 837092 w 3294741"/>
                  <a:gd name="connsiteY11" fmla="*/ 1379216 h 3099478"/>
                  <a:gd name="connsiteX12" fmla="*/ 698723 w 3294741"/>
                  <a:gd name="connsiteY12" fmla="*/ 1393165 h 3099478"/>
                  <a:gd name="connsiteX13" fmla="*/ 1355218 w 3294741"/>
                  <a:gd name="connsiteY13" fmla="*/ 478970 h 3099478"/>
                  <a:gd name="connsiteX14" fmla="*/ 3294741 w 3294741"/>
                  <a:gd name="connsiteY14" fmla="*/ 478970 h 3099478"/>
                  <a:gd name="connsiteX15" fmla="*/ 3294741 w 3294741"/>
                  <a:gd name="connsiteY15" fmla="*/ 1525546 h 3099478"/>
                  <a:gd name="connsiteX16" fmla="*/ 3051401 w 3294741"/>
                  <a:gd name="connsiteY16" fmla="*/ 1525546 h 3099478"/>
                  <a:gd name="connsiteX17" fmla="*/ 3051401 w 3294741"/>
                  <a:gd name="connsiteY17" fmla="*/ 722310 h 3099478"/>
                  <a:gd name="connsiteX18" fmla="*/ 1390787 w 3294741"/>
                  <a:gd name="connsiteY18" fmla="*/ 722310 h 3099478"/>
                  <a:gd name="connsiteX19" fmla="*/ 1393370 w 3294741"/>
                  <a:gd name="connsiteY19" fmla="*/ 696685 h 3099478"/>
                  <a:gd name="connsiteX20" fmla="*/ 1379216 w 3294741"/>
                  <a:gd name="connsiteY20" fmla="*/ 556279 h 3099478"/>
                  <a:gd name="connsiteX21" fmla="*/ 696685 w 3294741"/>
                  <a:gd name="connsiteY21" fmla="*/ 0 h 3099478"/>
                  <a:gd name="connsiteX22" fmla="*/ 1338621 w 3294741"/>
                  <a:gd name="connsiteY22" fmla="*/ 425503 h 3099478"/>
                  <a:gd name="connsiteX23" fmla="*/ 1355218 w 3294741"/>
                  <a:gd name="connsiteY23" fmla="*/ 478970 h 3099478"/>
                  <a:gd name="connsiteX24" fmla="*/ 455383 w 3294741"/>
                  <a:gd name="connsiteY24" fmla="*/ 478970 h 3099478"/>
                  <a:gd name="connsiteX25" fmla="*/ 455383 w 3294741"/>
                  <a:gd name="connsiteY25" fmla="*/ 1347896 h 3099478"/>
                  <a:gd name="connsiteX26" fmla="*/ 425504 w 3294741"/>
                  <a:gd name="connsiteY26" fmla="*/ 1338621 h 3099478"/>
                  <a:gd name="connsiteX27" fmla="*/ 0 w 3294741"/>
                  <a:gd name="connsiteY27" fmla="*/ 696685 h 3099478"/>
                  <a:gd name="connsiteX28" fmla="*/ 696685 w 3294741"/>
                  <a:gd name="connsiteY28" fmla="*/ 0 h 309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94741" h="3099478">
                    <a:moveTo>
                      <a:pt x="455383" y="1347896"/>
                    </a:moveTo>
                    <a:lnTo>
                      <a:pt x="556279" y="1379216"/>
                    </a:lnTo>
                    <a:cubicBezTo>
                      <a:pt x="601631" y="1388496"/>
                      <a:pt x="648589" y="1393370"/>
                      <a:pt x="696685" y="1393370"/>
                    </a:cubicBezTo>
                    <a:lnTo>
                      <a:pt x="698723" y="1393165"/>
                    </a:lnTo>
                    <a:lnTo>
                      <a:pt x="698723" y="2856138"/>
                    </a:lnTo>
                    <a:lnTo>
                      <a:pt x="841827" y="2856138"/>
                    </a:lnTo>
                    <a:lnTo>
                      <a:pt x="841827" y="3099478"/>
                    </a:lnTo>
                    <a:lnTo>
                      <a:pt x="455383" y="3099478"/>
                    </a:lnTo>
                    <a:close/>
                    <a:moveTo>
                      <a:pt x="698723" y="722310"/>
                    </a:moveTo>
                    <a:lnTo>
                      <a:pt x="1390787" y="722310"/>
                    </a:lnTo>
                    <a:lnTo>
                      <a:pt x="1379216" y="837092"/>
                    </a:lnTo>
                    <a:cubicBezTo>
                      <a:pt x="1323533" y="1109207"/>
                      <a:pt x="1109207" y="1323533"/>
                      <a:pt x="837092" y="1379216"/>
                    </a:cubicBezTo>
                    <a:lnTo>
                      <a:pt x="698723" y="1393165"/>
                    </a:lnTo>
                    <a:close/>
                    <a:moveTo>
                      <a:pt x="1355218" y="478970"/>
                    </a:moveTo>
                    <a:lnTo>
                      <a:pt x="3294741" y="478970"/>
                    </a:lnTo>
                    <a:lnTo>
                      <a:pt x="3294741" y="1525546"/>
                    </a:lnTo>
                    <a:lnTo>
                      <a:pt x="3051401" y="1525546"/>
                    </a:lnTo>
                    <a:lnTo>
                      <a:pt x="3051401" y="722310"/>
                    </a:lnTo>
                    <a:lnTo>
                      <a:pt x="1390787" y="722310"/>
                    </a:lnTo>
                    <a:lnTo>
                      <a:pt x="1393370" y="696685"/>
                    </a:lnTo>
                    <a:cubicBezTo>
                      <a:pt x="1393370" y="648589"/>
                      <a:pt x="1388496" y="601631"/>
                      <a:pt x="1379216" y="556279"/>
                    </a:cubicBezTo>
                    <a:close/>
                    <a:moveTo>
                      <a:pt x="696685" y="0"/>
                    </a:moveTo>
                    <a:cubicBezTo>
                      <a:pt x="985262" y="0"/>
                      <a:pt x="1232859" y="175453"/>
                      <a:pt x="1338621" y="425503"/>
                    </a:cubicBezTo>
                    <a:lnTo>
                      <a:pt x="1355218" y="478970"/>
                    </a:lnTo>
                    <a:lnTo>
                      <a:pt x="455383" y="478970"/>
                    </a:lnTo>
                    <a:lnTo>
                      <a:pt x="455383" y="1347896"/>
                    </a:lnTo>
                    <a:lnTo>
                      <a:pt x="425504" y="1338621"/>
                    </a:lnTo>
                    <a:cubicBezTo>
                      <a:pt x="175453" y="1232859"/>
                      <a:pt x="0" y="985262"/>
                      <a:pt x="0" y="696685"/>
                    </a:cubicBezTo>
                    <a:cubicBezTo>
                      <a:pt x="0" y="311916"/>
                      <a:pt x="311916" y="0"/>
                      <a:pt x="696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86515" y="4124325"/>
                <a:ext cx="1047534" cy="1471612"/>
              </a:xfrm>
              <a:custGeom>
                <a:avLst/>
                <a:gdLst>
                  <a:gd name="connsiteX0" fmla="*/ 0 w 1047534"/>
                  <a:gd name="connsiteY0" fmla="*/ 0 h 1471612"/>
                  <a:gd name="connsiteX1" fmla="*/ 333159 w 1047534"/>
                  <a:gd name="connsiteY1" fmla="*/ 0 h 1471612"/>
                  <a:gd name="connsiteX2" fmla="*/ 333159 w 1047534"/>
                  <a:gd name="connsiteY2" fmla="*/ 1314450 h 1471612"/>
                  <a:gd name="connsiteX3" fmla="*/ 1047534 w 1047534"/>
                  <a:gd name="connsiteY3" fmla="*/ 1314450 h 1471612"/>
                  <a:gd name="connsiteX4" fmla="*/ 1047534 w 1047534"/>
                  <a:gd name="connsiteY4" fmla="*/ 1471612 h 1471612"/>
                  <a:gd name="connsiteX5" fmla="*/ 333159 w 1047534"/>
                  <a:gd name="connsiteY5" fmla="*/ 1471612 h 1471612"/>
                  <a:gd name="connsiteX6" fmla="*/ 0 w 1047534"/>
                  <a:gd name="connsiteY6" fmla="*/ 1471612 h 1471612"/>
                  <a:gd name="connsiteX7" fmla="*/ 0 w 1047534"/>
                  <a:gd name="connsiteY7" fmla="*/ 1314450 h 147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534" h="1471612">
                    <a:moveTo>
                      <a:pt x="0" y="0"/>
                    </a:moveTo>
                    <a:lnTo>
                      <a:pt x="333159" y="0"/>
                    </a:lnTo>
                    <a:lnTo>
                      <a:pt x="333159" y="1314450"/>
                    </a:lnTo>
                    <a:lnTo>
                      <a:pt x="1047534" y="1314450"/>
                    </a:lnTo>
                    <a:lnTo>
                      <a:pt x="1047534" y="1471612"/>
                    </a:lnTo>
                    <a:lnTo>
                      <a:pt x="333159" y="1471612"/>
                    </a:lnTo>
                    <a:lnTo>
                      <a:pt x="0" y="1471612"/>
                    </a:lnTo>
                    <a:lnTo>
                      <a:pt x="0" y="1314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47938" y="4124313"/>
                <a:ext cx="2000357" cy="1471624"/>
              </a:xfrm>
              <a:custGeom>
                <a:avLst/>
                <a:gdLst>
                  <a:gd name="connsiteX0" fmla="*/ 294845 w 2000357"/>
                  <a:gd name="connsiteY0" fmla="*/ 133362 h 1471624"/>
                  <a:gd name="connsiteX1" fmla="*/ 294845 w 2000357"/>
                  <a:gd name="connsiteY1" fmla="*/ 134265 h 1471624"/>
                  <a:gd name="connsiteX2" fmla="*/ 296884 w 2000357"/>
                  <a:gd name="connsiteY2" fmla="*/ 133362 h 1471624"/>
                  <a:gd name="connsiteX3" fmla="*/ 1404777 w 2000357"/>
                  <a:gd name="connsiteY3" fmla="*/ 0 h 1471624"/>
                  <a:gd name="connsiteX4" fmla="*/ 1412080 w 2000357"/>
                  <a:gd name="connsiteY4" fmla="*/ 3233 h 1471624"/>
                  <a:gd name="connsiteX5" fmla="*/ 1412080 w 2000357"/>
                  <a:gd name="connsiteY5" fmla="*/ 12 h 1471624"/>
                  <a:gd name="connsiteX6" fmla="*/ 2000357 w 2000357"/>
                  <a:gd name="connsiteY6" fmla="*/ 12 h 1471624"/>
                  <a:gd name="connsiteX7" fmla="*/ 2000357 w 2000357"/>
                  <a:gd name="connsiteY7" fmla="*/ 133362 h 1471624"/>
                  <a:gd name="connsiteX8" fmla="*/ 1827716 w 2000357"/>
                  <a:gd name="connsiteY8" fmla="*/ 133362 h 1471624"/>
                  <a:gd name="connsiteX9" fmla="*/ 1827716 w 2000357"/>
                  <a:gd name="connsiteY9" fmla="*/ 1338274 h 1471624"/>
                  <a:gd name="connsiteX10" fmla="*/ 1976653 w 2000357"/>
                  <a:gd name="connsiteY10" fmla="*/ 1338274 h 1471624"/>
                  <a:gd name="connsiteX11" fmla="*/ 1976653 w 2000357"/>
                  <a:gd name="connsiteY11" fmla="*/ 1471624 h 1471624"/>
                  <a:gd name="connsiteX12" fmla="*/ 1276134 w 2000357"/>
                  <a:gd name="connsiteY12" fmla="*/ 1471624 h 1471624"/>
                  <a:gd name="connsiteX13" fmla="*/ 1276134 w 2000357"/>
                  <a:gd name="connsiteY13" fmla="*/ 1338274 h 1471624"/>
                  <a:gd name="connsiteX14" fmla="*/ 1440924 w 2000357"/>
                  <a:gd name="connsiteY14" fmla="*/ 1338274 h 1471624"/>
                  <a:gd name="connsiteX15" fmla="*/ 1440924 w 2000357"/>
                  <a:gd name="connsiteY15" fmla="*/ 256455 h 1471624"/>
                  <a:gd name="connsiteX16" fmla="*/ 1076302 w 2000357"/>
                  <a:gd name="connsiteY16" fmla="*/ 1080018 h 1471624"/>
                  <a:gd name="connsiteX17" fmla="*/ 1080024 w 2000357"/>
                  <a:gd name="connsiteY17" fmla="*/ 1088423 h 1471624"/>
                  <a:gd name="connsiteX18" fmla="*/ 1070766 w 2000357"/>
                  <a:gd name="connsiteY18" fmla="*/ 1092523 h 1471624"/>
                  <a:gd name="connsiteX19" fmla="*/ 1004008 w 2000357"/>
                  <a:gd name="connsiteY19" fmla="*/ 1243308 h 1471624"/>
                  <a:gd name="connsiteX20" fmla="*/ 997744 w 2000357"/>
                  <a:gd name="connsiteY20" fmla="*/ 1240534 h 1471624"/>
                  <a:gd name="connsiteX21" fmla="*/ 997744 w 2000357"/>
                  <a:gd name="connsiteY21" fmla="*/ 1243308 h 1471624"/>
                  <a:gd name="connsiteX22" fmla="*/ 730315 w 2000357"/>
                  <a:gd name="connsiteY22" fmla="*/ 1243308 h 1471624"/>
                  <a:gd name="connsiteX23" fmla="*/ 725755 w 2000357"/>
                  <a:gd name="connsiteY23" fmla="*/ 1245328 h 1471624"/>
                  <a:gd name="connsiteX24" fmla="*/ 294845 w 2000357"/>
                  <a:gd name="connsiteY24" fmla="*/ 272392 h 1471624"/>
                  <a:gd name="connsiteX25" fmla="*/ 294845 w 2000357"/>
                  <a:gd name="connsiteY25" fmla="*/ 1338274 h 1471624"/>
                  <a:gd name="connsiteX26" fmla="*/ 509587 w 2000357"/>
                  <a:gd name="connsiteY26" fmla="*/ 1338274 h 1471624"/>
                  <a:gd name="connsiteX27" fmla="*/ 509587 w 2000357"/>
                  <a:gd name="connsiteY27" fmla="*/ 1471624 h 1471624"/>
                  <a:gd name="connsiteX28" fmla="*/ 0 w 2000357"/>
                  <a:gd name="connsiteY28" fmla="*/ 1471624 h 1471624"/>
                  <a:gd name="connsiteX29" fmla="*/ 0 w 2000357"/>
                  <a:gd name="connsiteY29" fmla="*/ 1338274 h 1471624"/>
                  <a:gd name="connsiteX30" fmla="*/ 178703 w 2000357"/>
                  <a:gd name="connsiteY30" fmla="*/ 1338274 h 1471624"/>
                  <a:gd name="connsiteX31" fmla="*/ 178703 w 2000357"/>
                  <a:gd name="connsiteY31" fmla="*/ 133362 h 1471624"/>
                  <a:gd name="connsiteX32" fmla="*/ 0 w 2000357"/>
                  <a:gd name="connsiteY32" fmla="*/ 133362 h 1471624"/>
                  <a:gd name="connsiteX33" fmla="*/ 0 w 2000357"/>
                  <a:gd name="connsiteY33" fmla="*/ 12 h 1471624"/>
                  <a:gd name="connsiteX34" fmla="*/ 597970 w 2000357"/>
                  <a:gd name="connsiteY34" fmla="*/ 12 h 1471624"/>
                  <a:gd name="connsiteX35" fmla="*/ 597971 w 2000357"/>
                  <a:gd name="connsiteY35" fmla="*/ 12 h 1471624"/>
                  <a:gd name="connsiteX36" fmla="*/ 597971 w 2000357"/>
                  <a:gd name="connsiteY36" fmla="*/ 12 h 1471624"/>
                  <a:gd name="connsiteX37" fmla="*/ 600076 w 2000357"/>
                  <a:gd name="connsiteY37" fmla="*/ 12 h 1471624"/>
                  <a:gd name="connsiteX38" fmla="*/ 600076 w 2000357"/>
                  <a:gd name="connsiteY38" fmla="*/ 4764 h 1471624"/>
                  <a:gd name="connsiteX39" fmla="*/ 1001444 w 2000357"/>
                  <a:gd name="connsiteY39" fmla="*/ 910999 h 147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00357" h="1471624">
                    <a:moveTo>
                      <a:pt x="294845" y="133362"/>
                    </a:moveTo>
                    <a:lnTo>
                      <a:pt x="294845" y="134265"/>
                    </a:lnTo>
                    <a:lnTo>
                      <a:pt x="296884" y="133362"/>
                    </a:lnTo>
                    <a:close/>
                    <a:moveTo>
                      <a:pt x="1404777" y="0"/>
                    </a:moveTo>
                    <a:lnTo>
                      <a:pt x="1412080" y="3233"/>
                    </a:lnTo>
                    <a:lnTo>
                      <a:pt x="1412080" y="12"/>
                    </a:lnTo>
                    <a:lnTo>
                      <a:pt x="2000357" y="12"/>
                    </a:lnTo>
                    <a:lnTo>
                      <a:pt x="2000357" y="133362"/>
                    </a:lnTo>
                    <a:lnTo>
                      <a:pt x="1827716" y="133362"/>
                    </a:lnTo>
                    <a:lnTo>
                      <a:pt x="1827716" y="1338274"/>
                    </a:lnTo>
                    <a:lnTo>
                      <a:pt x="1976653" y="1338274"/>
                    </a:lnTo>
                    <a:lnTo>
                      <a:pt x="1976653" y="1471624"/>
                    </a:lnTo>
                    <a:lnTo>
                      <a:pt x="1276134" y="1471624"/>
                    </a:lnTo>
                    <a:lnTo>
                      <a:pt x="1276134" y="1338274"/>
                    </a:lnTo>
                    <a:lnTo>
                      <a:pt x="1440924" y="1338274"/>
                    </a:lnTo>
                    <a:lnTo>
                      <a:pt x="1440924" y="256455"/>
                    </a:lnTo>
                    <a:lnTo>
                      <a:pt x="1076302" y="1080018"/>
                    </a:lnTo>
                    <a:lnTo>
                      <a:pt x="1080024" y="1088423"/>
                    </a:lnTo>
                    <a:lnTo>
                      <a:pt x="1070766" y="1092523"/>
                    </a:lnTo>
                    <a:lnTo>
                      <a:pt x="1004008" y="1243308"/>
                    </a:lnTo>
                    <a:lnTo>
                      <a:pt x="997744" y="1240534"/>
                    </a:lnTo>
                    <a:lnTo>
                      <a:pt x="997744" y="1243308"/>
                    </a:lnTo>
                    <a:lnTo>
                      <a:pt x="730315" y="1243308"/>
                    </a:lnTo>
                    <a:lnTo>
                      <a:pt x="725755" y="1245328"/>
                    </a:lnTo>
                    <a:lnTo>
                      <a:pt x="294845" y="272392"/>
                    </a:lnTo>
                    <a:lnTo>
                      <a:pt x="294845" y="1338274"/>
                    </a:lnTo>
                    <a:lnTo>
                      <a:pt x="509587" y="1338274"/>
                    </a:lnTo>
                    <a:lnTo>
                      <a:pt x="509587" y="1471624"/>
                    </a:lnTo>
                    <a:lnTo>
                      <a:pt x="0" y="1471624"/>
                    </a:lnTo>
                    <a:lnTo>
                      <a:pt x="0" y="1338274"/>
                    </a:lnTo>
                    <a:lnTo>
                      <a:pt x="178703" y="1338274"/>
                    </a:lnTo>
                    <a:lnTo>
                      <a:pt x="178703" y="133362"/>
                    </a:lnTo>
                    <a:lnTo>
                      <a:pt x="0" y="133362"/>
                    </a:lnTo>
                    <a:lnTo>
                      <a:pt x="0" y="12"/>
                    </a:lnTo>
                    <a:lnTo>
                      <a:pt x="597970" y="12"/>
                    </a:lnTo>
                    <a:lnTo>
                      <a:pt x="597971" y="12"/>
                    </a:lnTo>
                    <a:lnTo>
                      <a:pt x="597971" y="12"/>
                    </a:lnTo>
                    <a:lnTo>
                      <a:pt x="600076" y="12"/>
                    </a:lnTo>
                    <a:lnTo>
                      <a:pt x="600076" y="4764"/>
                    </a:lnTo>
                    <a:lnTo>
                      <a:pt x="1001444" y="910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7095261" flipV="1">
                <a:off x="5388791" y="4115535"/>
                <a:ext cx="1748988" cy="1444387"/>
              </a:xfrm>
              <a:custGeom>
                <a:avLst/>
                <a:gdLst>
                  <a:gd name="connsiteX0" fmla="*/ 331796 w 1748988"/>
                  <a:gd name="connsiteY0" fmla="*/ 521772 h 1444387"/>
                  <a:gd name="connsiteX1" fmla="*/ 864570 w 1748988"/>
                  <a:gd name="connsiteY1" fmla="*/ 808093 h 1444387"/>
                  <a:gd name="connsiteX2" fmla="*/ 774448 w 1748988"/>
                  <a:gd name="connsiteY2" fmla="*/ 975787 h 1444387"/>
                  <a:gd name="connsiteX3" fmla="*/ 755494 w 1748988"/>
                  <a:gd name="connsiteY3" fmla="*/ 990931 h 1444387"/>
                  <a:gd name="connsiteX4" fmla="*/ 530100 w 1748988"/>
                  <a:gd name="connsiteY4" fmla="*/ 1064128 h 1444387"/>
                  <a:gd name="connsiteX5" fmla="*/ 472451 w 1748988"/>
                  <a:gd name="connsiteY5" fmla="*/ 1058675 h 1444387"/>
                  <a:gd name="connsiteX6" fmla="*/ 471159 w 1748988"/>
                  <a:gd name="connsiteY6" fmla="*/ 1058429 h 1444387"/>
                  <a:gd name="connsiteX7" fmla="*/ 402040 w 1748988"/>
                  <a:gd name="connsiteY7" fmla="*/ 1029906 h 1444387"/>
                  <a:gd name="connsiteX8" fmla="*/ 289398 w 1748988"/>
                  <a:gd name="connsiteY8" fmla="*/ 936017 h 1444387"/>
                  <a:gd name="connsiteX9" fmla="*/ 279413 w 1748988"/>
                  <a:gd name="connsiteY9" fmla="*/ 920610 h 1444387"/>
                  <a:gd name="connsiteX10" fmla="*/ 259135 w 1748988"/>
                  <a:gd name="connsiteY10" fmla="*/ 847850 h 1444387"/>
                  <a:gd name="connsiteX11" fmla="*/ 251717 w 1748988"/>
                  <a:gd name="connsiteY11" fmla="*/ 765290 h 1444387"/>
                  <a:gd name="connsiteX12" fmla="*/ 268194 w 1748988"/>
                  <a:gd name="connsiteY12" fmla="*/ 643305 h 1444387"/>
                  <a:gd name="connsiteX13" fmla="*/ 271562 w 1748988"/>
                  <a:gd name="connsiteY13" fmla="*/ 633853 h 1444387"/>
                  <a:gd name="connsiteX14" fmla="*/ 452701 w 1748988"/>
                  <a:gd name="connsiteY14" fmla="*/ 0 h 1444387"/>
                  <a:gd name="connsiteX15" fmla="*/ 365851 w 1748988"/>
                  <a:gd name="connsiteY15" fmla="*/ 161607 h 1444387"/>
                  <a:gd name="connsiteX16" fmla="*/ 88547 w 1748988"/>
                  <a:gd name="connsiteY16" fmla="*/ 677601 h 1444387"/>
                  <a:gd name="connsiteX17" fmla="*/ 201390 w 1748988"/>
                  <a:gd name="connsiteY17" fmla="*/ 1403267 h 1444387"/>
                  <a:gd name="connsiteX18" fmla="*/ 868841 w 1748988"/>
                  <a:gd name="connsiteY18" fmla="*/ 1096945 h 1444387"/>
                  <a:gd name="connsiteX19" fmla="*/ 988330 w 1748988"/>
                  <a:gd name="connsiteY19" fmla="*/ 874605 h 1444387"/>
                  <a:gd name="connsiteX20" fmla="*/ 1386861 w 1748988"/>
                  <a:gd name="connsiteY20" fmla="*/ 1088782 h 1444387"/>
                  <a:gd name="connsiteX21" fmla="*/ 1267372 w 1748988"/>
                  <a:gd name="connsiteY21" fmla="*/ 1311122 h 1444387"/>
                  <a:gd name="connsiteX22" fmla="*/ 1384834 w 1748988"/>
                  <a:gd name="connsiteY22" fmla="*/ 1374248 h 1444387"/>
                  <a:gd name="connsiteX23" fmla="*/ 1504323 w 1748988"/>
                  <a:gd name="connsiteY23" fmla="*/ 1151908 h 1444387"/>
                  <a:gd name="connsiteX24" fmla="*/ 1662036 w 1748988"/>
                  <a:gd name="connsiteY24" fmla="*/ 858443 h 1444387"/>
                  <a:gd name="connsiteX25" fmla="*/ 1748988 w 1748988"/>
                  <a:gd name="connsiteY25" fmla="*/ 696647 h 1444387"/>
                  <a:gd name="connsiteX26" fmla="*/ 1631526 w 1748988"/>
                  <a:gd name="connsiteY26" fmla="*/ 633521 h 1444387"/>
                  <a:gd name="connsiteX27" fmla="*/ 1544574 w 1748988"/>
                  <a:gd name="connsiteY27" fmla="*/ 795317 h 1444387"/>
                  <a:gd name="connsiteX28" fmla="*/ 1146043 w 1748988"/>
                  <a:gd name="connsiteY28" fmla="*/ 581140 h 1444387"/>
                  <a:gd name="connsiteX29" fmla="*/ 1146145 w 1748988"/>
                  <a:gd name="connsiteY29" fmla="*/ 580950 h 1444387"/>
                  <a:gd name="connsiteX30" fmla="*/ 1022384 w 1748988"/>
                  <a:gd name="connsiteY30" fmla="*/ 514439 h 1444387"/>
                  <a:gd name="connsiteX31" fmla="*/ 1022283 w 1748988"/>
                  <a:gd name="connsiteY31" fmla="*/ 514629 h 1444387"/>
                  <a:gd name="connsiteX32" fmla="*/ 489509 w 1748988"/>
                  <a:gd name="connsiteY32" fmla="*/ 228307 h 1444387"/>
                  <a:gd name="connsiteX33" fmla="*/ 489611 w 1748988"/>
                  <a:gd name="connsiteY33" fmla="*/ 228118 h 1444387"/>
                  <a:gd name="connsiteX34" fmla="*/ 483313 w 1748988"/>
                  <a:gd name="connsiteY34" fmla="*/ 224733 h 1444387"/>
                  <a:gd name="connsiteX35" fmla="*/ 570163 w 1748988"/>
                  <a:gd name="connsiteY35" fmla="*/ 63126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48988" h="1444387">
                    <a:moveTo>
                      <a:pt x="331796" y="521772"/>
                    </a:moveTo>
                    <a:lnTo>
                      <a:pt x="864570" y="808093"/>
                    </a:lnTo>
                    <a:lnTo>
                      <a:pt x="774448" y="975787"/>
                    </a:lnTo>
                    <a:lnTo>
                      <a:pt x="755494" y="990931"/>
                    </a:lnTo>
                    <a:cubicBezTo>
                      <a:pt x="685201" y="1037442"/>
                      <a:pt x="605389" y="1062880"/>
                      <a:pt x="530100" y="1064128"/>
                    </a:cubicBezTo>
                    <a:lnTo>
                      <a:pt x="472451" y="1058675"/>
                    </a:lnTo>
                    <a:lnTo>
                      <a:pt x="471159" y="1058429"/>
                    </a:lnTo>
                    <a:cubicBezTo>
                      <a:pt x="447637" y="1051441"/>
                      <a:pt x="424485" y="1041969"/>
                      <a:pt x="402040" y="1029906"/>
                    </a:cubicBezTo>
                    <a:cubicBezTo>
                      <a:pt x="357151" y="1005782"/>
                      <a:pt x="319339" y="973585"/>
                      <a:pt x="289398" y="936017"/>
                    </a:cubicBezTo>
                    <a:lnTo>
                      <a:pt x="279413" y="920610"/>
                    </a:lnTo>
                    <a:lnTo>
                      <a:pt x="259135" y="847850"/>
                    </a:lnTo>
                    <a:cubicBezTo>
                      <a:pt x="254254" y="821071"/>
                      <a:pt x="251717" y="793386"/>
                      <a:pt x="251717" y="765290"/>
                    </a:cubicBezTo>
                    <a:cubicBezTo>
                      <a:pt x="251717" y="723146"/>
                      <a:pt x="257424" y="681925"/>
                      <a:pt x="268194" y="643305"/>
                    </a:cubicBezTo>
                    <a:lnTo>
                      <a:pt x="271562" y="633853"/>
                    </a:lnTo>
                    <a:close/>
                    <a:moveTo>
                      <a:pt x="452701" y="0"/>
                    </a:moveTo>
                    <a:lnTo>
                      <a:pt x="365851" y="161607"/>
                    </a:lnTo>
                    <a:lnTo>
                      <a:pt x="88547" y="677601"/>
                    </a:lnTo>
                    <a:cubicBezTo>
                      <a:pt x="-64604" y="962577"/>
                      <a:pt x="-14082" y="1287469"/>
                      <a:pt x="201390" y="1403267"/>
                    </a:cubicBezTo>
                    <a:cubicBezTo>
                      <a:pt x="416862" y="1519066"/>
                      <a:pt x="715690" y="1381921"/>
                      <a:pt x="868841" y="1096945"/>
                    </a:cubicBezTo>
                    <a:lnTo>
                      <a:pt x="988330" y="874605"/>
                    </a:lnTo>
                    <a:lnTo>
                      <a:pt x="1386861" y="1088782"/>
                    </a:lnTo>
                    <a:lnTo>
                      <a:pt x="1267372" y="1311122"/>
                    </a:lnTo>
                    <a:lnTo>
                      <a:pt x="1384834" y="1374248"/>
                    </a:lnTo>
                    <a:lnTo>
                      <a:pt x="1504323" y="1151908"/>
                    </a:lnTo>
                    <a:lnTo>
                      <a:pt x="1662036" y="858443"/>
                    </a:lnTo>
                    <a:lnTo>
                      <a:pt x="1748988" y="696647"/>
                    </a:lnTo>
                    <a:lnTo>
                      <a:pt x="1631526" y="633521"/>
                    </a:lnTo>
                    <a:lnTo>
                      <a:pt x="1544574" y="795317"/>
                    </a:lnTo>
                    <a:lnTo>
                      <a:pt x="1146043" y="581140"/>
                    </a:lnTo>
                    <a:lnTo>
                      <a:pt x="1146145" y="580950"/>
                    </a:lnTo>
                    <a:lnTo>
                      <a:pt x="1022384" y="514439"/>
                    </a:lnTo>
                    <a:lnTo>
                      <a:pt x="1022283" y="514629"/>
                    </a:lnTo>
                    <a:lnTo>
                      <a:pt x="489509" y="228307"/>
                    </a:lnTo>
                    <a:lnTo>
                      <a:pt x="489611" y="228118"/>
                    </a:lnTo>
                    <a:lnTo>
                      <a:pt x="483313" y="224733"/>
                    </a:lnTo>
                    <a:lnTo>
                      <a:pt x="570163" y="63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99519" y="4127476"/>
                <a:ext cx="1572968" cy="1468461"/>
              </a:xfrm>
              <a:custGeom>
                <a:avLst/>
                <a:gdLst>
                  <a:gd name="connsiteX0" fmla="*/ 653157 w 1572968"/>
                  <a:gd name="connsiteY0" fmla="*/ 414780 h 1468461"/>
                  <a:gd name="connsiteX1" fmla="*/ 455385 w 1572968"/>
                  <a:gd name="connsiteY1" fmla="*/ 900136 h 1468461"/>
                  <a:gd name="connsiteX2" fmla="*/ 859015 w 1572968"/>
                  <a:gd name="connsiteY2" fmla="*/ 900136 h 1468461"/>
                  <a:gd name="connsiteX3" fmla="*/ 679204 w 1572968"/>
                  <a:gd name="connsiteY3" fmla="*/ 0 h 1468461"/>
                  <a:gd name="connsiteX4" fmla="*/ 885579 w 1572968"/>
                  <a:gd name="connsiteY4" fmla="*/ 0 h 1468461"/>
                  <a:gd name="connsiteX5" fmla="*/ 885579 w 1572968"/>
                  <a:gd name="connsiteY5" fmla="*/ 3928 h 1468461"/>
                  <a:gd name="connsiteX6" fmla="*/ 889513 w 1572968"/>
                  <a:gd name="connsiteY6" fmla="*/ 2259 h 1468461"/>
                  <a:gd name="connsiteX7" fmla="*/ 1454825 w 1572968"/>
                  <a:gd name="connsiteY7" fmla="*/ 1335111 h 1468461"/>
                  <a:gd name="connsiteX8" fmla="*/ 1572968 w 1572968"/>
                  <a:gd name="connsiteY8" fmla="*/ 1335111 h 1468461"/>
                  <a:gd name="connsiteX9" fmla="*/ 1572968 w 1572968"/>
                  <a:gd name="connsiteY9" fmla="*/ 1468461 h 1468461"/>
                  <a:gd name="connsiteX10" fmla="*/ 928816 w 1572968"/>
                  <a:gd name="connsiteY10" fmla="*/ 1468461 h 1468461"/>
                  <a:gd name="connsiteX11" fmla="*/ 928816 w 1572968"/>
                  <a:gd name="connsiteY11" fmla="*/ 1335111 h 1468461"/>
                  <a:gd name="connsiteX12" fmla="*/ 1043504 w 1572968"/>
                  <a:gd name="connsiteY12" fmla="*/ 1335111 h 1468461"/>
                  <a:gd name="connsiteX13" fmla="*/ 915574 w 1572968"/>
                  <a:gd name="connsiteY13" fmla="*/ 1033486 h 1468461"/>
                  <a:gd name="connsiteX14" fmla="*/ 401048 w 1572968"/>
                  <a:gd name="connsiteY14" fmla="*/ 1033486 h 1468461"/>
                  <a:gd name="connsiteX15" fmla="*/ 278143 w 1572968"/>
                  <a:gd name="connsiteY15" fmla="*/ 1335111 h 1468461"/>
                  <a:gd name="connsiteX16" fmla="*/ 425420 w 1572968"/>
                  <a:gd name="connsiteY16" fmla="*/ 1335111 h 1468461"/>
                  <a:gd name="connsiteX17" fmla="*/ 425420 w 1572968"/>
                  <a:gd name="connsiteY17" fmla="*/ 1468461 h 1468461"/>
                  <a:gd name="connsiteX18" fmla="*/ 0 w 1572968"/>
                  <a:gd name="connsiteY18" fmla="*/ 1468461 h 1468461"/>
                  <a:gd name="connsiteX19" fmla="*/ 0 w 1572968"/>
                  <a:gd name="connsiteY19" fmla="*/ 1335111 h 1468461"/>
                  <a:gd name="connsiteX20" fmla="*/ 134148 w 1572968"/>
                  <a:gd name="connsiteY20" fmla="*/ 1335111 h 1468461"/>
                  <a:gd name="connsiteX21" fmla="*/ 677718 w 1572968"/>
                  <a:gd name="connsiteY21" fmla="*/ 1119 h 1468461"/>
                  <a:gd name="connsiteX22" fmla="*/ 679204 w 1572968"/>
                  <a:gd name="connsiteY22" fmla="*/ 1725 h 146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2968" h="1468461">
                    <a:moveTo>
                      <a:pt x="653157" y="414780"/>
                    </a:moveTo>
                    <a:lnTo>
                      <a:pt x="455385" y="900136"/>
                    </a:lnTo>
                    <a:lnTo>
                      <a:pt x="859015" y="900136"/>
                    </a:lnTo>
                    <a:close/>
                    <a:moveTo>
                      <a:pt x="679204" y="0"/>
                    </a:moveTo>
                    <a:lnTo>
                      <a:pt x="885579" y="0"/>
                    </a:lnTo>
                    <a:lnTo>
                      <a:pt x="885579" y="3928"/>
                    </a:lnTo>
                    <a:lnTo>
                      <a:pt x="889513" y="2259"/>
                    </a:lnTo>
                    <a:lnTo>
                      <a:pt x="1454825" y="1335111"/>
                    </a:lnTo>
                    <a:lnTo>
                      <a:pt x="1572968" y="1335111"/>
                    </a:lnTo>
                    <a:lnTo>
                      <a:pt x="1572968" y="1468461"/>
                    </a:lnTo>
                    <a:lnTo>
                      <a:pt x="928816" y="1468461"/>
                    </a:lnTo>
                    <a:lnTo>
                      <a:pt x="928816" y="1335111"/>
                    </a:lnTo>
                    <a:lnTo>
                      <a:pt x="1043504" y="1335111"/>
                    </a:lnTo>
                    <a:lnTo>
                      <a:pt x="915574" y="1033486"/>
                    </a:lnTo>
                    <a:lnTo>
                      <a:pt x="401048" y="1033486"/>
                    </a:lnTo>
                    <a:lnTo>
                      <a:pt x="278143" y="1335111"/>
                    </a:lnTo>
                    <a:lnTo>
                      <a:pt x="425420" y="1335111"/>
                    </a:lnTo>
                    <a:lnTo>
                      <a:pt x="425420" y="1468461"/>
                    </a:lnTo>
                    <a:lnTo>
                      <a:pt x="0" y="1468461"/>
                    </a:lnTo>
                    <a:lnTo>
                      <a:pt x="0" y="1335111"/>
                    </a:lnTo>
                    <a:lnTo>
                      <a:pt x="134148" y="1335111"/>
                    </a:lnTo>
                    <a:lnTo>
                      <a:pt x="677718" y="1119"/>
                    </a:lnTo>
                    <a:lnTo>
                      <a:pt x="679204" y="1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37" b="96189" l="977" r="98926">
                          <a14:foregroundMark x1="46094" y1="30309" x2="46094" y2="30309"/>
                          <a14:foregroundMark x1="65430" y1="24682" x2="65430" y2="24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91" y="2072152"/>
              <a:ext cx="1189753" cy="64019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7885985" y="601841"/>
            <a:ext cx="8018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7885985" y="735365"/>
            <a:ext cx="11801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 Analysis laboratory</a:t>
            </a:r>
            <a:endParaRPr lang="ko-KR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4"/>
          </p:nvPr>
        </p:nvSpPr>
        <p:spPr>
          <a:xfrm>
            <a:off x="130629" y="6547099"/>
            <a:ext cx="504552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7912801" y="658179"/>
            <a:ext cx="0" cy="2080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768479" y="5732"/>
            <a:ext cx="1314450" cy="920031"/>
          </a:xfrm>
          <a:prstGeom prst="rect">
            <a:avLst/>
          </a:prstGeom>
          <a:solidFill>
            <a:srgbClr val="0B316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9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20" y="2816643"/>
            <a:ext cx="7886700" cy="1971923"/>
          </a:xfr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  <a:latin typeface="+mn-lt"/>
                <a:ea typeface="서울남산체 M" panose="02020603020101020101" pitchFamily="18" charset="-127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341" y="2221831"/>
            <a:ext cx="3763628" cy="489283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  <a:ea typeface="서울남산체 L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Chapter number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9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76D1-8A93-45F8-ACEA-6237A994BD59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5262-D847-4053-973A-3CA61F6EF397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21E-80CB-4BC9-9C59-F188D686D85B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3B93-CD5C-49CE-97E1-E55B5CC5F300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9F7-1BD7-4C74-AC40-9C575F64793F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3BD-B562-47B5-9C92-F1DC712E45D4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B219-7F63-4386-880D-E03BCBCDC7B3}" type="datetime1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o-dev.tistory.com/1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>
            <a:extLst>
              <a:ext uri="{FF2B5EF4-FFF2-40B4-BE49-F238E27FC236}">
                <a16:creationId xmlns:a16="http://schemas.microsoft.com/office/drawing/2014/main" id="{D837F7FA-3F57-4E10-9AF0-40695AE2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263" y="6278033"/>
            <a:ext cx="3328737" cy="37791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Presented by</a:t>
            </a:r>
            <a:r>
              <a:rPr lang="ko-KR" altLang="en-US" dirty="0"/>
              <a:t> </a:t>
            </a:r>
            <a:r>
              <a:rPr lang="en-US" altLang="ko-KR" dirty="0"/>
              <a:t>: Young-Chan Choi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914F9C9-864E-49D1-B4EE-CC90CB25B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34" y="1316183"/>
            <a:ext cx="7560332" cy="1876927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SHADE: Enable Fundamental </a:t>
            </a:r>
            <a:r>
              <a:rPr lang="en-US" altLang="ko-KR" sz="4000" b="1" dirty="0" err="1"/>
              <a:t>Cacheability</a:t>
            </a:r>
            <a:r>
              <a:rPr lang="en-US" altLang="ko-KR" sz="4000" b="1" dirty="0"/>
              <a:t> for Distributed Deep Learning Training</a:t>
            </a:r>
            <a:endParaRPr lang="ko-KR" altLang="en-US" sz="4000" b="1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CD9E981E-B060-431F-A443-19C4CA1E8F93}"/>
              </a:ext>
            </a:extLst>
          </p:cNvPr>
          <p:cNvSpPr txBox="1">
            <a:spLocks/>
          </p:cNvSpPr>
          <p:nvPr/>
        </p:nvSpPr>
        <p:spPr>
          <a:xfrm>
            <a:off x="408812" y="3444431"/>
            <a:ext cx="8354942" cy="70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500" dirty="0"/>
              <a:t>Redwan Ibne Seraj Khan, Ahmad Hossein Yazdani, </a:t>
            </a:r>
            <a:r>
              <a:rPr lang="en-US" altLang="ko-KR" sz="1500" dirty="0" err="1"/>
              <a:t>Yuqi</a:t>
            </a:r>
            <a:r>
              <a:rPr lang="en-US" altLang="ko-KR" sz="1500" dirty="0"/>
              <a:t> Fu, Arnab K. Paul, Bo Ji, </a:t>
            </a:r>
            <a:r>
              <a:rPr lang="en-US" altLang="ko-KR" sz="1500" dirty="0" err="1"/>
              <a:t>Xun</a:t>
            </a:r>
            <a:r>
              <a:rPr lang="en-US" altLang="ko-KR" sz="1500" dirty="0"/>
              <a:t> Jian, Yue Cheng, Ali </a:t>
            </a:r>
            <a:r>
              <a:rPr lang="en-US" altLang="ko-KR" sz="1500" dirty="0" err="1"/>
              <a:t>R.Butt</a:t>
            </a:r>
            <a:endParaRPr lang="en-US" altLang="ko-KR" sz="1500" dirty="0"/>
          </a:p>
          <a:p>
            <a:pPr algn="l"/>
            <a:r>
              <a:rPr lang="en-US" altLang="ko-KR" sz="1500" dirty="0"/>
              <a:t>Virginia Tech</a:t>
            </a:r>
          </a:p>
        </p:txBody>
      </p:sp>
    </p:spTree>
    <p:extLst>
      <p:ext uri="{BB962C8B-B14F-4D97-AF65-F5344CB8AC3E}">
        <p14:creationId xmlns:p14="http://schemas.microsoft.com/office/powerpoint/2010/main" val="15329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Motivation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Sample Access Pattern of Importance Sampling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2127766"/>
            <a:ext cx="7652301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Analyze importance sampling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26.5%, 26.6%, and 26.2% of the samples are accessed more than once in epochs 1, 20, and 89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9.6% of the samples are accessed 3 times or more in epoch 89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7C3900-0149-E9CB-6B52-989F4020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7" y="2934677"/>
            <a:ext cx="6651803" cy="17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Motivation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Data Importance Distribution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2130747"/>
            <a:ext cx="7652301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Not all samples contribute equally to model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In particular, in epoch 20, around 49.91% of samples have a normalized importance score greater than 30%</a:t>
            </a:r>
          </a:p>
          <a:p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   the importance information could be exploited by a priority caching policy to optimize the I/O 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      efficiency of DL training.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19EE3FF-DF96-4DC8-A9A7-A15133EF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7" y="3429000"/>
            <a:ext cx="6803571" cy="16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Motivation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Impact of Importance Sampling on Training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1956597"/>
            <a:ext cx="7652301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importance sampling incurs negligible impact on the model accuracy for the CIFAR-10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(a), (b)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importance sampling does not have a drastic loss degradation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importance sampling can achieve better accuracy in under 20 epochs than the accuracy achieved by normal baseline random sampling in 100 epochs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(d)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115EC0-97FA-3D43-8961-6A7AB4C33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3516409"/>
            <a:ext cx="7467600" cy="19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1956597"/>
            <a:ext cx="7652301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 err="1">
                <a:latin typeface="+mn-ea"/>
              </a:rPr>
              <a:t>Belady’s</a:t>
            </a:r>
            <a:r>
              <a:rPr kumimoji="1" lang="en-US" altLang="ko-KR" sz="1200" dirty="0">
                <a:latin typeface="+mn-ea"/>
              </a:rPr>
              <a:t> MIN cache replacement policy achieves an optimal read hit ratio assuming perfect future knowledge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(replaces the item that will be accessed furthest in the future)</a:t>
            </a:r>
          </a:p>
          <a:p>
            <a:r>
              <a:rPr kumimoji="1" lang="en-US" altLang="ko-KR" sz="1200" b="1" dirty="0">
                <a:latin typeface="+mn-ea"/>
              </a:rPr>
              <a:t>Key Insight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DLT treats different training samples differently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I/O accesses are inherently predictable</a:t>
            </a:r>
          </a:p>
          <a:p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exposing interesting exploitation opportunities to fundamentally improve the I/O efficiency</a:t>
            </a:r>
            <a:endParaRPr kumimoji="1" lang="en-US" altLang="ko-KR" sz="1200" dirty="0"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945B4C3-9E5E-EB85-B34F-7357AD88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7" y="3568749"/>
            <a:ext cx="3624005" cy="25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1956597"/>
            <a:ext cx="7652301" cy="20621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600" b="1" dirty="0">
                <a:latin typeface="+mn-ea"/>
              </a:rPr>
              <a:t>Default importance sampling assigns per-minibatch scores</a:t>
            </a:r>
            <a:br>
              <a:rPr kumimoji="1" lang="en-US" altLang="ko-KR" sz="1600" dirty="0">
                <a:latin typeface="+mn-ea"/>
              </a:rPr>
            </a:br>
            <a:r>
              <a:rPr kumimoji="1" lang="en-US" altLang="ko-KR" sz="1600" dirty="0">
                <a:latin typeface="+mn-ea"/>
              </a:rPr>
              <a:t>coarse-grained, inaccurate</a:t>
            </a:r>
            <a:br>
              <a:rPr kumimoji="1" lang="en-US" altLang="ko-KR" sz="1600" dirty="0">
                <a:latin typeface="+mn-ea"/>
              </a:rPr>
            </a:br>
            <a:r>
              <a:rPr kumimoji="1" lang="en-US" altLang="ko-KR" sz="1600" dirty="0">
                <a:latin typeface="+mn-ea"/>
              </a:rPr>
              <a:t>want an importance score that precisely tells us the relative importance that each sample carries within a minibatch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600" b="1" dirty="0">
                <a:latin typeface="+mn-ea"/>
              </a:rPr>
              <a:t>aggressively feeding the DL model with repetitive samples might make training model biased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600" b="1" dirty="0">
                <a:latin typeface="+mn-ea"/>
              </a:rPr>
              <a:t>importance scores are constantly changing and may get stale quickly</a:t>
            </a:r>
            <a:br>
              <a:rPr kumimoji="1" lang="en-US" altLang="ko-KR" sz="1600" dirty="0">
                <a:latin typeface="+mn-ea"/>
              </a:rPr>
            </a:br>
            <a:r>
              <a:rPr kumimoji="1" lang="en-US" altLang="ko-KR" sz="1600" dirty="0">
                <a:latin typeface="+mn-ea"/>
              </a:rPr>
              <a:t>capture most up-to-date importance score</a:t>
            </a:r>
          </a:p>
        </p:txBody>
      </p:sp>
    </p:spTree>
    <p:extLst>
      <p:ext uri="{BB962C8B-B14F-4D97-AF65-F5344CB8AC3E}">
        <p14:creationId xmlns:p14="http://schemas.microsoft.com/office/powerpoint/2010/main" val="162544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69CDA7A-B0E4-A3C7-B735-A37B5958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230" y="1956597"/>
            <a:ext cx="2848373" cy="398200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984FB32-ADFE-5F26-6BD4-C434C7403AA9}"/>
              </a:ext>
            </a:extLst>
          </p:cNvPr>
          <p:cNvSpPr/>
          <p:nvPr/>
        </p:nvSpPr>
        <p:spPr>
          <a:xfrm>
            <a:off x="282397" y="1983300"/>
            <a:ext cx="2559766" cy="3603566"/>
          </a:xfrm>
          <a:prstGeom prst="rect">
            <a:avLst/>
          </a:prstGeom>
          <a:solidFill>
            <a:schemeClr val="bg1"/>
          </a:solidFill>
          <a:ln w="19050">
            <a:noFill/>
            <a:tailEnd type="none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746E2-22E0-4B14-66DE-2D50F797FCB3}"/>
              </a:ext>
            </a:extLst>
          </p:cNvPr>
          <p:cNvSpPr txBox="1"/>
          <p:nvPr/>
        </p:nvSpPr>
        <p:spPr>
          <a:xfrm>
            <a:off x="405109" y="2127766"/>
            <a:ext cx="2327205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Control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provides the data layer with the list of samples needed for training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685DD79-7AEE-8FCB-DEB3-521D06E0CF44}"/>
              </a:ext>
            </a:extLst>
          </p:cNvPr>
          <p:cNvSpPr/>
          <p:nvPr/>
        </p:nvSpPr>
        <p:spPr>
          <a:xfrm>
            <a:off x="3047369" y="1983300"/>
            <a:ext cx="2559766" cy="3603566"/>
          </a:xfrm>
          <a:prstGeom prst="rect">
            <a:avLst/>
          </a:prstGeom>
          <a:solidFill>
            <a:schemeClr val="bg1"/>
          </a:solidFill>
          <a:ln w="19050">
            <a:noFill/>
            <a:tailEnd type="none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5F327-87CC-FFB3-ADA9-7ADF1187B9EC}"/>
              </a:ext>
            </a:extLst>
          </p:cNvPr>
          <p:cNvSpPr txBox="1"/>
          <p:nvPr/>
        </p:nvSpPr>
        <p:spPr>
          <a:xfrm>
            <a:off x="3170081" y="2127766"/>
            <a:ext cx="2327205" cy="2769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Data Layer</a:t>
            </a:r>
            <a:endParaRPr kumimoji="1" lang="en-US" altLang="ko-KR" sz="1200" dirty="0"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1CF4D3F-A25D-A9CA-11C3-94104469A04C}"/>
              </a:ext>
            </a:extLst>
          </p:cNvPr>
          <p:cNvSpPr/>
          <p:nvPr/>
        </p:nvSpPr>
        <p:spPr>
          <a:xfrm>
            <a:off x="405109" y="2958763"/>
            <a:ext cx="5092177" cy="9404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tailEnd type="none"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DF9DB-815E-87A4-70AC-F18765362F6C}"/>
              </a:ext>
            </a:extLst>
          </p:cNvPr>
          <p:cNvSpPr txBox="1"/>
          <p:nvPr/>
        </p:nvSpPr>
        <p:spPr>
          <a:xfrm>
            <a:off x="3138409" y="3035476"/>
            <a:ext cx="2327205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1</a:t>
            </a:r>
            <a:r>
              <a:rPr kumimoji="1" lang="en-US" altLang="ko-KR" sz="1200" b="1" baseline="30000" dirty="0">
                <a:latin typeface="+mn-ea"/>
              </a:rPr>
              <a:t>st</a:t>
            </a:r>
            <a:r>
              <a:rPr kumimoji="1" lang="en-US" altLang="ko-KR" sz="1200" b="1" dirty="0">
                <a:latin typeface="+mn-ea"/>
              </a:rPr>
              <a:t> iteration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Fetch samples from a remote storage and populates the cache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615657E-9F28-5CBB-B5B4-8EA8E812B2EB}"/>
              </a:ext>
            </a:extLst>
          </p:cNvPr>
          <p:cNvSpPr/>
          <p:nvPr/>
        </p:nvSpPr>
        <p:spPr>
          <a:xfrm>
            <a:off x="405109" y="4034207"/>
            <a:ext cx="5092177" cy="12770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tailEnd type="none"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676E19-AFBD-0FB2-E9A1-117E5BFBFCE4}"/>
              </a:ext>
            </a:extLst>
          </p:cNvPr>
          <p:cNvSpPr txBox="1"/>
          <p:nvPr/>
        </p:nvSpPr>
        <p:spPr>
          <a:xfrm>
            <a:off x="3138409" y="4110920"/>
            <a:ext cx="232720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During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checks whether it is beneficial to cache a newer item instead of evicting a cached prior sample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0041D-EC1F-24B0-5E30-076D46AC6F8F}"/>
              </a:ext>
            </a:extLst>
          </p:cNvPr>
          <p:cNvSpPr txBox="1"/>
          <p:nvPr/>
        </p:nvSpPr>
        <p:spPr>
          <a:xfrm>
            <a:off x="441089" y="4110920"/>
            <a:ext cx="2327205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During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Finds importance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(loss decomposition + ranking)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Update importance, priority queue, ghost cache</a:t>
            </a:r>
          </a:p>
        </p:txBody>
      </p:sp>
    </p:spTree>
    <p:extLst>
      <p:ext uri="{BB962C8B-B14F-4D97-AF65-F5344CB8AC3E}">
        <p14:creationId xmlns:p14="http://schemas.microsoft.com/office/powerpoint/2010/main" val="60091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4D4ED77E-D221-A339-CB1D-190886F1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0" y="2029677"/>
            <a:ext cx="8498989" cy="3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Control Layer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FAE062-C224-44D4-E1BC-DF62E9893395}"/>
              </a:ext>
            </a:extLst>
          </p:cNvPr>
          <p:cNvSpPr txBox="1"/>
          <p:nvPr/>
        </p:nvSpPr>
        <p:spPr>
          <a:xfrm>
            <a:off x="282397" y="1923940"/>
            <a:ext cx="7652301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ko-KR" sz="1200" b="1" dirty="0">
                <a:latin typeface="+mn-ea"/>
              </a:rPr>
              <a:t>Calculates importance score</a:t>
            </a:r>
          </a:p>
          <a:p>
            <a:pPr marL="228600" indent="-228600">
              <a:buAutoNum type="arabicPeriod"/>
            </a:pPr>
            <a:r>
              <a:rPr kumimoji="1" lang="en-US" altLang="ko-KR" sz="1200" b="1" dirty="0">
                <a:latin typeface="+mn-ea"/>
              </a:rPr>
              <a:t>Samples the data from different training processes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67DACAC-8E55-F842-F1A3-7BC4539FD740}"/>
              </a:ext>
            </a:extLst>
          </p:cNvPr>
          <p:cNvGrpSpPr/>
          <p:nvPr/>
        </p:nvGrpSpPr>
        <p:grpSpPr>
          <a:xfrm>
            <a:off x="252639" y="2508450"/>
            <a:ext cx="8603794" cy="3903236"/>
            <a:chOff x="219075" y="1965656"/>
            <a:chExt cx="8603794" cy="3903236"/>
          </a:xfrm>
          <a:effectLst>
            <a:outerShdw blurRad="76200" dist="38100" dir="2700000" algn="tl" rotWithShape="0">
              <a:prstClr val="black">
                <a:alpha val="14000"/>
              </a:prstClr>
            </a:outerShdw>
          </a:effectLst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BBBA0B-3670-62E9-1E03-1235F9EDEE2A}"/>
                </a:ext>
              </a:extLst>
            </p:cNvPr>
            <p:cNvSpPr/>
            <p:nvPr/>
          </p:nvSpPr>
          <p:spPr>
            <a:xfrm>
              <a:off x="219075" y="2147269"/>
              <a:ext cx="8603794" cy="3721623"/>
            </a:xfrm>
            <a:prstGeom prst="roundRect">
              <a:avLst>
                <a:gd name="adj" fmla="val 409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3D0FC8B-533F-CACA-2EA4-24D172DCC327}"/>
                </a:ext>
              </a:extLst>
            </p:cNvPr>
            <p:cNvGrpSpPr/>
            <p:nvPr/>
          </p:nvGrpSpPr>
          <p:grpSpPr>
            <a:xfrm>
              <a:off x="321131" y="1965656"/>
              <a:ext cx="2031544" cy="324219"/>
              <a:chOff x="92531" y="2059774"/>
              <a:chExt cx="2031544" cy="324219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F15D00D-7243-0F3F-5D16-39A315395A28}"/>
                  </a:ext>
                </a:extLst>
              </p:cNvPr>
              <p:cNvGrpSpPr/>
              <p:nvPr/>
            </p:nvGrpSpPr>
            <p:grpSpPr>
              <a:xfrm>
                <a:off x="92531" y="2059774"/>
                <a:ext cx="2031544" cy="324219"/>
                <a:chOff x="149681" y="1931964"/>
                <a:chExt cx="2503712" cy="32421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946606A2-17B2-488E-CCC4-80E137ED491D}"/>
                    </a:ext>
                  </a:extLst>
                </p:cNvPr>
                <p:cNvSpPr/>
                <p:nvPr/>
              </p:nvSpPr>
              <p:spPr>
                <a:xfrm>
                  <a:off x="158672" y="1949465"/>
                  <a:ext cx="2494721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6345FA66-EBAE-9628-3025-63138749C9DC}"/>
                    </a:ext>
                  </a:extLst>
                </p:cNvPr>
                <p:cNvSpPr/>
                <p:nvPr/>
              </p:nvSpPr>
              <p:spPr>
                <a:xfrm>
                  <a:off x="149681" y="1931964"/>
                  <a:ext cx="2494721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3162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E2A771-76C5-3AC5-1444-57935C2238E4}"/>
                  </a:ext>
                </a:extLst>
              </p:cNvPr>
              <p:cNvSpPr txBox="1"/>
              <p:nvPr/>
            </p:nvSpPr>
            <p:spPr>
              <a:xfrm>
                <a:off x="147846" y="2083385"/>
                <a:ext cx="1461490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Loss Decomposition</a:t>
                </a:r>
                <a:endParaRPr kumimoji="1"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87F49C1-7022-8F90-6C2C-E43D1C455C64}"/>
              </a:ext>
            </a:extLst>
          </p:cNvPr>
          <p:cNvSpPr/>
          <p:nvPr/>
        </p:nvSpPr>
        <p:spPr>
          <a:xfrm>
            <a:off x="405249" y="2930911"/>
            <a:ext cx="8183580" cy="1015663"/>
          </a:xfrm>
          <a:prstGeom prst="rect">
            <a:avLst/>
          </a:prstGeom>
          <a:solidFill>
            <a:schemeClr val="bg1"/>
          </a:solidFill>
          <a:ln w="19050">
            <a:noFill/>
            <a:tailEnd type="none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47FA1E-7D01-F5E0-07A9-650AA7BDF0E7}"/>
              </a:ext>
            </a:extLst>
          </p:cNvPr>
          <p:cNvSpPr txBox="1"/>
          <p:nvPr/>
        </p:nvSpPr>
        <p:spPr>
          <a:xfrm>
            <a:off x="405249" y="2930911"/>
            <a:ext cx="7652301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Default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calculate forward pass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forward loss = importance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SHADE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use sample-level and minibatch-level cross entropy loss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B1C7D0-B70C-A155-11C1-E6D2153486F6}"/>
              </a:ext>
            </a:extLst>
          </p:cNvPr>
          <p:cNvSpPr txBox="1"/>
          <p:nvPr/>
        </p:nvSpPr>
        <p:spPr>
          <a:xfrm>
            <a:off x="2653393" y="4133140"/>
            <a:ext cx="5727100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 data samples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Calculate categorical-cross entropy for each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8824BF-DA52-0CC3-5041-2B02BB833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9" t="25075" r="6516" b="14472"/>
          <a:stretch/>
        </p:blipFill>
        <p:spPr bwMode="auto">
          <a:xfrm>
            <a:off x="545657" y="4160281"/>
            <a:ext cx="1253514" cy="19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오른쪽 중괄호 65">
            <a:extLst>
              <a:ext uri="{FF2B5EF4-FFF2-40B4-BE49-F238E27FC236}">
                <a16:creationId xmlns:a16="http://schemas.microsoft.com/office/drawing/2014/main" id="{EC84C0DA-EE2F-07F8-CCF3-6FF18A7C69C5}"/>
              </a:ext>
            </a:extLst>
          </p:cNvPr>
          <p:cNvSpPr/>
          <p:nvPr/>
        </p:nvSpPr>
        <p:spPr>
          <a:xfrm>
            <a:off x="1871500" y="4648200"/>
            <a:ext cx="175014" cy="111034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75CEC4-5711-C44F-EE80-CA718ECAB4A0}"/>
              </a:ext>
            </a:extLst>
          </p:cNvPr>
          <p:cNvSpPr txBox="1"/>
          <p:nvPr/>
        </p:nvSpPr>
        <p:spPr>
          <a:xfrm>
            <a:off x="2046514" y="5064871"/>
            <a:ext cx="65434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T-class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B27BEFF7-5090-5B73-EBA6-2E87D6A0C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134" y="4648200"/>
            <a:ext cx="2362530" cy="743054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5BC49F19-AA3A-D6F5-5895-9E687ABE7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890" y="4644181"/>
            <a:ext cx="1428949" cy="77163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3C14400-C834-12EC-D3DD-E16B376F3F2C}"/>
              </a:ext>
            </a:extLst>
          </p:cNvPr>
          <p:cNvSpPr txBox="1"/>
          <p:nvPr/>
        </p:nvSpPr>
        <p:spPr>
          <a:xfrm>
            <a:off x="4611870" y="5478465"/>
            <a:ext cx="1104020" cy="3231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500" b="1" dirty="0">
                <a:latin typeface="+mn-ea"/>
              </a:rPr>
              <a:t>SOFTMAX</a:t>
            </a:r>
            <a:endParaRPr kumimoji="1" lang="ko-KR" altLang="en-US" sz="1500" b="1" dirty="0" err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173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Control Layer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67DACAC-8E55-F842-F1A3-7BC4539FD740}"/>
              </a:ext>
            </a:extLst>
          </p:cNvPr>
          <p:cNvGrpSpPr/>
          <p:nvPr/>
        </p:nvGrpSpPr>
        <p:grpSpPr>
          <a:xfrm>
            <a:off x="252639" y="1919364"/>
            <a:ext cx="8603794" cy="4503207"/>
            <a:chOff x="219075" y="1965656"/>
            <a:chExt cx="8603794" cy="4503207"/>
          </a:xfrm>
          <a:effectLst>
            <a:outerShdw blurRad="76200" dist="38100" dir="2700000" algn="tl" rotWithShape="0">
              <a:prstClr val="black">
                <a:alpha val="14000"/>
              </a:prstClr>
            </a:outerShdw>
          </a:effectLst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BBBA0B-3670-62E9-1E03-1235F9EDEE2A}"/>
                </a:ext>
              </a:extLst>
            </p:cNvPr>
            <p:cNvSpPr/>
            <p:nvPr/>
          </p:nvSpPr>
          <p:spPr>
            <a:xfrm>
              <a:off x="219075" y="2147269"/>
              <a:ext cx="8603794" cy="4321594"/>
            </a:xfrm>
            <a:prstGeom prst="roundRect">
              <a:avLst>
                <a:gd name="adj" fmla="val 409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3D0FC8B-533F-CACA-2EA4-24D172DCC327}"/>
                </a:ext>
              </a:extLst>
            </p:cNvPr>
            <p:cNvGrpSpPr/>
            <p:nvPr/>
          </p:nvGrpSpPr>
          <p:grpSpPr>
            <a:xfrm>
              <a:off x="321131" y="1965656"/>
              <a:ext cx="2031544" cy="324219"/>
              <a:chOff x="92531" y="2059774"/>
              <a:chExt cx="2031544" cy="324219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F15D00D-7243-0F3F-5D16-39A315395A28}"/>
                  </a:ext>
                </a:extLst>
              </p:cNvPr>
              <p:cNvGrpSpPr/>
              <p:nvPr/>
            </p:nvGrpSpPr>
            <p:grpSpPr>
              <a:xfrm>
                <a:off x="92531" y="2059774"/>
                <a:ext cx="2031544" cy="324219"/>
                <a:chOff x="149681" y="1931964"/>
                <a:chExt cx="2503712" cy="32421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946606A2-17B2-488E-CCC4-80E137ED491D}"/>
                    </a:ext>
                  </a:extLst>
                </p:cNvPr>
                <p:cNvSpPr/>
                <p:nvPr/>
              </p:nvSpPr>
              <p:spPr>
                <a:xfrm>
                  <a:off x="158672" y="1949465"/>
                  <a:ext cx="2494721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6345FA66-EBAE-9628-3025-63138749C9DC}"/>
                    </a:ext>
                  </a:extLst>
                </p:cNvPr>
                <p:cNvSpPr/>
                <p:nvPr/>
              </p:nvSpPr>
              <p:spPr>
                <a:xfrm>
                  <a:off x="149681" y="1931964"/>
                  <a:ext cx="2494721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3162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E2A771-76C5-3AC5-1444-57935C2238E4}"/>
                  </a:ext>
                </a:extLst>
              </p:cNvPr>
              <p:cNvSpPr txBox="1"/>
              <p:nvPr/>
            </p:nvSpPr>
            <p:spPr>
              <a:xfrm>
                <a:off x="147846" y="2083385"/>
                <a:ext cx="1461490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Loss Decomposition</a:t>
                </a:r>
                <a:endParaRPr kumimoji="1"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1C7D0-B70C-A155-11C1-E6D2153486F6}"/>
                  </a:ext>
                </a:extLst>
              </p:cNvPr>
              <p:cNvSpPr txBox="1"/>
              <p:nvPr/>
            </p:nvSpPr>
            <p:spPr>
              <a:xfrm>
                <a:off x="409303" y="2364609"/>
                <a:ext cx="5727100" cy="140237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Calculate minibatch importance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𝑠𝑎𝑚𝑝𝑙</m:t>
                        </m:r>
                        <m:sSub>
                          <m:sSubPr>
                            <m:ctrlPr>
                              <a:rPr kumimoji="1"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ko-KR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ko-KR" sz="1200" dirty="0">
                    <a:latin typeface="+mn-ea"/>
                  </a:rPr>
                  <a:t>: categorical cross-entropy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1C7D0-B70C-A155-11C1-E6D21534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3" y="2364609"/>
                <a:ext cx="5727100" cy="1402372"/>
              </a:xfrm>
              <a:prstGeom prst="rect">
                <a:avLst/>
              </a:prstGeom>
              <a:blipFill>
                <a:blip r:embed="rId3"/>
                <a:stretch>
                  <a:fillRect t="-435" b="-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D48824BF-DA52-0CC3-5041-2B02BB833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9" t="25075" r="6516" b="14472"/>
          <a:stretch/>
        </p:blipFill>
        <p:spPr bwMode="auto">
          <a:xfrm>
            <a:off x="6701230" y="2349705"/>
            <a:ext cx="1253514" cy="19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오른쪽 중괄호 65">
            <a:extLst>
              <a:ext uri="{FF2B5EF4-FFF2-40B4-BE49-F238E27FC236}">
                <a16:creationId xmlns:a16="http://schemas.microsoft.com/office/drawing/2014/main" id="{EC84C0DA-EE2F-07F8-CCF3-6FF18A7C69C5}"/>
              </a:ext>
            </a:extLst>
          </p:cNvPr>
          <p:cNvSpPr/>
          <p:nvPr/>
        </p:nvSpPr>
        <p:spPr>
          <a:xfrm>
            <a:off x="8027073" y="2837624"/>
            <a:ext cx="175014" cy="111034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75CEC4-5711-C44F-EE80-CA718ECAB4A0}"/>
              </a:ext>
            </a:extLst>
          </p:cNvPr>
          <p:cNvSpPr txBox="1"/>
          <p:nvPr/>
        </p:nvSpPr>
        <p:spPr>
          <a:xfrm>
            <a:off x="8202087" y="3254295"/>
            <a:ext cx="65434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T-class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39E2A2-AC26-CCE6-BBD8-54F17BF39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74" y="2719017"/>
            <a:ext cx="2276793" cy="619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926A6-4DD1-2AB8-40CD-AE01A5EB7E36}"/>
              </a:ext>
            </a:extLst>
          </p:cNvPr>
          <p:cNvSpPr txBox="1"/>
          <p:nvPr/>
        </p:nvSpPr>
        <p:spPr>
          <a:xfrm>
            <a:off x="6709083" y="4369863"/>
            <a:ext cx="1317990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r>
              <a:rPr kumimoji="1" lang="en-US" altLang="ko-KR" sz="1200" dirty="0" err="1">
                <a:latin typeface="+mn-ea"/>
              </a:rPr>
              <a:t>x</a:t>
            </a:r>
            <a:r>
              <a:rPr kumimoji="1" lang="en-US" altLang="ko-KR" sz="1200" i="1" dirty="0" err="1">
                <a:latin typeface="+mn-ea"/>
              </a:rPr>
              <a:t>S</a:t>
            </a:r>
            <a:r>
              <a:rPr kumimoji="1" lang="en-US" altLang="ko-KR" sz="1200" dirty="0">
                <a:latin typeface="+mn-ea"/>
              </a:rPr>
              <a:t> data samples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46578A-D259-2387-E422-7A7AF0D8514A}"/>
              </a:ext>
            </a:extLst>
          </p:cNvPr>
          <p:cNvSpPr/>
          <p:nvPr/>
        </p:nvSpPr>
        <p:spPr>
          <a:xfrm>
            <a:off x="405249" y="3840475"/>
            <a:ext cx="6071751" cy="1319354"/>
          </a:xfrm>
          <a:prstGeom prst="rect">
            <a:avLst/>
          </a:prstGeom>
          <a:solidFill>
            <a:schemeClr val="bg1"/>
          </a:solidFill>
          <a:ln w="19050">
            <a:noFill/>
            <a:tailEnd type="none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B00BE-E1DE-6E1F-3209-9738DBABBB62}"/>
              </a:ext>
            </a:extLst>
          </p:cNvPr>
          <p:cNvSpPr txBox="1"/>
          <p:nvPr/>
        </p:nvSpPr>
        <p:spPr>
          <a:xfrm>
            <a:off x="405250" y="3840475"/>
            <a:ext cx="5952008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kumimoji="1" lang="en-US" altLang="ko-KR" sz="1200" b="1" dirty="0">
                <a:latin typeface="+mn-ea"/>
              </a:rPr>
              <a:t>Entropy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High</a:t>
            </a:r>
            <a:br>
              <a:rPr kumimoji="1" lang="en-US" altLang="ko-KR" sz="1200" b="1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model generates multiple predictions for a single sample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Low</a:t>
            </a:r>
            <a:br>
              <a:rPr kumimoji="1" lang="en-US" altLang="ko-KR" sz="1200" b="1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model can generate a single prediction for it with high enough accuracy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not highly important in increasing accuracy of model in later epochs</a:t>
            </a:r>
            <a:endParaRPr kumimoji="1"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587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Control Layer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67DACAC-8E55-F842-F1A3-7BC4539FD740}"/>
              </a:ext>
            </a:extLst>
          </p:cNvPr>
          <p:cNvGrpSpPr/>
          <p:nvPr/>
        </p:nvGrpSpPr>
        <p:grpSpPr>
          <a:xfrm>
            <a:off x="252639" y="1919364"/>
            <a:ext cx="8603794" cy="4503207"/>
            <a:chOff x="219075" y="1965656"/>
            <a:chExt cx="8603794" cy="4503207"/>
          </a:xfrm>
          <a:effectLst>
            <a:outerShdw blurRad="76200" dist="38100" dir="2700000" algn="tl" rotWithShape="0">
              <a:prstClr val="black">
                <a:alpha val="14000"/>
              </a:prstClr>
            </a:outerShdw>
          </a:effectLst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BBBA0B-3670-62E9-1E03-1235F9EDEE2A}"/>
                </a:ext>
              </a:extLst>
            </p:cNvPr>
            <p:cNvSpPr/>
            <p:nvPr/>
          </p:nvSpPr>
          <p:spPr>
            <a:xfrm>
              <a:off x="219075" y="2147269"/>
              <a:ext cx="8603794" cy="4321594"/>
            </a:xfrm>
            <a:prstGeom prst="roundRect">
              <a:avLst>
                <a:gd name="adj" fmla="val 409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3D0FC8B-533F-CACA-2EA4-24D172DCC327}"/>
                </a:ext>
              </a:extLst>
            </p:cNvPr>
            <p:cNvGrpSpPr/>
            <p:nvPr/>
          </p:nvGrpSpPr>
          <p:grpSpPr>
            <a:xfrm>
              <a:off x="321131" y="1965656"/>
              <a:ext cx="2212919" cy="324219"/>
              <a:chOff x="92531" y="2059774"/>
              <a:chExt cx="2212919" cy="324219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F15D00D-7243-0F3F-5D16-39A315395A28}"/>
                  </a:ext>
                </a:extLst>
              </p:cNvPr>
              <p:cNvGrpSpPr/>
              <p:nvPr/>
            </p:nvGrpSpPr>
            <p:grpSpPr>
              <a:xfrm>
                <a:off x="92531" y="2059774"/>
                <a:ext cx="2212919" cy="324219"/>
                <a:chOff x="149681" y="1931964"/>
                <a:chExt cx="2727242" cy="32421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946606A2-17B2-488E-CCC4-80E137ED491D}"/>
                    </a:ext>
                  </a:extLst>
                </p:cNvPr>
                <p:cNvSpPr/>
                <p:nvPr/>
              </p:nvSpPr>
              <p:spPr>
                <a:xfrm>
                  <a:off x="158671" y="1949465"/>
                  <a:ext cx="2718252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6345FA66-EBAE-9628-3025-63138749C9DC}"/>
                    </a:ext>
                  </a:extLst>
                </p:cNvPr>
                <p:cNvSpPr/>
                <p:nvPr/>
              </p:nvSpPr>
              <p:spPr>
                <a:xfrm>
                  <a:off x="149681" y="1931964"/>
                  <a:ext cx="2718253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3162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E2A771-76C5-3AC5-1444-57935C2238E4}"/>
                  </a:ext>
                </a:extLst>
              </p:cNvPr>
              <p:cNvSpPr txBox="1"/>
              <p:nvPr/>
            </p:nvSpPr>
            <p:spPr>
              <a:xfrm>
                <a:off x="147846" y="2083385"/>
                <a:ext cx="2088264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Rank-based Importance Score</a:t>
                </a:r>
                <a:endParaRPr kumimoji="1"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1C7D0-B70C-A155-11C1-E6D2153486F6}"/>
                  </a:ext>
                </a:extLst>
              </p:cNvPr>
              <p:cNvSpPr txBox="1"/>
              <p:nvPr/>
            </p:nvSpPr>
            <p:spPr>
              <a:xfrm>
                <a:off x="409303" y="2364609"/>
                <a:ext cx="8267972" cy="378565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Calculate relative rankings of a sample in a minibatch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Find number of samples that has lower entropy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ko-KR" sz="1200" b="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Log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kumimoji="1" lang="en-US" altLang="ko-KR" sz="1200" dirty="0">
                  <a:latin typeface="+mn-ea"/>
                </a:endParaRPr>
              </a:p>
              <a:p>
                <a:endParaRPr kumimoji="1" lang="en-US" altLang="ko-KR" sz="1200" dirty="0">
                  <a:latin typeface="+mn-ea"/>
                </a:endParaRPr>
              </a:p>
              <a:p>
                <a:r>
                  <a:rPr kumimoji="1" lang="en-US" altLang="ko-KR" sz="1200" b="1" dirty="0">
                    <a:latin typeface="+mn-ea"/>
                  </a:rPr>
                  <a:t>Relative scores are desirable for three reasons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Different samples from different minibatches would share the same rank in our method if they contributed the same proportion in improving the accuracy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Training against harder-to-learn samples may help mitigate the high volatility of the accuracy rate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en-US" altLang="ko-KR" sz="1200" dirty="0">
                    <a:latin typeface="+mn-ea"/>
                  </a:rPr>
                  <a:t>Easy to choose top x% important data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1C7D0-B70C-A155-11C1-E6D21534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3" y="2364609"/>
                <a:ext cx="8267972" cy="3785652"/>
              </a:xfrm>
              <a:prstGeom prst="rect">
                <a:avLst/>
              </a:prstGeom>
              <a:blipFill>
                <a:blip r:embed="rId3"/>
                <a:stretch>
                  <a:fillRect t="-161" b="-3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0F8E9A0A-6924-7DC9-76A1-3F377F785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3" y="2736833"/>
            <a:ext cx="3486637" cy="9335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1E4BFD3-B9EA-3642-19AB-5C7B3442B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60" y="2496973"/>
            <a:ext cx="2206957" cy="16941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A397D0-344F-652B-A0D6-08912E8998FD}"/>
              </a:ext>
            </a:extLst>
          </p:cNvPr>
          <p:cNvSpPr txBox="1"/>
          <p:nvPr/>
        </p:nvSpPr>
        <p:spPr>
          <a:xfrm>
            <a:off x="6925364" y="3429000"/>
            <a:ext cx="1142108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Entropy score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118F4-0C91-170C-1A6D-5BD78702A291}"/>
              </a:ext>
            </a:extLst>
          </p:cNvPr>
          <p:cNvSpPr txBox="1"/>
          <p:nvPr/>
        </p:nvSpPr>
        <p:spPr>
          <a:xfrm>
            <a:off x="5202692" y="2219974"/>
            <a:ext cx="487634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rank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1026" name="Picture 2" descr="But-why-meme-generator-but-why-84103d – Canduh">
            <a:extLst>
              <a:ext uri="{FF2B5EF4-FFF2-40B4-BE49-F238E27FC236}">
                <a16:creationId xmlns:a16="http://schemas.microsoft.com/office/drawing/2014/main" id="{83EFC602-0E50-439B-835D-109ACAA4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62" y="3934045"/>
            <a:ext cx="1618338" cy="8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8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F3C91CC-4BC4-4DE2-B128-382154251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1" y="1242294"/>
            <a:ext cx="8221579" cy="4674594"/>
          </a:xfrm>
        </p:spPr>
        <p:txBody>
          <a:bodyPr wrap="square" numCol="1" spcCol="360000"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Introduction / Background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Motivation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SHADE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Evaluation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Limitation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3F7CFAE-A976-4033-A1B1-1EF58A32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E077FC1-0FF0-471D-899C-31C6C379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Index</a:t>
            </a:r>
            <a:endParaRPr lang="ko-KR" altLang="en-US" b="1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32FD29-93B3-4CF7-A8B5-D7C5FBD074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4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Control Layer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67DACAC-8E55-F842-F1A3-7BC4539FD740}"/>
              </a:ext>
            </a:extLst>
          </p:cNvPr>
          <p:cNvGrpSpPr/>
          <p:nvPr/>
        </p:nvGrpSpPr>
        <p:grpSpPr>
          <a:xfrm>
            <a:off x="252639" y="1919364"/>
            <a:ext cx="8603794" cy="4503207"/>
            <a:chOff x="219075" y="1965656"/>
            <a:chExt cx="8603794" cy="4503207"/>
          </a:xfrm>
          <a:effectLst>
            <a:outerShdw blurRad="76200" dist="38100" dir="2700000" algn="tl" rotWithShape="0">
              <a:prstClr val="black">
                <a:alpha val="14000"/>
              </a:prstClr>
            </a:outerShdw>
          </a:effectLst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7BBBA0B-3670-62E9-1E03-1235F9EDEE2A}"/>
                </a:ext>
              </a:extLst>
            </p:cNvPr>
            <p:cNvSpPr/>
            <p:nvPr/>
          </p:nvSpPr>
          <p:spPr>
            <a:xfrm>
              <a:off x="219075" y="2147269"/>
              <a:ext cx="8603794" cy="4321594"/>
            </a:xfrm>
            <a:prstGeom prst="roundRect">
              <a:avLst>
                <a:gd name="adj" fmla="val 409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3D0FC8B-533F-CACA-2EA4-24D172DCC327}"/>
                </a:ext>
              </a:extLst>
            </p:cNvPr>
            <p:cNvGrpSpPr/>
            <p:nvPr/>
          </p:nvGrpSpPr>
          <p:grpSpPr>
            <a:xfrm>
              <a:off x="321130" y="1965656"/>
              <a:ext cx="3140520" cy="324219"/>
              <a:chOff x="92530" y="2059774"/>
              <a:chExt cx="3140520" cy="324219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F15D00D-7243-0F3F-5D16-39A315395A28}"/>
                  </a:ext>
                </a:extLst>
              </p:cNvPr>
              <p:cNvGrpSpPr/>
              <p:nvPr/>
            </p:nvGrpSpPr>
            <p:grpSpPr>
              <a:xfrm>
                <a:off x="92530" y="2059774"/>
                <a:ext cx="3140519" cy="324219"/>
                <a:chOff x="149680" y="1931964"/>
                <a:chExt cx="3870433" cy="32421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946606A2-17B2-488E-CCC4-80E137ED491D}"/>
                    </a:ext>
                  </a:extLst>
                </p:cNvPr>
                <p:cNvSpPr/>
                <p:nvPr/>
              </p:nvSpPr>
              <p:spPr>
                <a:xfrm>
                  <a:off x="158670" y="1949465"/>
                  <a:ext cx="3861443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6345FA66-EBAE-9628-3025-63138749C9DC}"/>
                    </a:ext>
                  </a:extLst>
                </p:cNvPr>
                <p:cNvSpPr/>
                <p:nvPr/>
              </p:nvSpPr>
              <p:spPr>
                <a:xfrm>
                  <a:off x="149680" y="1931964"/>
                  <a:ext cx="3870433" cy="3067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3162"/>
                </a:solidFill>
                <a:ln w="19050">
                  <a:noFill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ko-KR" altLang="en-US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E2A771-76C5-3AC5-1444-57935C2238E4}"/>
                  </a:ext>
                </a:extLst>
              </p:cNvPr>
              <p:cNvSpPr txBox="1"/>
              <p:nvPr/>
            </p:nvSpPr>
            <p:spPr>
              <a:xfrm>
                <a:off x="147846" y="2083385"/>
                <a:ext cx="3085204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Priority-based</a:t>
                </a:r>
                <a:r>
                  <a:rPr kumimoji="1" lang="ko-KR" altLang="en-US" sz="12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Adaptive</a:t>
                </a:r>
                <a:r>
                  <a:rPr kumimoji="1" lang="ko-KR" altLang="en-US" sz="12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Data</a:t>
                </a:r>
                <a:r>
                  <a:rPr kumimoji="1" lang="ko-KR" altLang="en-US" sz="12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ko-KR" sz="1200" b="1" dirty="0">
                    <a:solidFill>
                      <a:schemeClr val="bg1"/>
                    </a:solidFill>
                  </a:rPr>
                  <a:t>Sampling(PADS)</a:t>
                </a:r>
                <a:endParaRPr kumimoji="1"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B1C7D0-B70C-A155-11C1-E6D2153486F6}"/>
              </a:ext>
            </a:extLst>
          </p:cNvPr>
          <p:cNvSpPr txBox="1"/>
          <p:nvPr/>
        </p:nvSpPr>
        <p:spPr>
          <a:xfrm>
            <a:off x="409303" y="2364609"/>
            <a:ext cx="8267972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prioritizes the samples </a:t>
            </a:r>
            <a:r>
              <a:rPr kumimoji="1" lang="en-US" altLang="ko-KR" sz="1200" dirty="0">
                <a:latin typeface="+mn-ea"/>
              </a:rPr>
              <a:t>that contributed the most to the accuracy of the model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by constructing a multinomial probability distribution of the data samples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sampler </a:t>
            </a:r>
            <a:r>
              <a:rPr kumimoji="1" lang="en-US" altLang="ko-KR" sz="1200" b="1" dirty="0">
                <a:latin typeface="+mn-ea"/>
              </a:rPr>
              <a:t>builds a list of important samples </a:t>
            </a:r>
            <a:r>
              <a:rPr kumimoji="1" lang="en-US" altLang="ko-KR" sz="1200" dirty="0">
                <a:latin typeface="+mn-ea"/>
              </a:rPr>
              <a:t>for shuffling and sharding across different DLT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The sampler </a:t>
            </a:r>
            <a:r>
              <a:rPr kumimoji="1" lang="en-US" altLang="ko-KR" sz="1200" b="1" dirty="0">
                <a:latin typeface="+mn-ea"/>
              </a:rPr>
              <a:t>provides the data layer with a list of repetitive samples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976BC15-E109-056B-C948-0EFBE28A1CCB}"/>
              </a:ext>
            </a:extLst>
          </p:cNvPr>
          <p:cNvSpPr/>
          <p:nvPr/>
        </p:nvSpPr>
        <p:spPr>
          <a:xfrm>
            <a:off x="971549" y="3586657"/>
            <a:ext cx="3171825" cy="3000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Steep decline in the loss convergence curve</a:t>
            </a:r>
            <a:endParaRPr kumimoji="1" lang="ko-KR" altLang="en-US" sz="12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FC07298-B9E8-AD2B-8580-E7A5432413AE}"/>
              </a:ext>
            </a:extLst>
          </p:cNvPr>
          <p:cNvSpPr/>
          <p:nvPr/>
        </p:nvSpPr>
        <p:spPr>
          <a:xfrm>
            <a:off x="4314824" y="3586657"/>
            <a:ext cx="3171825" cy="3000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Stagnant accuracy curve</a:t>
            </a:r>
            <a:endParaRPr kumimoji="1" lang="ko-KR" altLang="en-US" sz="1200" dirty="0"/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6226805A-A344-3156-1344-9CE17F0E91ED}"/>
              </a:ext>
            </a:extLst>
          </p:cNvPr>
          <p:cNvSpPr/>
          <p:nvPr/>
        </p:nvSpPr>
        <p:spPr>
          <a:xfrm rot="5400000">
            <a:off x="4152692" y="749206"/>
            <a:ext cx="157416" cy="6577016"/>
          </a:xfrm>
          <a:prstGeom prst="rightBrace">
            <a:avLst>
              <a:gd name="adj1" fmla="val 54860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121B8-5CAD-F63A-8685-FE8AC71B1B09}"/>
              </a:ext>
            </a:extLst>
          </p:cNvPr>
          <p:cNvSpPr txBox="1"/>
          <p:nvPr/>
        </p:nvSpPr>
        <p:spPr>
          <a:xfrm>
            <a:off x="2595213" y="4159535"/>
            <a:ext cx="3272371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intentionally shuffles the important samples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50DE157-3845-1F88-424A-9BA7ADDD0157}"/>
              </a:ext>
            </a:extLst>
          </p:cNvPr>
          <p:cNvSpPr/>
          <p:nvPr/>
        </p:nvSpPr>
        <p:spPr>
          <a:xfrm>
            <a:off x="488238" y="4538232"/>
            <a:ext cx="8110101" cy="1770414"/>
          </a:xfrm>
          <a:prstGeom prst="rect">
            <a:avLst/>
          </a:prstGeom>
          <a:solidFill>
            <a:schemeClr val="bg1"/>
          </a:solidFill>
          <a:ln w="19050">
            <a:noFill/>
            <a:tailEnd type="none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20A0F-E036-589E-0E17-319EBC66191C}"/>
              </a:ext>
            </a:extLst>
          </p:cNvPr>
          <p:cNvSpPr txBox="1"/>
          <p:nvPr/>
        </p:nvSpPr>
        <p:spPr>
          <a:xfrm>
            <a:off x="557893" y="4632660"/>
            <a:ext cx="543333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PADS create samples list with repetitions based on importance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(3, 5, 2 is important)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A501D-CEDF-BF34-22FE-3C3F8B829DC4}"/>
              </a:ext>
            </a:extLst>
          </p:cNvPr>
          <p:cNvSpPr txBox="1"/>
          <p:nvPr/>
        </p:nvSpPr>
        <p:spPr>
          <a:xfrm>
            <a:off x="419731" y="3215108"/>
            <a:ext cx="117211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While training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3E72EF5B-AC84-DDF7-E760-6C21D948A772}"/>
              </a:ext>
            </a:extLst>
          </p:cNvPr>
          <p:cNvSpPr/>
          <p:nvPr/>
        </p:nvSpPr>
        <p:spPr>
          <a:xfrm>
            <a:off x="797789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4</a:t>
            </a:r>
            <a:endParaRPr kumimoji="1" lang="ko-KR" altLang="en-US" sz="1500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83E5EF6-2305-D272-12A0-29AF1B500B92}"/>
              </a:ext>
            </a:extLst>
          </p:cNvPr>
          <p:cNvSpPr/>
          <p:nvPr/>
        </p:nvSpPr>
        <p:spPr>
          <a:xfrm>
            <a:off x="1178491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7</a:t>
            </a:r>
            <a:endParaRPr kumimoji="1" lang="ko-KR" altLang="en-US" sz="1500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3F0E07E9-FD5B-8646-46F1-563808BC07E4}"/>
              </a:ext>
            </a:extLst>
          </p:cNvPr>
          <p:cNvSpPr/>
          <p:nvPr/>
        </p:nvSpPr>
        <p:spPr>
          <a:xfrm>
            <a:off x="1559193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3</a:t>
            </a:r>
            <a:endParaRPr kumimoji="1" lang="ko-KR" altLang="en-US" sz="1500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64986C82-EE0E-8702-2607-2DFE04375264}"/>
              </a:ext>
            </a:extLst>
          </p:cNvPr>
          <p:cNvSpPr/>
          <p:nvPr/>
        </p:nvSpPr>
        <p:spPr>
          <a:xfrm>
            <a:off x="1929989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5</a:t>
            </a:r>
            <a:endParaRPr kumimoji="1" lang="ko-KR" altLang="en-US" sz="1500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7A075D7-B615-741D-86F9-9CAE442427F3}"/>
              </a:ext>
            </a:extLst>
          </p:cNvPr>
          <p:cNvSpPr/>
          <p:nvPr/>
        </p:nvSpPr>
        <p:spPr>
          <a:xfrm>
            <a:off x="2310691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3</a:t>
            </a:r>
            <a:endParaRPr kumimoji="1" lang="ko-KR" altLang="en-US" sz="1500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B43BB4B-53B4-538B-3B92-E45C8B9FAB14}"/>
              </a:ext>
            </a:extLst>
          </p:cNvPr>
          <p:cNvSpPr/>
          <p:nvPr/>
        </p:nvSpPr>
        <p:spPr>
          <a:xfrm>
            <a:off x="2691393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5</a:t>
            </a:r>
            <a:endParaRPr kumimoji="1" lang="ko-KR" altLang="en-US" sz="1500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760E774-7859-2DFD-C342-491D4B0B936D}"/>
              </a:ext>
            </a:extLst>
          </p:cNvPr>
          <p:cNvSpPr/>
          <p:nvPr/>
        </p:nvSpPr>
        <p:spPr>
          <a:xfrm>
            <a:off x="3072095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2</a:t>
            </a:r>
            <a:endParaRPr kumimoji="1" lang="ko-KR" altLang="en-US" sz="1500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9D4BDDD-0608-5D60-1257-F35135DD8930}"/>
              </a:ext>
            </a:extLst>
          </p:cNvPr>
          <p:cNvSpPr/>
          <p:nvPr/>
        </p:nvSpPr>
        <p:spPr>
          <a:xfrm>
            <a:off x="3442891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2</a:t>
            </a:r>
            <a:endParaRPr kumimoji="1" lang="ko-KR" altLang="en-US" sz="1500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0EF259D3-0F15-4E82-516F-3BDE250FD9D5}"/>
              </a:ext>
            </a:extLst>
          </p:cNvPr>
          <p:cNvSpPr/>
          <p:nvPr/>
        </p:nvSpPr>
        <p:spPr>
          <a:xfrm>
            <a:off x="3823593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1</a:t>
            </a:r>
            <a:endParaRPr kumimoji="1" lang="ko-KR" altLang="en-US" sz="1500" dirty="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0835370-AC86-9F49-519A-1920DF91FDF2}"/>
              </a:ext>
            </a:extLst>
          </p:cNvPr>
          <p:cNvSpPr/>
          <p:nvPr/>
        </p:nvSpPr>
        <p:spPr>
          <a:xfrm>
            <a:off x="4204295" y="5360506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500" dirty="0"/>
              <a:t>10</a:t>
            </a:r>
            <a:endParaRPr kumimoji="1" lang="ko-KR" altLang="en-US" sz="1500" dirty="0"/>
          </a:p>
        </p:txBody>
      </p:sp>
      <p:sp>
        <p:nvSpPr>
          <p:cNvPr id="46" name="오른쪽 중괄호 45">
            <a:extLst>
              <a:ext uri="{FF2B5EF4-FFF2-40B4-BE49-F238E27FC236}">
                <a16:creationId xmlns:a16="http://schemas.microsoft.com/office/drawing/2014/main" id="{202C3CD5-C0DF-C4A1-0236-D5A8A9F193CE}"/>
              </a:ext>
            </a:extLst>
          </p:cNvPr>
          <p:cNvSpPr/>
          <p:nvPr/>
        </p:nvSpPr>
        <p:spPr>
          <a:xfrm rot="5400000">
            <a:off x="2389424" y="4859450"/>
            <a:ext cx="142646" cy="1803108"/>
          </a:xfrm>
          <a:prstGeom prst="rightBrace">
            <a:avLst>
              <a:gd name="adj1" fmla="val 54860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FD64C7-2128-328E-EB17-9ADA13C027E6}"/>
              </a:ext>
            </a:extLst>
          </p:cNvPr>
          <p:cNvSpPr txBox="1"/>
          <p:nvPr/>
        </p:nvSpPr>
        <p:spPr>
          <a:xfrm>
            <a:off x="1704296" y="5846981"/>
            <a:ext cx="1416092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Selected by PADS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cache 3,5</a:t>
            </a: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</a:t>
            </a:r>
            <a:r>
              <a:rPr kumimoji="1" lang="en-US" altLang="ko-KR" sz="1200" dirty="0">
                <a:latin typeface="+mn-ea"/>
              </a:rPr>
              <a:t>80%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EB4296-80C2-C2D3-136C-2CD8716485E2}"/>
              </a:ext>
            </a:extLst>
          </p:cNvPr>
          <p:cNvSpPr txBox="1"/>
          <p:nvPr/>
        </p:nvSpPr>
        <p:spPr>
          <a:xfrm>
            <a:off x="4730100" y="5173681"/>
            <a:ext cx="1146339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r>
              <a:rPr kumimoji="1" lang="en-US" altLang="ko-KR" sz="1200" b="1" dirty="0" err="1">
                <a:latin typeface="+mn-ea"/>
              </a:rPr>
              <a:t>Belady’s</a:t>
            </a:r>
            <a:r>
              <a:rPr kumimoji="1" lang="en-US" altLang="ko-KR" sz="1200" b="1" dirty="0">
                <a:latin typeface="+mn-ea"/>
              </a:rPr>
              <a:t> MIN</a:t>
            </a:r>
            <a:endParaRPr kumimoji="1" lang="ko-KR" altLang="en-US" sz="1200" b="1" dirty="0" err="1">
              <a:latin typeface="+mn-ea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FCD7FAFF-539F-771C-C91E-92F042C32A49}"/>
              </a:ext>
            </a:extLst>
          </p:cNvPr>
          <p:cNvSpPr/>
          <p:nvPr/>
        </p:nvSpPr>
        <p:spPr>
          <a:xfrm>
            <a:off x="5039291" y="5492938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/>
              <a:t>4</a:t>
            </a:r>
            <a:endParaRPr lang="ko-KR" altLang="en-US" sz="1500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C596C-1FAC-69D3-8071-39E19390625A}"/>
              </a:ext>
            </a:extLst>
          </p:cNvPr>
          <p:cNvSpPr/>
          <p:nvPr/>
        </p:nvSpPr>
        <p:spPr>
          <a:xfrm>
            <a:off x="5424110" y="5492938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/>
              <a:t>5</a:t>
            </a:r>
            <a:endParaRPr lang="ko-KR" altLang="en-US" sz="1500" dirty="0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DA791A1B-3E40-2D34-992B-0114F1A5F158}"/>
              </a:ext>
            </a:extLst>
          </p:cNvPr>
          <p:cNvSpPr/>
          <p:nvPr/>
        </p:nvSpPr>
        <p:spPr>
          <a:xfrm>
            <a:off x="5804812" y="5492938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/>
              <a:t>5</a:t>
            </a:r>
            <a:endParaRPr lang="ko-KR" altLang="en-US" sz="1500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C4DF1FE2-4888-A2F8-AA81-840651D6E742}"/>
              </a:ext>
            </a:extLst>
          </p:cNvPr>
          <p:cNvSpPr/>
          <p:nvPr/>
        </p:nvSpPr>
        <p:spPr>
          <a:xfrm>
            <a:off x="6181397" y="5492938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/>
              <a:t>1</a:t>
            </a:r>
            <a:endParaRPr lang="ko-KR" altLang="en-US" sz="1500" dirty="0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592CEE2E-A27E-3A4E-91B3-8F3FD067878E}"/>
              </a:ext>
            </a:extLst>
          </p:cNvPr>
          <p:cNvSpPr/>
          <p:nvPr/>
        </p:nvSpPr>
        <p:spPr>
          <a:xfrm>
            <a:off x="6562099" y="5492938"/>
            <a:ext cx="290206" cy="29020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/>
              <a:t>10</a:t>
            </a:r>
            <a:endParaRPr lang="ko-KR" altLang="en-US" sz="15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26DC9D-B68F-6D0E-B2C2-BA22C8511B80}"/>
              </a:ext>
            </a:extLst>
          </p:cNvPr>
          <p:cNvSpPr txBox="1"/>
          <p:nvPr/>
        </p:nvSpPr>
        <p:spPr>
          <a:xfrm>
            <a:off x="4947275" y="5793954"/>
            <a:ext cx="3561744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r>
              <a:rPr kumimoji="1" lang="en-US" altLang="ko-KR" sz="1200" dirty="0">
                <a:latin typeface="+mn-ea"/>
              </a:rPr>
              <a:t>Sample list provided by random sampler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cache 5 first (need twice) + any number </a:t>
            </a: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60%</a:t>
            </a:r>
            <a:endParaRPr kumimoji="1" lang="ko-KR" altLang="en-US" sz="1200" dirty="0" err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909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SHADE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Data Layer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1E2C36-D012-5FD1-B823-8FB411E63B02}"/>
              </a:ext>
            </a:extLst>
          </p:cNvPr>
          <p:cNvSpPr txBox="1"/>
          <p:nvPr/>
        </p:nvSpPr>
        <p:spPr>
          <a:xfrm>
            <a:off x="282397" y="1956597"/>
            <a:ext cx="7652301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b="1" dirty="0">
                <a:latin typeface="+mn-ea"/>
              </a:rPr>
              <a:t>Importance scores are constantly changing</a:t>
            </a:r>
          </a:p>
          <a:p>
            <a:endParaRPr kumimoji="1" lang="en-US" altLang="ko-KR" sz="1200" b="1" dirty="0">
              <a:latin typeface="+mn-ea"/>
            </a:endParaRPr>
          </a:p>
          <a:p>
            <a:r>
              <a:rPr kumimoji="1" lang="en-US" altLang="ko-KR" sz="1200" b="1" dirty="0">
                <a:latin typeface="+mn-ea"/>
              </a:rPr>
              <a:t>Adaptive Priority-Aware Prediction(APP)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Updates the importance score of a data sample as soon as the importance score changes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kumimoji="1" lang="en-US" altLang="ko-KR" sz="1200" dirty="0">
              <a:latin typeface="+mn-ea"/>
              <a:sym typeface="Wingdings" panose="05000000000000000000" pitchFamily="2" charset="2"/>
            </a:endParaRPr>
          </a:p>
          <a:p>
            <a:endParaRPr kumimoji="1" lang="en-US" altLang="ko-KR" sz="1200" dirty="0">
              <a:latin typeface="+mn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AB5081A-9355-00FC-BC19-A757DE48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6" y="2874206"/>
            <a:ext cx="6046721" cy="36728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256251-7592-DFBA-4BC3-0E7DFCF594F9}"/>
              </a:ext>
            </a:extLst>
          </p:cNvPr>
          <p:cNvSpPr txBox="1"/>
          <p:nvPr/>
        </p:nvSpPr>
        <p:spPr>
          <a:xfrm>
            <a:off x="6372661" y="2907240"/>
            <a:ext cx="2646442" cy="23083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kumimoji="1" lang="en-US" altLang="ko-KR" sz="1200" b="1" dirty="0">
                <a:latin typeface="+mn-ea"/>
              </a:rPr>
              <a:t>Priority Queue(PQ)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Keeps track of metadata state of currently cached samples in the cache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kumimoji="1" lang="en-US" altLang="ko-KR" sz="1200" dirty="0">
              <a:latin typeface="+mn-ea"/>
              <a:sym typeface="Wingdings" panose="05000000000000000000" pitchFamily="2" charset="2"/>
            </a:endParaRPr>
          </a:p>
          <a:p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Ghost Cache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Tracks all metadata state of the samples that have been cached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(including evicted ones)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helps decide whether a previously-evicted sample could be brought back into the cache</a:t>
            </a:r>
          </a:p>
        </p:txBody>
      </p:sp>
    </p:spTree>
    <p:extLst>
      <p:ext uri="{BB962C8B-B14F-4D97-AF65-F5344CB8AC3E}">
        <p14:creationId xmlns:p14="http://schemas.microsoft.com/office/powerpoint/2010/main" val="146637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Evaluation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Experimental Setup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386" name="Picture 2" descr="Vs png images | PNGEgg">
            <a:extLst>
              <a:ext uri="{FF2B5EF4-FFF2-40B4-BE49-F238E27FC236}">
                <a16:creationId xmlns:a16="http://schemas.microsoft.com/office/drawing/2014/main" id="{9B583EDD-3B54-E6C1-BD54-60E2A216E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504" y1="39702" x2="34770" y2="43966"/>
                        <a14:foregroundMark x1="29310" y1="25575" x2="33178" y2="38604"/>
                        <a14:foregroundMark x1="39271" y1="37130" x2="50287" y2="20402"/>
                        <a14:foregroundMark x1="34770" y1="43966" x2="36970" y2="40625"/>
                        <a14:backgroundMark x1="37931" y1="39080" x2="37931" y2="37069"/>
                        <a14:backgroundMark x1="38506" y1="37644" x2="37644" y2="40805"/>
                        <a14:backgroundMark x1="39080" y1="37069" x2="38793" y2="3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9633" r="28085" b="18983"/>
          <a:stretch/>
        </p:blipFill>
        <p:spPr bwMode="auto">
          <a:xfrm>
            <a:off x="1494778" y="1910051"/>
            <a:ext cx="786978" cy="10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54671-4838-42C7-ADFD-0A8349471289}"/>
              </a:ext>
            </a:extLst>
          </p:cNvPr>
          <p:cNvSpPr txBox="1"/>
          <p:nvPr/>
        </p:nvSpPr>
        <p:spPr>
          <a:xfrm>
            <a:off x="2477072" y="2202792"/>
            <a:ext cx="2094928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LRU + </a:t>
            </a:r>
            <a:r>
              <a:rPr kumimoji="1"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pytorch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E3B33-DC26-1253-671F-2848E0BFF72B}"/>
              </a:ext>
            </a:extLst>
          </p:cNvPr>
          <p:cNvSpPr txBox="1"/>
          <p:nvPr/>
        </p:nvSpPr>
        <p:spPr>
          <a:xfrm>
            <a:off x="354377" y="2202792"/>
            <a:ext cx="1143544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SHADE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C6650-174B-CF83-5DED-89601F093F85}"/>
              </a:ext>
            </a:extLst>
          </p:cNvPr>
          <p:cNvSpPr txBox="1"/>
          <p:nvPr/>
        </p:nvSpPr>
        <p:spPr>
          <a:xfrm>
            <a:off x="5037025" y="2097768"/>
            <a:ext cx="3368538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x8 P100 GPUs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Spread across 4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Connected via 10Gbps interconnect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BD11E95-23D9-5915-6881-72207F73A32A}"/>
              </a:ext>
            </a:extLst>
          </p:cNvPr>
          <p:cNvGrpSpPr/>
          <p:nvPr/>
        </p:nvGrpSpPr>
        <p:grpSpPr>
          <a:xfrm>
            <a:off x="0" y="3179884"/>
            <a:ext cx="4880610" cy="452026"/>
            <a:chOff x="0" y="1253632"/>
            <a:chExt cx="4880610" cy="452026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5ABB377-5B4E-161F-F749-3C75BFF8CCA8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0423F608-4734-CF7A-FDAD-9130DAA56718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21" name="순서도: 지연 20">
                  <a:extLst>
                    <a:ext uri="{FF2B5EF4-FFF2-40B4-BE49-F238E27FC236}">
                      <a16:creationId xmlns:a16="http://schemas.microsoft.com/office/drawing/2014/main" id="{00E8AEDF-E862-4520-8765-78B75D1246B1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7CC68054-A46F-FF64-69D3-8713325A719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CB161F74-DC8A-26D8-4C5E-26F2A6DC2AA0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9" name="순서도: 지연 18">
                  <a:extLst>
                    <a:ext uri="{FF2B5EF4-FFF2-40B4-BE49-F238E27FC236}">
                      <a16:creationId xmlns:a16="http://schemas.microsoft.com/office/drawing/2014/main" id="{B80085C6-BE38-7590-D616-85F501F290F7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B63052BF-447A-5A09-FC1E-84ED13ED42AE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A551D970-F761-7F1A-3BA0-292901635477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Cache Hit Ratio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CBAA8F-0CE8-2AE6-CB06-BF3643CACF0C}"/>
              </a:ext>
            </a:extLst>
          </p:cNvPr>
          <p:cNvSpPr txBox="1"/>
          <p:nvPr/>
        </p:nvSpPr>
        <p:spPr>
          <a:xfrm>
            <a:off x="354376" y="3781379"/>
            <a:ext cx="4160020" cy="267765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Priority-based LFU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batch-forward loss  sample access frequency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Priority-based policy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forward loss = importance score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LRU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based on recency of item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LFU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evicts least frequent items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Random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APP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does not use loss decomposition, rank-based importance score, PADS sampling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SHADE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en-US" altLang="ko-KR" sz="1200" b="1" dirty="0">
                <a:latin typeface="+mn-ea"/>
                <a:sym typeface="Wingdings" panose="05000000000000000000" pitchFamily="2" charset="2"/>
              </a:rPr>
              <a:t>MIN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E77910EE-6A94-CEA8-5B5D-A734345FF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606" y="3894281"/>
            <a:ext cx="4428909" cy="22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Evaluation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Accuracy vs Time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866EC1-6FC5-0E80-0DDD-88666A24F710}"/>
              </a:ext>
            </a:extLst>
          </p:cNvPr>
          <p:cNvSpPr txBox="1"/>
          <p:nvPr/>
        </p:nvSpPr>
        <p:spPr>
          <a:xfrm>
            <a:off x="282398" y="1956597"/>
            <a:ext cx="4790346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How quickly accuracy reaches 75%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even if a larger portion of the dataset is cached, naively caching data items without proper techniques to exploit data locality can not guarantee improved performance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AD8B58-AE12-AA01-7D82-92B86C85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16" y="1956597"/>
            <a:ext cx="3727943" cy="4457196"/>
          </a:xfrm>
          <a:prstGeom prst="rect">
            <a:avLst/>
          </a:prstGeom>
        </p:spPr>
      </p:pic>
      <p:pic>
        <p:nvPicPr>
          <p:cNvPr id="19458" name="Picture 2" descr="Accuracy for ImageNet challenge with different DL models. | Download  Scientific Diagram">
            <a:extLst>
              <a:ext uri="{FF2B5EF4-FFF2-40B4-BE49-F238E27FC236}">
                <a16:creationId xmlns:a16="http://schemas.microsoft.com/office/drawing/2014/main" id="{2B4A9331-86B9-10F8-541B-A8B9F617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0" y="4185195"/>
            <a:ext cx="3707525" cy="20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4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Evaluation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Throughput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866EC1-6FC5-0E80-0DDD-88666A24F710}"/>
              </a:ext>
            </a:extLst>
          </p:cNvPr>
          <p:cNvSpPr txBox="1"/>
          <p:nvPr/>
        </p:nvSpPr>
        <p:spPr>
          <a:xfrm>
            <a:off x="282398" y="1956597"/>
            <a:ext cx="4790346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while caching just 10% of the dataset has around 2.3× better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The improvement in the ability to process more images is due to the ability of SHADE to exploit data locality with APP cache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can exploit data locality and has techniques to train on important samples which ensures a better accuracy improvement rate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B5878B1-3ABD-6732-4A47-F5F10421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00" y="1956597"/>
            <a:ext cx="3429302" cy="42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1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Evaluation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Minibatch Load Time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866EC1-6FC5-0E80-0DDD-88666A24F710}"/>
              </a:ext>
            </a:extLst>
          </p:cNvPr>
          <p:cNvSpPr txBox="1"/>
          <p:nvPr/>
        </p:nvSpPr>
        <p:spPr>
          <a:xfrm>
            <a:off x="282398" y="1956597"/>
            <a:ext cx="4790346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can achieve a lower mean load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can maintain a small standard deviation in minibatch load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In case for baseline, standard deviation increases as it caches larger portions of the dataset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7F01CE-0710-AD95-A2FC-B4A359B8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8" y="1956597"/>
            <a:ext cx="3799401" cy="22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5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Evaluation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End-to-End System Comparison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866EC1-6FC5-0E80-0DDD-88666A24F710}"/>
              </a:ext>
            </a:extLst>
          </p:cNvPr>
          <p:cNvSpPr txBox="1"/>
          <p:nvPr/>
        </p:nvSpPr>
        <p:spPr>
          <a:xfrm>
            <a:off x="282397" y="1956597"/>
            <a:ext cx="4979715" cy="2492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Comparison with  </a:t>
            </a:r>
            <a:r>
              <a:rPr kumimoji="1" lang="en-US" altLang="ko-KR" sz="1200" dirty="0" err="1">
                <a:latin typeface="+mn-ea"/>
              </a:rPr>
              <a:t>NoPFS</a:t>
            </a: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 err="1">
                <a:latin typeface="+mn-ea"/>
              </a:rPr>
              <a:t>NoPFS</a:t>
            </a:r>
            <a:r>
              <a:rPr kumimoji="1" lang="en-US" altLang="ko-KR" sz="1200" dirty="0">
                <a:latin typeface="+mn-ea"/>
              </a:rPr>
              <a:t>: SOTA system for improving I/</a:t>
            </a:r>
            <a:r>
              <a:rPr kumimoji="1" lang="en-US" altLang="ko-KR" sz="1200" dirty="0" err="1">
                <a:latin typeface="+mn-ea"/>
              </a:rPr>
              <a:t>Os</a:t>
            </a:r>
            <a:r>
              <a:rPr kumimoji="1" lang="en-US" altLang="ko-KR" sz="1200" dirty="0">
                <a:latin typeface="+mn-ea"/>
              </a:rPr>
              <a:t> of DLT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exploits the seeds, random sampling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use Clairvoyance to approximate future distance of </a:t>
            </a:r>
            <a:r>
              <a:rPr kumimoji="1" lang="en-US" altLang="ko-KR" sz="1200" dirty="0" err="1">
                <a:latin typeface="+mn-ea"/>
              </a:rPr>
              <a:t>Belady’s</a:t>
            </a:r>
            <a:r>
              <a:rPr kumimoji="1" lang="en-US" altLang="ko-KR" sz="1200" dirty="0">
                <a:latin typeface="+mn-ea"/>
              </a:rPr>
              <a:t>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 err="1">
                <a:latin typeface="+mn-ea"/>
              </a:rPr>
              <a:t>NoPFS</a:t>
            </a:r>
            <a:r>
              <a:rPr kumimoji="1" lang="en-US" altLang="ko-KR" sz="1200" dirty="0">
                <a:latin typeface="+mn-ea"/>
              </a:rPr>
              <a:t> incurs a 4.5× and 2.4× increase in training time to reach accuracy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has 2.2× and 1.6× better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SHADE can manipulate the sampling process (PADS policy) and keep repeated samples in the cache, it can achieve a higher hit ratio (72.5%) and thus outperforms both </a:t>
            </a:r>
            <a:r>
              <a:rPr kumimoji="1" lang="en-US" altLang="ko-KR" sz="1200" i="1" dirty="0" err="1">
                <a:latin typeface="+mn-ea"/>
              </a:rPr>
              <a:t>Emul_Quiv</a:t>
            </a:r>
            <a:r>
              <a:rPr kumimoji="1" lang="en-US" altLang="ko-KR" sz="1200" i="1" dirty="0">
                <a:latin typeface="+mn-ea"/>
              </a:rPr>
              <a:t> </a:t>
            </a:r>
            <a:r>
              <a:rPr kumimoji="1" lang="en-US" altLang="ko-KR" sz="1200" dirty="0">
                <a:latin typeface="+mn-ea"/>
              </a:rPr>
              <a:t>and </a:t>
            </a:r>
            <a:r>
              <a:rPr kumimoji="1" lang="en-US" altLang="ko-KR" sz="1200" i="1" dirty="0" err="1">
                <a:latin typeface="+mn-ea"/>
              </a:rPr>
              <a:t>Emul_Coor</a:t>
            </a:r>
            <a:r>
              <a:rPr kumimoji="1" lang="en-US" altLang="ko-KR" sz="1200" i="1" dirty="0">
                <a:latin typeface="+mn-ea"/>
              </a:rPr>
              <a:t> </a:t>
            </a:r>
            <a:r>
              <a:rPr kumimoji="1" lang="en-US" altLang="ko-KR" sz="1200" dirty="0">
                <a:latin typeface="+mn-ea"/>
              </a:rPr>
              <a:t>by 3.6×.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8725CF-D21C-65EA-DA36-16D21E39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07" y="1398814"/>
            <a:ext cx="3352800" cy="50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34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Limitations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66EC1-6FC5-0E80-0DDD-88666A24F710}"/>
              </a:ext>
            </a:extLst>
          </p:cNvPr>
          <p:cNvSpPr txBox="1"/>
          <p:nvPr/>
        </p:nvSpPr>
        <p:spPr>
          <a:xfrm>
            <a:off x="282398" y="1326071"/>
            <a:ext cx="6004102" cy="31036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Too old deep learning architecture (</a:t>
            </a:r>
            <a:r>
              <a:rPr kumimoji="1" lang="en-US" altLang="ko-KR" sz="1200" dirty="0" err="1">
                <a:latin typeface="+mn-ea"/>
              </a:rPr>
              <a:t>AlexNet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 err="1">
                <a:latin typeface="+mn-ea"/>
              </a:rPr>
              <a:t>ResNet</a:t>
            </a:r>
            <a:r>
              <a:rPr kumimoji="1" lang="en-US" altLang="ko-KR" sz="1200" dirty="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CIFAR 10 may not be appropriate for large deep learning experiments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Using random sampling is to maximize model generalization + prevent model from learning sequence of samples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repetitive sampling may result in low generalization of model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Better use focal loss methods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or need comparison with proposed method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How about separating papers into two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1. importance sampling</a:t>
            </a:r>
            <a:br>
              <a:rPr kumimoji="1" lang="en-US" altLang="ko-KR" sz="12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2. caching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Does not present final accuracy of trained model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3880E5-A855-D5E9-F72F-BE519E2D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58" y="1219391"/>
            <a:ext cx="2496444" cy="298479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78FFD7C-FCCA-FF61-87B7-0050FA9C4A39}"/>
              </a:ext>
            </a:extLst>
          </p:cNvPr>
          <p:cNvSpPr/>
          <p:nvPr/>
        </p:nvSpPr>
        <p:spPr>
          <a:xfrm>
            <a:off x="7447472" y="2283124"/>
            <a:ext cx="546339" cy="161027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1FB6558-0DA5-9B63-1F5B-F9E17519E106}"/>
              </a:ext>
            </a:extLst>
          </p:cNvPr>
          <p:cNvSpPr/>
          <p:nvPr/>
        </p:nvSpPr>
        <p:spPr>
          <a:xfrm>
            <a:off x="7447472" y="3646098"/>
            <a:ext cx="546339" cy="161027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8745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Reference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4ACC3-1519-237A-9F0A-37E22E6E2F0A}"/>
              </a:ext>
            </a:extLst>
          </p:cNvPr>
          <p:cNvSpPr txBox="1"/>
          <p:nvPr/>
        </p:nvSpPr>
        <p:spPr>
          <a:xfrm>
            <a:off x="265534" y="1549788"/>
            <a:ext cx="6748583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https://unerue.github.io/computer-vision/classifier-alexnet.html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https://www.deepspeed.ai/tutorials/pipeline/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https://sanghyukchun.github.io/69/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https://www.researchgate.net/figure/Accuracy-for-ImageNet-challenge-with-different-DL-models_fig1_323570864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https://arxiv.org/abs/1708.02002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kumimoji="1" lang="en-US" altLang="ko-KR" sz="1200" dirty="0">
              <a:latin typeface="+mn-e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99206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Q&amp;A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7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Deep Learning Training Process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D9269DA-38C2-9189-9AB4-F64ED26F708E}"/>
              </a:ext>
            </a:extLst>
          </p:cNvPr>
          <p:cNvGrpSpPr/>
          <p:nvPr/>
        </p:nvGrpSpPr>
        <p:grpSpPr>
          <a:xfrm>
            <a:off x="409303" y="2271714"/>
            <a:ext cx="5213731" cy="2817694"/>
            <a:chOff x="130629" y="1858228"/>
            <a:chExt cx="5213731" cy="2817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784F2B-2F61-5035-E42C-52605B9DDEBD}"/>
                </a:ext>
              </a:extLst>
            </p:cNvPr>
            <p:cNvSpPr txBox="1"/>
            <p:nvPr/>
          </p:nvSpPr>
          <p:spPr>
            <a:xfrm>
              <a:off x="919505" y="1858228"/>
              <a:ext cx="4424855" cy="2817694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For each epoch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</a:t>
              </a: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load</a:t>
              </a:r>
              <a:r>
                <a:rPr kumimoji="1" lang="en-US" altLang="ko-KR" sz="1500" dirty="0">
                  <a:latin typeface="+mj-lt"/>
                </a:rPr>
                <a:t> each batch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</a:t>
              </a: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transfer data</a:t>
              </a:r>
              <a:r>
                <a:rPr kumimoji="1" lang="en-US" altLang="ko-KR" sz="1500" dirty="0">
                  <a:latin typeface="+mj-lt"/>
                </a:rPr>
                <a:t> to GPU(VRAM)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</a:t>
              </a: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forward-pass</a:t>
              </a:r>
              <a:r>
                <a:rPr kumimoji="1" lang="en-US" altLang="ko-KR" sz="1500" dirty="0">
                  <a:latin typeface="+mj-lt"/>
                </a:rPr>
                <a:t> with minibatch data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	calculate loss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</a:t>
              </a: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back propagation </a:t>
              </a:r>
              <a:r>
                <a:rPr kumimoji="1" lang="en-US" altLang="ko-KR" sz="1500" dirty="0">
                  <a:latin typeface="+mj-lt"/>
                </a:rPr>
                <a:t>using calculated loss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</a:t>
              </a:r>
              <a:r>
                <a:rPr kumimoji="1" lang="en-US" altLang="ko-KR" sz="1500" dirty="0">
                  <a:solidFill>
                    <a:srgbClr val="FF0000"/>
                  </a:solidFill>
                  <a:latin typeface="+mj-lt"/>
                </a:rPr>
                <a:t>weight update</a:t>
              </a:r>
            </a:p>
            <a:p>
              <a:pPr algn="l">
                <a:lnSpc>
                  <a:spcPct val="150000"/>
                </a:lnSpc>
              </a:pPr>
              <a:r>
                <a:rPr kumimoji="1" lang="en-US" altLang="ko-KR" sz="1500" dirty="0">
                  <a:latin typeface="+mj-lt"/>
                </a:rPr>
                <a:t>	get train accuracy / test accuracy</a:t>
              </a:r>
            </a:p>
          </p:txBody>
        </p:sp>
        <p:sp>
          <p:nvSpPr>
            <p:cNvPr id="3" name="왼쪽 중괄호 2">
              <a:extLst>
                <a:ext uri="{FF2B5EF4-FFF2-40B4-BE49-F238E27FC236}">
                  <a16:creationId xmlns:a16="http://schemas.microsoft.com/office/drawing/2014/main" id="{1D4597AF-CBFB-62A5-791A-53C654DE7B17}"/>
                </a:ext>
              </a:extLst>
            </p:cNvPr>
            <p:cNvSpPr/>
            <p:nvPr/>
          </p:nvSpPr>
          <p:spPr>
            <a:xfrm>
              <a:off x="751341" y="2085630"/>
              <a:ext cx="168164" cy="2469785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왼쪽 중괄호 5">
              <a:extLst>
                <a:ext uri="{FF2B5EF4-FFF2-40B4-BE49-F238E27FC236}">
                  <a16:creationId xmlns:a16="http://schemas.microsoft.com/office/drawing/2014/main" id="{D70EF946-9D9D-DEDC-48C5-EE1AF5F0E322}"/>
                </a:ext>
              </a:extLst>
            </p:cNvPr>
            <p:cNvSpPr/>
            <p:nvPr/>
          </p:nvSpPr>
          <p:spPr>
            <a:xfrm>
              <a:off x="1623700" y="2442131"/>
              <a:ext cx="168164" cy="2129869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AC518E-FD52-E09D-6B11-6A4F88B18E0A}"/>
                </a:ext>
              </a:extLst>
            </p:cNvPr>
            <p:cNvSpPr txBox="1"/>
            <p:nvPr/>
          </p:nvSpPr>
          <p:spPr>
            <a:xfrm>
              <a:off x="130629" y="3250497"/>
              <a:ext cx="626518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repeat</a:t>
              </a:r>
              <a:endParaRPr kumimoji="1" lang="ko-KR" altLang="en-US" sz="1200" dirty="0" err="1">
                <a:latin typeface="+mn-ea"/>
              </a:endParaRPr>
            </a:p>
          </p:txBody>
        </p:sp>
      </p:grp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7F32790-88C4-F5D9-F5EB-459B46AAFFCC}"/>
              </a:ext>
            </a:extLst>
          </p:cNvPr>
          <p:cNvCxnSpPr>
            <a:cxnSpLocks/>
          </p:cNvCxnSpPr>
          <p:nvPr/>
        </p:nvCxnSpPr>
        <p:spPr>
          <a:xfrm flipH="1">
            <a:off x="3520411" y="2855617"/>
            <a:ext cx="23679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8745F3-1AC5-2446-C7BE-E2272863ED01}"/>
              </a:ext>
            </a:extLst>
          </p:cNvPr>
          <p:cNvSpPr txBox="1"/>
          <p:nvPr/>
        </p:nvSpPr>
        <p:spPr>
          <a:xfrm>
            <a:off x="5888334" y="2717117"/>
            <a:ext cx="2558714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b="1" dirty="0">
                <a:latin typeface="+mn-ea"/>
              </a:rPr>
              <a:t>Randomly select n data samples</a:t>
            </a:r>
            <a:endParaRPr kumimoji="1" lang="ko-KR" altLang="en-US" sz="1200" b="1" dirty="0" err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295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2022. </a:t>
            </a:r>
            <a:r>
              <a:rPr lang="en-US" altLang="ko-KR" dirty="0"/>
              <a:t>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Thank You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A18ED9EF-16D0-65F9-337F-B526AC779337}"/>
              </a:ext>
            </a:extLst>
          </p:cNvPr>
          <p:cNvSpPr txBox="1"/>
          <p:nvPr/>
        </p:nvSpPr>
        <p:spPr>
          <a:xfrm>
            <a:off x="78051" y="5464009"/>
            <a:ext cx="1398431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Minibatch consisting of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randomly selected samples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95006EAB-364D-F916-5212-8A1478C9F8DC}"/>
              </a:ext>
            </a:extLst>
          </p:cNvPr>
          <p:cNvSpPr/>
          <p:nvPr/>
        </p:nvSpPr>
        <p:spPr>
          <a:xfrm>
            <a:off x="7105915" y="2195754"/>
            <a:ext cx="1582738" cy="4271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00000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ko-KR" sz="1000" dirty="0"/>
          </a:p>
          <a:p>
            <a:pPr algn="ctr"/>
            <a:r>
              <a:rPr kumimoji="1" lang="en-US" altLang="ko-KR" sz="1500" dirty="0"/>
              <a:t>+SGD</a:t>
            </a:r>
            <a:endParaRPr kumimoji="1" lang="ko-KR" altLang="en-US" sz="1500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Distributed Deep Learning Training Process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B09E1E3B-9B27-7C33-464B-0F00C003C44E}"/>
              </a:ext>
            </a:extLst>
          </p:cNvPr>
          <p:cNvGrpSpPr/>
          <p:nvPr/>
        </p:nvGrpSpPr>
        <p:grpSpPr>
          <a:xfrm>
            <a:off x="318141" y="2196299"/>
            <a:ext cx="5265290" cy="3191077"/>
            <a:chOff x="251650" y="1981507"/>
            <a:chExt cx="5265290" cy="3191077"/>
          </a:xfrm>
        </p:grpSpPr>
        <p:sp>
          <p:nvSpPr>
            <p:cNvPr id="104" name="화살표: 오른쪽 103">
              <a:extLst>
                <a:ext uri="{FF2B5EF4-FFF2-40B4-BE49-F238E27FC236}">
                  <a16:creationId xmlns:a16="http://schemas.microsoft.com/office/drawing/2014/main" id="{A2C43F24-0025-13DF-B545-EAAA819B10F9}"/>
                </a:ext>
              </a:extLst>
            </p:cNvPr>
            <p:cNvSpPr/>
            <p:nvPr/>
          </p:nvSpPr>
          <p:spPr>
            <a:xfrm>
              <a:off x="2710986" y="2786930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Picture 2" descr="서버 아이콘 에 Selman Icons">
              <a:extLst>
                <a:ext uri="{FF2B5EF4-FFF2-40B4-BE49-F238E27FC236}">
                  <a16:creationId xmlns:a16="http://schemas.microsoft.com/office/drawing/2014/main" id="{56D88CAA-D9D9-FFED-53A6-FF68BD1B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4" y="2574170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서버 아이콘 에 Selman Icons">
              <a:extLst>
                <a:ext uri="{FF2B5EF4-FFF2-40B4-BE49-F238E27FC236}">
                  <a16:creationId xmlns:a16="http://schemas.microsoft.com/office/drawing/2014/main" id="{73C6247A-1C39-E762-907A-65363F0CE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3" y="4429636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서버 아이콘 에 Selman Icons">
              <a:extLst>
                <a:ext uri="{FF2B5EF4-FFF2-40B4-BE49-F238E27FC236}">
                  <a16:creationId xmlns:a16="http://schemas.microsoft.com/office/drawing/2014/main" id="{E887C9B9-99E4-0BE9-43FF-A08F4C931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4" y="3501903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99A8083-96A8-38A7-C8EC-0B94D89B0DC9}"/>
                </a:ext>
              </a:extLst>
            </p:cNvPr>
            <p:cNvGrpSpPr/>
            <p:nvPr/>
          </p:nvGrpSpPr>
          <p:grpSpPr>
            <a:xfrm>
              <a:off x="251650" y="4675172"/>
              <a:ext cx="583260" cy="320234"/>
              <a:chOff x="995087" y="3086055"/>
              <a:chExt cx="583260" cy="320234"/>
            </a:xfrm>
          </p:grpSpPr>
          <p:sp>
            <p:nvSpPr>
              <p:cNvPr id="74" name="자기 디스크 119">
                <a:extLst>
                  <a:ext uri="{FF2B5EF4-FFF2-40B4-BE49-F238E27FC236}">
                    <a16:creationId xmlns:a16="http://schemas.microsoft.com/office/drawing/2014/main" id="{31979B86-9461-60E2-2AC7-555CE5F845A2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FC4C9F0-648D-CF4A-D454-0545BB083C2A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pic>
          <p:nvPicPr>
            <p:cNvPr id="77" name="Picture 4" descr="딥 러닝 - 무료 전자개 아이콘">
              <a:extLst>
                <a:ext uri="{FF2B5EF4-FFF2-40B4-BE49-F238E27FC236}">
                  <a16:creationId xmlns:a16="http://schemas.microsoft.com/office/drawing/2014/main" id="{EC9C4215-F226-AF65-C87B-E4ADC3CE6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10" y="2646281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BB14F9E8-0D45-68AB-0762-78D1FC107554}"/>
                </a:ext>
              </a:extLst>
            </p:cNvPr>
            <p:cNvGrpSpPr/>
            <p:nvPr/>
          </p:nvGrpSpPr>
          <p:grpSpPr>
            <a:xfrm>
              <a:off x="358330" y="4766175"/>
              <a:ext cx="583260" cy="320234"/>
              <a:chOff x="995087" y="3086055"/>
              <a:chExt cx="583260" cy="320234"/>
            </a:xfrm>
          </p:grpSpPr>
          <p:sp>
            <p:nvSpPr>
              <p:cNvPr id="81" name="자기 디스크 119">
                <a:extLst>
                  <a:ext uri="{FF2B5EF4-FFF2-40B4-BE49-F238E27FC236}">
                    <a16:creationId xmlns:a16="http://schemas.microsoft.com/office/drawing/2014/main" id="{5D175F58-0E56-826E-771C-34BFAD50740E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4E9A1E9-75B9-D0C6-1533-F6B51AF3B574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0FAF2EC7-5E73-CDCB-726D-6A9E645C510F}"/>
                </a:ext>
              </a:extLst>
            </p:cNvPr>
            <p:cNvGrpSpPr/>
            <p:nvPr/>
          </p:nvGrpSpPr>
          <p:grpSpPr>
            <a:xfrm>
              <a:off x="514704" y="4852350"/>
              <a:ext cx="583260" cy="320234"/>
              <a:chOff x="995087" y="3086055"/>
              <a:chExt cx="583260" cy="320234"/>
            </a:xfrm>
          </p:grpSpPr>
          <p:sp>
            <p:nvSpPr>
              <p:cNvPr id="84" name="자기 디스크 119">
                <a:extLst>
                  <a:ext uri="{FF2B5EF4-FFF2-40B4-BE49-F238E27FC236}">
                    <a16:creationId xmlns:a16="http://schemas.microsoft.com/office/drawing/2014/main" id="{C13FCA0E-DF7A-B196-9E3C-B6ECD839D486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56806B-836E-C6C6-9AC6-BCD21AD577BB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cxnSp>
          <p:nvCxnSpPr>
            <p:cNvPr id="87" name="연결선: 꺾임 86">
              <a:extLst>
                <a:ext uri="{FF2B5EF4-FFF2-40B4-BE49-F238E27FC236}">
                  <a16:creationId xmlns:a16="http://schemas.microsoft.com/office/drawing/2014/main" id="{8A332B6A-12E9-EFC1-E46E-F76E338B3EA7}"/>
                </a:ext>
              </a:extLst>
            </p:cNvPr>
            <p:cNvCxnSpPr>
              <a:stCxn id="74" idx="1"/>
              <a:endCxn id="11" idx="1"/>
            </p:cNvCxnSpPr>
            <p:nvPr/>
          </p:nvCxnSpPr>
          <p:spPr>
            <a:xfrm rot="5400000" flipH="1" flipV="1">
              <a:off x="415765" y="3023423"/>
              <a:ext cx="1779265" cy="152423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연결선: 꺾임 88">
              <a:extLst>
                <a:ext uri="{FF2B5EF4-FFF2-40B4-BE49-F238E27FC236}">
                  <a16:creationId xmlns:a16="http://schemas.microsoft.com/office/drawing/2014/main" id="{C07AAC91-4704-AA5A-D3BF-D6A5C4D06AC7}"/>
                </a:ext>
              </a:extLst>
            </p:cNvPr>
            <p:cNvCxnSpPr>
              <a:stCxn id="81" idx="1"/>
              <a:endCxn id="13" idx="1"/>
            </p:cNvCxnSpPr>
            <p:nvPr/>
          </p:nvCxnSpPr>
          <p:spPr>
            <a:xfrm rot="5400000" flipH="1" flipV="1">
              <a:off x="887470" y="3586131"/>
              <a:ext cx="942535" cy="141755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연결선: 꺾임 90">
              <a:extLst>
                <a:ext uri="{FF2B5EF4-FFF2-40B4-BE49-F238E27FC236}">
                  <a16:creationId xmlns:a16="http://schemas.microsoft.com/office/drawing/2014/main" id="{282EB9BA-1FD6-4755-2AD9-25155F9B4CF2}"/>
                </a:ext>
              </a:extLst>
            </p:cNvPr>
            <p:cNvCxnSpPr>
              <a:stCxn id="84" idx="1"/>
              <a:endCxn id="12" idx="1"/>
            </p:cNvCxnSpPr>
            <p:nvPr/>
          </p:nvCxnSpPr>
          <p:spPr>
            <a:xfrm rot="5400000" flipH="1" flipV="1">
              <a:off x="1386435" y="4171273"/>
              <a:ext cx="100977" cy="126117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641C53D0-953E-0710-A0E8-8A212229426C}"/>
                </a:ext>
              </a:extLst>
            </p:cNvPr>
            <p:cNvGrpSpPr/>
            <p:nvPr/>
          </p:nvGrpSpPr>
          <p:grpSpPr>
            <a:xfrm>
              <a:off x="3782117" y="2712917"/>
              <a:ext cx="583260" cy="320234"/>
              <a:chOff x="995087" y="3086055"/>
              <a:chExt cx="583260" cy="320234"/>
            </a:xfrm>
          </p:grpSpPr>
          <p:sp>
            <p:nvSpPr>
              <p:cNvPr id="96" name="자기 디스크 119">
                <a:extLst>
                  <a:ext uri="{FF2B5EF4-FFF2-40B4-BE49-F238E27FC236}">
                    <a16:creationId xmlns:a16="http://schemas.microsoft.com/office/drawing/2014/main" id="{4E0219D0-A993-6A80-202D-023DEC4E4CEC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68F128D-94AB-5051-FCB7-5A3959EEABC4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BA2A09ED-414C-7133-C754-93576F8ED865}"/>
                </a:ext>
              </a:extLst>
            </p:cNvPr>
            <p:cNvGrpSpPr/>
            <p:nvPr/>
          </p:nvGrpSpPr>
          <p:grpSpPr>
            <a:xfrm>
              <a:off x="3782117" y="3652142"/>
              <a:ext cx="583260" cy="320234"/>
              <a:chOff x="995087" y="3086055"/>
              <a:chExt cx="583260" cy="320234"/>
            </a:xfrm>
          </p:grpSpPr>
          <p:sp>
            <p:nvSpPr>
              <p:cNvPr id="99" name="자기 디스크 119">
                <a:extLst>
                  <a:ext uri="{FF2B5EF4-FFF2-40B4-BE49-F238E27FC236}">
                    <a16:creationId xmlns:a16="http://schemas.microsoft.com/office/drawing/2014/main" id="{AD01E56B-428E-C152-DB27-2C2B46D56607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31A97FA-8953-BC13-4114-66E7533C20DE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7C513B0F-DD7F-1A0B-9556-8448AA000462}"/>
                </a:ext>
              </a:extLst>
            </p:cNvPr>
            <p:cNvGrpSpPr/>
            <p:nvPr/>
          </p:nvGrpSpPr>
          <p:grpSpPr>
            <a:xfrm>
              <a:off x="3782117" y="4596775"/>
              <a:ext cx="583260" cy="320234"/>
              <a:chOff x="995087" y="3086055"/>
              <a:chExt cx="583260" cy="320234"/>
            </a:xfrm>
          </p:grpSpPr>
          <p:sp>
            <p:nvSpPr>
              <p:cNvPr id="102" name="자기 디스크 119">
                <a:extLst>
                  <a:ext uri="{FF2B5EF4-FFF2-40B4-BE49-F238E27FC236}">
                    <a16:creationId xmlns:a16="http://schemas.microsoft.com/office/drawing/2014/main" id="{C9962D17-46DC-938B-F05B-BE9D08A4C0A6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1043ADC-EB4A-B66C-EACB-4E52BC2EBFFC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sp>
          <p:nvSpPr>
            <p:cNvPr id="105" name="화살표: 오른쪽 104">
              <a:extLst>
                <a:ext uri="{FF2B5EF4-FFF2-40B4-BE49-F238E27FC236}">
                  <a16:creationId xmlns:a16="http://schemas.microsoft.com/office/drawing/2014/main" id="{3333DD3C-992B-01CA-56B6-82B824BC8547}"/>
                </a:ext>
              </a:extLst>
            </p:cNvPr>
            <p:cNvSpPr/>
            <p:nvPr/>
          </p:nvSpPr>
          <p:spPr>
            <a:xfrm>
              <a:off x="2710986" y="3701725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6" name="화살표: 오른쪽 105">
              <a:extLst>
                <a:ext uri="{FF2B5EF4-FFF2-40B4-BE49-F238E27FC236}">
                  <a16:creationId xmlns:a16="http://schemas.microsoft.com/office/drawing/2014/main" id="{31F88EF4-AD88-F06D-6343-928022B8CA72}"/>
                </a:ext>
              </a:extLst>
            </p:cNvPr>
            <p:cNvSpPr/>
            <p:nvPr/>
          </p:nvSpPr>
          <p:spPr>
            <a:xfrm>
              <a:off x="2710986" y="4655152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8" name="Picture 4" descr="딥 러닝 - 무료 전자개 아이콘">
              <a:extLst>
                <a:ext uri="{FF2B5EF4-FFF2-40B4-BE49-F238E27FC236}">
                  <a16:creationId xmlns:a16="http://schemas.microsoft.com/office/drawing/2014/main" id="{FF95CE1F-9BFA-AEAD-93DC-6A98C9A21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9" y="3574014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딥 러닝 - 무료 전자개 아이콘">
              <a:extLst>
                <a:ext uri="{FF2B5EF4-FFF2-40B4-BE49-F238E27FC236}">
                  <a16:creationId xmlns:a16="http://schemas.microsoft.com/office/drawing/2014/main" id="{543C3486-6F12-6C26-6AB0-73C4F3A25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10" y="4501747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오른쪽 중괄호 106">
              <a:extLst>
                <a:ext uri="{FF2B5EF4-FFF2-40B4-BE49-F238E27FC236}">
                  <a16:creationId xmlns:a16="http://schemas.microsoft.com/office/drawing/2014/main" id="{1B206413-BBD7-CDDA-B811-EBBDB656BB49}"/>
                </a:ext>
              </a:extLst>
            </p:cNvPr>
            <p:cNvSpPr/>
            <p:nvPr/>
          </p:nvSpPr>
          <p:spPr>
            <a:xfrm>
              <a:off x="4543887" y="2786930"/>
              <a:ext cx="235206" cy="206542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59E1C428-26CF-69EB-466E-A452CDDF5563}"/>
                </a:ext>
              </a:extLst>
            </p:cNvPr>
            <p:cNvGrpSpPr/>
            <p:nvPr/>
          </p:nvGrpSpPr>
          <p:grpSpPr>
            <a:xfrm>
              <a:off x="4857784" y="3541354"/>
              <a:ext cx="659156" cy="564570"/>
              <a:chOff x="957142" y="3086055"/>
              <a:chExt cx="659156" cy="564570"/>
            </a:xfrm>
          </p:grpSpPr>
          <p:sp>
            <p:nvSpPr>
              <p:cNvPr id="110" name="자기 디스크 119">
                <a:extLst>
                  <a:ext uri="{FF2B5EF4-FFF2-40B4-BE49-F238E27FC236}">
                    <a16:creationId xmlns:a16="http://schemas.microsoft.com/office/drawing/2014/main" id="{FD9D8867-14A2-DFC6-9981-BDC26A633FB5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56457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2B4BF65-67E1-2E46-6BAC-49E00DDA64A6}"/>
                  </a:ext>
                </a:extLst>
              </p:cNvPr>
              <p:cNvSpPr txBox="1"/>
              <p:nvPr/>
            </p:nvSpPr>
            <p:spPr>
              <a:xfrm>
                <a:off x="957142" y="3250515"/>
                <a:ext cx="659156" cy="4001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Average</a:t>
                </a:r>
              </a:p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cxnSp>
          <p:nvCxnSpPr>
            <p:cNvPr id="112" name="연결선: 꺾임 111">
              <a:extLst>
                <a:ext uri="{FF2B5EF4-FFF2-40B4-BE49-F238E27FC236}">
                  <a16:creationId xmlns:a16="http://schemas.microsoft.com/office/drawing/2014/main" id="{8ACE0282-AB62-DCA7-CADA-1B44462B5BEA}"/>
                </a:ext>
              </a:extLst>
            </p:cNvPr>
            <p:cNvCxnSpPr>
              <a:cxnSpLocks/>
              <a:stCxn id="110" idx="1"/>
              <a:endCxn id="77" idx="0"/>
            </p:cNvCxnSpPr>
            <p:nvPr/>
          </p:nvCxnSpPr>
          <p:spPr>
            <a:xfrm rot="16200000" flipV="1">
              <a:off x="3712635" y="2066630"/>
              <a:ext cx="895073" cy="2054376"/>
            </a:xfrm>
            <a:prstGeom prst="bentConnector3">
              <a:avLst>
                <a:gd name="adj1" fmla="val 14398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1B7E974-0D6F-33C2-E584-4933DEC83616}"/>
                </a:ext>
              </a:extLst>
            </p:cNvPr>
            <p:cNvSpPr txBox="1"/>
            <p:nvPr/>
          </p:nvSpPr>
          <p:spPr>
            <a:xfrm>
              <a:off x="3569724" y="1981507"/>
              <a:ext cx="1326005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ore-KR" sz="1000" dirty="0">
                  <a:latin typeface="+mn-ea"/>
                </a:rPr>
                <a:t>Update every model</a:t>
              </a:r>
            </a:p>
          </p:txBody>
        </p:sp>
      </p:grp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88F9B34C-1D66-8CBC-E7C1-CD7347B7F0FD}"/>
              </a:ext>
            </a:extLst>
          </p:cNvPr>
          <p:cNvSpPr/>
          <p:nvPr/>
        </p:nvSpPr>
        <p:spPr>
          <a:xfrm>
            <a:off x="5996691" y="2019883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00000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Data parallel training</a:t>
            </a:r>
            <a:endParaRPr kumimoji="1" lang="ko-KR" altLang="en-US" sz="1500" dirty="0"/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30AEADCA-4372-AD0E-3079-BC6C722299CB}"/>
              </a:ext>
            </a:extLst>
          </p:cNvPr>
          <p:cNvSpPr/>
          <p:nvPr/>
        </p:nvSpPr>
        <p:spPr>
          <a:xfrm>
            <a:off x="5996691" y="2874282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Model parallel training</a:t>
            </a:r>
            <a:endParaRPr kumimoji="1" lang="ko-KR" altLang="en-US" sz="1500" dirty="0"/>
          </a:p>
        </p:txBody>
      </p:sp>
      <p:sp>
        <p:nvSpPr>
          <p:cNvPr id="127" name="사각형: 둥근 모서리 126">
            <a:extLst>
              <a:ext uri="{FF2B5EF4-FFF2-40B4-BE49-F238E27FC236}">
                <a16:creationId xmlns:a16="http://schemas.microsoft.com/office/drawing/2014/main" id="{A55C0978-5E67-9329-388C-99E16EA8C451}"/>
              </a:ext>
            </a:extLst>
          </p:cNvPr>
          <p:cNvSpPr/>
          <p:nvPr/>
        </p:nvSpPr>
        <p:spPr>
          <a:xfrm>
            <a:off x="5996691" y="3375027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Pipeline parallelism</a:t>
            </a:r>
            <a:endParaRPr kumimoji="1" lang="ko-KR" altLang="en-US" sz="15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26B002-7810-B675-D8CD-E51903F58925}"/>
              </a:ext>
            </a:extLst>
          </p:cNvPr>
          <p:cNvSpPr txBox="1"/>
          <p:nvPr/>
        </p:nvSpPr>
        <p:spPr>
          <a:xfrm>
            <a:off x="2211923" y="2587330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5AC56CC-1EAA-0E9D-9E05-628524E0CE83}"/>
              </a:ext>
            </a:extLst>
          </p:cNvPr>
          <p:cNvSpPr txBox="1"/>
          <p:nvPr/>
        </p:nvSpPr>
        <p:spPr>
          <a:xfrm>
            <a:off x="2211923" y="3548823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CCB02E2-080B-0223-3335-417EF1CAF706}"/>
              </a:ext>
            </a:extLst>
          </p:cNvPr>
          <p:cNvSpPr txBox="1"/>
          <p:nvPr/>
        </p:nvSpPr>
        <p:spPr>
          <a:xfrm>
            <a:off x="2211923" y="4468147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4752B1-9098-542E-9333-6DDFE1DBA1CB}"/>
              </a:ext>
            </a:extLst>
          </p:cNvPr>
          <p:cNvSpPr txBox="1"/>
          <p:nvPr/>
        </p:nvSpPr>
        <p:spPr>
          <a:xfrm>
            <a:off x="2562038" y="3332335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53F8898-C344-CF36-82B0-CE8E2385948A}"/>
              </a:ext>
            </a:extLst>
          </p:cNvPr>
          <p:cNvSpPr txBox="1"/>
          <p:nvPr/>
        </p:nvSpPr>
        <p:spPr>
          <a:xfrm>
            <a:off x="2562038" y="4236088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371D381-10D2-3B75-5996-980FF8DFC55D}"/>
              </a:ext>
            </a:extLst>
          </p:cNvPr>
          <p:cNvSpPr txBox="1"/>
          <p:nvPr/>
        </p:nvSpPr>
        <p:spPr>
          <a:xfrm>
            <a:off x="2562038" y="5141106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6" name="사각형: 둥근 모서리 135">
            <a:extLst>
              <a:ext uri="{FF2B5EF4-FFF2-40B4-BE49-F238E27FC236}">
                <a16:creationId xmlns:a16="http://schemas.microsoft.com/office/drawing/2014/main" id="{F5DDA269-E67F-EA0D-8488-62DD188C2778}"/>
              </a:ext>
            </a:extLst>
          </p:cNvPr>
          <p:cNvSpPr/>
          <p:nvPr/>
        </p:nvSpPr>
        <p:spPr>
          <a:xfrm>
            <a:off x="2134004" y="2587330"/>
            <a:ext cx="2397683" cy="2965968"/>
          </a:xfrm>
          <a:prstGeom prst="roundRect">
            <a:avLst>
              <a:gd name="adj" fmla="val 7051"/>
            </a:avLst>
          </a:prstGeom>
          <a:noFill/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BB0A507-6CD3-8791-1795-565482EB27AD}"/>
              </a:ext>
            </a:extLst>
          </p:cNvPr>
          <p:cNvSpPr txBox="1"/>
          <p:nvPr/>
        </p:nvSpPr>
        <p:spPr>
          <a:xfrm>
            <a:off x="2467795" y="5529168"/>
            <a:ext cx="1609928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Computation-intensive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sp>
        <p:nvSpPr>
          <p:cNvPr id="138" name="사각형: 둥근 모서리 137">
            <a:extLst>
              <a:ext uri="{FF2B5EF4-FFF2-40B4-BE49-F238E27FC236}">
                <a16:creationId xmlns:a16="http://schemas.microsoft.com/office/drawing/2014/main" id="{E57897E3-565B-75E4-E3F9-42E1774454C4}"/>
              </a:ext>
            </a:extLst>
          </p:cNvPr>
          <p:cNvSpPr/>
          <p:nvPr/>
        </p:nvSpPr>
        <p:spPr>
          <a:xfrm>
            <a:off x="3636215" y="2159137"/>
            <a:ext cx="1340315" cy="381878"/>
          </a:xfrm>
          <a:prstGeom prst="roundRect">
            <a:avLst>
              <a:gd name="adj" fmla="val 7051"/>
            </a:avLst>
          </a:prstGeom>
          <a:noFill/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8F83E0B-6E5B-CEC2-2373-E30DB0B93C9F}"/>
              </a:ext>
            </a:extLst>
          </p:cNvPr>
          <p:cNvSpPr txBox="1"/>
          <p:nvPr/>
        </p:nvSpPr>
        <p:spPr>
          <a:xfrm>
            <a:off x="3435505" y="1890249"/>
            <a:ext cx="1783630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Communication-intensive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sp>
        <p:nvSpPr>
          <p:cNvPr id="140" name="사각형: 둥근 모서리 139">
            <a:extLst>
              <a:ext uri="{FF2B5EF4-FFF2-40B4-BE49-F238E27FC236}">
                <a16:creationId xmlns:a16="http://schemas.microsoft.com/office/drawing/2014/main" id="{CE18DE9C-E243-F2F6-7871-1141082A8986}"/>
              </a:ext>
            </a:extLst>
          </p:cNvPr>
          <p:cNvSpPr/>
          <p:nvPr/>
        </p:nvSpPr>
        <p:spPr>
          <a:xfrm>
            <a:off x="130629" y="4753554"/>
            <a:ext cx="1281212" cy="1540908"/>
          </a:xfrm>
          <a:prstGeom prst="roundRect">
            <a:avLst>
              <a:gd name="adj" fmla="val 7051"/>
            </a:avLst>
          </a:prstGeom>
          <a:noFill/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29A8306-0604-07A8-BB3E-5E2F26A70865}"/>
              </a:ext>
            </a:extLst>
          </p:cNvPr>
          <p:cNvSpPr txBox="1"/>
          <p:nvPr/>
        </p:nvSpPr>
        <p:spPr>
          <a:xfrm>
            <a:off x="290483" y="6270100"/>
            <a:ext cx="981615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I/O 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pic>
        <p:nvPicPr>
          <p:cNvPr id="1028" name="Picture 4" descr="진짜 병목현상 보여준다 들어와바 - 디지털 (컴퓨터/폰/IT) - 에펨코리아">
            <a:extLst>
              <a:ext uri="{FF2B5EF4-FFF2-40B4-BE49-F238E27FC236}">
                <a16:creationId xmlns:a16="http://schemas.microsoft.com/office/drawing/2014/main" id="{648A3034-2006-C9DE-CEF8-A79AE43C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28" y="4165250"/>
            <a:ext cx="2822093" cy="20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오른쪽 중괄호 144">
            <a:extLst>
              <a:ext uri="{FF2B5EF4-FFF2-40B4-BE49-F238E27FC236}">
                <a16:creationId xmlns:a16="http://schemas.microsoft.com/office/drawing/2014/main" id="{33B8317E-C213-3F2D-83EA-57491D37F1DE}"/>
              </a:ext>
            </a:extLst>
          </p:cNvPr>
          <p:cNvSpPr/>
          <p:nvPr/>
        </p:nvSpPr>
        <p:spPr>
          <a:xfrm>
            <a:off x="5583431" y="2019883"/>
            <a:ext cx="281178" cy="4421110"/>
          </a:xfrm>
          <a:prstGeom prst="rightBrace">
            <a:avLst>
              <a:gd name="adj1" fmla="val 8333"/>
              <a:gd name="adj2" fmla="val 4998"/>
            </a:avLst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31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95006EAB-364D-F916-5212-8A1478C9F8DC}"/>
              </a:ext>
            </a:extLst>
          </p:cNvPr>
          <p:cNvSpPr/>
          <p:nvPr/>
        </p:nvSpPr>
        <p:spPr>
          <a:xfrm>
            <a:off x="7105915" y="2195754"/>
            <a:ext cx="1582738" cy="4271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ko-KR" sz="1000" dirty="0"/>
          </a:p>
          <a:p>
            <a:pPr algn="ctr"/>
            <a:r>
              <a:rPr kumimoji="1" lang="en-US" altLang="ko-KR" sz="1500" dirty="0"/>
              <a:t>+SGD</a:t>
            </a:r>
            <a:endParaRPr kumimoji="1" lang="ko-KR" altLang="en-US" sz="1500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Distributed Deep Learning Training Process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88F9B34C-1D66-8CBC-E7C1-CD7347B7F0FD}"/>
              </a:ext>
            </a:extLst>
          </p:cNvPr>
          <p:cNvSpPr/>
          <p:nvPr/>
        </p:nvSpPr>
        <p:spPr>
          <a:xfrm>
            <a:off x="5996691" y="2019883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Data parallel training</a:t>
            </a:r>
            <a:endParaRPr kumimoji="1" lang="ko-KR" altLang="en-US" sz="1500" dirty="0"/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30AEADCA-4372-AD0E-3079-BC6C722299CB}"/>
              </a:ext>
            </a:extLst>
          </p:cNvPr>
          <p:cNvSpPr/>
          <p:nvPr/>
        </p:nvSpPr>
        <p:spPr>
          <a:xfrm>
            <a:off x="5996691" y="2874282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00000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Model parallel training</a:t>
            </a:r>
            <a:endParaRPr kumimoji="1" lang="ko-KR" altLang="en-US" sz="1500" dirty="0"/>
          </a:p>
        </p:txBody>
      </p:sp>
      <p:sp>
        <p:nvSpPr>
          <p:cNvPr id="127" name="사각형: 둥근 모서리 126">
            <a:extLst>
              <a:ext uri="{FF2B5EF4-FFF2-40B4-BE49-F238E27FC236}">
                <a16:creationId xmlns:a16="http://schemas.microsoft.com/office/drawing/2014/main" id="{A55C0978-5E67-9329-388C-99E16EA8C451}"/>
              </a:ext>
            </a:extLst>
          </p:cNvPr>
          <p:cNvSpPr/>
          <p:nvPr/>
        </p:nvSpPr>
        <p:spPr>
          <a:xfrm>
            <a:off x="5996691" y="3375027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Pipeline parallelism</a:t>
            </a:r>
            <a:endParaRPr kumimoji="1" lang="ko-KR" altLang="en-US" sz="1500" dirty="0"/>
          </a:p>
        </p:txBody>
      </p:sp>
      <p:sp>
        <p:nvSpPr>
          <p:cNvPr id="145" name="오른쪽 중괄호 144">
            <a:extLst>
              <a:ext uri="{FF2B5EF4-FFF2-40B4-BE49-F238E27FC236}">
                <a16:creationId xmlns:a16="http://schemas.microsoft.com/office/drawing/2014/main" id="{33B8317E-C213-3F2D-83EA-57491D37F1DE}"/>
              </a:ext>
            </a:extLst>
          </p:cNvPr>
          <p:cNvSpPr/>
          <p:nvPr/>
        </p:nvSpPr>
        <p:spPr>
          <a:xfrm>
            <a:off x="5343775" y="2019883"/>
            <a:ext cx="459086" cy="2371247"/>
          </a:xfrm>
          <a:prstGeom prst="rightBrace">
            <a:avLst>
              <a:gd name="adj1" fmla="val 8333"/>
              <a:gd name="adj2" fmla="val 43560"/>
            </a:avLst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AlexNet — 경영과학과 컴퓨터 비전">
            <a:extLst>
              <a:ext uri="{FF2B5EF4-FFF2-40B4-BE49-F238E27FC236}">
                <a16:creationId xmlns:a16="http://schemas.microsoft.com/office/drawing/2014/main" id="{1CA19A40-262A-CB35-CFC0-CAAAE3B2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7" y="1977098"/>
            <a:ext cx="5018008" cy="24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중괄호 2">
            <a:extLst>
              <a:ext uri="{FF2B5EF4-FFF2-40B4-BE49-F238E27FC236}">
                <a16:creationId xmlns:a16="http://schemas.microsoft.com/office/drawing/2014/main" id="{74588682-11EC-8F30-F30F-F0DCF49CA7C7}"/>
              </a:ext>
            </a:extLst>
          </p:cNvPr>
          <p:cNvSpPr/>
          <p:nvPr/>
        </p:nvSpPr>
        <p:spPr>
          <a:xfrm rot="16200000">
            <a:off x="7271669" y="2327585"/>
            <a:ext cx="188548" cy="3219237"/>
          </a:xfrm>
          <a:prstGeom prst="rightBrace">
            <a:avLst>
              <a:gd name="adj1" fmla="val 8333"/>
              <a:gd name="adj2" fmla="val 49069"/>
            </a:avLst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Pipeline Parallelism - DeepSpeed">
            <a:extLst>
              <a:ext uri="{FF2B5EF4-FFF2-40B4-BE49-F238E27FC236}">
                <a16:creationId xmlns:a16="http://schemas.microsoft.com/office/drawing/2014/main" id="{9A103817-F58F-D530-5EA7-AB09FB29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50" y="4195401"/>
            <a:ext cx="3172698" cy="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A18ED9EF-16D0-65F9-337F-B526AC779337}"/>
              </a:ext>
            </a:extLst>
          </p:cNvPr>
          <p:cNvSpPr txBox="1"/>
          <p:nvPr/>
        </p:nvSpPr>
        <p:spPr>
          <a:xfrm>
            <a:off x="78051" y="5464009"/>
            <a:ext cx="1398431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Minibatch consisting of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randomly selected samples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95006EAB-364D-F916-5212-8A1478C9F8DC}"/>
              </a:ext>
            </a:extLst>
          </p:cNvPr>
          <p:cNvSpPr/>
          <p:nvPr/>
        </p:nvSpPr>
        <p:spPr>
          <a:xfrm>
            <a:off x="7105915" y="2195754"/>
            <a:ext cx="1582738" cy="4271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00000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altLang="ko-KR" sz="1000" dirty="0"/>
          </a:p>
          <a:p>
            <a:pPr algn="ctr"/>
            <a:r>
              <a:rPr kumimoji="1" lang="en-US" altLang="ko-KR" sz="1500" dirty="0"/>
              <a:t>+SGD</a:t>
            </a:r>
            <a:endParaRPr kumimoji="1" lang="ko-KR" altLang="en-US" sz="1500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Distributed Deep Learning Training Process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B09E1E3B-9B27-7C33-464B-0F00C003C44E}"/>
              </a:ext>
            </a:extLst>
          </p:cNvPr>
          <p:cNvGrpSpPr/>
          <p:nvPr/>
        </p:nvGrpSpPr>
        <p:grpSpPr>
          <a:xfrm>
            <a:off x="318141" y="2196299"/>
            <a:ext cx="5265290" cy="3191077"/>
            <a:chOff x="251650" y="1981507"/>
            <a:chExt cx="5265290" cy="3191077"/>
          </a:xfrm>
        </p:grpSpPr>
        <p:sp>
          <p:nvSpPr>
            <p:cNvPr id="104" name="화살표: 오른쪽 103">
              <a:extLst>
                <a:ext uri="{FF2B5EF4-FFF2-40B4-BE49-F238E27FC236}">
                  <a16:creationId xmlns:a16="http://schemas.microsoft.com/office/drawing/2014/main" id="{A2C43F24-0025-13DF-B545-EAAA819B10F9}"/>
                </a:ext>
              </a:extLst>
            </p:cNvPr>
            <p:cNvSpPr/>
            <p:nvPr/>
          </p:nvSpPr>
          <p:spPr>
            <a:xfrm>
              <a:off x="2710986" y="2786930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Picture 2" descr="서버 아이콘 에 Selman Icons">
              <a:extLst>
                <a:ext uri="{FF2B5EF4-FFF2-40B4-BE49-F238E27FC236}">
                  <a16:creationId xmlns:a16="http://schemas.microsoft.com/office/drawing/2014/main" id="{56D88CAA-D9D9-FFED-53A6-FF68BD1B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4" y="2574170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서버 아이콘 에 Selman Icons">
              <a:extLst>
                <a:ext uri="{FF2B5EF4-FFF2-40B4-BE49-F238E27FC236}">
                  <a16:creationId xmlns:a16="http://schemas.microsoft.com/office/drawing/2014/main" id="{73C6247A-1C39-E762-907A-65363F0CE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3" y="4429636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서버 아이콘 에 Selman Icons">
              <a:extLst>
                <a:ext uri="{FF2B5EF4-FFF2-40B4-BE49-F238E27FC236}">
                  <a16:creationId xmlns:a16="http://schemas.microsoft.com/office/drawing/2014/main" id="{E887C9B9-99E4-0BE9-43FF-A08F4C931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14" y="3501903"/>
              <a:ext cx="643473" cy="64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99A8083-96A8-38A7-C8EC-0B94D89B0DC9}"/>
                </a:ext>
              </a:extLst>
            </p:cNvPr>
            <p:cNvGrpSpPr/>
            <p:nvPr/>
          </p:nvGrpSpPr>
          <p:grpSpPr>
            <a:xfrm>
              <a:off x="251650" y="4675172"/>
              <a:ext cx="583260" cy="320234"/>
              <a:chOff x="995087" y="3086055"/>
              <a:chExt cx="583260" cy="320234"/>
            </a:xfrm>
          </p:grpSpPr>
          <p:sp>
            <p:nvSpPr>
              <p:cNvPr id="74" name="자기 디스크 119">
                <a:extLst>
                  <a:ext uri="{FF2B5EF4-FFF2-40B4-BE49-F238E27FC236}">
                    <a16:creationId xmlns:a16="http://schemas.microsoft.com/office/drawing/2014/main" id="{31979B86-9461-60E2-2AC7-555CE5F845A2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FC4C9F0-648D-CF4A-D454-0545BB083C2A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pic>
          <p:nvPicPr>
            <p:cNvPr id="77" name="Picture 4" descr="딥 러닝 - 무료 전자개 아이콘">
              <a:extLst>
                <a:ext uri="{FF2B5EF4-FFF2-40B4-BE49-F238E27FC236}">
                  <a16:creationId xmlns:a16="http://schemas.microsoft.com/office/drawing/2014/main" id="{EC9C4215-F226-AF65-C87B-E4ADC3CE6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10" y="2646281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BB14F9E8-0D45-68AB-0762-78D1FC107554}"/>
                </a:ext>
              </a:extLst>
            </p:cNvPr>
            <p:cNvGrpSpPr/>
            <p:nvPr/>
          </p:nvGrpSpPr>
          <p:grpSpPr>
            <a:xfrm>
              <a:off x="358330" y="4766175"/>
              <a:ext cx="583260" cy="320234"/>
              <a:chOff x="995087" y="3086055"/>
              <a:chExt cx="583260" cy="320234"/>
            </a:xfrm>
          </p:grpSpPr>
          <p:sp>
            <p:nvSpPr>
              <p:cNvPr id="81" name="자기 디스크 119">
                <a:extLst>
                  <a:ext uri="{FF2B5EF4-FFF2-40B4-BE49-F238E27FC236}">
                    <a16:creationId xmlns:a16="http://schemas.microsoft.com/office/drawing/2014/main" id="{5D175F58-0E56-826E-771C-34BFAD50740E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4E9A1E9-75B9-D0C6-1533-F6B51AF3B574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0FAF2EC7-5E73-CDCB-726D-6A9E645C510F}"/>
                </a:ext>
              </a:extLst>
            </p:cNvPr>
            <p:cNvGrpSpPr/>
            <p:nvPr/>
          </p:nvGrpSpPr>
          <p:grpSpPr>
            <a:xfrm>
              <a:off x="514704" y="4852350"/>
              <a:ext cx="583260" cy="320234"/>
              <a:chOff x="995087" y="3086055"/>
              <a:chExt cx="583260" cy="320234"/>
            </a:xfrm>
          </p:grpSpPr>
          <p:sp>
            <p:nvSpPr>
              <p:cNvPr id="84" name="자기 디스크 119">
                <a:extLst>
                  <a:ext uri="{FF2B5EF4-FFF2-40B4-BE49-F238E27FC236}">
                    <a16:creationId xmlns:a16="http://schemas.microsoft.com/office/drawing/2014/main" id="{C13FCA0E-DF7A-B196-9E3C-B6ECD839D486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56806B-836E-C6C6-9AC6-BCD21AD577BB}"/>
                  </a:ext>
                </a:extLst>
              </p:cNvPr>
              <p:cNvSpPr txBox="1"/>
              <p:nvPr/>
            </p:nvSpPr>
            <p:spPr>
              <a:xfrm>
                <a:off x="1023665" y="3160068"/>
                <a:ext cx="526106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DATA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cxnSp>
          <p:nvCxnSpPr>
            <p:cNvPr id="87" name="연결선: 꺾임 86">
              <a:extLst>
                <a:ext uri="{FF2B5EF4-FFF2-40B4-BE49-F238E27FC236}">
                  <a16:creationId xmlns:a16="http://schemas.microsoft.com/office/drawing/2014/main" id="{8A332B6A-12E9-EFC1-E46E-F76E338B3EA7}"/>
                </a:ext>
              </a:extLst>
            </p:cNvPr>
            <p:cNvCxnSpPr>
              <a:stCxn id="74" idx="1"/>
              <a:endCxn id="11" idx="1"/>
            </p:cNvCxnSpPr>
            <p:nvPr/>
          </p:nvCxnSpPr>
          <p:spPr>
            <a:xfrm rot="5400000" flipH="1" flipV="1">
              <a:off x="415765" y="3023423"/>
              <a:ext cx="1779265" cy="152423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연결선: 꺾임 88">
              <a:extLst>
                <a:ext uri="{FF2B5EF4-FFF2-40B4-BE49-F238E27FC236}">
                  <a16:creationId xmlns:a16="http://schemas.microsoft.com/office/drawing/2014/main" id="{C07AAC91-4704-AA5A-D3BF-D6A5C4D06AC7}"/>
                </a:ext>
              </a:extLst>
            </p:cNvPr>
            <p:cNvCxnSpPr>
              <a:stCxn id="81" idx="1"/>
              <a:endCxn id="13" idx="1"/>
            </p:cNvCxnSpPr>
            <p:nvPr/>
          </p:nvCxnSpPr>
          <p:spPr>
            <a:xfrm rot="5400000" flipH="1" flipV="1">
              <a:off x="887470" y="3586131"/>
              <a:ext cx="942535" cy="141755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연결선: 꺾임 90">
              <a:extLst>
                <a:ext uri="{FF2B5EF4-FFF2-40B4-BE49-F238E27FC236}">
                  <a16:creationId xmlns:a16="http://schemas.microsoft.com/office/drawing/2014/main" id="{282EB9BA-1FD6-4755-2AD9-25155F9B4CF2}"/>
                </a:ext>
              </a:extLst>
            </p:cNvPr>
            <p:cNvCxnSpPr>
              <a:stCxn id="84" idx="1"/>
              <a:endCxn id="12" idx="1"/>
            </p:cNvCxnSpPr>
            <p:nvPr/>
          </p:nvCxnSpPr>
          <p:spPr>
            <a:xfrm rot="5400000" flipH="1" flipV="1">
              <a:off x="1386435" y="4171273"/>
              <a:ext cx="100977" cy="126117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641C53D0-953E-0710-A0E8-8A212229426C}"/>
                </a:ext>
              </a:extLst>
            </p:cNvPr>
            <p:cNvGrpSpPr/>
            <p:nvPr/>
          </p:nvGrpSpPr>
          <p:grpSpPr>
            <a:xfrm>
              <a:off x="3782117" y="2712917"/>
              <a:ext cx="583260" cy="320234"/>
              <a:chOff x="995087" y="3086055"/>
              <a:chExt cx="583260" cy="320234"/>
            </a:xfrm>
          </p:grpSpPr>
          <p:sp>
            <p:nvSpPr>
              <p:cNvPr id="96" name="자기 디스크 119">
                <a:extLst>
                  <a:ext uri="{FF2B5EF4-FFF2-40B4-BE49-F238E27FC236}">
                    <a16:creationId xmlns:a16="http://schemas.microsoft.com/office/drawing/2014/main" id="{4E0219D0-A993-6A80-202D-023DEC4E4CEC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68F128D-94AB-5051-FCB7-5A3959EEABC4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BA2A09ED-414C-7133-C754-93576F8ED865}"/>
                </a:ext>
              </a:extLst>
            </p:cNvPr>
            <p:cNvGrpSpPr/>
            <p:nvPr/>
          </p:nvGrpSpPr>
          <p:grpSpPr>
            <a:xfrm>
              <a:off x="3782117" y="3652142"/>
              <a:ext cx="583260" cy="320234"/>
              <a:chOff x="995087" y="3086055"/>
              <a:chExt cx="583260" cy="320234"/>
            </a:xfrm>
          </p:grpSpPr>
          <p:sp>
            <p:nvSpPr>
              <p:cNvPr id="99" name="자기 디스크 119">
                <a:extLst>
                  <a:ext uri="{FF2B5EF4-FFF2-40B4-BE49-F238E27FC236}">
                    <a16:creationId xmlns:a16="http://schemas.microsoft.com/office/drawing/2014/main" id="{AD01E56B-428E-C152-DB27-2C2B46D56607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31A97FA-8953-BC13-4114-66E7533C20DE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7C513B0F-DD7F-1A0B-9556-8448AA000462}"/>
                </a:ext>
              </a:extLst>
            </p:cNvPr>
            <p:cNvGrpSpPr/>
            <p:nvPr/>
          </p:nvGrpSpPr>
          <p:grpSpPr>
            <a:xfrm>
              <a:off x="3782117" y="4596775"/>
              <a:ext cx="583260" cy="320234"/>
              <a:chOff x="995087" y="3086055"/>
              <a:chExt cx="583260" cy="320234"/>
            </a:xfrm>
          </p:grpSpPr>
          <p:sp>
            <p:nvSpPr>
              <p:cNvPr id="102" name="자기 디스크 119">
                <a:extLst>
                  <a:ext uri="{FF2B5EF4-FFF2-40B4-BE49-F238E27FC236}">
                    <a16:creationId xmlns:a16="http://schemas.microsoft.com/office/drawing/2014/main" id="{C9962D17-46DC-938B-F05B-BE9D08A4C0A6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1043ADC-EB4A-B66C-EACB-4E52BC2EBFFC}"/>
                  </a:ext>
                </a:extLst>
              </p:cNvPr>
              <p:cNvSpPr txBox="1"/>
              <p:nvPr/>
            </p:nvSpPr>
            <p:spPr>
              <a:xfrm>
                <a:off x="1010041" y="3160068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sp>
          <p:nvSpPr>
            <p:cNvPr id="105" name="화살표: 오른쪽 104">
              <a:extLst>
                <a:ext uri="{FF2B5EF4-FFF2-40B4-BE49-F238E27FC236}">
                  <a16:creationId xmlns:a16="http://schemas.microsoft.com/office/drawing/2014/main" id="{3333DD3C-992B-01CA-56B6-82B824BC8547}"/>
                </a:ext>
              </a:extLst>
            </p:cNvPr>
            <p:cNvSpPr/>
            <p:nvPr/>
          </p:nvSpPr>
          <p:spPr>
            <a:xfrm>
              <a:off x="2710986" y="3701725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6" name="화살표: 오른쪽 105">
              <a:extLst>
                <a:ext uri="{FF2B5EF4-FFF2-40B4-BE49-F238E27FC236}">
                  <a16:creationId xmlns:a16="http://schemas.microsoft.com/office/drawing/2014/main" id="{31F88EF4-AD88-F06D-6343-928022B8CA72}"/>
                </a:ext>
              </a:extLst>
            </p:cNvPr>
            <p:cNvSpPr/>
            <p:nvPr/>
          </p:nvSpPr>
          <p:spPr>
            <a:xfrm>
              <a:off x="2710986" y="4655152"/>
              <a:ext cx="948981" cy="224847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8" name="Picture 4" descr="딥 러닝 - 무료 전자개 아이콘">
              <a:extLst>
                <a:ext uri="{FF2B5EF4-FFF2-40B4-BE49-F238E27FC236}">
                  <a16:creationId xmlns:a16="http://schemas.microsoft.com/office/drawing/2014/main" id="{FF95CE1F-9BFA-AEAD-93DC-6A98C9A21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9" y="3574014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딥 러닝 - 무료 전자개 아이콘">
              <a:extLst>
                <a:ext uri="{FF2B5EF4-FFF2-40B4-BE49-F238E27FC236}">
                  <a16:creationId xmlns:a16="http://schemas.microsoft.com/office/drawing/2014/main" id="{543C3486-6F12-6C26-6AB0-73C4F3A25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10" y="4501747"/>
              <a:ext cx="500745" cy="5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오른쪽 중괄호 106">
              <a:extLst>
                <a:ext uri="{FF2B5EF4-FFF2-40B4-BE49-F238E27FC236}">
                  <a16:creationId xmlns:a16="http://schemas.microsoft.com/office/drawing/2014/main" id="{1B206413-BBD7-CDDA-B811-EBBDB656BB49}"/>
                </a:ext>
              </a:extLst>
            </p:cNvPr>
            <p:cNvSpPr/>
            <p:nvPr/>
          </p:nvSpPr>
          <p:spPr>
            <a:xfrm>
              <a:off x="4543887" y="2786930"/>
              <a:ext cx="235206" cy="206542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59E1C428-26CF-69EB-466E-A452CDDF5563}"/>
                </a:ext>
              </a:extLst>
            </p:cNvPr>
            <p:cNvGrpSpPr/>
            <p:nvPr/>
          </p:nvGrpSpPr>
          <p:grpSpPr>
            <a:xfrm>
              <a:off x="4857784" y="3541354"/>
              <a:ext cx="659156" cy="564570"/>
              <a:chOff x="957142" y="3086055"/>
              <a:chExt cx="659156" cy="564570"/>
            </a:xfrm>
          </p:grpSpPr>
          <p:sp>
            <p:nvSpPr>
              <p:cNvPr id="110" name="자기 디스크 119">
                <a:extLst>
                  <a:ext uri="{FF2B5EF4-FFF2-40B4-BE49-F238E27FC236}">
                    <a16:creationId xmlns:a16="http://schemas.microsoft.com/office/drawing/2014/main" id="{FD9D8867-14A2-DFC6-9981-BDC26A633FB5}"/>
                  </a:ext>
                </a:extLst>
              </p:cNvPr>
              <p:cNvSpPr/>
              <p:nvPr/>
            </p:nvSpPr>
            <p:spPr>
              <a:xfrm>
                <a:off x="995087" y="3086055"/>
                <a:ext cx="583260" cy="56457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2B4BF65-67E1-2E46-6BAC-49E00DDA64A6}"/>
                  </a:ext>
                </a:extLst>
              </p:cNvPr>
              <p:cNvSpPr txBox="1"/>
              <p:nvPr/>
            </p:nvSpPr>
            <p:spPr>
              <a:xfrm>
                <a:off x="957142" y="3250515"/>
                <a:ext cx="659156" cy="4001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Average</a:t>
                </a:r>
              </a:p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cxnSp>
          <p:nvCxnSpPr>
            <p:cNvPr id="112" name="연결선: 꺾임 111">
              <a:extLst>
                <a:ext uri="{FF2B5EF4-FFF2-40B4-BE49-F238E27FC236}">
                  <a16:creationId xmlns:a16="http://schemas.microsoft.com/office/drawing/2014/main" id="{8ACE0282-AB62-DCA7-CADA-1B44462B5BEA}"/>
                </a:ext>
              </a:extLst>
            </p:cNvPr>
            <p:cNvCxnSpPr>
              <a:cxnSpLocks/>
              <a:stCxn id="110" idx="1"/>
              <a:endCxn id="77" idx="0"/>
            </p:cNvCxnSpPr>
            <p:nvPr/>
          </p:nvCxnSpPr>
          <p:spPr>
            <a:xfrm rot="16200000" flipV="1">
              <a:off x="3712635" y="2066630"/>
              <a:ext cx="895073" cy="2054376"/>
            </a:xfrm>
            <a:prstGeom prst="bentConnector3">
              <a:avLst>
                <a:gd name="adj1" fmla="val 14398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1B7E974-0D6F-33C2-E584-4933DEC83616}"/>
                </a:ext>
              </a:extLst>
            </p:cNvPr>
            <p:cNvSpPr txBox="1"/>
            <p:nvPr/>
          </p:nvSpPr>
          <p:spPr>
            <a:xfrm>
              <a:off x="3569724" y="1981507"/>
              <a:ext cx="1326005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ore-KR" sz="1000" dirty="0">
                  <a:latin typeface="+mn-ea"/>
                </a:rPr>
                <a:t>Update every model</a:t>
              </a:r>
            </a:p>
          </p:txBody>
        </p:sp>
      </p:grp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88F9B34C-1D66-8CBC-E7C1-CD7347B7F0FD}"/>
              </a:ext>
            </a:extLst>
          </p:cNvPr>
          <p:cNvSpPr/>
          <p:nvPr/>
        </p:nvSpPr>
        <p:spPr>
          <a:xfrm>
            <a:off x="5996691" y="2019883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C00000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Data parallel training</a:t>
            </a:r>
            <a:endParaRPr kumimoji="1" lang="ko-KR" altLang="en-US" sz="1500" dirty="0"/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30AEADCA-4372-AD0E-3079-BC6C722299CB}"/>
              </a:ext>
            </a:extLst>
          </p:cNvPr>
          <p:cNvSpPr/>
          <p:nvPr/>
        </p:nvSpPr>
        <p:spPr>
          <a:xfrm>
            <a:off x="5996691" y="2874282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Model parallel training</a:t>
            </a:r>
            <a:endParaRPr kumimoji="1" lang="ko-KR" altLang="en-US" sz="1500" dirty="0"/>
          </a:p>
        </p:txBody>
      </p:sp>
      <p:sp>
        <p:nvSpPr>
          <p:cNvPr id="127" name="사각형: 둥근 모서리 126">
            <a:extLst>
              <a:ext uri="{FF2B5EF4-FFF2-40B4-BE49-F238E27FC236}">
                <a16:creationId xmlns:a16="http://schemas.microsoft.com/office/drawing/2014/main" id="{A55C0978-5E67-9329-388C-99E16EA8C451}"/>
              </a:ext>
            </a:extLst>
          </p:cNvPr>
          <p:cNvSpPr/>
          <p:nvPr/>
        </p:nvSpPr>
        <p:spPr>
          <a:xfrm>
            <a:off x="5996691" y="3375027"/>
            <a:ext cx="2691962" cy="351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Pipeline parallelism</a:t>
            </a:r>
            <a:endParaRPr kumimoji="1" lang="ko-KR" altLang="en-US" sz="15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26B002-7810-B675-D8CD-E51903F58925}"/>
              </a:ext>
            </a:extLst>
          </p:cNvPr>
          <p:cNvSpPr txBox="1"/>
          <p:nvPr/>
        </p:nvSpPr>
        <p:spPr>
          <a:xfrm>
            <a:off x="2211923" y="2587330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5AC56CC-1EAA-0E9D-9E05-628524E0CE83}"/>
              </a:ext>
            </a:extLst>
          </p:cNvPr>
          <p:cNvSpPr txBox="1"/>
          <p:nvPr/>
        </p:nvSpPr>
        <p:spPr>
          <a:xfrm>
            <a:off x="2211923" y="3548823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CCB02E2-080B-0223-3335-417EF1CAF706}"/>
              </a:ext>
            </a:extLst>
          </p:cNvPr>
          <p:cNvSpPr txBox="1"/>
          <p:nvPr/>
        </p:nvSpPr>
        <p:spPr>
          <a:xfrm>
            <a:off x="2211923" y="4468147"/>
            <a:ext cx="46198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GPU</a:t>
            </a:r>
            <a:endParaRPr kumimoji="1" lang="ko-KR" altLang="en-US" sz="1200" dirty="0" err="1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4752B1-9098-542E-9333-6DDFE1DBA1CB}"/>
              </a:ext>
            </a:extLst>
          </p:cNvPr>
          <p:cNvSpPr txBox="1"/>
          <p:nvPr/>
        </p:nvSpPr>
        <p:spPr>
          <a:xfrm>
            <a:off x="2562038" y="3332335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53F8898-C344-CF36-82B0-CE8E2385948A}"/>
              </a:ext>
            </a:extLst>
          </p:cNvPr>
          <p:cNvSpPr txBox="1"/>
          <p:nvPr/>
        </p:nvSpPr>
        <p:spPr>
          <a:xfrm>
            <a:off x="2562038" y="4236088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371D381-10D2-3B75-5996-980FF8DFC55D}"/>
              </a:ext>
            </a:extLst>
          </p:cNvPr>
          <p:cNvSpPr txBox="1"/>
          <p:nvPr/>
        </p:nvSpPr>
        <p:spPr>
          <a:xfrm>
            <a:off x="2562038" y="5141106"/>
            <a:ext cx="1227452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/>
              <a:t>Replica of model</a:t>
            </a:r>
            <a:endParaRPr kumimoji="1" lang="ko-KR" altLang="en-US" sz="1200" dirty="0" err="1"/>
          </a:p>
        </p:txBody>
      </p:sp>
      <p:sp>
        <p:nvSpPr>
          <p:cNvPr id="136" name="사각형: 둥근 모서리 135">
            <a:extLst>
              <a:ext uri="{FF2B5EF4-FFF2-40B4-BE49-F238E27FC236}">
                <a16:creationId xmlns:a16="http://schemas.microsoft.com/office/drawing/2014/main" id="{F5DDA269-E67F-EA0D-8488-62DD188C2778}"/>
              </a:ext>
            </a:extLst>
          </p:cNvPr>
          <p:cNvSpPr/>
          <p:nvPr/>
        </p:nvSpPr>
        <p:spPr>
          <a:xfrm>
            <a:off x="2134004" y="2587330"/>
            <a:ext cx="2397683" cy="2965968"/>
          </a:xfrm>
          <a:prstGeom prst="roundRect">
            <a:avLst>
              <a:gd name="adj" fmla="val 7051"/>
            </a:avLst>
          </a:prstGeom>
          <a:noFill/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BB0A507-6CD3-8791-1795-565482EB27AD}"/>
              </a:ext>
            </a:extLst>
          </p:cNvPr>
          <p:cNvSpPr txBox="1"/>
          <p:nvPr/>
        </p:nvSpPr>
        <p:spPr>
          <a:xfrm>
            <a:off x="2467795" y="5529168"/>
            <a:ext cx="1609928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Computation-intensive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sp>
        <p:nvSpPr>
          <p:cNvPr id="138" name="사각형: 둥근 모서리 137">
            <a:extLst>
              <a:ext uri="{FF2B5EF4-FFF2-40B4-BE49-F238E27FC236}">
                <a16:creationId xmlns:a16="http://schemas.microsoft.com/office/drawing/2014/main" id="{E57897E3-565B-75E4-E3F9-42E1774454C4}"/>
              </a:ext>
            </a:extLst>
          </p:cNvPr>
          <p:cNvSpPr/>
          <p:nvPr/>
        </p:nvSpPr>
        <p:spPr>
          <a:xfrm>
            <a:off x="3636215" y="2159137"/>
            <a:ext cx="1340315" cy="381878"/>
          </a:xfrm>
          <a:prstGeom prst="roundRect">
            <a:avLst>
              <a:gd name="adj" fmla="val 7051"/>
            </a:avLst>
          </a:prstGeom>
          <a:noFill/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8F83E0B-6E5B-CEC2-2373-E30DB0B93C9F}"/>
              </a:ext>
            </a:extLst>
          </p:cNvPr>
          <p:cNvSpPr txBox="1"/>
          <p:nvPr/>
        </p:nvSpPr>
        <p:spPr>
          <a:xfrm>
            <a:off x="3435505" y="1890249"/>
            <a:ext cx="1783630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Communication-intensive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sp>
        <p:nvSpPr>
          <p:cNvPr id="140" name="사각형: 둥근 모서리 139">
            <a:extLst>
              <a:ext uri="{FF2B5EF4-FFF2-40B4-BE49-F238E27FC236}">
                <a16:creationId xmlns:a16="http://schemas.microsoft.com/office/drawing/2014/main" id="{CE18DE9C-E243-F2F6-7871-1141082A8986}"/>
              </a:ext>
            </a:extLst>
          </p:cNvPr>
          <p:cNvSpPr/>
          <p:nvPr/>
        </p:nvSpPr>
        <p:spPr>
          <a:xfrm>
            <a:off x="130629" y="4753554"/>
            <a:ext cx="1281212" cy="1540908"/>
          </a:xfrm>
          <a:prstGeom prst="roundRect">
            <a:avLst>
              <a:gd name="adj" fmla="val 7051"/>
            </a:avLst>
          </a:prstGeom>
          <a:solidFill>
            <a:srgbClr val="C00000">
              <a:alpha val="10000"/>
            </a:srgbClr>
          </a:solidFill>
          <a:ln w="19050">
            <a:solidFill>
              <a:srgbClr val="C0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29A8306-0604-07A8-BB3E-5E2F26A70865}"/>
              </a:ext>
            </a:extLst>
          </p:cNvPr>
          <p:cNvSpPr txBox="1"/>
          <p:nvPr/>
        </p:nvSpPr>
        <p:spPr>
          <a:xfrm>
            <a:off x="290483" y="6270100"/>
            <a:ext cx="981615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solidFill>
                  <a:srgbClr val="C00000"/>
                </a:solidFill>
              </a:rPr>
              <a:t>I/O intensive</a:t>
            </a:r>
            <a:endParaRPr kumimoji="1" lang="ko-KR" altLang="en-US" sz="1200" dirty="0" err="1">
              <a:solidFill>
                <a:srgbClr val="C00000"/>
              </a:solidFill>
            </a:endParaRPr>
          </a:p>
        </p:txBody>
      </p:sp>
      <p:pic>
        <p:nvPicPr>
          <p:cNvPr id="1028" name="Picture 4" descr="진짜 병목현상 보여준다 들어와바 - 디지털 (컴퓨터/폰/IT) - 에펨코리아">
            <a:extLst>
              <a:ext uri="{FF2B5EF4-FFF2-40B4-BE49-F238E27FC236}">
                <a16:creationId xmlns:a16="http://schemas.microsoft.com/office/drawing/2014/main" id="{648A3034-2006-C9DE-CEF8-A79AE43C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28" y="4165250"/>
            <a:ext cx="2822093" cy="20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오른쪽 중괄호 144">
            <a:extLst>
              <a:ext uri="{FF2B5EF4-FFF2-40B4-BE49-F238E27FC236}">
                <a16:creationId xmlns:a16="http://schemas.microsoft.com/office/drawing/2014/main" id="{33B8317E-C213-3F2D-83EA-57491D37F1DE}"/>
              </a:ext>
            </a:extLst>
          </p:cNvPr>
          <p:cNvSpPr/>
          <p:nvPr/>
        </p:nvSpPr>
        <p:spPr>
          <a:xfrm>
            <a:off x="5583431" y="2019883"/>
            <a:ext cx="281178" cy="4421110"/>
          </a:xfrm>
          <a:prstGeom prst="rightBrace">
            <a:avLst>
              <a:gd name="adj1" fmla="val 8333"/>
              <a:gd name="adj2" fmla="val 4998"/>
            </a:avLst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Distributed Deep Learning Training Process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2169FBB-A599-1E58-0AF5-C737864C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7" y="3520500"/>
            <a:ext cx="3800541" cy="2177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6A73D-1BC7-C331-C95A-83BF62704273}"/>
              </a:ext>
            </a:extLst>
          </p:cNvPr>
          <p:cNvSpPr txBox="1"/>
          <p:nvPr/>
        </p:nvSpPr>
        <p:spPr>
          <a:xfrm>
            <a:off x="214017" y="5768849"/>
            <a:ext cx="3949002" cy="4616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en-US" altLang="ko-KR" sz="1200" dirty="0">
                <a:latin typeface="+mn-ea"/>
              </a:rPr>
              <a:t>Improving I/O efficiency can improve training speed</a:t>
            </a:r>
          </a:p>
          <a:p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using GPU Spot VMs does not have enough RAM</a:t>
            </a:r>
            <a:endParaRPr kumimoji="1" lang="ko-KR" altLang="en-US" sz="1200" dirty="0" err="1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E8F75-F1B6-2E6E-E837-6F71D9D4E2BA}"/>
              </a:ext>
            </a:extLst>
          </p:cNvPr>
          <p:cNvSpPr txBox="1"/>
          <p:nvPr/>
        </p:nvSpPr>
        <p:spPr>
          <a:xfrm>
            <a:off x="214017" y="2126628"/>
            <a:ext cx="4666593" cy="3231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en-US" altLang="ko-KR" sz="1500" b="1" dirty="0">
                <a:latin typeface="+mn-ea"/>
              </a:rPr>
              <a:t>I/O Characteristic of Data-Parallel DL Training</a:t>
            </a:r>
            <a:endParaRPr kumimoji="1" lang="ko-KR" altLang="en-US" sz="1500" b="1" dirty="0" err="1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308610" y="2506504"/>
            <a:ext cx="3949002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Highly-concurrent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Read-only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Repetitive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Totally random I/O access</a:t>
            </a:r>
            <a:endParaRPr kumimoji="1" lang="ko-KR" altLang="en-US" sz="1200" dirty="0" err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983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Importance Sampling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1988248"/>
            <a:ext cx="7652301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Specific set of training samples tend to generate little-to-no impact on the model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Prioritizing training using samples with relatively higher importance can achieve improvement in both training time and test errors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Feed forward loss is often used to measure the importance of each data sample as an alternative of gradients</a:t>
            </a:r>
            <a:endParaRPr kumimoji="1" lang="ko-KR" altLang="en-US" sz="1200" dirty="0" err="1">
              <a:latin typeface="+mn-ea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3D0AC757-2CA9-9A38-6460-34167BE4466C}"/>
              </a:ext>
            </a:extLst>
          </p:cNvPr>
          <p:cNvGrpSpPr/>
          <p:nvPr/>
        </p:nvGrpSpPr>
        <p:grpSpPr>
          <a:xfrm>
            <a:off x="282398" y="3173641"/>
            <a:ext cx="7652300" cy="2181179"/>
            <a:chOff x="374496" y="3252332"/>
            <a:chExt cx="7652300" cy="2181179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E100FCF-CED0-975C-CDBE-820C9700B208}"/>
                </a:ext>
              </a:extLst>
            </p:cNvPr>
            <p:cNvGrpSpPr/>
            <p:nvPr/>
          </p:nvGrpSpPr>
          <p:grpSpPr>
            <a:xfrm>
              <a:off x="374496" y="3252332"/>
              <a:ext cx="4506114" cy="716980"/>
              <a:chOff x="1028761" y="2842480"/>
              <a:chExt cx="4506114" cy="716980"/>
            </a:xfrm>
          </p:grpSpPr>
          <p:sp>
            <p:nvSpPr>
              <p:cNvPr id="2" name="화살표: 오른쪽 1">
                <a:extLst>
                  <a:ext uri="{FF2B5EF4-FFF2-40B4-BE49-F238E27FC236}">
                    <a16:creationId xmlns:a16="http://schemas.microsoft.com/office/drawing/2014/main" id="{44CBA836-6C7B-AD02-58E9-F37929CB21E5}"/>
                  </a:ext>
                </a:extLst>
              </p:cNvPr>
              <p:cNvSpPr/>
              <p:nvPr/>
            </p:nvSpPr>
            <p:spPr>
              <a:xfrm>
                <a:off x="1981201" y="3001722"/>
                <a:ext cx="1465277" cy="224847"/>
              </a:xfrm>
              <a:prstGeom prst="righ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9" name="Picture 2" descr="서버 아이콘 에 Selman Icons">
                <a:extLst>
                  <a:ext uri="{FF2B5EF4-FFF2-40B4-BE49-F238E27FC236}">
                    <a16:creationId xmlns:a16="http://schemas.microsoft.com/office/drawing/2014/main" id="{46787CFE-63FB-9311-AB4E-63AC47598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728" y="2842480"/>
                <a:ext cx="523294" cy="52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딥 러닝 - 무료 전자개 아이콘">
                <a:extLst>
                  <a:ext uri="{FF2B5EF4-FFF2-40B4-BE49-F238E27FC236}">
                    <a16:creationId xmlns:a16="http://schemas.microsoft.com/office/drawing/2014/main" id="{ABDA806A-E01D-BFA9-31EA-8D1BDCCDE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161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자기 디스크 119">
                <a:extLst>
                  <a:ext uri="{FF2B5EF4-FFF2-40B4-BE49-F238E27FC236}">
                    <a16:creationId xmlns:a16="http://schemas.microsoft.com/office/drawing/2014/main" id="{7F14834F-710D-97EC-2C65-2DA860B78950}"/>
                  </a:ext>
                </a:extLst>
              </p:cNvPr>
              <p:cNvSpPr/>
              <p:nvPr/>
            </p:nvSpPr>
            <p:spPr>
              <a:xfrm>
                <a:off x="3521670" y="2927709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ABFAC9-77A4-2987-D8FA-6C045431F594}"/>
                  </a:ext>
                </a:extLst>
              </p:cNvPr>
              <p:cNvSpPr txBox="1"/>
              <p:nvPr/>
            </p:nvSpPr>
            <p:spPr>
              <a:xfrm>
                <a:off x="3551572" y="3001722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14" name="자기 디스크 119">
                <a:extLst>
                  <a:ext uri="{FF2B5EF4-FFF2-40B4-BE49-F238E27FC236}">
                    <a16:creationId xmlns:a16="http://schemas.microsoft.com/office/drawing/2014/main" id="{77EE6A0E-27F0-C5B4-FEE1-2D291872278E}"/>
                  </a:ext>
                </a:extLst>
              </p:cNvPr>
              <p:cNvSpPr/>
              <p:nvPr/>
            </p:nvSpPr>
            <p:spPr>
              <a:xfrm>
                <a:off x="1073150" y="2927709"/>
                <a:ext cx="783568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124F6-E55F-D692-2D7A-22ED9C37D0DB}"/>
                  </a:ext>
                </a:extLst>
              </p:cNvPr>
              <p:cNvSpPr txBox="1"/>
              <p:nvPr/>
            </p:nvSpPr>
            <p:spPr>
              <a:xfrm>
                <a:off x="1028761" y="3001722"/>
                <a:ext cx="872355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Mini batch 0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3F3E78-CF45-EEB6-0643-601379B0E169}"/>
                  </a:ext>
                </a:extLst>
              </p:cNvPr>
              <p:cNvSpPr txBox="1"/>
              <p:nvPr/>
            </p:nvSpPr>
            <p:spPr>
              <a:xfrm>
                <a:off x="1832158" y="3313239"/>
                <a:ext cx="1736374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Forward / back propagation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55" name="화살표: 오른쪽 54">
                <a:extLst>
                  <a:ext uri="{FF2B5EF4-FFF2-40B4-BE49-F238E27FC236}">
                    <a16:creationId xmlns:a16="http://schemas.microsoft.com/office/drawing/2014/main" id="{14A76922-5154-6A93-30E9-3D520C0BB90E}"/>
                  </a:ext>
                </a:extLst>
              </p:cNvPr>
              <p:cNvSpPr/>
              <p:nvPr/>
            </p:nvSpPr>
            <p:spPr>
              <a:xfrm>
                <a:off x="4301493" y="3001722"/>
                <a:ext cx="676606" cy="224847"/>
              </a:xfrm>
              <a:prstGeom prst="rightArrow">
                <a:avLst/>
              </a:prstGeom>
              <a:solidFill>
                <a:schemeClr val="accent6">
                  <a:lumMod val="5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56" name="Picture 4" descr="딥 러닝 - 무료 전자개 아이콘">
                <a:extLst>
                  <a:ext uri="{FF2B5EF4-FFF2-40B4-BE49-F238E27FC236}">
                    <a16:creationId xmlns:a16="http://schemas.microsoft.com/office/drawing/2014/main" id="{14622B7F-998E-E2A3-E2BA-6FC2173F3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130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78DE287-8DDB-A032-7ECE-F9EF6E75CF9C}"/>
                  </a:ext>
                </a:extLst>
              </p:cNvPr>
              <p:cNvSpPr txBox="1"/>
              <p:nvPr/>
            </p:nvSpPr>
            <p:spPr>
              <a:xfrm>
                <a:off x="4301493" y="3238046"/>
                <a:ext cx="572593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update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ABEE307-BBA5-54D0-2FC5-9004FEEE3B0C}"/>
                </a:ext>
              </a:extLst>
            </p:cNvPr>
            <p:cNvGrpSpPr/>
            <p:nvPr/>
          </p:nvGrpSpPr>
          <p:grpSpPr>
            <a:xfrm>
              <a:off x="374496" y="3986812"/>
              <a:ext cx="4506114" cy="716980"/>
              <a:chOff x="1028761" y="2842480"/>
              <a:chExt cx="4506114" cy="716980"/>
            </a:xfrm>
          </p:grpSpPr>
          <p:sp>
            <p:nvSpPr>
              <p:cNvPr id="59" name="화살표: 오른쪽 58">
                <a:extLst>
                  <a:ext uri="{FF2B5EF4-FFF2-40B4-BE49-F238E27FC236}">
                    <a16:creationId xmlns:a16="http://schemas.microsoft.com/office/drawing/2014/main" id="{4C68C7C8-1005-269A-81EE-CAEDA44BBEE7}"/>
                  </a:ext>
                </a:extLst>
              </p:cNvPr>
              <p:cNvSpPr/>
              <p:nvPr/>
            </p:nvSpPr>
            <p:spPr>
              <a:xfrm>
                <a:off x="1981201" y="3001722"/>
                <a:ext cx="1465277" cy="224847"/>
              </a:xfrm>
              <a:prstGeom prst="righ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60" name="Picture 2" descr="서버 아이콘 에 Selman Icons">
                <a:extLst>
                  <a:ext uri="{FF2B5EF4-FFF2-40B4-BE49-F238E27FC236}">
                    <a16:creationId xmlns:a16="http://schemas.microsoft.com/office/drawing/2014/main" id="{92D59130-CC6E-785C-4C5A-E602CC393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728" y="2842480"/>
                <a:ext cx="523294" cy="52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딥 러닝 - 무료 전자개 아이콘">
                <a:extLst>
                  <a:ext uri="{FF2B5EF4-FFF2-40B4-BE49-F238E27FC236}">
                    <a16:creationId xmlns:a16="http://schemas.microsoft.com/office/drawing/2014/main" id="{FBC62657-862D-0B2B-8BA8-AFCEA2433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161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자기 디스크 119">
                <a:extLst>
                  <a:ext uri="{FF2B5EF4-FFF2-40B4-BE49-F238E27FC236}">
                    <a16:creationId xmlns:a16="http://schemas.microsoft.com/office/drawing/2014/main" id="{28CABC6A-A4CF-5E15-9C43-C13C2894DA80}"/>
                  </a:ext>
                </a:extLst>
              </p:cNvPr>
              <p:cNvSpPr/>
              <p:nvPr/>
            </p:nvSpPr>
            <p:spPr>
              <a:xfrm>
                <a:off x="3521670" y="2927709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C2E0103-F407-8458-12C8-65A6CFE2FDD8}"/>
                  </a:ext>
                </a:extLst>
              </p:cNvPr>
              <p:cNvSpPr txBox="1"/>
              <p:nvPr/>
            </p:nvSpPr>
            <p:spPr>
              <a:xfrm>
                <a:off x="3551572" y="3001722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64" name="자기 디스크 119">
                <a:extLst>
                  <a:ext uri="{FF2B5EF4-FFF2-40B4-BE49-F238E27FC236}">
                    <a16:creationId xmlns:a16="http://schemas.microsoft.com/office/drawing/2014/main" id="{2AEBB5C5-C2B2-66EC-9649-1867B4EBD89A}"/>
                  </a:ext>
                </a:extLst>
              </p:cNvPr>
              <p:cNvSpPr/>
              <p:nvPr/>
            </p:nvSpPr>
            <p:spPr>
              <a:xfrm>
                <a:off x="1073150" y="2927709"/>
                <a:ext cx="783568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37F2A9D-C1FC-0F99-B3C7-FDCB89D09BBA}"/>
                  </a:ext>
                </a:extLst>
              </p:cNvPr>
              <p:cNvSpPr txBox="1"/>
              <p:nvPr/>
            </p:nvSpPr>
            <p:spPr>
              <a:xfrm>
                <a:off x="1028761" y="3001722"/>
                <a:ext cx="872355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Mini batch 0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0B2E6A3-4B57-CC51-FF9A-F75893B61E21}"/>
                  </a:ext>
                </a:extLst>
              </p:cNvPr>
              <p:cNvSpPr txBox="1"/>
              <p:nvPr/>
            </p:nvSpPr>
            <p:spPr>
              <a:xfrm>
                <a:off x="1832158" y="3313239"/>
                <a:ext cx="1736374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Forward / back propagation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67" name="화살표: 오른쪽 66">
                <a:extLst>
                  <a:ext uri="{FF2B5EF4-FFF2-40B4-BE49-F238E27FC236}">
                    <a16:creationId xmlns:a16="http://schemas.microsoft.com/office/drawing/2014/main" id="{78D04569-4796-2EAD-5748-D5C7C230C680}"/>
                  </a:ext>
                </a:extLst>
              </p:cNvPr>
              <p:cNvSpPr/>
              <p:nvPr/>
            </p:nvSpPr>
            <p:spPr>
              <a:xfrm>
                <a:off x="4301493" y="3001722"/>
                <a:ext cx="676606" cy="224847"/>
              </a:xfrm>
              <a:prstGeom prst="rightArrow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68" name="Picture 4" descr="딥 러닝 - 무료 전자개 아이콘">
                <a:extLst>
                  <a:ext uri="{FF2B5EF4-FFF2-40B4-BE49-F238E27FC236}">
                    <a16:creationId xmlns:a16="http://schemas.microsoft.com/office/drawing/2014/main" id="{26D6469F-5231-B4F2-C619-3A6F265F2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130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40F596F-F2D5-5367-82E5-11F450F1693D}"/>
                  </a:ext>
                </a:extLst>
              </p:cNvPr>
              <p:cNvSpPr txBox="1"/>
              <p:nvPr/>
            </p:nvSpPr>
            <p:spPr>
              <a:xfrm>
                <a:off x="4301493" y="3238046"/>
                <a:ext cx="572593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update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2F43A3A6-6BF0-A7C0-EF1E-DC845D9BDE51}"/>
                </a:ext>
              </a:extLst>
            </p:cNvPr>
            <p:cNvGrpSpPr/>
            <p:nvPr/>
          </p:nvGrpSpPr>
          <p:grpSpPr>
            <a:xfrm>
              <a:off x="374496" y="4716531"/>
              <a:ext cx="4506114" cy="716980"/>
              <a:chOff x="1028761" y="2842480"/>
              <a:chExt cx="4506114" cy="716980"/>
            </a:xfrm>
          </p:grpSpPr>
          <p:sp>
            <p:nvSpPr>
              <p:cNvPr id="71" name="화살표: 오른쪽 70">
                <a:extLst>
                  <a:ext uri="{FF2B5EF4-FFF2-40B4-BE49-F238E27FC236}">
                    <a16:creationId xmlns:a16="http://schemas.microsoft.com/office/drawing/2014/main" id="{50DDFE35-C39F-1E13-A1A8-549EB7009874}"/>
                  </a:ext>
                </a:extLst>
              </p:cNvPr>
              <p:cNvSpPr/>
              <p:nvPr/>
            </p:nvSpPr>
            <p:spPr>
              <a:xfrm>
                <a:off x="1981201" y="3001722"/>
                <a:ext cx="1465277" cy="224847"/>
              </a:xfrm>
              <a:prstGeom prst="right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72" name="Picture 2" descr="서버 아이콘 에 Selman Icons">
                <a:extLst>
                  <a:ext uri="{FF2B5EF4-FFF2-40B4-BE49-F238E27FC236}">
                    <a16:creationId xmlns:a16="http://schemas.microsoft.com/office/drawing/2014/main" id="{D06CB56F-A601-F9F9-C0A1-125868E033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728" y="2842480"/>
                <a:ext cx="523294" cy="52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딥 러닝 - 무료 전자개 아이콘">
                <a:extLst>
                  <a:ext uri="{FF2B5EF4-FFF2-40B4-BE49-F238E27FC236}">
                    <a16:creationId xmlns:a16="http://schemas.microsoft.com/office/drawing/2014/main" id="{04B20ED5-0705-9DA5-7BAF-DB4BB6D87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161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자기 디스크 119">
                <a:extLst>
                  <a:ext uri="{FF2B5EF4-FFF2-40B4-BE49-F238E27FC236}">
                    <a16:creationId xmlns:a16="http://schemas.microsoft.com/office/drawing/2014/main" id="{C7B36211-7AEB-FE34-B55B-1A07840CDF65}"/>
                  </a:ext>
                </a:extLst>
              </p:cNvPr>
              <p:cNvSpPr/>
              <p:nvPr/>
            </p:nvSpPr>
            <p:spPr>
              <a:xfrm>
                <a:off x="3521670" y="2927709"/>
                <a:ext cx="583260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45ABE7-CD6E-DDB8-F6D0-6FE4E9D8EA4E}"/>
                  </a:ext>
                </a:extLst>
              </p:cNvPr>
              <p:cNvSpPr txBox="1"/>
              <p:nvPr/>
            </p:nvSpPr>
            <p:spPr>
              <a:xfrm>
                <a:off x="3551572" y="3001722"/>
                <a:ext cx="553358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ko-Kore-KR" sz="1000" dirty="0">
                    <a:latin typeface="+mn-ea"/>
                  </a:rPr>
                  <a:t>weight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76" name="자기 디스크 119">
                <a:extLst>
                  <a:ext uri="{FF2B5EF4-FFF2-40B4-BE49-F238E27FC236}">
                    <a16:creationId xmlns:a16="http://schemas.microsoft.com/office/drawing/2014/main" id="{8E344038-6135-B044-6DE3-02D6AF69992D}"/>
                  </a:ext>
                </a:extLst>
              </p:cNvPr>
              <p:cNvSpPr/>
              <p:nvPr/>
            </p:nvSpPr>
            <p:spPr>
              <a:xfrm>
                <a:off x="1073150" y="2927709"/>
                <a:ext cx="783568" cy="298860"/>
              </a:xfrm>
              <a:prstGeom prst="flowChartMagneticDisk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414EFE-D44D-553A-3DE5-798AD85421A4}"/>
                  </a:ext>
                </a:extLst>
              </p:cNvPr>
              <p:cNvSpPr txBox="1"/>
              <p:nvPr/>
            </p:nvSpPr>
            <p:spPr>
              <a:xfrm>
                <a:off x="1028761" y="3001722"/>
                <a:ext cx="872355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Mini batch 0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E917D3-422E-2F50-BCB9-595947D30902}"/>
                  </a:ext>
                </a:extLst>
              </p:cNvPr>
              <p:cNvSpPr txBox="1"/>
              <p:nvPr/>
            </p:nvSpPr>
            <p:spPr>
              <a:xfrm>
                <a:off x="1832158" y="3313239"/>
                <a:ext cx="1736374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Forward / back propagation</a:t>
                </a:r>
                <a:endParaRPr kumimoji="1" lang="ko-Kore-KR" altLang="en-US" sz="1000" dirty="0">
                  <a:latin typeface="+mn-ea"/>
                </a:endParaRPr>
              </a:p>
            </p:txBody>
          </p:sp>
          <p:sp>
            <p:nvSpPr>
              <p:cNvPr id="79" name="화살표: 오른쪽 78">
                <a:extLst>
                  <a:ext uri="{FF2B5EF4-FFF2-40B4-BE49-F238E27FC236}">
                    <a16:creationId xmlns:a16="http://schemas.microsoft.com/office/drawing/2014/main" id="{02BB8380-D7EC-D892-439D-629D519F0B1F}"/>
                  </a:ext>
                </a:extLst>
              </p:cNvPr>
              <p:cNvSpPr/>
              <p:nvPr/>
            </p:nvSpPr>
            <p:spPr>
              <a:xfrm>
                <a:off x="4301493" y="3001722"/>
                <a:ext cx="676606" cy="224847"/>
              </a:xfrm>
              <a:prstGeom prst="rightArrow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pic>
            <p:nvPicPr>
              <p:cNvPr id="80" name="Picture 4" descr="딥 러닝 - 무료 전자개 아이콘">
                <a:extLst>
                  <a:ext uri="{FF2B5EF4-FFF2-40B4-BE49-F238E27FC236}">
                    <a16:creationId xmlns:a16="http://schemas.microsoft.com/office/drawing/2014/main" id="{323208E3-362A-8F07-E6B1-79AD13DA0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130" y="2853755"/>
                <a:ext cx="500745" cy="500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3F53D4F-051C-AD88-FD72-C6593FE73577}"/>
                  </a:ext>
                </a:extLst>
              </p:cNvPr>
              <p:cNvSpPr txBox="1"/>
              <p:nvPr/>
            </p:nvSpPr>
            <p:spPr>
              <a:xfrm>
                <a:off x="4301493" y="3238046"/>
                <a:ext cx="572593" cy="24622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en-US" altLang="en-US" sz="1000" dirty="0">
                    <a:latin typeface="+mn-ea"/>
                  </a:rPr>
                  <a:t>update</a:t>
                </a:r>
                <a:endParaRPr kumimoji="1" lang="ko-Kore-KR" altLang="en-US" sz="1000" dirty="0">
                  <a:latin typeface="+mn-ea"/>
                </a:endParaRPr>
              </a:p>
            </p:txBody>
          </p:sp>
        </p:grpSp>
        <p:cxnSp>
          <p:nvCxnSpPr>
            <p:cNvPr id="83" name="연결선: 꺾임 82">
              <a:extLst>
                <a:ext uri="{FF2B5EF4-FFF2-40B4-BE49-F238E27FC236}">
                  <a16:creationId xmlns:a16="http://schemas.microsoft.com/office/drawing/2014/main" id="{A0FE0449-DF95-6BCD-DA78-E17D406CBF91}"/>
                </a:ext>
              </a:extLst>
            </p:cNvPr>
            <p:cNvCxnSpPr>
              <a:cxnSpLocks/>
              <a:stCxn id="97" idx="0"/>
              <a:endCxn id="57" idx="2"/>
            </p:cNvCxnSpPr>
            <p:nvPr/>
          </p:nvCxnSpPr>
          <p:spPr>
            <a:xfrm rot="16200000" flipV="1">
              <a:off x="4303500" y="3524144"/>
              <a:ext cx="981654" cy="1721604"/>
            </a:xfrm>
            <a:prstGeom prst="bentConnector3">
              <a:avLst>
                <a:gd name="adj1" fmla="val 8648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A6FA834-0C0A-95B9-D967-EB0829D134A6}"/>
                </a:ext>
              </a:extLst>
            </p:cNvPr>
            <p:cNvSpPr txBox="1"/>
            <p:nvPr/>
          </p:nvSpPr>
          <p:spPr>
            <a:xfrm>
              <a:off x="5149021" y="4860383"/>
              <a:ext cx="287777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Contribution of each batch is different</a:t>
              </a:r>
              <a:endParaRPr kumimoji="1" lang="ko-KR" altLang="en-US" sz="1200" dirty="0" err="1">
                <a:latin typeface="+mn-ea"/>
              </a:endParaRPr>
            </a:p>
          </p:txBody>
        </p:sp>
        <p:cxnSp>
          <p:nvCxnSpPr>
            <p:cNvPr id="89" name="연결선: 꺾임 88">
              <a:extLst>
                <a:ext uri="{FF2B5EF4-FFF2-40B4-BE49-F238E27FC236}">
                  <a16:creationId xmlns:a16="http://schemas.microsoft.com/office/drawing/2014/main" id="{AC7A89EB-1FF0-DCC0-C6CD-0FE8E270BF1C}"/>
                </a:ext>
              </a:extLst>
            </p:cNvPr>
            <p:cNvCxnSpPr>
              <a:cxnSpLocks/>
              <a:stCxn id="97" idx="0"/>
              <a:endCxn id="69" idx="2"/>
            </p:cNvCxnSpPr>
            <p:nvPr/>
          </p:nvCxnSpPr>
          <p:spPr>
            <a:xfrm rot="16200000" flipV="1">
              <a:off x="4670740" y="3891384"/>
              <a:ext cx="247174" cy="17216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연결선: 꺾임 92">
              <a:extLst>
                <a:ext uri="{FF2B5EF4-FFF2-40B4-BE49-F238E27FC236}">
                  <a16:creationId xmlns:a16="http://schemas.microsoft.com/office/drawing/2014/main" id="{2AC6519B-E9D6-6C96-D1F2-CD013242BEC5}"/>
                </a:ext>
              </a:extLst>
            </p:cNvPr>
            <p:cNvCxnSpPr>
              <a:cxnSpLocks/>
              <a:stCxn id="97" idx="2"/>
              <a:endCxn id="81" idx="2"/>
            </p:cNvCxnSpPr>
            <p:nvPr/>
          </p:nvCxnSpPr>
          <p:spPr>
            <a:xfrm rot="5400000">
              <a:off x="4691554" y="4394743"/>
              <a:ext cx="205546" cy="1721604"/>
            </a:xfrm>
            <a:prstGeom prst="bentConnector3">
              <a:avLst>
                <a:gd name="adj1" fmla="val 21121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CB259C85-2A9D-AF46-342D-96A32BAAFA37}"/>
                </a:ext>
              </a:extLst>
            </p:cNvPr>
            <p:cNvSpPr/>
            <p:nvPr/>
          </p:nvSpPr>
          <p:spPr>
            <a:xfrm>
              <a:off x="5176158" y="4875773"/>
              <a:ext cx="957942" cy="276999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36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Focal Loss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83280B-9EFA-A9C5-AD4D-DB26A11E499E}"/>
              </a:ext>
            </a:extLst>
          </p:cNvPr>
          <p:cNvSpPr txBox="1"/>
          <p:nvPr/>
        </p:nvSpPr>
        <p:spPr>
          <a:xfrm>
            <a:off x="282397" y="4641738"/>
            <a:ext cx="7652301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Background: easy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Foreground: hard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To address class imbalance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Focus training with hard negative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P: model’s estimated probability for the class with label y=1</a:t>
            </a:r>
            <a:endParaRPr kumimoji="1" lang="ko-KR" altLang="en-US" sz="1200" dirty="0" err="1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CDB830-5594-FBFA-8E8D-ED562190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704" y="3972234"/>
            <a:ext cx="2867297" cy="3774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464AC66-AAE8-2500-184A-060CAB62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7" y="2005748"/>
            <a:ext cx="4124901" cy="245623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03F3E9A-04B4-8C75-0BA9-4066544B7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704" y="3170478"/>
            <a:ext cx="2559559" cy="7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ctr" anchorCtr="0">
        <a:spAutoFit/>
      </a:bodyPr>
      <a:lstStyle>
        <a:defPPr algn="l">
          <a:defRPr kumimoji="1" sz="1200" dirty="0" err="1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et03" id="{22063185-E8A4-0F4A-BCE4-9DDADD4FFC71}" vid="{5A9429D3-72F5-CF43-894A-C40B615A817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Templet03</Template>
  <TotalTime>28549</TotalTime>
  <Words>2243</Words>
  <Application>Microsoft Office PowerPoint</Application>
  <PresentationFormat>화면 슬라이드 쇼(4:3)</PresentationFormat>
  <Paragraphs>399</Paragraphs>
  <Slides>30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08서울남산체 B</vt:lpstr>
      <vt:lpstr>HY견고딕</vt:lpstr>
      <vt:lpstr>맑은 고딕</vt:lpstr>
      <vt:lpstr>함초롬바탕</vt:lpstr>
      <vt:lpstr>Arial</vt:lpstr>
      <vt:lpstr>Calibri</vt:lpstr>
      <vt:lpstr>Calibri Light</vt:lpstr>
      <vt:lpstr>Cambria Math</vt:lpstr>
      <vt:lpstr>Wingdings</vt:lpstr>
      <vt:lpstr>Office 테마</vt:lpstr>
      <vt:lpstr>SHADE: Enable Fundamental Cacheability for Distributed Deep Learning Training</vt:lpstr>
      <vt:lpstr>Index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Motivation</vt:lpstr>
      <vt:lpstr>Motivation</vt:lpstr>
      <vt:lpstr>Motivation</vt:lpstr>
      <vt:lpstr>SHADE</vt:lpstr>
      <vt:lpstr>SHADE</vt:lpstr>
      <vt:lpstr>SHADE</vt:lpstr>
      <vt:lpstr>SHADE</vt:lpstr>
      <vt:lpstr>SHADE</vt:lpstr>
      <vt:lpstr>SHADE</vt:lpstr>
      <vt:lpstr>SHADE</vt:lpstr>
      <vt:lpstr>SHADE</vt:lpstr>
      <vt:lpstr>SHADE</vt:lpstr>
      <vt:lpstr>Evaluation</vt:lpstr>
      <vt:lpstr>Evaluation</vt:lpstr>
      <vt:lpstr>Evaluation</vt:lpstr>
      <vt:lpstr>Evaluation</vt:lpstr>
      <vt:lpstr>Evaluation</vt:lpstr>
      <vt:lpstr>Limitations</vt:lpstr>
      <vt:lpstr>Reference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Evaluation of Gated Recurrent Neural Networks on Sequence Modeling</dc:title>
  <dc:creator>정진원</dc:creator>
  <cp:lastModifiedBy>영찬 최</cp:lastModifiedBy>
  <cp:revision>243</cp:revision>
  <cp:lastPrinted>2022-07-29T03:52:03Z</cp:lastPrinted>
  <dcterms:created xsi:type="dcterms:W3CDTF">2020-11-06T01:46:41Z</dcterms:created>
  <dcterms:modified xsi:type="dcterms:W3CDTF">2023-11-20T19:33:06Z</dcterms:modified>
</cp:coreProperties>
</file>