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94" r:id="rId1"/>
  </p:sldMasterIdLst>
  <p:notesMasterIdLst>
    <p:notesMasterId r:id="rId57"/>
  </p:notesMasterIdLst>
  <p:handoutMasterIdLst>
    <p:handoutMasterId r:id="rId58"/>
  </p:handoutMasterIdLst>
  <p:sldIdLst>
    <p:sldId id="256" r:id="rId2"/>
    <p:sldId id="263" r:id="rId3"/>
    <p:sldId id="289" r:id="rId4"/>
    <p:sldId id="439" r:id="rId5"/>
    <p:sldId id="395" r:id="rId6"/>
    <p:sldId id="396" r:id="rId7"/>
    <p:sldId id="398" r:id="rId8"/>
    <p:sldId id="399" r:id="rId9"/>
    <p:sldId id="397" r:id="rId10"/>
    <p:sldId id="351" r:id="rId11"/>
    <p:sldId id="400" r:id="rId12"/>
    <p:sldId id="401" r:id="rId13"/>
    <p:sldId id="403" r:id="rId14"/>
    <p:sldId id="404" r:id="rId15"/>
    <p:sldId id="405" r:id="rId16"/>
    <p:sldId id="402" r:id="rId17"/>
    <p:sldId id="440" r:id="rId18"/>
    <p:sldId id="316" r:id="rId19"/>
    <p:sldId id="407" r:id="rId20"/>
    <p:sldId id="408" r:id="rId21"/>
    <p:sldId id="409" r:id="rId22"/>
    <p:sldId id="410" r:id="rId23"/>
    <p:sldId id="373" r:id="rId24"/>
    <p:sldId id="411" r:id="rId25"/>
    <p:sldId id="412" r:id="rId26"/>
    <p:sldId id="413" r:id="rId27"/>
    <p:sldId id="414" r:id="rId28"/>
    <p:sldId id="441" r:id="rId29"/>
    <p:sldId id="415" r:id="rId30"/>
    <p:sldId id="442" r:id="rId31"/>
    <p:sldId id="416" r:id="rId32"/>
    <p:sldId id="417" r:id="rId33"/>
    <p:sldId id="418" r:id="rId34"/>
    <p:sldId id="419" r:id="rId35"/>
    <p:sldId id="420" r:id="rId36"/>
    <p:sldId id="421" r:id="rId37"/>
    <p:sldId id="422" r:id="rId38"/>
    <p:sldId id="423" r:id="rId39"/>
    <p:sldId id="424" r:id="rId40"/>
    <p:sldId id="425" r:id="rId41"/>
    <p:sldId id="426" r:id="rId42"/>
    <p:sldId id="291" r:id="rId43"/>
    <p:sldId id="427" r:id="rId44"/>
    <p:sldId id="428" r:id="rId45"/>
    <p:sldId id="443" r:id="rId46"/>
    <p:sldId id="429" r:id="rId47"/>
    <p:sldId id="430" r:id="rId48"/>
    <p:sldId id="431" r:id="rId49"/>
    <p:sldId id="437" r:id="rId50"/>
    <p:sldId id="432" r:id="rId51"/>
    <p:sldId id="434" r:id="rId52"/>
    <p:sldId id="435" r:id="rId53"/>
    <p:sldId id="438" r:id="rId54"/>
    <p:sldId id="436" r:id="rId55"/>
    <p:sldId id="387" r:id="rId56"/>
  </p:sldIdLst>
  <p:sldSz cx="12192000" cy="6858000"/>
  <p:notesSz cx="6858000" cy="9144000"/>
  <p:embeddedFontLst>
    <p:embeddedFont>
      <p:font typeface="Malgun Gothic" panose="020B0503020000020004" pitchFamily="50" charset="-127"/>
      <p:regular r:id="rId59"/>
      <p:bold r:id="rId60"/>
    </p:embeddedFont>
    <p:embeddedFont>
      <p:font typeface="Malgun Gothic" panose="020B0503020000020004" pitchFamily="50" charset="-127"/>
      <p:regular r:id="rId59"/>
      <p:bold r:id="rId60"/>
    </p:embeddedFont>
    <p:embeddedFont>
      <p:font typeface="Segoe UI" panose="020B0502040204020203" pitchFamily="34" charset="0"/>
      <p:regular r:id="rId61"/>
      <p:bold r:id="rId62"/>
      <p:italic r:id="rId63"/>
      <p:boldItalic r:id="rId6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91" userDrawn="1">
          <p15:clr>
            <a:srgbClr val="A4A3A4"/>
          </p15:clr>
        </p15:guide>
        <p15:guide id="3" pos="7159" userDrawn="1">
          <p15:clr>
            <a:srgbClr val="A4A3A4"/>
          </p15:clr>
        </p15:guide>
        <p15:guide id="4" orient="horz" pos="421" userDrawn="1">
          <p15:clr>
            <a:srgbClr val="A4A3A4"/>
          </p15:clr>
        </p15:guide>
        <p15:guide id="5" orient="horz" pos="4073" userDrawn="1">
          <p15:clr>
            <a:srgbClr val="A4A3A4"/>
          </p15:clr>
        </p15:guide>
        <p15:guide id="6" pos="3825" userDrawn="1">
          <p15:clr>
            <a:srgbClr val="A4A3A4"/>
          </p15:clr>
        </p15:guide>
        <p15:guide id="7" pos="65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pos="491">
          <p15:clr>
            <a:srgbClr val="A4A3A4"/>
          </p15:clr>
        </p15:guide>
        <p15:guide id="2" pos="7159">
          <p15:clr>
            <a:srgbClr val="A4A3A4"/>
          </p15:clr>
        </p15:guide>
        <p15:guide id="3" orient="horz" pos="421">
          <p15:clr>
            <a:srgbClr val="A4A3A4"/>
          </p15:clr>
        </p15:guide>
        <p15:guide id="4" orient="horz" pos="4073">
          <p15:clr>
            <a:srgbClr val="A4A3A4"/>
          </p15:clr>
        </p15:guide>
        <p15:guide id="5" pos="3825">
          <p15:clr>
            <a:srgbClr val="A4A3A4"/>
          </p15:clr>
        </p15:guide>
        <p15:guide id="6" pos="65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6"/>
    <a:srgbClr val="55CFD1"/>
    <a:srgbClr val="D0E0D9"/>
    <a:srgbClr val="4B465E"/>
    <a:srgbClr val="BBFFE6"/>
    <a:srgbClr val="F8FAFA"/>
    <a:srgbClr val="F2F2F2"/>
    <a:srgbClr val="332543"/>
    <a:srgbClr val="F8F8F8"/>
    <a:srgbClr val="301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4" autoAdjust="0"/>
    <p:restoredTop sz="94660"/>
  </p:normalViewPr>
  <p:slideViewPr>
    <p:cSldViewPr snapToGrid="0" snapToObjects="1">
      <p:cViewPr>
        <p:scale>
          <a:sx n="67" d="100"/>
          <a:sy n="67" d="100"/>
        </p:scale>
        <p:origin x="642" y="684"/>
      </p:cViewPr>
      <p:guideLst>
        <p:guide pos="491"/>
        <p:guide pos="7159"/>
        <p:guide orient="horz" pos="421"/>
        <p:guide orient="horz" pos="4073"/>
        <p:guide pos="3825"/>
        <p:guide pos="65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2928" y="72"/>
      </p:cViewPr>
      <p:guideLst>
        <p:guide pos="491"/>
        <p:guide pos="7159"/>
        <p:guide orient="horz" pos="421"/>
        <p:guide orient="horz" pos="4073"/>
        <p:guide pos="3825"/>
        <p:guide pos="65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5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EAE4A-A09C-4E7B-B24F-46F0D09F3E4E}" type="datetimeFigureOut">
              <a:rPr lang="ko-KR" altLang="en-US" smtClean="0"/>
              <a:t>2023-11-27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B74EB-7915-4BC2-A0F3-A8C69D963D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80151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87483-C397-43F3-ABB1-B8D09FEC7C42}" type="datetimeFigureOut">
              <a:rPr lang="ko-KR" altLang="en-US" smtClean="0"/>
              <a:t>2023-11-27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717C5-460F-4A32-8DBF-627906F550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05319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717C5-460F-4A32-8DBF-627906F5508C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4959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7035" cy="3086735"/>
          </a:xfrm>
          <a:prstGeom prst="rect">
            <a:avLst/>
          </a:prstGeom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</a:ln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/>
            <a:endParaRPr lang="ko-KR" altLang="en-US"/>
          </a:p>
        </p:txBody>
      </p:sp>
      <p:sp>
        <p:nvSpPr>
          <p:cNvPr id="3" name="슬라이드 노트 개체 틀 4"/>
          <p:cNvSpPr txBox="1">
            <a:spLocks noGrp="1"/>
          </p:cNvSpPr>
          <p:nvPr>
            <p:ph type="body" idx="3"/>
          </p:nvPr>
        </p:nvSpPr>
        <p:spPr>
          <a:xfrm>
            <a:off x="685800" y="4400550"/>
            <a:ext cx="5487035" cy="360108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Autofit/>
          </a:bodyPr>
          <a:lstStyle/>
          <a:p>
            <a:pPr marL="0" indent="0"/>
            <a:endParaRPr lang="ko-KR" altLang="en-US"/>
          </a:p>
        </p:txBody>
      </p:sp>
      <p:sp>
        <p:nvSpPr>
          <p:cNvPr id="4" name="슬라이드 번호 개체 틀 6"/>
          <p:cNvSpPr txBox="1">
            <a:spLocks noGrp="1"/>
          </p:cNvSpPr>
          <p:nvPr>
            <p:ph type="sldNum" idx="5"/>
          </p:nvPr>
        </p:nvSpPr>
        <p:spPr>
          <a:xfrm>
            <a:off x="3884930" y="8685530"/>
            <a:ext cx="2972435" cy="45910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Autofit/>
          </a:bodyPr>
          <a:lstStyle>
            <a:lvl1pPr marL="0" indent="0" algn="r" latinLnBrk="0">
              <a:buFontTx/>
              <a:buNone/>
              <a:defRPr lang="en-GB" altLang="en-US" sz="1200"/>
            </a:lvl1pPr>
          </a:lstStyle>
          <a:p>
            <a:pPr marL="0" indent="0" latinLnBrk="0">
              <a:buFontTx/>
              <a:buNone/>
            </a:pPr>
            <a:fld id="{B9320F77-B9A0-41C5-862A-B4B631284C64}" type="slidenum">
              <a:rPr lang="ko-KR" altLang="en-US"/>
              <a:t>55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805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79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28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611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0" y="6605899"/>
            <a:ext cx="12192000" cy="252101"/>
          </a:xfrm>
          <a:prstGeom prst="rect">
            <a:avLst/>
          </a:prstGeom>
          <a:solidFill>
            <a:srgbClr val="005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슬라이드 번호 개체 틀 5"/>
          <p:cNvSpPr txBox="1">
            <a:spLocks/>
          </p:cNvSpPr>
          <p:nvPr userDrawn="1"/>
        </p:nvSpPr>
        <p:spPr>
          <a:xfrm>
            <a:off x="5894662" y="6543629"/>
            <a:ext cx="402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A9321B-8E93-4938-ACA9-6254A66BA3E1}" type="slidenum">
              <a:rPr lang="ko-KR" altLang="en-US" smtClean="0">
                <a:solidFill>
                  <a:schemeClr val="bg1"/>
                </a:solidFill>
              </a:rPr>
              <a:pPr/>
              <a:t>‹#›</a:t>
            </a:fld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6FDAED5-C79A-4704-BEF6-3193069263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7" t="76322" r="8536" b="18328"/>
          <a:stretch/>
        </p:blipFill>
        <p:spPr>
          <a:xfrm>
            <a:off x="8207812" y="97586"/>
            <a:ext cx="3984188" cy="18288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8ED0D0E-03F1-4B51-8590-4A3082B29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6" b="25409"/>
          <a:stretch/>
        </p:blipFill>
        <p:spPr>
          <a:xfrm>
            <a:off x="11623493" y="6627340"/>
            <a:ext cx="494210" cy="197702"/>
          </a:xfrm>
          <a:prstGeom prst="rect">
            <a:avLst/>
          </a:prstGeom>
        </p:spPr>
      </p:pic>
      <p:pic>
        <p:nvPicPr>
          <p:cNvPr id="11" name="내용 개체 틀 3">
            <a:extLst>
              <a:ext uri="{FF2B5EF4-FFF2-40B4-BE49-F238E27FC236}">
                <a16:creationId xmlns:a16="http://schemas.microsoft.com/office/drawing/2014/main" id="{2C637B1B-0D1B-4EAD-A8DD-ACF7D1A510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774" b="75565" l="27537" r="85918">
                        <a14:foregroundMark x1="30160" y1="71694" x2="30160" y2="71694"/>
                        <a14:foregroundMark x1="27822" y1="70887" x2="27822" y2="70887"/>
                        <a14:foregroundMark x1="40023" y1="74839" x2="40023" y2="74839"/>
                        <a14:foregroundMark x1="55245" y1="48548" x2="55245" y2="48548"/>
                        <a14:foregroundMark x1="68415" y1="42581" x2="68415" y2="42581"/>
                        <a14:foregroundMark x1="74686" y1="40565" x2="74686" y2="40565"/>
                        <a14:foregroundMark x1="85918" y1="42016" x2="85918" y2="42016"/>
                        <a14:foregroundMark x1="61003" y1="75403" x2="61003" y2="75403"/>
                        <a14:foregroundMark x1="69270" y1="75645" x2="69270" y2="75645"/>
                        <a14:foregroundMark x1="41106" y1="36774" x2="41106" y2="367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10" t="32653" r="10596" b="21497"/>
          <a:stretch/>
        </p:blipFill>
        <p:spPr>
          <a:xfrm>
            <a:off x="74297" y="6618500"/>
            <a:ext cx="402673" cy="20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2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33.png"/><Relationship Id="rId10" Type="http://schemas.openxmlformats.org/officeDocument/2006/relationships/image" Target="../media/image36.png"/><Relationship Id="rId4" Type="http://schemas.microsoft.com/office/2007/relationships/hdphoto" Target="../media/hdphoto10.wdp"/><Relationship Id="rId9" Type="http://schemas.openxmlformats.org/officeDocument/2006/relationships/image" Target="../media/image35.gi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7" Type="http://schemas.microsoft.com/office/2007/relationships/hdphoto" Target="../media/hdphoto20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microsoft.com/office/2007/relationships/hdphoto" Target="../media/hdphoto22.wdp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7" Type="http://schemas.microsoft.com/office/2007/relationships/hdphoto" Target="../media/hdphoto20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microsoft.com/office/2007/relationships/hdphoto" Target="../media/hdphoto22.wdp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2.wdp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0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3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3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microsoft.com/office/2007/relationships/hdphoto" Target="../media/hdphoto24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4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4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microsoft.com/office/2007/relationships/hdphoto" Target="../media/hdphoto25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microsoft.com/office/2007/relationships/hdphoto" Target="../media/hdphoto27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microsoft.com/office/2007/relationships/hdphoto" Target="../media/hdphoto26.wdp"/><Relationship Id="rId4" Type="http://schemas.openxmlformats.org/officeDocument/2006/relationships/image" Target="../media/image6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15.png"/><Relationship Id="rId4" Type="http://schemas.openxmlformats.org/officeDocument/2006/relationships/image" Target="../media/image7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5"/>
          <p:cNvSpPr>
            <a:spLocks/>
          </p:cNvSpPr>
          <p:nvPr/>
        </p:nvSpPr>
        <p:spPr>
          <a:xfrm>
            <a:off x="-56515" y="1713230"/>
            <a:ext cx="12247245" cy="2122805"/>
          </a:xfrm>
          <a:prstGeom prst="rect">
            <a:avLst/>
          </a:prstGeom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 sz="1100" b="1">
              <a:ln w="9525" cap="flat" cmpd="sng">
                <a:solidFill>
                  <a:schemeClr val="accent1">
                    <a:alpha val="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Shape 4"/>
          <p:cNvSpPr>
            <a:spLocks/>
          </p:cNvSpPr>
          <p:nvPr/>
        </p:nvSpPr>
        <p:spPr>
          <a:xfrm>
            <a:off x="12700" y="1913255"/>
            <a:ext cx="12178665" cy="1922780"/>
          </a:xfrm>
          <a:prstGeom prst="rect">
            <a:avLst/>
          </a:prstGeom>
          <a:solidFill>
            <a:srgbClr val="005296">
              <a:alpha val="20017"/>
            </a:srgb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/>
          </a:p>
        </p:txBody>
      </p:sp>
      <p:sp>
        <p:nvSpPr>
          <p:cNvPr id="4" name="TextBox 3"/>
          <p:cNvSpPr txBox="1">
            <a:spLocks/>
          </p:cNvSpPr>
          <p:nvPr/>
        </p:nvSpPr>
        <p:spPr>
          <a:xfrm>
            <a:off x="8087995" y="353060"/>
            <a:ext cx="4267200" cy="46101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ko-KR" altLang="en-US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자율형 블록체인 융합연구소</a:t>
            </a: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0" y="2016760"/>
            <a:ext cx="10890250" cy="127571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3600" b="1">
                <a:solidFill>
                  <a:schemeClr val="bg2"/>
                </a:solidFill>
                <a:latin typeface="맑은 고딕" charset="0"/>
                <a:cs typeface="Arial" charset="0"/>
              </a:rPr>
              <a:t>EnvPipe: Performance-preserving DNN </a:t>
            </a:r>
            <a:endParaRPr lang="ko-KR" altLang="en-US" sz="3600" b="1">
              <a:solidFill>
                <a:schemeClr val="bg2"/>
              </a:solidFill>
              <a:latin typeface="맑은 고딕" charset="0"/>
              <a:cs typeface="Arial" charset="0"/>
            </a:endParaRPr>
          </a:p>
          <a:p>
            <a:pPr marL="0" indent="0" algn="ctr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3600" b="1">
                <a:solidFill>
                  <a:schemeClr val="bg2"/>
                </a:solidFill>
                <a:latin typeface="맑은 고딕" charset="0"/>
                <a:cs typeface="Arial" charset="0"/>
              </a:rPr>
              <a:t>Training Framework for Saving Energy</a:t>
            </a:r>
            <a:endParaRPr lang="ko-KR" altLang="en-US" sz="3600" b="1">
              <a:solidFill>
                <a:schemeClr val="bg2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7834630" y="4932045"/>
            <a:ext cx="4253865" cy="89027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r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US" altLang="ko-KR" sz="1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2023.11.28</a:t>
            </a:r>
            <a:endParaRPr lang="ko-KR" altLang="en-US" sz="1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  <a:p>
            <a:pPr marL="0" indent="0" algn="r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US" altLang="ko-KR" sz="1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Presented by Hernandez Santiago Luis Eduardo </a:t>
            </a:r>
            <a:endParaRPr lang="ko-KR" altLang="en-US" sz="1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  <a:p>
            <a:pPr marL="0" indent="0" algn="r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US" altLang="ko-KR" sz="1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luislalo3100@gmail.com</a:t>
            </a:r>
            <a:endParaRPr lang="ko-KR" altLang="en-US" sz="1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7" name="Text Box 1"/>
          <p:cNvSpPr txBox="1">
            <a:spLocks/>
          </p:cNvSpPr>
          <p:nvPr/>
        </p:nvSpPr>
        <p:spPr>
          <a:xfrm>
            <a:off x="142875" y="4039870"/>
            <a:ext cx="8378190" cy="59880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US" altLang="ko-KR" sz="1400" b="1" i="1">
                <a:solidFill>
                  <a:srgbClr val="003A9A"/>
                </a:solidFill>
                <a:latin typeface="맑은 고딕" charset="0"/>
                <a:cs typeface="Arial" charset="0"/>
              </a:rPr>
              <a:t>Sangjin Choi and Inhoe Koo, KAIST; Jeongseob Ahn, Ajou University;</a:t>
            </a:r>
            <a:endParaRPr lang="ko-KR" altLang="en-US" sz="1400" b="1" i="1">
              <a:solidFill>
                <a:srgbClr val="003A9A"/>
              </a:solidFill>
              <a:latin typeface="맑은 고딕" charset="0"/>
              <a:cs typeface="Arial" charset="0"/>
            </a:endParaRPr>
          </a:p>
          <a:p>
            <a:pPr marL="0" indent="0" algn="l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US" altLang="ko-KR" sz="1400" b="1" i="1">
                <a:solidFill>
                  <a:srgbClr val="003A9A"/>
                </a:solidFill>
                <a:latin typeface="맑은 고딕" charset="0"/>
                <a:cs typeface="Arial" charset="0"/>
              </a:rPr>
              <a:t>Myeongjae Jeon, UNIST; Youngjin Kwon, KAIST</a:t>
            </a:r>
            <a:endParaRPr lang="ko-KR" altLang="en-US" sz="1400" b="1" i="1">
              <a:solidFill>
                <a:srgbClr val="003A9A"/>
              </a:solidFill>
              <a:latin typeface="맑은 고딕" charset="0"/>
              <a:cs typeface="Arial" charset="0"/>
            </a:endParaRPr>
          </a:p>
        </p:txBody>
      </p:sp>
      <p:pic>
        <p:nvPicPr>
          <p:cNvPr id="10" name="Picture 1" descr="C:/Users/luisl/AppData/Roaming/PolarisOffice/ETemp/9036_21791480/fImage3338149041.png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4650" y="4695825"/>
            <a:ext cx="1835785" cy="680085"/>
          </a:xfrm>
          <a:prstGeom prst="rect">
            <a:avLst/>
          </a:prstGeom>
          <a:noFill/>
        </p:spPr>
      </p:pic>
      <p:pic>
        <p:nvPicPr>
          <p:cNvPr id="11" name="Picture 1" descr="C:/Users/luisl/AppData/Roaming/PolarisOffice/ETemp/9036_21791480/fImage975554941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680" y="4931410"/>
            <a:ext cx="887730" cy="896620"/>
          </a:xfrm>
          <a:prstGeom prst="rect">
            <a:avLst/>
          </a:prstGeom>
          <a:noFill/>
        </p:spPr>
      </p:pic>
      <p:pic>
        <p:nvPicPr>
          <p:cNvPr id="12" name="Picture 3" descr="C:/Users/luisl/AppData/Roaming/PolarisOffice/ETemp/9036_21791480/fImage1629815528467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4932045"/>
            <a:ext cx="891540" cy="891540"/>
          </a:xfrm>
          <a:prstGeom prst="rect">
            <a:avLst/>
          </a:prstGeom>
          <a:noFill/>
        </p:spPr>
      </p:pic>
      <p:pic>
        <p:nvPicPr>
          <p:cNvPr id="13" name="Picture 5" descr="C:/Users/luisl/AppData/Roaming/PolarisOffice/ETemp/9036_21791480/fImage223775556334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910" y="4932045"/>
            <a:ext cx="908050" cy="887095"/>
          </a:xfrm>
          <a:prstGeom prst="rect">
            <a:avLst/>
          </a:prstGeom>
          <a:noFill/>
        </p:spPr>
      </p:pic>
      <p:pic>
        <p:nvPicPr>
          <p:cNvPr id="14" name="Picture 14" descr="C:/Users/luisl/AppData/Roaming/PolarisOffice/ETemp/9036_21791480/fImage800225686500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025" y="5453380"/>
            <a:ext cx="1610995" cy="7308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0345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>
            <a:off x="521335" y="410210"/>
            <a:ext cx="566420" cy="566420"/>
          </a:xfrm>
          <a:prstGeom prst="diamond">
            <a:avLst/>
          </a:prstGeom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>
              <a:latin typeface="Malgun Gothic" charset="0"/>
              <a:ea typeface="Malgun Gothic" charset="0"/>
            </a:endParaRPr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>
            <a:off x="536575" y="451485"/>
            <a:ext cx="536575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Malgun Gothic" charset="0"/>
                <a:ea typeface="Malgun Gothic" charset="0"/>
                <a:cs typeface="Arial" charset="0"/>
              </a:rPr>
              <a:t>02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Malgun Gothic" charset="0"/>
              <a:ea typeface="Malgun Gothic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1088390" y="367030"/>
            <a:ext cx="2741930" cy="533400"/>
            <a:chOff x="1088390" y="367030"/>
            <a:chExt cx="2741930" cy="533400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>
              <a:off x="1099820" y="367030"/>
              <a:ext cx="310515" cy="3994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20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Background</a:t>
              </a: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>
              <a:off x="1088390" y="654050"/>
              <a:ext cx="2742565" cy="2470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Trade-off Dilema </a:t>
              </a:r>
              <a:endParaRPr lang="ko-KR" altLang="en-US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</p:grpSp>
      <p:sp>
        <p:nvSpPr>
          <p:cNvPr id="40" name="Rect 0"/>
          <p:cNvSpPr txBox="1">
            <a:spLocks/>
          </p:cNvSpPr>
          <p:nvPr/>
        </p:nvSpPr>
        <p:spPr>
          <a:xfrm>
            <a:off x="1090295" y="1287780"/>
            <a:ext cx="7849870" cy="70802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endParaRPr lang="ko-KR" altLang="en-US" sz="2000" b="0" i="0">
              <a:latin typeface="Malgun Gothic" charset="0"/>
              <a:ea typeface="Malgun Gothic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sz="2000" b="1" i="0">
                <a:latin typeface="Malgun Gothic" charset="0"/>
                <a:ea typeface="Malgun Gothic" charset="0"/>
              </a:rPr>
              <a:t>Drawbacks</a:t>
            </a:r>
            <a:r>
              <a:rPr lang="en-US" sz="2000" b="0" i="0">
                <a:latin typeface="Malgun Gothic" charset="0"/>
                <a:ea typeface="Malgun Gothic" charset="0"/>
              </a:rPr>
              <a:t>: Hard to sacrifice perf. or accuracy in ML</a:t>
            </a:r>
            <a:endParaRPr lang="ko-KR" altLang="en-US" sz="2000" b="0" i="0">
              <a:latin typeface="Malgun Gothic" charset="0"/>
              <a:ea typeface="Malgun Gothic" charset="0"/>
            </a:endParaRPr>
          </a:p>
        </p:txBody>
      </p:sp>
      <p:sp>
        <p:nvSpPr>
          <p:cNvPr id="41" name="Text Box 53"/>
          <p:cNvSpPr txBox="1">
            <a:spLocks/>
          </p:cNvSpPr>
          <p:nvPr/>
        </p:nvSpPr>
        <p:spPr>
          <a:xfrm>
            <a:off x="685800" y="2565400"/>
            <a:ext cx="9715500" cy="3287395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457200" lvl="1" indent="0" algn="l" latinLnBrk="0" hangingPunct="1">
              <a:buFontTx/>
              <a:buNone/>
            </a:pPr>
            <a:r>
              <a:rPr lang="en-US" sz="2000" b="1" i="0">
                <a:latin typeface="Malgun Gothic" charset="0"/>
                <a:ea typeface="Malgun Gothic" charset="0"/>
              </a:rPr>
              <a:t>Performance</a:t>
            </a:r>
            <a:r>
              <a:rPr lang="en-US" sz="2000" b="0" i="0">
                <a:latin typeface="Malgun Gothic" charset="0"/>
                <a:ea typeface="Malgun Gothic" charset="0"/>
              </a:rPr>
              <a:t>: How much slowdown is acceptable for long-running jobs?</a:t>
            </a:r>
            <a:endParaRPr lang="ko-KR" altLang="en-US" sz="2000" b="0" i="0">
              <a:latin typeface="Malgun Gothic" charset="0"/>
              <a:ea typeface="Malgun Gothic" charset="0"/>
            </a:endParaRPr>
          </a:p>
          <a:p>
            <a:pPr marL="457200" lvl="1" indent="0" algn="l" latinLnBrk="0" hangingPunct="1">
              <a:buFontTx/>
              <a:buNone/>
            </a:pPr>
            <a:endParaRPr lang="ko-KR" altLang="en-US" sz="2000" b="0" i="0">
              <a:latin typeface="Malgun Gothic" charset="0"/>
              <a:ea typeface="Malgun Gothic" charset="0"/>
            </a:endParaRPr>
          </a:p>
          <a:p>
            <a:pPr marL="457200" lvl="1" indent="0" algn="l" latinLnBrk="0" hangingPunct="1">
              <a:buFontTx/>
              <a:buNone/>
            </a:pPr>
            <a:r>
              <a:rPr lang="en-US" sz="2000" b="0" i="0">
                <a:latin typeface="Malgun Gothic" charset="0"/>
                <a:ea typeface="Malgun Gothic" charset="0"/>
              </a:rPr>
              <a:t>10% slowdown for 1 month training is 3 days</a:t>
            </a:r>
            <a:endParaRPr lang="ko-KR" altLang="en-US" sz="2000" b="0" i="0">
              <a:latin typeface="Malgun Gothic" charset="0"/>
              <a:ea typeface="Malgun Gothic" charset="0"/>
            </a:endParaRPr>
          </a:p>
          <a:p>
            <a:pPr marL="457200" lvl="1" indent="0" algn="l" latinLnBrk="0" hangingPunct="1">
              <a:buFontTx/>
              <a:buNone/>
            </a:pPr>
            <a:endParaRPr lang="ko-KR" altLang="en-US" sz="2000" b="0" i="0">
              <a:latin typeface="Malgun Gothic" charset="0"/>
              <a:ea typeface="Malgun Gothic" charset="0"/>
            </a:endParaRPr>
          </a:p>
          <a:p>
            <a:pPr marL="457200" lvl="1" indent="0" algn="l" latinLnBrk="0" hangingPunct="1">
              <a:buFontTx/>
              <a:buNone/>
            </a:pPr>
            <a:r>
              <a:rPr lang="en-US" sz="2000" b="1" i="0">
                <a:latin typeface="Malgun Gothic" charset="0"/>
                <a:ea typeface="Malgun Gothic" charset="0"/>
              </a:rPr>
              <a:t>Accuracy</a:t>
            </a:r>
            <a:r>
              <a:rPr lang="en-US" sz="2000" b="0" i="0">
                <a:latin typeface="Malgun Gothic" charset="0"/>
                <a:ea typeface="Malgun Gothic" charset="0"/>
              </a:rPr>
              <a:t>: the training goal for ML </a:t>
            </a:r>
            <a:endParaRPr lang="ko-KR" altLang="en-US" sz="2000" b="0" i="0">
              <a:latin typeface="Malgun Gothic" charset="0"/>
              <a:ea typeface="Malgun Gothic" charset="0"/>
            </a:endParaRPr>
          </a:p>
          <a:p>
            <a:pPr marL="457200" lvl="1" indent="0" algn="l" latinLnBrk="0" hangingPunct="1">
              <a:buFontTx/>
              <a:buNone/>
            </a:pPr>
            <a:endParaRPr lang="ko-KR" altLang="en-US" sz="2000" b="0" i="0">
              <a:latin typeface="Malgun Gothic" charset="0"/>
              <a:ea typeface="Malgun Gothic" charset="0"/>
            </a:endParaRPr>
          </a:p>
          <a:p>
            <a:pPr marL="457200" lvl="1" indent="0" algn="l" latinLnBrk="0" hangingPunct="1">
              <a:buFontTx/>
              <a:buNone/>
            </a:pPr>
            <a:endParaRPr lang="ko-KR" altLang="en-US" sz="2000" b="0" i="0">
              <a:latin typeface="Malgun Gothic" charset="0"/>
              <a:ea typeface="Malgun Gothic" charset="0"/>
            </a:endParaRPr>
          </a:p>
          <a:p>
            <a:pPr marL="457200" lvl="1" indent="0" algn="l" latinLnBrk="0" hangingPunct="1">
              <a:buFontTx/>
              <a:buNone/>
            </a:pPr>
            <a:r>
              <a:rPr lang="en-US" sz="2000" b="0" i="0">
                <a:latin typeface="Malgun Gothic" charset="0"/>
                <a:ea typeface="Malgun Gothic" charset="0"/>
              </a:rPr>
              <a:t>Importance to save energy without degrading any performance or accuracy </a:t>
            </a:r>
            <a:endParaRPr lang="ko-KR" altLang="en-US" sz="2000" b="0" i="0">
              <a:latin typeface="Malgun Gothic" charset="0"/>
              <a:ea typeface="Malgun Gothic" charset="0"/>
            </a:endParaRPr>
          </a:p>
        </p:txBody>
      </p:sp>
      <p:pic>
        <p:nvPicPr>
          <p:cNvPr id="42" name="Picture 101" descr="C:/Users/luisl/AppData/Roaming/PolarisOffice/ETemp/13748_9659616/fImage1607849812391.png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215" y="4137660"/>
            <a:ext cx="1641475" cy="1519555"/>
          </a:xfrm>
          <a:prstGeom prst="rect">
            <a:avLst/>
          </a:prstGeom>
          <a:noFill/>
        </p:spPr>
      </p:pic>
      <p:pic>
        <p:nvPicPr>
          <p:cNvPr id="43" name="Picture 33" descr="C:/Users/luisl/AppData/Roaming/PolarisOffice/ETemp/13748_9659616/fImage27306576500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225" y="1372870"/>
            <a:ext cx="807085" cy="803910"/>
          </a:xfrm>
          <a:prstGeom prst="rect">
            <a:avLst/>
          </a:prstGeom>
          <a:noFill/>
        </p:spPr>
      </p:pic>
      <p:pic>
        <p:nvPicPr>
          <p:cNvPr id="44" name="Picture 35" descr="C:/Users/luisl/AppData/Roaming/PolarisOffice/ETemp/13748_9659616/fImage411086609169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465" y="2176145"/>
            <a:ext cx="901065" cy="892810"/>
          </a:xfrm>
          <a:prstGeom prst="rect">
            <a:avLst/>
          </a:prstGeom>
          <a:noFill/>
        </p:spPr>
      </p:pic>
      <p:sp>
        <p:nvSpPr>
          <p:cNvPr id="45" name="Shape 36"/>
          <p:cNvSpPr>
            <a:spLocks/>
          </p:cNvSpPr>
          <p:nvPr/>
        </p:nvSpPr>
        <p:spPr>
          <a:xfrm>
            <a:off x="10380345" y="3030855"/>
            <a:ext cx="1490980" cy="401320"/>
          </a:xfrm>
          <a:prstGeom prst="roundRect">
            <a:avLst/>
          </a:prstGeom>
          <a:solidFill>
            <a:schemeClr val="bg1"/>
          </a:solidFill>
          <a:ln w="28575" cap="flat" cmpd="sng">
            <a:solidFill>
              <a:schemeClr val="tx1">
                <a:alpha val="10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sz="1800" b="0">
                <a:solidFill>
                  <a:schemeClr val="tx1"/>
                </a:solidFill>
                <a:latin typeface="Segoe UI" charset="0"/>
                <a:ea typeface="Segoe UI" charset="0"/>
              </a:rPr>
              <a:t>Time is gold</a:t>
            </a:r>
            <a:endParaRPr lang="ko-KR" altLang="en-US" sz="1800" b="0">
              <a:solidFill>
                <a:schemeClr val="tx1"/>
              </a:solidFill>
              <a:latin typeface="Segoe UI" charset="0"/>
              <a:ea typeface="Segoe UI" charset="0"/>
            </a:endParaRPr>
          </a:p>
        </p:txBody>
      </p:sp>
      <p:pic>
        <p:nvPicPr>
          <p:cNvPr id="46" name="Picture 38" descr="C:/Users/luisl/AppData/Roaming/PolarisOffice/ETemp/13748_9659616/fImage552476645724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685" y="3548380"/>
            <a:ext cx="881380" cy="878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>
            <a:off x="521335" y="410210"/>
            <a:ext cx="567055" cy="567055"/>
          </a:xfrm>
          <a:prstGeom prst="diamond">
            <a:avLst/>
          </a:prstGeom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>
              <a:latin typeface="Malgun Gothic" charset="0"/>
              <a:ea typeface="Malgun Gothic" charset="0"/>
            </a:endParaRPr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>
            <a:off x="536575" y="451485"/>
            <a:ext cx="536575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Malgun Gothic" charset="0"/>
                <a:ea typeface="Malgun Gothic" charset="0"/>
                <a:cs typeface="Arial" charset="0"/>
              </a:rPr>
              <a:t>02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Malgun Gothic" charset="0"/>
              <a:ea typeface="Malgun Gothic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1088390" y="367030"/>
            <a:ext cx="321310" cy="747395"/>
            <a:chOff x="1088390" y="367030"/>
            <a:chExt cx="321310" cy="747395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>
              <a:off x="1099820" y="367030"/>
              <a:ext cx="310515" cy="3994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20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Background</a:t>
              </a: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>
              <a:off x="1088390" y="654050"/>
              <a:ext cx="310515" cy="461010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Opportunity: Bubbles in Pipeline Parallelism</a:t>
              </a: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</p:grpSp>
      <p:sp>
        <p:nvSpPr>
          <p:cNvPr id="41" name="Rect 0"/>
          <p:cNvSpPr txBox="1">
            <a:spLocks/>
          </p:cNvSpPr>
          <p:nvPr/>
        </p:nvSpPr>
        <p:spPr>
          <a:xfrm>
            <a:off x="703580" y="1684655"/>
            <a:ext cx="10148570" cy="766445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457200" lvl="1" indent="0" algn="l" latinLnBrk="0" hangingPunct="1">
              <a:buFontTx/>
              <a:buNone/>
            </a:pPr>
            <a:r>
              <a:rPr lang="en-US" sz="2000" b="0" i="0">
                <a:latin typeface="Malgun Gothic" charset="0"/>
                <a:ea typeface="Malgun Gothic" charset="0"/>
              </a:rPr>
              <a:t>-Model vertically partitioned to each GPU </a:t>
            </a:r>
            <a:endParaRPr lang="ko-KR" altLang="en-US" sz="2000" b="0" i="0">
              <a:latin typeface="Malgun Gothic" charset="0"/>
              <a:ea typeface="Malgun Gothic" charset="0"/>
            </a:endParaRPr>
          </a:p>
          <a:p>
            <a:pPr marL="457200" lvl="1" indent="0" algn="l" latinLnBrk="0" hangingPunct="1">
              <a:buFontTx/>
              <a:buNone/>
            </a:pPr>
            <a:r>
              <a:rPr lang="en-US" sz="2000" b="0" i="0">
                <a:latin typeface="Malgun Gothic" charset="0"/>
                <a:ea typeface="Malgun Gothic" charset="0"/>
              </a:rPr>
              <a:t>-Splits input mini-batch into multiple micro-batches and pipeline executions</a:t>
            </a:r>
            <a:endParaRPr lang="ko-KR" altLang="en-US" sz="2000" b="0" i="0">
              <a:latin typeface="Malgun Gothic" charset="0"/>
              <a:ea typeface="Malgun Gothic" charset="0"/>
            </a:endParaRPr>
          </a:p>
        </p:txBody>
      </p:sp>
      <p:pic>
        <p:nvPicPr>
          <p:cNvPr id="43" name="Picture 104" descr="C:/Users/luisl/AppData/Roaming/PolarisOffice/ETemp/13748_9659616/fImage325869934604.png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0375" y="3164205"/>
            <a:ext cx="6097905" cy="2687955"/>
          </a:xfrm>
          <a:prstGeom prst="rect">
            <a:avLst/>
          </a:prstGeom>
          <a:noFill/>
        </p:spPr>
      </p:pic>
      <p:pic>
        <p:nvPicPr>
          <p:cNvPr id="44" name="Picture 105" descr="C:/Users/luisl/AppData/Roaming/PolarisOffice/ETemp/13748_9659616/ImageTmp/fImage252819943902.png"/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215" y="3429635"/>
            <a:ext cx="3602355" cy="788670"/>
          </a:xfrm>
          <a:prstGeom prst="rect">
            <a:avLst/>
          </a:prstGeom>
          <a:noFill/>
        </p:spPr>
      </p:pic>
      <p:pic>
        <p:nvPicPr>
          <p:cNvPr id="45" name="Picture 106"/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6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365" y="4511040"/>
            <a:ext cx="1655445" cy="1655445"/>
          </a:xfrm>
          <a:prstGeom prst="rect">
            <a:avLst/>
          </a:prstGeom>
          <a:noFill/>
        </p:spPr>
      </p:pic>
      <p:pic>
        <p:nvPicPr>
          <p:cNvPr id="46" name="Picture 110"/>
          <p:cNvPicPr>
            <a:picLocks noChangeAspect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8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405" t="476"/>
          <a:stretch>
            <a:fillRect/>
          </a:stretch>
        </p:blipFill>
        <p:spPr>
          <a:xfrm>
            <a:off x="3766185" y="5254625"/>
            <a:ext cx="1075055" cy="979805"/>
          </a:xfrm>
          <a:prstGeom prst="rect">
            <a:avLst/>
          </a:prstGeom>
          <a:noFill/>
        </p:spPr>
      </p:pic>
      <p:pic>
        <p:nvPicPr>
          <p:cNvPr id="47" name="Picture 121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2290" y="3261995"/>
            <a:ext cx="1520825" cy="1520825"/>
          </a:xfrm>
          <a:prstGeom prst="rect">
            <a:avLst/>
          </a:prstGeom>
          <a:noFill/>
        </p:spPr>
      </p:pic>
      <p:sp>
        <p:nvSpPr>
          <p:cNvPr id="48" name="Shape 1"/>
          <p:cNvSpPr>
            <a:spLocks/>
          </p:cNvSpPr>
          <p:nvPr/>
        </p:nvSpPr>
        <p:spPr>
          <a:xfrm rot="5400000">
            <a:off x="2595880" y="4206240"/>
            <a:ext cx="244475" cy="234950"/>
          </a:xfrm>
          <a:prstGeom prst="rightArrow">
            <a:avLst/>
          </a:prstGeom>
          <a:solidFill>
            <a:schemeClr val="bg1"/>
          </a:solidFill>
          <a:ln w="28575" cap="flat" cmpd="sng">
            <a:solidFill>
              <a:schemeClr val="tx1">
                <a:alpha val="10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Segoe UI" charset="0"/>
              <a:ea typeface="Segoe UI" charset="0"/>
            </a:endParaRPr>
          </a:p>
        </p:txBody>
      </p:sp>
      <p:sp>
        <p:nvSpPr>
          <p:cNvPr id="49" name="Shape 6"/>
          <p:cNvSpPr>
            <a:spLocks/>
          </p:cNvSpPr>
          <p:nvPr/>
        </p:nvSpPr>
        <p:spPr>
          <a:xfrm>
            <a:off x="3435350" y="5560695"/>
            <a:ext cx="244475" cy="234950"/>
          </a:xfrm>
          <a:prstGeom prst="rightArrow">
            <a:avLst/>
          </a:prstGeom>
          <a:solidFill>
            <a:schemeClr val="bg1"/>
          </a:solidFill>
          <a:ln w="28575" cap="flat" cmpd="sng">
            <a:solidFill>
              <a:schemeClr val="tx1">
                <a:alpha val="10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Segoe UI" charset="0"/>
              <a:ea typeface="Segoe UI" charset="0"/>
            </a:endParaRPr>
          </a:p>
        </p:txBody>
      </p:sp>
      <p:pic>
        <p:nvPicPr>
          <p:cNvPr id="50" name="Picture 39" descr="C:/Users/luisl/AppData/Roaming/PolarisOffice/ETemp/13748_9659616/fImage257968938716.png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4120" y="3263265"/>
            <a:ext cx="760095" cy="756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2" animBg="1"/>
      <p:bldP spid="47" grpId="3" animBg="1"/>
      <p:bldP spid="4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>
            <a:off x="521335" y="410210"/>
            <a:ext cx="567690" cy="567690"/>
          </a:xfrm>
          <a:prstGeom prst="diamond">
            <a:avLst/>
          </a:prstGeom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>
              <a:latin typeface="Malgun Gothic" charset="0"/>
              <a:ea typeface="Malgun Gothic" charset="0"/>
            </a:endParaRPr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>
            <a:off x="536575" y="451485"/>
            <a:ext cx="536575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Malgun Gothic" charset="0"/>
                <a:ea typeface="Malgun Gothic" charset="0"/>
                <a:cs typeface="Arial" charset="0"/>
              </a:rPr>
              <a:t>02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Malgun Gothic" charset="0"/>
              <a:ea typeface="Malgun Gothic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1088390" y="367030"/>
            <a:ext cx="321310" cy="539750"/>
            <a:chOff x="1088390" y="367030"/>
            <a:chExt cx="321310" cy="539750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>
              <a:off x="1099820" y="367030"/>
              <a:ext cx="310515" cy="3994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20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Background</a:t>
              </a: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>
              <a:off x="1088390" y="654050"/>
              <a:ext cx="310515" cy="25336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Opportunity: Bubbles in Pipeline Parallelism</a:t>
              </a: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</p:grpSp>
      <p:sp>
        <p:nvSpPr>
          <p:cNvPr id="40" name="Rect 0"/>
          <p:cNvSpPr txBox="1">
            <a:spLocks/>
          </p:cNvSpPr>
          <p:nvPr/>
        </p:nvSpPr>
        <p:spPr>
          <a:xfrm>
            <a:off x="1090295" y="1287780"/>
            <a:ext cx="10816590" cy="132270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endParaRPr lang="ko-KR" altLang="en-US" sz="2000" b="0" i="0">
              <a:latin typeface="Malgun Gothic" charset="0"/>
              <a:ea typeface="Malgun Gothic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sz="2000" b="0" i="0">
                <a:latin typeface="Malgun Gothic" charset="0"/>
                <a:ea typeface="Malgun Gothic" charset="0"/>
              </a:rPr>
              <a:t>Forward Pass(FP)</a:t>
            </a:r>
            <a:endParaRPr lang="ko-KR" altLang="en-US" sz="2000" b="0" i="0">
              <a:latin typeface="Malgun Gothic" charset="0"/>
              <a:ea typeface="Malgun Gothic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sz="2000" b="0" i="0">
                <a:latin typeface="Malgun Gothic" charset="0"/>
                <a:ea typeface="Malgun Gothic" charset="0"/>
              </a:rPr>
              <a:t>Backward Pass(BP)</a:t>
            </a:r>
            <a:endParaRPr lang="ko-KR" altLang="en-US" sz="2000" b="0" i="0">
              <a:latin typeface="Malgun Gothic" charset="0"/>
              <a:ea typeface="Malgun Gothic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sz="2000" b="0" i="0">
                <a:latin typeface="Malgun Gothic" charset="0"/>
                <a:ea typeface="Malgun Gothic" charset="0"/>
              </a:rPr>
              <a:t>Bubble(B)</a:t>
            </a:r>
            <a:endParaRPr lang="ko-KR" altLang="en-US" sz="2000" b="0" i="0">
              <a:latin typeface="Malgun Gothic" charset="0"/>
              <a:ea typeface="Malgun Gothic" charset="0"/>
            </a:endParaRPr>
          </a:p>
        </p:txBody>
      </p:sp>
      <p:sp>
        <p:nvSpPr>
          <p:cNvPr id="41" name="Rect 0"/>
          <p:cNvSpPr txBox="1">
            <a:spLocks/>
          </p:cNvSpPr>
          <p:nvPr/>
        </p:nvSpPr>
        <p:spPr>
          <a:xfrm>
            <a:off x="706755" y="2332355"/>
            <a:ext cx="9112885" cy="186817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457200" lvl="1" indent="0" algn="l" latinLnBrk="0" hangingPunct="1">
              <a:buFontTx/>
              <a:buNone/>
            </a:pPr>
            <a:endParaRPr lang="ko-KR" altLang="en-US" sz="2000" b="0" i="0">
              <a:latin typeface="Malgun Gothic" charset="0"/>
              <a:ea typeface="Malgun Gothic" charset="0"/>
            </a:endParaRPr>
          </a:p>
        </p:txBody>
      </p:sp>
      <p:pic>
        <p:nvPicPr>
          <p:cNvPr id="42" name="Picture 114" descr="C:/Users/luisl/AppData/Roaming/PolarisOffice/ETemp/9036_21791480/fImage23205210087421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90" y="2571115"/>
            <a:ext cx="9611995" cy="3258820"/>
          </a:xfrm>
          <a:prstGeom prst="rect">
            <a:avLst/>
          </a:prstGeom>
          <a:noFill/>
        </p:spPr>
      </p:pic>
      <p:cxnSp>
        <p:nvCxnSpPr>
          <p:cNvPr id="43" name="Shape 122"/>
          <p:cNvCxnSpPr/>
          <p:nvPr/>
        </p:nvCxnSpPr>
        <p:spPr>
          <a:xfrm>
            <a:off x="1913890" y="3696970"/>
            <a:ext cx="1299845" cy="1317625"/>
          </a:xfrm>
          <a:prstGeom prst="straightConnector1">
            <a:avLst/>
          </a:prstGeom>
          <a:ln w="76200" cap="flat" cmpd="sng">
            <a:solidFill>
              <a:srgbClr val="FF0000">
                <a:alpha val="100000"/>
              </a:srgbClr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hape 126"/>
          <p:cNvCxnSpPr/>
          <p:nvPr/>
        </p:nvCxnSpPr>
        <p:spPr>
          <a:xfrm flipV="1">
            <a:off x="3683000" y="3740785"/>
            <a:ext cx="2397125" cy="1224280"/>
          </a:xfrm>
          <a:prstGeom prst="straightConnector1">
            <a:avLst/>
          </a:prstGeom>
          <a:ln w="76200" cap="flat" cmpd="sng">
            <a:solidFill>
              <a:srgbClr val="FF0000">
                <a:alpha val="100000"/>
              </a:srgbClr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hape 127"/>
          <p:cNvCxnSpPr/>
          <p:nvPr/>
        </p:nvCxnSpPr>
        <p:spPr>
          <a:xfrm>
            <a:off x="9827895" y="3593465"/>
            <a:ext cx="10160" cy="1585595"/>
          </a:xfrm>
          <a:prstGeom prst="line">
            <a:avLst/>
          </a:prstGeom>
          <a:ln w="76200" cap="flat" cmpd="sng">
            <a:solidFill>
              <a:srgbClr val="FF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40"/>
          <p:cNvSpPr txBox="1">
            <a:spLocks/>
          </p:cNvSpPr>
          <p:nvPr/>
        </p:nvSpPr>
        <p:spPr>
          <a:xfrm>
            <a:off x="9400540" y="5323205"/>
            <a:ext cx="1843405" cy="33972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hangingPunct="1"/>
            <a:r>
              <a:rPr sz="1600">
                <a:latin typeface="Malgun Gothic" charset="0"/>
                <a:ea typeface="Malgun Gothic" charset="0"/>
              </a:rPr>
              <a:t>Weight Update</a:t>
            </a:r>
            <a:endParaRPr lang="ko-KR" altLang="en-US" sz="1600">
              <a:latin typeface="Malgun Gothic" charset="0"/>
              <a:ea typeface="Malgun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1" animBg="1"/>
      <p:bldP spid="45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>
            <a:off x="521335" y="410210"/>
            <a:ext cx="567055" cy="567055"/>
          </a:xfrm>
          <a:prstGeom prst="diamond">
            <a:avLst/>
          </a:prstGeom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>
              <a:latin typeface="Malgun Gothic" charset="0"/>
              <a:ea typeface="Malgun Gothic" charset="0"/>
            </a:endParaRPr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>
            <a:off x="536575" y="451485"/>
            <a:ext cx="536575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Malgun Gothic" charset="0"/>
                <a:ea typeface="Malgun Gothic" charset="0"/>
                <a:cs typeface="Arial" charset="0"/>
              </a:rPr>
              <a:t>02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Malgun Gothic" charset="0"/>
              <a:ea typeface="Malgun Gothic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1088390" y="367030"/>
            <a:ext cx="321310" cy="539750"/>
            <a:chOff x="1088390" y="367030"/>
            <a:chExt cx="321310" cy="539750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>
              <a:off x="1099820" y="367030"/>
              <a:ext cx="310515" cy="3994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20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Background</a:t>
              </a: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>
              <a:off x="1088390" y="654050"/>
              <a:ext cx="310515" cy="25336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Opportunity: Bubbles in Pipeline Parallelism</a:t>
              </a: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</p:grpSp>
      <p:sp>
        <p:nvSpPr>
          <p:cNvPr id="40" name="Rect 0"/>
          <p:cNvSpPr txBox="1">
            <a:spLocks/>
          </p:cNvSpPr>
          <p:nvPr/>
        </p:nvSpPr>
        <p:spPr>
          <a:xfrm>
            <a:off x="1907540" y="4970780"/>
            <a:ext cx="10816590" cy="4006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ko-KR" altLang="en-US" sz="2000" b="1" i="0">
                <a:latin typeface="Malgun Gothic" charset="0"/>
                <a:ea typeface="Malgun Gothic" charset="0"/>
              </a:rPr>
              <a:t>What happens when we decrease the SM frequency of GPU3?</a:t>
            </a:r>
          </a:p>
        </p:txBody>
      </p:sp>
      <p:pic>
        <p:nvPicPr>
          <p:cNvPr id="42" name="Picture 132" descr="C:/Users/luisl/AppData/Roaming/PolarisOffice/ETemp/13748_9659616/ImageTmp/fImage6566510438716.png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210" y="1567180"/>
            <a:ext cx="5791200" cy="2856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>
            <a:off x="521335" y="410210"/>
            <a:ext cx="567055" cy="567055"/>
          </a:xfrm>
          <a:prstGeom prst="diamond">
            <a:avLst/>
          </a:prstGeom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>
              <a:latin typeface="Malgun Gothic" charset="0"/>
              <a:ea typeface="Malgun Gothic" charset="0"/>
            </a:endParaRPr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>
            <a:off x="536575" y="451485"/>
            <a:ext cx="536575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Malgun Gothic" charset="0"/>
                <a:ea typeface="Malgun Gothic" charset="0"/>
                <a:cs typeface="Arial" charset="0"/>
              </a:rPr>
              <a:t>02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Malgun Gothic" charset="0"/>
              <a:ea typeface="Malgun Gothic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1088390" y="367030"/>
            <a:ext cx="321310" cy="539750"/>
            <a:chOff x="1088390" y="367030"/>
            <a:chExt cx="321310" cy="539750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>
              <a:off x="1099820" y="367030"/>
              <a:ext cx="310515" cy="3994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20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Background</a:t>
              </a: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>
              <a:off x="1088390" y="654050"/>
              <a:ext cx="310515" cy="25336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Opportunity: Bubbles in Pipeline Parallelism</a:t>
              </a: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</p:grpSp>
      <p:sp>
        <p:nvSpPr>
          <p:cNvPr id="40" name="Rect 0"/>
          <p:cNvSpPr txBox="1">
            <a:spLocks/>
          </p:cNvSpPr>
          <p:nvPr/>
        </p:nvSpPr>
        <p:spPr>
          <a:xfrm>
            <a:off x="1090295" y="1287780"/>
            <a:ext cx="10816590" cy="4006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What happens when we decreased the SM frequency of GPU3?</a:t>
            </a:r>
            <a:endParaRPr lang="ko-KR" altLang="en-US" sz="2000" b="1" i="0">
              <a:latin typeface="Malgun Gothic" charset="0"/>
              <a:ea typeface="Malgun Gothic" charset="0"/>
            </a:endParaRPr>
          </a:p>
        </p:txBody>
      </p:sp>
      <p:pic>
        <p:nvPicPr>
          <p:cNvPr id="41" name="Picture 13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 contras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2199640"/>
            <a:ext cx="5838825" cy="2458720"/>
          </a:xfrm>
          <a:prstGeom prst="rect">
            <a:avLst/>
          </a:prstGeom>
          <a:noFill/>
        </p:spPr>
      </p:pic>
      <p:sp>
        <p:nvSpPr>
          <p:cNvPr id="42" name="Text Box 41"/>
          <p:cNvSpPr txBox="1">
            <a:spLocks/>
          </p:cNvSpPr>
          <p:nvPr/>
        </p:nvSpPr>
        <p:spPr>
          <a:xfrm>
            <a:off x="1172845" y="5374005"/>
            <a:ext cx="9365615" cy="55435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sz="1800" b="1">
                <a:latin typeface="Malgun Gothic" charset="0"/>
                <a:ea typeface="Malgun Gothic" charset="0"/>
              </a:rPr>
              <a:t>The forward pipeline unit 2 will stretch an thus energy consumption of gpu3 will decrease with no overall performance degradation</a:t>
            </a:r>
            <a:endParaRPr lang="ko-KR" altLang="en-US" sz="1800" b="1">
              <a:latin typeface="Malgun Gothic" charset="0"/>
              <a:ea typeface="Malgun Gothic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>
            <a:off x="521335" y="410210"/>
            <a:ext cx="567055" cy="567055"/>
          </a:xfrm>
          <a:prstGeom prst="diamond">
            <a:avLst/>
          </a:prstGeom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>
              <a:latin typeface="Malgun Gothic" charset="0"/>
              <a:ea typeface="Malgun Gothic" charset="0"/>
            </a:endParaRPr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>
            <a:off x="536575" y="451485"/>
            <a:ext cx="536575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Malgun Gothic" charset="0"/>
                <a:ea typeface="Malgun Gothic" charset="0"/>
                <a:cs typeface="Arial" charset="0"/>
              </a:rPr>
              <a:t>02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Malgun Gothic" charset="0"/>
              <a:ea typeface="Malgun Gothic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1088390" y="367030"/>
            <a:ext cx="321310" cy="539750"/>
            <a:chOff x="1088390" y="367030"/>
            <a:chExt cx="321310" cy="539750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>
              <a:off x="1099820" y="367030"/>
              <a:ext cx="310515" cy="3994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20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Background</a:t>
              </a: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>
              <a:off x="1088390" y="654050"/>
              <a:ext cx="310515" cy="25336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Opportunity: Bubbles in Pipeline Parallelism</a:t>
              </a: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</p:grpSp>
      <p:sp>
        <p:nvSpPr>
          <p:cNvPr id="40" name="Rect 0"/>
          <p:cNvSpPr txBox="1">
            <a:spLocks/>
          </p:cNvSpPr>
          <p:nvPr/>
        </p:nvSpPr>
        <p:spPr>
          <a:xfrm>
            <a:off x="804545" y="5547360"/>
            <a:ext cx="10816590" cy="4006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Leverage pipeline bubbles to save energy without performance degradation</a:t>
            </a:r>
            <a:endParaRPr lang="ko-KR" altLang="en-US" sz="2000" b="1" i="0">
              <a:latin typeface="Malgun Gothic" charset="0"/>
              <a:ea typeface="Malgun Gothic" charset="0"/>
            </a:endParaRPr>
          </a:p>
        </p:txBody>
      </p:sp>
      <p:pic>
        <p:nvPicPr>
          <p:cNvPr id="41" name="Picture 14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505" y="2129790"/>
            <a:ext cx="5897880" cy="2598420"/>
          </a:xfrm>
          <a:prstGeom prst="rect">
            <a:avLst/>
          </a:prstGeom>
          <a:noFill/>
        </p:spPr>
      </p:pic>
      <p:pic>
        <p:nvPicPr>
          <p:cNvPr id="42" name="Picture 42" descr="C:/Users/luisl/AppData/Roaming/PolarisOffice/ETemp/13748_9659616/ImageTmp/fImage6278210609895.png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305" t="32982" r="66896" b="45892"/>
          <a:stretch>
            <a:fillRect/>
          </a:stretch>
        </p:blipFill>
        <p:spPr>
          <a:xfrm>
            <a:off x="5979160" y="3558540"/>
            <a:ext cx="1010285" cy="588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>
            <a:off x="521335" y="410210"/>
            <a:ext cx="567055" cy="567055"/>
          </a:xfrm>
          <a:prstGeom prst="diamond">
            <a:avLst/>
          </a:prstGeom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>
              <a:latin typeface="Malgun Gothic" charset="0"/>
              <a:ea typeface="Malgun Gothic" charset="0"/>
            </a:endParaRPr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>
            <a:off x="536575" y="451485"/>
            <a:ext cx="536575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Malgun Gothic" charset="0"/>
                <a:ea typeface="Malgun Gothic" charset="0"/>
                <a:cs typeface="Arial" charset="0"/>
              </a:rPr>
              <a:t>02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Malgun Gothic" charset="0"/>
              <a:ea typeface="Malgun Gothic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1088390" y="367030"/>
            <a:ext cx="321310" cy="539750"/>
            <a:chOff x="1088390" y="367030"/>
            <a:chExt cx="321310" cy="539750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>
              <a:off x="1099820" y="367030"/>
              <a:ext cx="310515" cy="3994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20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Background</a:t>
              </a: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>
              <a:off x="1088390" y="654050"/>
              <a:ext cx="310515" cy="25336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Opportunity: Bubbles in Pipeline Parallelism</a:t>
              </a: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</p:grpSp>
      <p:sp>
        <p:nvSpPr>
          <p:cNvPr id="40" name="Rect 0"/>
          <p:cNvSpPr txBox="1">
            <a:spLocks/>
          </p:cNvSpPr>
          <p:nvPr/>
        </p:nvSpPr>
        <p:spPr>
          <a:xfrm>
            <a:off x="1090295" y="1287780"/>
            <a:ext cx="10816590" cy="4006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altLang="en-US" sz="2000" b="0" i="0">
                <a:latin typeface="Malgun Gothic" charset="0"/>
                <a:ea typeface="Malgun Gothic" charset="0"/>
              </a:rPr>
              <a:t>A bigger picture of how take advantage of Bubbles on 1F1B Scheduling</a:t>
            </a:r>
            <a:endParaRPr lang="ko-KR" altLang="en-US" sz="2000" b="0" i="0">
              <a:latin typeface="Malgun Gothic" charset="0"/>
              <a:ea typeface="Malgun Gothic" charset="0"/>
            </a:endParaRPr>
          </a:p>
        </p:txBody>
      </p:sp>
      <p:pic>
        <p:nvPicPr>
          <p:cNvPr id="41" name="Picture 130" descr="C:/Users/luisl/AppData/Roaming/PolarisOffice/ETemp/13748_9659616/fImage2466110305447.png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025" y="2489835"/>
            <a:ext cx="9155430" cy="1607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 0"/>
          <p:cNvSpPr txBox="1">
            <a:spLocks/>
          </p:cNvSpPr>
          <p:nvPr/>
        </p:nvSpPr>
        <p:spPr>
          <a:xfrm>
            <a:off x="5711190" y="2673350"/>
            <a:ext cx="771525" cy="64579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36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cs typeface="Arial" charset="0"/>
              </a:rPr>
              <a:t>03</a:t>
            </a:r>
            <a:endParaRPr lang="ko-KR" altLang="en-US" sz="36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005296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5" name="Rect 0"/>
          <p:cNvSpPr txBox="1">
            <a:spLocks/>
          </p:cNvSpPr>
          <p:nvPr/>
        </p:nvSpPr>
        <p:spPr>
          <a:xfrm>
            <a:off x="4700905" y="3256280"/>
            <a:ext cx="2792730" cy="70739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ctr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Challenges</a:t>
            </a:r>
            <a:endParaRPr lang="ko-KR" altLang="en-US" sz="40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F2F2F2"/>
              </a:solidFill>
              <a:latin typeface="맑은 고딕" charset="0"/>
              <a:cs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>
            <a:off x="521335" y="410210"/>
            <a:ext cx="566420" cy="566420"/>
          </a:xfrm>
          <a:prstGeom prst="diamond">
            <a:avLst/>
          </a:prstGeom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>
              <a:latin typeface="Malgun Gothic" charset="0"/>
              <a:ea typeface="Malgun Gothic" charset="0"/>
            </a:endParaRPr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>
            <a:off x="536575" y="451485"/>
            <a:ext cx="536575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Malgun Gothic" charset="0"/>
                <a:ea typeface="Malgun Gothic" charset="0"/>
                <a:cs typeface="Arial" charset="0"/>
              </a:rPr>
              <a:t>03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Malgun Gothic" charset="0"/>
              <a:ea typeface="Malgun Gothic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1088390" y="367030"/>
            <a:ext cx="1810385" cy="534035"/>
            <a:chOff x="1088390" y="367030"/>
            <a:chExt cx="1810385" cy="534035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>
              <a:off x="1099820" y="367030"/>
              <a:ext cx="1488440" cy="3994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20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Challenges</a:t>
              </a: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>
              <a:off x="1088390" y="654050"/>
              <a:ext cx="1811020" cy="247650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Challenge I</a:t>
              </a:r>
              <a:endParaRPr lang="ko-KR" altLang="en-US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</p:grpSp>
      <p:sp>
        <p:nvSpPr>
          <p:cNvPr id="40" name="Rect 0"/>
          <p:cNvSpPr txBox="1">
            <a:spLocks/>
          </p:cNvSpPr>
          <p:nvPr/>
        </p:nvSpPr>
        <p:spPr>
          <a:xfrm>
            <a:off x="1090295" y="1287780"/>
            <a:ext cx="10817225" cy="77025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altLang="en-US" sz="2200" b="1" i="0">
                <a:latin typeface="Malgun Gothic" charset="0"/>
                <a:ea typeface="Malgun Gothic" charset="0"/>
              </a:rPr>
              <a:t>Not All Bubbles are Usable </a:t>
            </a:r>
            <a:endParaRPr lang="ko-KR" altLang="en-US" sz="2200" b="1" i="0">
              <a:latin typeface="Malgun Gothic" charset="0"/>
              <a:ea typeface="Malgun Gothic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altLang="en-US" sz="2200" b="1" i="0">
                <a:latin typeface="Malgun Gothic" charset="0"/>
                <a:ea typeface="Malgun Gothic" charset="0"/>
              </a:rPr>
              <a:t>GPipe Scheduling Method</a:t>
            </a:r>
            <a:endParaRPr lang="ko-KR" altLang="en-US" sz="2200" b="1" i="0">
              <a:latin typeface="Malgun Gothic" charset="0"/>
              <a:ea typeface="Malgun Gothic" charset="0"/>
            </a:endParaRPr>
          </a:p>
        </p:txBody>
      </p:sp>
      <p:pic>
        <p:nvPicPr>
          <p:cNvPr id="41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2308225"/>
            <a:ext cx="8535035" cy="1667510"/>
          </a:xfrm>
          <a:prstGeom prst="rect">
            <a:avLst/>
          </a:prstGeom>
          <a:noFill/>
        </p:spPr>
      </p:pic>
      <p:sp>
        <p:nvSpPr>
          <p:cNvPr id="42" name="Text Box 8"/>
          <p:cNvSpPr txBox="1">
            <a:spLocks/>
          </p:cNvSpPr>
          <p:nvPr/>
        </p:nvSpPr>
        <p:spPr>
          <a:xfrm>
            <a:off x="1083945" y="4412615"/>
            <a:ext cx="10817225" cy="132270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altLang="en-US" sz="2000" b="0" i="0">
                <a:latin typeface="Malgun Gothic" charset="0"/>
                <a:ea typeface="Malgun Gothic" charset="0"/>
              </a:rPr>
              <a:t>Unlike 1F1B scheduling method GPipe first schedules all the forward pass and later schedules all the backward pass. </a:t>
            </a:r>
            <a:endParaRPr lang="ko-KR" altLang="en-US" sz="2000" b="0" i="0">
              <a:latin typeface="Malgun Gothic" charset="0"/>
              <a:ea typeface="Malgun Gothic" charset="0"/>
            </a:endParaRPr>
          </a:p>
          <a:p>
            <a:pPr marL="457200" lvl="1" indent="0" algn="l" latinLnBrk="0" hangingPunct="1">
              <a:buFontTx/>
              <a:buNone/>
            </a:pPr>
            <a:r>
              <a:rPr lang="en-US" sz="2000" b="0" i="0">
                <a:latin typeface="Malgun Gothic" charset="0"/>
                <a:ea typeface="Malgun Gothic" charset="0"/>
              </a:rPr>
              <a:t>										</a:t>
            </a:r>
            <a:endParaRPr lang="ko-KR" altLang="en-US" sz="2000" b="0" i="0">
              <a:latin typeface="Malgun Gothic" charset="0"/>
              <a:ea typeface="Malgun Gothic" charset="0"/>
            </a:endParaRPr>
          </a:p>
          <a:p>
            <a:pPr marL="711200" lvl="1" indent="-254000" algn="l" latinLnBrk="0" hangingPunct="1">
              <a:buFont typeface="Segoe UI"/>
              <a:buChar char=""/>
            </a:pPr>
            <a:endParaRPr lang="ko-KR" altLang="en-US" sz="2000" b="0" i="0">
              <a:latin typeface="Malgun Gothic" charset="0"/>
              <a:ea typeface="Malgun Gothic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>
            <a:off x="521335" y="410210"/>
            <a:ext cx="567055" cy="567055"/>
          </a:xfrm>
          <a:prstGeom prst="diamond">
            <a:avLst/>
          </a:prstGeom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>
              <a:latin typeface="Malgun Gothic" charset="0"/>
              <a:ea typeface="Malgun Gothic" charset="0"/>
            </a:endParaRPr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>
            <a:off x="536575" y="451485"/>
            <a:ext cx="536575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Malgun Gothic" charset="0"/>
                <a:ea typeface="Malgun Gothic" charset="0"/>
                <a:cs typeface="Arial" charset="0"/>
              </a:rPr>
              <a:t>03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Malgun Gothic" charset="0"/>
              <a:ea typeface="Malgun Gothic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1088390" y="367030"/>
            <a:ext cx="1499235" cy="747395"/>
            <a:chOff x="1088390" y="367030"/>
            <a:chExt cx="1499235" cy="747395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>
              <a:off x="1099820" y="367030"/>
              <a:ext cx="1488440" cy="3994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20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Challenges</a:t>
              </a: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>
              <a:off x="1088390" y="654050"/>
              <a:ext cx="310515" cy="461010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Challenge I</a:t>
              </a: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</p:grpSp>
      <p:sp>
        <p:nvSpPr>
          <p:cNvPr id="40" name="Rect 0"/>
          <p:cNvSpPr txBox="1">
            <a:spLocks/>
          </p:cNvSpPr>
          <p:nvPr/>
        </p:nvSpPr>
        <p:spPr>
          <a:xfrm>
            <a:off x="521970" y="1327150"/>
            <a:ext cx="11231880" cy="169227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altLang="en-US" sz="2200" b="1" i="0">
                <a:latin typeface="Malgun Gothic" charset="0"/>
                <a:ea typeface="Malgun Gothic" charset="0"/>
              </a:rPr>
              <a:t>Not All Bubbles are Usable </a:t>
            </a:r>
            <a:endParaRPr lang="ko-KR" altLang="en-US" sz="2200" b="1" i="0">
              <a:latin typeface="Malgun Gothic" charset="0"/>
              <a:ea typeface="Malgun Gothic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altLang="en-US" sz="2200" b="1" i="0">
                <a:latin typeface="Malgun Gothic" charset="0"/>
                <a:ea typeface="Malgun Gothic" charset="0"/>
              </a:rPr>
              <a:t>GPipe Scheduling Method</a:t>
            </a:r>
            <a:endParaRPr lang="ko-KR" altLang="en-US" sz="2200" b="1" i="0">
              <a:latin typeface="Malgun Gothic" charset="0"/>
              <a:ea typeface="Malgun Gothic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altLang="en-US" sz="2000" b="0" i="0">
                <a:latin typeface="Malgun Gothic" charset="0"/>
                <a:ea typeface="Malgun Gothic" charset="0"/>
              </a:rPr>
              <a:t>What happens when we decrese the SM frequency of GPU3 while using the GPipe Scheduling? </a:t>
            </a:r>
            <a:endParaRPr lang="ko-KR" altLang="en-US" sz="2000" b="0" i="0">
              <a:latin typeface="Malgun Gothic" charset="0"/>
              <a:ea typeface="Malgun Gothic" charset="0"/>
            </a:endParaRPr>
          </a:p>
          <a:p>
            <a:pPr marL="457200" lvl="1" indent="0" algn="l" latinLnBrk="0" hangingPunct="1">
              <a:buFontTx/>
              <a:buNone/>
            </a:pPr>
            <a:r>
              <a:rPr lang="en-US" sz="2000" b="0" i="0">
                <a:latin typeface="Malgun Gothic" charset="0"/>
                <a:ea typeface="Malgun Gothic" charset="0"/>
              </a:rPr>
              <a:t>										</a:t>
            </a:r>
            <a:endParaRPr lang="ko-KR" altLang="en-US" sz="2000" b="0" i="0">
              <a:latin typeface="Malgun Gothic" charset="0"/>
              <a:ea typeface="Malgun Gothic" charset="0"/>
            </a:endParaRPr>
          </a:p>
          <a:p>
            <a:pPr marL="711200" lvl="1" indent="-254000" algn="l" latinLnBrk="0" hangingPunct="1">
              <a:buFont typeface="Segoe UI"/>
              <a:buChar char=""/>
            </a:pPr>
            <a:endParaRPr lang="ko-KR" altLang="en-US" sz="2000" b="0" i="0">
              <a:latin typeface="Malgun Gothic" charset="0"/>
              <a:ea typeface="Malgun Gothic" charset="0"/>
            </a:endParaRPr>
          </a:p>
        </p:txBody>
      </p:sp>
      <p:pic>
        <p:nvPicPr>
          <p:cNvPr id="43" name="Picture 9" descr="C:/Users/luisl/AppData/Roaming/PolarisOffice/ETemp/13748_9659616/ImageTmp/fImage554606788467.png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8120" y="2700020"/>
            <a:ext cx="6200775" cy="2712085"/>
          </a:xfrm>
          <a:prstGeom prst="rect">
            <a:avLst/>
          </a:prstGeom>
          <a:noFill/>
        </p:spPr>
      </p:pic>
      <p:sp>
        <p:nvSpPr>
          <p:cNvPr id="44" name="Shape 43"/>
          <p:cNvSpPr>
            <a:spLocks/>
          </p:cNvSpPr>
          <p:nvPr/>
        </p:nvSpPr>
        <p:spPr>
          <a:xfrm rot="5400000">
            <a:off x="8581390" y="3289300"/>
            <a:ext cx="530225" cy="480695"/>
          </a:xfrm>
          <a:prstGeom prst="rightArrow">
            <a:avLst/>
          </a:prstGeom>
          <a:solidFill>
            <a:srgbClr val="FF0000"/>
          </a:solidFill>
          <a:ln w="12700" cap="flat" cmpd="sng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Segoe UI" charset="0"/>
              <a:ea typeface="Segoe U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rAng="0" ptsTypes="">
                                      <p:cBhvr>
                                        <p:cTn id="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다이아몬드 14"/>
          <p:cNvSpPr>
            <a:spLocks/>
          </p:cNvSpPr>
          <p:nvPr/>
        </p:nvSpPr>
        <p:spPr>
          <a:xfrm>
            <a:off x="575310" y="822325"/>
            <a:ext cx="564515" cy="564515"/>
          </a:xfrm>
          <a:prstGeom prst="diamond">
            <a:avLst/>
          </a:prstGeom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/>
          </a:p>
        </p:txBody>
      </p:sp>
      <p:sp>
        <p:nvSpPr>
          <p:cNvPr id="4" name="TextBox 3"/>
          <p:cNvSpPr txBox="1">
            <a:spLocks/>
          </p:cNvSpPr>
          <p:nvPr/>
        </p:nvSpPr>
        <p:spPr>
          <a:xfrm>
            <a:off x="1032510" y="862965"/>
            <a:ext cx="1285875" cy="5245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8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ea typeface="맑은 고딕" charset="0"/>
                <a:cs typeface="Arial" charset="0"/>
              </a:rPr>
              <a:t>INDEX</a:t>
            </a:r>
            <a:endParaRPr lang="ko-KR" altLang="en-US" sz="28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  <p:sp>
        <p:nvSpPr>
          <p:cNvPr id="7" name="TextBox 6"/>
          <p:cNvSpPr txBox="1">
            <a:spLocks/>
          </p:cNvSpPr>
          <p:nvPr/>
        </p:nvSpPr>
        <p:spPr>
          <a:xfrm>
            <a:off x="576580" y="1633220"/>
            <a:ext cx="622300" cy="46355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ea typeface="맑은 고딕" charset="0"/>
                <a:cs typeface="Arial" charset="0"/>
              </a:rPr>
              <a:t>01.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005296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1029970" y="1676400"/>
            <a:ext cx="1690370" cy="400685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Introduction</a:t>
            </a:r>
            <a:endParaRPr lang="ko-KR" altLang="en-US" sz="20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2898140" y="1633220"/>
            <a:ext cx="622300" cy="46355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ea typeface="맑은 고딕" charset="0"/>
                <a:cs typeface="Arial" charset="0"/>
              </a:rPr>
              <a:t>02.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005296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  <p:sp>
        <p:nvSpPr>
          <p:cNvPr id="13" name="TextBox 12"/>
          <p:cNvSpPr txBox="1">
            <a:spLocks/>
          </p:cNvSpPr>
          <p:nvPr/>
        </p:nvSpPr>
        <p:spPr>
          <a:xfrm>
            <a:off x="3446145" y="1637665"/>
            <a:ext cx="1917700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Background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16" name="TextBox 15"/>
          <p:cNvSpPr txBox="1">
            <a:spLocks/>
          </p:cNvSpPr>
          <p:nvPr/>
        </p:nvSpPr>
        <p:spPr>
          <a:xfrm>
            <a:off x="5791835" y="1633220"/>
            <a:ext cx="622935" cy="464185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ea typeface="맑은 고딕" charset="0"/>
                <a:cs typeface="Arial" charset="0"/>
              </a:rPr>
              <a:t>03.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005296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  <p:sp>
        <p:nvSpPr>
          <p:cNvPr id="17" name="TextBox 16"/>
          <p:cNvSpPr txBox="1">
            <a:spLocks/>
          </p:cNvSpPr>
          <p:nvPr/>
        </p:nvSpPr>
        <p:spPr>
          <a:xfrm>
            <a:off x="6436360" y="1633220"/>
            <a:ext cx="1749425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Challenges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20" name="TextBox 19"/>
          <p:cNvSpPr txBox="1">
            <a:spLocks/>
          </p:cNvSpPr>
          <p:nvPr/>
        </p:nvSpPr>
        <p:spPr>
          <a:xfrm>
            <a:off x="571500" y="2430145"/>
            <a:ext cx="1867535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ea typeface="맑은 고딕" charset="0"/>
                <a:cs typeface="Arial" charset="0"/>
              </a:rPr>
              <a:t>04. </a:t>
            </a:r>
            <a:r>
              <a:rPr lang="en-US" altLang="ko-KR" sz="2400" b="1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EnvPipe</a:t>
            </a:r>
            <a:endParaRPr lang="ko-KR" altLang="en-US" sz="2400" b="1">
              <a:solidFill>
                <a:schemeClr val="tx1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  <p:sp>
        <p:nvSpPr>
          <p:cNvPr id="21" name="TextBox 20"/>
          <p:cNvSpPr txBox="1">
            <a:spLocks/>
          </p:cNvSpPr>
          <p:nvPr/>
        </p:nvSpPr>
        <p:spPr>
          <a:xfrm>
            <a:off x="1024890" y="2473325"/>
            <a:ext cx="297815" cy="400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endParaRPr lang="ko-KR" altLang="en-US" sz="20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22" name="Text Box 1"/>
          <p:cNvSpPr txBox="1">
            <a:spLocks/>
          </p:cNvSpPr>
          <p:nvPr/>
        </p:nvSpPr>
        <p:spPr>
          <a:xfrm>
            <a:off x="2900045" y="2426335"/>
            <a:ext cx="2223770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ea typeface="맑은 고딕" charset="0"/>
                <a:cs typeface="Arial" charset="0"/>
              </a:rPr>
              <a:t>05. </a:t>
            </a:r>
            <a:r>
              <a:rPr lang="en-US" altLang="ko-KR" sz="2400" b="1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Evaluation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005296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  <p:sp>
        <p:nvSpPr>
          <p:cNvPr id="23" name="Text Box 2"/>
          <p:cNvSpPr txBox="1">
            <a:spLocks/>
          </p:cNvSpPr>
          <p:nvPr/>
        </p:nvSpPr>
        <p:spPr>
          <a:xfrm>
            <a:off x="4371975" y="2468880"/>
            <a:ext cx="311150" cy="40005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endParaRPr lang="ko-KR" altLang="en-US" sz="20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26" name="Text Box 155"/>
          <p:cNvSpPr txBox="1">
            <a:spLocks/>
          </p:cNvSpPr>
          <p:nvPr/>
        </p:nvSpPr>
        <p:spPr>
          <a:xfrm>
            <a:off x="5793105" y="2428875"/>
            <a:ext cx="2310765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ea typeface="맑은 고딕" charset="0"/>
                <a:cs typeface="Arial" charset="0"/>
              </a:rPr>
              <a:t>06. </a:t>
            </a:r>
            <a:r>
              <a:rPr lang="en-US" altLang="ko-KR" sz="2400" b="1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Conclusion</a:t>
            </a:r>
            <a:endParaRPr lang="ko-KR" altLang="en-US" sz="2400" b="1">
              <a:solidFill>
                <a:schemeClr val="tx1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  <p:sp>
        <p:nvSpPr>
          <p:cNvPr id="27" name="Text Box 156"/>
          <p:cNvSpPr txBox="1">
            <a:spLocks/>
          </p:cNvSpPr>
          <p:nvPr/>
        </p:nvSpPr>
        <p:spPr>
          <a:xfrm>
            <a:off x="6343015" y="2889250"/>
            <a:ext cx="311785" cy="400685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endParaRPr lang="ko-KR" altLang="en-US" sz="20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28" name="Text Box 157"/>
          <p:cNvSpPr txBox="1">
            <a:spLocks/>
          </p:cNvSpPr>
          <p:nvPr/>
        </p:nvSpPr>
        <p:spPr>
          <a:xfrm>
            <a:off x="578485" y="3201670"/>
            <a:ext cx="1436370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ea typeface="맑은 고딕" charset="0"/>
                <a:cs typeface="Arial" charset="0"/>
              </a:rPr>
              <a:t>07. </a:t>
            </a:r>
            <a:r>
              <a:rPr lang="en-US" altLang="ko-KR" sz="2400" b="1">
                <a:solidFill>
                  <a:schemeClr val="tx1"/>
                </a:solidFill>
                <a:latin typeface="맑은 고딕" charset="0"/>
                <a:ea typeface="맑은 고딕" charset="0"/>
                <a:cs typeface="Arial" charset="0"/>
              </a:rPr>
              <a:t>Q&amp;A</a:t>
            </a:r>
            <a:endParaRPr lang="ko-KR" altLang="en-US" sz="2400" b="1">
              <a:solidFill>
                <a:schemeClr val="tx1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  <p:sp>
        <p:nvSpPr>
          <p:cNvPr id="29" name="Text Box 158"/>
          <p:cNvSpPr txBox="1">
            <a:spLocks/>
          </p:cNvSpPr>
          <p:nvPr/>
        </p:nvSpPr>
        <p:spPr>
          <a:xfrm>
            <a:off x="4773930" y="3235960"/>
            <a:ext cx="311150" cy="40005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endParaRPr lang="ko-KR" altLang="en-US" sz="20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30" name="Text Box 159"/>
          <p:cNvSpPr txBox="1">
            <a:spLocks/>
          </p:cNvSpPr>
          <p:nvPr/>
        </p:nvSpPr>
        <p:spPr>
          <a:xfrm>
            <a:off x="5792470" y="3204845"/>
            <a:ext cx="290830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ea typeface="맑은 고딕" charset="0"/>
                <a:cs typeface="Arial" charset="0"/>
              </a:rPr>
              <a:t> 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005296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  <p:pic>
        <p:nvPicPr>
          <p:cNvPr id="31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130" y="3661410"/>
            <a:ext cx="2297430" cy="2301240"/>
          </a:xfrm>
          <a:prstGeom prst="rect">
            <a:avLst/>
          </a:prstGeom>
          <a:noFill/>
        </p:spPr>
      </p:pic>
      <p:pic>
        <p:nvPicPr>
          <p:cNvPr id="32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035" y="4653280"/>
            <a:ext cx="518160" cy="510540"/>
          </a:xfrm>
          <a:prstGeom prst="rect">
            <a:avLst/>
          </a:prstGeom>
          <a:noFill/>
        </p:spPr>
      </p:pic>
      <p:pic>
        <p:nvPicPr>
          <p:cNvPr id="3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345" y="4087495"/>
            <a:ext cx="1367790" cy="1362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326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>
            <a:off x="521335" y="410210"/>
            <a:ext cx="567055" cy="567055"/>
          </a:xfrm>
          <a:prstGeom prst="diamond">
            <a:avLst/>
          </a:prstGeom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>
              <a:latin typeface="Malgun Gothic" charset="0"/>
              <a:ea typeface="Malgun Gothic" charset="0"/>
            </a:endParaRPr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>
            <a:off x="536575" y="451485"/>
            <a:ext cx="536575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Malgun Gothic" charset="0"/>
                <a:ea typeface="Malgun Gothic" charset="0"/>
                <a:cs typeface="Arial" charset="0"/>
              </a:rPr>
              <a:t>03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Malgun Gothic" charset="0"/>
              <a:ea typeface="Malgun Gothic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1088390" y="367030"/>
            <a:ext cx="321310" cy="530225"/>
            <a:chOff x="1088390" y="367030"/>
            <a:chExt cx="321310" cy="530225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>
              <a:off x="1099820" y="367030"/>
              <a:ext cx="310515" cy="3994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20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Challenges</a:t>
              </a: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>
              <a:off x="1088390" y="644525"/>
              <a:ext cx="310515" cy="25336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Challenge I</a:t>
              </a:r>
              <a:endParaRPr lang="ko-KR" altLang="en-US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</p:grpSp>
      <p:sp>
        <p:nvSpPr>
          <p:cNvPr id="40" name="Rect 0"/>
          <p:cNvSpPr txBox="1">
            <a:spLocks/>
          </p:cNvSpPr>
          <p:nvPr/>
        </p:nvSpPr>
        <p:spPr>
          <a:xfrm>
            <a:off x="590550" y="1179830"/>
            <a:ext cx="10817225" cy="199961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altLang="en-US" sz="2200" b="1" i="0">
                <a:latin typeface="Malgun Gothic" charset="0"/>
                <a:ea typeface="Malgun Gothic" charset="0"/>
              </a:rPr>
              <a:t>Not All Bubbles are Usable </a:t>
            </a:r>
            <a:endParaRPr lang="ko-KR" altLang="en-US" sz="2200" b="1" i="0">
              <a:latin typeface="Malgun Gothic" charset="0"/>
              <a:ea typeface="Malgun Gothic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altLang="en-US" sz="2200" b="1" i="0">
                <a:latin typeface="Malgun Gothic" charset="0"/>
                <a:ea typeface="Malgun Gothic" charset="0"/>
              </a:rPr>
              <a:t>GPipe Scheduling Method</a:t>
            </a:r>
            <a:endParaRPr lang="ko-KR" altLang="en-US" sz="2000" b="0" i="0">
              <a:latin typeface="Malgun Gothic" charset="0"/>
              <a:ea typeface="Malgun Gothic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altLang="en-US" sz="2000" b="0" i="0">
                <a:latin typeface="Malgun Gothic" charset="0"/>
                <a:ea typeface="Malgun Gothic" charset="0"/>
              </a:rPr>
              <a:t>What happens when we decrese the SM frequency of GPU3 while using the GPipe Scheduling? </a:t>
            </a:r>
            <a:endParaRPr lang="ko-KR" altLang="en-US" sz="2000" b="0" i="0">
              <a:latin typeface="Malgun Gothic" charset="0"/>
              <a:ea typeface="Malgun Gothic" charset="0"/>
            </a:endParaRPr>
          </a:p>
          <a:p>
            <a:pPr marL="457200" lvl="1" indent="0" algn="l" latinLnBrk="0" hangingPunct="1">
              <a:buFontTx/>
              <a:buNone/>
            </a:pPr>
            <a:r>
              <a:rPr lang="en-US" sz="2000" b="0" i="0">
                <a:latin typeface="Malgun Gothic" charset="0"/>
                <a:ea typeface="Malgun Gothic" charset="0"/>
              </a:rPr>
              <a:t>										</a:t>
            </a:r>
            <a:endParaRPr lang="ko-KR" altLang="en-US" sz="2000" b="0" i="0">
              <a:latin typeface="Malgun Gothic" charset="0"/>
              <a:ea typeface="Malgun Gothic" charset="0"/>
            </a:endParaRPr>
          </a:p>
          <a:p>
            <a:pPr marL="711200" lvl="1" indent="-254000" algn="l" latinLnBrk="0" hangingPunct="1">
              <a:buFont typeface="Segoe UI"/>
              <a:buChar char=""/>
            </a:pPr>
            <a:endParaRPr lang="ko-KR" altLang="en-US" sz="2000" b="0" i="0">
              <a:latin typeface="Malgun Gothic" charset="0"/>
              <a:ea typeface="Malgun Gothic" charset="0"/>
            </a:endParaRPr>
          </a:p>
        </p:txBody>
      </p:sp>
      <p:pic>
        <p:nvPicPr>
          <p:cNvPr id="43" name="Picture 11" descr="C:/Users/luisl/AppData/Roaming/PolarisOffice/ETemp/13748_9659616/ImageTmp/fImage669806876334.png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6590" y="2174875"/>
            <a:ext cx="6003290" cy="2725420"/>
          </a:xfrm>
          <a:prstGeom prst="rect">
            <a:avLst/>
          </a:prstGeom>
          <a:noFill/>
        </p:spPr>
      </p:pic>
      <p:sp>
        <p:nvSpPr>
          <p:cNvPr id="44" name="Text Box 50"/>
          <p:cNvSpPr txBox="1">
            <a:spLocks/>
          </p:cNvSpPr>
          <p:nvPr/>
        </p:nvSpPr>
        <p:spPr>
          <a:xfrm>
            <a:off x="624205" y="4903470"/>
            <a:ext cx="11139170" cy="83121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sz="1800">
                <a:latin typeface="Segoe UI" charset="0"/>
                <a:ea typeface="Segoe UI" charset="0"/>
              </a:rPr>
              <a:t>FP4 on GPU3 will stretch </a:t>
            </a:r>
            <a:r>
              <a:rPr lang="en-US" sz="1800">
                <a:latin typeface="Segoe UI" charset="0"/>
                <a:ea typeface="Segoe UI" charset="0"/>
              </a:rPr>
              <a:t>--&gt;</a:t>
            </a:r>
            <a:endParaRPr lang="ko-KR" altLang="en-US" sz="1800">
              <a:latin typeface="Segoe UI" charset="0"/>
              <a:ea typeface="Segoe UI" charset="0"/>
            </a:endParaRPr>
          </a:p>
          <a:p>
            <a:pPr marL="0" indent="0" algn="l" hangingPunct="1"/>
            <a:r>
              <a:rPr lang="en-US" sz="1800">
                <a:latin typeface="Segoe UI" charset="0"/>
                <a:ea typeface="Segoe UI" charset="0"/>
              </a:rPr>
              <a:t>		</a:t>
            </a:r>
            <a:endParaRPr lang="ko-KR" altLang="en-US" sz="1800">
              <a:latin typeface="Segoe UI" charset="0"/>
              <a:ea typeface="Segoe UI" charset="0"/>
            </a:endParaRPr>
          </a:p>
          <a:p>
            <a:pPr marL="0" indent="0" algn="l" hangingPunct="1"/>
            <a:endParaRPr lang="ko-KR" altLang="en-US" sz="1800">
              <a:latin typeface="Segoe UI" charset="0"/>
              <a:ea typeface="Segoe UI" charset="0"/>
            </a:endParaRPr>
          </a:p>
        </p:txBody>
      </p:sp>
      <p:sp>
        <p:nvSpPr>
          <p:cNvPr id="45" name="Text Box 52"/>
          <p:cNvSpPr txBox="1">
            <a:spLocks/>
          </p:cNvSpPr>
          <p:nvPr/>
        </p:nvSpPr>
        <p:spPr>
          <a:xfrm>
            <a:off x="2221865" y="5314950"/>
            <a:ext cx="7022465" cy="55435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sz="1800">
                <a:latin typeface="Segoe UI" charset="0"/>
                <a:ea typeface="Segoe UI" charset="0"/>
              </a:rPr>
              <a:t>FP4 unit should send the activation to the next GPU --&gt; </a:t>
            </a:r>
            <a:endParaRPr lang="ko-KR" altLang="en-US" sz="1800">
              <a:latin typeface="Segoe UI" charset="0"/>
              <a:ea typeface="Segoe UI" charset="0"/>
            </a:endParaRPr>
          </a:p>
          <a:p>
            <a:pPr marL="0" indent="0" algn="l" hangingPunct="1"/>
            <a:endParaRPr lang="ko-KR" altLang="en-US" sz="1800">
              <a:latin typeface="Segoe UI" charset="0"/>
              <a:ea typeface="Segoe UI" charset="0"/>
            </a:endParaRPr>
          </a:p>
        </p:txBody>
      </p:sp>
      <p:sp>
        <p:nvSpPr>
          <p:cNvPr id="46" name="Text Box 54"/>
          <p:cNvSpPr txBox="1">
            <a:spLocks/>
          </p:cNvSpPr>
          <p:nvPr/>
        </p:nvSpPr>
        <p:spPr>
          <a:xfrm>
            <a:off x="4878705" y="5736590"/>
            <a:ext cx="6110605" cy="27749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sz="1800">
                <a:latin typeface="Segoe UI" charset="0"/>
                <a:ea typeface="Segoe UI" charset="0"/>
              </a:rPr>
              <a:t>The start time of FP4 on GPU4 delays ---&gt; </a:t>
            </a:r>
            <a:endParaRPr lang="ko-KR" altLang="en-US" sz="1800">
              <a:latin typeface="Segoe UI" charset="0"/>
              <a:ea typeface="Segoe UI" charset="0"/>
            </a:endParaRPr>
          </a:p>
        </p:txBody>
      </p:sp>
      <p:sp>
        <p:nvSpPr>
          <p:cNvPr id="47" name="Text Box 55"/>
          <p:cNvSpPr txBox="1">
            <a:spLocks/>
          </p:cNvSpPr>
          <p:nvPr/>
        </p:nvSpPr>
        <p:spPr>
          <a:xfrm>
            <a:off x="8289290" y="6109335"/>
            <a:ext cx="4572635" cy="27749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sz="1800">
                <a:latin typeface="Segoe UI" charset="0"/>
                <a:ea typeface="Segoe UI" charset="0"/>
              </a:rPr>
              <a:t>Performance Degradation</a:t>
            </a:r>
            <a:endParaRPr lang="ko-KR" altLang="en-US" sz="1800">
              <a:latin typeface="Segoe UI" charset="0"/>
              <a:ea typeface="Segoe U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1" animBg="1"/>
      <p:bldP spid="46" grpId="2" animBg="1"/>
      <p:bldP spid="47" grpId="3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>
            <a:off x="521335" y="410210"/>
            <a:ext cx="567055" cy="567055"/>
          </a:xfrm>
          <a:prstGeom prst="diamond">
            <a:avLst/>
          </a:prstGeom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>
              <a:latin typeface="Malgun Gothic" charset="0"/>
              <a:ea typeface="Malgun Gothic" charset="0"/>
            </a:endParaRPr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>
            <a:off x="536575" y="451485"/>
            <a:ext cx="536575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Malgun Gothic" charset="0"/>
                <a:ea typeface="Malgun Gothic" charset="0"/>
                <a:cs typeface="Arial" charset="0"/>
              </a:rPr>
              <a:t>03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Malgun Gothic" charset="0"/>
              <a:ea typeface="Malgun Gothic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1088390" y="366395"/>
            <a:ext cx="321310" cy="436880"/>
            <a:chOff x="1088390" y="366395"/>
            <a:chExt cx="321310" cy="436880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>
              <a:off x="1099820" y="366395"/>
              <a:ext cx="310515" cy="3994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20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Challenges</a:t>
              </a: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>
              <a:off x="1088390" y="612140"/>
              <a:ext cx="310515" cy="191770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Challenge I</a:t>
              </a:r>
              <a:endParaRPr lang="ko-KR" altLang="en-US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</p:grpSp>
      <p:sp>
        <p:nvSpPr>
          <p:cNvPr id="40" name="Rect 0"/>
          <p:cNvSpPr txBox="1">
            <a:spLocks/>
          </p:cNvSpPr>
          <p:nvPr/>
        </p:nvSpPr>
        <p:spPr>
          <a:xfrm>
            <a:off x="1090295" y="1137920"/>
            <a:ext cx="10817225" cy="138493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altLang="en-US" sz="2200" b="1" i="0">
                <a:latin typeface="Malgun Gothic" charset="0"/>
                <a:ea typeface="Malgun Gothic" charset="0"/>
              </a:rPr>
              <a:t>Not All Bubbles are Usable </a:t>
            </a:r>
            <a:endParaRPr lang="ko-KR" altLang="en-US" sz="2200" b="1" i="0">
              <a:latin typeface="Malgun Gothic" charset="0"/>
              <a:ea typeface="Malgun Gothic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altLang="en-US" sz="2200" b="1" i="0">
                <a:latin typeface="Malgun Gothic" charset="0"/>
                <a:ea typeface="Malgun Gothic" charset="0"/>
              </a:rPr>
              <a:t>GPipe Scheduling Method</a:t>
            </a:r>
            <a:endParaRPr lang="ko-KR" altLang="en-US" sz="2000" b="0" i="0">
              <a:latin typeface="Malgun Gothic" charset="0"/>
              <a:ea typeface="Malgun Gothic" charset="0"/>
            </a:endParaRPr>
          </a:p>
          <a:p>
            <a:pPr marL="457200" lvl="1" indent="0" algn="l" latinLnBrk="0" hangingPunct="1">
              <a:buFontTx/>
              <a:buNone/>
            </a:pPr>
            <a:r>
              <a:rPr lang="en-US" sz="2000" b="0" i="0">
                <a:latin typeface="Malgun Gothic" charset="0"/>
                <a:ea typeface="Malgun Gothic" charset="0"/>
              </a:rPr>
              <a:t>										</a:t>
            </a:r>
            <a:endParaRPr lang="ko-KR" altLang="en-US" sz="2000" b="0" i="0">
              <a:latin typeface="Malgun Gothic" charset="0"/>
              <a:ea typeface="Malgun Gothic" charset="0"/>
            </a:endParaRPr>
          </a:p>
          <a:p>
            <a:pPr marL="711200" lvl="1" indent="-254000" algn="l" latinLnBrk="0" hangingPunct="1">
              <a:buFont typeface="Segoe UI"/>
              <a:buChar char=""/>
            </a:pPr>
            <a:endParaRPr lang="ko-KR" altLang="en-US" sz="2000" b="0" i="0">
              <a:latin typeface="Malgun Gothic" charset="0"/>
              <a:ea typeface="Malgun Gothic" charset="0"/>
            </a:endParaRPr>
          </a:p>
        </p:txBody>
      </p:sp>
      <p:sp>
        <p:nvSpPr>
          <p:cNvPr id="42" name="Rect 0"/>
          <p:cNvSpPr txBox="1">
            <a:spLocks/>
          </p:cNvSpPr>
          <p:nvPr/>
        </p:nvSpPr>
        <p:spPr>
          <a:xfrm>
            <a:off x="1751330" y="5191125"/>
            <a:ext cx="10817225" cy="70802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-Bubbles on GPipe Scheduling are unusable</a:t>
            </a:r>
            <a:endParaRPr lang="ko-KR" altLang="en-US" sz="2000" b="1" i="0">
              <a:latin typeface="Malgun Gothic" charset="0"/>
              <a:ea typeface="Malgun Gothic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-There is a necesity to Identidy Unusable and Usable bubbles</a:t>
            </a:r>
            <a:endParaRPr lang="ko-KR" altLang="en-US" sz="2000" b="1" i="0">
              <a:latin typeface="Malgun Gothic" charset="0"/>
              <a:ea typeface="Malgun Gothic" charset="0"/>
            </a:endParaRPr>
          </a:p>
        </p:txBody>
      </p:sp>
      <p:pic>
        <p:nvPicPr>
          <p:cNvPr id="43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7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675" y="1979930"/>
            <a:ext cx="7229475" cy="2900045"/>
          </a:xfrm>
          <a:prstGeom prst="rect">
            <a:avLst/>
          </a:prstGeom>
          <a:noFill/>
        </p:spPr>
      </p:pic>
      <p:sp>
        <p:nvSpPr>
          <p:cNvPr id="44" name="Shape 21"/>
          <p:cNvSpPr>
            <a:spLocks/>
          </p:cNvSpPr>
          <p:nvPr/>
        </p:nvSpPr>
        <p:spPr>
          <a:xfrm>
            <a:off x="6899275" y="2069465"/>
            <a:ext cx="2320290" cy="40068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30026"/>
            </a:schemeClr>
          </a:solidFill>
          <a:ln w="38100" cap="flat" cmpd="sng">
            <a:solidFill>
              <a:schemeClr val="tx1">
                <a:alpha val="10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Segoe UI" charset="0"/>
              <a:ea typeface="Segoe UI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>
            <a:off x="521335" y="410210"/>
            <a:ext cx="567055" cy="567055"/>
          </a:xfrm>
          <a:prstGeom prst="diamond">
            <a:avLst/>
          </a:prstGeom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>
              <a:latin typeface="Malgun Gothic" charset="0"/>
              <a:ea typeface="Malgun Gothic" charset="0"/>
            </a:endParaRPr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>
            <a:off x="536575" y="451485"/>
            <a:ext cx="536575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Malgun Gothic" charset="0"/>
                <a:ea typeface="Malgun Gothic" charset="0"/>
                <a:cs typeface="Arial" charset="0"/>
              </a:rPr>
              <a:t>03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Malgun Gothic" charset="0"/>
              <a:ea typeface="Malgun Gothic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1088390" y="367030"/>
            <a:ext cx="1905000" cy="534035"/>
            <a:chOff x="1088390" y="367030"/>
            <a:chExt cx="1905000" cy="534035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>
              <a:off x="1099820" y="367030"/>
              <a:ext cx="310515" cy="3994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20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Challenges</a:t>
              </a: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>
              <a:off x="1088390" y="654050"/>
              <a:ext cx="1905635" cy="247650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Challenge II</a:t>
              </a:r>
              <a:endParaRPr lang="ko-KR" altLang="en-US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</p:grpSp>
      <p:sp>
        <p:nvSpPr>
          <p:cNvPr id="40" name="Rect 0"/>
          <p:cNvSpPr txBox="1">
            <a:spLocks/>
          </p:cNvSpPr>
          <p:nvPr/>
        </p:nvSpPr>
        <p:spPr>
          <a:xfrm>
            <a:off x="1090295" y="1287780"/>
            <a:ext cx="10817225" cy="4006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Not Enough Usable Bubbles</a:t>
            </a:r>
            <a:r>
              <a:rPr lang="en-US" sz="2000" b="1" i="0">
                <a:latin typeface="Malgun Gothic" charset="0"/>
                <a:ea typeface="Malgun Gothic" charset="0"/>
              </a:rPr>
              <a:t>								</a:t>
            </a:r>
            <a:endParaRPr lang="ko-KR" altLang="en-US" sz="2000" b="1" i="0">
              <a:latin typeface="Malgun Gothic" charset="0"/>
              <a:ea typeface="Malgun Gothic" charset="0"/>
            </a:endParaRPr>
          </a:p>
        </p:txBody>
      </p:sp>
      <p:sp>
        <p:nvSpPr>
          <p:cNvPr id="42" name="Rect 0"/>
          <p:cNvSpPr txBox="1">
            <a:spLocks/>
          </p:cNvSpPr>
          <p:nvPr/>
        </p:nvSpPr>
        <p:spPr>
          <a:xfrm>
            <a:off x="1083945" y="4412615"/>
            <a:ext cx="10817225" cy="70802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-Too much stretching can degrade performance</a:t>
            </a:r>
            <a:endParaRPr lang="ko-KR" altLang="en-US" sz="2000" b="1" i="0">
              <a:latin typeface="Malgun Gothic" charset="0"/>
              <a:ea typeface="Malgun Gothic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-Leveraging just the right amount of bubbles would avoid performance degradation </a:t>
            </a:r>
            <a:endParaRPr lang="ko-KR" altLang="en-US" sz="2000" b="0" i="0">
              <a:latin typeface="Malgun Gothic" charset="0"/>
              <a:ea typeface="Malgun Gothic" charset="0"/>
            </a:endParaRPr>
          </a:p>
        </p:txBody>
      </p:sp>
      <p:pic>
        <p:nvPicPr>
          <p:cNvPr id="43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50" y="2847975"/>
            <a:ext cx="8639810" cy="1162685"/>
          </a:xfrm>
          <a:prstGeom prst="rect">
            <a:avLst/>
          </a:prstGeom>
          <a:noFill/>
        </p:spPr>
      </p:pic>
      <p:pic>
        <p:nvPicPr>
          <p:cNvPr id="44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" b="62742"/>
          <a:stretch>
            <a:fillRect/>
          </a:stretch>
        </p:blipFill>
        <p:spPr>
          <a:xfrm>
            <a:off x="1503680" y="2028190"/>
            <a:ext cx="8485505" cy="6216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 0"/>
          <p:cNvSpPr txBox="1">
            <a:spLocks/>
          </p:cNvSpPr>
          <p:nvPr/>
        </p:nvSpPr>
        <p:spPr>
          <a:xfrm>
            <a:off x="5711190" y="2673350"/>
            <a:ext cx="770890" cy="64579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36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cs typeface="Arial" charset="0"/>
              </a:rPr>
              <a:t>04</a:t>
            </a:r>
            <a:endParaRPr lang="ko-KR" altLang="en-US" sz="36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005296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5" name="Rect 0"/>
          <p:cNvSpPr txBox="1">
            <a:spLocks/>
          </p:cNvSpPr>
          <p:nvPr/>
        </p:nvSpPr>
        <p:spPr>
          <a:xfrm>
            <a:off x="5052695" y="3256280"/>
            <a:ext cx="2088515" cy="70739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ctr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EnvPipe</a:t>
            </a:r>
            <a:endParaRPr lang="ko-KR" altLang="en-US" sz="40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F2F2F2"/>
              </a:solidFill>
              <a:latin typeface="맑은 고딕" charset="0"/>
              <a:cs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>
            <a:off x="521335" y="410210"/>
            <a:ext cx="567055" cy="567055"/>
          </a:xfrm>
          <a:prstGeom prst="diamond">
            <a:avLst/>
          </a:prstGeom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>
              <a:latin typeface="Malgun Gothic" charset="0"/>
              <a:ea typeface="Malgun Gothic" charset="0"/>
            </a:endParaRPr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>
            <a:off x="536575" y="451485"/>
            <a:ext cx="536575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Malgun Gothic" charset="0"/>
                <a:ea typeface="Malgun Gothic" charset="0"/>
                <a:cs typeface="Arial" charset="0"/>
              </a:rPr>
              <a:t>04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Malgun Gothic" charset="0"/>
              <a:ea typeface="Malgun Gothic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1088390" y="367030"/>
            <a:ext cx="1045210" cy="533400"/>
            <a:chOff x="1088390" y="367030"/>
            <a:chExt cx="1045210" cy="533400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>
              <a:off x="1099820" y="367030"/>
              <a:ext cx="310515" cy="3994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20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EnvPipe</a:t>
              </a: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>
              <a:off x="1088390" y="654050"/>
              <a:ext cx="1045845" cy="2470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RecaII</a:t>
              </a:r>
              <a:endParaRPr lang="ko-KR" altLang="en-US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</p:grpSp>
      <p:sp>
        <p:nvSpPr>
          <p:cNvPr id="40" name="Rect 0"/>
          <p:cNvSpPr txBox="1">
            <a:spLocks/>
          </p:cNvSpPr>
          <p:nvPr/>
        </p:nvSpPr>
        <p:spPr>
          <a:xfrm>
            <a:off x="1090295" y="1287780"/>
            <a:ext cx="10817225" cy="70802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In Challenge II: Not Enough Usable Bubbles</a:t>
            </a:r>
            <a:r>
              <a:rPr lang="en-US" sz="2000" b="1" i="0">
                <a:latin typeface="Malgun Gothic" charset="0"/>
                <a:ea typeface="Malgun Gothic" charset="0"/>
              </a:rPr>
              <a:t>						</a:t>
            </a:r>
            <a:r>
              <a:rPr lang="en-US" sz="2000" b="0" i="0">
                <a:latin typeface="Malgun Gothic" charset="0"/>
                <a:ea typeface="Malgun Gothic" charset="0"/>
              </a:rPr>
              <a:t>		</a:t>
            </a:r>
            <a:endParaRPr lang="ko-KR" altLang="en-US" sz="2000" b="0" i="0">
              <a:latin typeface="Malgun Gothic" charset="0"/>
              <a:ea typeface="Malgun Gothic" charset="0"/>
            </a:endParaRPr>
          </a:p>
        </p:txBody>
      </p:sp>
      <p:pic>
        <p:nvPicPr>
          <p:cNvPr id="43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195" y="2063115"/>
            <a:ext cx="6100445" cy="2740660"/>
          </a:xfrm>
          <a:prstGeom prst="rect">
            <a:avLst/>
          </a:prstGeom>
          <a:noFill/>
        </p:spPr>
      </p:pic>
      <p:pic>
        <p:nvPicPr>
          <p:cNvPr id="44" name="Picture 3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1555" y="2371090"/>
            <a:ext cx="2298065" cy="2301875"/>
          </a:xfrm>
          <a:prstGeom prst="rect">
            <a:avLst/>
          </a:prstGeom>
          <a:noFill/>
        </p:spPr>
      </p:pic>
      <p:cxnSp>
        <p:nvCxnSpPr>
          <p:cNvPr id="47" name="Shape 38"/>
          <p:cNvCxnSpPr/>
          <p:nvPr/>
        </p:nvCxnSpPr>
        <p:spPr>
          <a:xfrm>
            <a:off x="8950325" y="3119120"/>
            <a:ext cx="856615" cy="590550"/>
          </a:xfrm>
          <a:prstGeom prst="line">
            <a:avLst/>
          </a:prstGeom>
          <a:ln w="57150" cap="flat" cmpd="sng">
            <a:solidFill>
              <a:srgbClr val="FF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hape 39"/>
          <p:cNvCxnSpPr/>
          <p:nvPr/>
        </p:nvCxnSpPr>
        <p:spPr>
          <a:xfrm flipH="1">
            <a:off x="9792970" y="3138170"/>
            <a:ext cx="790575" cy="551815"/>
          </a:xfrm>
          <a:prstGeom prst="line">
            <a:avLst/>
          </a:prstGeom>
          <a:ln w="57150" cap="flat" cmpd="sng">
            <a:solidFill>
              <a:srgbClr val="FF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43"/>
          <p:cNvSpPr txBox="1">
            <a:spLocks/>
          </p:cNvSpPr>
          <p:nvPr/>
        </p:nvSpPr>
        <p:spPr>
          <a:xfrm>
            <a:off x="7533005" y="4271010"/>
            <a:ext cx="4363085" cy="4006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711200" lvl="1" indent="-25400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Env</a:t>
            </a:r>
            <a:r>
              <a:rPr lang="en-US" altLang="en-US" sz="2000" b="0" i="0">
                <a:latin typeface="Malgun Gothic" charset="0"/>
                <a:ea typeface="Malgun Gothic" charset="0"/>
              </a:rPr>
              <a:t>elope + </a:t>
            </a:r>
            <a:r>
              <a:rPr lang="en-US" altLang="en-US" sz="2000" b="1" i="0">
                <a:latin typeface="Malgun Gothic" charset="0"/>
                <a:ea typeface="Malgun Gothic" charset="0"/>
              </a:rPr>
              <a:t>Pipe</a:t>
            </a:r>
            <a:r>
              <a:rPr lang="en-US" altLang="en-US" sz="2000" b="0" i="0">
                <a:latin typeface="Malgun Gothic" charset="0"/>
                <a:ea typeface="Malgun Gothic" charset="0"/>
              </a:rPr>
              <a:t>line Paralelism</a:t>
            </a:r>
            <a:endParaRPr lang="ko-KR" altLang="en-US" sz="2000" b="0" i="0">
              <a:latin typeface="Malgun Gothic" charset="0"/>
              <a:ea typeface="Malgun Gothic" charset="0"/>
            </a:endParaRPr>
          </a:p>
        </p:txBody>
      </p:sp>
      <p:sp>
        <p:nvSpPr>
          <p:cNvPr id="50" name="Text Box 58"/>
          <p:cNvSpPr txBox="1">
            <a:spLocks/>
          </p:cNvSpPr>
          <p:nvPr/>
        </p:nvSpPr>
        <p:spPr>
          <a:xfrm>
            <a:off x="1545590" y="5167630"/>
            <a:ext cx="7865110" cy="55435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sz="1800">
                <a:solidFill>
                  <a:srgbClr val="FF0000"/>
                </a:solidFill>
                <a:latin typeface="Malgun Gothic" charset="0"/>
                <a:ea typeface="Malgun Gothic" charset="0"/>
              </a:rPr>
              <a:t>The critical path represented as red boxes determines the end to end execution time of the pipeline and it should be preserved</a:t>
            </a:r>
            <a:endParaRPr lang="ko-KR" altLang="en-US" sz="1800">
              <a:solidFill>
                <a:srgbClr val="FF0000"/>
              </a:solidFill>
              <a:latin typeface="Malgun Gothic" charset="0"/>
              <a:ea typeface="Malgun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7" grpId="1" animBg="1"/>
      <p:bldP spid="48" grpId="2" animBg="1"/>
      <p:bldP spid="49" grpId="3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>
            <a:off x="521335" y="410210"/>
            <a:ext cx="567055" cy="567055"/>
          </a:xfrm>
          <a:prstGeom prst="diamond">
            <a:avLst/>
          </a:prstGeom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>
              <a:latin typeface="Malgun Gothic" charset="0"/>
              <a:ea typeface="Malgun Gothic" charset="0"/>
            </a:endParaRPr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>
            <a:off x="536575" y="451485"/>
            <a:ext cx="536575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Malgun Gothic" charset="0"/>
                <a:ea typeface="Malgun Gothic" charset="0"/>
                <a:cs typeface="Arial" charset="0"/>
              </a:rPr>
              <a:t>04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Malgun Gothic" charset="0"/>
              <a:ea typeface="Malgun Gothic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1088390" y="367030"/>
            <a:ext cx="2337435" cy="533400"/>
            <a:chOff x="1088390" y="367030"/>
            <a:chExt cx="2337435" cy="533400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>
              <a:off x="1099820" y="367030"/>
              <a:ext cx="310515" cy="3994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20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EnvPipe</a:t>
              </a: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>
              <a:off x="1088390" y="654050"/>
              <a:ext cx="2338070" cy="2470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EnvPipe Goals </a:t>
              </a:r>
              <a:endParaRPr lang="ko-KR" altLang="en-US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</p:grpSp>
      <p:sp>
        <p:nvSpPr>
          <p:cNvPr id="40" name="Rect 0"/>
          <p:cNvSpPr txBox="1">
            <a:spLocks/>
          </p:cNvSpPr>
          <p:nvPr/>
        </p:nvSpPr>
        <p:spPr>
          <a:xfrm>
            <a:off x="1090295" y="1287780"/>
            <a:ext cx="10817225" cy="101600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Maximize Energy Saving</a:t>
            </a:r>
            <a:r>
              <a:rPr lang="en-US" altLang="en-US" sz="2000" b="0" i="0">
                <a:latin typeface="Malgun Gothic" charset="0"/>
                <a:ea typeface="Malgun Gothic" charset="0"/>
              </a:rPr>
              <a:t> --&gt; Leveraging as many pipeline bubbles as possible</a:t>
            </a:r>
            <a:endParaRPr lang="ko-KR" altLang="en-US" sz="2000" b="0" i="0">
              <a:latin typeface="Malgun Gothic" charset="0"/>
              <a:ea typeface="Malgun Gothic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No Accuracy Degradation</a:t>
            </a:r>
            <a:r>
              <a:rPr lang="en-US" altLang="en-US" sz="2000" b="0" i="0">
                <a:latin typeface="Malgun Gothic" charset="0"/>
                <a:ea typeface="Malgun Gothic" charset="0"/>
              </a:rPr>
              <a:t> --&gt; Not modify user-provided hyperparameters</a:t>
            </a:r>
            <a:endParaRPr lang="ko-KR" altLang="en-US" sz="2000" b="0" i="0">
              <a:latin typeface="Malgun Gothic" charset="0"/>
              <a:ea typeface="Malgun Gothic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Minimize Perf. Degradation</a:t>
            </a:r>
            <a:r>
              <a:rPr lang="en-US" altLang="en-US" sz="2000" b="0" i="0">
                <a:latin typeface="Malgun Gothic" charset="0"/>
                <a:ea typeface="Malgun Gothic" charset="0"/>
              </a:rPr>
              <a:t> --&gt; Keep performance degradation near zero </a:t>
            </a:r>
            <a:endParaRPr lang="ko-KR" altLang="en-US" sz="2000" b="0" i="0">
              <a:latin typeface="Malgun Gothic" charset="0"/>
              <a:ea typeface="Malgun Gothic" charset="0"/>
            </a:endParaRPr>
          </a:p>
        </p:txBody>
      </p:sp>
      <p:pic>
        <p:nvPicPr>
          <p:cNvPr id="41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" b="5357"/>
          <a:stretch>
            <a:fillRect/>
          </a:stretch>
        </p:blipFill>
        <p:spPr>
          <a:xfrm>
            <a:off x="926465" y="2522220"/>
            <a:ext cx="4513580" cy="2939415"/>
          </a:xfrm>
          <a:prstGeom prst="rect">
            <a:avLst/>
          </a:prstGeom>
          <a:noFill/>
        </p:spPr>
      </p:pic>
      <p:pic>
        <p:nvPicPr>
          <p:cNvPr id="42" name="Picture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790" y="5462270"/>
            <a:ext cx="1858010" cy="314960"/>
          </a:xfrm>
          <a:prstGeom prst="rect">
            <a:avLst/>
          </a:prstGeom>
          <a:noFill/>
        </p:spPr>
      </p:pic>
      <p:sp>
        <p:nvSpPr>
          <p:cNvPr id="43" name="Shape 47"/>
          <p:cNvSpPr>
            <a:spLocks/>
          </p:cNvSpPr>
          <p:nvPr/>
        </p:nvSpPr>
        <p:spPr>
          <a:xfrm>
            <a:off x="6370955" y="2814955"/>
            <a:ext cx="2805430" cy="487680"/>
          </a:xfrm>
          <a:prstGeom prst="roundRect">
            <a:avLst/>
          </a:prstGeom>
          <a:solidFill>
            <a:schemeClr val="bg1"/>
          </a:solidFill>
          <a:ln w="28575" cap="flat" cmpd="sng">
            <a:solidFill>
              <a:schemeClr val="tx1">
                <a:alpha val="10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l" hangingPunct="1"/>
            <a:r>
              <a:rPr sz="1800" b="1">
                <a:solidFill>
                  <a:schemeClr val="tx1"/>
                </a:solidFill>
                <a:latin typeface="Segoe UI" charset="0"/>
                <a:ea typeface="Segoe UI" charset="0"/>
              </a:rPr>
              <a:t>1. </a:t>
            </a:r>
            <a:r>
              <a:rPr lang="en-US" sz="1800" b="1">
                <a:solidFill>
                  <a:schemeClr val="tx1"/>
                </a:solidFill>
                <a:latin typeface="Segoe UI" charset="0"/>
                <a:ea typeface="Segoe UI" charset="0"/>
              </a:rPr>
              <a:t>Profiler</a:t>
            </a:r>
            <a:endParaRPr lang="ko-KR" altLang="en-US" sz="1800" b="1">
              <a:solidFill>
                <a:schemeClr val="tx1"/>
              </a:solidFill>
              <a:latin typeface="Segoe UI" charset="0"/>
              <a:ea typeface="Segoe UI" charset="0"/>
            </a:endParaRPr>
          </a:p>
        </p:txBody>
      </p:sp>
      <p:sp>
        <p:nvSpPr>
          <p:cNvPr id="44" name="Shape 52"/>
          <p:cNvSpPr>
            <a:spLocks/>
          </p:cNvSpPr>
          <p:nvPr/>
        </p:nvSpPr>
        <p:spPr>
          <a:xfrm>
            <a:off x="6421755" y="3807460"/>
            <a:ext cx="2805430" cy="487680"/>
          </a:xfrm>
          <a:prstGeom prst="roundRect">
            <a:avLst/>
          </a:prstGeom>
          <a:solidFill>
            <a:schemeClr val="bg1"/>
          </a:solidFill>
          <a:ln w="28575" cap="flat" cmpd="sng">
            <a:solidFill>
              <a:schemeClr val="tx1">
                <a:alpha val="10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l" hangingPunct="1"/>
            <a:r>
              <a:rPr lang="en-US" sz="1800" b="1">
                <a:solidFill>
                  <a:schemeClr val="tx1"/>
                </a:solidFill>
                <a:latin typeface="Segoe UI" charset="0"/>
                <a:ea typeface="Segoe UI" charset="0"/>
              </a:rPr>
              <a:t>2</a:t>
            </a:r>
            <a:r>
              <a:rPr sz="1800" b="1">
                <a:solidFill>
                  <a:schemeClr val="tx1"/>
                </a:solidFill>
                <a:latin typeface="Segoe UI" charset="0"/>
                <a:ea typeface="Segoe UI" charset="0"/>
              </a:rPr>
              <a:t>. </a:t>
            </a:r>
            <a:r>
              <a:rPr lang="en-US" sz="1800" b="1">
                <a:solidFill>
                  <a:schemeClr val="tx1"/>
                </a:solidFill>
                <a:latin typeface="Segoe UI" charset="0"/>
                <a:ea typeface="Segoe UI" charset="0"/>
              </a:rPr>
              <a:t>Scheduler</a:t>
            </a:r>
            <a:endParaRPr lang="ko-KR" altLang="en-US" sz="1800" b="1">
              <a:solidFill>
                <a:schemeClr val="tx1"/>
              </a:solidFill>
              <a:latin typeface="Segoe UI" charset="0"/>
              <a:ea typeface="Segoe UI" charset="0"/>
            </a:endParaRPr>
          </a:p>
        </p:txBody>
      </p:sp>
      <p:sp>
        <p:nvSpPr>
          <p:cNvPr id="45" name="Shape 53"/>
          <p:cNvSpPr>
            <a:spLocks/>
          </p:cNvSpPr>
          <p:nvPr/>
        </p:nvSpPr>
        <p:spPr>
          <a:xfrm>
            <a:off x="6368415" y="4918710"/>
            <a:ext cx="2805430" cy="487680"/>
          </a:xfrm>
          <a:prstGeom prst="roundRect">
            <a:avLst/>
          </a:prstGeom>
          <a:solidFill>
            <a:schemeClr val="bg1"/>
          </a:solidFill>
          <a:ln w="28575" cap="flat" cmpd="sng">
            <a:solidFill>
              <a:schemeClr val="tx1">
                <a:alpha val="10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l" hangingPunct="1"/>
            <a:r>
              <a:rPr lang="en-US" sz="1800" b="1">
                <a:solidFill>
                  <a:schemeClr val="tx1"/>
                </a:solidFill>
                <a:latin typeface="Segoe UI" charset="0"/>
                <a:ea typeface="Segoe UI" charset="0"/>
              </a:rPr>
              <a:t>3</a:t>
            </a:r>
            <a:r>
              <a:rPr sz="1800" b="1">
                <a:solidFill>
                  <a:schemeClr val="tx1"/>
                </a:solidFill>
                <a:latin typeface="Segoe UI" charset="0"/>
                <a:ea typeface="Segoe UI" charset="0"/>
              </a:rPr>
              <a:t>.</a:t>
            </a:r>
            <a:r>
              <a:rPr lang="en-US" sz="1800" b="1">
                <a:solidFill>
                  <a:schemeClr val="tx1"/>
                </a:solidFill>
                <a:latin typeface="Segoe UI" charset="0"/>
                <a:ea typeface="Segoe UI" charset="0"/>
              </a:rPr>
              <a:t> Freq. Planner</a:t>
            </a:r>
            <a:endParaRPr lang="ko-KR" altLang="en-US" sz="1800" b="1">
              <a:solidFill>
                <a:schemeClr val="tx1"/>
              </a:solidFill>
              <a:latin typeface="Segoe UI" charset="0"/>
              <a:ea typeface="Segoe UI" charset="0"/>
            </a:endParaRPr>
          </a:p>
        </p:txBody>
      </p:sp>
      <p:sp>
        <p:nvSpPr>
          <p:cNvPr id="46" name="Text Box 54"/>
          <p:cNvSpPr txBox="1">
            <a:spLocks/>
          </p:cNvSpPr>
          <p:nvPr/>
        </p:nvSpPr>
        <p:spPr>
          <a:xfrm>
            <a:off x="6367780" y="3302000"/>
            <a:ext cx="4247515" cy="30861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sz="1400">
                <a:latin typeface="Malgun Gothic" charset="0"/>
                <a:ea typeface="Malgun Gothic" charset="0"/>
              </a:rPr>
              <a:t>P</a:t>
            </a:r>
            <a:r>
              <a:rPr lang="en-US" sz="1400">
                <a:latin typeface="Malgun Gothic" charset="0"/>
                <a:ea typeface="Malgun Gothic" charset="0"/>
              </a:rPr>
              <a:t>ortrays performance-energy tend for each stage</a:t>
            </a:r>
            <a:endParaRPr lang="ko-KR" altLang="en-US" sz="1400">
              <a:latin typeface="Malgun Gothic" charset="0"/>
              <a:ea typeface="Malgun Gothic" charset="0"/>
            </a:endParaRPr>
          </a:p>
        </p:txBody>
      </p:sp>
      <p:sp>
        <p:nvSpPr>
          <p:cNvPr id="47" name="Text Box 55"/>
          <p:cNvSpPr txBox="1">
            <a:spLocks/>
          </p:cNvSpPr>
          <p:nvPr/>
        </p:nvSpPr>
        <p:spPr>
          <a:xfrm>
            <a:off x="6376035" y="4326255"/>
            <a:ext cx="4810760" cy="30861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sz="1400">
                <a:latin typeface="Malgun Gothic" charset="0"/>
                <a:ea typeface="Malgun Gothic" charset="0"/>
              </a:rPr>
              <a:t>Schedules pipeline units to maximize energy saving</a:t>
            </a:r>
            <a:endParaRPr lang="ko-KR" altLang="en-US" sz="1400">
              <a:latin typeface="Malgun Gothic" charset="0"/>
              <a:ea typeface="Malgun Gothic" charset="0"/>
            </a:endParaRPr>
          </a:p>
        </p:txBody>
      </p:sp>
      <p:sp>
        <p:nvSpPr>
          <p:cNvPr id="48" name="Text Box 56"/>
          <p:cNvSpPr txBox="1">
            <a:spLocks/>
          </p:cNvSpPr>
          <p:nvPr/>
        </p:nvSpPr>
        <p:spPr>
          <a:xfrm>
            <a:off x="6373495" y="5456555"/>
            <a:ext cx="4810760" cy="30861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sz="1400">
                <a:latin typeface="Malgun Gothic" charset="0"/>
                <a:ea typeface="Malgun Gothic" charset="0"/>
              </a:rPr>
              <a:t>Reconfigures to minimize performance Degradation </a:t>
            </a:r>
            <a:endParaRPr lang="ko-KR" altLang="en-US" sz="1400">
              <a:latin typeface="Malgun Gothic" charset="0"/>
              <a:ea typeface="Malgun Gothic" charset="0"/>
            </a:endParaRPr>
          </a:p>
        </p:txBody>
      </p:sp>
      <p:pic>
        <p:nvPicPr>
          <p:cNvPr id="49" name="Picture 59" descr="C:/Users/luisl/AppData/Roaming/PolarisOffice/ETemp/13748_9659616/fImage27066821478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34955" y="1210945"/>
            <a:ext cx="365125" cy="351790"/>
          </a:xfrm>
          <a:prstGeom prst="rect">
            <a:avLst/>
          </a:prstGeom>
          <a:noFill/>
        </p:spPr>
      </p:pic>
      <p:pic>
        <p:nvPicPr>
          <p:cNvPr id="50" name="Picture 60" descr="C:/Users/luisl/AppData/Roaming/PolarisOffice/ETemp/13748_9659616/fImage27066839358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38130" y="1998345"/>
            <a:ext cx="365125" cy="351790"/>
          </a:xfrm>
          <a:prstGeom prst="rect">
            <a:avLst/>
          </a:prstGeom>
          <a:noFill/>
        </p:spPr>
      </p:pic>
      <p:pic>
        <p:nvPicPr>
          <p:cNvPr id="51" name="Picture 61" descr="C:/Users/luisl/AppData/Roaming/PolarisOffice/ETemp/13748_9659616/fImage230196846962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355" y="1657350"/>
            <a:ext cx="293370" cy="270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>
            <a:off x="521335" y="410210"/>
            <a:ext cx="567055" cy="567055"/>
          </a:xfrm>
          <a:prstGeom prst="diamond">
            <a:avLst/>
          </a:prstGeom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>
              <a:latin typeface="Malgun Gothic" charset="0"/>
              <a:ea typeface="Malgun Gothic" charset="0"/>
            </a:endParaRPr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>
            <a:off x="536575" y="451485"/>
            <a:ext cx="536575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Malgun Gothic" charset="0"/>
                <a:ea typeface="Malgun Gothic" charset="0"/>
                <a:cs typeface="Arial" charset="0"/>
              </a:rPr>
              <a:t>04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Malgun Gothic" charset="0"/>
              <a:ea typeface="Malgun Gothic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1088390" y="367030"/>
            <a:ext cx="1242060" cy="747395"/>
            <a:chOff x="1088390" y="367030"/>
            <a:chExt cx="1242060" cy="747395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>
              <a:off x="1099820" y="367030"/>
              <a:ext cx="310515" cy="3994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20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EnvPipe</a:t>
              </a: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>
              <a:off x="1088390" y="654050"/>
              <a:ext cx="1242695" cy="461010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Profiler</a:t>
              </a: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</p:grpSp>
      <p:sp>
        <p:nvSpPr>
          <p:cNvPr id="49" name="Text Box 57"/>
          <p:cNvSpPr txBox="1">
            <a:spLocks/>
          </p:cNvSpPr>
          <p:nvPr/>
        </p:nvSpPr>
        <p:spPr>
          <a:xfrm>
            <a:off x="1090295" y="1943735"/>
            <a:ext cx="10817225" cy="101536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-Valley trend according to SM frequency on Energy Consumption</a:t>
            </a:r>
            <a:endParaRPr lang="ko-KR" altLang="en-US" sz="2000" b="1" i="0">
              <a:latin typeface="Malgun Gothic" charset="0"/>
              <a:ea typeface="Malgun Gothic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	</a:t>
            </a:r>
            <a:r>
              <a:rPr lang="en-US" altLang="en-US" sz="2000" b="0" i="1">
                <a:latin typeface="Malgun Gothic" charset="0"/>
                <a:ea typeface="Malgun Gothic" charset="0"/>
              </a:rPr>
              <a:t>Depends on hardware, batch_size, and partitioned model </a:t>
            </a:r>
            <a:endParaRPr lang="ko-KR" altLang="en-US" sz="2000" b="1" i="0">
              <a:latin typeface="Malgun Gothic" charset="0"/>
              <a:ea typeface="Malgun Gothic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-Online profiler portrays each pipeline stage to obtain the performance energy trend</a:t>
            </a:r>
            <a:r>
              <a:rPr lang="en-US" altLang="en-US" sz="2000" b="0" i="0">
                <a:latin typeface="Malgun Gothic" charset="0"/>
                <a:ea typeface="Malgun Gothic" charset="0"/>
              </a:rPr>
              <a:t> </a:t>
            </a:r>
            <a:endParaRPr lang="ko-KR" altLang="en-US" sz="2000" b="0" i="0">
              <a:latin typeface="Malgun Gothic" charset="0"/>
              <a:ea typeface="Malgun Gothic" charset="0"/>
            </a:endParaRPr>
          </a:p>
        </p:txBody>
      </p:sp>
      <p:sp>
        <p:nvSpPr>
          <p:cNvPr id="50" name="Text Box 58"/>
          <p:cNvSpPr txBox="1">
            <a:spLocks/>
          </p:cNvSpPr>
          <p:nvPr/>
        </p:nvSpPr>
        <p:spPr>
          <a:xfrm>
            <a:off x="1088390" y="1345565"/>
            <a:ext cx="6886575" cy="37020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sz="1800">
                <a:latin typeface="Malgun Gothic" charset="0"/>
                <a:ea typeface="Malgun Gothic" charset="0"/>
              </a:rPr>
              <a:t>P</a:t>
            </a:r>
            <a:r>
              <a:rPr lang="en-US" sz="1800">
                <a:latin typeface="Malgun Gothic" charset="0"/>
                <a:ea typeface="Malgun Gothic" charset="0"/>
              </a:rPr>
              <a:t>ortrays performance-energy trend for each stage</a:t>
            </a:r>
            <a:endParaRPr lang="ko-KR" altLang="en-US" sz="1800">
              <a:latin typeface="Malgun Gothic" charset="0"/>
              <a:ea typeface="Malgun Gothic" charset="0"/>
            </a:endParaRPr>
          </a:p>
        </p:txBody>
      </p:sp>
      <p:pic>
        <p:nvPicPr>
          <p:cNvPr id="51" name="Picture 59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450" y="3208020"/>
            <a:ext cx="6845300" cy="3058160"/>
          </a:xfrm>
          <a:prstGeom prst="rect">
            <a:avLst/>
          </a:prstGeom>
          <a:noFill/>
        </p:spPr>
      </p:pic>
      <p:sp>
        <p:nvSpPr>
          <p:cNvPr id="52" name="Shape 61"/>
          <p:cNvSpPr>
            <a:spLocks/>
          </p:cNvSpPr>
          <p:nvPr/>
        </p:nvSpPr>
        <p:spPr>
          <a:xfrm>
            <a:off x="5866130" y="4170680"/>
            <a:ext cx="554990" cy="1784985"/>
          </a:xfrm>
          <a:prstGeom prst="rect">
            <a:avLst/>
          </a:prstGeom>
          <a:noFill/>
          <a:ln w="28575" cap="flat" cmpd="sng">
            <a:solidFill>
              <a:srgbClr val="FF00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Segoe UI" charset="0"/>
              <a:ea typeface="Segoe UI" charset="0"/>
            </a:endParaRPr>
          </a:p>
        </p:txBody>
      </p:sp>
      <p:sp>
        <p:nvSpPr>
          <p:cNvPr id="53" name="Text Box 62"/>
          <p:cNvSpPr txBox="1">
            <a:spLocks/>
          </p:cNvSpPr>
          <p:nvPr/>
        </p:nvSpPr>
        <p:spPr>
          <a:xfrm>
            <a:off x="3614420" y="3848735"/>
            <a:ext cx="4088765" cy="64706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Segoe UI" charset="0"/>
                <a:ea typeface="Segoe UI" charset="0"/>
              </a:rPr>
              <a:t>~20% stretch maximum</a:t>
            </a:r>
            <a:endParaRPr lang="ko-KR" altLang="en-US" sz="1800">
              <a:solidFill>
                <a:srgbClr val="FF0000"/>
              </a:solidFill>
              <a:latin typeface="Segoe UI" charset="0"/>
              <a:ea typeface="Segoe UI" charset="0"/>
            </a:endParaRPr>
          </a:p>
          <a:p>
            <a:pPr marL="0" indent="0" algn="l" latinLnBrk="0" hangingPunct="1">
              <a:buFontTx/>
              <a:buNone/>
            </a:pPr>
            <a:endParaRPr lang="ko-KR" altLang="en-US" sz="1800">
              <a:latin typeface="Segoe UI" charset="0"/>
              <a:ea typeface="Segoe UI" charset="0"/>
            </a:endParaRPr>
          </a:p>
        </p:txBody>
      </p:sp>
      <p:pic>
        <p:nvPicPr>
          <p:cNvPr id="54" name="Picture 8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7" t="-1220" r="20519" b="166"/>
          <a:stretch>
            <a:fillRect/>
          </a:stretch>
        </p:blipFill>
        <p:spPr>
          <a:xfrm>
            <a:off x="9525000" y="3439795"/>
            <a:ext cx="942340" cy="87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>
            <a:off x="521335" y="410210"/>
            <a:ext cx="567055" cy="567055"/>
          </a:xfrm>
          <a:prstGeom prst="diamond">
            <a:avLst/>
          </a:prstGeom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>
              <a:latin typeface="Malgun Gothic" charset="0"/>
              <a:ea typeface="Malgun Gothic" charset="0"/>
            </a:endParaRPr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>
            <a:off x="536575" y="451485"/>
            <a:ext cx="536575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Malgun Gothic" charset="0"/>
                <a:ea typeface="Malgun Gothic" charset="0"/>
                <a:cs typeface="Arial" charset="0"/>
              </a:rPr>
              <a:t>04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Malgun Gothic" charset="0"/>
              <a:ea typeface="Malgun Gothic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1088390" y="367030"/>
            <a:ext cx="1604645" cy="533400"/>
            <a:chOff x="1088390" y="367030"/>
            <a:chExt cx="1604645" cy="533400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>
              <a:off x="1099820" y="367030"/>
              <a:ext cx="310515" cy="3994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20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EnvPipe</a:t>
              </a: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>
              <a:off x="1088390" y="654050"/>
              <a:ext cx="1605280" cy="2470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Scheduler</a:t>
              </a:r>
              <a:endParaRPr lang="ko-KR" altLang="en-US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</p:grpSp>
      <p:sp>
        <p:nvSpPr>
          <p:cNvPr id="49" name="Rect 0"/>
          <p:cNvSpPr txBox="1">
            <a:spLocks/>
          </p:cNvSpPr>
          <p:nvPr/>
        </p:nvSpPr>
        <p:spPr>
          <a:xfrm>
            <a:off x="1198245" y="2048510"/>
            <a:ext cx="10817225" cy="70866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How to effectively identify usable bubbles? </a:t>
            </a:r>
            <a:endParaRPr lang="ko-KR" altLang="en-US" sz="2000" b="1" i="0">
              <a:latin typeface="Malgun Gothic" charset="0"/>
              <a:ea typeface="Malgun Gothic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How to maximize Utilization of usable bubbles for energy saving </a:t>
            </a:r>
            <a:r>
              <a:rPr lang="en-US" altLang="en-US" sz="2000" b="0" i="0">
                <a:latin typeface="Malgun Gothic" charset="0"/>
                <a:ea typeface="Malgun Gothic" charset="0"/>
              </a:rPr>
              <a:t> </a:t>
            </a:r>
            <a:endParaRPr lang="ko-KR" altLang="en-US" sz="2000" b="0" i="0">
              <a:latin typeface="Malgun Gothic" charset="0"/>
              <a:ea typeface="Malgun Gothic" charset="0"/>
            </a:endParaRPr>
          </a:p>
        </p:txBody>
      </p:sp>
      <p:sp>
        <p:nvSpPr>
          <p:cNvPr id="50" name="Rect 0"/>
          <p:cNvSpPr txBox="1">
            <a:spLocks/>
          </p:cNvSpPr>
          <p:nvPr/>
        </p:nvSpPr>
        <p:spPr>
          <a:xfrm>
            <a:off x="1083310" y="1487170"/>
            <a:ext cx="6417945" cy="4006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sz="2000">
                <a:latin typeface="Malgun Gothic" charset="0"/>
                <a:ea typeface="Malgun Gothic" charset="0"/>
              </a:rPr>
              <a:t> Determines the amounts of usable bubbles</a:t>
            </a:r>
            <a:endParaRPr lang="ko-KR" altLang="en-US" sz="2000">
              <a:latin typeface="Malgun Gothic" charset="0"/>
              <a:ea typeface="Malgun Gothic" charset="0"/>
            </a:endParaRPr>
          </a:p>
        </p:txBody>
      </p:sp>
      <p:pic>
        <p:nvPicPr>
          <p:cNvPr id="51" name="Picture 65" descr="C:/Users/luisl/AppData/Roaming/PolarisOffice/ETemp/13748_9659616/fImage257967845705.png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010" y="3284855"/>
            <a:ext cx="2082800" cy="2077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>
            <a:off x="521335" y="410210"/>
            <a:ext cx="567690" cy="567690"/>
          </a:xfrm>
          <a:prstGeom prst="diamond">
            <a:avLst/>
          </a:prstGeom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>
              <a:latin typeface="Malgun Gothic" charset="0"/>
              <a:ea typeface="Malgun Gothic" charset="0"/>
            </a:endParaRPr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>
            <a:off x="536575" y="451485"/>
            <a:ext cx="536575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Malgun Gothic" charset="0"/>
                <a:ea typeface="Malgun Gothic" charset="0"/>
                <a:cs typeface="Arial" charset="0"/>
              </a:rPr>
              <a:t>04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Malgun Gothic" charset="0"/>
              <a:ea typeface="Malgun Gothic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1088390" y="367030"/>
            <a:ext cx="1605280" cy="748030"/>
            <a:chOff x="1088390" y="367030"/>
            <a:chExt cx="1605280" cy="748030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>
              <a:off x="1099820" y="367030"/>
              <a:ext cx="310515" cy="3994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20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EnvPipe</a:t>
              </a: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>
              <a:off x="1088390" y="654050"/>
              <a:ext cx="1605280" cy="461010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Scheduler</a:t>
              </a: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</p:grpSp>
      <p:sp>
        <p:nvSpPr>
          <p:cNvPr id="49" name="Rect 0"/>
          <p:cNvSpPr txBox="1">
            <a:spLocks/>
          </p:cNvSpPr>
          <p:nvPr/>
        </p:nvSpPr>
        <p:spPr>
          <a:xfrm>
            <a:off x="1090295" y="1743075"/>
            <a:ext cx="10817225" cy="40132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How to effectively identify usable bubbles? </a:t>
            </a:r>
            <a:endParaRPr lang="ko-KR" altLang="en-US" sz="2000" b="1" i="0">
              <a:latin typeface="Malgun Gothic" charset="0"/>
              <a:ea typeface="Malgun Gothic" charset="0"/>
            </a:endParaRPr>
          </a:p>
        </p:txBody>
      </p:sp>
      <p:pic>
        <p:nvPicPr>
          <p:cNvPr id="52" name="Picture " descr="C:/Users/luisl/AppData/Roaming/PolarisOffice/ETemp/13748_9659616/ImageTmp/fImage339957953281.png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3"/>
                    </a14:imgEffect>
                    <a14:imgEffect>
                      <a14:colorTemperature colorTemp="6115"/>
                    </a14:imgEffect>
                    <a14:imgEffect>
                      <a14:brightnessContrast bright="15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885" y="2955925"/>
            <a:ext cx="4773295" cy="1977390"/>
          </a:xfrm>
          <a:prstGeom prst="rect">
            <a:avLst/>
          </a:prstGeom>
          <a:noFill/>
        </p:spPr>
      </p:pic>
      <p:pic>
        <p:nvPicPr>
          <p:cNvPr id="53" name="Picture " descr="C:/Users/luisl/AppData/Roaming/PolarisOffice/ETemp/13748_9659616/ImageTmp/fImage351897966827.png"/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72"/>
                    </a14:imgEffect>
                    <a14:imgEffect>
                      <a14:brightnessContrast bright="11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750" y="2962275"/>
            <a:ext cx="4573270" cy="2012315"/>
          </a:xfrm>
          <a:prstGeom prst="rect">
            <a:avLst/>
          </a:prstGeom>
          <a:noFill/>
        </p:spPr>
      </p:pic>
      <p:sp>
        <p:nvSpPr>
          <p:cNvPr id="54" name="Rect 0"/>
          <p:cNvSpPr txBox="1">
            <a:spLocks/>
          </p:cNvSpPr>
          <p:nvPr/>
        </p:nvSpPr>
        <p:spPr>
          <a:xfrm>
            <a:off x="706755" y="5116830"/>
            <a:ext cx="11052175" cy="70866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Stretch BP4 in GPU3 to use the bubbles after it(gray).</a:t>
            </a:r>
            <a:endParaRPr lang="ko-KR" altLang="en-US" sz="2000" b="1" i="0">
              <a:latin typeface="Malgun Gothic" charset="0"/>
              <a:ea typeface="Malgun Gothic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Critical path delays --&gt; Performance Degradation ---&gt; Critical path Bubbles are unusable</a:t>
            </a:r>
            <a:endParaRPr lang="ko-KR" altLang="en-US" sz="2000" b="1" i="0">
              <a:latin typeface="Malgun Gothic" charset="0"/>
              <a:ea typeface="Malgun Gothic" charset="0"/>
            </a:endParaRPr>
          </a:p>
        </p:txBody>
      </p:sp>
      <p:sp>
        <p:nvSpPr>
          <p:cNvPr id="55" name="Rect 0"/>
          <p:cNvSpPr txBox="1">
            <a:spLocks/>
          </p:cNvSpPr>
          <p:nvPr/>
        </p:nvSpPr>
        <p:spPr>
          <a:xfrm>
            <a:off x="2021205" y="5894705"/>
            <a:ext cx="7621270" cy="53340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just" defTabSz="508000" latinLnBrk="0">
              <a:buFontTx/>
              <a:buNone/>
            </a:pPr>
            <a:r>
              <a:rPr sz="1600">
                <a:solidFill>
                  <a:srgbClr val="FF0000"/>
                </a:solidFill>
                <a:latin typeface="Segoe UI" charset="0"/>
                <a:ea typeface="Segoe UI" charset="0"/>
              </a:rPr>
              <a:t>*The pipeline units on the critical path determines the end-to-end execution time of the pipeline. </a:t>
            </a:r>
            <a:endParaRPr lang="ko-KR" altLang="en-US" sz="1600">
              <a:solidFill>
                <a:srgbClr val="FF0000"/>
              </a:solidFill>
              <a:latin typeface="Segoe UI" charset="0"/>
              <a:ea typeface="Segoe UI" charset="0"/>
            </a:endParaRPr>
          </a:p>
        </p:txBody>
      </p:sp>
      <p:pic>
        <p:nvPicPr>
          <p:cNvPr id="57" name="Picture " descr="C:/Users/luisl/AppData/Roaming/PolarisOffice/ETemp/13748_9659616/ImageTmp/fImage103265812491.png"/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5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9245" y="509905"/>
            <a:ext cx="5530215" cy="2459990"/>
          </a:xfrm>
          <a:prstGeom prst="rect">
            <a:avLst/>
          </a:prstGeom>
          <a:noFill/>
        </p:spPr>
      </p:pic>
      <p:sp>
        <p:nvSpPr>
          <p:cNvPr id="58" name="Rect 0"/>
          <p:cNvSpPr>
            <a:spLocks/>
          </p:cNvSpPr>
          <p:nvPr/>
        </p:nvSpPr>
        <p:spPr>
          <a:xfrm>
            <a:off x="10308590" y="1740535"/>
            <a:ext cx="1141095" cy="519430"/>
          </a:xfrm>
          <a:prstGeom prst="rect">
            <a:avLst/>
          </a:prstGeom>
          <a:noFill/>
          <a:ln w="76200" cap="flat" cmpd="sng">
            <a:solidFill>
              <a:srgbClr val="FF00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Segoe UI" charset="0"/>
              <a:ea typeface="Segoe U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)">
                                      <p:cBhvr>
                                        <p:cTn id="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)">
                                      <p:cBhvr>
                                        <p:cTn id="1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2" animBg="1"/>
      <p:bldP spid="53" grpId="3" animBg="1"/>
      <p:bldP spid="57" grpId="0" animBg="1"/>
      <p:bldP spid="58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>
            <a:off x="521335" y="410210"/>
            <a:ext cx="567055" cy="567055"/>
          </a:xfrm>
          <a:prstGeom prst="diamond">
            <a:avLst/>
          </a:prstGeom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>
              <a:latin typeface="Malgun Gothic" charset="0"/>
              <a:ea typeface="Malgun Gothic" charset="0"/>
            </a:endParaRPr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>
            <a:off x="536575" y="451485"/>
            <a:ext cx="536575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Malgun Gothic" charset="0"/>
                <a:ea typeface="Malgun Gothic" charset="0"/>
                <a:cs typeface="Arial" charset="0"/>
              </a:rPr>
              <a:t>04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Malgun Gothic" charset="0"/>
              <a:ea typeface="Malgun Gothic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1088390" y="367030"/>
            <a:ext cx="1604645" cy="507365"/>
            <a:chOff x="1088390" y="367030"/>
            <a:chExt cx="1604645" cy="507365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>
              <a:off x="1099820" y="367030"/>
              <a:ext cx="310515" cy="3994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20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EnvPipe</a:t>
              </a: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>
              <a:off x="1088390" y="628015"/>
              <a:ext cx="1605280" cy="2470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Scheduler</a:t>
              </a:r>
              <a:endParaRPr lang="ko-KR" altLang="en-US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</p:grpSp>
      <p:sp>
        <p:nvSpPr>
          <p:cNvPr id="49" name="Rect 0"/>
          <p:cNvSpPr txBox="1">
            <a:spLocks/>
          </p:cNvSpPr>
          <p:nvPr/>
        </p:nvSpPr>
        <p:spPr>
          <a:xfrm>
            <a:off x="1090295" y="1743075"/>
            <a:ext cx="10816590" cy="4006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How to effectively identify usable bubbles? </a:t>
            </a:r>
            <a:endParaRPr lang="ko-KR" altLang="en-US" sz="2000" b="1" i="0">
              <a:latin typeface="Malgun Gothic" charset="0"/>
              <a:ea typeface="Malgun Gothic" charset="0"/>
            </a:endParaRPr>
          </a:p>
        </p:txBody>
      </p:sp>
      <p:pic>
        <p:nvPicPr>
          <p:cNvPr id="52" name="Picture 67" descr="C:/Users/luisl/AppData/Roaming/PolarisOffice/ETemp/13748_9659616/ImageTmp/fImage339957953281.png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3"/>
                    </a14:imgEffect>
                    <a14:imgEffect>
                      <a14:colorTemperature colorTemp="6115"/>
                    </a14:imgEffect>
                    <a14:imgEffect>
                      <a14:brightnessContrast bright="15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195" y="2726055"/>
            <a:ext cx="4773295" cy="1977390"/>
          </a:xfrm>
          <a:prstGeom prst="rect">
            <a:avLst/>
          </a:prstGeom>
          <a:noFill/>
        </p:spPr>
      </p:pic>
      <p:pic>
        <p:nvPicPr>
          <p:cNvPr id="53" name="Picture 80" descr="C:/Users/luisl/AppData/Roaming/PolarisOffice/ETemp/13748_9659616/ImageTmp/fImage351897966827.png"/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72"/>
                    </a14:imgEffect>
                    <a14:imgEffect>
                      <a14:brightnessContrast bright="11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905" y="2962910"/>
            <a:ext cx="4573270" cy="2012315"/>
          </a:xfrm>
          <a:prstGeom prst="rect">
            <a:avLst/>
          </a:prstGeom>
          <a:noFill/>
        </p:spPr>
      </p:pic>
      <p:sp>
        <p:nvSpPr>
          <p:cNvPr id="54" name="Text Box 84"/>
          <p:cNvSpPr txBox="1">
            <a:spLocks/>
          </p:cNvSpPr>
          <p:nvPr/>
        </p:nvSpPr>
        <p:spPr>
          <a:xfrm>
            <a:off x="396875" y="4856480"/>
            <a:ext cx="11772265" cy="132270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Stretch BP4 in GPU3 to use the bubbles after it(gray).</a:t>
            </a:r>
            <a:endParaRPr lang="ko-KR" altLang="en-US" sz="2000" b="1" i="0">
              <a:latin typeface="Malgun Gothic" charset="0"/>
              <a:ea typeface="Malgun Gothic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Critical path delays --&gt; Performance Degradation: </a:t>
            </a:r>
            <a:endParaRPr lang="ko-KR" altLang="en-US" sz="2000" b="1" i="0">
              <a:latin typeface="Malgun Gothic" charset="0"/>
              <a:ea typeface="Malgun Gothic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				-Bubbles after Critical path Bubbles are unusable</a:t>
            </a:r>
            <a:endParaRPr lang="ko-KR" altLang="en-US" sz="2000" b="1" i="0">
              <a:latin typeface="Malgun Gothic" charset="0"/>
              <a:ea typeface="Malgun Gothic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				-Bubbles after non-performance critical path are usable</a:t>
            </a:r>
            <a:endParaRPr lang="ko-KR" altLang="en-US" sz="2000" b="1" i="0">
              <a:latin typeface="Malgun Gothic" charset="0"/>
              <a:ea typeface="Malgun Gothic" charset="0"/>
            </a:endParaRPr>
          </a:p>
        </p:txBody>
      </p:sp>
      <p:sp>
        <p:nvSpPr>
          <p:cNvPr id="55" name="Text Box 85"/>
          <p:cNvSpPr txBox="1">
            <a:spLocks/>
          </p:cNvSpPr>
          <p:nvPr/>
        </p:nvSpPr>
        <p:spPr>
          <a:xfrm>
            <a:off x="389890" y="6112510"/>
            <a:ext cx="9521190" cy="965835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just" defTabSz="508000" latinLnBrk="0">
              <a:buFontTx/>
              <a:buNone/>
            </a:pPr>
            <a:r>
              <a:rPr sz="1600">
                <a:solidFill>
                  <a:srgbClr val="FF0000"/>
                </a:solidFill>
                <a:latin typeface="Segoe UI" charset="0"/>
                <a:ea typeface="Segoe UI" charset="0"/>
              </a:rPr>
              <a:t>*The pipeline units on the critical path determines the end-to-end execution time of the pipeline. </a:t>
            </a:r>
            <a:endParaRPr lang="ko-KR" altLang="en-US" sz="1600">
              <a:solidFill>
                <a:srgbClr val="FF0000"/>
              </a:solidFill>
              <a:latin typeface="Segoe UI" charset="0"/>
              <a:ea typeface="Segoe UI" charset="0"/>
            </a:endParaRPr>
          </a:p>
        </p:txBody>
      </p:sp>
      <p:pic>
        <p:nvPicPr>
          <p:cNvPr id="56" name="Picture 62" descr="C:/Users/luisl/AppData/Roaming/PolarisOffice/ETemp/13748_9659616/ImageTmp/fImage351897966827.png"/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72"/>
                    </a14:imgEffect>
                    <a14:imgEffect>
                      <a14:brightnessContrast bright="11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0164" t="65025" r="40436" b="4261"/>
          <a:stretch>
            <a:fillRect/>
          </a:stretch>
        </p:blipFill>
        <p:spPr>
          <a:xfrm>
            <a:off x="8126095" y="4244340"/>
            <a:ext cx="1343660" cy="618490"/>
          </a:xfrm>
          <a:prstGeom prst="rect">
            <a:avLst/>
          </a:prstGeom>
          <a:noFill/>
        </p:spPr>
      </p:pic>
      <p:pic>
        <p:nvPicPr>
          <p:cNvPr id="57" name="Picture 63" descr="C:/Users/luisl/AppData/Roaming/PolarisOffice/ETemp/13748_9659616/ImageTmp/fImage103265812491.png"/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5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095" y="519430"/>
            <a:ext cx="5460365" cy="2440305"/>
          </a:xfrm>
          <a:prstGeom prst="rect">
            <a:avLst/>
          </a:prstGeom>
          <a:noFill/>
        </p:spPr>
      </p:pic>
      <p:sp>
        <p:nvSpPr>
          <p:cNvPr id="58" name="Shape 64"/>
          <p:cNvSpPr>
            <a:spLocks/>
          </p:cNvSpPr>
          <p:nvPr/>
        </p:nvSpPr>
        <p:spPr>
          <a:xfrm>
            <a:off x="10238740" y="1741170"/>
            <a:ext cx="1190625" cy="448945"/>
          </a:xfrm>
          <a:prstGeom prst="rect">
            <a:avLst/>
          </a:prstGeom>
          <a:noFill/>
          <a:ln w="76200" cap="flat" cmpd="sng">
            <a:solidFill>
              <a:srgbClr val="FF00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Segoe UI" charset="0"/>
              <a:ea typeface="Segoe UI" charset="0"/>
            </a:endParaRPr>
          </a:p>
        </p:txBody>
      </p:sp>
      <p:sp>
        <p:nvSpPr>
          <p:cNvPr id="59" name="Shape 69"/>
          <p:cNvSpPr>
            <a:spLocks/>
          </p:cNvSpPr>
          <p:nvPr/>
        </p:nvSpPr>
        <p:spPr>
          <a:xfrm>
            <a:off x="8582025" y="3712845"/>
            <a:ext cx="868680" cy="527050"/>
          </a:xfrm>
          <a:prstGeom prst="rect">
            <a:avLst/>
          </a:prstGeom>
          <a:noFill/>
          <a:ln w="76200" cap="flat" cmpd="sng">
            <a:solidFill>
              <a:schemeClr val="bg1">
                <a:lumMod val="95000"/>
                <a:lumOff val="0"/>
                <a:alpha val="10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Segoe UI" charset="0"/>
              <a:ea typeface="Segoe UI" charset="0"/>
            </a:endParaRPr>
          </a:p>
        </p:txBody>
      </p:sp>
      <p:sp>
        <p:nvSpPr>
          <p:cNvPr id="60" name="Shape 70"/>
          <p:cNvSpPr>
            <a:spLocks/>
          </p:cNvSpPr>
          <p:nvPr/>
        </p:nvSpPr>
        <p:spPr>
          <a:xfrm>
            <a:off x="9491980" y="4334510"/>
            <a:ext cx="868680" cy="527050"/>
          </a:xfrm>
          <a:prstGeom prst="rect">
            <a:avLst/>
          </a:prstGeom>
          <a:noFill/>
          <a:ln w="76200" cap="flat" cmpd="sng">
            <a:solidFill>
              <a:schemeClr val="tx1">
                <a:lumMod val="40000"/>
                <a:lumOff val="60000"/>
                <a:alpha val="10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Segoe UI" charset="0"/>
              <a:ea typeface="Segoe U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)">
                                      <p:cBhvr>
                                        <p:cTn id="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)">
                                      <p:cBhvr>
                                        <p:cTn id="2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2" animBg="1"/>
      <p:bldP spid="57" grpId="0" animBg="1"/>
      <p:bldP spid="58" grpId="1" animBg="1"/>
      <p:bldP spid="59" grpId="4" animBg="1"/>
      <p:bldP spid="60" grpId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>
            <a:off x="521335" y="410210"/>
            <a:ext cx="564515" cy="564515"/>
          </a:xfrm>
          <a:prstGeom prst="diamond">
            <a:avLst/>
          </a:prstGeom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/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>
            <a:off x="536575" y="451485"/>
            <a:ext cx="536575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01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1110615" y="339090"/>
            <a:ext cx="310515" cy="613410"/>
            <a:chOff x="1110615" y="339090"/>
            <a:chExt cx="310515" cy="613410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>
              <a:off x="1110615" y="339090"/>
              <a:ext cx="311150" cy="3994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20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Introduction</a:t>
              </a: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>
              <a:off x="1110615" y="699135"/>
              <a:ext cx="311150" cy="254000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</p:grpSp>
      <p:sp>
        <p:nvSpPr>
          <p:cNvPr id="32" name="Rect 0"/>
          <p:cNvSpPr txBox="1">
            <a:spLocks/>
          </p:cNvSpPr>
          <p:nvPr/>
        </p:nvSpPr>
        <p:spPr>
          <a:xfrm>
            <a:off x="1134110" y="688975"/>
            <a:ext cx="11056620" cy="46101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Eco AI, Sustainable AI? 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pic>
        <p:nvPicPr>
          <p:cNvPr id="40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0" t="7622" r="24728" b="6151"/>
          <a:stretch>
            <a:fillRect/>
          </a:stretch>
        </p:blipFill>
        <p:spPr>
          <a:xfrm>
            <a:off x="1480820" y="2379980"/>
            <a:ext cx="1417955" cy="1366520"/>
          </a:xfrm>
          <a:prstGeom prst="roundRect">
            <a:avLst/>
          </a:prstGeom>
          <a:noFill/>
          <a:ln w="0" cap="flat" cmpd="sng">
            <a:prstDash/>
          </a:ln>
        </p:spPr>
      </p:pic>
      <p:grpSp>
        <p:nvGrpSpPr>
          <p:cNvPr id="43" name="Group 25"/>
          <p:cNvGrpSpPr>
            <a:grpSpLocks/>
          </p:cNvGrpSpPr>
          <p:nvPr/>
        </p:nvGrpSpPr>
        <p:grpSpPr>
          <a:xfrm>
            <a:off x="1418590" y="4761865"/>
            <a:ext cx="2641600" cy="1515110"/>
            <a:chOff x="1418590" y="4761865"/>
            <a:chExt cx="2641600" cy="1515110"/>
          </a:xfrm>
        </p:grpSpPr>
        <p:pic>
          <p:nvPicPr>
            <p:cNvPr id="41" name="Picture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590" y="4761865"/>
              <a:ext cx="2641600" cy="1515110"/>
            </a:xfrm>
            <a:prstGeom prst="rect">
              <a:avLst/>
            </a:prstGeom>
            <a:noFill/>
          </p:spPr>
        </p:pic>
        <p:sp>
          <p:nvSpPr>
            <p:cNvPr id="42" name="Shape 20"/>
            <p:cNvSpPr>
              <a:spLocks/>
            </p:cNvSpPr>
            <p:nvPr/>
          </p:nvSpPr>
          <p:spPr>
            <a:xfrm>
              <a:off x="3055620" y="4945380"/>
              <a:ext cx="957580" cy="438150"/>
            </a:xfrm>
            <a:prstGeom prst="wedgeEllipseCallout">
              <a:avLst>
                <a:gd name="adj1" fmla="val -40991"/>
                <a:gd name="adj2" fmla="val 55435"/>
              </a:avLst>
            </a:prstGeom>
            <a:solidFill>
              <a:schemeClr val="bg1"/>
            </a:solidFill>
            <a:ln w="12700" cap="flat" cmpd="sng">
              <a:solidFill>
                <a:schemeClr val="tx1">
                  <a:alpha val="10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marL="0" indent="0" algn="ctr" hangingPunct="1"/>
              <a:r>
                <a:rPr lang="en-US" sz="800" b="1">
                  <a:solidFill>
                    <a:schemeClr val="tx1"/>
                  </a:solidFill>
                  <a:latin typeface="Segoe UI" charset="0"/>
                  <a:ea typeface="Segoe UI" charset="0"/>
                </a:rPr>
                <a:t>Are we the bad guys?</a:t>
              </a:r>
              <a:endParaRPr lang="ko-KR" altLang="en-US" sz="800" b="1">
                <a:latin typeface="Segoe UI" charset="0"/>
                <a:ea typeface="Segoe UI" charset="0"/>
              </a:endParaRPr>
            </a:p>
          </p:txBody>
        </p:sp>
      </p:grpSp>
      <p:pic>
        <p:nvPicPr>
          <p:cNvPr id="44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195" y="2657475"/>
            <a:ext cx="2137410" cy="2137410"/>
          </a:xfrm>
          <a:prstGeom prst="rect">
            <a:avLst/>
          </a:prstGeom>
          <a:noFill/>
        </p:spPr>
      </p:pic>
      <p:pic>
        <p:nvPicPr>
          <p:cNvPr id="45" name="Picture 2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8135" y="4097020"/>
            <a:ext cx="695960" cy="670560"/>
          </a:xfrm>
          <a:prstGeom prst="rect">
            <a:avLst/>
          </a:prstGeom>
          <a:noFill/>
        </p:spPr>
      </p:pic>
      <p:pic>
        <p:nvPicPr>
          <p:cNvPr id="46" name="Picture 2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15" y="1330960"/>
            <a:ext cx="1593215" cy="1498600"/>
          </a:xfrm>
          <a:prstGeom prst="rect">
            <a:avLst/>
          </a:prstGeom>
          <a:noFill/>
        </p:spPr>
      </p:pic>
      <p:sp>
        <p:nvSpPr>
          <p:cNvPr id="47" name="Text Box 61"/>
          <p:cNvSpPr txBox="1">
            <a:spLocks/>
          </p:cNvSpPr>
          <p:nvPr/>
        </p:nvSpPr>
        <p:spPr>
          <a:xfrm>
            <a:off x="4432935" y="5055235"/>
            <a:ext cx="6988175" cy="64706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sz="1800">
                <a:latin typeface="Malgun Gothic" charset="0"/>
                <a:ea typeface="Malgun Gothic" charset="0"/>
              </a:rPr>
              <a:t>- </a:t>
            </a:r>
            <a:r>
              <a:rPr sz="1800" b="1">
                <a:latin typeface="Malgun Gothic" charset="0"/>
                <a:ea typeface="Malgun Gothic" charset="0"/>
              </a:rPr>
              <a:t>G</a:t>
            </a:r>
            <a:r>
              <a:rPr lang="en-US" sz="1800" b="1">
                <a:latin typeface="Malgun Gothic" charset="0"/>
                <a:ea typeface="Malgun Gothic" charset="0"/>
              </a:rPr>
              <a:t>PT-3</a:t>
            </a:r>
            <a:r>
              <a:rPr lang="en-US" sz="1800">
                <a:latin typeface="Malgun Gothic" charset="0"/>
                <a:ea typeface="Malgun Gothic" charset="0"/>
              </a:rPr>
              <a:t> --&gt; 14.8 days, </a:t>
            </a:r>
            <a:r>
              <a:rPr lang="en-US" sz="1800" b="1">
                <a:latin typeface="Malgun Gothic" charset="0"/>
                <a:ea typeface="Malgun Gothic" charset="0"/>
              </a:rPr>
              <a:t>1,287MWh</a:t>
            </a:r>
            <a:endParaRPr lang="ko-KR" altLang="en-US" sz="1800">
              <a:latin typeface="Malgun Gothic" charset="0"/>
              <a:ea typeface="Malgun Gothic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sz="1800">
                <a:latin typeface="Malgun Gothic" charset="0"/>
                <a:ea typeface="Malgun Gothic" charset="0"/>
              </a:rPr>
              <a:t>- Enough energy to  power </a:t>
            </a:r>
            <a:r>
              <a:rPr lang="en-US" sz="1800" b="1">
                <a:latin typeface="Malgun Gothic" charset="0"/>
                <a:ea typeface="Malgun Gothic" charset="0"/>
              </a:rPr>
              <a:t>44,183 US households</a:t>
            </a:r>
            <a:r>
              <a:rPr lang="en-US" sz="1800">
                <a:latin typeface="Malgun Gothic" charset="0"/>
                <a:ea typeface="Malgun Gothic" charset="0"/>
              </a:rPr>
              <a:t> for one day</a:t>
            </a:r>
            <a:endParaRPr lang="ko-KR" altLang="en-US" sz="1800">
              <a:latin typeface="Malgun Gothic" charset="0"/>
              <a:ea typeface="Malgun Gothic" charset="0"/>
            </a:endParaRPr>
          </a:p>
        </p:txBody>
      </p:sp>
      <p:sp>
        <p:nvSpPr>
          <p:cNvPr id="48" name="Shape 62"/>
          <p:cNvSpPr>
            <a:spLocks/>
          </p:cNvSpPr>
          <p:nvPr/>
        </p:nvSpPr>
        <p:spPr>
          <a:xfrm>
            <a:off x="3304540" y="2791460"/>
            <a:ext cx="741045" cy="593725"/>
          </a:xfrm>
          <a:prstGeom prst="rightArrow">
            <a:avLst/>
          </a:prstGeom>
          <a:solidFill>
            <a:schemeClr val="bg1"/>
          </a:solidFill>
          <a:ln w="12700" cap="flat" cmpd="sng">
            <a:solidFill>
              <a:schemeClr val="tx1">
                <a:alpha val="10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Segoe UI" charset="0"/>
              <a:ea typeface="Segoe UI" charset="0"/>
            </a:endParaRPr>
          </a:p>
        </p:txBody>
      </p:sp>
      <p:sp>
        <p:nvSpPr>
          <p:cNvPr id="49" name="Shape 65"/>
          <p:cNvSpPr>
            <a:spLocks/>
          </p:cNvSpPr>
          <p:nvPr/>
        </p:nvSpPr>
        <p:spPr>
          <a:xfrm>
            <a:off x="7406005" y="2767965"/>
            <a:ext cx="741045" cy="593725"/>
          </a:xfrm>
          <a:prstGeom prst="rightArrow">
            <a:avLst/>
          </a:prstGeom>
          <a:solidFill>
            <a:schemeClr val="bg1"/>
          </a:solidFill>
          <a:ln w="12700" cap="flat" cmpd="sng">
            <a:solidFill>
              <a:schemeClr val="tx1">
                <a:alpha val="10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Segoe UI" charset="0"/>
              <a:ea typeface="Segoe UI" charset="0"/>
            </a:endParaRPr>
          </a:p>
        </p:txBody>
      </p:sp>
      <p:pic>
        <p:nvPicPr>
          <p:cNvPr id="50" name="Picture 6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745" y="2060575"/>
            <a:ext cx="2051050" cy="2050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>
            <a:off x="521335" y="410210"/>
            <a:ext cx="567690" cy="567690"/>
          </a:xfrm>
          <a:prstGeom prst="diamond">
            <a:avLst/>
          </a:prstGeom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>
              <a:latin typeface="Malgun Gothic" charset="0"/>
              <a:ea typeface="Malgun Gothic" charset="0"/>
            </a:endParaRPr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>
            <a:off x="536575" y="451485"/>
            <a:ext cx="536575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Malgun Gothic" charset="0"/>
                <a:ea typeface="Malgun Gothic" charset="0"/>
                <a:cs typeface="Arial" charset="0"/>
              </a:rPr>
              <a:t>04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Malgun Gothic" charset="0"/>
              <a:ea typeface="Malgun Gothic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1088390" y="367030"/>
            <a:ext cx="1605280" cy="568960"/>
            <a:chOff x="1088390" y="367030"/>
            <a:chExt cx="1605280" cy="568960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>
              <a:off x="1099820" y="367030"/>
              <a:ext cx="310515" cy="3994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20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EnvPipe</a:t>
              </a: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>
              <a:off x="1088390" y="688975"/>
              <a:ext cx="1605280" cy="2470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Scheduler</a:t>
              </a:r>
              <a:endParaRPr lang="ko-KR" altLang="en-US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</p:grpSp>
      <p:sp>
        <p:nvSpPr>
          <p:cNvPr id="49" name="Rect 0"/>
          <p:cNvSpPr txBox="1">
            <a:spLocks/>
          </p:cNvSpPr>
          <p:nvPr/>
        </p:nvSpPr>
        <p:spPr>
          <a:xfrm>
            <a:off x="1090295" y="1743075"/>
            <a:ext cx="10817225" cy="40132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How to effectively identify usable bubbles? </a:t>
            </a:r>
            <a:endParaRPr lang="ko-KR" altLang="en-US" sz="2000" b="1" i="0">
              <a:latin typeface="Malgun Gothic" charset="0"/>
              <a:ea typeface="Malgun Gothic" charset="0"/>
            </a:endParaRPr>
          </a:p>
        </p:txBody>
      </p:sp>
      <p:pic>
        <p:nvPicPr>
          <p:cNvPr id="52" name="Picture " descr="C:/Users/luisl/AppData/Roaming/PolarisOffice/ETemp/13748_9659616/ImageTmp/fImage339957953281.png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3"/>
                    </a14:imgEffect>
                    <a14:imgEffect>
                      <a14:colorTemperature colorTemp="6115"/>
                    </a14:imgEffect>
                    <a14:imgEffect>
                      <a14:brightnessContrast bright="15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295" y="2383155"/>
            <a:ext cx="4773295" cy="1977390"/>
          </a:xfrm>
          <a:prstGeom prst="rect">
            <a:avLst/>
          </a:prstGeom>
          <a:noFill/>
        </p:spPr>
      </p:pic>
      <p:pic>
        <p:nvPicPr>
          <p:cNvPr id="53" name="Picture " descr="C:/Users/luisl/AppData/Roaming/PolarisOffice/ETemp/13748_9659616/ImageTmp/fImage351897966827.png"/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72"/>
                    </a14:imgEffect>
                    <a14:imgEffect>
                      <a14:brightnessContrast bright="11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7955" y="2345055"/>
            <a:ext cx="4573270" cy="2012315"/>
          </a:xfrm>
          <a:prstGeom prst="rect">
            <a:avLst/>
          </a:prstGeom>
          <a:noFill/>
        </p:spPr>
      </p:pic>
      <p:sp>
        <p:nvSpPr>
          <p:cNvPr id="54" name="Rect 0"/>
          <p:cNvSpPr txBox="1">
            <a:spLocks/>
          </p:cNvSpPr>
          <p:nvPr/>
        </p:nvSpPr>
        <p:spPr>
          <a:xfrm>
            <a:off x="808355" y="5248275"/>
            <a:ext cx="11772265" cy="4006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Stretch pipeline units on the non performance critical path</a:t>
            </a:r>
            <a:endParaRPr lang="ko-KR" altLang="en-US" sz="2000" b="1" i="0">
              <a:latin typeface="Malgun Gothic" charset="0"/>
              <a:ea typeface="Malgun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>
            <a:off x="521335" y="410210"/>
            <a:ext cx="567055" cy="567055"/>
          </a:xfrm>
          <a:prstGeom prst="diamond">
            <a:avLst/>
          </a:prstGeom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>
              <a:latin typeface="Malgun Gothic" charset="0"/>
              <a:ea typeface="Malgun Gothic" charset="0"/>
            </a:endParaRPr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>
            <a:off x="536575" y="451485"/>
            <a:ext cx="536575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Malgun Gothic" charset="0"/>
                <a:ea typeface="Malgun Gothic" charset="0"/>
                <a:cs typeface="Arial" charset="0"/>
              </a:rPr>
              <a:t>04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Malgun Gothic" charset="0"/>
              <a:ea typeface="Malgun Gothic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1088390" y="367030"/>
            <a:ext cx="1604645" cy="533400"/>
            <a:chOff x="1088390" y="367030"/>
            <a:chExt cx="1604645" cy="533400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>
              <a:off x="1099820" y="367030"/>
              <a:ext cx="310515" cy="3994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20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EnvPipe</a:t>
              </a: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>
              <a:off x="1088390" y="654050"/>
              <a:ext cx="1605280" cy="2470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Scheduler</a:t>
              </a:r>
              <a:endParaRPr lang="ko-KR" altLang="en-US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</p:grpSp>
      <p:sp>
        <p:nvSpPr>
          <p:cNvPr id="49" name="Rect 0"/>
          <p:cNvSpPr txBox="1">
            <a:spLocks/>
          </p:cNvSpPr>
          <p:nvPr/>
        </p:nvSpPr>
        <p:spPr>
          <a:xfrm>
            <a:off x="1090295" y="1743075"/>
            <a:ext cx="10816590" cy="4006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How to maximize Utilization of usable bubbles ?</a:t>
            </a:r>
            <a:endParaRPr lang="ko-KR" altLang="en-US" sz="2000" b="1" i="0">
              <a:latin typeface="Malgun Gothic" charset="0"/>
              <a:ea typeface="Malgun Gothic" charset="0"/>
            </a:endParaRPr>
          </a:p>
        </p:txBody>
      </p:sp>
      <p:pic>
        <p:nvPicPr>
          <p:cNvPr id="51" name="Picture 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260" y="910590"/>
            <a:ext cx="1761490" cy="1761490"/>
          </a:xfrm>
          <a:prstGeom prst="rect">
            <a:avLst/>
          </a:prstGeom>
          <a:noFill/>
        </p:spPr>
      </p:pic>
      <p:pic>
        <p:nvPicPr>
          <p:cNvPr id="56" name="Picture 87" descr="C:/Users/luisl/AppData/Roaming/PolarisOffice/ETemp/13748_9659616/ImageTmp/fImage103265812491.png"/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4715" y="2264410"/>
            <a:ext cx="6101080" cy="2741295"/>
          </a:xfrm>
          <a:prstGeom prst="rect">
            <a:avLst/>
          </a:prstGeom>
          <a:noFill/>
        </p:spPr>
      </p:pic>
      <p:sp>
        <p:nvSpPr>
          <p:cNvPr id="57" name="Text Box 97"/>
          <p:cNvSpPr txBox="1">
            <a:spLocks/>
          </p:cNvSpPr>
          <p:nvPr/>
        </p:nvSpPr>
        <p:spPr>
          <a:xfrm>
            <a:off x="706755" y="5116830"/>
            <a:ext cx="11052175" cy="70802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Conclusion: Stretch the pipeline units on the non-performance critical paths </a:t>
            </a:r>
            <a:endParaRPr lang="ko-KR" altLang="en-US" sz="2000" b="1" i="0">
              <a:latin typeface="Malgun Gothic" charset="0"/>
              <a:ea typeface="Malgun Gothic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--&gt; Stretch all units inside the outer envelope with just the critical path</a:t>
            </a:r>
            <a:endParaRPr lang="ko-KR" altLang="en-US" sz="2000" b="1" i="0">
              <a:latin typeface="Malgun Gothic" charset="0"/>
              <a:ea typeface="Malgun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>
            <a:off x="521335" y="410210"/>
            <a:ext cx="567055" cy="567055"/>
          </a:xfrm>
          <a:prstGeom prst="diamond">
            <a:avLst/>
          </a:prstGeom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>
              <a:latin typeface="Malgun Gothic" charset="0"/>
              <a:ea typeface="Malgun Gothic" charset="0"/>
            </a:endParaRPr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>
            <a:off x="536575" y="451485"/>
            <a:ext cx="536575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Malgun Gothic" charset="0"/>
                <a:ea typeface="Malgun Gothic" charset="0"/>
                <a:cs typeface="Arial" charset="0"/>
              </a:rPr>
              <a:t>04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Malgun Gothic" charset="0"/>
              <a:ea typeface="Malgun Gothic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1088390" y="367030"/>
            <a:ext cx="1604645" cy="533400"/>
            <a:chOff x="1088390" y="367030"/>
            <a:chExt cx="1604645" cy="533400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>
              <a:off x="1099820" y="367030"/>
              <a:ext cx="310515" cy="3994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20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EnvPipe</a:t>
              </a: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>
              <a:off x="1088390" y="654050"/>
              <a:ext cx="1605280" cy="2470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Scheduler</a:t>
              </a:r>
              <a:endParaRPr lang="ko-KR" altLang="en-US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</p:grpSp>
      <p:sp>
        <p:nvSpPr>
          <p:cNvPr id="49" name="Rect 0"/>
          <p:cNvSpPr txBox="1">
            <a:spLocks/>
          </p:cNvSpPr>
          <p:nvPr/>
        </p:nvSpPr>
        <p:spPr>
          <a:xfrm>
            <a:off x="1090295" y="1743075"/>
            <a:ext cx="10816590" cy="4006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How to maximize Utilization of usable bubbles ?</a:t>
            </a:r>
            <a:endParaRPr lang="ko-KR" altLang="en-US" sz="2000" b="1" i="0">
              <a:latin typeface="Malgun Gothic" charset="0"/>
              <a:ea typeface="Malgun Gothic" charset="0"/>
            </a:endParaRPr>
          </a:p>
        </p:txBody>
      </p:sp>
      <p:pic>
        <p:nvPicPr>
          <p:cNvPr id="51" name="Picture 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260" y="910590"/>
            <a:ext cx="1761490" cy="1761490"/>
          </a:xfrm>
          <a:prstGeom prst="rect">
            <a:avLst/>
          </a:prstGeom>
          <a:noFill/>
        </p:spPr>
      </p:pic>
      <p:sp>
        <p:nvSpPr>
          <p:cNvPr id="54" name="Rect 0"/>
          <p:cNvSpPr txBox="1">
            <a:spLocks/>
          </p:cNvSpPr>
          <p:nvPr/>
        </p:nvSpPr>
        <p:spPr>
          <a:xfrm>
            <a:off x="706755" y="5116830"/>
            <a:ext cx="11052175" cy="70802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254000" indent="-254000" algn="l" latinLnBrk="0" hangingPunct="1">
              <a:buFont typeface="Wingdings"/>
              <a:buChar char=""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Save energy at no performance degradation. </a:t>
            </a:r>
            <a:endParaRPr lang="ko-KR" altLang="en-US" sz="2000" b="1" i="0">
              <a:latin typeface="Malgun Gothic" charset="0"/>
              <a:ea typeface="Malgun Gothic" charset="0"/>
            </a:endParaRPr>
          </a:p>
          <a:p>
            <a:pPr marL="254000" indent="-254000" algn="l" latinLnBrk="0" hangingPunct="1">
              <a:buFont typeface="Wingdings"/>
              <a:buChar char=""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Since data dependency is far there is enough slack time to stretch the micro batch </a:t>
            </a:r>
            <a:endParaRPr lang="ko-KR" altLang="en-US" sz="2000" b="1" i="0">
              <a:latin typeface="Malgun Gothic" charset="0"/>
              <a:ea typeface="Malgun Gothic" charset="0"/>
            </a:endParaRPr>
          </a:p>
        </p:txBody>
      </p:sp>
      <p:pic>
        <p:nvPicPr>
          <p:cNvPr id="56" name="Picture 8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23"/>
                    </a14:imgEffect>
                    <a14:imgEffect>
                      <a14:brightnessContrast bright="9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940" y="2371090"/>
            <a:ext cx="7268210" cy="2391410"/>
          </a:xfrm>
          <a:prstGeom prst="rect">
            <a:avLst/>
          </a:prstGeom>
          <a:noFill/>
        </p:spPr>
      </p:pic>
      <p:cxnSp>
        <p:nvCxnSpPr>
          <p:cNvPr id="57" name="Shape 98"/>
          <p:cNvCxnSpPr/>
          <p:nvPr/>
        </p:nvCxnSpPr>
        <p:spPr>
          <a:xfrm>
            <a:off x="4486910" y="4138295"/>
            <a:ext cx="413385" cy="212090"/>
          </a:xfrm>
          <a:prstGeom prst="straightConnector1">
            <a:avLst/>
          </a:prstGeom>
          <a:ln w="57150" cap="flat" cmpd="sng">
            <a:solidFill>
              <a:srgbClr val="FF0000">
                <a:alpha val="100000"/>
              </a:srgbClr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>
            <a:off x="521335" y="410210"/>
            <a:ext cx="567055" cy="567055"/>
          </a:xfrm>
          <a:prstGeom prst="diamond">
            <a:avLst/>
          </a:prstGeom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>
              <a:latin typeface="Malgun Gothic" charset="0"/>
              <a:ea typeface="Malgun Gothic" charset="0"/>
            </a:endParaRPr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>
            <a:off x="536575" y="451485"/>
            <a:ext cx="536575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Malgun Gothic" charset="0"/>
                <a:ea typeface="Malgun Gothic" charset="0"/>
                <a:cs typeface="Arial" charset="0"/>
              </a:rPr>
              <a:t>04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Malgun Gothic" charset="0"/>
              <a:ea typeface="Malgun Gothic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1088390" y="367030"/>
            <a:ext cx="1711960" cy="533400"/>
            <a:chOff x="1088390" y="367030"/>
            <a:chExt cx="1711960" cy="533400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>
              <a:off x="1099820" y="367030"/>
              <a:ext cx="310515" cy="3994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20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EnvPipe</a:t>
              </a: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>
              <a:off x="1088390" y="654050"/>
              <a:ext cx="1712595" cy="2470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Scheduler </a:t>
              </a:r>
              <a:endParaRPr lang="ko-KR" altLang="en-US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</p:grpSp>
      <p:sp>
        <p:nvSpPr>
          <p:cNvPr id="49" name="Rect 0"/>
          <p:cNvSpPr txBox="1">
            <a:spLocks/>
          </p:cNvSpPr>
          <p:nvPr/>
        </p:nvSpPr>
        <p:spPr>
          <a:xfrm>
            <a:off x="687705" y="1233805"/>
            <a:ext cx="10817225" cy="4006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How to maximize Utilization of usable bubbles ?</a:t>
            </a:r>
            <a:endParaRPr lang="ko-KR" altLang="en-US" sz="2000" b="1" i="0">
              <a:latin typeface="Malgun Gothic" charset="0"/>
              <a:ea typeface="Malgun Gothic" charset="0"/>
            </a:endParaRPr>
          </a:p>
        </p:txBody>
      </p:sp>
      <p:pic>
        <p:nvPicPr>
          <p:cNvPr id="51" name="Picture 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010" y="508635"/>
            <a:ext cx="1761490" cy="1761490"/>
          </a:xfrm>
          <a:prstGeom prst="rect">
            <a:avLst/>
          </a:prstGeom>
          <a:noFill/>
        </p:spPr>
      </p:pic>
      <p:sp>
        <p:nvSpPr>
          <p:cNvPr id="54" name="Rect 0"/>
          <p:cNvSpPr txBox="1">
            <a:spLocks/>
          </p:cNvSpPr>
          <p:nvPr/>
        </p:nvSpPr>
        <p:spPr>
          <a:xfrm>
            <a:off x="804545" y="1931035"/>
            <a:ext cx="11052175" cy="70802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How about stretching the FP and BP units at the back inside by the envelope?</a:t>
            </a:r>
            <a:endParaRPr lang="ko-KR" altLang="en-US" sz="2000" b="1" i="0">
              <a:latin typeface="Malgun Gothic" charset="0"/>
              <a:ea typeface="Malgun Gothic" charset="0"/>
            </a:endParaRPr>
          </a:p>
          <a:p>
            <a:pPr marL="0" indent="0" algn="l" latinLnBrk="0" hangingPunct="1">
              <a:buFontTx/>
              <a:buNone/>
            </a:pPr>
            <a:endParaRPr lang="ko-KR" altLang="en-US" sz="2000" b="1" i="0">
              <a:latin typeface="Malgun Gothic" charset="0"/>
              <a:ea typeface="Malgun Gothic" charset="0"/>
            </a:endParaRPr>
          </a:p>
        </p:txBody>
      </p:sp>
      <p:pic>
        <p:nvPicPr>
          <p:cNvPr id="56" name="Picture 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23"/>
                    </a14:imgEffect>
                    <a14:imgEffect>
                      <a14:brightnessContrast bright="9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190" y="2381885"/>
            <a:ext cx="7268210" cy="2391410"/>
          </a:xfrm>
          <a:prstGeom prst="rect">
            <a:avLst/>
          </a:prstGeom>
          <a:noFill/>
        </p:spPr>
      </p:pic>
      <p:cxnSp>
        <p:nvCxnSpPr>
          <p:cNvPr id="57" name="Rect 0"/>
          <p:cNvCxnSpPr/>
          <p:nvPr/>
        </p:nvCxnSpPr>
        <p:spPr>
          <a:xfrm>
            <a:off x="4486910" y="4138295"/>
            <a:ext cx="413385" cy="212090"/>
          </a:xfrm>
          <a:prstGeom prst="straightConnector1">
            <a:avLst/>
          </a:prstGeom>
          <a:ln w="57150" cap="flat" cmpd="sng">
            <a:solidFill>
              <a:srgbClr val="FF0000">
                <a:alpha val="100000"/>
              </a:srgbClr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Shape 101"/>
          <p:cNvSpPr>
            <a:spLocks/>
          </p:cNvSpPr>
          <p:nvPr/>
        </p:nvSpPr>
        <p:spPr>
          <a:xfrm>
            <a:off x="4888865" y="3429000"/>
            <a:ext cx="3324225" cy="104838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4064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Segoe UI" charset="0"/>
              <a:ea typeface="Segoe U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2" animBg="1"/>
      <p:bldP spid="57" grpId="0" animBg="1"/>
      <p:bldP spid="58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>
            <a:off x="521335" y="410210"/>
            <a:ext cx="567055" cy="567055"/>
          </a:xfrm>
          <a:prstGeom prst="diamond">
            <a:avLst/>
          </a:prstGeom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>
              <a:latin typeface="Malgun Gothic" charset="0"/>
              <a:ea typeface="Malgun Gothic" charset="0"/>
            </a:endParaRPr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>
            <a:off x="536575" y="451485"/>
            <a:ext cx="536575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Malgun Gothic" charset="0"/>
                <a:ea typeface="Malgun Gothic" charset="0"/>
                <a:cs typeface="Arial" charset="0"/>
              </a:rPr>
              <a:t>04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Malgun Gothic" charset="0"/>
              <a:ea typeface="Malgun Gothic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1088390" y="367030"/>
            <a:ext cx="1604645" cy="747395"/>
            <a:chOff x="1088390" y="367030"/>
            <a:chExt cx="1604645" cy="747395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>
              <a:off x="1099820" y="367030"/>
              <a:ext cx="310515" cy="3994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20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EnvPipe</a:t>
              </a: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>
              <a:off x="1088390" y="654050"/>
              <a:ext cx="1605280" cy="461010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Scheduler</a:t>
              </a: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</p:grpSp>
      <p:sp>
        <p:nvSpPr>
          <p:cNvPr id="49" name="Rect 0"/>
          <p:cNvSpPr txBox="1">
            <a:spLocks/>
          </p:cNvSpPr>
          <p:nvPr/>
        </p:nvSpPr>
        <p:spPr>
          <a:xfrm>
            <a:off x="974090" y="1436370"/>
            <a:ext cx="10816590" cy="70802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How to maximize Utilization of usable bubbles ?</a:t>
            </a:r>
            <a:endParaRPr lang="ko-KR" altLang="en-US" sz="2000" b="1" i="0">
              <a:latin typeface="Malgun Gothic" charset="0"/>
              <a:ea typeface="Malgun Gothic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How about stretching the FP and BP units at the back inside by the envelope?</a:t>
            </a:r>
            <a:endParaRPr lang="ko-KR" altLang="en-US" sz="2000" b="1" i="0">
              <a:latin typeface="Malgun Gothic" charset="0"/>
              <a:ea typeface="Malgun Gothic" charset="0"/>
            </a:endParaRPr>
          </a:p>
        </p:txBody>
      </p:sp>
      <p:pic>
        <p:nvPicPr>
          <p:cNvPr id="51" name="Picture 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010" y="508635"/>
            <a:ext cx="1761490" cy="1761490"/>
          </a:xfrm>
          <a:prstGeom prst="rect">
            <a:avLst/>
          </a:prstGeom>
          <a:noFill/>
        </p:spPr>
      </p:pic>
      <p:sp>
        <p:nvSpPr>
          <p:cNvPr id="54" name="Rect 0"/>
          <p:cNvSpPr txBox="1">
            <a:spLocks/>
          </p:cNvSpPr>
          <p:nvPr/>
        </p:nvSpPr>
        <p:spPr>
          <a:xfrm>
            <a:off x="654050" y="4894580"/>
            <a:ext cx="8893175" cy="70802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By stretching this units </a:t>
            </a:r>
            <a:r>
              <a:rPr lang="en-US" altLang="en-US" sz="2000" b="1" i="0">
                <a:solidFill>
                  <a:srgbClr val="FF0000"/>
                </a:solidFill>
                <a:latin typeface="Malgun Gothic" charset="0"/>
                <a:ea typeface="Malgun Gothic" charset="0"/>
              </a:rPr>
              <a:t>the critical path changes </a:t>
            </a:r>
            <a:r>
              <a:rPr lang="en-US" altLang="en-US" sz="2000" b="1" i="0">
                <a:latin typeface="Malgun Gothic" charset="0"/>
                <a:ea typeface="Malgun Gothic" charset="0"/>
              </a:rPr>
              <a:t>and it is now not the outer envelope</a:t>
            </a:r>
            <a:endParaRPr lang="ko-KR" altLang="en-US" sz="2000" b="1" i="0">
              <a:latin typeface="Malgun Gothic" charset="0"/>
              <a:ea typeface="Malgun Gothic" charset="0"/>
            </a:endParaRPr>
          </a:p>
        </p:txBody>
      </p:sp>
      <p:pic>
        <p:nvPicPr>
          <p:cNvPr id="55" name="Picture 10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38"/>
                    </a14:imgEffect>
                    <a14:imgEffect>
                      <a14:colorTemperature colorTemp="7038"/>
                    </a14:imgEffect>
                    <a14:imgEffect>
                      <a14:brightnessContrast bright="6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95" y="2317750"/>
            <a:ext cx="8639810" cy="2667635"/>
          </a:xfrm>
          <a:prstGeom prst="rect">
            <a:avLst/>
          </a:prstGeom>
          <a:noFill/>
        </p:spPr>
      </p:pic>
      <p:pic>
        <p:nvPicPr>
          <p:cNvPr id="56" name="Picture 1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875" y="4887595"/>
            <a:ext cx="1635760" cy="1463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>
            <a:off x="521335" y="410210"/>
            <a:ext cx="567055" cy="567055"/>
          </a:xfrm>
          <a:prstGeom prst="diamond">
            <a:avLst/>
          </a:prstGeom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>
              <a:latin typeface="Malgun Gothic" charset="0"/>
              <a:ea typeface="Malgun Gothic" charset="0"/>
            </a:endParaRPr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>
            <a:off x="536575" y="451485"/>
            <a:ext cx="536575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Malgun Gothic" charset="0"/>
                <a:ea typeface="Malgun Gothic" charset="0"/>
                <a:cs typeface="Arial" charset="0"/>
              </a:rPr>
              <a:t>04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Malgun Gothic" charset="0"/>
              <a:ea typeface="Malgun Gothic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1088390" y="367030"/>
            <a:ext cx="1604645" cy="533400"/>
            <a:chOff x="1088390" y="367030"/>
            <a:chExt cx="1604645" cy="533400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>
              <a:off x="1099820" y="367030"/>
              <a:ext cx="310515" cy="3994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20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EnvPipe</a:t>
              </a: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>
              <a:off x="1088390" y="654050"/>
              <a:ext cx="1605280" cy="2470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Scheduler</a:t>
              </a:r>
              <a:endParaRPr lang="ko-KR" altLang="en-US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</p:grpSp>
      <p:sp>
        <p:nvSpPr>
          <p:cNvPr id="40" name="Rect 0"/>
          <p:cNvSpPr txBox="1">
            <a:spLocks/>
          </p:cNvSpPr>
          <p:nvPr/>
        </p:nvSpPr>
        <p:spPr>
          <a:xfrm>
            <a:off x="620395" y="1083310"/>
            <a:ext cx="8134350" cy="67754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How to maximize Utilization of usable bubbles ?</a:t>
            </a:r>
            <a:endParaRPr lang="ko-KR" altLang="en-US" sz="2000" b="1" i="0">
              <a:latin typeface="Malgun Gothic" charset="0"/>
              <a:ea typeface="Malgun Gothic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sz="1800" b="1">
                <a:solidFill>
                  <a:schemeClr val="tx1"/>
                </a:solidFill>
                <a:latin typeface="Segoe UI" charset="0"/>
                <a:ea typeface="Segoe UI" charset="0"/>
              </a:rPr>
              <a:t> </a:t>
            </a:r>
            <a:endParaRPr lang="ko-KR" altLang="en-US" sz="1800" b="1">
              <a:solidFill>
                <a:schemeClr val="tx1"/>
              </a:solidFill>
              <a:latin typeface="Segoe UI" charset="0"/>
              <a:ea typeface="Segoe UI" charset="0"/>
            </a:endParaRPr>
          </a:p>
        </p:txBody>
      </p:sp>
      <p:sp>
        <p:nvSpPr>
          <p:cNvPr id="49" name="Rect 0"/>
          <p:cNvSpPr txBox="1">
            <a:spLocks/>
          </p:cNvSpPr>
          <p:nvPr/>
        </p:nvSpPr>
        <p:spPr>
          <a:xfrm>
            <a:off x="526415" y="1527175"/>
            <a:ext cx="10817225" cy="70802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endParaRPr lang="ko-KR" altLang="en-US" sz="2000" b="1" i="0">
              <a:latin typeface="Malgun Gothic" charset="0"/>
              <a:ea typeface="Malgun Gothic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Reasons for the performance degradation</a:t>
            </a:r>
            <a:endParaRPr lang="ko-KR" altLang="en-US" sz="2000" b="1" i="0">
              <a:latin typeface="Malgun Gothic" charset="0"/>
              <a:ea typeface="Malgun Gothic" charset="0"/>
            </a:endParaRPr>
          </a:p>
        </p:txBody>
      </p:sp>
      <p:pic>
        <p:nvPicPr>
          <p:cNvPr id="51" name="Picture 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055" y="508635"/>
            <a:ext cx="1761490" cy="1761490"/>
          </a:xfrm>
          <a:prstGeom prst="rect">
            <a:avLst/>
          </a:prstGeom>
          <a:noFill/>
        </p:spPr>
      </p:pic>
      <p:sp>
        <p:nvSpPr>
          <p:cNvPr id="54" name="Rect 0"/>
          <p:cNvSpPr txBox="1">
            <a:spLocks/>
          </p:cNvSpPr>
          <p:nvPr/>
        </p:nvSpPr>
        <p:spPr>
          <a:xfrm>
            <a:off x="802005" y="5148580"/>
            <a:ext cx="8892540" cy="70802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1. Immediate dependecy between GPU3 and GPU4</a:t>
            </a:r>
            <a:endParaRPr lang="ko-KR" altLang="en-US" sz="2000" b="1" i="0">
              <a:latin typeface="Malgun Gothic" charset="0"/>
              <a:ea typeface="Malgun Gothic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Solution: Change Immediate dependency to far dependency</a:t>
            </a:r>
            <a:endParaRPr lang="ko-KR" altLang="en-US" sz="2000" b="1" i="0">
              <a:latin typeface="Malgun Gothic" charset="0"/>
              <a:ea typeface="Malgun Gothic" charset="0"/>
            </a:endParaRPr>
          </a:p>
        </p:txBody>
      </p:sp>
      <p:pic>
        <p:nvPicPr>
          <p:cNvPr id="55" name="Picture 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38"/>
                    </a14:imgEffect>
                    <a14:imgEffect>
                      <a14:colorTemperature colorTemp="7038"/>
                    </a14:imgEffect>
                    <a14:imgEffect>
                      <a14:brightnessContrast bright="6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95" y="2360295"/>
            <a:ext cx="8639810" cy="2667635"/>
          </a:xfrm>
          <a:prstGeom prst="rect">
            <a:avLst/>
          </a:prstGeom>
          <a:noFill/>
        </p:spPr>
      </p:pic>
      <p:cxnSp>
        <p:nvCxnSpPr>
          <p:cNvPr id="57" name="Shape 111"/>
          <p:cNvCxnSpPr/>
          <p:nvPr/>
        </p:nvCxnSpPr>
        <p:spPr>
          <a:xfrm>
            <a:off x="5661660" y="4233545"/>
            <a:ext cx="159385" cy="169545"/>
          </a:xfrm>
          <a:prstGeom prst="straightConnector1">
            <a:avLst/>
          </a:prstGeom>
          <a:ln w="57150" cap="flat" cmpd="sng">
            <a:solidFill>
              <a:srgbClr val="FF0000">
                <a:alpha val="100000"/>
              </a:srgbClr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hape 113"/>
          <p:cNvCxnSpPr/>
          <p:nvPr/>
        </p:nvCxnSpPr>
        <p:spPr>
          <a:xfrm>
            <a:off x="6611620" y="4273550"/>
            <a:ext cx="159385" cy="169545"/>
          </a:xfrm>
          <a:prstGeom prst="straightConnector1">
            <a:avLst/>
          </a:prstGeom>
          <a:ln w="57150" cap="flat" cmpd="sng">
            <a:solidFill>
              <a:srgbClr val="FF0000">
                <a:alpha val="100000"/>
              </a:srgbClr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>
            <a:off x="521335" y="410210"/>
            <a:ext cx="567055" cy="567055"/>
          </a:xfrm>
          <a:prstGeom prst="diamond">
            <a:avLst/>
          </a:prstGeom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>
              <a:latin typeface="Malgun Gothic" charset="0"/>
              <a:ea typeface="Malgun Gothic" charset="0"/>
            </a:endParaRPr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>
            <a:off x="536575" y="451485"/>
            <a:ext cx="536575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Malgun Gothic" charset="0"/>
                <a:ea typeface="Malgun Gothic" charset="0"/>
                <a:cs typeface="Arial" charset="0"/>
              </a:rPr>
              <a:t>04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Malgun Gothic" charset="0"/>
              <a:ea typeface="Malgun Gothic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1088390" y="367030"/>
            <a:ext cx="1604645" cy="533400"/>
            <a:chOff x="1088390" y="367030"/>
            <a:chExt cx="1604645" cy="533400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>
              <a:off x="1099820" y="367030"/>
              <a:ext cx="310515" cy="3994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20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EnvPipe</a:t>
              </a: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>
              <a:off x="1088390" y="654050"/>
              <a:ext cx="1605280" cy="2470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Scheduler</a:t>
              </a:r>
              <a:endParaRPr lang="ko-KR" altLang="en-US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</p:grpSp>
      <p:sp>
        <p:nvSpPr>
          <p:cNvPr id="40" name="Rect 0"/>
          <p:cNvSpPr txBox="1">
            <a:spLocks/>
          </p:cNvSpPr>
          <p:nvPr/>
        </p:nvSpPr>
        <p:spPr>
          <a:xfrm>
            <a:off x="1090295" y="1065530"/>
            <a:ext cx="7967980" cy="4006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sz="1800" b="1">
                <a:solidFill>
                  <a:schemeClr val="tx1"/>
                </a:solidFill>
                <a:latin typeface="Segoe UI" charset="0"/>
                <a:ea typeface="Segoe UI" charset="0"/>
              </a:rPr>
              <a:t> </a:t>
            </a:r>
            <a:r>
              <a:rPr lang="en-US" altLang="en-US" sz="2000" b="1" i="0">
                <a:latin typeface="Malgun Gothic" charset="0"/>
                <a:ea typeface="Malgun Gothic" charset="0"/>
              </a:rPr>
              <a:t>How to maximize Utilization of usable bubbles ?</a:t>
            </a:r>
            <a:r>
              <a:rPr lang="en-US" sz="1800" b="1">
                <a:solidFill>
                  <a:schemeClr val="tx1"/>
                </a:solidFill>
                <a:latin typeface="Segoe UI" charset="0"/>
                <a:ea typeface="Segoe UI" charset="0"/>
              </a:rPr>
              <a:t> </a:t>
            </a:r>
            <a:endParaRPr lang="ko-KR" altLang="en-US" sz="1800" b="1">
              <a:solidFill>
                <a:schemeClr val="tx1"/>
              </a:solidFill>
              <a:latin typeface="Segoe UI" charset="0"/>
              <a:ea typeface="Segoe UI" charset="0"/>
            </a:endParaRPr>
          </a:p>
        </p:txBody>
      </p:sp>
      <p:sp>
        <p:nvSpPr>
          <p:cNvPr id="49" name="Rect 0"/>
          <p:cNvSpPr txBox="1">
            <a:spLocks/>
          </p:cNvSpPr>
          <p:nvPr/>
        </p:nvSpPr>
        <p:spPr>
          <a:xfrm>
            <a:off x="900430" y="1309370"/>
            <a:ext cx="10817225" cy="70802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endParaRPr lang="ko-KR" altLang="en-US" sz="2000" b="1" i="0">
              <a:latin typeface="Malgun Gothic" charset="0"/>
              <a:ea typeface="Malgun Gothic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Reasons for the performance degradation</a:t>
            </a:r>
            <a:endParaRPr lang="ko-KR" altLang="en-US" sz="2000" b="1" i="0">
              <a:latin typeface="Malgun Gothic" charset="0"/>
              <a:ea typeface="Malgun Gothic" charset="0"/>
            </a:endParaRPr>
          </a:p>
        </p:txBody>
      </p:sp>
      <p:pic>
        <p:nvPicPr>
          <p:cNvPr id="51" name="Picture " descr="C:/Users/luisl/AppData/Roaming/PolarisOffice/ETemp/13748_9659616/fImage257968812382.png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9530" y="548005"/>
            <a:ext cx="1762125" cy="1762125"/>
          </a:xfrm>
          <a:prstGeom prst="rect">
            <a:avLst/>
          </a:prstGeom>
          <a:noFill/>
        </p:spPr>
      </p:pic>
      <p:pic>
        <p:nvPicPr>
          <p:cNvPr id="55" name="Picture 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38"/>
                    </a14:imgEffect>
                    <a14:imgEffect>
                      <a14:colorTemperature colorTemp="7038"/>
                    </a14:imgEffect>
                    <a14:imgEffect>
                      <a14:brightnessContrast bright="6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95" y="2360295"/>
            <a:ext cx="8639810" cy="2667635"/>
          </a:xfrm>
          <a:prstGeom prst="rect">
            <a:avLst/>
          </a:prstGeom>
          <a:noFill/>
        </p:spPr>
      </p:pic>
      <p:cxnSp>
        <p:nvCxnSpPr>
          <p:cNvPr id="57" name="Rect 0"/>
          <p:cNvCxnSpPr/>
          <p:nvPr/>
        </p:nvCxnSpPr>
        <p:spPr>
          <a:xfrm flipH="1">
            <a:off x="7037705" y="3810000"/>
            <a:ext cx="297180" cy="95885"/>
          </a:xfrm>
          <a:prstGeom prst="straightConnector1">
            <a:avLst/>
          </a:prstGeom>
          <a:ln w="57150" cap="flat" cmpd="sng">
            <a:solidFill>
              <a:srgbClr val="FF0000">
                <a:alpha val="100000"/>
              </a:srgbClr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 0"/>
          <p:cNvSpPr txBox="1">
            <a:spLocks/>
          </p:cNvSpPr>
          <p:nvPr/>
        </p:nvSpPr>
        <p:spPr>
          <a:xfrm>
            <a:off x="802005" y="4767580"/>
            <a:ext cx="10269220" cy="132270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2. Uneven distribution of usable bubbles</a:t>
            </a:r>
            <a:endParaRPr lang="ko-KR" altLang="en-US" sz="2000" b="1" i="0">
              <a:latin typeface="Malgun Gothic" charset="0"/>
              <a:ea typeface="Malgun Gothic" charset="0"/>
            </a:endParaRPr>
          </a:p>
          <a:p>
            <a:pPr marL="254000" indent="-254000" algn="l" latinLnBrk="0" hangingPunct="1">
              <a:buFont typeface="Wingdings"/>
              <a:buChar char=""/>
            </a:pPr>
            <a:r>
              <a:rPr lang="en-US" altLang="en-US" sz="2000" b="0" i="0">
                <a:latin typeface="Malgun Gothic" charset="0"/>
                <a:ea typeface="Malgun Gothic" charset="0"/>
              </a:rPr>
              <a:t>Lots of backward computation at the final stage but not enough usable bubbles</a:t>
            </a:r>
            <a:endParaRPr lang="ko-KR" altLang="en-US" sz="2000" b="0" i="0">
              <a:latin typeface="Malgun Gothic" charset="0"/>
              <a:ea typeface="Malgun Gothic" charset="0"/>
            </a:endParaRPr>
          </a:p>
          <a:p>
            <a:pPr marL="254000" indent="-254000" algn="l" latinLnBrk="0" hangingPunct="1">
              <a:buFont typeface="Wingdings"/>
              <a:buChar char=""/>
            </a:pPr>
            <a:r>
              <a:rPr lang="en-US" altLang="en-US" sz="2000" b="0" i="0">
                <a:latin typeface="Malgun Gothic" charset="0"/>
                <a:ea typeface="Malgun Gothic" charset="0"/>
              </a:rPr>
              <a:t>Too many wasted bubbles at the front </a:t>
            </a:r>
            <a:endParaRPr lang="ko-KR" altLang="en-US" sz="2000" b="0" i="0">
              <a:latin typeface="Malgun Gothic" charset="0"/>
              <a:ea typeface="Malgun Gothic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Solution--&gt; </a:t>
            </a:r>
            <a:r>
              <a:rPr lang="en-US" altLang="en-US" sz="2000" b="0" i="0">
                <a:latin typeface="Malgun Gothic" charset="0"/>
                <a:ea typeface="Malgun Gothic" charset="0"/>
              </a:rPr>
              <a:t>Evenly distribute usable bubbles to maximize utilization </a:t>
            </a:r>
            <a:endParaRPr lang="ko-KR" altLang="en-US" sz="2000" b="1" i="0">
              <a:latin typeface="Malgun Gothic" charset="0"/>
              <a:ea typeface="Malgun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>
            <a:off x="521335" y="410210"/>
            <a:ext cx="567055" cy="567055"/>
          </a:xfrm>
          <a:prstGeom prst="diamond">
            <a:avLst/>
          </a:prstGeom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>
              <a:latin typeface="Malgun Gothic" charset="0"/>
              <a:ea typeface="Malgun Gothic" charset="0"/>
            </a:endParaRPr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>
            <a:off x="536575" y="451485"/>
            <a:ext cx="536575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Malgun Gothic" charset="0"/>
                <a:ea typeface="Malgun Gothic" charset="0"/>
                <a:cs typeface="Arial" charset="0"/>
              </a:rPr>
              <a:t>04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Malgun Gothic" charset="0"/>
              <a:ea typeface="Malgun Gothic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1088390" y="367030"/>
            <a:ext cx="1604645" cy="533400"/>
            <a:chOff x="1088390" y="367030"/>
            <a:chExt cx="1604645" cy="533400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>
              <a:off x="1099820" y="367030"/>
              <a:ext cx="310515" cy="3994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20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EnvPipe</a:t>
              </a: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>
              <a:off x="1088390" y="654050"/>
              <a:ext cx="1605280" cy="2470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Scheduler</a:t>
              </a:r>
              <a:endParaRPr lang="ko-KR" altLang="en-US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</p:grpSp>
      <p:sp>
        <p:nvSpPr>
          <p:cNvPr id="49" name="Rect 0"/>
          <p:cNvSpPr txBox="1">
            <a:spLocks/>
          </p:cNvSpPr>
          <p:nvPr/>
        </p:nvSpPr>
        <p:spPr>
          <a:xfrm>
            <a:off x="801370" y="1469390"/>
            <a:ext cx="10817225" cy="40132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Designed their own scheduler</a:t>
            </a:r>
            <a:endParaRPr lang="ko-KR" altLang="en-US" sz="2000" b="1" i="0">
              <a:latin typeface="Malgun Gothic" charset="0"/>
              <a:ea typeface="Malgun Gothic" charset="0"/>
            </a:endParaRPr>
          </a:p>
        </p:txBody>
      </p:sp>
      <p:pic>
        <p:nvPicPr>
          <p:cNvPr id="51" name="Picture 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055" y="508635"/>
            <a:ext cx="1761490" cy="1761490"/>
          </a:xfrm>
          <a:prstGeom prst="rect">
            <a:avLst/>
          </a:prstGeom>
          <a:noFill/>
        </p:spPr>
      </p:pic>
      <p:pic>
        <p:nvPicPr>
          <p:cNvPr id="58" name="Picture 1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95" y="2392045"/>
            <a:ext cx="7430135" cy="1524635"/>
          </a:xfrm>
          <a:prstGeom prst="rect">
            <a:avLst/>
          </a:prstGeom>
          <a:noFill/>
        </p:spPr>
      </p:pic>
      <p:sp>
        <p:nvSpPr>
          <p:cNvPr id="59" name="Text Box 115"/>
          <p:cNvSpPr txBox="1">
            <a:spLocks/>
          </p:cNvSpPr>
          <p:nvPr/>
        </p:nvSpPr>
        <p:spPr>
          <a:xfrm>
            <a:off x="887095" y="4217035"/>
            <a:ext cx="10816590" cy="4006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Step1) Initialize with 1FB1 scheduling</a:t>
            </a:r>
            <a:endParaRPr lang="ko-KR" altLang="en-US" sz="2000" b="1" i="0">
              <a:latin typeface="Malgun Gothic" charset="0"/>
              <a:ea typeface="Malgun Gothic" charset="0"/>
            </a:endParaRPr>
          </a:p>
        </p:txBody>
      </p:sp>
      <p:sp>
        <p:nvSpPr>
          <p:cNvPr id="60" name="Text Box 117"/>
          <p:cNvSpPr txBox="1">
            <a:spLocks/>
          </p:cNvSpPr>
          <p:nvPr/>
        </p:nvSpPr>
        <p:spPr>
          <a:xfrm>
            <a:off x="889000" y="4635500"/>
            <a:ext cx="9812020" cy="55499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sz="1800">
                <a:latin typeface="Segoe UI" charset="0"/>
                <a:ea typeface="Segoe UI" charset="0"/>
              </a:rPr>
              <a:t>Among existing pipeline scheduling methods 1F1B has the fewest units under performance critical path.</a:t>
            </a:r>
            <a:endParaRPr lang="ko-KR" altLang="en-US" sz="1800">
              <a:latin typeface="Segoe UI" charset="0"/>
              <a:ea typeface="Segoe UI" charset="0"/>
            </a:endParaRPr>
          </a:p>
        </p:txBody>
      </p:sp>
      <p:sp>
        <p:nvSpPr>
          <p:cNvPr id="61" name="Text Box 82"/>
          <p:cNvSpPr txBox="1">
            <a:spLocks/>
          </p:cNvSpPr>
          <p:nvPr/>
        </p:nvSpPr>
        <p:spPr>
          <a:xfrm>
            <a:off x="3348990" y="5504180"/>
            <a:ext cx="8080375" cy="110807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254000" indent="-254000" algn="just" hangingPunct="1">
              <a:buFont typeface="Wingdings"/>
              <a:buChar char=""/>
            </a:pPr>
            <a:r>
              <a:rPr sz="1800">
                <a:latin typeface="Segoe UI" charset="0"/>
                <a:ea typeface="Segoe UI" charset="0"/>
              </a:rPr>
              <a:t>ENVPIPE moves FP units to upfront usable bubbles (e.g., FP4, FP5, and FP6 in GPU2 ◇)</a:t>
            </a:r>
            <a:endParaRPr lang="ko-KR" altLang="en-US" sz="1800">
              <a:latin typeface="Segoe UI" charset="0"/>
              <a:ea typeface="Segoe UI" charset="0"/>
            </a:endParaRPr>
          </a:p>
          <a:p>
            <a:pPr marL="254000" indent="-254000" algn="just" hangingPunct="1">
              <a:buFont typeface="Wingdings"/>
              <a:buChar char=""/>
            </a:pPr>
            <a:r>
              <a:t>Generating usable bubbles after backward units (e.g., BP3, BP4, and BP5 in GPU2 △).</a:t>
            </a:r>
            <a:endParaRPr lang="ko-KR" altLang="en-US" sz="1800">
              <a:latin typeface="Segoe UI" charset="0"/>
              <a:ea typeface="Segoe U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>
            <a:off x="521335" y="410210"/>
            <a:ext cx="567055" cy="567055"/>
          </a:xfrm>
          <a:prstGeom prst="diamond">
            <a:avLst/>
          </a:prstGeom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>
              <a:latin typeface="Malgun Gothic" charset="0"/>
              <a:ea typeface="Malgun Gothic" charset="0"/>
            </a:endParaRPr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>
            <a:off x="536575" y="451485"/>
            <a:ext cx="536575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Malgun Gothic" charset="0"/>
                <a:ea typeface="Malgun Gothic" charset="0"/>
                <a:cs typeface="Arial" charset="0"/>
              </a:rPr>
              <a:t>04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Malgun Gothic" charset="0"/>
              <a:ea typeface="Malgun Gothic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1088390" y="409575"/>
            <a:ext cx="1604645" cy="533400"/>
            <a:chOff x="1088390" y="409575"/>
            <a:chExt cx="1604645" cy="533400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>
              <a:off x="1099820" y="409575"/>
              <a:ext cx="310515" cy="3994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20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EnvPipe</a:t>
              </a: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>
              <a:off x="1088390" y="696595"/>
              <a:ext cx="1605280" cy="2470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Scheduler</a:t>
              </a:r>
              <a:endParaRPr lang="ko-KR" altLang="en-US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</p:grpSp>
      <p:sp>
        <p:nvSpPr>
          <p:cNvPr id="49" name="Rect 0"/>
          <p:cNvSpPr txBox="1">
            <a:spLocks/>
          </p:cNvSpPr>
          <p:nvPr/>
        </p:nvSpPr>
        <p:spPr>
          <a:xfrm>
            <a:off x="889635" y="1489075"/>
            <a:ext cx="10816590" cy="4006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Designed their own scheduler</a:t>
            </a:r>
            <a:endParaRPr lang="ko-KR" altLang="en-US" sz="2000" b="1" i="0">
              <a:latin typeface="Malgun Gothic" charset="0"/>
              <a:ea typeface="Malgun Gothic" charset="0"/>
            </a:endParaRPr>
          </a:p>
        </p:txBody>
      </p:sp>
      <p:pic>
        <p:nvPicPr>
          <p:cNvPr id="51" name="Picture 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055" y="508635"/>
            <a:ext cx="1761490" cy="1761490"/>
          </a:xfrm>
          <a:prstGeom prst="rect">
            <a:avLst/>
          </a:prstGeom>
          <a:noFill/>
        </p:spPr>
      </p:pic>
      <p:sp>
        <p:nvSpPr>
          <p:cNvPr id="59" name="Rect 0"/>
          <p:cNvSpPr txBox="1">
            <a:spLocks/>
          </p:cNvSpPr>
          <p:nvPr/>
        </p:nvSpPr>
        <p:spPr>
          <a:xfrm>
            <a:off x="887095" y="4217035"/>
            <a:ext cx="10816590" cy="4006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Step2) Reschedule FP units to the front </a:t>
            </a:r>
            <a:endParaRPr lang="ko-KR" altLang="en-US" sz="2000" b="1" i="0">
              <a:latin typeface="Malgun Gothic" charset="0"/>
              <a:ea typeface="Malgun Gothic" charset="0"/>
            </a:endParaRPr>
          </a:p>
        </p:txBody>
      </p:sp>
      <p:sp>
        <p:nvSpPr>
          <p:cNvPr id="60" name="Rect 0"/>
          <p:cNvSpPr txBox="1">
            <a:spLocks/>
          </p:cNvSpPr>
          <p:nvPr/>
        </p:nvSpPr>
        <p:spPr>
          <a:xfrm>
            <a:off x="889000" y="4635500"/>
            <a:ext cx="9812020" cy="138557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sz="1800">
                <a:latin typeface="Malgun Gothic" charset="0"/>
                <a:ea typeface="Malgun Gothic" charset="0"/>
              </a:rPr>
              <a:t>-</a:t>
            </a:r>
            <a:r>
              <a:rPr sz="1800">
                <a:latin typeface="Malgun Gothic" charset="0"/>
                <a:ea typeface="Malgun Gothic" charset="0"/>
              </a:rPr>
              <a:t>Change the immediate dependency to far dependency and distributed usable bubbles to make best out of bubbles.</a:t>
            </a:r>
            <a:endParaRPr lang="ko-KR" altLang="en-US" sz="1800">
              <a:latin typeface="Malgun Gothic" charset="0"/>
              <a:ea typeface="Malgun Gothic" charset="0"/>
            </a:endParaRPr>
          </a:p>
          <a:p>
            <a:pPr marL="0" indent="0" algn="l" latinLnBrk="0" hangingPunct="1">
              <a:buFontTx/>
              <a:buNone/>
            </a:pPr>
            <a:endParaRPr lang="ko-KR" altLang="en-US" sz="1800">
              <a:latin typeface="Malgun Gothic" charset="0"/>
              <a:ea typeface="Malgun Gothic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sz="1800">
                <a:latin typeface="Malgun Gothic" charset="0"/>
                <a:ea typeface="Malgun Gothic" charset="0"/>
              </a:rPr>
              <a:t>-</a:t>
            </a:r>
            <a:r>
              <a:rPr sz="1800">
                <a:latin typeface="Malgun Gothic" charset="0"/>
                <a:ea typeface="Malgun Gothic" charset="0"/>
              </a:rPr>
              <a:t>All data with dependency is in the same order as before. Only the data dependency becomes farther</a:t>
            </a:r>
            <a:endParaRPr lang="ko-KR" altLang="en-US" sz="1800">
              <a:latin typeface="Malgun Gothic" charset="0"/>
              <a:ea typeface="Malgun Gothic" charset="0"/>
            </a:endParaRPr>
          </a:p>
        </p:txBody>
      </p:sp>
      <p:pic>
        <p:nvPicPr>
          <p:cNvPr id="62" name="Picture 1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8"/>
          <a:stretch>
            <a:fillRect/>
          </a:stretch>
        </p:blipFill>
        <p:spPr>
          <a:xfrm>
            <a:off x="2602865" y="2187575"/>
            <a:ext cx="6372860" cy="469265"/>
          </a:xfrm>
          <a:prstGeom prst="rect">
            <a:avLst/>
          </a:prstGeom>
          <a:noFill/>
        </p:spPr>
      </p:pic>
      <p:pic>
        <p:nvPicPr>
          <p:cNvPr id="63" name="Picture 1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2787015"/>
            <a:ext cx="7734935" cy="1200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>
            <a:off x="521335" y="410210"/>
            <a:ext cx="567055" cy="567055"/>
          </a:xfrm>
          <a:prstGeom prst="diamond">
            <a:avLst/>
          </a:prstGeom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>
              <a:latin typeface="Malgun Gothic" charset="0"/>
              <a:ea typeface="Malgun Gothic" charset="0"/>
            </a:endParaRPr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>
            <a:off x="536575" y="451485"/>
            <a:ext cx="536575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Malgun Gothic" charset="0"/>
                <a:ea typeface="Malgun Gothic" charset="0"/>
                <a:cs typeface="Arial" charset="0"/>
              </a:rPr>
              <a:t>04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Malgun Gothic" charset="0"/>
              <a:ea typeface="Malgun Gothic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1088390" y="409575"/>
            <a:ext cx="1604645" cy="533400"/>
            <a:chOff x="1088390" y="409575"/>
            <a:chExt cx="1604645" cy="533400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>
              <a:off x="1099820" y="409575"/>
              <a:ext cx="310515" cy="3994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20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EnvPipe</a:t>
              </a: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>
              <a:off x="1088390" y="696595"/>
              <a:ext cx="1605280" cy="2470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Scheduler</a:t>
              </a:r>
              <a:endParaRPr lang="ko-KR" altLang="en-US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</p:grpSp>
      <p:sp>
        <p:nvSpPr>
          <p:cNvPr id="49" name="Rect 0"/>
          <p:cNvSpPr txBox="1">
            <a:spLocks/>
          </p:cNvSpPr>
          <p:nvPr/>
        </p:nvSpPr>
        <p:spPr>
          <a:xfrm>
            <a:off x="889635" y="1489075"/>
            <a:ext cx="10816590" cy="4006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Designed their own scheduler</a:t>
            </a:r>
            <a:endParaRPr lang="ko-KR" altLang="en-US" sz="2000" b="1" i="0">
              <a:latin typeface="Malgun Gothic" charset="0"/>
              <a:ea typeface="Malgun Gothic" charset="0"/>
            </a:endParaRPr>
          </a:p>
        </p:txBody>
      </p:sp>
      <p:pic>
        <p:nvPicPr>
          <p:cNvPr id="51" name="Picture 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055" y="508635"/>
            <a:ext cx="1232535" cy="1227455"/>
          </a:xfrm>
          <a:prstGeom prst="rect">
            <a:avLst/>
          </a:prstGeom>
          <a:noFill/>
        </p:spPr>
      </p:pic>
      <p:sp>
        <p:nvSpPr>
          <p:cNvPr id="59" name="Rect 0"/>
          <p:cNvSpPr txBox="1">
            <a:spLocks/>
          </p:cNvSpPr>
          <p:nvPr/>
        </p:nvSpPr>
        <p:spPr>
          <a:xfrm>
            <a:off x="887095" y="4756785"/>
            <a:ext cx="11199495" cy="4006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Step3) Stretched all pipeline units inside the outer envelope to maximize energy saving</a:t>
            </a:r>
            <a:endParaRPr lang="ko-KR" altLang="en-US" sz="2000" b="1" i="0">
              <a:latin typeface="Malgun Gothic" charset="0"/>
              <a:ea typeface="Malgun Gothic" charset="0"/>
            </a:endParaRPr>
          </a:p>
        </p:txBody>
      </p:sp>
      <p:sp>
        <p:nvSpPr>
          <p:cNvPr id="60" name="Rect 0"/>
          <p:cNvSpPr txBox="1">
            <a:spLocks/>
          </p:cNvSpPr>
          <p:nvPr/>
        </p:nvSpPr>
        <p:spPr>
          <a:xfrm>
            <a:off x="889000" y="5175250"/>
            <a:ext cx="9812020" cy="83185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sz="1800">
                <a:latin typeface="Malgun Gothic" charset="0"/>
                <a:ea typeface="Malgun Gothic" charset="0"/>
              </a:rPr>
              <a:t>-Stretching all pipeline units inside the envelope degrades performance. </a:t>
            </a:r>
            <a:endParaRPr lang="ko-KR" altLang="en-US" sz="1800">
              <a:latin typeface="Malgun Gothic" charset="0"/>
              <a:ea typeface="Malgun Gothic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altLang="en-US" sz="1800" b="1">
                <a:latin typeface="Malgun Gothic" charset="0"/>
                <a:ea typeface="Malgun Gothic" charset="0"/>
              </a:rPr>
              <a:t>Conclusion</a:t>
            </a:r>
            <a:endParaRPr lang="ko-KR" altLang="en-US" sz="1800" b="1">
              <a:latin typeface="Malgun Gothic" charset="0"/>
              <a:ea typeface="Malgun Gothic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sz="1800">
                <a:latin typeface="Malgun Gothic" charset="0"/>
                <a:ea typeface="Malgun Gothic" charset="0"/>
              </a:rPr>
              <a:t>-Naively stretching all pipelines units inside the envelope decreases performance</a:t>
            </a:r>
            <a:r>
              <a:rPr lang="en-US" sz="1800">
                <a:latin typeface="Segoe UI" charset="0"/>
                <a:ea typeface="Segoe UI" charset="0"/>
              </a:rPr>
              <a:t>.</a:t>
            </a:r>
            <a:endParaRPr lang="ko-KR" altLang="en-US" sz="1800">
              <a:latin typeface="Segoe UI" charset="0"/>
              <a:ea typeface="Segoe UI" charset="0"/>
            </a:endParaRPr>
          </a:p>
        </p:txBody>
      </p:sp>
      <p:pic>
        <p:nvPicPr>
          <p:cNvPr id="61" name="Picture 12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2"/>
                    </a14:imgEffect>
                    <a14:imgEffect>
                      <a14:colorTemperature colorTemp="5577"/>
                    </a14:imgEffect>
                    <a14:imgEffect>
                      <a14:brightnessContrast bright="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85" y="1889125"/>
            <a:ext cx="9935210" cy="2762885"/>
          </a:xfrm>
          <a:prstGeom prst="rect">
            <a:avLst/>
          </a:prstGeom>
          <a:noFill/>
        </p:spPr>
      </p:pic>
      <p:pic>
        <p:nvPicPr>
          <p:cNvPr id="62" name="Picture 1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" y="5048250"/>
            <a:ext cx="534670" cy="524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 0"/>
          <p:cNvSpPr txBox="1">
            <a:spLocks/>
          </p:cNvSpPr>
          <p:nvPr/>
        </p:nvSpPr>
        <p:spPr>
          <a:xfrm>
            <a:off x="5711190" y="2673350"/>
            <a:ext cx="771525" cy="64579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36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cs typeface="Arial" charset="0"/>
              </a:rPr>
              <a:t>02</a:t>
            </a:r>
            <a:endParaRPr lang="ko-KR" altLang="en-US" sz="36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005296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5" name="Rect 0"/>
          <p:cNvSpPr txBox="1">
            <a:spLocks/>
          </p:cNvSpPr>
          <p:nvPr/>
        </p:nvSpPr>
        <p:spPr>
          <a:xfrm>
            <a:off x="4561205" y="3256280"/>
            <a:ext cx="3072130" cy="70739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ctr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Background</a:t>
            </a:r>
            <a:endParaRPr lang="ko-KR" altLang="en-US" sz="40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F2F2F2"/>
              </a:solidFill>
              <a:latin typeface="맑은 고딕" charset="0"/>
              <a:cs typeface="Arial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>
            <a:off x="521335" y="410210"/>
            <a:ext cx="567055" cy="567055"/>
          </a:xfrm>
          <a:prstGeom prst="diamond">
            <a:avLst/>
          </a:prstGeom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>
              <a:latin typeface="Malgun Gothic" charset="0"/>
              <a:ea typeface="Malgun Gothic" charset="0"/>
            </a:endParaRPr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>
            <a:off x="536575" y="451485"/>
            <a:ext cx="536575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Malgun Gothic" charset="0"/>
                <a:ea typeface="Malgun Gothic" charset="0"/>
                <a:cs typeface="Arial" charset="0"/>
              </a:rPr>
              <a:t>04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Malgun Gothic" charset="0"/>
              <a:ea typeface="Malgun Gothic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1088390" y="409575"/>
            <a:ext cx="2103120" cy="533400"/>
            <a:chOff x="1088390" y="409575"/>
            <a:chExt cx="2103120" cy="533400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>
              <a:off x="1099820" y="409575"/>
              <a:ext cx="310515" cy="3994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20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EnvPipe</a:t>
              </a: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>
              <a:off x="1088390" y="696595"/>
              <a:ext cx="2103755" cy="2470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Freq. Planner</a:t>
              </a:r>
              <a:endParaRPr lang="ko-KR" altLang="en-US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</p:grpSp>
      <p:sp>
        <p:nvSpPr>
          <p:cNvPr id="60" name="Rect 0"/>
          <p:cNvSpPr txBox="1">
            <a:spLocks/>
          </p:cNvSpPr>
          <p:nvPr/>
        </p:nvSpPr>
        <p:spPr>
          <a:xfrm>
            <a:off x="804545" y="1809750"/>
            <a:ext cx="9812020" cy="55499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sz="1800">
                <a:latin typeface="Malgun Gothic" charset="0"/>
                <a:ea typeface="Malgun Gothic" charset="0"/>
              </a:rPr>
              <a:t>-SM frequency should be reconfigured on some pipeline units to minimize performance degradation</a:t>
            </a:r>
            <a:endParaRPr lang="ko-KR" altLang="en-US" sz="1800">
              <a:latin typeface="Malgun Gothic" charset="0"/>
              <a:ea typeface="Malgun Gothic" charset="0"/>
            </a:endParaRPr>
          </a:p>
        </p:txBody>
      </p:sp>
      <p:pic>
        <p:nvPicPr>
          <p:cNvPr id="63" name="Picture 1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00" y="1047750"/>
            <a:ext cx="396240" cy="396240"/>
          </a:xfrm>
          <a:prstGeom prst="rect">
            <a:avLst/>
          </a:prstGeom>
          <a:noFill/>
        </p:spPr>
      </p:pic>
      <p:pic>
        <p:nvPicPr>
          <p:cNvPr id="64" name="Picture 129" descr="C:/Users/luisl/AppData/Roaming/PolarisOffice/ETemp/13748_9659616/fImage259449445667.png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0850" y="613410"/>
            <a:ext cx="926465" cy="926465"/>
          </a:xfrm>
          <a:prstGeom prst="rect">
            <a:avLst/>
          </a:prstGeom>
          <a:noFill/>
        </p:spPr>
      </p:pic>
      <p:pic>
        <p:nvPicPr>
          <p:cNvPr id="65" name="Picture 13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32"/>
                    </a14:imgEffect>
                    <a14:imgEffect>
                      <a14:brightnessContrast bright="11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75" y="2636520"/>
            <a:ext cx="7830185" cy="2600960"/>
          </a:xfrm>
          <a:prstGeom prst="rect">
            <a:avLst/>
          </a:prstGeom>
          <a:noFill/>
        </p:spPr>
      </p:pic>
      <p:pic>
        <p:nvPicPr>
          <p:cNvPr id="66" name="Picture 14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"/>
                    </a14:imgEffect>
                    <a14:imgEffect>
                      <a14:colorTemperature colorTemp="6577"/>
                    </a14:imgEffect>
                    <a14:imgEffect>
                      <a14:brightnessContrast bright="14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55" y="2717800"/>
            <a:ext cx="8687435" cy="2629535"/>
          </a:xfrm>
          <a:prstGeom prst="rect">
            <a:avLst/>
          </a:prstGeom>
          <a:noFill/>
        </p:spPr>
      </p:pic>
      <p:sp>
        <p:nvSpPr>
          <p:cNvPr id="67" name="Text Box 152"/>
          <p:cNvSpPr txBox="1">
            <a:spLocks/>
          </p:cNvSpPr>
          <p:nvPr/>
        </p:nvSpPr>
        <p:spPr>
          <a:xfrm>
            <a:off x="1090295" y="5397500"/>
            <a:ext cx="8710930" cy="55499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sz="1800">
                <a:latin typeface="Malgun Gothic" charset="0"/>
                <a:ea typeface="Malgun Gothic" charset="0"/>
              </a:rPr>
              <a:t>From the maximum default frequency we stretched all pipeline units inside the envelope to the minimum point in the energy value curve</a:t>
            </a:r>
            <a:endParaRPr lang="ko-KR" altLang="en-US" sz="1800">
              <a:latin typeface="Malgun Gothic" charset="0"/>
              <a:ea typeface="Malgun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00,0.3600; 0.4300,0.7300; 0.7100,0.9100; 1,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,0; 0.2500,0.0700; 0.5000,0.2000; 0.7500,0.4670; 1,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0; 0.1250,0.2665; 0.2500,0.4000; 0.3750,0.4650; 0.5000,0.5000; 0.6250,0.5350; 0.7500,0.6000; 0.8750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0; 0.1250,0.2665; 0.2500,0.4000; 0.3750,0.4650; 0.5000,0.5000; 0.6250,0.5350; 0.7500,0.6000; 0.8750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0; 0.1250,0.2665; 0.2500,0.4000; 0.3750,0.4650; 0.5000,0.5000; 0.6250,0.5350; 0.7500,0.6000; 0.8750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base">
                                        <p:cTn id="13" dur="13" fill="hold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 additive="base">
                                        <p:cTn id="14" dur="83" decel="50000" fill="hold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base">
                                        <p:cTn id="15" dur="13" fill="hold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 additive="base">
                                        <p:cTn id="16" dur="83" decel="50000" fill="hold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base">
                                        <p:cTn id="17" dur="13" fill="hold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 additive="base">
                                        <p:cTn id="18" dur="83" decel="50000" fill="hold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base">
                                        <p:cTn id="19" dur="13" fill="hold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 additive="base">
                                        <p:cTn id="20" dur="83" decel="50000" fill="hold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00,0.3600; 0.4300,0.7300; 0.7100,0.9100; 1,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0; 0.2500,0.0700; 0.5000,0.2000; 0.7500,0.4670; 1,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0; 0.1250,0.2665; 0.2500,0.4000; 0.3750,0.4650; 0.5000,0.5000; 0.6250,0.5350; 0.7500,0.6000; 0.8750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0; 0.1250,0.2665; 0.2500,0.4000; 0.3750,0.4650; 0.5000,0.5000; 0.6250,0.5350; 0.7500,0.6000; 0.8750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0; 0.1250,0.2665; 0.2500,0.4000; 0.3750,0.4650; 0.5000,0.5000; 0.6250,0.5350; 0.7500,0.6000; 0.8750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base">
                                        <p:cTn id="29" dur="13" fill="hold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 additive="base">
                                        <p:cTn id="30" dur="83" decel="50000" fill="hold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base">
                                        <p:cTn id="31" dur="13" fill="hold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 additive="base">
                                        <p:cTn id="32" dur="83" decel="50000" fill="hold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base">
                                        <p:cTn id="33" dur="13" fill="hold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 additive="base">
                                        <p:cTn id="34" dur="83" decel="50000" fill="hold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base">
                                        <p:cTn id="35" dur="13" fill="hold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 additive="base">
                                        <p:cTn id="36" dur="83" decel="50000" fill="hold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1" animBg="1"/>
      <p:bldP spid="64" grpId="0" animBg="1"/>
      <p:bldP spid="66" grpId="2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>
            <a:off x="521335" y="410210"/>
            <a:ext cx="567055" cy="567055"/>
          </a:xfrm>
          <a:prstGeom prst="diamond">
            <a:avLst/>
          </a:prstGeom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>
              <a:latin typeface="Malgun Gothic" charset="0"/>
              <a:ea typeface="Malgun Gothic" charset="0"/>
            </a:endParaRPr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>
            <a:off x="536575" y="451485"/>
            <a:ext cx="536575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Malgun Gothic" charset="0"/>
                <a:ea typeface="Malgun Gothic" charset="0"/>
                <a:cs typeface="Arial" charset="0"/>
              </a:rPr>
              <a:t>04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Malgun Gothic" charset="0"/>
              <a:ea typeface="Malgun Gothic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1088390" y="409575"/>
            <a:ext cx="2103120" cy="533400"/>
            <a:chOff x="1088390" y="409575"/>
            <a:chExt cx="2103120" cy="533400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>
              <a:off x="1099820" y="409575"/>
              <a:ext cx="310515" cy="3994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20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EnvPipe</a:t>
              </a: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>
              <a:off x="1088390" y="696595"/>
              <a:ext cx="2103755" cy="2470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Freq. Planner</a:t>
              </a:r>
              <a:endParaRPr lang="ko-KR" altLang="en-US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</p:grpSp>
      <p:sp>
        <p:nvSpPr>
          <p:cNvPr id="60" name="Rect 0"/>
          <p:cNvSpPr txBox="1">
            <a:spLocks/>
          </p:cNvSpPr>
          <p:nvPr/>
        </p:nvSpPr>
        <p:spPr>
          <a:xfrm>
            <a:off x="804545" y="1809750"/>
            <a:ext cx="9812020" cy="83185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sz="1800">
                <a:latin typeface="Malgun Gothic" charset="0"/>
                <a:ea typeface="Malgun Gothic" charset="0"/>
              </a:rPr>
              <a:t>-How much reconfiguration is needed? </a:t>
            </a:r>
            <a:endParaRPr lang="ko-KR" altLang="en-US" sz="1800">
              <a:latin typeface="Malgun Gothic" charset="0"/>
              <a:ea typeface="Malgun Gothic" charset="0"/>
            </a:endParaRPr>
          </a:p>
          <a:p>
            <a:pPr marL="0" indent="0" algn="l" latinLnBrk="0" hangingPunct="1">
              <a:buFontTx/>
              <a:buNone/>
            </a:pPr>
            <a:endParaRPr lang="ko-KR" altLang="en-US" sz="1800">
              <a:latin typeface="Malgun Gothic" charset="0"/>
              <a:ea typeface="Malgun Gothic" charset="0"/>
            </a:endParaRPr>
          </a:p>
          <a:p>
            <a:pPr marL="0" indent="0" algn="l" latinLnBrk="0" hangingPunct="1">
              <a:buFontTx/>
              <a:buNone/>
            </a:pPr>
            <a:endParaRPr lang="ko-KR" altLang="en-US" sz="1800">
              <a:latin typeface="Malgun Gothic" charset="0"/>
              <a:ea typeface="Malgun Gothic" charset="0"/>
            </a:endParaRPr>
          </a:p>
        </p:txBody>
      </p:sp>
      <p:pic>
        <p:nvPicPr>
          <p:cNvPr id="63" name="Picture 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00" y="1047750"/>
            <a:ext cx="396240" cy="396240"/>
          </a:xfrm>
          <a:prstGeom prst="rect">
            <a:avLst/>
          </a:prstGeom>
          <a:noFill/>
        </p:spPr>
      </p:pic>
      <p:pic>
        <p:nvPicPr>
          <p:cNvPr id="64" name="Picture 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0" y="613410"/>
            <a:ext cx="925830" cy="925830"/>
          </a:xfrm>
          <a:prstGeom prst="rect">
            <a:avLst/>
          </a:prstGeom>
          <a:noFill/>
        </p:spPr>
      </p:pic>
      <p:pic>
        <p:nvPicPr>
          <p:cNvPr id="65" name="Picture 15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545" y="2370455"/>
            <a:ext cx="3302000" cy="3302635"/>
          </a:xfrm>
          <a:prstGeom prst="rect">
            <a:avLst/>
          </a:prstGeom>
          <a:noFill/>
        </p:spPr>
      </p:pic>
      <p:sp>
        <p:nvSpPr>
          <p:cNvPr id="66" name="Text Box 161"/>
          <p:cNvSpPr txBox="1">
            <a:spLocks/>
          </p:cNvSpPr>
          <p:nvPr/>
        </p:nvSpPr>
        <p:spPr>
          <a:xfrm>
            <a:off x="1090295" y="3016250"/>
            <a:ext cx="6414135" cy="55499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sz="1800">
                <a:latin typeface="Malgun Gothic" charset="0"/>
                <a:ea typeface="Malgun Gothic" charset="0"/>
              </a:rPr>
              <a:t>Critical path should be the outer envelope to minimize performance degradation.</a:t>
            </a:r>
            <a:endParaRPr lang="ko-KR" altLang="en-US" sz="1800">
              <a:latin typeface="Malgun Gothic" charset="0"/>
              <a:ea typeface="Malgun Gothic" charset="0"/>
            </a:endParaRPr>
          </a:p>
        </p:txBody>
      </p:sp>
      <p:sp>
        <p:nvSpPr>
          <p:cNvPr id="67" name="Text Box 163"/>
          <p:cNvSpPr txBox="1">
            <a:spLocks/>
          </p:cNvSpPr>
          <p:nvPr/>
        </p:nvSpPr>
        <p:spPr>
          <a:xfrm>
            <a:off x="1090295" y="4138295"/>
            <a:ext cx="4573270" cy="55499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sz="1800">
                <a:latin typeface="Malgun Gothic" charset="0"/>
                <a:ea typeface="Malgun Gothic" charset="0"/>
              </a:rPr>
              <a:t>Increasing the SM too much will reduce energy saving</a:t>
            </a:r>
            <a:endParaRPr lang="ko-KR" altLang="en-US" sz="1800">
              <a:latin typeface="Malgun Gothic" charset="0"/>
              <a:ea typeface="Malgun Gothic" charset="0"/>
            </a:endParaRPr>
          </a:p>
        </p:txBody>
      </p:sp>
      <p:pic>
        <p:nvPicPr>
          <p:cNvPr id="68" name="Picture 16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680" y="5387975"/>
            <a:ext cx="695960" cy="670560"/>
          </a:xfrm>
          <a:prstGeom prst="rect">
            <a:avLst/>
          </a:prstGeom>
          <a:noFill/>
        </p:spPr>
      </p:pic>
      <p:pic>
        <p:nvPicPr>
          <p:cNvPr id="69" name="Picture 16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" y="4127500"/>
            <a:ext cx="534670" cy="524510"/>
          </a:xfrm>
          <a:prstGeom prst="rect">
            <a:avLst/>
          </a:prstGeom>
          <a:noFill/>
        </p:spPr>
      </p:pic>
      <p:pic>
        <p:nvPicPr>
          <p:cNvPr id="70" name="Picture 16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00" y="4889500"/>
            <a:ext cx="385445" cy="386080"/>
          </a:xfrm>
          <a:prstGeom prst="rect">
            <a:avLst/>
          </a:prstGeom>
          <a:noFill/>
        </p:spPr>
      </p:pic>
      <p:pic>
        <p:nvPicPr>
          <p:cNvPr id="71" name="Picture 16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605" y="4876800"/>
            <a:ext cx="385445" cy="386080"/>
          </a:xfrm>
          <a:prstGeom prst="rect">
            <a:avLst/>
          </a:prstGeom>
          <a:noFill/>
        </p:spPr>
      </p:pic>
      <p:pic>
        <p:nvPicPr>
          <p:cNvPr id="72" name="Picture 17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065" y="4874895"/>
            <a:ext cx="385445" cy="386080"/>
          </a:xfrm>
          <a:prstGeom prst="rect">
            <a:avLst/>
          </a:prstGeom>
          <a:noFill/>
        </p:spPr>
      </p:pic>
      <p:sp>
        <p:nvSpPr>
          <p:cNvPr id="73" name="Shape 171"/>
          <p:cNvSpPr>
            <a:spLocks/>
          </p:cNvSpPr>
          <p:nvPr/>
        </p:nvSpPr>
        <p:spPr>
          <a:xfrm>
            <a:off x="4857750" y="4741545"/>
            <a:ext cx="1704340" cy="561340"/>
          </a:xfrm>
          <a:prstGeom prst="wedgeRoundRectCallout">
            <a:avLst>
              <a:gd name="adj1" fmla="val -28875"/>
              <a:gd name="adj2" fmla="val 72606"/>
              <a:gd name="adj3" fmla="val 16667"/>
            </a:avLst>
          </a:prstGeom>
          <a:solidFill>
            <a:schemeClr val="bg1"/>
          </a:solidFill>
          <a:ln w="12700" cap="flat" cmpd="sng">
            <a:solidFill>
              <a:schemeClr val="tx1">
                <a:alpha val="10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r>
              <a:rPr lang="en-US" sz="900">
                <a:solidFill>
                  <a:schemeClr val="tx1"/>
                </a:solidFill>
                <a:latin typeface="Segoe UI" charset="0"/>
                <a:ea typeface="Segoe UI" charset="0"/>
              </a:rPr>
              <a:t>R</a:t>
            </a:r>
            <a:r>
              <a:rPr sz="900">
                <a:solidFill>
                  <a:schemeClr val="tx1"/>
                </a:solidFill>
                <a:latin typeface="Segoe UI" charset="0"/>
                <a:ea typeface="Segoe UI" charset="0"/>
              </a:rPr>
              <a:t>econfigure just the right amount.</a:t>
            </a:r>
            <a:endParaRPr lang="ko-KR" altLang="en-US" sz="900">
              <a:solidFill>
                <a:schemeClr val="tx1"/>
              </a:solidFill>
              <a:latin typeface="Segoe UI" charset="0"/>
              <a:ea typeface="Segoe UI" charset="0"/>
            </a:endParaRPr>
          </a:p>
        </p:txBody>
      </p:sp>
      <p:pic>
        <p:nvPicPr>
          <p:cNvPr id="74" name="Picture 17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105" y="5436870"/>
            <a:ext cx="925830" cy="925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>
            <a:off x="521335" y="410210"/>
            <a:ext cx="565150" cy="565150"/>
          </a:xfrm>
          <a:prstGeom prst="diamond">
            <a:avLst/>
          </a:prstGeom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>
              <a:latin typeface="Malgun Gothic" charset="0"/>
              <a:ea typeface="Malgun Gothic" charset="0"/>
            </a:endParaRPr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>
            <a:off x="536575" y="451485"/>
            <a:ext cx="536575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Malgun Gothic" charset="0"/>
                <a:ea typeface="Malgun Gothic" charset="0"/>
                <a:cs typeface="Arial" charset="0"/>
              </a:rPr>
              <a:t>04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Malgun Gothic" charset="0"/>
              <a:ea typeface="Malgun Gothic" charset="0"/>
              <a:cs typeface="Arial" charset="0"/>
            </a:endParaRPr>
          </a:p>
        </p:txBody>
      </p:sp>
      <p:sp>
        <p:nvSpPr>
          <p:cNvPr id="4" name="Rect 0"/>
          <p:cNvSpPr txBox="1">
            <a:spLocks/>
          </p:cNvSpPr>
          <p:nvPr/>
        </p:nvSpPr>
        <p:spPr>
          <a:xfrm>
            <a:off x="1110615" y="339090"/>
            <a:ext cx="3594100" cy="844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rPr>
              <a:t>EnvPipe</a:t>
            </a:r>
            <a:endParaRPr lang="ko-KR" altLang="en-US" sz="20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Malgun Gothic" charset="0"/>
              <a:ea typeface="Malgun Gothic" charset="0"/>
              <a:cs typeface="Arial" charset="0"/>
            </a:endParaRPr>
          </a:p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rPr>
              <a:t>Freq. Planner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Malgun Gothic" charset="0"/>
              <a:ea typeface="Malgun Gothic" charset="0"/>
              <a:cs typeface="Arial" charset="0"/>
            </a:endParaRPr>
          </a:p>
        </p:txBody>
      </p:sp>
      <p:pic>
        <p:nvPicPr>
          <p:cNvPr id="5" name="Picture 17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45" y="2146300"/>
            <a:ext cx="1169035" cy="2564130"/>
          </a:xfrm>
          <a:prstGeom prst="rect">
            <a:avLst/>
          </a:prstGeom>
          <a:noFill/>
        </p:spPr>
      </p:pic>
      <p:sp>
        <p:nvSpPr>
          <p:cNvPr id="6" name="Text Box 176"/>
          <p:cNvSpPr txBox="1">
            <a:spLocks/>
          </p:cNvSpPr>
          <p:nvPr/>
        </p:nvSpPr>
        <p:spPr>
          <a:xfrm>
            <a:off x="2209800" y="1599565"/>
            <a:ext cx="8023225" cy="221615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sz="1800">
                <a:latin typeface="Segoe UI" charset="0"/>
                <a:ea typeface="Segoe UI" charset="0"/>
              </a:rPr>
              <a:t>Iterative Algorithm </a:t>
            </a:r>
            <a:endParaRPr lang="ko-KR" altLang="en-US" sz="1800">
              <a:latin typeface="Segoe UI" charset="0"/>
              <a:ea typeface="Segoe UI" charset="0"/>
            </a:endParaRPr>
          </a:p>
          <a:p>
            <a:pPr marL="0" indent="0" algn="l" latinLnBrk="0" hangingPunct="1">
              <a:buFontTx/>
              <a:buNone/>
            </a:pPr>
            <a:endParaRPr lang="ko-KR" altLang="en-US" sz="1800">
              <a:latin typeface="Segoe UI" charset="0"/>
              <a:ea typeface="Segoe UI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sz="1800">
                <a:latin typeface="Segoe UI" charset="0"/>
                <a:ea typeface="Segoe UI" charset="0"/>
              </a:rPr>
              <a:t>Scheduling Algorithm --&gt; Planner stretches the pipeline units inside the envelope by min SM frequency </a:t>
            </a:r>
            <a:endParaRPr lang="ko-KR" altLang="en-US" sz="1800">
              <a:latin typeface="Segoe UI" charset="0"/>
              <a:ea typeface="Segoe UI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sz="1800">
                <a:latin typeface="Segoe UI" charset="0"/>
                <a:ea typeface="Segoe UI" charset="0"/>
              </a:rPr>
              <a:t>	1) Executes single pipeline step</a:t>
            </a:r>
            <a:endParaRPr lang="ko-KR" altLang="en-US" sz="1800">
              <a:latin typeface="Segoe UI" charset="0"/>
              <a:ea typeface="Segoe UI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sz="1800">
                <a:latin typeface="Segoe UI" charset="0"/>
                <a:ea typeface="Segoe UI" charset="0"/>
              </a:rPr>
              <a:t>	2) Finds changed critical path</a:t>
            </a:r>
            <a:endParaRPr lang="ko-KR" altLang="en-US" sz="1800">
              <a:latin typeface="Segoe UI" charset="0"/>
              <a:ea typeface="Segoe UI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sz="1800">
                <a:latin typeface="Segoe UI" charset="0"/>
                <a:ea typeface="Segoe UI" charset="0"/>
              </a:rPr>
              <a:t>	3) Reconfigures SM frequency on the critical path in small steps </a:t>
            </a:r>
            <a:endParaRPr lang="ko-KR" altLang="en-US" sz="1800">
              <a:latin typeface="Segoe UI" charset="0"/>
              <a:ea typeface="Segoe UI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sz="1800">
                <a:latin typeface="Segoe UI" charset="0"/>
                <a:ea typeface="Segoe UI" charset="0"/>
              </a:rPr>
              <a:t> </a:t>
            </a:r>
            <a:endParaRPr lang="ko-KR" altLang="en-US" sz="1800">
              <a:latin typeface="Segoe UI" charset="0"/>
              <a:ea typeface="Segoe UI" charset="0"/>
            </a:endParaRPr>
          </a:p>
        </p:txBody>
      </p:sp>
      <p:sp>
        <p:nvSpPr>
          <p:cNvPr id="7" name="Text Box 178"/>
          <p:cNvSpPr txBox="1">
            <a:spLocks/>
          </p:cNvSpPr>
          <p:nvPr/>
        </p:nvSpPr>
        <p:spPr>
          <a:xfrm>
            <a:off x="2207260" y="4027170"/>
            <a:ext cx="8181975" cy="83185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sz="1800">
                <a:latin typeface="Segoe UI" charset="0"/>
                <a:ea typeface="Segoe UI" charset="0"/>
              </a:rPr>
              <a:t>Repeats the find and reconfigure steps iteratively to reconfigure the SM frequency</a:t>
            </a:r>
            <a:endParaRPr lang="ko-KR" altLang="en-US" sz="1800">
              <a:latin typeface="Segoe UI" charset="0"/>
              <a:ea typeface="Segoe UI" charset="0"/>
            </a:endParaRPr>
          </a:p>
          <a:p>
            <a:pPr marL="0" indent="0" algn="l" latinLnBrk="0" hangingPunct="1">
              <a:buFontTx/>
              <a:buNone/>
            </a:pPr>
            <a:r>
              <a:rPr sz="1800">
                <a:latin typeface="Segoe UI" charset="0"/>
                <a:ea typeface="Segoe UI" charset="0"/>
              </a:rPr>
              <a:t>-The algorithm terminates when the critical path becomes the outer envelope.</a:t>
            </a:r>
            <a:endParaRPr lang="ko-KR" altLang="en-US" sz="1800">
              <a:latin typeface="Segoe UI" charset="0"/>
              <a:ea typeface="Segoe UI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>
            <a:off x="521335" y="410210"/>
            <a:ext cx="565785" cy="565785"/>
          </a:xfrm>
          <a:prstGeom prst="diamond">
            <a:avLst/>
          </a:prstGeom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>
              <a:latin typeface="Malgun Gothic" charset="0"/>
              <a:ea typeface="Malgun Gothic" charset="0"/>
            </a:endParaRPr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>
            <a:off x="536575" y="451485"/>
            <a:ext cx="536575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Malgun Gothic" charset="0"/>
                <a:ea typeface="Malgun Gothic" charset="0"/>
                <a:cs typeface="Arial" charset="0"/>
              </a:rPr>
              <a:t>04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Malgun Gothic" charset="0"/>
              <a:ea typeface="Malgun Gothic" charset="0"/>
              <a:cs typeface="Arial" charset="0"/>
            </a:endParaRPr>
          </a:p>
        </p:txBody>
      </p:sp>
      <p:sp>
        <p:nvSpPr>
          <p:cNvPr id="4" name="Rect 0"/>
          <p:cNvSpPr txBox="1">
            <a:spLocks/>
          </p:cNvSpPr>
          <p:nvPr/>
        </p:nvSpPr>
        <p:spPr>
          <a:xfrm>
            <a:off x="1110615" y="339090"/>
            <a:ext cx="6245860" cy="844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rPr>
              <a:t>EnvPipe</a:t>
            </a:r>
            <a:endParaRPr lang="ko-KR" altLang="en-US" sz="20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Malgun Gothic" charset="0"/>
              <a:ea typeface="Malgun Gothic" charset="0"/>
              <a:cs typeface="Arial" charset="0"/>
            </a:endParaRPr>
          </a:p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rPr>
              <a:t>Freq. Planner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Malgun Gothic" charset="0"/>
              <a:ea typeface="Malgun Gothic" charset="0"/>
              <a:cs typeface="Arial" charset="0"/>
            </a:endParaRPr>
          </a:p>
        </p:txBody>
      </p:sp>
      <p:pic>
        <p:nvPicPr>
          <p:cNvPr id="5" name="Picture 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" y="2019300"/>
            <a:ext cx="904240" cy="1971040"/>
          </a:xfrm>
          <a:prstGeom prst="rect">
            <a:avLst/>
          </a:prstGeom>
          <a:noFill/>
        </p:spPr>
      </p:pic>
      <p:pic>
        <p:nvPicPr>
          <p:cNvPr id="6" name="Picture 179" descr="C:/Users/luisl/AppData/Roaming/PolarisOffice/ETemp/13748_9659616/fImage375069866868.png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4035" y="2343150"/>
            <a:ext cx="6411595" cy="2182495"/>
          </a:xfrm>
          <a:prstGeom prst="rect">
            <a:avLst/>
          </a:prstGeom>
          <a:noFill/>
        </p:spPr>
      </p:pic>
      <p:sp>
        <p:nvSpPr>
          <p:cNvPr id="8" name="Text Box 181"/>
          <p:cNvSpPr txBox="1">
            <a:spLocks/>
          </p:cNvSpPr>
          <p:nvPr/>
        </p:nvSpPr>
        <p:spPr>
          <a:xfrm>
            <a:off x="8684260" y="2462530"/>
            <a:ext cx="1988820" cy="257429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ctr" latinLnBrk="0" hangingPunct="1">
              <a:buFontTx/>
              <a:buNone/>
            </a:pPr>
            <a:r>
              <a:rPr sz="1600">
                <a:solidFill>
                  <a:srgbClr val="FF0000"/>
                </a:solidFill>
                <a:latin typeface="Malgun Gothic" charset="0"/>
                <a:ea typeface="Malgun Gothic" charset="0"/>
              </a:rPr>
              <a:t>Since the critical path decides the end to end execution time of the pipeline, the last unit BP8 on gpu1 will always be the last unit on the critical path</a:t>
            </a:r>
            <a:endParaRPr lang="ko-KR" altLang="en-US" sz="1600">
              <a:solidFill>
                <a:srgbClr val="FF0000"/>
              </a:solidFill>
              <a:latin typeface="Malgun Gothic" charset="0"/>
              <a:ea typeface="Malgun Gothic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>
            <a:off x="521335" y="410210"/>
            <a:ext cx="565785" cy="565785"/>
          </a:xfrm>
          <a:prstGeom prst="diamond">
            <a:avLst/>
          </a:prstGeom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>
              <a:latin typeface="Malgun Gothic" charset="0"/>
              <a:ea typeface="Malgun Gothic" charset="0"/>
            </a:endParaRPr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>
            <a:off x="536575" y="451485"/>
            <a:ext cx="536575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Malgun Gothic" charset="0"/>
                <a:ea typeface="Malgun Gothic" charset="0"/>
                <a:cs typeface="Arial" charset="0"/>
              </a:rPr>
              <a:t>04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Malgun Gothic" charset="0"/>
              <a:ea typeface="Malgun Gothic" charset="0"/>
              <a:cs typeface="Arial" charset="0"/>
            </a:endParaRPr>
          </a:p>
        </p:txBody>
      </p:sp>
      <p:sp>
        <p:nvSpPr>
          <p:cNvPr id="4" name="Rect 0"/>
          <p:cNvSpPr txBox="1">
            <a:spLocks/>
          </p:cNvSpPr>
          <p:nvPr/>
        </p:nvSpPr>
        <p:spPr>
          <a:xfrm>
            <a:off x="1110615" y="339090"/>
            <a:ext cx="6245860" cy="844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rPr>
              <a:t>EnvPipe</a:t>
            </a:r>
            <a:endParaRPr lang="ko-KR" altLang="en-US" sz="20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Malgun Gothic" charset="0"/>
              <a:ea typeface="Malgun Gothic" charset="0"/>
              <a:cs typeface="Arial" charset="0"/>
            </a:endParaRPr>
          </a:p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rPr>
              <a:t>Freq. Planner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Malgun Gothic" charset="0"/>
              <a:ea typeface="Malgun Gothic" charset="0"/>
              <a:cs typeface="Arial" charset="0"/>
            </a:endParaRPr>
          </a:p>
        </p:txBody>
      </p:sp>
      <p:pic>
        <p:nvPicPr>
          <p:cNvPr id="5" name="Picture 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" y="2019300"/>
            <a:ext cx="904240" cy="1971040"/>
          </a:xfrm>
          <a:prstGeom prst="rect">
            <a:avLst/>
          </a:prstGeom>
          <a:noFill/>
        </p:spPr>
      </p:pic>
      <p:pic>
        <p:nvPicPr>
          <p:cNvPr id="6" name="Picture 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76"/>
          <a:stretch>
            <a:fillRect/>
          </a:stretch>
        </p:blipFill>
        <p:spPr>
          <a:xfrm>
            <a:off x="942975" y="2581275"/>
            <a:ext cx="3110865" cy="2181860"/>
          </a:xfrm>
          <a:prstGeom prst="rect">
            <a:avLst/>
          </a:prstGeom>
          <a:noFill/>
        </p:spPr>
      </p:pic>
      <p:sp>
        <p:nvSpPr>
          <p:cNvPr id="8" name="Rect 0"/>
          <p:cNvSpPr txBox="1">
            <a:spLocks/>
          </p:cNvSpPr>
          <p:nvPr/>
        </p:nvSpPr>
        <p:spPr>
          <a:xfrm>
            <a:off x="4466590" y="2084705"/>
            <a:ext cx="6689090" cy="24701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sz="1600">
                <a:solidFill>
                  <a:schemeClr val="tx1"/>
                </a:solidFill>
                <a:latin typeface="Segoe UI" charset="0"/>
                <a:ea typeface="Segoe UI" charset="0"/>
              </a:rPr>
              <a:t>Which pipeline unit is delaying the units on the critical path(</a:t>
            </a:r>
            <a:r>
              <a:rPr lang="en-US" sz="1600">
                <a:solidFill>
                  <a:schemeClr val="tx1"/>
                </a:solidFill>
                <a:latin typeface="Segoe UI" charset="0"/>
                <a:ea typeface="Segoe UI" charset="0"/>
              </a:rPr>
              <a:t>8</a:t>
            </a:r>
            <a:r>
              <a:rPr sz="1600">
                <a:solidFill>
                  <a:schemeClr val="tx1"/>
                </a:solidFill>
                <a:latin typeface="Segoe UI" charset="0"/>
                <a:ea typeface="Segoe UI" charset="0"/>
              </a:rPr>
              <a:t>) ?</a:t>
            </a:r>
            <a:endParaRPr lang="ko-KR" altLang="en-US" sz="1600">
              <a:solidFill>
                <a:schemeClr val="tx1"/>
              </a:solidFill>
              <a:latin typeface="Segoe UI" charset="0"/>
              <a:ea typeface="Segoe UI" charset="0"/>
            </a:endParaRPr>
          </a:p>
        </p:txBody>
      </p:sp>
      <p:sp>
        <p:nvSpPr>
          <p:cNvPr id="9" name="Text Box 183"/>
          <p:cNvSpPr txBox="1">
            <a:spLocks/>
          </p:cNvSpPr>
          <p:nvPr/>
        </p:nvSpPr>
        <p:spPr>
          <a:xfrm>
            <a:off x="4466590" y="2529205"/>
            <a:ext cx="5893435" cy="55499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sz="1800">
                <a:latin typeface="Segoe UI" charset="0"/>
                <a:ea typeface="Segoe UI" charset="0"/>
              </a:rPr>
              <a:t>Which pipeline is delaying the start time of the last unit? </a:t>
            </a:r>
            <a:endParaRPr lang="ko-KR" altLang="en-US" sz="1800">
              <a:latin typeface="Segoe UI" charset="0"/>
              <a:ea typeface="Segoe UI" charset="0"/>
            </a:endParaRPr>
          </a:p>
        </p:txBody>
      </p:sp>
      <p:sp>
        <p:nvSpPr>
          <p:cNvPr id="10" name="Shape 185"/>
          <p:cNvSpPr>
            <a:spLocks/>
          </p:cNvSpPr>
          <p:nvPr/>
        </p:nvSpPr>
        <p:spPr>
          <a:xfrm>
            <a:off x="1703705" y="3068955"/>
            <a:ext cx="1154430" cy="51943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60052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Segoe UI" charset="0"/>
              <a:ea typeface="Segoe UI" charset="0"/>
            </a:endParaRPr>
          </a:p>
        </p:txBody>
      </p:sp>
      <p:sp>
        <p:nvSpPr>
          <p:cNvPr id="11" name="Text Box 189"/>
          <p:cNvSpPr txBox="1">
            <a:spLocks/>
          </p:cNvSpPr>
          <p:nvPr/>
        </p:nvSpPr>
        <p:spPr>
          <a:xfrm>
            <a:off x="4467860" y="3517265"/>
            <a:ext cx="6996430" cy="110871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sz="1800">
                <a:latin typeface="Segoe UI" charset="0"/>
                <a:ea typeface="Segoe UI" charset="0"/>
              </a:rPr>
              <a:t>F</a:t>
            </a:r>
            <a:r>
              <a:rPr lang="en-US" sz="1800">
                <a:latin typeface="Segoe UI" charset="0"/>
                <a:ea typeface="Segoe UI" charset="0"/>
              </a:rPr>
              <a:t>P</a:t>
            </a:r>
            <a:r>
              <a:rPr sz="1800">
                <a:latin typeface="Segoe UI" charset="0"/>
                <a:ea typeface="Segoe UI" charset="0"/>
              </a:rPr>
              <a:t>7 is delaying the start time of BP8</a:t>
            </a:r>
            <a:r>
              <a:rPr lang="en-US" sz="1800">
                <a:latin typeface="Segoe UI" charset="0"/>
                <a:ea typeface="Segoe UI" charset="0"/>
              </a:rPr>
              <a:t>, thus critical path extends to 7 </a:t>
            </a:r>
            <a:endParaRPr lang="ko-KR" altLang="en-US" sz="1800">
              <a:latin typeface="Segoe UI" charset="0"/>
              <a:ea typeface="Segoe UI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1" descr="C:/Users/luisl/AppData/Roaming/PolarisOffice/ETemp/13748_9659616/fImage375069866868.png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059" t="16181"/>
          <a:stretch>
            <a:fillRect/>
          </a:stretch>
        </p:blipFill>
        <p:spPr>
          <a:xfrm>
            <a:off x="1035050" y="2331085"/>
            <a:ext cx="3266440" cy="1829435"/>
          </a:xfrm>
          <a:prstGeom prst="rect">
            <a:avLst/>
          </a:prstGeom>
          <a:noFill/>
        </p:spPr>
      </p:pic>
      <p:sp>
        <p:nvSpPr>
          <p:cNvPr id="2" name="Rect 0"/>
          <p:cNvSpPr>
            <a:spLocks/>
          </p:cNvSpPr>
          <p:nvPr/>
        </p:nvSpPr>
        <p:spPr>
          <a:xfrm>
            <a:off x="521335" y="410210"/>
            <a:ext cx="566420" cy="566420"/>
          </a:xfrm>
          <a:prstGeom prst="diamond">
            <a:avLst/>
          </a:prstGeom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>
              <a:latin typeface="Malgun Gothic" charset="0"/>
              <a:ea typeface="Malgun Gothic" charset="0"/>
            </a:endParaRPr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>
            <a:off x="536575" y="451485"/>
            <a:ext cx="536575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Malgun Gothic" charset="0"/>
                <a:ea typeface="Malgun Gothic" charset="0"/>
                <a:cs typeface="Arial" charset="0"/>
              </a:rPr>
              <a:t>04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Malgun Gothic" charset="0"/>
              <a:ea typeface="Malgun Gothic" charset="0"/>
              <a:cs typeface="Arial" charset="0"/>
            </a:endParaRPr>
          </a:p>
        </p:txBody>
      </p:sp>
      <p:sp>
        <p:nvSpPr>
          <p:cNvPr id="4" name="Rect 0"/>
          <p:cNvSpPr txBox="1">
            <a:spLocks/>
          </p:cNvSpPr>
          <p:nvPr/>
        </p:nvSpPr>
        <p:spPr>
          <a:xfrm>
            <a:off x="1110615" y="339090"/>
            <a:ext cx="6245860" cy="844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rPr>
              <a:t>EnvPipe</a:t>
            </a:r>
            <a:endParaRPr lang="ko-KR" altLang="en-US" sz="20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Malgun Gothic" charset="0"/>
              <a:ea typeface="Malgun Gothic" charset="0"/>
              <a:cs typeface="Arial" charset="0"/>
            </a:endParaRPr>
          </a:p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rPr>
              <a:t>Freq. Planner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Malgun Gothic" charset="0"/>
              <a:ea typeface="Malgun Gothic" charset="0"/>
              <a:cs typeface="Arial" charset="0"/>
            </a:endParaRPr>
          </a:p>
        </p:txBody>
      </p:sp>
      <p:pic>
        <p:nvPicPr>
          <p:cNvPr id="5" name="Picture " descr="C:/Users/luisl/AppData/Roaming/PolarisOffice/ETemp/13748_9659616/fImage44479927644.png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0" y="2019300"/>
            <a:ext cx="904875" cy="1971675"/>
          </a:xfrm>
          <a:prstGeom prst="rect">
            <a:avLst/>
          </a:prstGeom>
          <a:noFill/>
        </p:spPr>
      </p:pic>
      <p:sp>
        <p:nvSpPr>
          <p:cNvPr id="8" name="Rect 0"/>
          <p:cNvSpPr txBox="1">
            <a:spLocks/>
          </p:cNvSpPr>
          <p:nvPr/>
        </p:nvSpPr>
        <p:spPr>
          <a:xfrm>
            <a:off x="4466590" y="2084705"/>
            <a:ext cx="6689725" cy="24765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latinLnBrk="0" hangingPunct="1">
              <a:buFontTx/>
              <a:buNone/>
            </a:pPr>
            <a:endParaRPr lang="ko-KR" altLang="en-US" sz="1600">
              <a:solidFill>
                <a:schemeClr val="tx1"/>
              </a:solidFill>
              <a:latin typeface="Segoe UI" charset="0"/>
              <a:ea typeface="Segoe UI" charset="0"/>
            </a:endParaRPr>
          </a:p>
        </p:txBody>
      </p:sp>
      <p:sp>
        <p:nvSpPr>
          <p:cNvPr id="11" name="Rect 0"/>
          <p:cNvSpPr txBox="1">
            <a:spLocks/>
          </p:cNvSpPr>
          <p:nvPr/>
        </p:nvSpPr>
        <p:spPr>
          <a:xfrm>
            <a:off x="4467860" y="2534285"/>
            <a:ext cx="6996430" cy="110871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254000" indent="-254000" algn="l" latinLnBrk="0" hangingPunct="1">
              <a:buFont typeface="Wingdings"/>
              <a:buChar char=""/>
            </a:pPr>
            <a:r>
              <a:rPr sz="1800">
                <a:latin typeface="Segoe UI" charset="0"/>
                <a:ea typeface="Segoe UI" charset="0"/>
              </a:rPr>
              <a:t>F</a:t>
            </a:r>
            <a:r>
              <a:rPr lang="en-US" sz="1800">
                <a:latin typeface="Segoe UI" charset="0"/>
                <a:ea typeface="Segoe UI" charset="0"/>
              </a:rPr>
              <a:t>P</a:t>
            </a:r>
            <a:r>
              <a:rPr sz="1800">
                <a:latin typeface="Segoe UI" charset="0"/>
                <a:ea typeface="Segoe UI" charset="0"/>
              </a:rPr>
              <a:t>7 got </a:t>
            </a:r>
            <a:r>
              <a:rPr lang="en-US" sz="1800">
                <a:latin typeface="Segoe UI" charset="0"/>
                <a:ea typeface="Segoe UI" charset="0"/>
              </a:rPr>
              <a:t>reconfigured, stretch has shortened</a:t>
            </a:r>
            <a:endParaRPr lang="ko-KR" altLang="en-US" sz="1800">
              <a:latin typeface="Segoe UI" charset="0"/>
              <a:ea typeface="Segoe UI" charset="0"/>
            </a:endParaRPr>
          </a:p>
          <a:p>
            <a:pPr marL="254000" indent="-254000" algn="l" latinLnBrk="0" hangingPunct="1">
              <a:buFont typeface="Wingdings"/>
              <a:buChar char=""/>
            </a:pPr>
            <a:r>
              <a:rPr sz="1800">
                <a:latin typeface="Segoe UI" charset="0"/>
                <a:ea typeface="Segoe UI" charset="0"/>
              </a:rPr>
              <a:t>Which pipeline unit is delaying the </a:t>
            </a:r>
            <a:r>
              <a:rPr lang="en-US" sz="1800">
                <a:latin typeface="Segoe UI" charset="0"/>
                <a:ea typeface="Segoe UI" charset="0"/>
              </a:rPr>
              <a:t>last unit</a:t>
            </a:r>
            <a:r>
              <a:rPr sz="1800">
                <a:latin typeface="Segoe UI" charset="0"/>
                <a:ea typeface="Segoe UI" charset="0"/>
              </a:rPr>
              <a:t>?</a:t>
            </a:r>
            <a:endParaRPr lang="ko-KR" altLang="en-US" sz="1800">
              <a:latin typeface="Segoe UI" charset="0"/>
              <a:ea typeface="Segoe UI" charset="0"/>
            </a:endParaRPr>
          </a:p>
          <a:p>
            <a:pPr marL="254000" indent="-254000" algn="l" latinLnBrk="0" hangingPunct="1">
              <a:buFont typeface="Wingdings"/>
              <a:buChar char=""/>
            </a:pPr>
            <a:r>
              <a:rPr sz="1800">
                <a:latin typeface="Segoe UI" charset="0"/>
                <a:ea typeface="Segoe UI" charset="0"/>
              </a:rPr>
              <a:t>BP</a:t>
            </a:r>
            <a:r>
              <a:rPr lang="en-US" sz="1800">
                <a:latin typeface="Segoe UI" charset="0"/>
                <a:ea typeface="Segoe UI" charset="0"/>
              </a:rPr>
              <a:t>8 on GP2 is delaying the start time of the last pipeline unit</a:t>
            </a:r>
            <a:endParaRPr lang="ko-KR" altLang="en-US" sz="1800">
              <a:latin typeface="Segoe UI" charset="0"/>
              <a:ea typeface="Segoe UI" charset="0"/>
            </a:endParaRPr>
          </a:p>
          <a:p>
            <a:pPr marL="254000" indent="-254000" algn="l" latinLnBrk="0" hangingPunct="1">
              <a:buFont typeface="Wingdings"/>
              <a:buChar char=""/>
            </a:pPr>
            <a:r>
              <a:rPr lang="en-US" sz="1800">
                <a:latin typeface="Segoe UI" charset="0"/>
                <a:ea typeface="Segoe UI" charset="0"/>
              </a:rPr>
              <a:t>The critical path extends to the next stage</a:t>
            </a:r>
            <a:endParaRPr lang="ko-KR" altLang="en-US" sz="1800">
              <a:latin typeface="Segoe UI" charset="0"/>
              <a:ea typeface="Segoe UI" charset="0"/>
            </a:endParaRPr>
          </a:p>
        </p:txBody>
      </p:sp>
      <p:sp>
        <p:nvSpPr>
          <p:cNvPr id="10" name="Rect 0"/>
          <p:cNvSpPr>
            <a:spLocks/>
          </p:cNvSpPr>
          <p:nvPr/>
        </p:nvSpPr>
        <p:spPr>
          <a:xfrm>
            <a:off x="1825625" y="2512695"/>
            <a:ext cx="836930" cy="16700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60052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Segoe UI" charset="0"/>
              <a:ea typeface="Segoe UI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>
            <a:off x="521335" y="410210"/>
            <a:ext cx="565785" cy="565785"/>
          </a:xfrm>
          <a:prstGeom prst="diamond">
            <a:avLst/>
          </a:prstGeom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>
              <a:latin typeface="Malgun Gothic" charset="0"/>
              <a:ea typeface="Malgun Gothic" charset="0"/>
            </a:endParaRPr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>
            <a:off x="536575" y="451485"/>
            <a:ext cx="536575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Malgun Gothic" charset="0"/>
                <a:ea typeface="Malgun Gothic" charset="0"/>
                <a:cs typeface="Arial" charset="0"/>
              </a:rPr>
              <a:t>04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Malgun Gothic" charset="0"/>
              <a:ea typeface="Malgun Gothic" charset="0"/>
              <a:cs typeface="Arial" charset="0"/>
            </a:endParaRPr>
          </a:p>
        </p:txBody>
      </p:sp>
      <p:sp>
        <p:nvSpPr>
          <p:cNvPr id="4" name="Rect 0"/>
          <p:cNvSpPr txBox="1">
            <a:spLocks/>
          </p:cNvSpPr>
          <p:nvPr/>
        </p:nvSpPr>
        <p:spPr>
          <a:xfrm>
            <a:off x="1110615" y="339090"/>
            <a:ext cx="6245860" cy="844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rPr>
              <a:t>EnvPipe</a:t>
            </a:r>
            <a:endParaRPr lang="ko-KR" altLang="en-US" sz="20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Malgun Gothic" charset="0"/>
              <a:ea typeface="Malgun Gothic" charset="0"/>
              <a:cs typeface="Arial" charset="0"/>
            </a:endParaRPr>
          </a:p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rPr>
              <a:t>Freq. Planner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Malgun Gothic" charset="0"/>
              <a:ea typeface="Malgun Gothic" charset="0"/>
              <a:cs typeface="Arial" charset="0"/>
            </a:endParaRPr>
          </a:p>
        </p:txBody>
      </p:sp>
      <p:pic>
        <p:nvPicPr>
          <p:cNvPr id="5" name="Picture 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" y="2019300"/>
            <a:ext cx="1168400" cy="3093085"/>
          </a:xfrm>
          <a:prstGeom prst="rect">
            <a:avLst/>
          </a:prstGeom>
          <a:noFill/>
        </p:spPr>
      </p:pic>
      <p:sp>
        <p:nvSpPr>
          <p:cNvPr id="8" name="Rect 0"/>
          <p:cNvSpPr txBox="1">
            <a:spLocks/>
          </p:cNvSpPr>
          <p:nvPr/>
        </p:nvSpPr>
        <p:spPr>
          <a:xfrm>
            <a:off x="1598930" y="1417955"/>
            <a:ext cx="6689090" cy="24701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sz="1600">
                <a:solidFill>
                  <a:schemeClr val="tx1"/>
                </a:solidFill>
                <a:latin typeface="Segoe UI" charset="0"/>
                <a:ea typeface="Segoe UI" charset="0"/>
              </a:rPr>
              <a:t>Which pipeline unit is delaying the units on the critical path(</a:t>
            </a:r>
            <a:r>
              <a:rPr lang="en-US" sz="1600">
                <a:solidFill>
                  <a:schemeClr val="tx1"/>
                </a:solidFill>
                <a:latin typeface="Segoe UI" charset="0"/>
                <a:ea typeface="Segoe UI" charset="0"/>
              </a:rPr>
              <a:t>8</a:t>
            </a:r>
            <a:r>
              <a:rPr sz="1600">
                <a:solidFill>
                  <a:schemeClr val="tx1"/>
                </a:solidFill>
                <a:latin typeface="Segoe UI" charset="0"/>
                <a:ea typeface="Segoe UI" charset="0"/>
              </a:rPr>
              <a:t>) ?</a:t>
            </a:r>
            <a:endParaRPr lang="ko-KR" altLang="en-US" sz="1600">
              <a:solidFill>
                <a:schemeClr val="tx1"/>
              </a:solidFill>
              <a:latin typeface="Segoe UI" charset="0"/>
              <a:ea typeface="Segoe UI" charset="0"/>
            </a:endParaRPr>
          </a:p>
        </p:txBody>
      </p:sp>
      <p:sp>
        <p:nvSpPr>
          <p:cNvPr id="9" name="Rect 0"/>
          <p:cNvSpPr txBox="1">
            <a:spLocks/>
          </p:cNvSpPr>
          <p:nvPr/>
        </p:nvSpPr>
        <p:spPr>
          <a:xfrm>
            <a:off x="1640840" y="1745615"/>
            <a:ext cx="6053455" cy="27749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sz="1800">
                <a:latin typeface="Segoe UI" charset="0"/>
                <a:ea typeface="Segoe UI" charset="0"/>
              </a:rPr>
              <a:t>Which pipeline is delaying the start time of the last unit? </a:t>
            </a:r>
            <a:endParaRPr lang="ko-KR" altLang="en-US" sz="1800">
              <a:latin typeface="Segoe UI" charset="0"/>
              <a:ea typeface="Segoe UI" charset="0"/>
            </a:endParaRPr>
          </a:p>
        </p:txBody>
      </p:sp>
      <p:pic>
        <p:nvPicPr>
          <p:cNvPr id="10" name="Picture 19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115" y="2690495"/>
            <a:ext cx="8181975" cy="1024890"/>
          </a:xfrm>
          <a:prstGeom prst="rect">
            <a:avLst/>
          </a:prstGeom>
          <a:noFill/>
        </p:spPr>
      </p:pic>
      <p:pic>
        <p:nvPicPr>
          <p:cNvPr id="11" name="Picture 19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720" y="2085975"/>
            <a:ext cx="1962785" cy="2791460"/>
          </a:xfrm>
          <a:prstGeom prst="rect">
            <a:avLst/>
          </a:prstGeom>
          <a:noFill/>
        </p:spPr>
      </p:pic>
      <p:pic>
        <p:nvPicPr>
          <p:cNvPr id="12" name="Picture 19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420" y="2333625"/>
            <a:ext cx="2191385" cy="286385"/>
          </a:xfrm>
          <a:prstGeom prst="rect">
            <a:avLst/>
          </a:prstGeom>
          <a:noFill/>
        </p:spPr>
      </p:pic>
      <p:sp>
        <p:nvSpPr>
          <p:cNvPr id="13" name="Text Box 194"/>
          <p:cNvSpPr txBox="1">
            <a:spLocks/>
          </p:cNvSpPr>
          <p:nvPr/>
        </p:nvSpPr>
        <p:spPr>
          <a:xfrm>
            <a:off x="1894205" y="4808220"/>
            <a:ext cx="7004685" cy="715645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63500" algn="just" defTabSz="508000" latinLnBrk="0">
              <a:buFontTx/>
              <a:buNone/>
            </a:pPr>
            <a:r>
              <a:rPr sz="2000">
                <a:solidFill>
                  <a:srgbClr val="000000"/>
                </a:solidFill>
                <a:latin typeface="Malgun Gothic" charset="0"/>
                <a:ea typeface="Malgun Gothic" charset="0"/>
              </a:rPr>
              <a:t>From the back of the pipeline the algorithm incrementally buil,ds a critical path </a:t>
            </a:r>
            <a:endParaRPr lang="ko-KR" altLang="en-US" sz="2000">
              <a:solidFill>
                <a:srgbClr val="000000"/>
              </a:solidFill>
              <a:latin typeface="Malgun Gothic" charset="0"/>
              <a:ea typeface="Malgun Gothic" charset="0"/>
            </a:endParaRPr>
          </a:p>
        </p:txBody>
      </p:sp>
      <p:sp>
        <p:nvSpPr>
          <p:cNvPr id="14" name="Shape 195"/>
          <p:cNvSpPr>
            <a:spLocks/>
          </p:cNvSpPr>
          <p:nvPr/>
        </p:nvSpPr>
        <p:spPr>
          <a:xfrm>
            <a:off x="232410" y="2286000"/>
            <a:ext cx="1154430" cy="51943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60052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Segoe UI" charset="0"/>
              <a:ea typeface="Segoe UI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>
            <a:off x="521335" y="410210"/>
            <a:ext cx="565785" cy="565785"/>
          </a:xfrm>
          <a:prstGeom prst="diamond">
            <a:avLst/>
          </a:prstGeom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>
              <a:latin typeface="Malgun Gothic" charset="0"/>
              <a:ea typeface="Malgun Gothic" charset="0"/>
            </a:endParaRPr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>
            <a:off x="536575" y="451485"/>
            <a:ext cx="536575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Malgun Gothic" charset="0"/>
                <a:ea typeface="Malgun Gothic" charset="0"/>
                <a:cs typeface="Arial" charset="0"/>
              </a:rPr>
              <a:t>04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Malgun Gothic" charset="0"/>
              <a:ea typeface="Malgun Gothic" charset="0"/>
              <a:cs typeface="Arial" charset="0"/>
            </a:endParaRPr>
          </a:p>
        </p:txBody>
      </p:sp>
      <p:sp>
        <p:nvSpPr>
          <p:cNvPr id="4" name="Rect 0"/>
          <p:cNvSpPr txBox="1">
            <a:spLocks/>
          </p:cNvSpPr>
          <p:nvPr/>
        </p:nvSpPr>
        <p:spPr>
          <a:xfrm>
            <a:off x="1110615" y="339090"/>
            <a:ext cx="6245860" cy="844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rPr>
              <a:t>EnvPipe</a:t>
            </a:r>
            <a:endParaRPr lang="ko-KR" altLang="en-US" sz="20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Malgun Gothic" charset="0"/>
              <a:ea typeface="Malgun Gothic" charset="0"/>
              <a:cs typeface="Arial" charset="0"/>
            </a:endParaRPr>
          </a:p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rPr>
              <a:t>Freq. Planner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Malgun Gothic" charset="0"/>
              <a:ea typeface="Malgun Gothic" charset="0"/>
              <a:cs typeface="Arial" charset="0"/>
            </a:endParaRPr>
          </a:p>
        </p:txBody>
      </p:sp>
      <p:pic>
        <p:nvPicPr>
          <p:cNvPr id="5" name="Picture 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" y="2019300"/>
            <a:ext cx="1168400" cy="3093085"/>
          </a:xfrm>
          <a:prstGeom prst="rect">
            <a:avLst/>
          </a:prstGeom>
          <a:noFill/>
        </p:spPr>
      </p:pic>
      <p:sp>
        <p:nvSpPr>
          <p:cNvPr id="8" name="Rect 0"/>
          <p:cNvSpPr txBox="1">
            <a:spLocks/>
          </p:cNvSpPr>
          <p:nvPr/>
        </p:nvSpPr>
        <p:spPr>
          <a:xfrm>
            <a:off x="1598930" y="1417955"/>
            <a:ext cx="6689090" cy="24701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sz="1600">
                <a:solidFill>
                  <a:schemeClr val="tx1"/>
                </a:solidFill>
                <a:latin typeface="Segoe UI" charset="0"/>
                <a:ea typeface="Segoe UI" charset="0"/>
              </a:rPr>
              <a:t>Which pipeline unit is delaying the units on the critical path(</a:t>
            </a:r>
            <a:r>
              <a:rPr lang="en-US" sz="1600">
                <a:solidFill>
                  <a:schemeClr val="tx1"/>
                </a:solidFill>
                <a:latin typeface="Segoe UI" charset="0"/>
                <a:ea typeface="Segoe UI" charset="0"/>
              </a:rPr>
              <a:t>8</a:t>
            </a:r>
            <a:r>
              <a:rPr sz="1600">
                <a:solidFill>
                  <a:schemeClr val="tx1"/>
                </a:solidFill>
                <a:latin typeface="Segoe UI" charset="0"/>
                <a:ea typeface="Segoe UI" charset="0"/>
              </a:rPr>
              <a:t>) ?</a:t>
            </a:r>
            <a:endParaRPr lang="ko-KR" altLang="en-US" sz="1600">
              <a:solidFill>
                <a:schemeClr val="tx1"/>
              </a:solidFill>
              <a:latin typeface="Segoe UI" charset="0"/>
              <a:ea typeface="Segoe UI" charset="0"/>
            </a:endParaRPr>
          </a:p>
        </p:txBody>
      </p:sp>
      <p:sp>
        <p:nvSpPr>
          <p:cNvPr id="9" name="Rect 0"/>
          <p:cNvSpPr txBox="1">
            <a:spLocks/>
          </p:cNvSpPr>
          <p:nvPr/>
        </p:nvSpPr>
        <p:spPr>
          <a:xfrm>
            <a:off x="1640840" y="1745615"/>
            <a:ext cx="6053455" cy="27749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sz="1800">
                <a:latin typeface="Segoe UI" charset="0"/>
                <a:ea typeface="Segoe UI" charset="0"/>
              </a:rPr>
              <a:t>Which pipeline is delaying the start time of the last unit? </a:t>
            </a:r>
            <a:endParaRPr lang="ko-KR" altLang="en-US" sz="1800">
              <a:latin typeface="Segoe UI" charset="0"/>
              <a:ea typeface="Segoe UI" charset="0"/>
            </a:endParaRPr>
          </a:p>
        </p:txBody>
      </p:sp>
      <p:pic>
        <p:nvPicPr>
          <p:cNvPr id="11" name="Picture 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720" y="2085975"/>
            <a:ext cx="1962785" cy="2791460"/>
          </a:xfrm>
          <a:prstGeom prst="rect">
            <a:avLst/>
          </a:prstGeom>
          <a:noFill/>
        </p:spPr>
      </p:pic>
      <p:pic>
        <p:nvPicPr>
          <p:cNvPr id="12" name="Picture 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420" y="2333625"/>
            <a:ext cx="2191385" cy="286385"/>
          </a:xfrm>
          <a:prstGeom prst="rect">
            <a:avLst/>
          </a:prstGeom>
          <a:noFill/>
        </p:spPr>
      </p:pic>
      <p:sp>
        <p:nvSpPr>
          <p:cNvPr id="14" name="Rect 0"/>
          <p:cNvSpPr>
            <a:spLocks/>
          </p:cNvSpPr>
          <p:nvPr/>
        </p:nvSpPr>
        <p:spPr>
          <a:xfrm>
            <a:off x="147955" y="3249295"/>
            <a:ext cx="1154430" cy="70929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60052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Segoe UI" charset="0"/>
              <a:ea typeface="Segoe UI" charset="0"/>
            </a:endParaRPr>
          </a:p>
        </p:txBody>
      </p:sp>
      <p:pic>
        <p:nvPicPr>
          <p:cNvPr id="15" name="Picture 19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205" y="3019425"/>
            <a:ext cx="6858635" cy="819785"/>
          </a:xfrm>
          <a:prstGeom prst="rect">
            <a:avLst/>
          </a:prstGeom>
          <a:noFill/>
        </p:spPr>
      </p:pic>
      <p:sp>
        <p:nvSpPr>
          <p:cNvPr id="16" name="Text Box 197"/>
          <p:cNvSpPr txBox="1">
            <a:spLocks/>
          </p:cNvSpPr>
          <p:nvPr/>
        </p:nvSpPr>
        <p:spPr>
          <a:xfrm>
            <a:off x="2074545" y="4994910"/>
            <a:ext cx="7186930" cy="55499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sz="1800">
                <a:latin typeface="Segoe UI" charset="0"/>
                <a:ea typeface="Segoe UI" charset="0"/>
              </a:rPr>
              <a:t>Since we found the critical path we reconfigure the pipeline units on the critical path and repeat the “find” and “reconfigure” steps </a:t>
            </a:r>
            <a:endParaRPr lang="ko-KR" altLang="en-US" sz="1800">
              <a:latin typeface="Segoe UI" charset="0"/>
              <a:ea typeface="Segoe UI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>
            <a:off x="521335" y="410210"/>
            <a:ext cx="565785" cy="565785"/>
          </a:xfrm>
          <a:prstGeom prst="diamond">
            <a:avLst/>
          </a:prstGeom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>
              <a:latin typeface="Malgun Gothic" charset="0"/>
              <a:ea typeface="Malgun Gothic" charset="0"/>
            </a:endParaRPr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>
            <a:off x="536575" y="451485"/>
            <a:ext cx="536575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Malgun Gothic" charset="0"/>
                <a:ea typeface="Malgun Gothic" charset="0"/>
                <a:cs typeface="Arial" charset="0"/>
              </a:rPr>
              <a:t>04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Malgun Gothic" charset="0"/>
              <a:ea typeface="Malgun Gothic" charset="0"/>
              <a:cs typeface="Arial" charset="0"/>
            </a:endParaRPr>
          </a:p>
        </p:txBody>
      </p:sp>
      <p:sp>
        <p:nvSpPr>
          <p:cNvPr id="4" name="Rect 0"/>
          <p:cNvSpPr txBox="1">
            <a:spLocks/>
          </p:cNvSpPr>
          <p:nvPr/>
        </p:nvSpPr>
        <p:spPr>
          <a:xfrm>
            <a:off x="1110615" y="339090"/>
            <a:ext cx="6245860" cy="844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rPr>
              <a:t>EnvPipe</a:t>
            </a:r>
            <a:endParaRPr lang="ko-KR" altLang="en-US" sz="20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Malgun Gothic" charset="0"/>
              <a:ea typeface="Malgun Gothic" charset="0"/>
              <a:cs typeface="Arial" charset="0"/>
            </a:endParaRPr>
          </a:p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rPr>
              <a:t>Freq. Planner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Malgun Gothic" charset="0"/>
              <a:ea typeface="Malgun Gothic" charset="0"/>
              <a:cs typeface="Arial" charset="0"/>
            </a:endParaRPr>
          </a:p>
        </p:txBody>
      </p:sp>
      <p:pic>
        <p:nvPicPr>
          <p:cNvPr id="5" name="Picture 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" y="2019300"/>
            <a:ext cx="1168400" cy="3093085"/>
          </a:xfrm>
          <a:prstGeom prst="rect">
            <a:avLst/>
          </a:prstGeom>
          <a:noFill/>
        </p:spPr>
      </p:pic>
      <p:sp>
        <p:nvSpPr>
          <p:cNvPr id="8" name="Rect 0"/>
          <p:cNvSpPr txBox="1">
            <a:spLocks/>
          </p:cNvSpPr>
          <p:nvPr/>
        </p:nvSpPr>
        <p:spPr>
          <a:xfrm>
            <a:off x="1598930" y="1417955"/>
            <a:ext cx="6689090" cy="24701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sz="1600">
                <a:solidFill>
                  <a:schemeClr val="tx1"/>
                </a:solidFill>
                <a:latin typeface="Segoe UI" charset="0"/>
                <a:ea typeface="Segoe UI" charset="0"/>
              </a:rPr>
              <a:t>Which pipeline unit is delaying the units on the critical path(</a:t>
            </a:r>
            <a:r>
              <a:rPr lang="en-US" sz="1600">
                <a:solidFill>
                  <a:schemeClr val="tx1"/>
                </a:solidFill>
                <a:latin typeface="Segoe UI" charset="0"/>
                <a:ea typeface="Segoe UI" charset="0"/>
              </a:rPr>
              <a:t>8</a:t>
            </a:r>
            <a:r>
              <a:rPr sz="1600">
                <a:solidFill>
                  <a:schemeClr val="tx1"/>
                </a:solidFill>
                <a:latin typeface="Segoe UI" charset="0"/>
                <a:ea typeface="Segoe UI" charset="0"/>
              </a:rPr>
              <a:t>) ?</a:t>
            </a:r>
            <a:endParaRPr lang="ko-KR" altLang="en-US" sz="1600">
              <a:solidFill>
                <a:schemeClr val="tx1"/>
              </a:solidFill>
              <a:latin typeface="Segoe UI" charset="0"/>
              <a:ea typeface="Segoe UI" charset="0"/>
            </a:endParaRPr>
          </a:p>
        </p:txBody>
      </p:sp>
      <p:sp>
        <p:nvSpPr>
          <p:cNvPr id="9" name="Rect 0"/>
          <p:cNvSpPr txBox="1">
            <a:spLocks/>
          </p:cNvSpPr>
          <p:nvPr/>
        </p:nvSpPr>
        <p:spPr>
          <a:xfrm>
            <a:off x="1640840" y="1745615"/>
            <a:ext cx="6053455" cy="27749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sz="1800">
                <a:latin typeface="Segoe UI" charset="0"/>
                <a:ea typeface="Segoe UI" charset="0"/>
              </a:rPr>
              <a:t>Which pipeline is delaying the start time of the last unit? </a:t>
            </a:r>
            <a:endParaRPr lang="ko-KR" altLang="en-US" sz="1800">
              <a:latin typeface="Segoe UI" charset="0"/>
              <a:ea typeface="Segoe UI" charset="0"/>
            </a:endParaRPr>
          </a:p>
        </p:txBody>
      </p:sp>
      <p:pic>
        <p:nvPicPr>
          <p:cNvPr id="11" name="Picture 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720" y="2085975"/>
            <a:ext cx="1962785" cy="2791460"/>
          </a:xfrm>
          <a:prstGeom prst="rect">
            <a:avLst/>
          </a:prstGeom>
          <a:noFill/>
        </p:spPr>
      </p:pic>
      <p:pic>
        <p:nvPicPr>
          <p:cNvPr id="12" name="Picture 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420" y="2333625"/>
            <a:ext cx="2191385" cy="286385"/>
          </a:xfrm>
          <a:prstGeom prst="rect">
            <a:avLst/>
          </a:prstGeom>
          <a:noFill/>
        </p:spPr>
      </p:pic>
      <p:sp>
        <p:nvSpPr>
          <p:cNvPr id="14" name="Rect 0"/>
          <p:cNvSpPr>
            <a:spLocks/>
          </p:cNvSpPr>
          <p:nvPr/>
        </p:nvSpPr>
        <p:spPr>
          <a:xfrm>
            <a:off x="74295" y="4403090"/>
            <a:ext cx="1154430" cy="70929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60052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Segoe UI" charset="0"/>
              <a:ea typeface="Segoe UI" charset="0"/>
            </a:endParaRPr>
          </a:p>
        </p:txBody>
      </p:sp>
      <p:sp>
        <p:nvSpPr>
          <p:cNvPr id="16" name="Rect 0"/>
          <p:cNvSpPr txBox="1">
            <a:spLocks/>
          </p:cNvSpPr>
          <p:nvPr/>
        </p:nvSpPr>
        <p:spPr>
          <a:xfrm>
            <a:off x="2074545" y="4994910"/>
            <a:ext cx="7186295" cy="27749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sz="1800">
                <a:latin typeface="Segoe UI" charset="0"/>
                <a:ea typeface="Segoe UI" charset="0"/>
              </a:rPr>
              <a:t>T</a:t>
            </a:r>
            <a:r>
              <a:rPr lang="en-US" sz="1800">
                <a:latin typeface="Segoe UI" charset="0"/>
                <a:ea typeface="Segoe UI" charset="0"/>
              </a:rPr>
              <a:t>he Algorithm terminates when the critical path is outer envelope </a:t>
            </a:r>
            <a:endParaRPr lang="ko-KR" altLang="en-US" sz="1800">
              <a:latin typeface="Segoe UI" charset="0"/>
              <a:ea typeface="Segoe UI" charset="0"/>
            </a:endParaRPr>
          </a:p>
        </p:txBody>
      </p:sp>
      <p:pic>
        <p:nvPicPr>
          <p:cNvPr id="17" name="Picture 19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95" y="3028950"/>
            <a:ext cx="6734810" cy="905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 0"/>
          <p:cNvSpPr txBox="1">
            <a:spLocks/>
          </p:cNvSpPr>
          <p:nvPr/>
        </p:nvSpPr>
        <p:spPr>
          <a:xfrm>
            <a:off x="5711190" y="2673350"/>
            <a:ext cx="771525" cy="64579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36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cs typeface="Arial" charset="0"/>
              </a:rPr>
              <a:t>05</a:t>
            </a:r>
            <a:endParaRPr lang="ko-KR" altLang="en-US" sz="36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005296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5" name="Rect 0"/>
          <p:cNvSpPr txBox="1">
            <a:spLocks/>
          </p:cNvSpPr>
          <p:nvPr/>
        </p:nvSpPr>
        <p:spPr>
          <a:xfrm>
            <a:off x="4756785" y="3256280"/>
            <a:ext cx="2680335" cy="70739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ctr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Evaluation</a:t>
            </a:r>
            <a:endParaRPr lang="ko-KR" altLang="en-US" sz="40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F2F2F2"/>
              </a:solidFill>
              <a:latin typeface="맑은 고딕" charset="0"/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>
            <a:off x="521335" y="410210"/>
            <a:ext cx="565150" cy="565150"/>
          </a:xfrm>
          <a:prstGeom prst="diamond">
            <a:avLst/>
          </a:prstGeom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/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>
            <a:off x="536575" y="451485"/>
            <a:ext cx="536575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02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1110615" y="339090"/>
            <a:ext cx="1627505" cy="614680"/>
            <a:chOff x="1110615" y="339090"/>
            <a:chExt cx="1627505" cy="614680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>
              <a:off x="1110615" y="339090"/>
              <a:ext cx="1628140" cy="3994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20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Background</a:t>
              </a: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>
              <a:off x="1110615" y="699135"/>
              <a:ext cx="312420" cy="255270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</p:grpSp>
      <p:sp>
        <p:nvSpPr>
          <p:cNvPr id="32" name="Rect 0"/>
          <p:cNvSpPr txBox="1">
            <a:spLocks/>
          </p:cNvSpPr>
          <p:nvPr/>
        </p:nvSpPr>
        <p:spPr>
          <a:xfrm>
            <a:off x="1134110" y="688975"/>
            <a:ext cx="11057255" cy="46101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GPU DVFS (Dynamic Voltage and Frequency Scaling)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38" name="Rect 0"/>
          <p:cNvSpPr txBox="1">
            <a:spLocks/>
          </p:cNvSpPr>
          <p:nvPr/>
        </p:nvSpPr>
        <p:spPr>
          <a:xfrm>
            <a:off x="1287145" y="5552440"/>
            <a:ext cx="9067165" cy="55626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sz="1800" b="1">
                <a:solidFill>
                  <a:schemeClr val="tx1"/>
                </a:solidFill>
                <a:latin typeface="Malgun Gothic" charset="0"/>
                <a:ea typeface="Malgun Gothic" charset="0"/>
              </a:rPr>
              <a:t>SM</a:t>
            </a:r>
            <a:r>
              <a:rPr lang="en-US" sz="1800">
                <a:solidFill>
                  <a:schemeClr val="tx1"/>
                </a:solidFill>
                <a:latin typeface="Malgun Gothic" charset="0"/>
                <a:ea typeface="Malgun Gothic" charset="0"/>
              </a:rPr>
              <a:t>--&gt; s</a:t>
            </a:r>
            <a:r>
              <a:rPr sz="1800">
                <a:solidFill>
                  <a:schemeClr val="tx1"/>
                </a:solidFill>
                <a:latin typeface="Malgun Gothic" charset="0"/>
                <a:ea typeface="Malgun Gothic" charset="0"/>
              </a:rPr>
              <a:t>mall processing unit reponsible for executing thousands of threads in parallel in the GPu </a:t>
            </a:r>
            <a:endParaRPr lang="ko-KR" altLang="en-US" sz="1800">
              <a:solidFill>
                <a:schemeClr val="tx1"/>
              </a:solidFill>
              <a:latin typeface="Malgun Gothic" charset="0"/>
              <a:ea typeface="Malgun Gothic" charset="0"/>
            </a:endParaRPr>
          </a:p>
        </p:txBody>
      </p:sp>
      <p:pic>
        <p:nvPicPr>
          <p:cNvPr id="39" name="Picture 44" descr="C:/Users/luisl/AppData/Roaming/PolarisOffice/ETemp/13748_9659616/ImageTmp/fImage327156956827.png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6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115" y="2037715"/>
            <a:ext cx="2744470" cy="3025775"/>
          </a:xfrm>
          <a:prstGeom prst="rect">
            <a:avLst/>
          </a:prstGeom>
          <a:noFill/>
        </p:spPr>
      </p:pic>
      <p:pic>
        <p:nvPicPr>
          <p:cNvPr id="40" name="Picture 49" descr="C:/Users/luisl/AppData/Roaming/PolarisOffice/ETemp/13748_9659616/ImageTmp/fImage274337469961.png"/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090" y="2220595"/>
            <a:ext cx="2944495" cy="2973070"/>
          </a:xfrm>
          <a:prstGeom prst="rect">
            <a:avLst/>
          </a:prstGeom>
          <a:noFill/>
        </p:spPr>
      </p:pic>
      <p:sp>
        <p:nvSpPr>
          <p:cNvPr id="41" name="Text Box 68"/>
          <p:cNvSpPr txBox="1">
            <a:spLocks/>
          </p:cNvSpPr>
          <p:nvPr/>
        </p:nvSpPr>
        <p:spPr>
          <a:xfrm>
            <a:off x="1066165" y="1272540"/>
            <a:ext cx="8712200" cy="37020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sz="1800" b="1">
                <a:latin typeface="Malgun Gothic" charset="0"/>
                <a:ea typeface="Malgun Gothic" charset="0"/>
              </a:rPr>
              <a:t>Finding optimal streaming multip</a:t>
            </a:r>
            <a:r>
              <a:rPr lang="en-US" sz="1800" b="1">
                <a:latin typeface="Malgun Gothic" charset="0"/>
                <a:ea typeface="Malgun Gothic" charset="0"/>
              </a:rPr>
              <a:t>rocessor(SM) or memory clock frequency</a:t>
            </a:r>
            <a:endParaRPr lang="ko-KR" altLang="en-US" sz="1800" b="1">
              <a:latin typeface="Malgun Gothic" charset="0"/>
              <a:ea typeface="Malgun Gothic" charset="0"/>
            </a:endParaRPr>
          </a:p>
        </p:txBody>
      </p:sp>
      <p:pic>
        <p:nvPicPr>
          <p:cNvPr id="42" name="Picture 3" descr="C:/Users/luisl/AppData/Roaming/PolarisOffice/ETemp/13748_9659616/fImage2711459141.png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46"/>
                    </a14:imgEffect>
                    <a14:imgEffect>
                      <a14:colorTemperature colorTemp="6423"/>
                    </a14:imgEffect>
                    <a14:imgEffect>
                      <a14:brightnessContrast bright="3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115" y="1922780"/>
            <a:ext cx="7729855" cy="3249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>
            <a:off x="521335" y="410210"/>
            <a:ext cx="567055" cy="567055"/>
          </a:xfrm>
          <a:prstGeom prst="diamond">
            <a:avLst/>
          </a:prstGeom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>
              <a:latin typeface="Malgun Gothic" charset="0"/>
              <a:ea typeface="Malgun Gothic" charset="0"/>
            </a:endParaRPr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>
            <a:off x="536575" y="451485"/>
            <a:ext cx="536575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Malgun Gothic" charset="0"/>
                <a:ea typeface="Malgun Gothic" charset="0"/>
                <a:cs typeface="Arial" charset="0"/>
              </a:rPr>
              <a:t>05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Malgun Gothic" charset="0"/>
              <a:ea typeface="Malgun Gothic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1088390" y="367030"/>
            <a:ext cx="321310" cy="565150"/>
            <a:chOff x="1088390" y="367030"/>
            <a:chExt cx="321310" cy="565150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>
              <a:off x="1099820" y="367030"/>
              <a:ext cx="310515" cy="461010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Evaluation</a:t>
              </a: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>
              <a:off x="1088390" y="685800"/>
              <a:ext cx="310515" cy="2470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</p:grpSp>
      <p:sp>
        <p:nvSpPr>
          <p:cNvPr id="40" name="Rect 0"/>
          <p:cNvSpPr txBox="1">
            <a:spLocks/>
          </p:cNvSpPr>
          <p:nvPr/>
        </p:nvSpPr>
        <p:spPr>
          <a:xfrm>
            <a:off x="1090295" y="1287780"/>
            <a:ext cx="10816590" cy="70802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Single AWS P3.8xLarge with 4 V100 GPUs &amp; Single AWS P3.8xLarge with 4 3090 GPUs</a:t>
            </a:r>
            <a:endParaRPr lang="ko-KR" altLang="en-US" sz="2000" b="1" i="0">
              <a:latin typeface="Malgun Gothic" charset="0"/>
              <a:ea typeface="Malgun Gothic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Baseline: run all GPUs with maximum frequency </a:t>
            </a:r>
            <a:r>
              <a:rPr lang="en-US" altLang="en-US" sz="2000" b="0" i="0">
                <a:latin typeface="Malgun Gothic" charset="0"/>
                <a:ea typeface="Malgun Gothic" charset="0"/>
              </a:rPr>
              <a:t> </a:t>
            </a:r>
            <a:endParaRPr lang="ko-KR" altLang="en-US" sz="2000" b="0" i="0">
              <a:latin typeface="Malgun Gothic" charset="0"/>
              <a:ea typeface="Malgun Gothic" charset="0"/>
            </a:endParaRPr>
          </a:p>
        </p:txBody>
      </p:sp>
      <p:pic>
        <p:nvPicPr>
          <p:cNvPr id="41" name="Picture 20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260" y="2608580"/>
            <a:ext cx="5370830" cy="2980055"/>
          </a:xfrm>
          <a:prstGeom prst="rect">
            <a:avLst/>
          </a:prstGeom>
          <a:noFill/>
        </p:spPr>
      </p:pic>
      <p:sp>
        <p:nvSpPr>
          <p:cNvPr id="42" name="Text Box 201"/>
          <p:cNvSpPr txBox="1">
            <a:spLocks/>
          </p:cNvSpPr>
          <p:nvPr/>
        </p:nvSpPr>
        <p:spPr>
          <a:xfrm>
            <a:off x="1141095" y="3412490"/>
            <a:ext cx="4531995" cy="101536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~Maximize Energy Saving</a:t>
            </a:r>
            <a:endParaRPr lang="ko-KR" altLang="en-US" sz="2000" b="1" i="0">
              <a:latin typeface="Malgun Gothic" charset="0"/>
              <a:ea typeface="Malgun Gothic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~No Accuracy Degradation</a:t>
            </a:r>
            <a:endParaRPr lang="ko-KR" altLang="en-US" sz="2000" b="1" i="0">
              <a:latin typeface="Malgun Gothic" charset="0"/>
              <a:ea typeface="Malgun Gothic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~Minimize Perd. Degradation </a:t>
            </a:r>
            <a:endParaRPr lang="ko-KR" altLang="en-US" sz="2000" b="0" i="0">
              <a:latin typeface="Malgun Gothic" charset="0"/>
              <a:ea typeface="Malgun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>
            <a:off x="521335" y="410210"/>
            <a:ext cx="567055" cy="567055"/>
          </a:xfrm>
          <a:prstGeom prst="diamond">
            <a:avLst/>
          </a:prstGeom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>
              <a:latin typeface="Malgun Gothic" charset="0"/>
              <a:ea typeface="Malgun Gothic" charset="0"/>
            </a:endParaRPr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>
            <a:off x="536575" y="451485"/>
            <a:ext cx="536575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Malgun Gothic" charset="0"/>
                <a:ea typeface="Malgun Gothic" charset="0"/>
                <a:cs typeface="Arial" charset="0"/>
              </a:rPr>
              <a:t>05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Malgun Gothic" charset="0"/>
              <a:ea typeface="Malgun Gothic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1088390" y="367030"/>
            <a:ext cx="321310" cy="565150"/>
            <a:chOff x="1088390" y="367030"/>
            <a:chExt cx="321310" cy="565150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>
              <a:off x="1099820" y="367030"/>
              <a:ext cx="310515" cy="461010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Evaluation</a:t>
              </a: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>
              <a:off x="1088390" y="685800"/>
              <a:ext cx="310515" cy="2470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</p:grpSp>
      <p:sp>
        <p:nvSpPr>
          <p:cNvPr id="40" name="Rect 0"/>
          <p:cNvSpPr txBox="1">
            <a:spLocks/>
          </p:cNvSpPr>
          <p:nvPr/>
        </p:nvSpPr>
        <p:spPr>
          <a:xfrm>
            <a:off x="1090295" y="1287780"/>
            <a:ext cx="10816590" cy="70802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Single AWS P3.8xLarge with 4 V100 GPUs &amp; Single AWS P3.8xLarge with 4 3090 GPUs</a:t>
            </a:r>
            <a:endParaRPr lang="ko-KR" altLang="en-US" sz="2000" b="1" i="0">
              <a:latin typeface="Malgun Gothic" charset="0"/>
              <a:ea typeface="Malgun Gothic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Baseline: run all GPUs with maximum frequency </a:t>
            </a:r>
            <a:r>
              <a:rPr lang="en-US" altLang="en-US" sz="2000" b="0" i="0">
                <a:latin typeface="Malgun Gothic" charset="0"/>
                <a:ea typeface="Malgun Gothic" charset="0"/>
              </a:rPr>
              <a:t> </a:t>
            </a:r>
            <a:endParaRPr lang="ko-KR" altLang="en-US" sz="2000" b="0" i="0">
              <a:latin typeface="Malgun Gothic" charset="0"/>
              <a:ea typeface="Malgun Gothic" charset="0"/>
            </a:endParaRPr>
          </a:p>
        </p:txBody>
      </p:sp>
      <p:sp>
        <p:nvSpPr>
          <p:cNvPr id="42" name="Rect 0"/>
          <p:cNvSpPr txBox="1">
            <a:spLocks/>
          </p:cNvSpPr>
          <p:nvPr/>
        </p:nvSpPr>
        <p:spPr>
          <a:xfrm>
            <a:off x="1247140" y="5497830"/>
            <a:ext cx="6119495" cy="70802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~Performance degradation less than 1%</a:t>
            </a:r>
            <a:endParaRPr lang="ko-KR" altLang="en-US" sz="2000" b="1" i="0">
              <a:latin typeface="Malgun Gothic" charset="0"/>
              <a:ea typeface="Malgun Gothic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~Up to 25.2% energy saving on Single-V100</a:t>
            </a:r>
            <a:endParaRPr lang="ko-KR" altLang="en-US" sz="2000" b="0" i="0">
              <a:latin typeface="Malgun Gothic" charset="0"/>
              <a:ea typeface="Malgun Gothic" charset="0"/>
            </a:endParaRPr>
          </a:p>
        </p:txBody>
      </p:sp>
      <p:pic>
        <p:nvPicPr>
          <p:cNvPr id="43" name="Picture 20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155" y="2360295"/>
            <a:ext cx="4525010" cy="2477135"/>
          </a:xfrm>
          <a:prstGeom prst="rect">
            <a:avLst/>
          </a:prstGeom>
          <a:noFill/>
        </p:spPr>
      </p:pic>
      <p:pic>
        <p:nvPicPr>
          <p:cNvPr id="44" name="Picture 20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225" y="2332990"/>
            <a:ext cx="5353685" cy="2467610"/>
          </a:xfrm>
          <a:prstGeom prst="rect">
            <a:avLst/>
          </a:prstGeom>
          <a:noFill/>
        </p:spPr>
      </p:pic>
      <p:pic>
        <p:nvPicPr>
          <p:cNvPr id="45" name="Picture 20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0" y="2000250"/>
            <a:ext cx="2581910" cy="381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>
            <a:off x="521335" y="410210"/>
            <a:ext cx="567055" cy="567055"/>
          </a:xfrm>
          <a:prstGeom prst="diamond">
            <a:avLst/>
          </a:prstGeom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>
              <a:latin typeface="Malgun Gothic" charset="0"/>
              <a:ea typeface="Malgun Gothic" charset="0"/>
            </a:endParaRPr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>
            <a:off x="536575" y="451485"/>
            <a:ext cx="536575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Malgun Gothic" charset="0"/>
                <a:ea typeface="Malgun Gothic" charset="0"/>
                <a:cs typeface="Arial" charset="0"/>
              </a:rPr>
              <a:t>05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Malgun Gothic" charset="0"/>
              <a:ea typeface="Malgun Gothic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1088390" y="367030"/>
            <a:ext cx="321310" cy="571500"/>
            <a:chOff x="1088390" y="367030"/>
            <a:chExt cx="321310" cy="571500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>
              <a:off x="1099820" y="367030"/>
              <a:ext cx="310515" cy="461010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Evaluation</a:t>
              </a: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>
              <a:off x="1088390" y="685800"/>
              <a:ext cx="310515" cy="25336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</p:grpSp>
      <p:sp>
        <p:nvSpPr>
          <p:cNvPr id="40" name="Rect 0"/>
          <p:cNvSpPr txBox="1">
            <a:spLocks/>
          </p:cNvSpPr>
          <p:nvPr/>
        </p:nvSpPr>
        <p:spPr>
          <a:xfrm>
            <a:off x="1090295" y="1287780"/>
            <a:ext cx="10816590" cy="4006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Multi-Node </a:t>
            </a:r>
            <a:r>
              <a:rPr lang="en-US" altLang="en-US" sz="2000" b="0" i="0">
                <a:latin typeface="Malgun Gothic" charset="0"/>
                <a:ea typeface="Malgun Gothic" charset="0"/>
              </a:rPr>
              <a:t> </a:t>
            </a:r>
            <a:endParaRPr lang="ko-KR" altLang="en-US" sz="2000" b="0" i="0">
              <a:latin typeface="Malgun Gothic" charset="0"/>
              <a:ea typeface="Malgun Gothic" charset="0"/>
            </a:endParaRPr>
          </a:p>
        </p:txBody>
      </p:sp>
      <p:sp>
        <p:nvSpPr>
          <p:cNvPr id="42" name="Rect 0"/>
          <p:cNvSpPr txBox="1">
            <a:spLocks/>
          </p:cNvSpPr>
          <p:nvPr/>
        </p:nvSpPr>
        <p:spPr>
          <a:xfrm>
            <a:off x="379095" y="2016125"/>
            <a:ext cx="6119495" cy="70802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Two AWS P3.16xLarge with 8 V100 GPUs</a:t>
            </a:r>
            <a:endParaRPr lang="ko-KR" altLang="en-US" sz="2000" b="1" i="0">
              <a:latin typeface="Malgun Gothic" charset="0"/>
              <a:ea typeface="Malgun Gothic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Connected with 25Gbps network</a:t>
            </a:r>
            <a:endParaRPr lang="ko-KR" altLang="en-US" sz="2000" b="0" i="0">
              <a:latin typeface="Malgun Gothic" charset="0"/>
              <a:ea typeface="Malgun Gothic" charset="0"/>
            </a:endParaRPr>
          </a:p>
        </p:txBody>
      </p:sp>
      <p:pic>
        <p:nvPicPr>
          <p:cNvPr id="43" name="Picture 20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51" r="-1341" b="1584"/>
          <a:stretch>
            <a:fillRect/>
          </a:stretch>
        </p:blipFill>
        <p:spPr>
          <a:xfrm>
            <a:off x="6369050" y="1830705"/>
            <a:ext cx="4701540" cy="1292225"/>
          </a:xfrm>
          <a:prstGeom prst="rect">
            <a:avLst/>
          </a:prstGeom>
          <a:noFill/>
        </p:spPr>
      </p:pic>
      <p:pic>
        <p:nvPicPr>
          <p:cNvPr id="44" name="Picture 20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9" b="36171"/>
          <a:stretch>
            <a:fillRect/>
          </a:stretch>
        </p:blipFill>
        <p:spPr>
          <a:xfrm>
            <a:off x="6494145" y="3522980"/>
            <a:ext cx="4598035" cy="2456815"/>
          </a:xfrm>
          <a:prstGeom prst="rect">
            <a:avLst/>
          </a:prstGeom>
          <a:noFill/>
        </p:spPr>
      </p:pic>
      <p:sp>
        <p:nvSpPr>
          <p:cNvPr id="45" name="Text Box 207"/>
          <p:cNvSpPr txBox="1">
            <a:spLocks/>
          </p:cNvSpPr>
          <p:nvPr/>
        </p:nvSpPr>
        <p:spPr>
          <a:xfrm>
            <a:off x="446405" y="3519170"/>
            <a:ext cx="6120130" cy="40132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Performance degradation less than 1%</a:t>
            </a:r>
            <a:endParaRPr lang="ko-KR" altLang="en-US" sz="2000" b="1" i="0">
              <a:latin typeface="Malgun Gothic" charset="0"/>
              <a:ea typeface="Malgun Gothic" charset="0"/>
            </a:endParaRPr>
          </a:p>
        </p:txBody>
      </p:sp>
      <p:sp>
        <p:nvSpPr>
          <p:cNvPr id="46" name="Text Box 208"/>
          <p:cNvSpPr txBox="1">
            <a:spLocks/>
          </p:cNvSpPr>
          <p:nvPr/>
        </p:nvSpPr>
        <p:spPr>
          <a:xfrm>
            <a:off x="521970" y="4497705"/>
            <a:ext cx="6120130" cy="40132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Up to 28.4% energy saving </a:t>
            </a:r>
            <a:endParaRPr lang="ko-KR" altLang="en-US" sz="2000" b="1" i="0">
              <a:latin typeface="Malgun Gothic" charset="0"/>
              <a:ea typeface="Malgun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 0"/>
          <p:cNvSpPr txBox="1">
            <a:spLocks/>
          </p:cNvSpPr>
          <p:nvPr/>
        </p:nvSpPr>
        <p:spPr>
          <a:xfrm>
            <a:off x="5711190" y="2673350"/>
            <a:ext cx="771525" cy="64579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36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cs typeface="Arial" charset="0"/>
              </a:rPr>
              <a:t>06</a:t>
            </a:r>
            <a:endParaRPr lang="ko-KR" altLang="en-US" sz="36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005296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5" name="Rect 0"/>
          <p:cNvSpPr txBox="1">
            <a:spLocks/>
          </p:cNvSpPr>
          <p:nvPr/>
        </p:nvSpPr>
        <p:spPr>
          <a:xfrm>
            <a:off x="4683125" y="3256280"/>
            <a:ext cx="2827655" cy="70739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ctr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4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F2F2F2"/>
                </a:solidFill>
                <a:latin typeface="맑은 고딕" charset="0"/>
                <a:cs typeface="Arial" charset="0"/>
              </a:rPr>
              <a:t>Conclusion</a:t>
            </a:r>
            <a:endParaRPr lang="ko-KR" altLang="en-US" sz="40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F2F2F2"/>
              </a:solidFill>
              <a:latin typeface="맑은 고딕" charset="0"/>
              <a:cs typeface="Arial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>
            <a:off x="521335" y="410210"/>
            <a:ext cx="567055" cy="567055"/>
          </a:xfrm>
          <a:prstGeom prst="diamond">
            <a:avLst/>
          </a:prstGeom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>
              <a:latin typeface="Malgun Gothic" charset="0"/>
              <a:ea typeface="Malgun Gothic" charset="0"/>
            </a:endParaRPr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>
            <a:off x="536575" y="451485"/>
            <a:ext cx="539115" cy="461645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Malgun Gothic" charset="0"/>
                <a:ea typeface="Malgun Gothic" charset="0"/>
                <a:cs typeface="Arial" charset="0"/>
              </a:rPr>
              <a:t>01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Malgun Gothic" charset="0"/>
              <a:ea typeface="Malgun Gothic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1088390" y="367030"/>
            <a:ext cx="321310" cy="565150"/>
            <a:chOff x="1088390" y="367030"/>
            <a:chExt cx="321310" cy="565150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>
              <a:off x="1099820" y="367030"/>
              <a:ext cx="310515" cy="461010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ko-KR" sz="24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Conclusion </a:t>
              </a: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>
              <a:off x="1088390" y="685800"/>
              <a:ext cx="310515" cy="2470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</p:grpSp>
      <p:sp>
        <p:nvSpPr>
          <p:cNvPr id="42" name="Rect 0"/>
          <p:cNvSpPr txBox="1">
            <a:spLocks/>
          </p:cNvSpPr>
          <p:nvPr/>
        </p:nvSpPr>
        <p:spPr>
          <a:xfrm>
            <a:off x="908050" y="2058670"/>
            <a:ext cx="10977245" cy="163004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altLang="en-US" sz="2000" b="1" i="0">
                <a:latin typeface="Malgun Gothic" charset="0"/>
                <a:ea typeface="Malgun Gothic" charset="0"/>
              </a:rPr>
              <a:t>ENV pipe is a DNN training framework that saves energy with no accuracy and performance degradation by leveraging bubbles in pipeline paralelismn. To achieve this goals we proposed a fine-grained online profiler. a scheduler to make best out of bubbles and frequency planner to minimize performance degradation. ENV pipe can save energy up to 28percent with less than one porcent of performance degradation </a:t>
            </a:r>
            <a:endParaRPr lang="ko-KR" altLang="en-US" sz="2000" b="0" i="0">
              <a:latin typeface="Malgun Gothic" charset="0"/>
              <a:ea typeface="Malgun Gothic" charset="0"/>
            </a:endParaRPr>
          </a:p>
        </p:txBody>
      </p:sp>
      <p:pic>
        <p:nvPicPr>
          <p:cNvPr id="43" name="Picture 209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3305" y="3345180"/>
            <a:ext cx="2298065" cy="2301875"/>
          </a:xfrm>
          <a:prstGeom prst="rect">
            <a:avLst/>
          </a:prstGeom>
          <a:noFill/>
        </p:spPr>
      </p:pic>
      <p:pic>
        <p:nvPicPr>
          <p:cNvPr id="44" name="Picture 2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00" y="4096385"/>
            <a:ext cx="1232535" cy="1227455"/>
          </a:xfrm>
          <a:prstGeom prst="rect">
            <a:avLst/>
          </a:prstGeom>
          <a:noFill/>
        </p:spPr>
      </p:pic>
      <p:pic>
        <p:nvPicPr>
          <p:cNvPr id="45" name="Picture 2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805" y="4328160"/>
            <a:ext cx="925830" cy="925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/>
          </p:cNvSpPr>
          <p:nvPr/>
        </p:nvSpPr>
        <p:spPr>
          <a:xfrm>
            <a:off x="1053465" y="1758950"/>
            <a:ext cx="10082530" cy="3152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199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005296"/>
                </a:solidFill>
                <a:latin typeface="맑은 고딕" charset="0"/>
                <a:cs typeface="Arial" charset="0"/>
              </a:rPr>
              <a:t>Q&amp;A</a:t>
            </a:r>
            <a:endParaRPr lang="ko-KR" altLang="en-US" sz="199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005296"/>
              </a:solidFill>
              <a:latin typeface="맑은 고딕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794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>
            <a:off x="521335" y="410210"/>
            <a:ext cx="565150" cy="565150"/>
          </a:xfrm>
          <a:prstGeom prst="diamond">
            <a:avLst/>
          </a:prstGeom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/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>
            <a:off x="536575" y="451485"/>
            <a:ext cx="536575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02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1110615" y="339090"/>
            <a:ext cx="311785" cy="614680"/>
            <a:chOff x="1110615" y="339090"/>
            <a:chExt cx="311785" cy="614680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>
              <a:off x="1110615" y="339090"/>
              <a:ext cx="310515" cy="3994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20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Background</a:t>
              </a: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>
              <a:off x="1110615" y="699135"/>
              <a:ext cx="312420" cy="255270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</p:grpSp>
      <p:sp>
        <p:nvSpPr>
          <p:cNvPr id="32" name="Rect 0"/>
          <p:cNvSpPr txBox="1">
            <a:spLocks/>
          </p:cNvSpPr>
          <p:nvPr/>
        </p:nvSpPr>
        <p:spPr>
          <a:xfrm>
            <a:off x="1134110" y="688975"/>
            <a:ext cx="11057255" cy="46101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GPU DVFS (Dynamic Voltage and Frequency Scaling)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41" name="Rect 0"/>
          <p:cNvSpPr txBox="1">
            <a:spLocks/>
          </p:cNvSpPr>
          <p:nvPr/>
        </p:nvSpPr>
        <p:spPr>
          <a:xfrm>
            <a:off x="1005205" y="1385570"/>
            <a:ext cx="8712200" cy="37020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sz="1800" b="1">
                <a:latin typeface="Segoe UI" charset="0"/>
                <a:ea typeface="Segoe UI" charset="0"/>
              </a:rPr>
              <a:t>Finding optimal streaming multip</a:t>
            </a:r>
            <a:r>
              <a:rPr lang="en-US" sz="1800" b="1">
                <a:latin typeface="Segoe UI" charset="0"/>
                <a:ea typeface="Segoe UI" charset="0"/>
              </a:rPr>
              <a:t>rocessor(SM) or memory clock frequency</a:t>
            </a:r>
            <a:endParaRPr lang="ko-KR" altLang="en-US" sz="1800" b="1">
              <a:latin typeface="Segoe UI" charset="0"/>
              <a:ea typeface="Segoe UI" charset="0"/>
            </a:endParaRPr>
          </a:p>
        </p:txBody>
      </p:sp>
      <p:pic>
        <p:nvPicPr>
          <p:cNvPr id="42" name="Picture 7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0" y="2936240"/>
            <a:ext cx="3505835" cy="2543810"/>
          </a:xfrm>
          <a:prstGeom prst="rect">
            <a:avLst/>
          </a:prstGeom>
          <a:noFill/>
        </p:spPr>
      </p:pic>
      <p:sp>
        <p:nvSpPr>
          <p:cNvPr id="43" name="Text Box 2"/>
          <p:cNvSpPr txBox="1">
            <a:spLocks/>
          </p:cNvSpPr>
          <p:nvPr/>
        </p:nvSpPr>
        <p:spPr>
          <a:xfrm>
            <a:off x="1085850" y="5658485"/>
            <a:ext cx="8712200" cy="37020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sz="1800">
                <a:latin typeface="Segoe UI" charset="0"/>
                <a:ea typeface="Segoe UI" charset="0"/>
              </a:rPr>
              <a:t>Reducing SM frequency</a:t>
            </a:r>
            <a:r>
              <a:rPr lang="en-US" sz="1800">
                <a:latin typeface="Segoe UI" charset="0"/>
                <a:ea typeface="Segoe UI" charset="0"/>
              </a:rPr>
              <a:t> saves energy but degrades performance</a:t>
            </a:r>
            <a:endParaRPr lang="ko-KR" altLang="en-US" sz="1800">
              <a:latin typeface="Segoe UI" charset="0"/>
              <a:ea typeface="Segoe UI" charset="0"/>
            </a:endParaRPr>
          </a:p>
        </p:txBody>
      </p:sp>
      <p:pic>
        <p:nvPicPr>
          <p:cNvPr id="44" name="Picture 20" descr="C:/Users/luisl/AppData/Roaming/PolarisOffice/ETemp/13748_9659616/fImage186706478467.pn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55" y="2653030"/>
            <a:ext cx="2115185" cy="2591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>
            <a:off x="521335" y="410210"/>
            <a:ext cx="565150" cy="565150"/>
          </a:xfrm>
          <a:prstGeom prst="diamond">
            <a:avLst/>
          </a:prstGeom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/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>
            <a:off x="536575" y="451485"/>
            <a:ext cx="536575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02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1110615" y="339090"/>
            <a:ext cx="311785" cy="614680"/>
            <a:chOff x="1110615" y="339090"/>
            <a:chExt cx="311785" cy="614680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>
              <a:off x="1110615" y="339090"/>
              <a:ext cx="310515" cy="3994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20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Background</a:t>
              </a: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>
              <a:off x="1110615" y="699135"/>
              <a:ext cx="312420" cy="255270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</p:grpSp>
      <p:sp>
        <p:nvSpPr>
          <p:cNvPr id="32" name="Rect 0"/>
          <p:cNvSpPr txBox="1">
            <a:spLocks/>
          </p:cNvSpPr>
          <p:nvPr/>
        </p:nvSpPr>
        <p:spPr>
          <a:xfrm>
            <a:off x="1134110" y="688975"/>
            <a:ext cx="11057255" cy="46101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GPU DVFS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41" name="Rect 0"/>
          <p:cNvSpPr txBox="1">
            <a:spLocks/>
          </p:cNvSpPr>
          <p:nvPr/>
        </p:nvSpPr>
        <p:spPr>
          <a:xfrm>
            <a:off x="1102995" y="1287145"/>
            <a:ext cx="8712200" cy="37020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sz="1800">
                <a:latin typeface="Malgun Gothic" charset="0"/>
                <a:ea typeface="Malgun Gothic" charset="0"/>
              </a:rPr>
              <a:t>Energy Scaling Valley Trend</a:t>
            </a:r>
            <a:endParaRPr lang="ko-KR" altLang="en-US" sz="1800">
              <a:latin typeface="Malgun Gothic" charset="0"/>
              <a:ea typeface="Malgun Gothic" charset="0"/>
            </a:endParaRPr>
          </a:p>
        </p:txBody>
      </p:sp>
      <p:pic>
        <p:nvPicPr>
          <p:cNvPr id="42" name="Picture 82" descr="C:/Users/luisl/AppData/Roaming/PolarisOffice/ETemp/13748_9659616/ImageTmp/fImage890039414827.png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200" y="1960880"/>
            <a:ext cx="8818880" cy="4003675"/>
          </a:xfrm>
          <a:prstGeom prst="rect">
            <a:avLst/>
          </a:prstGeom>
          <a:noFill/>
        </p:spPr>
      </p:pic>
      <p:pic>
        <p:nvPicPr>
          <p:cNvPr id="43" name="Picture 23" descr="C:/Users/luisl/AppData/Roaming/PolarisOffice/ETemp/13748_9659616/fImage2115206506334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335" y="2215515"/>
            <a:ext cx="2238375" cy="167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>
            <a:off x="521335" y="410210"/>
            <a:ext cx="565150" cy="565150"/>
          </a:xfrm>
          <a:prstGeom prst="diamond">
            <a:avLst/>
          </a:prstGeom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/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>
            <a:off x="536575" y="451485"/>
            <a:ext cx="536575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02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1110615" y="339090"/>
            <a:ext cx="311785" cy="614680"/>
            <a:chOff x="1110615" y="339090"/>
            <a:chExt cx="311785" cy="614680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>
              <a:off x="1110615" y="339090"/>
              <a:ext cx="310515" cy="3994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20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Background</a:t>
              </a: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>
              <a:off x="1110615" y="699135"/>
              <a:ext cx="312420" cy="255270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</p:grpSp>
      <p:sp>
        <p:nvSpPr>
          <p:cNvPr id="32" name="Rect 0"/>
          <p:cNvSpPr txBox="1">
            <a:spLocks/>
          </p:cNvSpPr>
          <p:nvPr/>
        </p:nvSpPr>
        <p:spPr>
          <a:xfrm>
            <a:off x="1134110" y="688975"/>
            <a:ext cx="11056620" cy="46101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Previosly on Sustainable AI 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41" name="Rect 0"/>
          <p:cNvSpPr txBox="1">
            <a:spLocks/>
          </p:cNvSpPr>
          <p:nvPr/>
        </p:nvSpPr>
        <p:spPr>
          <a:xfrm>
            <a:off x="1005205" y="1385570"/>
            <a:ext cx="8712200" cy="37020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sz="1800">
                <a:latin typeface="Malgun Gothic" charset="0"/>
                <a:ea typeface="Malgun Gothic" charset="0"/>
              </a:rPr>
              <a:t>Energy Scaling Valley Trend</a:t>
            </a:r>
            <a:endParaRPr lang="ko-KR" altLang="en-US" sz="1800">
              <a:latin typeface="Malgun Gothic" charset="0"/>
              <a:ea typeface="Malgun Gothic" charset="0"/>
            </a:endParaRPr>
          </a:p>
        </p:txBody>
      </p:sp>
      <p:pic>
        <p:nvPicPr>
          <p:cNvPr id="42" name="Picture 85" descr="C:/Users/luisl/AppData/Roaming/PolarisOffice/ETemp/13748_9659616/ImageTmp/fImage1748769755436.png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15" y="1790700"/>
            <a:ext cx="8742045" cy="3902710"/>
          </a:xfrm>
          <a:prstGeom prst="rect">
            <a:avLst/>
          </a:prstGeom>
          <a:noFill/>
        </p:spPr>
      </p:pic>
      <p:sp>
        <p:nvSpPr>
          <p:cNvPr id="43" name="Shape 87"/>
          <p:cNvSpPr>
            <a:spLocks/>
          </p:cNvSpPr>
          <p:nvPr/>
        </p:nvSpPr>
        <p:spPr>
          <a:xfrm>
            <a:off x="5178425" y="3186430"/>
            <a:ext cx="554355" cy="1784350"/>
          </a:xfrm>
          <a:prstGeom prst="rect">
            <a:avLst/>
          </a:prstGeom>
          <a:noFill/>
          <a:ln w="28575" cap="flat" cmpd="sng">
            <a:solidFill>
              <a:srgbClr val="FF00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Segoe UI" charset="0"/>
              <a:ea typeface="Segoe UI" charset="0"/>
            </a:endParaRPr>
          </a:p>
        </p:txBody>
      </p:sp>
      <p:sp>
        <p:nvSpPr>
          <p:cNvPr id="44" name="Text Box 96"/>
          <p:cNvSpPr txBox="1">
            <a:spLocks/>
          </p:cNvSpPr>
          <p:nvPr/>
        </p:nvSpPr>
        <p:spPr>
          <a:xfrm>
            <a:off x="3688715" y="2694940"/>
            <a:ext cx="4088130" cy="64706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hangingPunct="1"/>
            <a:r>
              <a:rPr lang="en-US" sz="1800">
                <a:solidFill>
                  <a:srgbClr val="FF0000"/>
                </a:solidFill>
                <a:latin typeface="Segoe UI" charset="0"/>
                <a:ea typeface="Segoe UI" charset="0"/>
              </a:rPr>
              <a:t>~20% slowdown</a:t>
            </a:r>
            <a:endParaRPr lang="ko-KR" altLang="en-US" sz="1800">
              <a:solidFill>
                <a:srgbClr val="FF0000"/>
              </a:solidFill>
              <a:latin typeface="Segoe UI" charset="0"/>
              <a:ea typeface="Segoe UI" charset="0"/>
            </a:endParaRPr>
          </a:p>
          <a:p>
            <a:pPr marL="0" indent="0" algn="l" hangingPunct="1"/>
            <a:endParaRPr lang="ko-KR" altLang="en-US" sz="1800">
              <a:latin typeface="Segoe UI" charset="0"/>
              <a:ea typeface="Segoe UI" charset="0"/>
            </a:endParaRPr>
          </a:p>
        </p:txBody>
      </p:sp>
      <p:sp>
        <p:nvSpPr>
          <p:cNvPr id="45" name="Text Box 97"/>
          <p:cNvSpPr txBox="1">
            <a:spLocks/>
          </p:cNvSpPr>
          <p:nvPr/>
        </p:nvSpPr>
        <p:spPr>
          <a:xfrm>
            <a:off x="2113280" y="5815965"/>
            <a:ext cx="8712200" cy="64706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sz="1800">
                <a:latin typeface="Malgun Gothic" charset="0"/>
                <a:ea typeface="Malgun Gothic" charset="0"/>
              </a:rPr>
              <a:t>Navigating the energy-performance trade-off</a:t>
            </a:r>
            <a:endParaRPr lang="ko-KR" altLang="en-US" sz="1800">
              <a:latin typeface="Malgun Gothic" charset="0"/>
              <a:ea typeface="Malgun Gothic" charset="0"/>
            </a:endParaRPr>
          </a:p>
          <a:p>
            <a:pPr marL="0" indent="0" algn="l" latinLnBrk="0" hangingPunct="1">
              <a:buFontTx/>
              <a:buNone/>
            </a:pPr>
            <a:endParaRPr lang="ko-KR" altLang="en-US" sz="1800">
              <a:latin typeface="Malgun Gothic" charset="0"/>
              <a:ea typeface="Malgun Gothic" charset="0"/>
            </a:endParaRPr>
          </a:p>
        </p:txBody>
      </p:sp>
      <p:sp>
        <p:nvSpPr>
          <p:cNvPr id="46" name="Shape 24"/>
          <p:cNvSpPr>
            <a:spLocks/>
          </p:cNvSpPr>
          <p:nvPr/>
        </p:nvSpPr>
        <p:spPr>
          <a:xfrm>
            <a:off x="8959215" y="2696210"/>
            <a:ext cx="412750" cy="2313940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705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Segoe UI" charset="0"/>
              <a:ea typeface="Segoe U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/>
          </p:cNvSpPr>
          <p:nvPr/>
        </p:nvSpPr>
        <p:spPr>
          <a:xfrm>
            <a:off x="521335" y="410210"/>
            <a:ext cx="565150" cy="565150"/>
          </a:xfrm>
          <a:prstGeom prst="diamond">
            <a:avLst/>
          </a:prstGeom>
          <a:solidFill>
            <a:srgbClr val="005296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>
              <a:buFontTx/>
              <a:buNone/>
            </a:pPr>
            <a:endParaRPr lang="ko-KR" altLang="en-US"/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>
            <a:off x="536575" y="451485"/>
            <a:ext cx="536575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Arial" charset="0"/>
              </a:rPr>
              <a:t>02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맑은 고딕" charset="0"/>
              <a:ea typeface="맑은 고딕" charset="0"/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1110615" y="339090"/>
            <a:ext cx="311785" cy="614680"/>
            <a:chOff x="1110615" y="339090"/>
            <a:chExt cx="311785" cy="614680"/>
          </a:xfrm>
        </p:grpSpPr>
        <p:sp>
          <p:nvSpPr>
            <p:cNvPr id="4" name="Rect 0"/>
            <p:cNvSpPr txBox="1">
              <a:spLocks/>
            </p:cNvSpPr>
            <p:nvPr/>
          </p:nvSpPr>
          <p:spPr>
            <a:xfrm>
              <a:off x="1110615" y="339090"/>
              <a:ext cx="310515" cy="3994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2000" b="1">
                  <a:ln w="9525" cap="flat" cmpd="sng">
                    <a:solidFill>
                      <a:schemeClr val="bg1">
                        <a:lumMod val="85000"/>
                        <a:alpha val="0"/>
                      </a:schemeClr>
                    </a:solidFill>
                    <a:prstDash val="solid"/>
                  </a:ln>
                  <a:solidFill>
                    <a:srgbClr val="4B465E"/>
                  </a:solidFill>
                  <a:latin typeface="Malgun Gothic" charset="0"/>
                  <a:ea typeface="Malgun Gothic" charset="0"/>
                  <a:cs typeface="Arial" charset="0"/>
                </a:rPr>
                <a:t>Background</a:t>
              </a: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20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  <p:sp>
          <p:nvSpPr>
            <p:cNvPr id="5" name="Rect 0"/>
            <p:cNvSpPr txBox="1">
              <a:spLocks/>
            </p:cNvSpPr>
            <p:nvPr/>
          </p:nvSpPr>
          <p:spPr>
            <a:xfrm>
              <a:off x="1110615" y="699135"/>
              <a:ext cx="312420" cy="255270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defTabSz="913130" fontAlgn="base" latinLnBrk="0">
                <a:spcBef>
                  <a:spcPts val="600"/>
                </a:spcBef>
                <a:spcAft>
                  <a:spcPct val="0"/>
                </a:spcAft>
                <a:buFontTx/>
                <a:buNone/>
                <a:defRPr/>
              </a:pPr>
              <a:endParaRPr lang="ko-KR" altLang="en-US" sz="1050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Malgun Gothic" charset="0"/>
                <a:ea typeface="Malgun Gothic" charset="0"/>
                <a:cs typeface="Arial" charset="0"/>
              </a:endParaRPr>
            </a:p>
          </p:txBody>
        </p:sp>
      </p:grpSp>
      <p:sp>
        <p:nvSpPr>
          <p:cNvPr id="32" name="Rect 0"/>
          <p:cNvSpPr txBox="1">
            <a:spLocks/>
          </p:cNvSpPr>
          <p:nvPr/>
        </p:nvSpPr>
        <p:spPr>
          <a:xfrm>
            <a:off x="1134110" y="688975"/>
            <a:ext cx="11057255" cy="46101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defTabSz="913130" fontAlgn="base" latinLnBrk="0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ko-KR" sz="2400" b="1">
                <a:ln w="9525" cap="flat" cmpd="sng">
                  <a:solidFill>
                    <a:schemeClr val="bg1">
                      <a:lumMod val="85000"/>
                      <a:alpha val="0"/>
                    </a:schemeClr>
                  </a:solidFill>
                  <a:prstDash val="solid"/>
                </a:ln>
                <a:solidFill>
                  <a:srgbClr val="4B465E"/>
                </a:solidFill>
                <a:latin typeface="맑은 고딕" charset="0"/>
                <a:cs typeface="Arial" charset="0"/>
              </a:rPr>
              <a:t>GPU DVFS</a:t>
            </a:r>
            <a:endParaRPr lang="ko-KR" altLang="en-US" sz="2400" b="1">
              <a:ln w="9525" cap="flat" cmpd="sng">
                <a:solidFill>
                  <a:schemeClr val="bg1">
                    <a:lumMod val="85000"/>
                    <a:alpha val="0"/>
                  </a:schemeClr>
                </a:solidFill>
                <a:prstDash val="solid"/>
              </a:ln>
              <a:solidFill>
                <a:srgbClr val="4B465E"/>
              </a:solidFill>
              <a:latin typeface="맑은 고딕" charset="0"/>
              <a:cs typeface="Arial" charset="0"/>
            </a:endParaRPr>
          </a:p>
        </p:txBody>
      </p:sp>
      <p:sp>
        <p:nvSpPr>
          <p:cNvPr id="41" name="Rect 0"/>
          <p:cNvSpPr txBox="1">
            <a:spLocks/>
          </p:cNvSpPr>
          <p:nvPr/>
        </p:nvSpPr>
        <p:spPr>
          <a:xfrm>
            <a:off x="1005205" y="1385570"/>
            <a:ext cx="8712200" cy="64706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sz="1800">
                <a:latin typeface="Malgun Gothic" charset="0"/>
                <a:ea typeface="Malgun Gothic" charset="0"/>
              </a:rPr>
              <a:t>Energy Scaling Valley Trend with other models</a:t>
            </a:r>
            <a:endParaRPr lang="ko-KR" altLang="en-US" sz="1800">
              <a:latin typeface="Malgun Gothic" charset="0"/>
              <a:ea typeface="Malgun Gothic" charset="0"/>
            </a:endParaRPr>
          </a:p>
          <a:p>
            <a:pPr marL="0" indent="0" algn="l" latinLnBrk="0" hangingPunct="1">
              <a:buFontTx/>
              <a:buNone/>
            </a:pPr>
            <a:endParaRPr lang="ko-KR" altLang="en-US" sz="1800">
              <a:latin typeface="Segoe UI" charset="0"/>
              <a:ea typeface="Segoe UI" charset="0"/>
            </a:endParaRPr>
          </a:p>
        </p:txBody>
      </p:sp>
      <p:pic>
        <p:nvPicPr>
          <p:cNvPr id="42" name="Picture 69" descr="C:/Users/luisl/AppData/Roaming/PolarisOffice/ETemp/13748_9659616/fImage1101478491942.png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625" y="1931670"/>
            <a:ext cx="10982960" cy="2769870"/>
          </a:xfrm>
          <a:prstGeom prst="rect">
            <a:avLst/>
          </a:prstGeom>
          <a:noFill/>
        </p:spPr>
      </p:pic>
      <p:sp>
        <p:nvSpPr>
          <p:cNvPr id="43" name="Text Box 70"/>
          <p:cNvSpPr txBox="1">
            <a:spLocks/>
          </p:cNvSpPr>
          <p:nvPr/>
        </p:nvSpPr>
        <p:spPr>
          <a:xfrm>
            <a:off x="1264285" y="5121275"/>
            <a:ext cx="7994015" cy="27813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sz="1800">
                <a:latin typeface="Malgun Gothic" charset="0"/>
                <a:ea typeface="Malgun Gothic" charset="0"/>
              </a:rPr>
              <a:t>Reducing SM frequency saves energy but degrades performance </a:t>
            </a:r>
            <a:endParaRPr lang="ko-KR" altLang="en-US" sz="1800">
              <a:latin typeface="Malgun Gothic" charset="0"/>
              <a:ea typeface="Malgun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1">
      <a:dk1>
        <a:srgbClr val="3A3838"/>
      </a:dk1>
      <a:lt1>
        <a:srgbClr val="FFFFFF"/>
      </a:lt1>
      <a:dk2>
        <a:srgbClr val="AEABAB"/>
      </a:dk2>
      <a:lt2>
        <a:srgbClr val="F2F2F2"/>
      </a:lt2>
      <a:accent1>
        <a:srgbClr val="FF8E32"/>
      </a:accent1>
      <a:accent2>
        <a:srgbClr val="48A1FA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b">
        <a:normAutofit/>
      </a:bodyPr>
      <a:lstStyle>
        <a:defPPr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Pages>55</Pages>
  <Words>1986</Words>
  <Characters>0</Characters>
  <Application>Microsoft Office PowerPoint</Application>
  <DocSecurity>0</DocSecurity>
  <PresentationFormat>와이드스크린</PresentationFormat>
  <Lines>0</Lines>
  <Paragraphs>350</Paragraphs>
  <Slides>55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55</vt:i4>
      </vt:variant>
    </vt:vector>
  </HeadingPairs>
  <TitlesOfParts>
    <vt:vector size="61" baseType="lpstr">
      <vt:lpstr>Malgun Gothic</vt:lpstr>
      <vt:lpstr>Segoe UI</vt:lpstr>
      <vt:lpstr>Arial</vt:lpstr>
      <vt:lpstr>Malgun Gothic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Smilegate</dc:creator>
  <cp:lastModifiedBy>최종무</cp:lastModifiedBy>
  <cp:revision>3</cp:revision>
  <dcterms:modified xsi:type="dcterms:W3CDTF">2023-11-27T09:59:28Z</dcterms:modified>
  <cp:version>9.104.195.51339</cp:version>
</cp:coreProperties>
</file>