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12" r:id="rId2"/>
    <p:sldId id="369" r:id="rId3"/>
    <p:sldId id="391" r:id="rId4"/>
    <p:sldId id="403" r:id="rId5"/>
    <p:sldId id="397" r:id="rId6"/>
    <p:sldId id="398" r:id="rId7"/>
    <p:sldId id="400" r:id="rId8"/>
    <p:sldId id="401" r:id="rId9"/>
    <p:sldId id="402" r:id="rId10"/>
    <p:sldId id="392" r:id="rId11"/>
    <p:sldId id="404" r:id="rId12"/>
    <p:sldId id="393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394" r:id="rId21"/>
    <p:sldId id="412" r:id="rId22"/>
    <p:sldId id="43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34" r:id="rId32"/>
    <p:sldId id="399" r:id="rId33"/>
    <p:sldId id="413" r:id="rId34"/>
    <p:sldId id="414" r:id="rId35"/>
    <p:sldId id="436" r:id="rId36"/>
    <p:sldId id="437" r:id="rId37"/>
    <p:sldId id="438" r:id="rId38"/>
    <p:sldId id="439" r:id="rId39"/>
    <p:sldId id="370" r:id="rId40"/>
  </p:sldIdLst>
  <p:sldSz cx="12192000" cy="6858000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DE4791-AA14-813E-C4AE-58C04D6B9D37}" name="x041418" initials="x" userId="x041418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 제연" initials="이제" lastIdx="1" clrIdx="0">
    <p:extLst>
      <p:ext uri="{19B8F6BF-5375-455C-9EA6-DF929625EA0E}">
        <p15:presenceInfo xmlns:p15="http://schemas.microsoft.com/office/powerpoint/2012/main" userId="9d4560c756d54f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D86"/>
    <a:srgbClr val="0B2C87"/>
    <a:srgbClr val="FFDBD1"/>
    <a:srgbClr val="FFAFAF"/>
    <a:srgbClr val="DCC4EE"/>
    <a:srgbClr val="F3DDDA"/>
    <a:srgbClr val="7030A0"/>
    <a:srgbClr val="DBD6E6"/>
    <a:srgbClr val="D1B2E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8862" autoAdjust="0"/>
  </p:normalViewPr>
  <p:slideViewPr>
    <p:cSldViewPr snapToGrid="0">
      <p:cViewPr varScale="1">
        <p:scale>
          <a:sx n="142" d="100"/>
          <a:sy n="142" d="100"/>
        </p:scale>
        <p:origin x="9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6F7DC8E5-518B-B844-8AFB-6138BA9A4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3E02BC96-2569-1E47-9CC8-C432D61173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D02ED-AB60-1146-B810-37D04719C00C}" type="datetimeFigureOut">
              <a:rPr kumimoji="1" lang="ko-KR" altLang="en-US" smtClean="0"/>
              <a:t>2023-12-04</a:t>
            </a:fld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873A96D-1584-EA48-B2BB-8BF7186DC4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9E1FB54-431F-D746-BB23-DCDB0D14B6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47E1-FB9F-5742-AEB0-90D6B9612930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32970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BFCC2-75FE-9347-A155-69776C04C6EA}" type="datetimeFigureOut">
              <a:rPr kumimoji="1" lang="ko-KR" altLang="en-US" smtClean="0"/>
              <a:t>2023-12-04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C0143-43CC-3944-A7FC-88D983593444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2049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66930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1791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617213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32790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37961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63094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382204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803044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71767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93017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19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15581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04517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14318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097254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135597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4177910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2834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056479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8937146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774624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0767472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29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47206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99867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30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97789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376310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5791432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290620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946389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046717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5433104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302182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443701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altLang="ko-KR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39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857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4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51659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5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50302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397174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45248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8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4968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C0143-43CC-3944-A7FC-88D983593444}" type="slidenum">
              <a:rPr kumimoji="1" lang="ko-KR" altLang="en-US" smtClean="0"/>
              <a:t>9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7954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AAD9F9A-1F96-EE43-AD77-3DF017354DB2}"/>
              </a:ext>
            </a:extLst>
          </p:cNvPr>
          <p:cNvSpPr/>
          <p:nvPr userDrawn="1"/>
        </p:nvSpPr>
        <p:spPr>
          <a:xfrm>
            <a:off x="0" y="1800000"/>
            <a:ext cx="12192000" cy="3240000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015D765-0DA1-A843-9082-DA8224C3B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770" y="2416690"/>
            <a:ext cx="9014460" cy="2024620"/>
          </a:xfrm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33CF8BA7-6440-2A42-8984-D87A1956B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9948" y="5226334"/>
            <a:ext cx="5938687" cy="973084"/>
          </a:xfrm>
        </p:spPr>
        <p:txBody>
          <a:bodyPr anchor="b">
            <a:normAutofit/>
          </a:bodyPr>
          <a:lstStyle>
            <a:lvl1pPr marL="0" indent="0" algn="r">
              <a:buNone/>
              <a:defRPr sz="1400">
                <a:solidFill>
                  <a:sysClr val="windowText" lastClr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464889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2D0A98-9713-1546-85B2-980BBD97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76" y="219932"/>
            <a:ext cx="8876963" cy="831299"/>
          </a:xfrm>
        </p:spPr>
        <p:txBody>
          <a:bodyPr anchor="ctr">
            <a:normAutofit/>
          </a:bodyPr>
          <a:lstStyle>
            <a:lvl1pPr>
              <a:defRPr sz="4000" b="1">
                <a:solidFill>
                  <a:srgbClr val="0B2D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EE417EA-B8EE-7143-BA3E-5D414D8A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31030" y="6504328"/>
            <a:ext cx="2743200" cy="295861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B51E04B2-50B1-F345-A5F2-9019B6DE1370}"/>
              </a:ext>
            </a:extLst>
          </p:cNvPr>
          <p:cNvCxnSpPr>
            <a:cxnSpLocks/>
          </p:cNvCxnSpPr>
          <p:nvPr userDrawn="1"/>
        </p:nvCxnSpPr>
        <p:spPr>
          <a:xfrm>
            <a:off x="0" y="1280160"/>
            <a:ext cx="4903470" cy="0"/>
          </a:xfrm>
          <a:prstGeom prst="line">
            <a:avLst/>
          </a:prstGeom>
          <a:ln w="38100">
            <a:solidFill>
              <a:srgbClr val="0B2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0DA7A330-B061-A746-BC91-4E9EA3E4F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1509090"/>
            <a:ext cx="11102008" cy="4811700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120000"/>
              </a:lnSpc>
              <a:spcBef>
                <a:spcPts val="600"/>
              </a:spcBef>
              <a:buFontTx/>
              <a:buChar char="-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20000"/>
              </a:lnSpc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20000"/>
              </a:lnSpc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20000"/>
              </a:lnSpc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52005178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ADB45E5-D3F2-E61B-03F6-942F19761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7BF32D-4A17-AD9B-86C8-D3537329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FE796CC-C8B6-BAF5-5CBE-434E18B7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BA9262E-DAA9-D93F-6198-EEDC91F58559}"/>
              </a:ext>
            </a:extLst>
          </p:cNvPr>
          <p:cNvSpPr/>
          <p:nvPr userDrawn="1"/>
        </p:nvSpPr>
        <p:spPr>
          <a:xfrm>
            <a:off x="0" y="0"/>
            <a:ext cx="3459480" cy="4950209"/>
          </a:xfrm>
          <a:prstGeom prst="rect">
            <a:avLst/>
          </a:prstGeom>
          <a:solidFill>
            <a:srgbClr val="0B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EC6B600-8E5E-F030-CF0C-8843F36D1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68036"/>
            <a:ext cx="3154680" cy="461413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B04F3F5-0D22-27DF-F88A-39732F6F4C88}"/>
              </a:ext>
            </a:extLst>
          </p:cNvPr>
          <p:cNvSpPr/>
          <p:nvPr userDrawn="1"/>
        </p:nvSpPr>
        <p:spPr>
          <a:xfrm>
            <a:off x="4229100" y="1115060"/>
            <a:ext cx="7512049" cy="4841240"/>
          </a:xfrm>
          <a:prstGeom prst="rect">
            <a:avLst/>
          </a:prstGeom>
          <a:noFill/>
          <a:ln w="28575">
            <a:solidFill>
              <a:srgbClr val="0B2C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7D03928D-9E39-5450-EE19-445A22A1BA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2450" y="1236663"/>
            <a:ext cx="7189217" cy="4608164"/>
          </a:xfrm>
        </p:spPr>
        <p:txBody>
          <a:bodyPr/>
          <a:lstStyle>
            <a:lvl1pPr marL="457200" indent="-457200">
              <a:lnSpc>
                <a:spcPct val="150000"/>
              </a:lnSpc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lnSpc>
                <a:spcPct val="150000"/>
              </a:lnSpc>
              <a:buFont typeface="Wingdings" panose="05000000000000000000" pitchFamily="2" charset="2"/>
              <a:buChar char="ü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lnSpc>
                <a:spcPct val="150000"/>
              </a:lnSpc>
              <a:buFont typeface="Wingdings" panose="05000000000000000000" pitchFamily="2" charset="2"/>
              <a:buChar char="Ø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en-US" altLang="ko-KR"/>
              <a:t>- </a:t>
            </a:r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</p:spTree>
    <p:extLst>
      <p:ext uri="{BB962C8B-B14F-4D97-AF65-F5344CB8AC3E}">
        <p14:creationId xmlns:p14="http://schemas.microsoft.com/office/powerpoint/2010/main" val="385564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3FAB072-4FBE-564A-8853-71D540F7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66E07ED-FD7C-354D-96D8-4A969F641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10B2EE-E8B5-2849-94D5-6BC97BB91F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571061E-6307-C445-AA37-12801B0B4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34AC0DC-1CAD-A841-BD24-64B821F95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7E9C-B188-D646-AA46-64DB2324B3BF}" type="slidenum">
              <a:rPr kumimoji="1" lang="ko-KR" altLang="en-US" smtClean="0"/>
              <a:t>‹#›</a:t>
            </a:fld>
            <a:endParaRPr kumimoji="1" lang="ko-KR" altLang="en-US"/>
          </a:p>
        </p:txBody>
      </p:sp>
      <p:pic>
        <p:nvPicPr>
          <p:cNvPr id="7" name="Picture 2" descr="https://www.dankook.ac.kr/html_repositories/images/www/kor_content/est_ui_int04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6564648"/>
            <a:ext cx="2148840" cy="2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80" y="6488466"/>
            <a:ext cx="2948940" cy="3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6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  <p:sldLayoutId id="2147483661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U-DiSC/K-V-Workload-Generator/blob/master/README.md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5" y="2028803"/>
            <a:ext cx="11759209" cy="1099611"/>
          </a:xfrm>
        </p:spPr>
        <p:txBody>
          <a:bodyPr anchor="t"/>
          <a:lstStyle/>
          <a:p>
            <a:r>
              <a:rPr lang="en-US" altLang="ko-KR" sz="2800" dirty="0"/>
              <a:t>Constructing and Analyzing the LSM Compaction Design Space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710F9D9-C627-734C-88DB-048E5508A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234498"/>
            <a:ext cx="5938687" cy="973084"/>
          </a:xfrm>
        </p:spPr>
        <p:txBody>
          <a:bodyPr/>
          <a:lstStyle/>
          <a:p>
            <a:r>
              <a:rPr kumimoji="1" lang="en-US" altLang="ko-KR" dirty="0"/>
              <a:t>2023. 12. 05</a:t>
            </a:r>
          </a:p>
          <a:p>
            <a:r>
              <a:rPr kumimoji="1" lang="en-US" altLang="ko-KR" dirty="0"/>
              <a:t>Presented by Charles D. </a:t>
            </a:r>
            <a:r>
              <a:rPr kumimoji="1" lang="en-US" altLang="ko-KR" dirty="0" err="1"/>
              <a:t>Jaranilla</a:t>
            </a:r>
            <a:endParaRPr kumimoji="1" lang="en-US" altLang="ko-KR" dirty="0"/>
          </a:p>
          <a:p>
            <a:r>
              <a:rPr kumimoji="1" lang="en-US" altLang="ko-KR" dirty="0"/>
              <a:t>charlzdieljaranilla@gmail.com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178C0FE-270F-E5F3-5F5F-3C11A8A8606C}"/>
              </a:ext>
            </a:extLst>
          </p:cNvPr>
          <p:cNvSpPr txBox="1">
            <a:spLocks/>
          </p:cNvSpPr>
          <p:nvPr/>
        </p:nvSpPr>
        <p:spPr>
          <a:xfrm>
            <a:off x="94475" y="3429000"/>
            <a:ext cx="11759209" cy="1527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altLang="ko-KR" sz="1400" dirty="0"/>
          </a:p>
          <a:p>
            <a:pPr algn="l"/>
            <a:endParaRPr lang="en-US" altLang="ko-KR" sz="1400" dirty="0"/>
          </a:p>
          <a:p>
            <a:pPr algn="l"/>
            <a:r>
              <a:rPr lang="en-US" altLang="ko-KR" sz="1400" dirty="0" err="1"/>
              <a:t>Subhadeep</a:t>
            </a:r>
            <a:r>
              <a:rPr lang="en-US" altLang="ko-KR" sz="1400" dirty="0"/>
              <a:t> Sarkar, Dimitris </a:t>
            </a:r>
            <a:r>
              <a:rPr lang="en-US" altLang="ko-KR" sz="1400" dirty="0" err="1"/>
              <a:t>Staratzis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Zichen</a:t>
            </a:r>
            <a:r>
              <a:rPr lang="en-US" altLang="ko-KR" sz="1400" dirty="0"/>
              <a:t> Zhu, Manos </a:t>
            </a:r>
            <a:r>
              <a:rPr lang="en-US" altLang="ko-KR" sz="1400" dirty="0" err="1"/>
              <a:t>Athanassoulis</a:t>
            </a:r>
            <a:endParaRPr lang="en-US" altLang="ko-KR" sz="1400" dirty="0"/>
          </a:p>
          <a:p>
            <a:pPr algn="l"/>
            <a:r>
              <a:rPr lang="en-US" altLang="ko-KR" sz="1400" dirty="0"/>
              <a:t>Boston University, MA, USA</a:t>
            </a:r>
          </a:p>
          <a:p>
            <a:pPr algn="l"/>
            <a:endParaRPr lang="en-US" altLang="ko-KR" sz="1400" dirty="0"/>
          </a:p>
          <a:p>
            <a:pPr algn="l"/>
            <a:endParaRPr lang="en-US" altLang="ko-KR" sz="1400" dirty="0"/>
          </a:p>
          <a:p>
            <a:pPr algn="l"/>
            <a:r>
              <a:rPr lang="en-US" altLang="ko-KR" sz="1400" dirty="0"/>
              <a:t>Proceedings of the VLDB Endowment, 2021</a:t>
            </a:r>
          </a:p>
          <a:p>
            <a:pPr algn="l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23381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5" y="3197064"/>
            <a:ext cx="11759209" cy="498680"/>
          </a:xfrm>
        </p:spPr>
        <p:txBody>
          <a:bodyPr anchor="t"/>
          <a:lstStyle/>
          <a:p>
            <a:r>
              <a:rPr lang="en-US" altLang="ko-KR" sz="2800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3712512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11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3971636"/>
            <a:ext cx="11828585" cy="2095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2400" dirty="0"/>
              <a:t>LSM-Basics</a:t>
            </a:r>
          </a:p>
          <a:p>
            <a:pPr marL="0" indent="0" latinLnBrk="0">
              <a:buNone/>
            </a:pPr>
            <a:r>
              <a:rPr lang="en-US" sz="2400" dirty="0"/>
              <a:t>LSM-Compactions</a:t>
            </a:r>
          </a:p>
          <a:p>
            <a:pPr marL="0" indent="0" latinLnBrk="0">
              <a:buNone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D51749-9960-1E9E-0D00-C1883055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98" y="1672779"/>
            <a:ext cx="4154232" cy="17562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7CF7B8-A004-9A4E-3568-BA5F1A4E9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805" y="1051231"/>
            <a:ext cx="6944518" cy="52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5" y="3197064"/>
            <a:ext cx="11759209" cy="498680"/>
          </a:xfrm>
        </p:spPr>
        <p:txBody>
          <a:bodyPr anchor="t"/>
          <a:lstStyle/>
          <a:p>
            <a:r>
              <a:rPr lang="en-US" altLang="ko-KR" sz="2800" dirty="0"/>
              <a:t>The Compaction Design Space</a:t>
            </a:r>
          </a:p>
        </p:txBody>
      </p:sp>
    </p:spTree>
    <p:extLst>
      <p:ext uri="{BB962C8B-B14F-4D97-AF65-F5344CB8AC3E}">
        <p14:creationId xmlns:p14="http://schemas.microsoft.com/office/powerpoint/2010/main" val="117314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Compaction Primitives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13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2400" dirty="0"/>
              <a:t>An ensemble of design primitives that represents the fundamental decisions about the physical data layout and the data (re-)organization policy. Each primitive answers a fundamental design question.</a:t>
            </a:r>
          </a:p>
          <a:p>
            <a:pPr marL="0" indent="0" latinLnBrk="0">
              <a:buNone/>
            </a:pPr>
            <a:endParaRPr lang="en-US" sz="2400" dirty="0"/>
          </a:p>
          <a:p>
            <a:pPr latinLnBrk="0">
              <a:buFont typeface="+mj-lt"/>
              <a:buAutoNum type="arabicPeriod"/>
            </a:pPr>
            <a:r>
              <a:rPr lang="en-US" sz="2400" b="1" dirty="0"/>
              <a:t>Compaction trigger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When</a:t>
            </a:r>
            <a:r>
              <a:rPr lang="en-US" sz="2400" dirty="0"/>
              <a:t> to re-organize the data layout?</a:t>
            </a:r>
          </a:p>
          <a:p>
            <a:pPr latinLnBrk="0">
              <a:buFont typeface="+mj-lt"/>
              <a:buAutoNum type="arabicPeriod"/>
            </a:pPr>
            <a:r>
              <a:rPr lang="en-US" sz="2400" b="1" dirty="0"/>
              <a:t>Data layout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How</a:t>
            </a:r>
            <a:r>
              <a:rPr lang="en-US" sz="2400" dirty="0"/>
              <a:t> to lay out the data physically on storage?</a:t>
            </a:r>
          </a:p>
          <a:p>
            <a:pPr latinLnBrk="0">
              <a:buFont typeface="+mj-lt"/>
              <a:buAutoNum type="arabicPeriod"/>
            </a:pPr>
            <a:r>
              <a:rPr lang="en-US" sz="2400" b="1" dirty="0"/>
              <a:t>Compaction granularity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How much</a:t>
            </a:r>
            <a:r>
              <a:rPr lang="en-US" sz="2400" dirty="0"/>
              <a:t> data to move at-a-time?</a:t>
            </a:r>
          </a:p>
          <a:p>
            <a:pPr latinLnBrk="0">
              <a:buFont typeface="+mj-lt"/>
              <a:buAutoNum type="arabicPeriod"/>
            </a:pPr>
            <a:r>
              <a:rPr lang="en-US" sz="2400" b="1" dirty="0"/>
              <a:t>Data movement policy</a:t>
            </a:r>
            <a:r>
              <a:rPr lang="en-US" sz="2400" dirty="0"/>
              <a:t>: </a:t>
            </a:r>
            <a:r>
              <a:rPr lang="en-US" sz="2400" b="1" dirty="0">
                <a:solidFill>
                  <a:srgbClr val="FF0000"/>
                </a:solidFill>
              </a:rPr>
              <a:t>Which</a:t>
            </a:r>
            <a:r>
              <a:rPr lang="en-US" sz="2400" dirty="0"/>
              <a:t> block of data to be moved?</a:t>
            </a:r>
          </a:p>
        </p:txBody>
      </p:sp>
    </p:spTree>
    <p:extLst>
      <p:ext uri="{BB962C8B-B14F-4D97-AF65-F5344CB8AC3E}">
        <p14:creationId xmlns:p14="http://schemas.microsoft.com/office/powerpoint/2010/main" val="109702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Compaction Trigger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14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1600" dirty="0"/>
              <a:t>Most common compaction triggers</a:t>
            </a:r>
          </a:p>
          <a:p>
            <a:pPr indent="-227013" latinLnBrk="0"/>
            <a:r>
              <a:rPr lang="en-US" sz="1600" b="1" dirty="0"/>
              <a:t>Level saturation</a:t>
            </a:r>
            <a:r>
              <a:rPr lang="en-US" sz="1600" dirty="0"/>
              <a:t>: level size goes beyond a nominal threshold</a:t>
            </a:r>
          </a:p>
          <a:p>
            <a:pPr indent="-227013" latinLnBrk="0"/>
            <a:r>
              <a:rPr lang="en-US" sz="1600" b="1" dirty="0"/>
              <a:t>#Sorted runs</a:t>
            </a:r>
            <a:r>
              <a:rPr lang="en-US" sz="1600" dirty="0"/>
              <a:t>: sorted run count for a level reaches a threshold</a:t>
            </a:r>
          </a:p>
          <a:p>
            <a:pPr indent="-227013" latinLnBrk="0"/>
            <a:r>
              <a:rPr lang="en-US" sz="1600" b="1" dirty="0"/>
              <a:t>File staleness</a:t>
            </a:r>
            <a:r>
              <a:rPr lang="en-US" sz="1600" dirty="0"/>
              <a:t>: a file lives in a level for too long</a:t>
            </a:r>
          </a:p>
          <a:p>
            <a:pPr indent="-227013" latinLnBrk="0"/>
            <a:r>
              <a:rPr lang="en-US" sz="1600" b="1" dirty="0"/>
              <a:t>Space amplification (SA)</a:t>
            </a:r>
            <a:r>
              <a:rPr lang="en-US" sz="1600" dirty="0"/>
              <a:t>: overall SA surpasses a threshold</a:t>
            </a:r>
            <a:endParaRPr lang="en-US" sz="1600" b="1" dirty="0"/>
          </a:p>
          <a:p>
            <a:pPr indent="-227013" latinLnBrk="0"/>
            <a:r>
              <a:rPr lang="en-US" sz="1600" b="1" dirty="0"/>
              <a:t>Tombstone-TTL</a:t>
            </a:r>
            <a:r>
              <a:rPr lang="en-US" sz="1600" dirty="0"/>
              <a:t>: files have expired tombstone-TTL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4B4F5-6547-F0BB-EB82-BEFD559F8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899" y="1191924"/>
            <a:ext cx="5624649" cy="447415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6031E5-D3AF-F099-76A0-1F61FE54A789}"/>
              </a:ext>
            </a:extLst>
          </p:cNvPr>
          <p:cNvGrpSpPr/>
          <p:nvPr/>
        </p:nvGrpSpPr>
        <p:grpSpPr>
          <a:xfrm>
            <a:off x="2002235" y="4208696"/>
            <a:ext cx="2384596" cy="1457379"/>
            <a:chOff x="2002235" y="4208696"/>
            <a:chExt cx="2384596" cy="145737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DA702AE-5BD2-6466-1272-BE49D72C7938}"/>
                </a:ext>
              </a:extLst>
            </p:cNvPr>
            <p:cNvGrpSpPr/>
            <p:nvPr/>
          </p:nvGrpSpPr>
          <p:grpSpPr>
            <a:xfrm>
              <a:off x="2002235" y="4208696"/>
              <a:ext cx="2384596" cy="1457379"/>
              <a:chOff x="198120" y="4396740"/>
              <a:chExt cx="2560320" cy="156477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A098EB-CF86-2289-72BB-C5536731C91B}"/>
                  </a:ext>
                </a:extLst>
              </p:cNvPr>
              <p:cNvSpPr/>
              <p:nvPr/>
            </p:nvSpPr>
            <p:spPr>
              <a:xfrm>
                <a:off x="1196340" y="4396740"/>
                <a:ext cx="548640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B47C9F3-2B5D-D5B4-5587-F988F8B8A10A}"/>
                  </a:ext>
                </a:extLst>
              </p:cNvPr>
              <p:cNvSpPr/>
              <p:nvPr/>
            </p:nvSpPr>
            <p:spPr>
              <a:xfrm>
                <a:off x="922020" y="4831080"/>
                <a:ext cx="1253620" cy="281939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0A7BD61B-9D6A-EF58-2170-69D5C4575066}"/>
                  </a:ext>
                </a:extLst>
              </p:cNvPr>
              <p:cNvSpPr/>
              <p:nvPr/>
            </p:nvSpPr>
            <p:spPr>
              <a:xfrm>
                <a:off x="571500" y="5265420"/>
                <a:ext cx="1805940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500DC27-5EA9-423F-304E-6A6AEBEF7EF1}"/>
                  </a:ext>
                </a:extLst>
              </p:cNvPr>
              <p:cNvSpPr/>
              <p:nvPr/>
            </p:nvSpPr>
            <p:spPr>
              <a:xfrm>
                <a:off x="198120" y="5679575"/>
                <a:ext cx="2560320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98" name="Picture 2" descr="Lightning icon - download free icons">
              <a:extLst>
                <a:ext uri="{FF2B5EF4-FFF2-40B4-BE49-F238E27FC236}">
                  <a16:creationId xmlns:a16="http://schemas.microsoft.com/office/drawing/2014/main" id="{7A0C9D9F-0E97-7E6C-8916-CD1E456F44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1055" y="4366167"/>
              <a:ext cx="325302" cy="325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5817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Layout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15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1600" dirty="0"/>
              <a:t>Most common options for data layout</a:t>
            </a:r>
          </a:p>
          <a:p>
            <a:pPr indent="-227013" latinLnBrk="0"/>
            <a:r>
              <a:rPr lang="en-US" sz="1600" b="1" dirty="0"/>
              <a:t>Leveling</a:t>
            </a:r>
            <a:r>
              <a:rPr lang="en-US" sz="1600" dirty="0"/>
              <a:t>: one sorted run per level</a:t>
            </a:r>
          </a:p>
          <a:p>
            <a:pPr indent="-227013" latinLnBrk="0"/>
            <a:r>
              <a:rPr lang="en-US" sz="1600" b="1" dirty="0"/>
              <a:t>Tiering</a:t>
            </a:r>
            <a:r>
              <a:rPr lang="en-US" sz="1600" dirty="0"/>
              <a:t>: multiple sorted runs per level</a:t>
            </a:r>
          </a:p>
          <a:p>
            <a:pPr indent="-227013" latinLnBrk="0"/>
            <a:r>
              <a:rPr lang="en-US" sz="1600" b="1" dirty="0"/>
              <a:t>1-leveling</a:t>
            </a:r>
            <a:r>
              <a:rPr lang="en-US" sz="1600" dirty="0"/>
              <a:t>: tiering for Level 1; leveling otherwise</a:t>
            </a:r>
          </a:p>
          <a:p>
            <a:pPr indent="-227013" latinLnBrk="0"/>
            <a:r>
              <a:rPr lang="en-US" sz="1600" b="1" dirty="0"/>
              <a:t>L-leveling</a:t>
            </a:r>
            <a:r>
              <a:rPr lang="en-US" sz="1600" dirty="0"/>
              <a:t>: leveling for last level; tiering otherwise</a:t>
            </a:r>
          </a:p>
          <a:p>
            <a:pPr indent="-227013" latinLnBrk="0"/>
            <a:r>
              <a:rPr lang="en-US" sz="1600" b="1" dirty="0"/>
              <a:t>Hybrid</a:t>
            </a:r>
            <a:r>
              <a:rPr lang="en-US" sz="1600" dirty="0"/>
              <a:t>: a level can be tiering or leveling independently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88E8F9-6D92-066B-94CA-E26A97550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249" y="1312985"/>
            <a:ext cx="5663580" cy="4262149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B3F6924-637F-0FA8-57B0-EE0730AFA0B6}"/>
              </a:ext>
            </a:extLst>
          </p:cNvPr>
          <p:cNvGrpSpPr/>
          <p:nvPr/>
        </p:nvGrpSpPr>
        <p:grpSpPr>
          <a:xfrm>
            <a:off x="1025691" y="3906856"/>
            <a:ext cx="1442153" cy="881392"/>
            <a:chOff x="198120" y="4396740"/>
            <a:chExt cx="2560320" cy="1564775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7CB75B7-AD08-5771-DD0A-2E744ADAE6E4}"/>
                </a:ext>
              </a:extLst>
            </p:cNvPr>
            <p:cNvSpPr/>
            <p:nvPr/>
          </p:nvSpPr>
          <p:spPr>
            <a:xfrm>
              <a:off x="1196340" y="4396740"/>
              <a:ext cx="54864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F69B38BB-8426-0493-0A69-C8255F9B89AD}"/>
                </a:ext>
              </a:extLst>
            </p:cNvPr>
            <p:cNvSpPr/>
            <p:nvPr/>
          </p:nvSpPr>
          <p:spPr>
            <a:xfrm>
              <a:off x="922020" y="4831080"/>
              <a:ext cx="108966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EE5EAF43-84F6-31E9-2CD2-8A7006DBF7E9}"/>
                </a:ext>
              </a:extLst>
            </p:cNvPr>
            <p:cNvSpPr/>
            <p:nvPr/>
          </p:nvSpPr>
          <p:spPr>
            <a:xfrm>
              <a:off x="571500" y="5265420"/>
              <a:ext cx="180594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8DD66206-42DA-F3FA-C8A0-D3D95797AF04}"/>
                </a:ext>
              </a:extLst>
            </p:cNvPr>
            <p:cNvSpPr/>
            <p:nvPr/>
          </p:nvSpPr>
          <p:spPr>
            <a:xfrm>
              <a:off x="198120" y="5679575"/>
              <a:ext cx="256032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E372C4B-0BF7-E815-673E-A6C5F3CF0C82}"/>
              </a:ext>
            </a:extLst>
          </p:cNvPr>
          <p:cNvGrpSpPr/>
          <p:nvPr/>
        </p:nvGrpSpPr>
        <p:grpSpPr>
          <a:xfrm>
            <a:off x="3144537" y="3930328"/>
            <a:ext cx="1442154" cy="869286"/>
            <a:chOff x="3291840" y="4418233"/>
            <a:chExt cx="2560320" cy="154328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461A9267-2093-302B-091E-86B959B1735B}"/>
                </a:ext>
              </a:extLst>
            </p:cNvPr>
            <p:cNvSpPr/>
            <p:nvPr/>
          </p:nvSpPr>
          <p:spPr>
            <a:xfrm>
              <a:off x="4290060" y="4419177"/>
              <a:ext cx="14097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35AB5DB6-C634-7618-3A43-0DCE163A859E}"/>
                </a:ext>
              </a:extLst>
            </p:cNvPr>
            <p:cNvSpPr/>
            <p:nvPr/>
          </p:nvSpPr>
          <p:spPr>
            <a:xfrm>
              <a:off x="4015740" y="4831080"/>
              <a:ext cx="108966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E91A9D57-B990-2687-EED4-2DFAA7180B0F}"/>
                </a:ext>
              </a:extLst>
            </p:cNvPr>
            <p:cNvSpPr/>
            <p:nvPr/>
          </p:nvSpPr>
          <p:spPr>
            <a:xfrm>
              <a:off x="3665220" y="5265420"/>
              <a:ext cx="180594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989AB896-17F4-6315-FD92-2DC94EF26C4A}"/>
                </a:ext>
              </a:extLst>
            </p:cNvPr>
            <p:cNvSpPr/>
            <p:nvPr/>
          </p:nvSpPr>
          <p:spPr>
            <a:xfrm>
              <a:off x="3291840" y="5679575"/>
              <a:ext cx="256032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C7C54DC3-F23B-9090-EF30-22F705E45425}"/>
                </a:ext>
              </a:extLst>
            </p:cNvPr>
            <p:cNvSpPr/>
            <p:nvPr/>
          </p:nvSpPr>
          <p:spPr>
            <a:xfrm>
              <a:off x="4481631" y="4418233"/>
              <a:ext cx="140969" cy="281941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E4903799-69CC-6249-CD4C-BDCC2D918703}"/>
                </a:ext>
              </a:extLst>
            </p:cNvPr>
            <p:cNvSpPr/>
            <p:nvPr/>
          </p:nvSpPr>
          <p:spPr>
            <a:xfrm>
              <a:off x="4669156" y="4418233"/>
              <a:ext cx="140969" cy="281941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6155B5E-E0D8-FE31-9C8B-27BDA0EC309C}"/>
              </a:ext>
            </a:extLst>
          </p:cNvPr>
          <p:cNvGrpSpPr/>
          <p:nvPr/>
        </p:nvGrpSpPr>
        <p:grpSpPr>
          <a:xfrm>
            <a:off x="1032036" y="5198139"/>
            <a:ext cx="1442154" cy="869286"/>
            <a:chOff x="6370322" y="4392629"/>
            <a:chExt cx="2560320" cy="1543282"/>
          </a:xfrm>
        </p:grpSpPr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822788AB-7D31-3842-5B9F-7F730B131B10}"/>
                </a:ext>
              </a:extLst>
            </p:cNvPr>
            <p:cNvSpPr/>
            <p:nvPr/>
          </p:nvSpPr>
          <p:spPr>
            <a:xfrm>
              <a:off x="7368542" y="4393573"/>
              <a:ext cx="14097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546C881-6F8D-A3DC-F25A-7530086FB6D5}"/>
                </a:ext>
              </a:extLst>
            </p:cNvPr>
            <p:cNvSpPr/>
            <p:nvPr/>
          </p:nvSpPr>
          <p:spPr>
            <a:xfrm>
              <a:off x="7094222" y="4827913"/>
              <a:ext cx="33527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78225300-B226-0F83-4702-431184F62ABB}"/>
                </a:ext>
              </a:extLst>
            </p:cNvPr>
            <p:cNvSpPr/>
            <p:nvPr/>
          </p:nvSpPr>
          <p:spPr>
            <a:xfrm>
              <a:off x="6743702" y="5239816"/>
              <a:ext cx="54863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745910F5-0F9A-B98D-914F-66017889B35A}"/>
                </a:ext>
              </a:extLst>
            </p:cNvPr>
            <p:cNvSpPr/>
            <p:nvPr/>
          </p:nvSpPr>
          <p:spPr>
            <a:xfrm>
              <a:off x="6370322" y="5653971"/>
              <a:ext cx="256032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37AEACCE-1339-0FDE-1245-230B0D63B1F8}"/>
                </a:ext>
              </a:extLst>
            </p:cNvPr>
            <p:cNvSpPr/>
            <p:nvPr/>
          </p:nvSpPr>
          <p:spPr>
            <a:xfrm>
              <a:off x="7555886" y="4392629"/>
              <a:ext cx="140969" cy="281941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455368CA-0323-540F-7FED-D40AD5BC51FF}"/>
                </a:ext>
              </a:extLst>
            </p:cNvPr>
            <p:cNvSpPr/>
            <p:nvPr/>
          </p:nvSpPr>
          <p:spPr>
            <a:xfrm>
              <a:off x="7747638" y="4392629"/>
              <a:ext cx="140969" cy="281941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3803C89A-F2F7-2C68-8527-DCB5098A9523}"/>
                </a:ext>
              </a:extLst>
            </p:cNvPr>
            <p:cNvSpPr/>
            <p:nvPr/>
          </p:nvSpPr>
          <p:spPr>
            <a:xfrm>
              <a:off x="7471413" y="4827913"/>
              <a:ext cx="33527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7C3ADF63-EEC8-8748-A228-47F519C0E583}"/>
                </a:ext>
              </a:extLst>
            </p:cNvPr>
            <p:cNvSpPr/>
            <p:nvPr/>
          </p:nvSpPr>
          <p:spPr>
            <a:xfrm>
              <a:off x="7848604" y="4827913"/>
              <a:ext cx="33527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29DC0C70-C52A-1ACC-320C-0A9CEF24D5B1}"/>
                </a:ext>
              </a:extLst>
            </p:cNvPr>
            <p:cNvSpPr/>
            <p:nvPr/>
          </p:nvSpPr>
          <p:spPr>
            <a:xfrm>
              <a:off x="7339969" y="5239816"/>
              <a:ext cx="54863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A9721887-7FA7-2359-BF2F-97E89DA94024}"/>
                </a:ext>
              </a:extLst>
            </p:cNvPr>
            <p:cNvSpPr/>
            <p:nvPr/>
          </p:nvSpPr>
          <p:spPr>
            <a:xfrm>
              <a:off x="7936236" y="5239816"/>
              <a:ext cx="54863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B65A9F0-0305-EF8F-DB07-6B7F1FF19122}"/>
              </a:ext>
            </a:extLst>
          </p:cNvPr>
          <p:cNvGrpSpPr/>
          <p:nvPr/>
        </p:nvGrpSpPr>
        <p:grpSpPr>
          <a:xfrm>
            <a:off x="3133767" y="5202481"/>
            <a:ext cx="1429277" cy="869286"/>
            <a:chOff x="9437375" y="4399826"/>
            <a:chExt cx="2537459" cy="1543282"/>
          </a:xfrm>
        </p:grpSpPr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EC50E1A5-B60A-F533-37EA-E6F0D0534A0B}"/>
                </a:ext>
              </a:extLst>
            </p:cNvPr>
            <p:cNvSpPr/>
            <p:nvPr/>
          </p:nvSpPr>
          <p:spPr>
            <a:xfrm>
              <a:off x="10435595" y="4400770"/>
              <a:ext cx="140970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19E18DCA-1DC7-882F-CA46-FFEEF2683492}"/>
                </a:ext>
              </a:extLst>
            </p:cNvPr>
            <p:cNvSpPr/>
            <p:nvPr/>
          </p:nvSpPr>
          <p:spPr>
            <a:xfrm>
              <a:off x="10161275" y="4835110"/>
              <a:ext cx="33527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79FE58B4-D0D3-6EC5-DC15-40827FC5071A}"/>
                </a:ext>
              </a:extLst>
            </p:cNvPr>
            <p:cNvSpPr/>
            <p:nvPr/>
          </p:nvSpPr>
          <p:spPr>
            <a:xfrm>
              <a:off x="9810755" y="5247013"/>
              <a:ext cx="54863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1A527BF-48AF-F031-4250-BE388F5BEAD9}"/>
                </a:ext>
              </a:extLst>
            </p:cNvPr>
            <p:cNvSpPr/>
            <p:nvPr/>
          </p:nvSpPr>
          <p:spPr>
            <a:xfrm>
              <a:off x="9437375" y="5661168"/>
              <a:ext cx="796285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85547FB3-D99A-D381-E659-1A5BC0E6E0DB}"/>
                </a:ext>
              </a:extLst>
            </p:cNvPr>
            <p:cNvSpPr/>
            <p:nvPr/>
          </p:nvSpPr>
          <p:spPr>
            <a:xfrm>
              <a:off x="10622939" y="4399826"/>
              <a:ext cx="140969" cy="281941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CDA2738E-E692-2E9A-12F8-9918FD070B59}"/>
                </a:ext>
              </a:extLst>
            </p:cNvPr>
            <p:cNvSpPr/>
            <p:nvPr/>
          </p:nvSpPr>
          <p:spPr>
            <a:xfrm>
              <a:off x="10810464" y="4399826"/>
              <a:ext cx="140969" cy="281941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624DBCDD-F067-5C3A-D917-F0BD30924B50}"/>
                </a:ext>
              </a:extLst>
            </p:cNvPr>
            <p:cNvSpPr/>
            <p:nvPr/>
          </p:nvSpPr>
          <p:spPr>
            <a:xfrm>
              <a:off x="10538466" y="4835110"/>
              <a:ext cx="33527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3613640A-E5CD-6C0B-07E3-632F926109FC}"/>
                </a:ext>
              </a:extLst>
            </p:cNvPr>
            <p:cNvSpPr/>
            <p:nvPr/>
          </p:nvSpPr>
          <p:spPr>
            <a:xfrm>
              <a:off x="10915657" y="4835110"/>
              <a:ext cx="33527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BF6E0120-2336-81B9-C688-D2EDF27C80E5}"/>
                </a:ext>
              </a:extLst>
            </p:cNvPr>
            <p:cNvSpPr/>
            <p:nvPr/>
          </p:nvSpPr>
          <p:spPr>
            <a:xfrm>
              <a:off x="10407022" y="5247013"/>
              <a:ext cx="54863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36518059-045E-3116-25A1-89B1F7F7ED8F}"/>
                </a:ext>
              </a:extLst>
            </p:cNvPr>
            <p:cNvSpPr/>
            <p:nvPr/>
          </p:nvSpPr>
          <p:spPr>
            <a:xfrm>
              <a:off x="11003289" y="5247013"/>
              <a:ext cx="548638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937ACFAD-68B8-AE13-9511-17E49E969018}"/>
                </a:ext>
              </a:extLst>
            </p:cNvPr>
            <p:cNvSpPr/>
            <p:nvPr/>
          </p:nvSpPr>
          <p:spPr>
            <a:xfrm>
              <a:off x="10307962" y="5653971"/>
              <a:ext cx="796285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FFEE064E-37C4-5709-66F2-472238ED7B0E}"/>
                </a:ext>
              </a:extLst>
            </p:cNvPr>
            <p:cNvSpPr/>
            <p:nvPr/>
          </p:nvSpPr>
          <p:spPr>
            <a:xfrm>
              <a:off x="11178549" y="5645216"/>
              <a:ext cx="796285" cy="281940"/>
            </a:xfrm>
            <a:prstGeom prst="round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4713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Compaction Granularity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16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1600" dirty="0"/>
              <a:t>Most common compaction granularity options</a:t>
            </a:r>
          </a:p>
          <a:p>
            <a:pPr indent="-227013" latinLnBrk="0"/>
            <a:r>
              <a:rPr lang="en-US" sz="1600" b="1" dirty="0"/>
              <a:t>Level</a:t>
            </a:r>
            <a:r>
              <a:rPr lang="en-US" sz="1600" dirty="0"/>
              <a:t>: all data in two consecutive levels</a:t>
            </a:r>
          </a:p>
          <a:p>
            <a:pPr indent="-227013" latinLnBrk="0"/>
            <a:r>
              <a:rPr lang="en-US" sz="1600" b="1" dirty="0"/>
              <a:t>Sorted runs</a:t>
            </a:r>
            <a:r>
              <a:rPr lang="en-US" sz="1600" dirty="0"/>
              <a:t>: all sorted runs in a level</a:t>
            </a:r>
          </a:p>
          <a:p>
            <a:pPr indent="-227013" latinLnBrk="0"/>
            <a:r>
              <a:rPr lang="en-US" sz="1600" b="1" dirty="0"/>
              <a:t>File</a:t>
            </a:r>
            <a:r>
              <a:rPr lang="en-US" sz="1600" dirty="0"/>
              <a:t>: one sorted file at a time</a:t>
            </a:r>
          </a:p>
          <a:p>
            <a:pPr indent="-227013" latinLnBrk="0"/>
            <a:r>
              <a:rPr lang="en-US" sz="1600" b="1" dirty="0"/>
              <a:t>Multiple files</a:t>
            </a:r>
            <a:r>
              <a:rPr lang="en-US" sz="1600" dirty="0"/>
              <a:t>: several sorted files at a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CE10F-9557-AB6F-1D8D-AC039610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214" y="1312985"/>
            <a:ext cx="5607109" cy="449378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B44DB71-CEFC-0187-C4AE-6ABB2200A99A}"/>
              </a:ext>
            </a:extLst>
          </p:cNvPr>
          <p:cNvGrpSpPr/>
          <p:nvPr/>
        </p:nvGrpSpPr>
        <p:grpSpPr>
          <a:xfrm>
            <a:off x="1579743" y="3690205"/>
            <a:ext cx="3146814" cy="1923220"/>
            <a:chOff x="1579743" y="3690205"/>
            <a:chExt cx="3146814" cy="19232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30ECB1-8BB9-BAC1-9E61-ACE497DC620D}"/>
                </a:ext>
              </a:extLst>
            </p:cNvPr>
            <p:cNvGrpSpPr/>
            <p:nvPr/>
          </p:nvGrpSpPr>
          <p:grpSpPr>
            <a:xfrm>
              <a:off x="1579743" y="3690205"/>
              <a:ext cx="3146814" cy="1923220"/>
              <a:chOff x="198120" y="4396740"/>
              <a:chExt cx="2560320" cy="156477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3B067B7-0A6D-A13E-F4E9-2BA08A6EC8C0}"/>
                  </a:ext>
                </a:extLst>
              </p:cNvPr>
              <p:cNvSpPr/>
              <p:nvPr/>
            </p:nvSpPr>
            <p:spPr>
              <a:xfrm>
                <a:off x="1196340" y="4396740"/>
                <a:ext cx="548640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6DBBB54B-D9A8-93A2-D9C7-C8AC6249577B}"/>
                  </a:ext>
                </a:extLst>
              </p:cNvPr>
              <p:cNvSpPr/>
              <p:nvPr/>
            </p:nvSpPr>
            <p:spPr>
              <a:xfrm>
                <a:off x="922020" y="4831080"/>
                <a:ext cx="1089660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5F1E878D-0A54-A63E-58E2-FFCCD7C464CF}"/>
                  </a:ext>
                </a:extLst>
              </p:cNvPr>
              <p:cNvSpPr/>
              <p:nvPr/>
            </p:nvSpPr>
            <p:spPr>
              <a:xfrm>
                <a:off x="571500" y="5265420"/>
                <a:ext cx="1805940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8E413D39-DEF6-646F-E13E-7091166515FC}"/>
                  </a:ext>
                </a:extLst>
              </p:cNvPr>
              <p:cNvSpPr/>
              <p:nvPr/>
            </p:nvSpPr>
            <p:spPr>
              <a:xfrm>
                <a:off x="198120" y="5679575"/>
                <a:ext cx="2560320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5AF7695-AA97-BCAD-5902-41A4D000B98B}"/>
                </a:ext>
              </a:extLst>
            </p:cNvPr>
            <p:cNvSpPr/>
            <p:nvPr/>
          </p:nvSpPr>
          <p:spPr>
            <a:xfrm>
              <a:off x="3148467" y="4220126"/>
              <a:ext cx="332476" cy="37210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C0251BA-FDE4-9CFF-5FCA-E7513FDD9DCC}"/>
                </a:ext>
              </a:extLst>
            </p:cNvPr>
            <p:cNvSpPr/>
            <p:nvPr/>
          </p:nvSpPr>
          <p:spPr>
            <a:xfrm>
              <a:off x="3093755" y="4745083"/>
              <a:ext cx="581599" cy="37210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228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Policy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17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None/>
            </a:pPr>
            <a:r>
              <a:rPr lang="en-US" sz="1600" dirty="0"/>
              <a:t>Most common data movement policies</a:t>
            </a:r>
          </a:p>
          <a:p>
            <a:pPr indent="-227013" latinLnBrk="0"/>
            <a:r>
              <a:rPr lang="en-US" sz="1600" b="1" dirty="0"/>
              <a:t>Round-robin</a:t>
            </a:r>
            <a:r>
              <a:rPr lang="en-US" sz="1600" dirty="0"/>
              <a:t>: chooses files in a round-robin manner</a:t>
            </a:r>
          </a:p>
          <a:p>
            <a:pPr indent="-227013" latinLnBrk="0"/>
            <a:r>
              <a:rPr lang="en-US" sz="1600" b="1" dirty="0"/>
              <a:t>Least overlapping parent</a:t>
            </a:r>
            <a:r>
              <a:rPr lang="en-US" sz="1600" dirty="0"/>
              <a:t>: file with least overlap with “parent”</a:t>
            </a:r>
          </a:p>
          <a:p>
            <a:pPr indent="-227013" latinLnBrk="0"/>
            <a:r>
              <a:rPr lang="en-US" sz="1600" b="1" dirty="0"/>
              <a:t>Least overlapping grandparent</a:t>
            </a:r>
            <a:r>
              <a:rPr lang="en-US" sz="1600" dirty="0"/>
              <a:t>: as above with “grandparent”</a:t>
            </a:r>
          </a:p>
          <a:p>
            <a:pPr indent="-227013" latinLnBrk="0"/>
            <a:r>
              <a:rPr lang="en-US" sz="1600" b="1" dirty="0"/>
              <a:t>Coldest</a:t>
            </a:r>
            <a:r>
              <a:rPr lang="en-US" sz="1600" dirty="0"/>
              <a:t>: the least recently accessed file</a:t>
            </a:r>
          </a:p>
          <a:p>
            <a:pPr indent="-227013" latinLnBrk="0"/>
            <a:r>
              <a:rPr lang="en-US" sz="1600" b="1" dirty="0"/>
              <a:t>Oldest</a:t>
            </a:r>
            <a:r>
              <a:rPr lang="en-US" sz="1600" dirty="0"/>
              <a:t>: the oldest file in a level</a:t>
            </a:r>
          </a:p>
          <a:p>
            <a:pPr indent="-227013" latinLnBrk="0"/>
            <a:r>
              <a:rPr lang="en-US" sz="1600" b="1" dirty="0"/>
              <a:t>Tombstone density</a:t>
            </a:r>
            <a:r>
              <a:rPr lang="en-US" sz="1600" dirty="0"/>
              <a:t>: file with #tombstones above a threshold</a:t>
            </a:r>
          </a:p>
          <a:p>
            <a:pPr indent="-227013" latinLnBrk="0"/>
            <a:r>
              <a:rPr lang="en-US" sz="1600" b="1" dirty="0"/>
              <a:t>Tombstone-TTL</a:t>
            </a:r>
            <a:r>
              <a:rPr lang="en-US" sz="1600" dirty="0"/>
              <a:t>: file with expired tombstones-TTLs</a:t>
            </a:r>
          </a:p>
          <a:p>
            <a:pPr indent="-227013" latinLnBrk="0"/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324D22-7532-83E4-E00F-815E3A03F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209" y="1312985"/>
            <a:ext cx="5624649" cy="470720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CC021C6-6EB1-0DE7-3854-684360D70227}"/>
              </a:ext>
            </a:extLst>
          </p:cNvPr>
          <p:cNvGrpSpPr/>
          <p:nvPr/>
        </p:nvGrpSpPr>
        <p:grpSpPr>
          <a:xfrm>
            <a:off x="1634551" y="4628361"/>
            <a:ext cx="2796479" cy="1700818"/>
            <a:chOff x="1722217" y="3844197"/>
            <a:chExt cx="2796479" cy="17008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5164AA-F88C-2133-AD00-335DD7D25C60}"/>
                </a:ext>
              </a:extLst>
            </p:cNvPr>
            <p:cNvGrpSpPr/>
            <p:nvPr/>
          </p:nvGrpSpPr>
          <p:grpSpPr>
            <a:xfrm>
              <a:off x="1722217" y="3844197"/>
              <a:ext cx="2796479" cy="1700818"/>
              <a:chOff x="9437375" y="4399826"/>
              <a:chExt cx="2537459" cy="154328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3322B8C-9CB8-997B-AF1E-AE6EE9CA17B6}"/>
                  </a:ext>
                </a:extLst>
              </p:cNvPr>
              <p:cNvSpPr/>
              <p:nvPr/>
            </p:nvSpPr>
            <p:spPr>
              <a:xfrm>
                <a:off x="10435595" y="4400770"/>
                <a:ext cx="140970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5EE62180-F5BA-143A-B024-1860A45376F1}"/>
                  </a:ext>
                </a:extLst>
              </p:cNvPr>
              <p:cNvSpPr/>
              <p:nvPr/>
            </p:nvSpPr>
            <p:spPr>
              <a:xfrm>
                <a:off x="10161275" y="4835110"/>
                <a:ext cx="335278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85D03E66-7F0F-B6FF-6C7B-75FBEADAF6AB}"/>
                  </a:ext>
                </a:extLst>
              </p:cNvPr>
              <p:cNvSpPr/>
              <p:nvPr/>
            </p:nvSpPr>
            <p:spPr>
              <a:xfrm>
                <a:off x="9810755" y="5247013"/>
                <a:ext cx="548638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7F86274-9224-AFB6-EEE4-B370B425C8EC}"/>
                  </a:ext>
                </a:extLst>
              </p:cNvPr>
              <p:cNvSpPr/>
              <p:nvPr/>
            </p:nvSpPr>
            <p:spPr>
              <a:xfrm>
                <a:off x="9437375" y="5661168"/>
                <a:ext cx="796285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ED647BD-A9C0-5FB6-3F51-7F9D045C618E}"/>
                  </a:ext>
                </a:extLst>
              </p:cNvPr>
              <p:cNvSpPr/>
              <p:nvPr/>
            </p:nvSpPr>
            <p:spPr>
              <a:xfrm>
                <a:off x="10622939" y="4399826"/>
                <a:ext cx="140969" cy="281941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2A3A710F-D55E-B642-DE40-9F0213A07EB1}"/>
                  </a:ext>
                </a:extLst>
              </p:cNvPr>
              <p:cNvSpPr/>
              <p:nvPr/>
            </p:nvSpPr>
            <p:spPr>
              <a:xfrm>
                <a:off x="10810464" y="4399826"/>
                <a:ext cx="140969" cy="281941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460122D-A3A9-F16E-8D41-CA8A58580D66}"/>
                  </a:ext>
                </a:extLst>
              </p:cNvPr>
              <p:cNvSpPr/>
              <p:nvPr/>
            </p:nvSpPr>
            <p:spPr>
              <a:xfrm>
                <a:off x="10538466" y="4835110"/>
                <a:ext cx="335278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586351D7-C331-CB5F-2BA8-2D3C30875F0D}"/>
                  </a:ext>
                </a:extLst>
              </p:cNvPr>
              <p:cNvSpPr/>
              <p:nvPr/>
            </p:nvSpPr>
            <p:spPr>
              <a:xfrm>
                <a:off x="10915657" y="4835110"/>
                <a:ext cx="335278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10EEA837-13AE-4EC6-24BD-8E29A55CDBE5}"/>
                  </a:ext>
                </a:extLst>
              </p:cNvPr>
              <p:cNvSpPr/>
              <p:nvPr/>
            </p:nvSpPr>
            <p:spPr>
              <a:xfrm>
                <a:off x="10407022" y="5247013"/>
                <a:ext cx="548638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CC1AB0E-5E02-A1C6-8CB2-7E619D598463}"/>
                  </a:ext>
                </a:extLst>
              </p:cNvPr>
              <p:cNvSpPr/>
              <p:nvPr/>
            </p:nvSpPr>
            <p:spPr>
              <a:xfrm>
                <a:off x="11003289" y="5247013"/>
                <a:ext cx="548638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826FE07D-8353-F522-150C-DCD90F2F38BB}"/>
                  </a:ext>
                </a:extLst>
              </p:cNvPr>
              <p:cNvSpPr/>
              <p:nvPr/>
            </p:nvSpPr>
            <p:spPr>
              <a:xfrm>
                <a:off x="10307962" y="5653971"/>
                <a:ext cx="796285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EE27E3C4-ACB9-99A5-0A27-256F875A799E}"/>
                  </a:ext>
                </a:extLst>
              </p:cNvPr>
              <p:cNvSpPr/>
              <p:nvPr/>
            </p:nvSpPr>
            <p:spPr>
              <a:xfrm>
                <a:off x="11178549" y="5645216"/>
                <a:ext cx="796285" cy="281940"/>
              </a:xfrm>
              <a:prstGeom prst="roundRect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F97D31-D2A0-8181-95FA-075F8DE44F3C}"/>
                </a:ext>
              </a:extLst>
            </p:cNvPr>
            <p:cNvSpPr/>
            <p:nvPr/>
          </p:nvSpPr>
          <p:spPr>
            <a:xfrm>
              <a:off x="2911879" y="4297280"/>
              <a:ext cx="854972" cy="372107"/>
            </a:xfrm>
            <a:prstGeom prst="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89577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Compaction Design Space Cardinality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18</a:t>
            </a:fld>
            <a:endParaRPr kumimoji="1"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2875F-7CBC-7EE9-62F7-9DED9A0F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30" y="920946"/>
            <a:ext cx="5283200" cy="5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3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Compactions Analyzed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19</a:t>
            </a:fld>
            <a:endParaRPr kumimoji="1"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EFE3E5-81B8-47CB-B54D-42D2876D6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31371"/>
            <a:ext cx="12192000" cy="23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C64C7-346E-1FA6-D81C-D211F7FA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FA4F8-5C00-475D-50A9-21529D2B6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The Compaction Design Space</a:t>
            </a:r>
          </a:p>
          <a:p>
            <a:r>
              <a:rPr lang="en-US" dirty="0"/>
              <a:t>Benchmarking and Evaluation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06396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5" y="3197064"/>
            <a:ext cx="11759209" cy="498680"/>
          </a:xfrm>
        </p:spPr>
        <p:txBody>
          <a:bodyPr anchor="t"/>
          <a:lstStyle/>
          <a:p>
            <a:r>
              <a:rPr lang="en-US" altLang="ko-KR" sz="2800" dirty="0"/>
              <a:t>Benchmarking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2214960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the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21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latinLnBrk="0">
              <a:buNone/>
            </a:pPr>
            <a:r>
              <a:rPr lang="en-US" sz="2000" dirty="0"/>
              <a:t>Answer the following questions:</a:t>
            </a:r>
          </a:p>
          <a:p>
            <a:pPr indent="-227013" latinLnBrk="0"/>
            <a:r>
              <a:rPr lang="en-US" sz="2000" dirty="0"/>
              <a:t>Performance implications: How do compactions affect the overall </a:t>
            </a:r>
            <a:r>
              <a:rPr lang="en-US" sz="2000" b="1" dirty="0">
                <a:solidFill>
                  <a:schemeClr val="accent6"/>
                </a:solidFill>
              </a:rPr>
              <a:t>performance</a:t>
            </a:r>
            <a:r>
              <a:rPr lang="en-US" sz="2000" dirty="0"/>
              <a:t> of LSM-engines?</a:t>
            </a:r>
          </a:p>
          <a:p>
            <a:pPr lvl="1" indent="-227013" latinLnBrk="0"/>
            <a:r>
              <a:rPr lang="en-US" sz="1100" dirty="0"/>
              <a:t>Compaction Latency</a:t>
            </a:r>
          </a:p>
          <a:p>
            <a:pPr lvl="1" indent="-227013" latinLnBrk="0"/>
            <a:r>
              <a:rPr lang="en-US" sz="1100" dirty="0"/>
              <a:t>Write Amplification</a:t>
            </a:r>
          </a:p>
          <a:p>
            <a:pPr lvl="1" indent="-227013" latinLnBrk="0"/>
            <a:r>
              <a:rPr lang="en-US" sz="1100" dirty="0"/>
              <a:t>Write Latency</a:t>
            </a:r>
          </a:p>
          <a:p>
            <a:pPr lvl="1" indent="-227013" latinLnBrk="0"/>
            <a:r>
              <a:rPr lang="en-US" sz="1100" dirty="0"/>
              <a:t>Read Amplification</a:t>
            </a:r>
          </a:p>
          <a:p>
            <a:pPr lvl="1" indent="-227013" latinLnBrk="0"/>
            <a:r>
              <a:rPr lang="en-US" sz="1100" dirty="0"/>
              <a:t>Point Lookup Latency</a:t>
            </a:r>
          </a:p>
          <a:p>
            <a:pPr lvl="1" indent="-227013" latinLnBrk="0"/>
            <a:r>
              <a:rPr lang="en-US" sz="1100" dirty="0"/>
              <a:t>Range Lookup Latency</a:t>
            </a:r>
          </a:p>
          <a:p>
            <a:pPr lvl="1" indent="-227013" latinLnBrk="0"/>
            <a:r>
              <a:rPr lang="en-US" sz="1100" dirty="0"/>
              <a:t>Space Amplification</a:t>
            </a:r>
          </a:p>
          <a:p>
            <a:pPr lvl="1" indent="-227013" latinLnBrk="0"/>
            <a:r>
              <a:rPr lang="en-US" sz="1100" dirty="0"/>
              <a:t>Delete Performance</a:t>
            </a:r>
          </a:p>
          <a:p>
            <a:pPr indent="-227013" latinLnBrk="0"/>
            <a:r>
              <a:rPr lang="en-US" sz="2000" dirty="0"/>
              <a:t>Workload influence: How do </a:t>
            </a:r>
            <a:r>
              <a:rPr lang="en-US" sz="2000" b="1" dirty="0">
                <a:solidFill>
                  <a:schemeClr val="accent6"/>
                </a:solidFill>
              </a:rPr>
              <a:t>workload</a:t>
            </a:r>
            <a:r>
              <a:rPr lang="en-US" sz="2000" dirty="0"/>
              <a:t> distribution and composition influence compactions, and thereby, performance?</a:t>
            </a:r>
          </a:p>
          <a:p>
            <a:pPr indent="-227013" latinLnBrk="0"/>
            <a:r>
              <a:rPr lang="en-US" sz="2000" dirty="0"/>
              <a:t>What is the interplay between LSM compactions and </a:t>
            </a:r>
            <a:r>
              <a:rPr lang="en-US" sz="2000" b="1" dirty="0">
                <a:solidFill>
                  <a:schemeClr val="accent6"/>
                </a:solidFill>
              </a:rPr>
              <a:t>tuning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92065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22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7013" latinLnBrk="0"/>
            <a:r>
              <a:rPr lang="en-US" sz="2000" dirty="0"/>
              <a:t>AWS EC2 server with t2.2xlarge instances (virtualization: hardware virtual machine)</a:t>
            </a:r>
          </a:p>
          <a:p>
            <a:pPr indent="-227013" latinLnBrk="0"/>
            <a:r>
              <a:rPr lang="en-US" sz="2000" dirty="0"/>
              <a:t>Each virtual machine:</a:t>
            </a:r>
          </a:p>
          <a:p>
            <a:pPr lvl="1" indent="-227013" latinLnBrk="0"/>
            <a:r>
              <a:rPr lang="en-US" sz="1600" dirty="0"/>
              <a:t>8 Intel Scalable Processors (vCPUs) at 3.0GHz</a:t>
            </a:r>
          </a:p>
          <a:p>
            <a:pPr lvl="1" indent="-227013" latinLnBrk="0"/>
            <a:r>
              <a:rPr lang="en-US" sz="1600" dirty="0"/>
              <a:t>32GB of DIMM RAM</a:t>
            </a:r>
          </a:p>
          <a:p>
            <a:pPr lvl="1" indent="-227013" latinLnBrk="0"/>
            <a:r>
              <a:rPr lang="en-US" sz="1600" dirty="0"/>
              <a:t>45MB of L3 cache</a:t>
            </a:r>
          </a:p>
          <a:p>
            <a:pPr lvl="1" indent="-227013" latinLnBrk="0"/>
            <a:r>
              <a:rPr lang="en-US" sz="1600" dirty="0"/>
              <a:t>Ubuntu 20.04 LTS</a:t>
            </a:r>
          </a:p>
          <a:p>
            <a:pPr indent="-227013" latinLnBrk="0"/>
            <a:r>
              <a:rPr lang="en-US" sz="2000" dirty="0"/>
              <a:t>Storage:</a:t>
            </a:r>
          </a:p>
          <a:p>
            <a:pPr lvl="1" indent="-227013" latinLnBrk="0"/>
            <a:r>
              <a:rPr lang="en-US" sz="1800" dirty="0"/>
              <a:t>40 / 500 GB SSD volume with 4000 provisioned IOPS</a:t>
            </a:r>
          </a:p>
          <a:p>
            <a:pPr indent="-227013" latinLnBrk="0"/>
            <a:r>
              <a:rPr lang="en-US" sz="2000" dirty="0"/>
              <a:t>RocksDB v6.11.4</a:t>
            </a:r>
          </a:p>
          <a:p>
            <a:pPr indent="-227013" latinLnBrk="0"/>
            <a:r>
              <a:rPr lang="en-US" sz="2000" dirty="0"/>
              <a:t>Workloads: </a:t>
            </a:r>
            <a:r>
              <a:rPr lang="en-US" sz="2000" dirty="0">
                <a:hlinkClick r:id="rId3"/>
              </a:rPr>
              <a:t>K-V-Workload-Generator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2787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23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6"/>
            <a:ext cx="11828585" cy="83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latinLnBrk="0">
              <a:buNone/>
            </a:pPr>
            <a:r>
              <a:rPr lang="en-US" sz="1600" dirty="0"/>
              <a:t>Observation 1: Compactions Cause High Data Movement</a:t>
            </a:r>
          </a:p>
          <a:p>
            <a:pPr marL="230187" indent="0" latinLnBrk="0">
              <a:buNone/>
            </a:pPr>
            <a:r>
              <a:rPr lang="en-US" sz="1600" dirty="0"/>
              <a:t>Observation 2: Partial Compaction Reduces Data Movement at the Expense of Increased Compaction Count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80B0E2-EE08-3EE6-3F69-822872E173A2}"/>
              </a:ext>
            </a:extLst>
          </p:cNvPr>
          <p:cNvSpPr txBox="1">
            <a:spLocks/>
          </p:cNvSpPr>
          <p:nvPr/>
        </p:nvSpPr>
        <p:spPr>
          <a:xfrm>
            <a:off x="288076" y="5236814"/>
            <a:ext cx="11828585" cy="83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algn="ctr" latinLnBrk="0">
              <a:buNone/>
            </a:pPr>
            <a:r>
              <a:rPr lang="en-US" sz="1600" dirty="0"/>
              <a:t>Takeaway: Larger compaction granularity leads to fewer but larger compactions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FB5C24-9EB7-03A8-16F9-74AC2F4A3573}"/>
              </a:ext>
            </a:extLst>
          </p:cNvPr>
          <p:cNvGrpSpPr/>
          <p:nvPr/>
        </p:nvGrpSpPr>
        <p:grpSpPr>
          <a:xfrm>
            <a:off x="982662" y="2301875"/>
            <a:ext cx="3992861" cy="2784822"/>
            <a:chOff x="982662" y="2301875"/>
            <a:chExt cx="3992861" cy="27848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6DCD92-BF71-9435-3D30-FD97A0DA5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662" y="2301875"/>
              <a:ext cx="3992861" cy="24987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3BF627-4A4D-8ACD-2CC6-8F0AD307C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48754" y="4829680"/>
              <a:ext cx="2090738" cy="25701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112DF7-6850-A752-1F64-47D9CB40EFAF}"/>
              </a:ext>
            </a:extLst>
          </p:cNvPr>
          <p:cNvGrpSpPr/>
          <p:nvPr/>
        </p:nvGrpSpPr>
        <p:grpSpPr>
          <a:xfrm>
            <a:off x="5706764" y="2349500"/>
            <a:ext cx="4029775" cy="2717123"/>
            <a:chOff x="5706764" y="2349500"/>
            <a:chExt cx="4029775" cy="27171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E28315-B517-E49C-3406-D809064FA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06764" y="2349500"/>
              <a:ext cx="4029775" cy="24511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CFA5A2-0563-73C4-8143-8A4F0763C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74301" y="4809606"/>
              <a:ext cx="2090738" cy="257017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34123A-178F-80DA-216D-0965C269F4C2}"/>
              </a:ext>
            </a:extLst>
          </p:cNvPr>
          <p:cNvGrpSpPr/>
          <p:nvPr/>
        </p:nvGrpSpPr>
        <p:grpSpPr>
          <a:xfrm>
            <a:off x="1619250" y="2698750"/>
            <a:ext cx="2811780" cy="600075"/>
            <a:chOff x="1619250" y="2698750"/>
            <a:chExt cx="2811780" cy="600075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4523522-7BDA-E331-4198-D25BB08AEEC9}"/>
                </a:ext>
              </a:extLst>
            </p:cNvPr>
            <p:cNvCxnSpPr>
              <a:cxnSpLocks/>
            </p:cNvCxnSpPr>
            <p:nvPr/>
          </p:nvCxnSpPr>
          <p:spPr>
            <a:xfrm>
              <a:off x="1619250" y="2698750"/>
              <a:ext cx="281178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D21007-320B-A2A1-359A-79BE81E0ADA5}"/>
                </a:ext>
              </a:extLst>
            </p:cNvPr>
            <p:cNvCxnSpPr>
              <a:cxnSpLocks/>
            </p:cNvCxnSpPr>
            <p:nvPr/>
          </p:nvCxnSpPr>
          <p:spPr>
            <a:xfrm>
              <a:off x="2082800" y="3298825"/>
              <a:ext cx="1933575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BF54EBD-2C04-A9D8-E080-6117E63ED1F7}"/>
                </a:ext>
              </a:extLst>
            </p:cNvPr>
            <p:cNvCxnSpPr/>
            <p:nvPr/>
          </p:nvCxnSpPr>
          <p:spPr>
            <a:xfrm>
              <a:off x="2212975" y="2724150"/>
              <a:ext cx="0" cy="55245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ontent Placeholder 3">
              <a:extLst>
                <a:ext uri="{FF2B5EF4-FFF2-40B4-BE49-F238E27FC236}">
                  <a16:creationId xmlns:a16="http://schemas.microsoft.com/office/drawing/2014/main" id="{D396C920-9AD4-B035-158D-CC5353745E1D}"/>
                </a:ext>
              </a:extLst>
            </p:cNvPr>
            <p:cNvSpPr txBox="1">
              <a:spLocks/>
            </p:cNvSpPr>
            <p:nvPr/>
          </p:nvSpPr>
          <p:spPr>
            <a:xfrm>
              <a:off x="2212975" y="2813454"/>
              <a:ext cx="602273" cy="4002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Tx/>
                <a:buChar char="-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latinLnBrk="0"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45%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7117354-6B51-26F4-458D-E866F88E5AB6}"/>
              </a:ext>
            </a:extLst>
          </p:cNvPr>
          <p:cNvCxnSpPr>
            <a:cxnSpLocks/>
          </p:cNvCxnSpPr>
          <p:nvPr/>
        </p:nvCxnSpPr>
        <p:spPr>
          <a:xfrm>
            <a:off x="4187825" y="2724150"/>
            <a:ext cx="0" cy="1485900"/>
          </a:xfrm>
          <a:prstGeom prst="straightConnector1">
            <a:avLst/>
          </a:prstGeom>
          <a:ln w="127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74ADADA4-D167-0B76-779C-33EBFB103FB8}"/>
              </a:ext>
            </a:extLst>
          </p:cNvPr>
          <p:cNvSpPr txBox="1">
            <a:spLocks/>
          </p:cNvSpPr>
          <p:nvPr/>
        </p:nvSpPr>
        <p:spPr>
          <a:xfrm>
            <a:off x="4241689" y="2752500"/>
            <a:ext cx="602273" cy="400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None/>
            </a:pPr>
            <a:r>
              <a:rPr lang="en-US" sz="1600" dirty="0">
                <a:solidFill>
                  <a:srgbClr val="FF0000"/>
                </a:solidFill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23003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24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6"/>
            <a:ext cx="11828585" cy="83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latinLnBrk="0">
              <a:buNone/>
            </a:pPr>
            <a:r>
              <a:rPr lang="en-US" sz="1600" dirty="0"/>
              <a:t>Observation 3: Full Leveling has the Highest Mean Compaction Latency</a:t>
            </a:r>
          </a:p>
          <a:p>
            <a:pPr marL="230187" indent="0" latinLnBrk="0">
              <a:buNone/>
            </a:pPr>
            <a:r>
              <a:rPr lang="en-US" sz="1600" dirty="0"/>
              <a:t>                        The Tail Write Latency is Highest for Tiering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80B0E2-EE08-3EE6-3F69-822872E173A2}"/>
              </a:ext>
            </a:extLst>
          </p:cNvPr>
          <p:cNvSpPr txBox="1">
            <a:spLocks/>
          </p:cNvSpPr>
          <p:nvPr/>
        </p:nvSpPr>
        <p:spPr>
          <a:xfrm>
            <a:off x="288076" y="5236814"/>
            <a:ext cx="11828585" cy="83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algn="ctr" latinLnBrk="0">
              <a:buNone/>
            </a:pPr>
            <a:r>
              <a:rPr lang="en-US" sz="1600" dirty="0"/>
              <a:t>Takeaway:  Tier may cause prolonged write stalls.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09DE57-78C6-9190-728D-EEFA2649C2BF}"/>
              </a:ext>
            </a:extLst>
          </p:cNvPr>
          <p:cNvGrpSpPr/>
          <p:nvPr/>
        </p:nvGrpSpPr>
        <p:grpSpPr>
          <a:xfrm>
            <a:off x="1074887" y="2446948"/>
            <a:ext cx="3925425" cy="2639749"/>
            <a:chOff x="1074887" y="2446948"/>
            <a:chExt cx="3925425" cy="26397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3BF627-4A4D-8ACD-2CC6-8F0AD307C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8754" y="4829680"/>
              <a:ext cx="2090738" cy="25701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37AA05D-F48D-DA43-B4A8-EEB4A4644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887" y="2446948"/>
              <a:ext cx="3925425" cy="230767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FA754A-51BC-62D1-FB5A-2E82FA50F1E0}"/>
              </a:ext>
            </a:extLst>
          </p:cNvPr>
          <p:cNvGrpSpPr/>
          <p:nvPr/>
        </p:nvGrpSpPr>
        <p:grpSpPr>
          <a:xfrm>
            <a:off x="5974339" y="2474736"/>
            <a:ext cx="3762777" cy="2591887"/>
            <a:chOff x="5974339" y="2474736"/>
            <a:chExt cx="3762777" cy="25918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8CFA5A2-0563-73C4-8143-8A4F0763C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4301" y="4809606"/>
              <a:ext cx="2090738" cy="25701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9024007-2E36-62C3-ABD7-4F8C09CDA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4339" y="2474736"/>
              <a:ext cx="3762777" cy="2279886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82F57D-AA2B-8017-9BB4-9C4AE2E60246}"/>
              </a:ext>
            </a:extLst>
          </p:cNvPr>
          <p:cNvGrpSpPr/>
          <p:nvPr/>
        </p:nvGrpSpPr>
        <p:grpSpPr>
          <a:xfrm>
            <a:off x="6991350" y="2666641"/>
            <a:ext cx="2173689" cy="1497011"/>
            <a:chOff x="6991350" y="2666641"/>
            <a:chExt cx="2173689" cy="149701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D8D5F59-10C0-740C-650C-B67EEEE5D4CC}"/>
                </a:ext>
              </a:extLst>
            </p:cNvPr>
            <p:cNvCxnSpPr>
              <a:cxnSpLocks/>
            </p:cNvCxnSpPr>
            <p:nvPr/>
          </p:nvCxnSpPr>
          <p:spPr>
            <a:xfrm>
              <a:off x="6991350" y="2666641"/>
              <a:ext cx="217368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3E08E22-B9D0-B7FD-7F4C-4A3E6E2BE896}"/>
                </a:ext>
              </a:extLst>
            </p:cNvPr>
            <p:cNvCxnSpPr>
              <a:cxnSpLocks/>
            </p:cNvCxnSpPr>
            <p:nvPr/>
          </p:nvCxnSpPr>
          <p:spPr>
            <a:xfrm>
              <a:off x="8757449" y="2682875"/>
              <a:ext cx="0" cy="146728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D6248E7-6509-1134-5CBF-7E3FCE5836F5}"/>
                </a:ext>
              </a:extLst>
            </p:cNvPr>
            <p:cNvCxnSpPr>
              <a:cxnSpLocks/>
            </p:cNvCxnSpPr>
            <p:nvPr/>
          </p:nvCxnSpPr>
          <p:spPr>
            <a:xfrm>
              <a:off x="7036594" y="4163652"/>
              <a:ext cx="1816894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ontent Placeholder 3">
              <a:extLst>
                <a:ext uri="{FF2B5EF4-FFF2-40B4-BE49-F238E27FC236}">
                  <a16:creationId xmlns:a16="http://schemas.microsoft.com/office/drawing/2014/main" id="{B5BD7074-73F7-72A2-0B19-026AE1CE53AD}"/>
                </a:ext>
              </a:extLst>
            </p:cNvPr>
            <p:cNvSpPr txBox="1">
              <a:spLocks/>
            </p:cNvSpPr>
            <p:nvPr/>
          </p:nvSpPr>
          <p:spPr>
            <a:xfrm>
              <a:off x="8280289" y="3108632"/>
              <a:ext cx="602273" cy="4002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Tx/>
                <a:buChar char="-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latinLnBrk="0"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5x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92121673-A7D6-95F5-BDC5-29CCC760E125}"/>
              </a:ext>
            </a:extLst>
          </p:cNvPr>
          <p:cNvSpPr/>
          <p:nvPr/>
        </p:nvSpPr>
        <p:spPr>
          <a:xfrm>
            <a:off x="1717675" y="3641725"/>
            <a:ext cx="298450" cy="29845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2CBAA61-A4E6-A74A-4497-474F0BB79961}"/>
              </a:ext>
            </a:extLst>
          </p:cNvPr>
          <p:cNvSpPr/>
          <p:nvPr/>
        </p:nvSpPr>
        <p:spPr>
          <a:xfrm>
            <a:off x="4110354" y="2623737"/>
            <a:ext cx="436245" cy="436245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1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25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1237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latinLnBrk="0">
              <a:buNone/>
            </a:pPr>
            <a:r>
              <a:rPr lang="en-US" sz="1600" dirty="0"/>
              <a:t>Observation 4: The Point Lookup Latency is Highest for Tiering and Lowest for Full-Level Compaction</a:t>
            </a:r>
          </a:p>
          <a:p>
            <a:pPr marL="230187" indent="0" latinLnBrk="0">
              <a:buNone/>
            </a:pPr>
            <a:r>
              <a:rPr lang="en-US" sz="1600" dirty="0"/>
              <a:t>Observation 5: Read Amplification is Influenced by the Block Cache Size and File Structure and is Highest for Tiering</a:t>
            </a:r>
          </a:p>
          <a:p>
            <a:pPr marL="230187" indent="0" latinLnBrk="0">
              <a:buNone/>
            </a:pPr>
            <a:r>
              <a:rPr lang="en-US" sz="1600" dirty="0"/>
              <a:t>                        The Effect of Compactions on Range Scans is Marginal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80B0E2-EE08-3EE6-3F69-822872E173A2}"/>
              </a:ext>
            </a:extLst>
          </p:cNvPr>
          <p:cNvSpPr txBox="1">
            <a:spLocks/>
          </p:cNvSpPr>
          <p:nvPr/>
        </p:nvSpPr>
        <p:spPr>
          <a:xfrm>
            <a:off x="288076" y="5742505"/>
            <a:ext cx="11828585" cy="60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algn="ctr" latinLnBrk="0">
              <a:buNone/>
            </a:pPr>
            <a:r>
              <a:rPr lang="en-US" sz="1600" dirty="0"/>
              <a:t>Takeaway: The point lookup latency is largely unaffected by the data movement policy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36647B-9CF7-7460-A1DC-5DD17D58D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437" y="2572554"/>
            <a:ext cx="3865900" cy="2635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9A14D4-905D-AF9E-BB28-D8DF33BBD0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2" y="2531925"/>
            <a:ext cx="3934997" cy="2732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52E137-C046-D448-4D1F-F953D1588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0198" y="2550516"/>
            <a:ext cx="3921125" cy="265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26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12375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latinLnBrk="0">
              <a:buNone/>
            </a:pPr>
            <a:r>
              <a:rPr lang="en-US" sz="1600" dirty="0"/>
              <a:t>Observation 6: Mixed Workloads have Higher Tail Write Latency</a:t>
            </a:r>
          </a:p>
          <a:p>
            <a:pPr marL="230187" indent="0" latinLnBrk="0">
              <a:buNone/>
            </a:pPr>
            <a:r>
              <a:rPr lang="en-US" sz="1600" dirty="0"/>
              <a:t>                        Interleaving Compactions and Point Queries Helps Keeping the Cache Warm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80B0E2-EE08-3EE6-3F69-822872E173A2}"/>
              </a:ext>
            </a:extLst>
          </p:cNvPr>
          <p:cNvSpPr txBox="1">
            <a:spLocks/>
          </p:cNvSpPr>
          <p:nvPr/>
        </p:nvSpPr>
        <p:spPr>
          <a:xfrm>
            <a:off x="288076" y="5742505"/>
            <a:ext cx="11828585" cy="60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algn="ctr" latinLnBrk="0">
              <a:buNone/>
            </a:pPr>
            <a:r>
              <a:rPr lang="en-US" sz="1600" dirty="0"/>
              <a:t>Takeaway: Compactions help lookups by warming up the caches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C2D97-FF45-D388-F3F1-753E87457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0708"/>
            <a:ext cx="12192000" cy="19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27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6"/>
            <a:ext cx="11828585" cy="83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latinLnBrk="0">
              <a:buNone/>
            </a:pPr>
            <a:r>
              <a:rPr lang="en-US" sz="1600" dirty="0"/>
              <a:t>Observation 7: </a:t>
            </a:r>
            <a:r>
              <a:rPr lang="fr-FR" sz="1600" dirty="0"/>
              <a:t>Insert Distribution Influences Point </a:t>
            </a:r>
            <a:r>
              <a:rPr lang="fr-FR" sz="1600" dirty="0" err="1"/>
              <a:t>Queries</a:t>
            </a:r>
            <a:endParaRPr lang="en-US" sz="1600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80B0E2-EE08-3EE6-3F69-822872E173A2}"/>
              </a:ext>
            </a:extLst>
          </p:cNvPr>
          <p:cNvSpPr txBox="1">
            <a:spLocks/>
          </p:cNvSpPr>
          <p:nvPr/>
        </p:nvSpPr>
        <p:spPr>
          <a:xfrm>
            <a:off x="288076" y="6009205"/>
            <a:ext cx="11828585" cy="60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algn="ctr" latinLnBrk="0">
              <a:buNone/>
            </a:pPr>
            <a:r>
              <a:rPr lang="en-US" sz="1600" dirty="0"/>
              <a:t>Takeaway: For skewed ingestion/lookups, all compaction strategies behave similarly in terms of lookup performance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498D07-35F2-86C2-3997-5E974FC994EB}"/>
              </a:ext>
            </a:extLst>
          </p:cNvPr>
          <p:cNvGrpSpPr/>
          <p:nvPr/>
        </p:nvGrpSpPr>
        <p:grpSpPr>
          <a:xfrm>
            <a:off x="307518" y="2247816"/>
            <a:ext cx="4569282" cy="3431581"/>
            <a:chOff x="564693" y="2247816"/>
            <a:chExt cx="4569282" cy="34315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73E6FA-DBA1-66E6-4950-63EAD9C81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693" y="2539839"/>
              <a:ext cx="4569282" cy="3139558"/>
            </a:xfrm>
            <a:prstGeom prst="rect">
              <a:avLst/>
            </a:prstGeom>
          </p:spPr>
        </p:pic>
        <p:sp>
          <p:nvSpPr>
            <p:cNvPr id="9" name="Content Placeholder 3">
              <a:extLst>
                <a:ext uri="{FF2B5EF4-FFF2-40B4-BE49-F238E27FC236}">
                  <a16:creationId xmlns:a16="http://schemas.microsoft.com/office/drawing/2014/main" id="{61146287-4BAB-42DA-1DC5-F6745D675B92}"/>
                </a:ext>
              </a:extLst>
            </p:cNvPr>
            <p:cNvSpPr txBox="1">
              <a:spLocks/>
            </p:cNvSpPr>
            <p:nvPr/>
          </p:nvSpPr>
          <p:spPr>
            <a:xfrm>
              <a:off x="564693" y="2247816"/>
              <a:ext cx="4451519" cy="3984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Tx/>
                <a:buChar char="-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187" indent="0" algn="ctr" latinLnBrk="0">
                <a:buNone/>
              </a:pPr>
              <a:r>
                <a:rPr lang="en-US" sz="1600" dirty="0"/>
                <a:t>Uniform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A261F5-AF94-F7A6-95B1-AACA1B432F48}"/>
              </a:ext>
            </a:extLst>
          </p:cNvPr>
          <p:cNvGrpSpPr/>
          <p:nvPr/>
        </p:nvGrpSpPr>
        <p:grpSpPr>
          <a:xfrm>
            <a:off x="7231300" y="2266944"/>
            <a:ext cx="4626772" cy="3429519"/>
            <a:chOff x="7231300" y="2266944"/>
            <a:chExt cx="4626772" cy="34295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5B2681-9EB6-EC04-4768-5E853D724F0D}"/>
                </a:ext>
              </a:extLst>
            </p:cNvPr>
            <p:cNvGrpSpPr/>
            <p:nvPr/>
          </p:nvGrpSpPr>
          <p:grpSpPr>
            <a:xfrm>
              <a:off x="7231300" y="2489167"/>
              <a:ext cx="4483649" cy="3207296"/>
              <a:chOff x="6126400" y="2489167"/>
              <a:chExt cx="4483649" cy="320729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31B49B7-935E-EBF5-7899-8969B1A18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6400" y="2489167"/>
                <a:ext cx="4483649" cy="286177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DD385EF-8150-500F-F0F2-E0DB41C15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1653" y="5343043"/>
                <a:ext cx="4234729" cy="353420"/>
              </a:xfrm>
              <a:prstGeom prst="rect">
                <a:avLst/>
              </a:prstGeom>
            </p:spPr>
          </p:pic>
        </p:grpSp>
        <p:sp>
          <p:nvSpPr>
            <p:cNvPr id="18" name="Content Placeholder 3">
              <a:extLst>
                <a:ext uri="{FF2B5EF4-FFF2-40B4-BE49-F238E27FC236}">
                  <a16:creationId xmlns:a16="http://schemas.microsoft.com/office/drawing/2014/main" id="{BBB793D9-B3D9-FA99-5FFB-B054D26383E1}"/>
                </a:ext>
              </a:extLst>
            </p:cNvPr>
            <p:cNvSpPr txBox="1">
              <a:spLocks/>
            </p:cNvSpPr>
            <p:nvPr/>
          </p:nvSpPr>
          <p:spPr>
            <a:xfrm>
              <a:off x="7406553" y="2266944"/>
              <a:ext cx="4451519" cy="39840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Tx/>
                <a:buChar char="-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187" indent="0" algn="ctr" latinLnBrk="0">
                <a:buNone/>
              </a:pPr>
              <a:r>
                <a:rPr lang="en-US" sz="1600" dirty="0"/>
                <a:t>Zipfian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D9FE8E-32F6-92EE-652B-F82138DD407F}"/>
              </a:ext>
            </a:extLst>
          </p:cNvPr>
          <p:cNvGrpSpPr/>
          <p:nvPr/>
        </p:nvGrpSpPr>
        <p:grpSpPr>
          <a:xfrm>
            <a:off x="4664874" y="3485092"/>
            <a:ext cx="663956" cy="1064323"/>
            <a:chOff x="4664874" y="3485092"/>
            <a:chExt cx="663956" cy="106432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C6A8058-E74E-239A-1A65-150F70223B76}"/>
                </a:ext>
              </a:extLst>
            </p:cNvPr>
            <p:cNvCxnSpPr>
              <a:cxnSpLocks/>
            </p:cNvCxnSpPr>
            <p:nvPr/>
          </p:nvCxnSpPr>
          <p:spPr>
            <a:xfrm>
              <a:off x="4695827" y="3485092"/>
              <a:ext cx="309561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043014D-BDF8-A075-CD38-E268FE94D71D}"/>
                </a:ext>
              </a:extLst>
            </p:cNvPr>
            <p:cNvCxnSpPr>
              <a:cxnSpLocks/>
            </p:cNvCxnSpPr>
            <p:nvPr/>
          </p:nvCxnSpPr>
          <p:spPr>
            <a:xfrm>
              <a:off x="4876011" y="3499381"/>
              <a:ext cx="0" cy="1040508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E88690-65BC-BC33-BFAB-369F8DA59F6F}"/>
                </a:ext>
              </a:extLst>
            </p:cNvPr>
            <p:cNvCxnSpPr>
              <a:cxnSpLocks/>
            </p:cNvCxnSpPr>
            <p:nvPr/>
          </p:nvCxnSpPr>
          <p:spPr>
            <a:xfrm>
              <a:off x="4664874" y="4549415"/>
              <a:ext cx="340514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ontent Placeholder 3">
              <a:extLst>
                <a:ext uri="{FF2B5EF4-FFF2-40B4-BE49-F238E27FC236}">
                  <a16:creationId xmlns:a16="http://schemas.microsoft.com/office/drawing/2014/main" id="{4272C929-E4F3-FD7F-5C7C-CE6C4E43540F}"/>
                </a:ext>
              </a:extLst>
            </p:cNvPr>
            <p:cNvSpPr txBox="1">
              <a:spLocks/>
            </p:cNvSpPr>
            <p:nvPr/>
          </p:nvSpPr>
          <p:spPr>
            <a:xfrm>
              <a:off x="4726557" y="3839309"/>
              <a:ext cx="602273" cy="4002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Tx/>
                <a:buChar char="-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latinLnBrk="0"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2x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A1ED1CE-D56D-8D5B-8ADE-59FAB059B036}"/>
              </a:ext>
            </a:extLst>
          </p:cNvPr>
          <p:cNvGrpSpPr/>
          <p:nvPr/>
        </p:nvGrpSpPr>
        <p:grpSpPr>
          <a:xfrm>
            <a:off x="6628239" y="3246963"/>
            <a:ext cx="1196558" cy="616650"/>
            <a:chOff x="6628239" y="3246963"/>
            <a:chExt cx="1196558" cy="61665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6F8D74-28A2-D569-96F8-8C0D6EFCE88A}"/>
                </a:ext>
              </a:extLst>
            </p:cNvPr>
            <p:cNvCxnSpPr>
              <a:cxnSpLocks/>
            </p:cNvCxnSpPr>
            <p:nvPr/>
          </p:nvCxnSpPr>
          <p:spPr>
            <a:xfrm>
              <a:off x="7029450" y="3246963"/>
              <a:ext cx="776295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A3791C9-BE55-40DE-A0C5-CF9CDBB01595}"/>
                </a:ext>
              </a:extLst>
            </p:cNvPr>
            <p:cNvCxnSpPr>
              <a:cxnSpLocks/>
            </p:cNvCxnSpPr>
            <p:nvPr/>
          </p:nvCxnSpPr>
          <p:spPr>
            <a:xfrm>
              <a:off x="7174230" y="3246963"/>
              <a:ext cx="0" cy="61665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5270DC8-8B67-D55F-3C5A-655C8CBA29E6}"/>
                </a:ext>
              </a:extLst>
            </p:cNvPr>
            <p:cNvCxnSpPr>
              <a:cxnSpLocks/>
            </p:cNvCxnSpPr>
            <p:nvPr/>
          </p:nvCxnSpPr>
          <p:spPr>
            <a:xfrm>
              <a:off x="7029450" y="3863613"/>
              <a:ext cx="795347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Content Placeholder 3">
              <a:extLst>
                <a:ext uri="{FF2B5EF4-FFF2-40B4-BE49-F238E27FC236}">
                  <a16:creationId xmlns:a16="http://schemas.microsoft.com/office/drawing/2014/main" id="{9372C287-C5B6-98DB-CCA4-093B9795BE6F}"/>
                </a:ext>
              </a:extLst>
            </p:cNvPr>
            <p:cNvSpPr txBox="1">
              <a:spLocks/>
            </p:cNvSpPr>
            <p:nvPr/>
          </p:nvSpPr>
          <p:spPr>
            <a:xfrm>
              <a:off x="6628239" y="3355151"/>
              <a:ext cx="602273" cy="4002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Tx/>
                <a:buChar char="-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latinLnBrk="0">
                <a:buNone/>
              </a:pPr>
              <a:r>
                <a:rPr lang="en-US" sz="1600" dirty="0">
                  <a:solidFill>
                    <a:srgbClr val="FF0000"/>
                  </a:solidFill>
                </a:rPr>
                <a:t>1.5x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0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28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6"/>
            <a:ext cx="11828585" cy="83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latinLnBrk="0">
              <a:buNone/>
            </a:pPr>
            <a:r>
              <a:rPr lang="en-US" sz="1600" dirty="0"/>
              <a:t>Observation 8: For Higher Update Ratio Compaction Latency for Tiering Drops; LO+2 Dominates the Leveling Strategies</a:t>
            </a:r>
          </a:p>
          <a:p>
            <a:pPr marL="230187" indent="0" latinLnBrk="0">
              <a:buNone/>
            </a:pPr>
            <a:r>
              <a:rPr lang="en-US" sz="1600" dirty="0"/>
              <a:t>                        The Point Lookup Latency Stabilizes with the Level Count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80B0E2-EE08-3EE6-3F69-822872E173A2}"/>
              </a:ext>
            </a:extLst>
          </p:cNvPr>
          <p:cNvSpPr txBox="1">
            <a:spLocks/>
          </p:cNvSpPr>
          <p:nvPr/>
        </p:nvSpPr>
        <p:spPr>
          <a:xfrm>
            <a:off x="288076" y="5742505"/>
            <a:ext cx="11828585" cy="60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algn="ctr" latinLnBrk="0">
              <a:buNone/>
            </a:pPr>
            <a:r>
              <a:rPr lang="en-US" sz="1600" dirty="0"/>
              <a:t>Takeaway: Tiering dominates the performance for update-intensive workloads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B9BD0C3-3428-FAFC-62FD-87F86328B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441" y="2472467"/>
            <a:ext cx="2776082" cy="2598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EE8D3F2-D8B9-7CFD-2EFC-DB2594BA7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6" y="2421715"/>
            <a:ext cx="2816682" cy="26999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FD85DCB-9B7A-C752-BC2F-3DB821A4A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244" y="2548891"/>
            <a:ext cx="2776082" cy="25527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41CD362-EEF6-88A4-CEE8-726AD862A3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8199" y="2251026"/>
            <a:ext cx="2801457" cy="281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8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29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6"/>
            <a:ext cx="11828585" cy="83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latinLnBrk="0">
              <a:buNone/>
            </a:pPr>
            <a:r>
              <a:rPr lang="en-US" sz="1600" dirty="0"/>
              <a:t>Observation 9: Optimizing for Deletes Comes at a (Write) Cost</a:t>
            </a:r>
          </a:p>
          <a:p>
            <a:pPr marL="230187" indent="0" latinLnBrk="0">
              <a:buNone/>
            </a:pPr>
            <a:r>
              <a:rPr lang="en-US" sz="1600" dirty="0"/>
              <a:t>                        TSD and TSA Offer Superior Delete Performance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80B0E2-EE08-3EE6-3F69-822872E173A2}"/>
              </a:ext>
            </a:extLst>
          </p:cNvPr>
          <p:cNvSpPr txBox="1">
            <a:spLocks/>
          </p:cNvSpPr>
          <p:nvPr/>
        </p:nvSpPr>
        <p:spPr>
          <a:xfrm>
            <a:off x="288076" y="5742505"/>
            <a:ext cx="11828585" cy="60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algn="ctr" latinLnBrk="0">
              <a:buNone/>
            </a:pPr>
            <a:r>
              <a:rPr lang="en-US" sz="1600" dirty="0"/>
              <a:t>Takeaway: TSD and TSA are tailored for deletes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2713DA-5DFD-27BF-B176-1A417982D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4681" y="2376188"/>
            <a:ext cx="3507206" cy="3074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85DC03-1C64-C804-8267-3ED404E68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04" y="2303232"/>
            <a:ext cx="3532667" cy="31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5" y="3197064"/>
            <a:ext cx="11759209" cy="498680"/>
          </a:xfrm>
        </p:spPr>
        <p:txBody>
          <a:bodyPr anchor="t"/>
          <a:lstStyle/>
          <a:p>
            <a:r>
              <a:rPr lang="en-US" altLang="ko-KR" sz="2800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049874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30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6"/>
            <a:ext cx="11828585" cy="83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latinLnBrk="0">
              <a:buNone/>
            </a:pPr>
            <a:r>
              <a:rPr lang="en-US" sz="1600" dirty="0"/>
              <a:t>Observation 10: Tier Scales Poorly Compared to Leveled and Hybrid Strategies</a:t>
            </a:r>
          </a:p>
          <a:p>
            <a:pPr marL="230187" indent="0" latinLnBrk="0">
              <a:buNone/>
            </a:pPr>
            <a:r>
              <a:rPr lang="en-US" sz="1600" dirty="0"/>
              <a:t>Observation 11: For Smaller Entry Size, Leveling Compactions are More Expensive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29EBE-F517-22EA-B22F-90A02C31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32" y="2497523"/>
            <a:ext cx="7812995" cy="2458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DCDC4-A17D-B8E6-F476-49A044812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635" y="821151"/>
            <a:ext cx="2819833" cy="2624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A56745-3BA2-C4E4-AE68-0059D8D3F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0116" y="3553793"/>
            <a:ext cx="2828012" cy="2507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25FEAD-6417-E7EF-7991-18CD11075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571" y="178912"/>
            <a:ext cx="1273365" cy="7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4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31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6"/>
            <a:ext cx="11828585" cy="831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latinLnBrk="0">
              <a:buNone/>
            </a:pPr>
            <a:r>
              <a:rPr lang="en-US" sz="1600" dirty="0"/>
              <a:t>Observation 12: Compactions with Tiering Scale Better with Buffer Size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81B6D-C097-23D8-D1DB-B68A9C6FCAEE}"/>
              </a:ext>
            </a:extLst>
          </p:cNvPr>
          <p:cNvSpPr txBox="1">
            <a:spLocks/>
          </p:cNvSpPr>
          <p:nvPr/>
        </p:nvSpPr>
        <p:spPr>
          <a:xfrm>
            <a:off x="288076" y="5236814"/>
            <a:ext cx="11828585" cy="914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7" indent="0" algn="ctr" latinLnBrk="0">
              <a:buNone/>
            </a:pPr>
            <a:r>
              <a:rPr lang="en-US" sz="1600" dirty="0"/>
              <a:t>Takeaway: The relative benefits of compaction strategies are marginally affected by LSM-tuning.</a:t>
            </a:r>
          </a:p>
          <a:p>
            <a:pPr marL="230187" indent="0" algn="ctr" latinLnBrk="0">
              <a:buNone/>
            </a:pP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2F4E8-0B1A-F920-6318-DA3B830E1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0281"/>
            <a:ext cx="12192000" cy="29374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7EAB1D-D10D-CAC9-A432-26536C523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233" y="1338217"/>
            <a:ext cx="1273365" cy="78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9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32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Font typeface="Wingdings" panose="05000000000000000000" pitchFamily="2" charset="2"/>
              <a:buNone/>
            </a:pPr>
            <a:r>
              <a:rPr lang="en-US" sz="2400" dirty="0"/>
              <a:t>The LSM compaction design space that uses four primitives to define compactions: (</a:t>
            </a:r>
            <a:r>
              <a:rPr lang="en-US" sz="2400" dirty="0" err="1"/>
              <a:t>i</a:t>
            </a:r>
            <a:r>
              <a:rPr lang="en-US" sz="2400" dirty="0"/>
              <a:t>) compaction trigger, (ii) the data layout, (iii) compaction granularity, and (iv) the data movement policy.</a:t>
            </a:r>
          </a:p>
          <a:p>
            <a:pPr marL="0" indent="0" latinLnBrk="0">
              <a:buFont typeface="Wingdings" panose="05000000000000000000" pitchFamily="2" charset="2"/>
              <a:buNone/>
            </a:pPr>
            <a:endParaRPr lang="en-US" sz="2400" dirty="0"/>
          </a:p>
          <a:p>
            <a:pPr marL="0" indent="0" latinLnBrk="0">
              <a:buFont typeface="Wingdings" panose="05000000000000000000" pitchFamily="2" charset="2"/>
              <a:buNone/>
            </a:pPr>
            <a:r>
              <a:rPr lang="en-US" sz="2400" dirty="0"/>
              <a:t>Key Takeaways</a:t>
            </a:r>
          </a:p>
          <a:p>
            <a:pPr indent="-280988" latinLnBrk="0"/>
            <a:r>
              <a:rPr lang="en-US" sz="2400" dirty="0"/>
              <a:t>There is no perfect compaction strategy</a:t>
            </a:r>
          </a:p>
          <a:p>
            <a:pPr indent="-280988" latinLnBrk="0"/>
            <a:r>
              <a:rPr lang="en-US" sz="2400" dirty="0"/>
              <a:t>It is important to look into the compaction “black-box”</a:t>
            </a:r>
          </a:p>
          <a:p>
            <a:pPr indent="-280988" latinLnBrk="0"/>
            <a:r>
              <a:rPr lang="en-US" sz="2400" dirty="0"/>
              <a:t>The right compaction strategy can significantly boost performance</a:t>
            </a:r>
          </a:p>
        </p:txBody>
      </p:sp>
    </p:spTree>
    <p:extLst>
      <p:ext uri="{BB962C8B-B14F-4D97-AF65-F5344CB8AC3E}">
        <p14:creationId xmlns:p14="http://schemas.microsoft.com/office/powerpoint/2010/main" val="23397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5" y="2028803"/>
            <a:ext cx="11759209" cy="1400197"/>
          </a:xfrm>
        </p:spPr>
        <p:txBody>
          <a:bodyPr anchor="t"/>
          <a:lstStyle/>
          <a:p>
            <a:r>
              <a:rPr lang="en-US" altLang="ko-KR" sz="2800" dirty="0"/>
              <a:t>Compactionary: A Dictionary for LSM Compactions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4178C0FE-270F-E5F3-5F5F-3C11A8A8606C}"/>
              </a:ext>
            </a:extLst>
          </p:cNvPr>
          <p:cNvSpPr txBox="1">
            <a:spLocks/>
          </p:cNvSpPr>
          <p:nvPr/>
        </p:nvSpPr>
        <p:spPr>
          <a:xfrm>
            <a:off x="94475" y="3429000"/>
            <a:ext cx="11759209" cy="15270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US" altLang="ko-KR" sz="1400" dirty="0"/>
          </a:p>
          <a:p>
            <a:pPr algn="l"/>
            <a:endParaRPr lang="en-US" altLang="ko-KR" sz="1400" dirty="0"/>
          </a:p>
          <a:p>
            <a:pPr algn="l"/>
            <a:r>
              <a:rPr lang="en-US" altLang="ko-KR" sz="1400" dirty="0" err="1"/>
              <a:t>Subhadeep</a:t>
            </a:r>
            <a:r>
              <a:rPr lang="en-US" altLang="ko-KR" sz="1400" dirty="0"/>
              <a:t> Sarkar, </a:t>
            </a:r>
            <a:r>
              <a:rPr lang="en-US" altLang="ko-KR" sz="1400" dirty="0" err="1"/>
              <a:t>Kaijie</a:t>
            </a:r>
            <a:r>
              <a:rPr lang="en-US" altLang="ko-KR" sz="1400" dirty="0"/>
              <a:t> Chen, </a:t>
            </a:r>
            <a:r>
              <a:rPr lang="en-US" altLang="ko-KR" sz="1400" dirty="0" err="1"/>
              <a:t>Zichen</a:t>
            </a:r>
            <a:r>
              <a:rPr lang="en-US" altLang="ko-KR" sz="1400" dirty="0"/>
              <a:t> Zhu, Manos </a:t>
            </a:r>
            <a:r>
              <a:rPr lang="en-US" altLang="ko-KR" sz="1400" dirty="0" err="1"/>
              <a:t>Athanassoulis</a:t>
            </a:r>
            <a:endParaRPr lang="en-US" altLang="ko-KR" sz="1400" dirty="0"/>
          </a:p>
          <a:p>
            <a:pPr algn="l"/>
            <a:r>
              <a:rPr lang="en-US" altLang="ko-KR" sz="1400" dirty="0"/>
              <a:t>Boston University, MA, USA</a:t>
            </a:r>
          </a:p>
          <a:p>
            <a:pPr algn="l"/>
            <a:endParaRPr lang="en-US" altLang="ko-KR" sz="1400" dirty="0"/>
          </a:p>
          <a:p>
            <a:pPr algn="l"/>
            <a:endParaRPr lang="en-US" altLang="ko-KR" sz="1400" dirty="0"/>
          </a:p>
          <a:p>
            <a:pPr algn="l"/>
            <a:r>
              <a:rPr lang="en-US" altLang="ko-KR" sz="1400" dirty="0"/>
              <a:t>SIGMOD '22: Proceedings of the 2022 International Conference on Management of Data</a:t>
            </a:r>
          </a:p>
          <a:p>
            <a:pPr algn="l"/>
            <a:r>
              <a:rPr lang="en-US" altLang="ko-KR" sz="1400" dirty="0"/>
              <a:t>June 2022</a:t>
            </a:r>
          </a:p>
          <a:p>
            <a:pPr algn="l"/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39128959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Compactionary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34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Font typeface="Wingdings" panose="05000000000000000000" pitchFamily="2" charset="2"/>
              <a:buNone/>
            </a:pPr>
            <a:r>
              <a:rPr lang="en-US" sz="2400" dirty="0"/>
              <a:t>A demonstration framework that showcases side-by-side (A) the operational flow of different state-of-the-art compaction strategies and (B) how the different compaction strategies affect performance.</a:t>
            </a:r>
          </a:p>
          <a:p>
            <a:pPr marL="0" indent="0" latinLnBrk="0">
              <a:buFont typeface="Wingdings" panose="05000000000000000000" pitchFamily="2" charset="2"/>
              <a:buNone/>
            </a:pPr>
            <a:endParaRPr lang="en-US" sz="2400" dirty="0"/>
          </a:p>
          <a:p>
            <a:pPr marL="0" indent="0" latinLnBrk="0">
              <a:buFont typeface="Wingdings" panose="05000000000000000000" pitchFamily="2" charset="2"/>
              <a:buNone/>
            </a:pPr>
            <a:r>
              <a:rPr lang="en-US" sz="2400" dirty="0"/>
              <a:t>To understand the impact of the different factors on performance, users can:</a:t>
            </a:r>
          </a:p>
          <a:p>
            <a:pPr latinLnBrk="0"/>
            <a:r>
              <a:rPr lang="en-US" sz="2400" dirty="0"/>
              <a:t>customize the workload</a:t>
            </a:r>
          </a:p>
          <a:p>
            <a:pPr latinLnBrk="0"/>
            <a:r>
              <a:rPr lang="en-US" sz="2400" dirty="0"/>
              <a:t>configure the LSM tuning</a:t>
            </a:r>
          </a:p>
          <a:p>
            <a:pPr latinLnBrk="0"/>
            <a:r>
              <a:rPr lang="en-US" sz="2400" dirty="0"/>
              <a:t>switch between advanced compaction options</a:t>
            </a:r>
          </a:p>
          <a:p>
            <a:pPr latinLnBrk="0"/>
            <a:r>
              <a:rPr lang="en-US" sz="2400" dirty="0"/>
              <a:t>create custom hybrid compaction strategies</a:t>
            </a:r>
          </a:p>
          <a:p>
            <a:pPr lvl="1" latinLnBrk="0"/>
            <a:r>
              <a:rPr lang="en-US" sz="1800" dirty="0"/>
              <a:t>configure the settings separately for each strategy</a:t>
            </a:r>
          </a:p>
        </p:txBody>
      </p:sp>
    </p:spTree>
    <p:extLst>
      <p:ext uri="{BB962C8B-B14F-4D97-AF65-F5344CB8AC3E}">
        <p14:creationId xmlns:p14="http://schemas.microsoft.com/office/powerpoint/2010/main" val="197316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35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8" y="1312985"/>
            <a:ext cx="6529064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/>
            <a:r>
              <a:rPr lang="en-US" sz="2400" dirty="0"/>
              <a:t>Visualize LSM compactions </a:t>
            </a:r>
          </a:p>
          <a:p>
            <a:pPr lvl="1" latinLnBrk="0"/>
            <a:r>
              <a:rPr lang="en-US" sz="1600" dirty="0"/>
              <a:t>understand when and how LSM engines perform compactions</a:t>
            </a:r>
          </a:p>
          <a:p>
            <a:pPr latinLnBrk="0"/>
            <a:r>
              <a:rPr lang="en-US" sz="2400" dirty="0"/>
              <a:t>Understand the impact of compactions along 14 performance metrics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E33FD6-571D-E28E-C296-94B4FBD8C213}"/>
              </a:ext>
            </a:extLst>
          </p:cNvPr>
          <p:cNvGrpSpPr/>
          <p:nvPr/>
        </p:nvGrpSpPr>
        <p:grpSpPr>
          <a:xfrm>
            <a:off x="7029167" y="3166559"/>
            <a:ext cx="4271744" cy="3337769"/>
            <a:chOff x="1213998" y="3249499"/>
            <a:chExt cx="4271744" cy="33377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3A66AF-B270-2EDE-B0CF-BBA1AA915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1733"/>
            <a:stretch/>
          </p:blipFill>
          <p:spPr>
            <a:xfrm>
              <a:off x="1213998" y="3249499"/>
              <a:ext cx="2481794" cy="30363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3D981A2-3AFD-19D6-D68E-F13BFD8D79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8099"/>
            <a:stretch/>
          </p:blipFill>
          <p:spPr>
            <a:xfrm>
              <a:off x="3003948" y="3322290"/>
              <a:ext cx="2481794" cy="3264978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867FA12-1022-97C7-DB7C-4EB3CD586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0139" y="664126"/>
            <a:ext cx="28098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0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 GUI – Configuration and LSM Tree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36</a:t>
            </a:fld>
            <a:endParaRPr kumimoji="1" lang="ko-KR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641E6-BAA0-B148-E741-AA923A51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031" y="1474371"/>
            <a:ext cx="9913938" cy="46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98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GUI – Stats and Plots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37</a:t>
            </a:fld>
            <a:endParaRPr kumimoji="1"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E623D-36B8-D41E-DBD3-002255264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503"/>
          <a:stretch/>
        </p:blipFill>
        <p:spPr>
          <a:xfrm>
            <a:off x="184150" y="1582267"/>
            <a:ext cx="5340350" cy="4391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0CBCA7-3D4E-5100-A6FA-9171BDC8E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691" y="1428279"/>
            <a:ext cx="6666159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53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Web GUI – Individual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38</a:t>
            </a:fld>
            <a:endParaRPr kumimoji="1" lang="ko-KR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1B5170-F5BF-71F0-75C0-334495BAF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556" y="1461133"/>
            <a:ext cx="10148888" cy="49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10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D18A23-73B7-BA4A-9BFA-F5F94C3E0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395" y="2028803"/>
            <a:ext cx="11759209" cy="2826661"/>
          </a:xfrm>
        </p:spPr>
        <p:txBody>
          <a:bodyPr anchor="t"/>
          <a:lstStyle/>
          <a:p>
            <a:br>
              <a:rPr lang="en-US" altLang="ko-KR" sz="2800" dirty="0"/>
            </a:br>
            <a:br>
              <a:rPr lang="en-US" altLang="ko-KR" sz="2800" dirty="0"/>
            </a:br>
            <a:br>
              <a:rPr lang="en-US" altLang="ko-KR" sz="2800" dirty="0"/>
            </a:br>
            <a:r>
              <a:rPr lang="en-US" altLang="ko-KR" sz="28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1609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LSM-based Key-Value Stores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2486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Font typeface="Wingdings" panose="05000000000000000000" pitchFamily="2" charset="2"/>
              <a:buNone/>
            </a:pPr>
            <a:r>
              <a:rPr lang="en-US" sz="2400" dirty="0"/>
              <a:t>Why LSM?</a:t>
            </a:r>
          </a:p>
          <a:p>
            <a:pPr latinLnBrk="0"/>
            <a:r>
              <a:rPr lang="en-US" sz="2400" dirty="0"/>
              <a:t>Fast writes</a:t>
            </a:r>
          </a:p>
          <a:p>
            <a:pPr latinLnBrk="0"/>
            <a:r>
              <a:rPr lang="en-US" sz="2400" dirty="0"/>
              <a:t>Competitive reads</a:t>
            </a:r>
          </a:p>
          <a:p>
            <a:pPr latinLnBrk="0"/>
            <a:r>
              <a:rPr lang="en-US" sz="2400" dirty="0"/>
              <a:t>Good space utilization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FDA86-F47B-07A4-1C17-DF0EF037B71B}"/>
              </a:ext>
            </a:extLst>
          </p:cNvPr>
          <p:cNvGrpSpPr/>
          <p:nvPr/>
        </p:nvGrpSpPr>
        <p:grpSpPr>
          <a:xfrm>
            <a:off x="6456303" y="863637"/>
            <a:ext cx="4780086" cy="2676525"/>
            <a:chOff x="6456303" y="863637"/>
            <a:chExt cx="4780086" cy="2676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C32F17-370C-5815-1FA4-03668715F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976" r="46831" b="78316"/>
            <a:stretch/>
          </p:blipFill>
          <p:spPr>
            <a:xfrm>
              <a:off x="6456303" y="1231662"/>
              <a:ext cx="1099128" cy="148705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06D644-26AF-C5BE-C86C-BC5E4E94C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74039" y="2011760"/>
              <a:ext cx="1790700" cy="13335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B01700-FA0F-107B-C752-F716FFC1B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03093" y="863637"/>
              <a:ext cx="2847975" cy="1066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58F54D-8476-85EA-3E14-A71019A75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64739" y="1930437"/>
              <a:ext cx="1771650" cy="1609725"/>
            </a:xfrm>
            <a:prstGeom prst="rect">
              <a:avLst/>
            </a:prstGeom>
          </p:spPr>
        </p:pic>
      </p:grpSp>
      <p:pic>
        <p:nvPicPr>
          <p:cNvPr id="2052" name="Picture 4" descr="Add database button for interface - Free interface icons">
            <a:extLst>
              <a:ext uri="{FF2B5EF4-FFF2-40B4-BE49-F238E27FC236}">
                <a16:creationId xmlns:a16="http://schemas.microsoft.com/office/drawing/2014/main" id="{2158C890-54E7-B133-7D3B-CC54E8760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9" y="4045483"/>
            <a:ext cx="2098829" cy="209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earch Database Icons - Free SVG &amp; PNG Search Database Images - Noun Project">
            <a:extLst>
              <a:ext uri="{FF2B5EF4-FFF2-40B4-BE49-F238E27FC236}">
                <a16:creationId xmlns:a16="http://schemas.microsoft.com/office/drawing/2014/main" id="{794E5197-2AA3-2AF8-75D2-438F9DB3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441" y="3953533"/>
            <a:ext cx="2187477" cy="21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atabase configuration - Free technology icons">
            <a:extLst>
              <a:ext uri="{FF2B5EF4-FFF2-40B4-BE49-F238E27FC236}">
                <a16:creationId xmlns:a16="http://schemas.microsoft.com/office/drawing/2014/main" id="{5B2AD032-18FD-2FDA-BE4C-1B4F1F942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22" y="4056512"/>
            <a:ext cx="2000217" cy="200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805B725-6963-088B-1FF9-E476819D6879}"/>
              </a:ext>
            </a:extLst>
          </p:cNvPr>
          <p:cNvGrpSpPr/>
          <p:nvPr/>
        </p:nvGrpSpPr>
        <p:grpSpPr>
          <a:xfrm>
            <a:off x="861134" y="3799476"/>
            <a:ext cx="10656786" cy="2574691"/>
            <a:chOff x="861134" y="3799476"/>
            <a:chExt cx="10656786" cy="2574691"/>
          </a:xfrm>
        </p:grpSpPr>
        <p:sp>
          <p:nvSpPr>
            <p:cNvPr id="4" name="Content Placeholder 3">
              <a:extLst>
                <a:ext uri="{FF2B5EF4-FFF2-40B4-BE49-F238E27FC236}">
                  <a16:creationId xmlns:a16="http://schemas.microsoft.com/office/drawing/2014/main" id="{C5536594-FD90-A236-F915-96F72A780BD2}"/>
                </a:ext>
              </a:extLst>
            </p:cNvPr>
            <p:cNvSpPr txBox="1">
              <a:spLocks/>
            </p:cNvSpPr>
            <p:nvPr/>
          </p:nvSpPr>
          <p:spPr>
            <a:xfrm>
              <a:off x="8952387" y="4829757"/>
              <a:ext cx="2565533" cy="5463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Tx/>
                <a:buChar char="-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latinLnBrk="0">
                <a:buFont typeface="Wingdings" panose="05000000000000000000" pitchFamily="2" charset="2"/>
                <a:buNone/>
              </a:pPr>
              <a:r>
                <a:rPr lang="en-US" sz="2400" b="1" dirty="0">
                  <a:solidFill>
                    <a:schemeClr val="accent1"/>
                  </a:solidFill>
                </a:rPr>
                <a:t>COMPACTION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27F5F2-9556-65E9-9F5E-3193E97EEB3F}"/>
                </a:ext>
              </a:extLst>
            </p:cNvPr>
            <p:cNvSpPr/>
            <p:nvPr/>
          </p:nvSpPr>
          <p:spPr>
            <a:xfrm>
              <a:off x="861134" y="3799476"/>
              <a:ext cx="7173157" cy="257469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CECE976-F29F-3D06-0754-A2D47B57CF04}"/>
                </a:ext>
              </a:extLst>
            </p:cNvPr>
            <p:cNvCxnSpPr>
              <a:stCxn id="7" idx="3"/>
              <a:endCxn id="4" idx="1"/>
            </p:cNvCxnSpPr>
            <p:nvPr/>
          </p:nvCxnSpPr>
          <p:spPr>
            <a:xfrm>
              <a:off x="8034291" y="5086822"/>
              <a:ext cx="918096" cy="1612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36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Compaction in LSM-Trees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5</a:t>
            </a:fld>
            <a:endParaRPr kumimoji="1" lang="ko-KR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6E7CAA-C093-304C-4C3F-E40E14C51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73" y="1657093"/>
            <a:ext cx="6792019" cy="278201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5522E62-4B23-13E6-0BD7-CCE98D199AD4}"/>
              </a:ext>
            </a:extLst>
          </p:cNvPr>
          <p:cNvGrpSpPr/>
          <p:nvPr/>
        </p:nvGrpSpPr>
        <p:grpSpPr>
          <a:xfrm>
            <a:off x="1154812" y="4739371"/>
            <a:ext cx="1427851" cy="1764957"/>
            <a:chOff x="1154812" y="4739371"/>
            <a:chExt cx="1427851" cy="1764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F8A78AF-43E8-4410-4E41-04A91F3A4A15}"/>
                </a:ext>
              </a:extLst>
            </p:cNvPr>
            <p:cNvGrpSpPr/>
            <p:nvPr/>
          </p:nvGrpSpPr>
          <p:grpSpPr>
            <a:xfrm>
              <a:off x="1204341" y="5802959"/>
              <a:ext cx="1254049" cy="701369"/>
              <a:chOff x="7880350" y="1051231"/>
              <a:chExt cx="958850" cy="536269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38715F15-3986-A218-8C95-A6602D6FE773}"/>
                  </a:ext>
                </a:extLst>
              </p:cNvPr>
              <p:cNvSpPr/>
              <p:nvPr/>
            </p:nvSpPr>
            <p:spPr>
              <a:xfrm>
                <a:off x="7880350" y="1191682"/>
                <a:ext cx="196850" cy="395818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E733D10-5757-61D4-3A0E-BFD61F96FA24}"/>
                  </a:ext>
                </a:extLst>
              </p:cNvPr>
              <p:cNvSpPr/>
              <p:nvPr/>
            </p:nvSpPr>
            <p:spPr>
              <a:xfrm>
                <a:off x="8134350" y="1051231"/>
                <a:ext cx="196850" cy="53626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F00EC35-B2B5-47EA-850B-AFC3E5A3F2C3}"/>
                  </a:ext>
                </a:extLst>
              </p:cNvPr>
              <p:cNvSpPr/>
              <p:nvPr/>
            </p:nvSpPr>
            <p:spPr>
              <a:xfrm>
                <a:off x="8388350" y="1320800"/>
                <a:ext cx="196850" cy="26669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F0CC1A47-034A-F7B6-7315-5655B07B27EF}"/>
                  </a:ext>
                </a:extLst>
              </p:cNvPr>
              <p:cNvSpPr/>
              <p:nvPr/>
            </p:nvSpPr>
            <p:spPr>
              <a:xfrm>
                <a:off x="8642350" y="1441450"/>
                <a:ext cx="196850" cy="146050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62CF83-145E-EF65-837B-E7F64C3B40E1}"/>
                </a:ext>
              </a:extLst>
            </p:cNvPr>
            <p:cNvGrpSpPr/>
            <p:nvPr/>
          </p:nvGrpSpPr>
          <p:grpSpPr>
            <a:xfrm>
              <a:off x="1154812" y="4739371"/>
              <a:ext cx="1427851" cy="947019"/>
              <a:chOff x="9921187" y="827957"/>
              <a:chExt cx="1577838" cy="1046497"/>
            </a:xfrm>
          </p:grpSpPr>
          <p:pic>
            <p:nvPicPr>
              <p:cNvPr id="1026" name="Picture 2" descr="Gear - Free professions and jobs icons">
                <a:extLst>
                  <a:ext uri="{FF2B5EF4-FFF2-40B4-BE49-F238E27FC236}">
                    <a16:creationId xmlns:a16="http://schemas.microsoft.com/office/drawing/2014/main" id="{908FA470-B8B0-7963-8C0D-B7C5111E88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048276" y="1051231"/>
                <a:ext cx="450749" cy="450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Gear - Free professions and jobs icons">
                <a:extLst>
                  <a:ext uri="{FF2B5EF4-FFF2-40B4-BE49-F238E27FC236}">
                    <a16:creationId xmlns:a16="http://schemas.microsoft.com/office/drawing/2014/main" id="{AA0AE1A6-C67D-E2BD-7692-CB30D77DFC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39141">
                <a:off x="9921187" y="827957"/>
                <a:ext cx="813929" cy="813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Gear - Free professions and jobs icons">
                <a:extLst>
                  <a:ext uri="{FF2B5EF4-FFF2-40B4-BE49-F238E27FC236}">
                    <a16:creationId xmlns:a16="http://schemas.microsoft.com/office/drawing/2014/main" id="{FF809137-87E9-750A-01AB-067FCDE8D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52383">
                <a:off x="10590836" y="1281936"/>
                <a:ext cx="592518" cy="5925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81967A-505C-C7D6-D150-4673E16D7CEB}"/>
              </a:ext>
            </a:extLst>
          </p:cNvPr>
          <p:cNvGrpSpPr/>
          <p:nvPr/>
        </p:nvGrpSpPr>
        <p:grpSpPr>
          <a:xfrm>
            <a:off x="2793319" y="4714883"/>
            <a:ext cx="2602740" cy="1905000"/>
            <a:chOff x="2793319" y="4714883"/>
            <a:chExt cx="2602740" cy="1905000"/>
          </a:xfrm>
        </p:grpSpPr>
        <p:pic>
          <p:nvPicPr>
            <p:cNvPr id="1028" name="Picture 4" descr="Black Box Icons - Free SVG &amp; PNG Black Box Images - Noun Project">
              <a:extLst>
                <a:ext uri="{FF2B5EF4-FFF2-40B4-BE49-F238E27FC236}">
                  <a16:creationId xmlns:a16="http://schemas.microsoft.com/office/drawing/2014/main" id="{1D937305-446C-DA9B-651E-F2FF006DB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059" y="4714883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2CF7BF0-1EC4-5933-1A36-1B82D1A64143}"/>
                </a:ext>
              </a:extLst>
            </p:cNvPr>
            <p:cNvGrpSpPr/>
            <p:nvPr/>
          </p:nvGrpSpPr>
          <p:grpSpPr>
            <a:xfrm rot="16200000">
              <a:off x="2322094" y="5293943"/>
              <a:ext cx="1682881" cy="740432"/>
              <a:chOff x="8341274" y="1897856"/>
              <a:chExt cx="2609388" cy="465579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925D031-748A-1A54-B54C-DB2856B74480}"/>
                  </a:ext>
                </a:extLst>
              </p:cNvPr>
              <p:cNvCxnSpPr/>
              <p:nvPr/>
            </p:nvCxnSpPr>
            <p:spPr>
              <a:xfrm>
                <a:off x="8341274" y="2141220"/>
                <a:ext cx="26093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50F4E20F-0D6B-4B3A-DF9D-6EC43C4AC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77988" y="2141220"/>
                <a:ext cx="0" cy="222215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DE2C9D3-32A6-3DA5-DCD8-7B27A24160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45791" y="1897856"/>
                <a:ext cx="0" cy="2457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CA9D1C2-0516-B123-880E-7166C26FCF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45900" y="1897856"/>
                <a:ext cx="0" cy="24574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340B0D-54B7-591B-1F84-B174E38341C9}"/>
              </a:ext>
            </a:extLst>
          </p:cNvPr>
          <p:cNvGrpSpPr/>
          <p:nvPr/>
        </p:nvGrpSpPr>
        <p:grpSpPr>
          <a:xfrm>
            <a:off x="5417465" y="4714883"/>
            <a:ext cx="3371968" cy="1681608"/>
            <a:chOff x="5417465" y="4714883"/>
            <a:chExt cx="3371968" cy="168160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763DBF-DB66-9057-ED60-F43AEF591E86}"/>
                </a:ext>
              </a:extLst>
            </p:cNvPr>
            <p:cNvCxnSpPr>
              <a:cxnSpLocks/>
            </p:cNvCxnSpPr>
            <p:nvPr/>
          </p:nvCxnSpPr>
          <p:spPr>
            <a:xfrm>
              <a:off x="5417465" y="5643508"/>
              <a:ext cx="4684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6534278-C65C-4C18-BD1F-7615159875EA}"/>
                </a:ext>
              </a:extLst>
            </p:cNvPr>
            <p:cNvGrpSpPr/>
            <p:nvPr/>
          </p:nvGrpSpPr>
          <p:grpSpPr>
            <a:xfrm>
              <a:off x="5885895" y="4714883"/>
              <a:ext cx="2903538" cy="1681608"/>
              <a:chOff x="5885895" y="4714883"/>
              <a:chExt cx="2903538" cy="168160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D277808-A848-43BF-3BE8-0EBC6F64C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5895" y="4714883"/>
                <a:ext cx="2903538" cy="1681608"/>
              </a:xfrm>
              <a:prstGeom prst="rect">
                <a:avLst/>
              </a:prstGeom>
            </p:spPr>
          </p:pic>
          <p:pic>
            <p:nvPicPr>
              <p:cNvPr id="1034" name="Picture 10" descr="3d Question Mark PNGs for Free Download">
                <a:extLst>
                  <a:ext uri="{FF2B5EF4-FFF2-40B4-BE49-F238E27FC236}">
                    <a16:creationId xmlns:a16="http://schemas.microsoft.com/office/drawing/2014/main" id="{E2E44BB9-6F62-DF37-CE7F-E9D531AB54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0216" y="4729481"/>
                <a:ext cx="1430414" cy="1430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A0FA0A3-E6FF-600E-4716-15A0665783DC}"/>
              </a:ext>
            </a:extLst>
          </p:cNvPr>
          <p:cNvGrpSpPr/>
          <p:nvPr/>
        </p:nvGrpSpPr>
        <p:grpSpPr>
          <a:xfrm>
            <a:off x="8427823" y="1609264"/>
            <a:ext cx="3095394" cy="3147070"/>
            <a:chOff x="8427823" y="1609264"/>
            <a:chExt cx="3095394" cy="314707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F87EB961-7D37-5618-1755-4ABA2CF8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27823" y="1609264"/>
              <a:ext cx="3095394" cy="3147070"/>
            </a:xfrm>
            <a:prstGeom prst="rect">
              <a:avLst/>
            </a:prstGeom>
          </p:spPr>
        </p:pic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599B6C1-E3F7-5C54-259D-D34851AA8486}"/>
                </a:ext>
              </a:extLst>
            </p:cNvPr>
            <p:cNvCxnSpPr/>
            <p:nvPr/>
          </p:nvCxnSpPr>
          <p:spPr>
            <a:xfrm>
              <a:off x="9216479" y="2139519"/>
              <a:ext cx="151808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ontent Placeholder 3">
              <a:extLst>
                <a:ext uri="{FF2B5EF4-FFF2-40B4-BE49-F238E27FC236}">
                  <a16:creationId xmlns:a16="http://schemas.microsoft.com/office/drawing/2014/main" id="{42EAE9EA-CD29-A3F6-C7D8-99B2188AA3AA}"/>
                </a:ext>
              </a:extLst>
            </p:cNvPr>
            <p:cNvSpPr txBox="1">
              <a:spLocks/>
            </p:cNvSpPr>
            <p:nvPr/>
          </p:nvSpPr>
          <p:spPr>
            <a:xfrm>
              <a:off x="8497047" y="2448523"/>
              <a:ext cx="3026170" cy="49806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457200" indent="-4572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Tx/>
                <a:buChar char="-"/>
                <a:defRPr sz="22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1" hangingPunct="1">
                <a:lnSpc>
                  <a:spcPct val="12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latinLnBrk="0">
                <a:buNone/>
              </a:pPr>
              <a:r>
                <a:rPr lang="en-US" b="1" dirty="0">
                  <a:solidFill>
                    <a:srgbClr val="FF0000"/>
                  </a:solidFill>
                </a:rPr>
                <a:t>Compaction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55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6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0988" latinLnBrk="0"/>
            <a:r>
              <a:rPr lang="en-US" sz="2400" dirty="0"/>
              <a:t>Provide a roadmap that helps to pick the correct compaction strategy based on performance requirement</a:t>
            </a:r>
          </a:p>
          <a:p>
            <a:pPr indent="-280988" latinLnBrk="0"/>
            <a:r>
              <a:rPr lang="en-US" sz="2400" dirty="0"/>
              <a:t>Answer complex design questions about the LSM compaction design space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03963C-A6CB-A731-C3A6-074CD8BB426A}"/>
              </a:ext>
            </a:extLst>
          </p:cNvPr>
          <p:cNvGrpSpPr/>
          <p:nvPr/>
        </p:nvGrpSpPr>
        <p:grpSpPr>
          <a:xfrm>
            <a:off x="553435" y="3247153"/>
            <a:ext cx="3485165" cy="2652737"/>
            <a:chOff x="1155589" y="3429000"/>
            <a:chExt cx="3485165" cy="2652737"/>
          </a:xfrm>
        </p:grpSpPr>
        <p:pic>
          <p:nvPicPr>
            <p:cNvPr id="3074" name="Picture 2" descr="Thinking Face icon">
              <a:extLst>
                <a:ext uri="{FF2B5EF4-FFF2-40B4-BE49-F238E27FC236}">
                  <a16:creationId xmlns:a16="http://schemas.microsoft.com/office/drawing/2014/main" id="{54FA80D4-163C-8F0E-CFAA-B0FE1B233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589" y="4352666"/>
              <a:ext cx="1729071" cy="1729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921BDD1-9D84-A7DE-E17B-FAED265DC600}"/>
                </a:ext>
              </a:extLst>
            </p:cNvPr>
            <p:cNvGrpSpPr/>
            <p:nvPr/>
          </p:nvGrpSpPr>
          <p:grpSpPr>
            <a:xfrm>
              <a:off x="2589313" y="3429000"/>
              <a:ext cx="2051441" cy="1105336"/>
              <a:chOff x="2993150" y="2819048"/>
              <a:chExt cx="2051441" cy="1105336"/>
            </a:xfrm>
          </p:grpSpPr>
          <p:pic>
            <p:nvPicPr>
              <p:cNvPr id="4" name="Picture 2" descr="Gear - Free professions and jobs icons">
                <a:extLst>
                  <a:ext uri="{FF2B5EF4-FFF2-40B4-BE49-F238E27FC236}">
                    <a16:creationId xmlns:a16="http://schemas.microsoft.com/office/drawing/2014/main" id="{DDE5EB9D-4839-F746-7D60-1C26A5A86B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6690" y="3021098"/>
                <a:ext cx="407901" cy="4079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2" descr="Gear - Free professions and jobs icons">
                <a:extLst>
                  <a:ext uri="{FF2B5EF4-FFF2-40B4-BE49-F238E27FC236}">
                    <a16:creationId xmlns:a16="http://schemas.microsoft.com/office/drawing/2014/main" id="{290CAAC6-AFF3-C221-54CE-E967DE8361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39141">
                <a:off x="3616740" y="2819048"/>
                <a:ext cx="736558" cy="7365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2" descr="Gear - Free professions and jobs icons">
                <a:extLst>
                  <a:ext uri="{FF2B5EF4-FFF2-40B4-BE49-F238E27FC236}">
                    <a16:creationId xmlns:a16="http://schemas.microsoft.com/office/drawing/2014/main" id="{18216947-F1C8-64F7-EDA5-ED7BF45A2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52383">
                <a:off x="4222733" y="3229873"/>
                <a:ext cx="536194" cy="5361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D6C39D65-F78C-EDB0-2DEE-A1A8F0372F1C}"/>
                  </a:ext>
                </a:extLst>
              </p:cNvPr>
              <p:cNvSpPr/>
              <p:nvPr/>
            </p:nvSpPr>
            <p:spPr>
              <a:xfrm>
                <a:off x="2993150" y="3406706"/>
                <a:ext cx="257454" cy="517678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E973E73E-C44A-4207-0EB6-CE13A03C3FD5}"/>
                  </a:ext>
                </a:extLst>
              </p:cNvPr>
              <p:cNvSpPr/>
              <p:nvPr/>
            </p:nvSpPr>
            <p:spPr>
              <a:xfrm>
                <a:off x="3325348" y="3223015"/>
                <a:ext cx="257454" cy="70136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AF9FFE2D-9FF1-2092-C7E2-0B41AD7B2A88}"/>
                  </a:ext>
                </a:extLst>
              </p:cNvPr>
              <p:cNvSpPr/>
              <p:nvPr/>
            </p:nvSpPr>
            <p:spPr>
              <a:xfrm>
                <a:off x="3657547" y="3575576"/>
                <a:ext cx="257454" cy="34880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5760214-9126-AC68-580A-AD3EBB836333}"/>
                  </a:ext>
                </a:extLst>
              </p:cNvPr>
              <p:cNvSpPr/>
              <p:nvPr/>
            </p:nvSpPr>
            <p:spPr>
              <a:xfrm>
                <a:off x="3989745" y="3733370"/>
                <a:ext cx="257454" cy="19101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080" name="Picture 8" descr="Box solution Vector Icons free download in SVG, PNG Format">
            <a:extLst>
              <a:ext uri="{FF2B5EF4-FFF2-40B4-BE49-F238E27FC236}">
                <a16:creationId xmlns:a16="http://schemas.microsoft.com/office/drawing/2014/main" id="{DB5B33DB-F0BF-6C38-5668-099215407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80"/>
          <a:stretch/>
        </p:blipFill>
        <p:spPr bwMode="auto">
          <a:xfrm>
            <a:off x="4324247" y="3028701"/>
            <a:ext cx="2550094" cy="30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king Hard GIF - On The Job - Discover &amp; Share GIFs">
            <a:extLst>
              <a:ext uri="{FF2B5EF4-FFF2-40B4-BE49-F238E27FC236}">
                <a16:creationId xmlns:a16="http://schemas.microsoft.com/office/drawing/2014/main" id="{74C61E42-D4D2-C871-EF64-FDA445F0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16" y="3449203"/>
            <a:ext cx="3493020" cy="20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92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7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Font typeface="Wingdings" panose="05000000000000000000" pitchFamily="2" charset="2"/>
              <a:buNone/>
            </a:pPr>
            <a:r>
              <a:rPr lang="en-US" sz="2400" dirty="0"/>
              <a:t>Conceptual Contribution: Constructing the Compaction Design Space</a:t>
            </a:r>
          </a:p>
          <a:p>
            <a:pPr marL="0" indent="0" latinLnBrk="0">
              <a:buFont typeface="Wingdings" panose="05000000000000000000" pitchFamily="2" charset="2"/>
              <a:buNone/>
            </a:pPr>
            <a:endParaRPr lang="en-US" sz="2400" dirty="0"/>
          </a:p>
          <a:p>
            <a:pPr marL="0" indent="0" latinLnBrk="0">
              <a:buFont typeface="Wingdings" panose="05000000000000000000" pitchFamily="2" charset="2"/>
              <a:buNone/>
            </a:pPr>
            <a:r>
              <a:rPr lang="en-US" sz="2400" dirty="0"/>
              <a:t>Compaction Primitives</a:t>
            </a:r>
          </a:p>
          <a:p>
            <a:pPr indent="-227013" latinLnBrk="0"/>
            <a:r>
              <a:rPr lang="en-US" sz="2400" dirty="0"/>
              <a:t>Trigger</a:t>
            </a:r>
          </a:p>
          <a:p>
            <a:pPr indent="-227013" latinLnBrk="0"/>
            <a:r>
              <a:rPr lang="en-US" sz="2400" dirty="0"/>
              <a:t>Data Layout</a:t>
            </a:r>
          </a:p>
          <a:p>
            <a:pPr indent="-227013" latinLnBrk="0"/>
            <a:r>
              <a:rPr lang="en-US" sz="2400" dirty="0"/>
              <a:t>Granularity</a:t>
            </a:r>
          </a:p>
          <a:p>
            <a:pPr indent="-227013" latinLnBrk="0"/>
            <a:r>
              <a:rPr lang="en-US" sz="2400" dirty="0"/>
              <a:t>Data Movement Policy</a:t>
            </a:r>
          </a:p>
        </p:txBody>
      </p:sp>
    </p:spTree>
    <p:extLst>
      <p:ext uri="{BB962C8B-B14F-4D97-AF65-F5344CB8AC3E}">
        <p14:creationId xmlns:p14="http://schemas.microsoft.com/office/powerpoint/2010/main" val="337259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2BFB-24B9-77C5-0CA2-B68390D60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8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1312985"/>
            <a:ext cx="11828585" cy="4754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0">
              <a:buFont typeface="Wingdings" panose="05000000000000000000" pitchFamily="2" charset="2"/>
              <a:buNone/>
            </a:pPr>
            <a:r>
              <a:rPr lang="en-US" sz="2400" dirty="0"/>
              <a:t>Experimental Contribution 1: Unifying the Experimental Infrastructure of Multiple Compaction Strategies</a:t>
            </a:r>
          </a:p>
          <a:p>
            <a:pPr marL="0" indent="0" latinLnBrk="0">
              <a:buFont typeface="Wingdings" panose="05000000000000000000" pitchFamily="2" charset="2"/>
              <a:buNone/>
            </a:pPr>
            <a:r>
              <a:rPr lang="en-US" sz="2400" dirty="0"/>
              <a:t>Experimental Contribution 2: Analyzing the Compaction Design Space</a:t>
            </a:r>
          </a:p>
          <a:p>
            <a:pPr indent="-227013" latinLnBrk="0"/>
            <a:r>
              <a:rPr lang="en-US" sz="2400" dirty="0"/>
              <a:t>Performance Implications</a:t>
            </a:r>
          </a:p>
          <a:p>
            <a:pPr indent="-227013" latinLnBrk="0"/>
            <a:r>
              <a:rPr lang="en-US" sz="2400" dirty="0"/>
              <a:t>Workload Influence on Compactions</a:t>
            </a:r>
          </a:p>
          <a:p>
            <a:pPr indent="-227013" latinLnBrk="0"/>
            <a:r>
              <a:rPr lang="en-US" sz="2400" dirty="0"/>
              <a:t>Tuning Influence on Compactions</a:t>
            </a:r>
          </a:p>
          <a:p>
            <a:pPr indent="-227013" latinLnBrk="0"/>
            <a:r>
              <a:rPr lang="en-US" sz="2400" dirty="0"/>
              <a:t>Answering Design Questions</a:t>
            </a:r>
          </a:p>
        </p:txBody>
      </p:sp>
    </p:spTree>
    <p:extLst>
      <p:ext uri="{BB962C8B-B14F-4D97-AF65-F5344CB8AC3E}">
        <p14:creationId xmlns:p14="http://schemas.microsoft.com/office/powerpoint/2010/main" val="67238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20243-BAFA-4DC3-01FF-2D62D0E2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7E9C-B188-D646-AA46-64DB2324B3BF}" type="slidenum">
              <a:rPr kumimoji="1" lang="ko-KR" altLang="en-US" smtClean="0"/>
              <a:pPr/>
              <a:t>9</a:t>
            </a:fld>
            <a:endParaRPr kumimoji="1" lang="ko-KR" alt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2C4FD45-F327-CF9D-FCA5-ECD021474F97}"/>
              </a:ext>
            </a:extLst>
          </p:cNvPr>
          <p:cNvSpPr txBox="1">
            <a:spLocks/>
          </p:cNvSpPr>
          <p:nvPr/>
        </p:nvSpPr>
        <p:spPr>
          <a:xfrm>
            <a:off x="140677" y="2669904"/>
            <a:ext cx="11828585" cy="23907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Tx/>
              <a:buChar char="-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latinLnBrk="0">
              <a:buFont typeface="Wingdings" panose="05000000000000000000" pitchFamily="2" charset="2"/>
              <a:buNone/>
            </a:pPr>
            <a:r>
              <a:rPr lang="en-US" sz="2400" i="1" dirty="0"/>
              <a:t>This work defines the LSM compaction design space and </a:t>
            </a:r>
          </a:p>
          <a:p>
            <a:pPr marL="0" indent="0" algn="ctr" latinLnBrk="0">
              <a:buFont typeface="Wingdings" panose="05000000000000000000" pitchFamily="2" charset="2"/>
              <a:buNone/>
            </a:pPr>
            <a:r>
              <a:rPr lang="en-US" sz="2400" i="1" dirty="0"/>
              <a:t>presents a thorough account of how the different primitives </a:t>
            </a:r>
          </a:p>
          <a:p>
            <a:pPr marL="0" indent="0" algn="ctr" latinLnBrk="0">
              <a:buFont typeface="Wingdings" panose="05000000000000000000" pitchFamily="2" charset="2"/>
              <a:buNone/>
            </a:pPr>
            <a:r>
              <a:rPr lang="en-US" sz="2400" i="1" dirty="0"/>
              <a:t>affect the overall performance of a storage engine.</a:t>
            </a:r>
          </a:p>
        </p:txBody>
      </p:sp>
    </p:spTree>
    <p:extLst>
      <p:ext uri="{BB962C8B-B14F-4D97-AF65-F5344CB8AC3E}">
        <p14:creationId xmlns:p14="http://schemas.microsoft.com/office/powerpoint/2010/main" val="4110668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3209</TotalTime>
  <Words>1237</Words>
  <Application>Microsoft Office PowerPoint</Application>
  <PresentationFormat>Widescreen</PresentationFormat>
  <Paragraphs>259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맑은 고딕</vt:lpstr>
      <vt:lpstr>arial</vt:lpstr>
      <vt:lpstr>arial</vt:lpstr>
      <vt:lpstr>Times New Roman</vt:lpstr>
      <vt:lpstr>Wingdings</vt:lpstr>
      <vt:lpstr>Office 테마</vt:lpstr>
      <vt:lpstr>Constructing and Analyzing the LSM Compaction Design Space</vt:lpstr>
      <vt:lpstr>PowerPoint Presentation</vt:lpstr>
      <vt:lpstr>Introduction</vt:lpstr>
      <vt:lpstr>LSM-based Key-Value Stores</vt:lpstr>
      <vt:lpstr>Compaction in LSM-Trees</vt:lpstr>
      <vt:lpstr>Goals</vt:lpstr>
      <vt:lpstr>Contribution</vt:lpstr>
      <vt:lpstr>Contribution</vt:lpstr>
      <vt:lpstr>PowerPoint Presentation</vt:lpstr>
      <vt:lpstr>Background</vt:lpstr>
      <vt:lpstr>Background</vt:lpstr>
      <vt:lpstr>The Compaction Design Space</vt:lpstr>
      <vt:lpstr>Compaction Primitives</vt:lpstr>
      <vt:lpstr>Compaction Trigger</vt:lpstr>
      <vt:lpstr>Data Layout</vt:lpstr>
      <vt:lpstr>Compaction Granularity</vt:lpstr>
      <vt:lpstr>Data Movement Policy</vt:lpstr>
      <vt:lpstr>Compaction Design Space Cardinality</vt:lpstr>
      <vt:lpstr>Compactions Analyzed</vt:lpstr>
      <vt:lpstr>Benchmarking and Evaluation</vt:lpstr>
      <vt:lpstr>Goal of the study</vt:lpstr>
      <vt:lpstr>Experimental Setup</vt:lpstr>
      <vt:lpstr>Key Observations</vt:lpstr>
      <vt:lpstr>Key Observations</vt:lpstr>
      <vt:lpstr>Key Observations</vt:lpstr>
      <vt:lpstr>Key Observations</vt:lpstr>
      <vt:lpstr>Key Observations</vt:lpstr>
      <vt:lpstr>Key Observations</vt:lpstr>
      <vt:lpstr>Key Observations</vt:lpstr>
      <vt:lpstr>Key Observations</vt:lpstr>
      <vt:lpstr>Key Observations</vt:lpstr>
      <vt:lpstr>Conclusion</vt:lpstr>
      <vt:lpstr>Compactionary: A Dictionary for LSM Compactions</vt:lpstr>
      <vt:lpstr>Compactionary</vt:lpstr>
      <vt:lpstr>Goals</vt:lpstr>
      <vt:lpstr>Web GUI – Configuration and LSM Tree</vt:lpstr>
      <vt:lpstr>Web GUI – Stats and Plots</vt:lpstr>
      <vt:lpstr>Web GUI – Individual Analysis</vt:lpstr>
      <vt:lpstr>  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F2FS : A New File System for Flash Storage</dc:title>
  <dc:creator>최건희</dc:creator>
  <cp:lastModifiedBy>x041418</cp:lastModifiedBy>
  <cp:revision>114</cp:revision>
  <cp:lastPrinted>2023-12-02T15:44:55Z</cp:lastPrinted>
  <dcterms:created xsi:type="dcterms:W3CDTF">2019-06-24T08:20:15Z</dcterms:created>
  <dcterms:modified xsi:type="dcterms:W3CDTF">2023-12-04T03:22:52Z</dcterms:modified>
</cp:coreProperties>
</file>