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95" r:id="rId2"/>
    <p:sldId id="394" r:id="rId3"/>
    <p:sldId id="452" r:id="rId4"/>
    <p:sldId id="433" r:id="rId5"/>
    <p:sldId id="453" r:id="rId6"/>
    <p:sldId id="447" r:id="rId7"/>
    <p:sldId id="434" r:id="rId8"/>
    <p:sldId id="430" r:id="rId9"/>
    <p:sldId id="436" r:id="rId10"/>
    <p:sldId id="446" r:id="rId11"/>
    <p:sldId id="431" r:id="rId12"/>
    <p:sldId id="437" r:id="rId13"/>
    <p:sldId id="444" r:id="rId14"/>
    <p:sldId id="443" r:id="rId15"/>
    <p:sldId id="438" r:id="rId16"/>
    <p:sldId id="451" r:id="rId17"/>
    <p:sldId id="440" r:id="rId18"/>
    <p:sldId id="441" r:id="rId19"/>
    <p:sldId id="442" r:id="rId20"/>
    <p:sldId id="408" r:id="rId21"/>
    <p:sldId id="410"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 제연" initials="이제" lastIdx="1" clrIdx="0">
    <p:extLst>
      <p:ext uri="{19B8F6BF-5375-455C-9EA6-DF929625EA0E}">
        <p15:presenceInfo xmlns:p15="http://schemas.microsoft.com/office/powerpoint/2012/main" userId="9d4560c756d54f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4EE"/>
    <a:srgbClr val="FFAFAF"/>
    <a:srgbClr val="FFDBD1"/>
    <a:srgbClr val="0404AC"/>
    <a:srgbClr val="FF0066"/>
    <a:srgbClr val="FF00FF"/>
    <a:srgbClr val="0B2D86"/>
    <a:srgbClr val="0B2C87"/>
    <a:srgbClr val="F3DDDA"/>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5519" autoAdjust="0"/>
  </p:normalViewPr>
  <p:slideViewPr>
    <p:cSldViewPr snapToGrid="0">
      <p:cViewPr varScale="1">
        <p:scale>
          <a:sx n="91" d="100"/>
          <a:sy n="91" d="100"/>
        </p:scale>
        <p:origin x="293" y="72"/>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F7DC8E5-518B-B844-8AFB-6138BA9A45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a:extLst>
              <a:ext uri="{FF2B5EF4-FFF2-40B4-BE49-F238E27FC236}">
                <a16:creationId xmlns:a16="http://schemas.microsoft.com/office/drawing/2014/main" id="{3E02BC96-2569-1E47-9CC8-C432D61173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1D02ED-AB60-1146-B810-37D04719C00C}" type="datetimeFigureOut">
              <a:rPr kumimoji="1" lang="ko-KR" altLang="en-US" smtClean="0"/>
              <a:t>2023-12-05</a:t>
            </a:fld>
            <a:endParaRPr kumimoji="1" lang="ko-KR" altLang="en-US"/>
          </a:p>
        </p:txBody>
      </p:sp>
      <p:sp>
        <p:nvSpPr>
          <p:cNvPr id="4" name="바닥글 개체 틀 3">
            <a:extLst>
              <a:ext uri="{FF2B5EF4-FFF2-40B4-BE49-F238E27FC236}">
                <a16:creationId xmlns:a16="http://schemas.microsoft.com/office/drawing/2014/main" id="{4873A96D-1584-EA48-B2BB-8BF7186DC4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5" name="슬라이드 번호 개체 틀 4">
            <a:extLst>
              <a:ext uri="{FF2B5EF4-FFF2-40B4-BE49-F238E27FC236}">
                <a16:creationId xmlns:a16="http://schemas.microsoft.com/office/drawing/2014/main" id="{F9E1FB54-431F-D746-BB23-DCDB0D14B6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B47E1-FB9F-5742-AEB0-90D6B9612930}" type="slidenum">
              <a:rPr kumimoji="1" lang="ko-KR" altLang="en-US" smtClean="0"/>
              <a:t>‹#›</a:t>
            </a:fld>
            <a:endParaRPr kumimoji="1" lang="ko-KR" altLang="en-US"/>
          </a:p>
        </p:txBody>
      </p:sp>
    </p:spTree>
    <p:extLst>
      <p:ext uri="{BB962C8B-B14F-4D97-AF65-F5344CB8AC3E}">
        <p14:creationId xmlns:p14="http://schemas.microsoft.com/office/powerpoint/2010/main" val="183297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BFCC2-75FE-9347-A155-69776C04C6EA}" type="datetimeFigureOut">
              <a:rPr kumimoji="1" lang="ko-KR" altLang="en-US" smtClean="0"/>
              <a:t>2023-12-05</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C0143-43CC-3944-A7FC-88D983593444}" type="slidenum">
              <a:rPr kumimoji="1" lang="ko-KR" altLang="en-US" smtClean="0"/>
              <a:t>‹#›</a:t>
            </a:fld>
            <a:endParaRPr kumimoji="1" lang="ko-KR" altLang="en-US"/>
          </a:p>
        </p:txBody>
      </p:sp>
    </p:spTree>
    <p:extLst>
      <p:ext uri="{BB962C8B-B14F-4D97-AF65-F5344CB8AC3E}">
        <p14:creationId xmlns:p14="http://schemas.microsoft.com/office/powerpoint/2010/main" val="32049731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a:t>
            </a:fld>
            <a:endParaRPr kumimoji="1" lang="ko-KR" altLang="en-US"/>
          </a:p>
        </p:txBody>
      </p:sp>
    </p:spTree>
    <p:extLst>
      <p:ext uri="{BB962C8B-B14F-4D97-AF65-F5344CB8AC3E}">
        <p14:creationId xmlns:p14="http://schemas.microsoft.com/office/powerpoint/2010/main" val="111707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11</a:t>
            </a:fld>
            <a:endParaRPr kumimoji="1" lang="ko-KR" altLang="en-US"/>
          </a:p>
        </p:txBody>
      </p:sp>
    </p:spTree>
    <p:extLst>
      <p:ext uri="{BB962C8B-B14F-4D97-AF65-F5344CB8AC3E}">
        <p14:creationId xmlns:p14="http://schemas.microsoft.com/office/powerpoint/2010/main" val="387561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12</a:t>
            </a:fld>
            <a:endParaRPr kumimoji="1" lang="ko-KR" altLang="en-US"/>
          </a:p>
        </p:txBody>
      </p:sp>
    </p:spTree>
    <p:extLst>
      <p:ext uri="{BB962C8B-B14F-4D97-AF65-F5344CB8AC3E}">
        <p14:creationId xmlns:p14="http://schemas.microsoft.com/office/powerpoint/2010/main" val="225452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13</a:t>
            </a:fld>
            <a:endParaRPr kumimoji="1" lang="ko-KR" altLang="en-US"/>
          </a:p>
        </p:txBody>
      </p:sp>
    </p:spTree>
    <p:extLst>
      <p:ext uri="{BB962C8B-B14F-4D97-AF65-F5344CB8AC3E}">
        <p14:creationId xmlns:p14="http://schemas.microsoft.com/office/powerpoint/2010/main" val="428860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14</a:t>
            </a:fld>
            <a:endParaRPr kumimoji="1" lang="ko-KR" altLang="en-US"/>
          </a:p>
        </p:txBody>
      </p:sp>
    </p:spTree>
    <p:extLst>
      <p:ext uri="{BB962C8B-B14F-4D97-AF65-F5344CB8AC3E}">
        <p14:creationId xmlns:p14="http://schemas.microsoft.com/office/powerpoint/2010/main" val="23173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15</a:t>
            </a:fld>
            <a:endParaRPr kumimoji="1" lang="ko-KR" altLang="en-US"/>
          </a:p>
        </p:txBody>
      </p:sp>
    </p:spTree>
    <p:extLst>
      <p:ext uri="{BB962C8B-B14F-4D97-AF65-F5344CB8AC3E}">
        <p14:creationId xmlns:p14="http://schemas.microsoft.com/office/powerpoint/2010/main" val="28654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16</a:t>
            </a:fld>
            <a:endParaRPr kumimoji="1" lang="ko-KR" altLang="en-US"/>
          </a:p>
        </p:txBody>
      </p:sp>
    </p:spTree>
    <p:extLst>
      <p:ext uri="{BB962C8B-B14F-4D97-AF65-F5344CB8AC3E}">
        <p14:creationId xmlns:p14="http://schemas.microsoft.com/office/powerpoint/2010/main" val="411550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17</a:t>
            </a:fld>
            <a:endParaRPr kumimoji="1" lang="ko-KR" altLang="en-US"/>
          </a:p>
        </p:txBody>
      </p:sp>
    </p:spTree>
    <p:extLst>
      <p:ext uri="{BB962C8B-B14F-4D97-AF65-F5344CB8AC3E}">
        <p14:creationId xmlns:p14="http://schemas.microsoft.com/office/powerpoint/2010/main" val="108285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18</a:t>
            </a:fld>
            <a:endParaRPr kumimoji="1" lang="ko-KR" altLang="en-US"/>
          </a:p>
        </p:txBody>
      </p:sp>
    </p:spTree>
    <p:extLst>
      <p:ext uri="{BB962C8B-B14F-4D97-AF65-F5344CB8AC3E}">
        <p14:creationId xmlns:p14="http://schemas.microsoft.com/office/powerpoint/2010/main" val="130273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19</a:t>
            </a:fld>
            <a:endParaRPr kumimoji="1" lang="ko-KR" altLang="en-US"/>
          </a:p>
        </p:txBody>
      </p:sp>
    </p:spTree>
    <p:extLst>
      <p:ext uri="{BB962C8B-B14F-4D97-AF65-F5344CB8AC3E}">
        <p14:creationId xmlns:p14="http://schemas.microsoft.com/office/powerpoint/2010/main" val="270732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3200" b="0" i="0">
                <a:solidFill>
                  <a:srgbClr val="D1D5DB"/>
                </a:solidFill>
                <a:effectLst/>
                <a:latin typeface="Söhne"/>
              </a:rPr>
              <a:t>ZNS SSD</a:t>
            </a:r>
            <a:r>
              <a:rPr lang="ko-KR" altLang="en-US" sz="3200" b="0" i="0">
                <a:solidFill>
                  <a:srgbClr val="D1D5DB"/>
                </a:solidFill>
                <a:effectLst/>
                <a:latin typeface="Söhne"/>
              </a:rPr>
              <a:t>에 </a:t>
            </a:r>
            <a:r>
              <a:rPr lang="en-US" altLang="ko-KR" sz="3200" b="0" i="0">
                <a:solidFill>
                  <a:srgbClr val="D1D5DB"/>
                </a:solidFill>
                <a:effectLst/>
                <a:latin typeface="Söhne"/>
              </a:rPr>
              <a:t>F2FS LFS </a:t>
            </a:r>
            <a:r>
              <a:rPr lang="ko-KR" altLang="en-US" sz="3200" b="0" i="0">
                <a:solidFill>
                  <a:srgbClr val="D1D5DB"/>
                </a:solidFill>
                <a:effectLst/>
                <a:latin typeface="Söhne"/>
              </a:rPr>
              <a:t>모드를 사용하여 </a:t>
            </a:r>
            <a:r>
              <a:rPr lang="en-US" altLang="ko-KR" sz="3200" b="0" i="0">
                <a:solidFill>
                  <a:srgbClr val="D1D5DB"/>
                </a:solidFill>
                <a:effectLst/>
                <a:latin typeface="Söhne"/>
              </a:rPr>
              <a:t>F2FS</a:t>
            </a:r>
            <a:r>
              <a:rPr lang="ko-KR" altLang="en-US" sz="3200" b="0" i="0">
                <a:solidFill>
                  <a:srgbClr val="D1D5DB"/>
                </a:solidFill>
                <a:effectLst/>
                <a:latin typeface="Söhne"/>
              </a:rPr>
              <a:t>의 디스크 레이아웃을 식별하고</a:t>
            </a:r>
            <a:r>
              <a:rPr lang="en-US" altLang="ko-KR" sz="3200" b="0" i="0">
                <a:solidFill>
                  <a:srgbClr val="D1D5DB"/>
                </a:solidFill>
                <a:effectLst/>
                <a:latin typeface="Söhne"/>
              </a:rPr>
              <a:t>, </a:t>
            </a:r>
          </a:p>
          <a:p>
            <a:r>
              <a:rPr lang="ko-KR" altLang="en-US" sz="2000" b="0" i="0">
                <a:solidFill>
                  <a:srgbClr val="D1D5DB"/>
                </a:solidFill>
                <a:effectLst/>
                <a:latin typeface="Söhne"/>
              </a:rPr>
              <a:t>높은 디스크 활용도에서의 과프로비저닝과 </a:t>
            </a:r>
            <a:r>
              <a:rPr lang="en-US" altLang="ko-KR" sz="2000" b="0" i="0">
                <a:solidFill>
                  <a:srgbClr val="D1D5DB"/>
                </a:solidFill>
                <a:effectLst/>
                <a:latin typeface="Söhne"/>
              </a:rPr>
              <a:t>GC </a:t>
            </a:r>
            <a:r>
              <a:rPr lang="ko-KR" altLang="en-US" sz="2000" b="0" i="0">
                <a:solidFill>
                  <a:srgbClr val="D1D5DB"/>
                </a:solidFill>
                <a:effectLst/>
                <a:latin typeface="Söhne"/>
              </a:rPr>
              <a:t>성능 간의 트레이드오프를 탐구했습니다</a:t>
            </a:r>
            <a:r>
              <a:rPr lang="en-US" altLang="ko-KR" sz="2000" b="0" i="0">
                <a:solidFill>
                  <a:srgbClr val="D1D5DB"/>
                </a:solidFill>
                <a:effectLst/>
                <a:latin typeface="Söhne"/>
              </a:rPr>
              <a:t>. </a:t>
            </a:r>
          </a:p>
          <a:p>
            <a:r>
              <a:rPr lang="ko-KR" altLang="en-US" sz="2000" b="0" i="0">
                <a:solidFill>
                  <a:srgbClr val="D1D5DB"/>
                </a:solidFill>
                <a:effectLst/>
                <a:latin typeface="Söhne"/>
              </a:rPr>
              <a:t>우리는 새로운 프리 세그먼트 </a:t>
            </a:r>
            <a:r>
              <a:rPr lang="en-US" altLang="ko-KR" sz="2000" b="0" i="0">
                <a:solidFill>
                  <a:srgbClr val="D1D5DB"/>
                </a:solidFill>
                <a:effectLst/>
                <a:latin typeface="Söhne"/>
              </a:rPr>
              <a:t>finding</a:t>
            </a:r>
            <a:r>
              <a:rPr lang="ko-KR" altLang="en-US" sz="2000" b="0" i="0">
                <a:solidFill>
                  <a:srgbClr val="D1D5DB"/>
                </a:solidFill>
                <a:effectLst/>
                <a:latin typeface="Söhne"/>
              </a:rPr>
              <a:t> 스킴을 사용하여 더 나은 저장 공간 활용을 위해 낮은 경험적 과프로비저닝 공간을 설정했습니다</a:t>
            </a:r>
            <a:r>
              <a:rPr lang="en-US" altLang="ko-KR" sz="2000" b="0" i="0">
                <a:solidFill>
                  <a:srgbClr val="D1D5DB"/>
                </a:solidFill>
                <a:effectLst/>
                <a:latin typeface="Söhne"/>
              </a:rPr>
              <a:t>. </a:t>
            </a:r>
          </a:p>
          <a:p>
            <a:r>
              <a:rPr lang="ko-KR" altLang="en-US" sz="2000" b="0" i="0">
                <a:solidFill>
                  <a:srgbClr val="D1D5DB"/>
                </a:solidFill>
                <a:effectLst/>
                <a:latin typeface="Söhne"/>
              </a:rPr>
              <a:t>결과적으로 우리의 연구는 과프로비저닝 공간을 고려해야 하며</a:t>
            </a:r>
            <a:r>
              <a:rPr lang="en-US" altLang="ko-KR" sz="2000" b="0" i="0">
                <a:solidFill>
                  <a:srgbClr val="D1D5DB"/>
                </a:solidFill>
                <a:effectLst/>
                <a:latin typeface="Söhne"/>
              </a:rPr>
              <a:t>, </a:t>
            </a:r>
            <a:r>
              <a:rPr lang="ko-KR" altLang="en-US" sz="2000" b="0" i="0">
                <a:solidFill>
                  <a:srgbClr val="D1D5DB"/>
                </a:solidFill>
                <a:effectLst/>
                <a:latin typeface="Söhne"/>
              </a:rPr>
              <a:t>특히 쓰기 중심 워크로드에 대한 </a:t>
            </a:r>
            <a:r>
              <a:rPr lang="en-US" altLang="ko-KR" sz="2000" b="0" i="0">
                <a:solidFill>
                  <a:srgbClr val="D1D5DB"/>
                </a:solidFill>
                <a:effectLst/>
                <a:latin typeface="Söhne"/>
              </a:rPr>
              <a:t>ZNS </a:t>
            </a:r>
            <a:r>
              <a:rPr lang="ko-KR" altLang="en-US" sz="2000" b="0" i="0">
                <a:solidFill>
                  <a:srgbClr val="D1D5DB"/>
                </a:solidFill>
                <a:effectLst/>
                <a:latin typeface="Söhne"/>
              </a:rPr>
              <a:t>기반 시스템의 설계에 중요한 역할을 해야 함을 보여주었습니다</a:t>
            </a:r>
            <a:r>
              <a:rPr lang="en-US" altLang="ko-KR" sz="2000" b="0" i="0">
                <a:solidFill>
                  <a:srgbClr val="D1D5DB"/>
                </a:solidFill>
                <a:effectLst/>
                <a:latin typeface="Söhne"/>
              </a:rPr>
              <a:t>.</a:t>
            </a:r>
            <a:endParaRPr lang="ko-KR" altLang="en-US" sz="1400" b="1" i="1">
              <a:solidFill>
                <a:srgbClr val="FF0000"/>
              </a:solidFill>
            </a:endParaRPr>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20</a:t>
            </a:fld>
            <a:endParaRPr kumimoji="1" lang="ko-KR" altLang="en-US"/>
          </a:p>
        </p:txBody>
      </p:sp>
    </p:spTree>
    <p:extLst>
      <p:ext uri="{BB962C8B-B14F-4D97-AF65-F5344CB8AC3E}">
        <p14:creationId xmlns:p14="http://schemas.microsoft.com/office/powerpoint/2010/main" val="313894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3</a:t>
            </a:fld>
            <a:endParaRPr kumimoji="1" lang="ko-KR" altLang="en-US"/>
          </a:p>
        </p:txBody>
      </p:sp>
    </p:spTree>
    <p:extLst>
      <p:ext uri="{BB962C8B-B14F-4D97-AF65-F5344CB8AC3E}">
        <p14:creationId xmlns:p14="http://schemas.microsoft.com/office/powerpoint/2010/main" val="280974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4</a:t>
            </a:fld>
            <a:endParaRPr kumimoji="1" lang="ko-KR" altLang="en-US"/>
          </a:p>
        </p:txBody>
      </p:sp>
    </p:spTree>
    <p:extLst>
      <p:ext uri="{BB962C8B-B14F-4D97-AF65-F5344CB8AC3E}">
        <p14:creationId xmlns:p14="http://schemas.microsoft.com/office/powerpoint/2010/main" val="84518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5</a:t>
            </a:fld>
            <a:endParaRPr kumimoji="1" lang="ko-KR" altLang="en-US"/>
          </a:p>
        </p:txBody>
      </p:sp>
    </p:spTree>
    <p:extLst>
      <p:ext uri="{BB962C8B-B14F-4D97-AF65-F5344CB8AC3E}">
        <p14:creationId xmlns:p14="http://schemas.microsoft.com/office/powerpoint/2010/main" val="87769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6</a:t>
            </a:fld>
            <a:endParaRPr kumimoji="1" lang="ko-KR" altLang="en-US"/>
          </a:p>
        </p:txBody>
      </p:sp>
    </p:spTree>
    <p:extLst>
      <p:ext uri="{BB962C8B-B14F-4D97-AF65-F5344CB8AC3E}">
        <p14:creationId xmlns:p14="http://schemas.microsoft.com/office/powerpoint/2010/main" val="172171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7</a:t>
            </a:fld>
            <a:endParaRPr kumimoji="1" lang="ko-KR" altLang="en-US"/>
          </a:p>
        </p:txBody>
      </p:sp>
    </p:spTree>
    <p:extLst>
      <p:ext uri="{BB962C8B-B14F-4D97-AF65-F5344CB8AC3E}">
        <p14:creationId xmlns:p14="http://schemas.microsoft.com/office/powerpoint/2010/main" val="215927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8</a:t>
            </a:fld>
            <a:endParaRPr kumimoji="1" lang="ko-KR" altLang="en-US"/>
          </a:p>
        </p:txBody>
      </p:sp>
    </p:spTree>
    <p:extLst>
      <p:ext uri="{BB962C8B-B14F-4D97-AF65-F5344CB8AC3E}">
        <p14:creationId xmlns:p14="http://schemas.microsoft.com/office/powerpoint/2010/main" val="111702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9</a:t>
            </a:fld>
            <a:endParaRPr kumimoji="1" lang="ko-KR" altLang="en-US"/>
          </a:p>
        </p:txBody>
      </p:sp>
    </p:spTree>
    <p:extLst>
      <p:ext uri="{BB962C8B-B14F-4D97-AF65-F5344CB8AC3E}">
        <p14:creationId xmlns:p14="http://schemas.microsoft.com/office/powerpoint/2010/main" val="328126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10</a:t>
            </a:fld>
            <a:endParaRPr kumimoji="1" lang="ko-KR" altLang="en-US"/>
          </a:p>
        </p:txBody>
      </p:sp>
    </p:spTree>
    <p:extLst>
      <p:ext uri="{BB962C8B-B14F-4D97-AF65-F5344CB8AC3E}">
        <p14:creationId xmlns:p14="http://schemas.microsoft.com/office/powerpoint/2010/main" val="24454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AAD9F9A-1F96-EE43-AD77-3DF017354DB2}"/>
              </a:ext>
            </a:extLst>
          </p:cNvPr>
          <p:cNvSpPr/>
          <p:nvPr userDrawn="1"/>
        </p:nvSpPr>
        <p:spPr>
          <a:xfrm>
            <a:off x="0" y="1800000"/>
            <a:ext cx="12192000" cy="3240000"/>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D015D765-0DA1-A843-9082-DA8224C3B7AF}"/>
              </a:ext>
            </a:extLst>
          </p:cNvPr>
          <p:cNvSpPr>
            <a:spLocks noGrp="1"/>
          </p:cNvSpPr>
          <p:nvPr>
            <p:ph type="ctrTitle"/>
          </p:nvPr>
        </p:nvSpPr>
        <p:spPr>
          <a:xfrm>
            <a:off x="1588770" y="2416690"/>
            <a:ext cx="9014460" cy="2024620"/>
          </a:xfrm>
        </p:spPr>
        <p:txBody>
          <a:bodyPr anchor="ctr">
            <a:noAutofit/>
          </a:bodyPr>
          <a:lstStyle>
            <a:lvl1pPr algn="ctr">
              <a:defRPr sz="4000" b="1">
                <a:solidFill>
                  <a:schemeClr val="bg1"/>
                </a:solidFill>
                <a:latin typeface="맑은 고딕" panose="020B0503020000020004" pitchFamily="50" charset="-127"/>
                <a:cs typeface="arial" panose="020B0604020202020204" pitchFamily="34" charset="0"/>
              </a:defRPr>
            </a:lvl1pPr>
          </a:lstStyle>
          <a:p>
            <a:r>
              <a:rPr kumimoji="1" lang="ko-KR" altLang="en-US" dirty="0"/>
              <a:t>마스터 제목 스타일 편집</a:t>
            </a:r>
          </a:p>
        </p:txBody>
      </p:sp>
      <p:sp>
        <p:nvSpPr>
          <p:cNvPr id="3" name="부제목 2">
            <a:extLst>
              <a:ext uri="{FF2B5EF4-FFF2-40B4-BE49-F238E27FC236}">
                <a16:creationId xmlns:a16="http://schemas.microsoft.com/office/drawing/2014/main" id="{33CF8BA7-6440-2A42-8984-D87A1956B25A}"/>
              </a:ext>
            </a:extLst>
          </p:cNvPr>
          <p:cNvSpPr>
            <a:spLocks noGrp="1"/>
          </p:cNvSpPr>
          <p:nvPr>
            <p:ph type="subTitle" idx="1"/>
          </p:nvPr>
        </p:nvSpPr>
        <p:spPr>
          <a:xfrm>
            <a:off x="6249948" y="5226334"/>
            <a:ext cx="5938687" cy="973084"/>
          </a:xfrm>
        </p:spPr>
        <p:txBody>
          <a:bodyPr anchor="b">
            <a:normAutofit/>
          </a:bodyPr>
          <a:lstStyle>
            <a:lvl1pPr marL="0" indent="0" algn="r">
              <a:buNone/>
              <a:defRPr sz="1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Tree>
    <p:extLst>
      <p:ext uri="{BB962C8B-B14F-4D97-AF65-F5344CB8AC3E}">
        <p14:creationId xmlns:p14="http://schemas.microsoft.com/office/powerpoint/2010/main" val="346488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2D0A98-9713-1546-85B2-980BBD97C03E}"/>
              </a:ext>
            </a:extLst>
          </p:cNvPr>
          <p:cNvSpPr>
            <a:spLocks noGrp="1"/>
          </p:cNvSpPr>
          <p:nvPr>
            <p:ph type="title"/>
          </p:nvPr>
        </p:nvSpPr>
        <p:spPr>
          <a:xfrm>
            <a:off x="288076" y="219932"/>
            <a:ext cx="8876963" cy="831299"/>
          </a:xfrm>
        </p:spPr>
        <p:txBody>
          <a:bodyPr anchor="ctr">
            <a:normAutofit/>
          </a:bodyPr>
          <a:lstStyle>
            <a:lvl1pPr>
              <a:defRPr sz="4000" b="1">
                <a:solidFill>
                  <a:srgbClr val="0B2D86"/>
                </a:solidFill>
                <a:latin typeface="맑은 고딕" panose="020B0503020000020004" pitchFamily="50" charset="-127"/>
                <a:cs typeface="Arial" panose="020B0604020202020204" pitchFamily="34" charset="0"/>
              </a:defRPr>
            </a:lvl1pPr>
          </a:lstStyle>
          <a:p>
            <a:r>
              <a:rPr kumimoji="1" lang="ko-KR" altLang="en-US" dirty="0"/>
              <a:t>마스터 제목 스타일 편집</a:t>
            </a:r>
          </a:p>
        </p:txBody>
      </p:sp>
      <p:sp>
        <p:nvSpPr>
          <p:cNvPr id="5" name="슬라이드 번호 개체 틀 4">
            <a:extLst>
              <a:ext uri="{FF2B5EF4-FFF2-40B4-BE49-F238E27FC236}">
                <a16:creationId xmlns:a16="http://schemas.microsoft.com/office/drawing/2014/main" id="{9EE417EA-B8EE-7143-BA3E-5D414D8AABCB}"/>
              </a:ext>
            </a:extLst>
          </p:cNvPr>
          <p:cNvSpPr>
            <a:spLocks noGrp="1"/>
          </p:cNvSpPr>
          <p:nvPr>
            <p:ph type="sldNum" sz="quarter" idx="12"/>
          </p:nvPr>
        </p:nvSpPr>
        <p:spPr>
          <a:xfrm>
            <a:off x="4431030" y="6504328"/>
            <a:ext cx="2743200" cy="295861"/>
          </a:xfrm>
        </p:spPr>
        <p:txBody>
          <a:bodyPr/>
          <a:lstStyle>
            <a:lvl1pPr algn="ctr">
              <a:defRPr sz="1000">
                <a:solidFill>
                  <a:schemeClr val="tx1"/>
                </a:solidFill>
              </a:defRPr>
            </a:lvl1pPr>
          </a:lstStyle>
          <a:p>
            <a:fld id="{83B07E9C-B188-D646-AA46-64DB2324B3BF}" type="slidenum">
              <a:rPr kumimoji="1" lang="ko-KR" altLang="en-US" smtClean="0"/>
              <a:pPr/>
              <a:t>‹#›</a:t>
            </a:fld>
            <a:endParaRPr kumimoji="1" lang="ko-KR" altLang="en-US"/>
          </a:p>
        </p:txBody>
      </p:sp>
      <p:cxnSp>
        <p:nvCxnSpPr>
          <p:cNvPr id="6" name="직선 연결선[R] 5">
            <a:extLst>
              <a:ext uri="{FF2B5EF4-FFF2-40B4-BE49-F238E27FC236}">
                <a16:creationId xmlns:a16="http://schemas.microsoft.com/office/drawing/2014/main" id="{B51E04B2-50B1-F345-A5F2-9019B6DE1370}"/>
              </a:ext>
            </a:extLst>
          </p:cNvPr>
          <p:cNvCxnSpPr>
            <a:cxnSpLocks/>
          </p:cNvCxnSpPr>
          <p:nvPr userDrawn="1"/>
        </p:nvCxnSpPr>
        <p:spPr>
          <a:xfrm>
            <a:off x="0" y="1280160"/>
            <a:ext cx="4903470" cy="0"/>
          </a:xfrm>
          <a:prstGeom prst="line">
            <a:avLst/>
          </a:prstGeom>
          <a:ln w="38100">
            <a:solidFill>
              <a:srgbClr val="0B2D86"/>
            </a:solidFill>
          </a:ln>
        </p:spPr>
        <p:style>
          <a:lnRef idx="1">
            <a:schemeClr val="accent1"/>
          </a:lnRef>
          <a:fillRef idx="0">
            <a:schemeClr val="accent1"/>
          </a:fillRef>
          <a:effectRef idx="0">
            <a:schemeClr val="accent1"/>
          </a:effectRef>
          <a:fontRef idx="minor">
            <a:schemeClr val="tx1"/>
          </a:fontRef>
        </p:style>
      </p:cxnSp>
      <p:sp>
        <p:nvSpPr>
          <p:cNvPr id="10" name="내용 개체 틀 2">
            <a:extLst>
              <a:ext uri="{FF2B5EF4-FFF2-40B4-BE49-F238E27FC236}">
                <a16:creationId xmlns:a16="http://schemas.microsoft.com/office/drawing/2014/main" id="{0DA7A330-B061-A746-BC91-4E9EA3E4FCC3}"/>
              </a:ext>
            </a:extLst>
          </p:cNvPr>
          <p:cNvSpPr>
            <a:spLocks noGrp="1"/>
          </p:cNvSpPr>
          <p:nvPr>
            <p:ph idx="1"/>
          </p:nvPr>
        </p:nvSpPr>
        <p:spPr>
          <a:xfrm>
            <a:off x="506896" y="1509090"/>
            <a:ext cx="11102008" cy="4811700"/>
          </a:xfrm>
        </p:spPr>
        <p:txBody>
          <a:bodyPr/>
          <a:lstStyle>
            <a:lvl1pPr marL="457200" indent="-457200">
              <a:lnSpc>
                <a:spcPct val="120000"/>
              </a:lnSpc>
              <a:spcBef>
                <a:spcPts val="600"/>
              </a:spcBef>
              <a:buFont typeface="Wingdings" panose="05000000000000000000" pitchFamily="2" charset="2"/>
              <a:buChar char="§"/>
              <a:defRPr sz="2800">
                <a:latin typeface="맑은 고딕" panose="020B0503020000020004" pitchFamily="50" charset="-127"/>
                <a:cs typeface="Arial" panose="020B0604020202020204" pitchFamily="34" charset="0"/>
              </a:defRPr>
            </a:lvl1pPr>
            <a:lvl2pPr marL="800100" indent="-342900">
              <a:lnSpc>
                <a:spcPct val="120000"/>
              </a:lnSpc>
              <a:spcBef>
                <a:spcPts val="600"/>
              </a:spcBef>
              <a:buFont typeface="Arial" panose="020B0604020202020204" pitchFamily="34" charset="0"/>
              <a:buChar char="•"/>
              <a:defRPr sz="2400">
                <a:latin typeface="맑은 고딕" panose="020B0503020000020004" pitchFamily="50" charset="-127"/>
                <a:cs typeface="Arial" panose="020B0604020202020204" pitchFamily="34" charset="0"/>
              </a:defRPr>
            </a:lvl2pPr>
            <a:lvl3pPr marL="1257300" indent="-342900">
              <a:lnSpc>
                <a:spcPct val="120000"/>
              </a:lnSpc>
              <a:spcBef>
                <a:spcPts val="600"/>
              </a:spcBef>
              <a:buFont typeface="시스템 서체 일반체"/>
              <a:buChar char="-"/>
              <a:defRPr>
                <a:latin typeface="맑은 고딕" panose="020B0503020000020004" pitchFamily="50" charset="-127"/>
                <a:cs typeface="Arial" panose="020B0604020202020204" pitchFamily="34" charset="0"/>
              </a:defRPr>
            </a:lvl3pPr>
            <a:lvl4pPr marL="1657350" indent="-285750">
              <a:lnSpc>
                <a:spcPct val="120000"/>
              </a:lnSpc>
              <a:spcBef>
                <a:spcPts val="600"/>
              </a:spcBef>
              <a:buFont typeface="Wingdings" pitchFamily="2" charset="2"/>
              <a:buChar char="Ø"/>
              <a:defRPr>
                <a:latin typeface="맑은 고딕" panose="020B0503020000020004" pitchFamily="50" charset="-127"/>
                <a:cs typeface="Arial" panose="020B0604020202020204" pitchFamily="34" charset="0"/>
              </a:defRPr>
            </a:lvl4pPr>
            <a:lvl5pPr marL="2114550" indent="-285750">
              <a:lnSpc>
                <a:spcPct val="120000"/>
              </a:lnSpc>
              <a:spcBef>
                <a:spcPts val="600"/>
              </a:spcBef>
              <a:buFont typeface="Wingdings" pitchFamily="2" charset="2"/>
              <a:buChar char="ü"/>
              <a:defRPr sz="1600">
                <a:latin typeface="맑은 고딕" panose="020B0503020000020004" pitchFamily="50" charset="-127"/>
                <a:cs typeface="Arial" panose="020B0604020202020204" pitchFamily="34" charset="0"/>
              </a:defRPr>
            </a:lvl5pPr>
          </a:lstStyle>
          <a:p>
            <a:pPr lvl="0"/>
            <a:r>
              <a:rPr kumimoji="1" lang="ko-KR" altLang="en-US" dirty="0"/>
              <a:t>마스터 텍스트 스타일을 편집하려면 클릭</a:t>
            </a:r>
          </a:p>
          <a:p>
            <a:pPr lvl="1"/>
            <a:r>
              <a:rPr kumimoji="1" lang="ko-KR" altLang="en-US" dirty="0"/>
              <a:t>두 번째 수준</a:t>
            </a:r>
          </a:p>
          <a:p>
            <a:pPr lvl="2"/>
            <a:r>
              <a:rPr kumimoji="1" lang="ko-KR" altLang="en-US" dirty="0"/>
              <a:t>세 번째 수준</a:t>
            </a:r>
          </a:p>
          <a:p>
            <a:pPr lvl="3"/>
            <a:r>
              <a:rPr kumimoji="1" lang="ko-KR" altLang="en-US" dirty="0"/>
              <a:t>네 번째 수준</a:t>
            </a:r>
          </a:p>
          <a:p>
            <a:pPr lvl="4"/>
            <a:r>
              <a:rPr kumimoji="1" lang="ko-KR" altLang="en-US" dirty="0"/>
              <a:t>다섯 번째 수준</a:t>
            </a:r>
          </a:p>
        </p:txBody>
      </p:sp>
    </p:spTree>
    <p:extLst>
      <p:ext uri="{BB962C8B-B14F-4D97-AF65-F5344CB8AC3E}">
        <p14:creationId xmlns:p14="http://schemas.microsoft.com/office/powerpoint/2010/main" val="5200517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날짜 개체 틀 2">
            <a:extLst>
              <a:ext uri="{FF2B5EF4-FFF2-40B4-BE49-F238E27FC236}">
                <a16:creationId xmlns:a16="http://schemas.microsoft.com/office/drawing/2014/main" id="{7ADB45E5-D3F2-E61B-03F6-942F19761898}"/>
              </a:ext>
            </a:extLst>
          </p:cNvPr>
          <p:cNvSpPr>
            <a:spLocks noGrp="1"/>
          </p:cNvSpPr>
          <p:nvPr>
            <p:ph type="dt" sz="half" idx="10"/>
          </p:nvPr>
        </p:nvSpPr>
        <p:spPr/>
        <p:txBody>
          <a:bodyPr/>
          <a:lstStyle/>
          <a:p>
            <a:endParaRPr kumimoji="1" lang="ko-KR" altLang="en-US"/>
          </a:p>
        </p:txBody>
      </p:sp>
      <p:sp>
        <p:nvSpPr>
          <p:cNvPr id="4" name="바닥글 개체 틀 3">
            <a:extLst>
              <a:ext uri="{FF2B5EF4-FFF2-40B4-BE49-F238E27FC236}">
                <a16:creationId xmlns:a16="http://schemas.microsoft.com/office/drawing/2014/main" id="{097BF32D-4A17-AD9B-86C8-D3537329307F}"/>
              </a:ext>
            </a:extLst>
          </p:cNvPr>
          <p:cNvSpPr>
            <a:spLocks noGrp="1"/>
          </p:cNvSpPr>
          <p:nvPr>
            <p:ph type="ftr" sz="quarter" idx="11"/>
          </p:nvPr>
        </p:nvSpPr>
        <p:spPr/>
        <p:txBody>
          <a:bodyPr/>
          <a:lstStyle/>
          <a:p>
            <a:endParaRPr kumimoji="1" lang="ko-KR" altLang="en-US"/>
          </a:p>
        </p:txBody>
      </p:sp>
      <p:sp>
        <p:nvSpPr>
          <p:cNvPr id="5" name="슬라이드 번호 개체 틀 4">
            <a:extLst>
              <a:ext uri="{FF2B5EF4-FFF2-40B4-BE49-F238E27FC236}">
                <a16:creationId xmlns:a16="http://schemas.microsoft.com/office/drawing/2014/main" id="{9FE796CC-C8B6-BAF5-5CBE-434E18B7631D}"/>
              </a:ext>
            </a:extLst>
          </p:cNvPr>
          <p:cNvSpPr>
            <a:spLocks noGrp="1"/>
          </p:cNvSpPr>
          <p:nvPr>
            <p:ph type="sldNum" sz="quarter" idx="12"/>
          </p:nvPr>
        </p:nvSpPr>
        <p:spPr/>
        <p:txBody>
          <a:bodyPr/>
          <a:lstStyle/>
          <a:p>
            <a:fld id="{83B07E9C-B188-D646-AA46-64DB2324B3BF}" type="slidenum">
              <a:rPr kumimoji="1" lang="ko-KR" altLang="en-US" smtClean="0"/>
              <a:t>‹#›</a:t>
            </a:fld>
            <a:endParaRPr kumimoji="1" lang="ko-KR" altLang="en-US"/>
          </a:p>
        </p:txBody>
      </p:sp>
      <p:sp>
        <p:nvSpPr>
          <p:cNvPr id="6" name="직사각형 5">
            <a:extLst>
              <a:ext uri="{FF2B5EF4-FFF2-40B4-BE49-F238E27FC236}">
                <a16:creationId xmlns:a16="http://schemas.microsoft.com/office/drawing/2014/main" id="{EBA9262E-DAA9-D93F-6198-EEDC91F58559}"/>
              </a:ext>
            </a:extLst>
          </p:cNvPr>
          <p:cNvSpPr/>
          <p:nvPr userDrawn="1"/>
        </p:nvSpPr>
        <p:spPr>
          <a:xfrm>
            <a:off x="0" y="0"/>
            <a:ext cx="3459480" cy="4950209"/>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BEC6B600-8E5E-F030-CF0C-8843F36D14AC}"/>
              </a:ext>
            </a:extLst>
          </p:cNvPr>
          <p:cNvSpPr>
            <a:spLocks noGrp="1"/>
          </p:cNvSpPr>
          <p:nvPr>
            <p:ph type="title"/>
          </p:nvPr>
        </p:nvSpPr>
        <p:spPr>
          <a:xfrm>
            <a:off x="190500" y="168036"/>
            <a:ext cx="3154680" cy="4614136"/>
          </a:xfrm>
        </p:spPr>
        <p:txBody>
          <a:bodyPr anchor="t">
            <a:normAutofit/>
          </a:bodyPr>
          <a:lstStyle>
            <a:lvl1pPr>
              <a:defRPr sz="2000">
                <a:solidFill>
                  <a:schemeClr val="bg1"/>
                </a:solidFill>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7" name="직사각형 6">
            <a:extLst>
              <a:ext uri="{FF2B5EF4-FFF2-40B4-BE49-F238E27FC236}">
                <a16:creationId xmlns:a16="http://schemas.microsoft.com/office/drawing/2014/main" id="{CB04F3F5-0D22-27DF-F88A-39732F6F4C88}"/>
              </a:ext>
            </a:extLst>
          </p:cNvPr>
          <p:cNvSpPr/>
          <p:nvPr userDrawn="1"/>
        </p:nvSpPr>
        <p:spPr>
          <a:xfrm>
            <a:off x="4229100" y="1115060"/>
            <a:ext cx="7512049" cy="4841240"/>
          </a:xfrm>
          <a:prstGeom prst="rect">
            <a:avLst/>
          </a:prstGeom>
          <a:noFill/>
          <a:ln w="28575">
            <a:solidFill>
              <a:srgbClr val="0B2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맑은 고딕" panose="020B0503020000020004" pitchFamily="50" charset="-127"/>
              <a:ea typeface="맑은 고딕" panose="020B0503020000020004" pitchFamily="50" charset="-127"/>
            </a:endParaRPr>
          </a:p>
        </p:txBody>
      </p:sp>
      <p:sp>
        <p:nvSpPr>
          <p:cNvPr id="12" name="텍스트 개체 틀 11">
            <a:extLst>
              <a:ext uri="{FF2B5EF4-FFF2-40B4-BE49-F238E27FC236}">
                <a16:creationId xmlns:a16="http://schemas.microsoft.com/office/drawing/2014/main" id="{7D03928D-9E39-5450-EE19-445A22A1BADA}"/>
              </a:ext>
            </a:extLst>
          </p:cNvPr>
          <p:cNvSpPr>
            <a:spLocks noGrp="1"/>
          </p:cNvSpPr>
          <p:nvPr>
            <p:ph type="body" sz="quarter" idx="13"/>
          </p:nvPr>
        </p:nvSpPr>
        <p:spPr>
          <a:xfrm>
            <a:off x="4362450" y="1236663"/>
            <a:ext cx="7189217" cy="4608164"/>
          </a:xfrm>
        </p:spPr>
        <p:txBody>
          <a:bodyPr/>
          <a:lstStyle>
            <a:lvl1pPr marL="457200" indent="-457200">
              <a:lnSpc>
                <a:spcPct val="150000"/>
              </a:lnSpc>
              <a:buFont typeface="Wingdings" panose="05000000000000000000" pitchFamily="2" charset="2"/>
              <a:buChar char="§"/>
              <a:defRPr>
                <a:latin typeface="맑은 고딕" panose="020B0503020000020004" pitchFamily="50" charset="-127"/>
                <a:cs typeface="Arial" panose="020B0604020202020204" pitchFamily="34" charset="0"/>
              </a:defRPr>
            </a:lvl1pPr>
            <a:lvl2pPr marL="800100" indent="-342900">
              <a:lnSpc>
                <a:spcPct val="150000"/>
              </a:lnSpc>
              <a:buFont typeface="Arial" panose="020B0604020202020204" pitchFamily="34" charset="0"/>
              <a:buChar char="•"/>
              <a:defRPr>
                <a:latin typeface="맑은 고딕" panose="020B0503020000020004" pitchFamily="50" charset="-127"/>
                <a:cs typeface="Arial" panose="020B0604020202020204" pitchFamily="34" charset="0"/>
              </a:defRPr>
            </a:lvl2pPr>
            <a:lvl3pPr marL="1257300" indent="-342900">
              <a:lnSpc>
                <a:spcPct val="150000"/>
              </a:lnSpc>
              <a:buFont typeface="시스템 서체 일반체"/>
              <a:buChar char="-"/>
              <a:defRPr>
                <a:latin typeface="맑은 고딕" panose="020B0503020000020004" pitchFamily="50" charset="-127"/>
                <a:cs typeface="Arial" panose="020B0604020202020204" pitchFamily="34" charset="0"/>
              </a:defRPr>
            </a:lvl3pPr>
            <a:lvl4pPr marL="1657350" indent="-285750">
              <a:lnSpc>
                <a:spcPct val="150000"/>
              </a:lnSpc>
              <a:buFont typeface="Wingdings" pitchFamily="2" charset="2"/>
              <a:buChar char="Ø"/>
              <a:defRPr>
                <a:latin typeface="맑은 고딕" panose="020B0503020000020004" pitchFamily="50" charset="-127"/>
                <a:cs typeface="Arial" panose="020B0604020202020204" pitchFamily="34" charset="0"/>
              </a:defRPr>
            </a:lvl4pPr>
            <a:lvl5pPr marL="2114550" indent="-285750">
              <a:lnSpc>
                <a:spcPct val="150000"/>
              </a:lnSpc>
              <a:buFont typeface="Wingdings" pitchFamily="2" charset="2"/>
              <a:buChar char="ü"/>
              <a:defRPr sz="1600">
                <a:latin typeface="맑은 고딕" panose="020B0503020000020004" pitchFamily="50" charset="-127"/>
                <a:cs typeface="Arial" panose="020B0604020202020204" pitchFamily="34" charset="0"/>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Tree>
    <p:extLst>
      <p:ext uri="{BB962C8B-B14F-4D97-AF65-F5344CB8AC3E}">
        <p14:creationId xmlns:p14="http://schemas.microsoft.com/office/powerpoint/2010/main" val="385564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3FAB072-4FBE-564A-8853-71D540F70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dirty="0"/>
              <a:t>마스터 제목 스타일 편집</a:t>
            </a:r>
          </a:p>
        </p:txBody>
      </p:sp>
      <p:sp>
        <p:nvSpPr>
          <p:cNvPr id="3" name="텍스트 개체 틀 2">
            <a:extLst>
              <a:ext uri="{FF2B5EF4-FFF2-40B4-BE49-F238E27FC236}">
                <a16:creationId xmlns:a16="http://schemas.microsoft.com/office/drawing/2014/main" id="{A66E07ED-FD7C-354D-96D8-4A969F641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dirty="0"/>
              <a:t>마스터 텍스트 스타일을 편집하려면 클릭</a:t>
            </a:r>
          </a:p>
          <a:p>
            <a:pPr lvl="1"/>
            <a:r>
              <a:rPr kumimoji="1" lang="ko-KR" altLang="en-US" dirty="0"/>
              <a:t>두 번째 수준</a:t>
            </a:r>
          </a:p>
          <a:p>
            <a:pPr lvl="2"/>
            <a:r>
              <a:rPr kumimoji="1" lang="ko-KR" altLang="en-US" dirty="0"/>
              <a:t>세 번째 수준</a:t>
            </a:r>
          </a:p>
          <a:p>
            <a:pPr lvl="3"/>
            <a:r>
              <a:rPr kumimoji="1" lang="ko-KR" altLang="en-US" dirty="0"/>
              <a:t>네 번째 수준</a:t>
            </a:r>
          </a:p>
          <a:p>
            <a:pPr lvl="4"/>
            <a:r>
              <a:rPr kumimoji="1" lang="ko-KR" altLang="en-US" dirty="0"/>
              <a:t>다섯 번째 수준</a:t>
            </a:r>
          </a:p>
        </p:txBody>
      </p:sp>
      <p:sp>
        <p:nvSpPr>
          <p:cNvPr id="4" name="날짜 개체 틀 3">
            <a:extLst>
              <a:ext uri="{FF2B5EF4-FFF2-40B4-BE49-F238E27FC236}">
                <a16:creationId xmlns:a16="http://schemas.microsoft.com/office/drawing/2014/main" id="{2810B2EE-E8B5-2849-94D5-6BC97BB91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맑은 고딕" panose="020B0503020000020004" pitchFamily="50" charset="-127"/>
                <a:ea typeface="맑은 고딕" panose="020B0503020000020004" pitchFamily="50" charset="-127"/>
              </a:defRPr>
            </a:lvl1pPr>
          </a:lstStyle>
          <a:p>
            <a:endParaRPr kumimoji="1" lang="ko-KR" altLang="en-US"/>
          </a:p>
        </p:txBody>
      </p:sp>
      <p:sp>
        <p:nvSpPr>
          <p:cNvPr id="5" name="바닥글 개체 틀 4">
            <a:extLst>
              <a:ext uri="{FF2B5EF4-FFF2-40B4-BE49-F238E27FC236}">
                <a16:creationId xmlns:a16="http://schemas.microsoft.com/office/drawing/2014/main" id="{1571061E-6307-C445-AA37-12801B0B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맑은 고딕" panose="020B0503020000020004" pitchFamily="50" charset="-127"/>
                <a:ea typeface="맑은 고딕" panose="020B0503020000020004" pitchFamily="50" charset="-127"/>
              </a:defRPr>
            </a:lvl1pPr>
          </a:lstStyle>
          <a:p>
            <a:endParaRPr kumimoji="1" lang="ko-KR" altLang="en-US"/>
          </a:p>
        </p:txBody>
      </p:sp>
      <p:sp>
        <p:nvSpPr>
          <p:cNvPr id="6" name="슬라이드 번호 개체 틀 5">
            <a:extLst>
              <a:ext uri="{FF2B5EF4-FFF2-40B4-BE49-F238E27FC236}">
                <a16:creationId xmlns:a16="http://schemas.microsoft.com/office/drawing/2014/main" id="{C34AC0DC-1CAD-A841-BD24-64B821F9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맑은 고딕" panose="020B0503020000020004" pitchFamily="50" charset="-127"/>
                <a:ea typeface="맑은 고딕" panose="020B0503020000020004" pitchFamily="50" charset="-127"/>
              </a:defRPr>
            </a:lvl1pPr>
          </a:lstStyle>
          <a:p>
            <a:fld id="{83B07E9C-B188-D646-AA46-64DB2324B3BF}" type="slidenum">
              <a:rPr kumimoji="1" lang="ko-KR" altLang="en-US" smtClean="0"/>
              <a:pPr/>
              <a:t>‹#›</a:t>
            </a:fld>
            <a:endParaRPr kumimoji="1" lang="ko-KR" altLang="en-US"/>
          </a:p>
        </p:txBody>
      </p:sp>
      <p:pic>
        <p:nvPicPr>
          <p:cNvPr id="7" name="Picture 2" descr="https://www.dankook.ac.kr/html_repositories/images/www/kor_content/est_ui_int04.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90" y="6564648"/>
            <a:ext cx="2148840" cy="222843"/>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41180" y="6488466"/>
            <a:ext cx="2948940" cy="378697"/>
          </a:xfrm>
          <a:prstGeom prst="rect">
            <a:avLst/>
          </a:prstGeom>
        </p:spPr>
      </p:pic>
    </p:spTree>
    <p:extLst>
      <p:ext uri="{BB962C8B-B14F-4D97-AF65-F5344CB8AC3E}">
        <p14:creationId xmlns:p14="http://schemas.microsoft.com/office/powerpoint/2010/main" val="1937267478"/>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Lst>
  <p:hf hdr="0" ftr="0" dt="0"/>
  <p:txStyles>
    <p:titleStyle>
      <a:lvl1pPr algn="l" defTabSz="914400" rtl="0" eaLnBrk="1" latinLnBrk="1" hangingPunct="1">
        <a:lnSpc>
          <a:spcPct val="90000"/>
        </a:lnSpc>
        <a:spcBef>
          <a:spcPct val="0"/>
        </a:spcBef>
        <a:buNone/>
        <a:defRPr sz="44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8E8E9F-0121-AF4F-8F3E-C6414598F8CE}"/>
              </a:ext>
            </a:extLst>
          </p:cNvPr>
          <p:cNvSpPr>
            <a:spLocks noGrp="1"/>
          </p:cNvSpPr>
          <p:nvPr>
            <p:ph type="ctrTitle"/>
          </p:nvPr>
        </p:nvSpPr>
        <p:spPr>
          <a:xfrm>
            <a:off x="497541" y="2165678"/>
            <a:ext cx="11196917" cy="2024620"/>
          </a:xfrm>
        </p:spPr>
        <p:txBody>
          <a:bodyPr/>
          <a:lstStyle/>
          <a:p>
            <a:r>
              <a:rPr lang="en-US" altLang="ko-KR" sz="3400" dirty="0"/>
              <a:t>On-demand Container Loading in AWS Lambda</a:t>
            </a:r>
            <a:endParaRPr kumimoji="1" lang="ko-KR" altLang="en-US" sz="3400" dirty="0"/>
          </a:p>
        </p:txBody>
      </p:sp>
      <p:sp>
        <p:nvSpPr>
          <p:cNvPr id="3" name="부제목 2">
            <a:extLst>
              <a:ext uri="{FF2B5EF4-FFF2-40B4-BE49-F238E27FC236}">
                <a16:creationId xmlns:a16="http://schemas.microsoft.com/office/drawing/2014/main" id="{C5C27E24-377B-BC40-B952-DF8E1F4C4F7B}"/>
              </a:ext>
            </a:extLst>
          </p:cNvPr>
          <p:cNvSpPr>
            <a:spLocks noGrp="1"/>
          </p:cNvSpPr>
          <p:nvPr>
            <p:ph type="subTitle" idx="1"/>
          </p:nvPr>
        </p:nvSpPr>
        <p:spPr/>
        <p:txBody>
          <a:bodyPr>
            <a:normAutofit/>
          </a:bodyPr>
          <a:lstStyle/>
          <a:p>
            <a:r>
              <a:rPr kumimoji="1" lang="en-US" altLang="ko-KR"/>
              <a:t>2023. 12. 5</a:t>
            </a:r>
          </a:p>
          <a:p>
            <a:r>
              <a:rPr kumimoji="1" lang="en-US" altLang="ko-KR"/>
              <a:t>Presented by Suhwan Shin</a:t>
            </a:r>
          </a:p>
          <a:p>
            <a:r>
              <a:rPr kumimoji="1" lang="en-US" altLang="ko-KR"/>
              <a:t>shshin@dankook.ac.kr</a:t>
            </a:r>
            <a:endParaRPr kumimoji="1" lang="ko-KR" altLang="en-US"/>
          </a:p>
        </p:txBody>
      </p:sp>
      <p:sp>
        <p:nvSpPr>
          <p:cNvPr id="4" name="내용 개체 틀 3">
            <a:extLst>
              <a:ext uri="{FF2B5EF4-FFF2-40B4-BE49-F238E27FC236}">
                <a16:creationId xmlns:a16="http://schemas.microsoft.com/office/drawing/2014/main" id="{1FD49899-8CF4-5399-A482-2A3AB7961792}"/>
              </a:ext>
            </a:extLst>
          </p:cNvPr>
          <p:cNvSpPr txBox="1">
            <a:spLocks/>
          </p:cNvSpPr>
          <p:nvPr/>
        </p:nvSpPr>
        <p:spPr>
          <a:xfrm>
            <a:off x="151278" y="4190298"/>
            <a:ext cx="7003431" cy="808504"/>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200" dirty="0">
                <a:solidFill>
                  <a:schemeClr val="bg1"/>
                </a:solidFill>
              </a:rPr>
              <a:t>Marc Brooker, Mike Danilov, Chris Greenwood, and Phil </a:t>
            </a:r>
            <a:r>
              <a:rPr lang="en-US" altLang="ko-KR" sz="1200" dirty="0" err="1">
                <a:solidFill>
                  <a:schemeClr val="bg1"/>
                </a:solidFill>
              </a:rPr>
              <a:t>Piwonka</a:t>
            </a:r>
            <a:r>
              <a:rPr lang="en-US" altLang="ko-KR" sz="1200" dirty="0">
                <a:solidFill>
                  <a:schemeClr val="bg1"/>
                </a:solidFill>
              </a:rPr>
              <a:t>, Amazon Web Services</a:t>
            </a:r>
            <a:br>
              <a:rPr lang="de-DE" altLang="ko-KR" sz="1200" dirty="0">
                <a:solidFill>
                  <a:schemeClr val="bg1"/>
                </a:solidFill>
              </a:rPr>
            </a:br>
            <a:br>
              <a:rPr lang="de-DE" altLang="ko-KR" sz="1200" dirty="0">
                <a:solidFill>
                  <a:schemeClr val="bg1"/>
                </a:solidFill>
              </a:rPr>
            </a:br>
            <a:r>
              <a:rPr lang="en-US" altLang="ko-KR" sz="1200" i="1" dirty="0">
                <a:solidFill>
                  <a:schemeClr val="bg1"/>
                </a:solidFill>
                <a:latin typeface="맑은 고딕" panose="020B0503020000020004" pitchFamily="50" charset="-127"/>
                <a:ea typeface="맑은 고딕" panose="020B0503020000020004" pitchFamily="50" charset="-127"/>
              </a:rPr>
              <a:t>ATC’ 23</a:t>
            </a:r>
          </a:p>
        </p:txBody>
      </p:sp>
    </p:spTree>
    <p:extLst>
      <p:ext uri="{BB962C8B-B14F-4D97-AF65-F5344CB8AC3E}">
        <p14:creationId xmlns:p14="http://schemas.microsoft.com/office/powerpoint/2010/main" val="66316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Block-Level Loading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10</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13488"/>
            <a:ext cx="11118454" cy="5332970"/>
          </a:xfrm>
        </p:spPr>
        <p:txBody>
          <a:bodyPr>
            <a:normAutofit/>
          </a:bodyPr>
          <a:lstStyle/>
          <a:p>
            <a:r>
              <a:rPr lang="en-US" altLang="ko-KR" sz="2000" i="0" dirty="0">
                <a:effectLst/>
                <a:latin typeface="Georgia" panose="02040502050405020303" pitchFamily="18" charset="0"/>
                <a:ea typeface="+mn-ea"/>
              </a:rPr>
              <a:t>T</a:t>
            </a:r>
            <a:r>
              <a:rPr lang="en-US" altLang="ko-KR" sz="1800" i="0" dirty="0">
                <a:effectLst/>
                <a:latin typeface="Georgia" panose="02040502050405020303" pitchFamily="18" charset="0"/>
                <a:ea typeface="+mn-ea"/>
              </a:rPr>
              <a:t>o address the disadvantages of the existing architecture </a:t>
            </a:r>
            <a:br>
              <a:rPr lang="en-US" altLang="ko-KR" sz="1800" i="0" dirty="0">
                <a:effectLst/>
                <a:latin typeface="Georgia" panose="02040502050405020303" pitchFamily="18" charset="0"/>
                <a:ea typeface="+mn-ea"/>
              </a:rPr>
            </a:br>
            <a:r>
              <a:rPr lang="ko-KR" altLang="en-US" sz="1800" b="0" i="0" dirty="0">
                <a:solidFill>
                  <a:srgbClr val="202124"/>
                </a:solidFill>
                <a:effectLst/>
                <a:latin typeface="Georgia" panose="02040502050405020303" pitchFamily="18" charset="0"/>
                <a:cs typeface="Tahoma" panose="020B0604030504040204" pitchFamily="34" charset="0"/>
              </a:rPr>
              <a:t>→ </a:t>
            </a:r>
            <a:r>
              <a:rPr lang="en-US" altLang="ko-KR" sz="1800" b="0" dirty="0">
                <a:solidFill>
                  <a:srgbClr val="202124"/>
                </a:solidFill>
                <a:latin typeface="Georgia" panose="02040502050405020303" pitchFamily="18" charset="0"/>
                <a:ea typeface="+mn-ea"/>
                <a:cs typeface="Tahoma" panose="020B0604030504040204" pitchFamily="34" charset="0"/>
              </a:rPr>
              <a:t>N</a:t>
            </a:r>
            <a:r>
              <a:rPr lang="en-US" altLang="ko-KR" sz="1800" i="0" dirty="0">
                <a:effectLst/>
                <a:latin typeface="Georgia" panose="02040502050405020303" pitchFamily="18" charset="0"/>
                <a:ea typeface="+mn-ea"/>
              </a:rPr>
              <a:t>eed to allow the system to load only the data necessary for the application</a:t>
            </a:r>
          </a:p>
          <a:p>
            <a:endParaRPr lang="en-US" altLang="ko-KR" sz="2200" dirty="0">
              <a:latin typeface="+mn-ea"/>
              <a:ea typeface="+mn-ea"/>
              <a:cs typeface="Tahoma" panose="020B0604030504040204" pitchFamily="34" charset="0"/>
            </a:endParaRPr>
          </a:p>
        </p:txBody>
      </p:sp>
      <p:pic>
        <p:nvPicPr>
          <p:cNvPr id="5" name="그림 4">
            <a:extLst>
              <a:ext uri="{FF2B5EF4-FFF2-40B4-BE49-F238E27FC236}">
                <a16:creationId xmlns:a16="http://schemas.microsoft.com/office/drawing/2014/main" id="{BE754F8A-1B30-88F9-BA3C-AC96BACF9224}"/>
              </a:ext>
            </a:extLst>
          </p:cNvPr>
          <p:cNvPicPr>
            <a:picLocks noChangeAspect="1"/>
          </p:cNvPicPr>
          <p:nvPr/>
        </p:nvPicPr>
        <p:blipFill>
          <a:blip r:embed="rId3"/>
          <a:stretch>
            <a:fillRect/>
          </a:stretch>
        </p:blipFill>
        <p:spPr>
          <a:xfrm>
            <a:off x="1783313" y="2306526"/>
            <a:ext cx="2867425" cy="3658111"/>
          </a:xfrm>
          <a:prstGeom prst="rect">
            <a:avLst/>
          </a:prstGeom>
        </p:spPr>
      </p:pic>
      <p:pic>
        <p:nvPicPr>
          <p:cNvPr id="8" name="그림 7">
            <a:extLst>
              <a:ext uri="{FF2B5EF4-FFF2-40B4-BE49-F238E27FC236}">
                <a16:creationId xmlns:a16="http://schemas.microsoft.com/office/drawing/2014/main" id="{AA3D61AB-1AE4-8DD7-C2BD-7FD5F574C48C}"/>
              </a:ext>
            </a:extLst>
          </p:cNvPr>
          <p:cNvPicPr>
            <a:picLocks noChangeAspect="1"/>
          </p:cNvPicPr>
          <p:nvPr/>
        </p:nvPicPr>
        <p:blipFill>
          <a:blip r:embed="rId4"/>
          <a:stretch>
            <a:fillRect/>
          </a:stretch>
        </p:blipFill>
        <p:spPr>
          <a:xfrm>
            <a:off x="6899544" y="2501815"/>
            <a:ext cx="4058216" cy="3267531"/>
          </a:xfrm>
          <a:prstGeom prst="rect">
            <a:avLst/>
          </a:prstGeom>
        </p:spPr>
      </p:pic>
    </p:spTree>
    <p:extLst>
      <p:ext uri="{BB962C8B-B14F-4D97-AF65-F5344CB8AC3E}">
        <p14:creationId xmlns:p14="http://schemas.microsoft.com/office/powerpoint/2010/main" val="318869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Block-Level Loading </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11</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13488"/>
            <a:ext cx="11118454" cy="5332970"/>
          </a:xfrm>
        </p:spPr>
        <p:txBody>
          <a:bodyPr>
            <a:normAutofit/>
          </a:bodyPr>
          <a:lstStyle/>
          <a:p>
            <a:r>
              <a:rPr lang="en-US" altLang="ko-KR" sz="2000" i="0" dirty="0">
                <a:effectLst/>
                <a:latin typeface="Georgia" panose="02040502050405020303" pitchFamily="18" charset="0"/>
                <a:ea typeface="+mn-ea"/>
              </a:rPr>
              <a:t>T</a:t>
            </a:r>
            <a:r>
              <a:rPr lang="en-US" altLang="ko-KR" sz="1800" i="0" dirty="0">
                <a:effectLst/>
                <a:latin typeface="Georgia" panose="02040502050405020303" pitchFamily="18" charset="0"/>
                <a:ea typeface="+mn-ea"/>
              </a:rPr>
              <a:t>o address the disadvantages of the existing architecture </a:t>
            </a:r>
            <a:br>
              <a:rPr lang="en-US" altLang="ko-KR" sz="1800" i="0" dirty="0">
                <a:effectLst/>
                <a:latin typeface="Georgia" panose="02040502050405020303" pitchFamily="18" charset="0"/>
                <a:ea typeface="+mn-ea"/>
              </a:rPr>
            </a:br>
            <a:r>
              <a:rPr lang="ko-KR" altLang="en-US" sz="1800" b="0" i="0" dirty="0">
                <a:solidFill>
                  <a:srgbClr val="202124"/>
                </a:solidFill>
                <a:effectLst/>
                <a:latin typeface="Georgia" panose="02040502050405020303" pitchFamily="18" charset="0"/>
                <a:cs typeface="Tahoma" panose="020B0604030504040204" pitchFamily="34" charset="0"/>
              </a:rPr>
              <a:t>→ </a:t>
            </a:r>
            <a:r>
              <a:rPr lang="en-US" altLang="ko-KR" sz="1800" b="0" dirty="0">
                <a:solidFill>
                  <a:srgbClr val="202124"/>
                </a:solidFill>
                <a:latin typeface="Georgia" panose="02040502050405020303" pitchFamily="18" charset="0"/>
                <a:ea typeface="+mn-ea"/>
                <a:cs typeface="Tahoma" panose="020B0604030504040204" pitchFamily="34" charset="0"/>
              </a:rPr>
              <a:t>N</a:t>
            </a:r>
            <a:r>
              <a:rPr lang="en-US" altLang="ko-KR" sz="1800" i="0" dirty="0">
                <a:effectLst/>
                <a:latin typeface="Georgia" panose="02040502050405020303" pitchFamily="18" charset="0"/>
                <a:ea typeface="+mn-ea"/>
              </a:rPr>
              <a:t>eed to </a:t>
            </a:r>
            <a:r>
              <a:rPr lang="en-US" altLang="ko-KR" sz="1800" i="0" dirty="0">
                <a:solidFill>
                  <a:srgbClr val="FF0000"/>
                </a:solidFill>
                <a:effectLst/>
                <a:latin typeface="Georgia" panose="02040502050405020303" pitchFamily="18" charset="0"/>
                <a:ea typeface="+mn-ea"/>
              </a:rPr>
              <a:t>allow the system to load only the data necessary for the application</a:t>
            </a:r>
            <a:endParaRPr lang="en-US" altLang="ko-KR" sz="1800" i="0" dirty="0">
              <a:effectLst/>
              <a:latin typeface="Georgia" panose="02040502050405020303" pitchFamily="18" charset="0"/>
              <a:ea typeface="+mn-ea"/>
            </a:endParaRPr>
          </a:p>
          <a:p>
            <a:endParaRPr lang="en-US" altLang="ko-KR" sz="2200" dirty="0">
              <a:latin typeface="+mn-ea"/>
              <a:ea typeface="+mn-ea"/>
              <a:cs typeface="Tahoma" panose="020B0604030504040204" pitchFamily="34" charset="0"/>
            </a:endParaRPr>
          </a:p>
        </p:txBody>
      </p:sp>
      <p:pic>
        <p:nvPicPr>
          <p:cNvPr id="5" name="그림 4">
            <a:extLst>
              <a:ext uri="{FF2B5EF4-FFF2-40B4-BE49-F238E27FC236}">
                <a16:creationId xmlns:a16="http://schemas.microsoft.com/office/drawing/2014/main" id="{BE754F8A-1B30-88F9-BA3C-AC96BACF9224}"/>
              </a:ext>
            </a:extLst>
          </p:cNvPr>
          <p:cNvPicPr>
            <a:picLocks noChangeAspect="1"/>
          </p:cNvPicPr>
          <p:nvPr/>
        </p:nvPicPr>
        <p:blipFill>
          <a:blip r:embed="rId3"/>
          <a:stretch>
            <a:fillRect/>
          </a:stretch>
        </p:blipFill>
        <p:spPr>
          <a:xfrm>
            <a:off x="1783313" y="2306526"/>
            <a:ext cx="2867425" cy="3658111"/>
          </a:xfrm>
          <a:prstGeom prst="rect">
            <a:avLst/>
          </a:prstGeom>
        </p:spPr>
      </p:pic>
      <p:pic>
        <p:nvPicPr>
          <p:cNvPr id="8" name="그림 7">
            <a:extLst>
              <a:ext uri="{FF2B5EF4-FFF2-40B4-BE49-F238E27FC236}">
                <a16:creationId xmlns:a16="http://schemas.microsoft.com/office/drawing/2014/main" id="{AA3D61AB-1AE4-8DD7-C2BD-7FD5F574C48C}"/>
              </a:ext>
            </a:extLst>
          </p:cNvPr>
          <p:cNvPicPr>
            <a:picLocks noChangeAspect="1"/>
          </p:cNvPicPr>
          <p:nvPr/>
        </p:nvPicPr>
        <p:blipFill>
          <a:blip r:embed="rId4"/>
          <a:stretch>
            <a:fillRect/>
          </a:stretch>
        </p:blipFill>
        <p:spPr>
          <a:xfrm>
            <a:off x="6899544" y="2501815"/>
            <a:ext cx="4058216" cy="3267531"/>
          </a:xfrm>
          <a:prstGeom prst="rect">
            <a:avLst/>
          </a:prstGeom>
        </p:spPr>
      </p:pic>
    </p:spTree>
    <p:extLst>
      <p:ext uri="{BB962C8B-B14F-4D97-AF65-F5344CB8AC3E}">
        <p14:creationId xmlns:p14="http://schemas.microsoft.com/office/powerpoint/2010/main" val="270109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Deduplication </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12</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72211"/>
            <a:ext cx="11118454" cy="5332970"/>
          </a:xfrm>
        </p:spPr>
        <p:txBody>
          <a:bodyPr>
            <a:normAutofit/>
          </a:bodyPr>
          <a:lstStyle/>
          <a:p>
            <a:r>
              <a:rPr lang="en-US" altLang="ko-KR" sz="1800" i="0" dirty="0">
                <a:effectLst/>
                <a:latin typeface="Georgia" panose="02040502050405020303" pitchFamily="18" charset="0"/>
                <a:ea typeface="+mn-ea"/>
              </a:rPr>
              <a:t>M</a:t>
            </a:r>
            <a:r>
              <a:rPr lang="en-US" altLang="ko-KR" sz="1600" i="0" dirty="0">
                <a:effectLst/>
                <a:latin typeface="Georgia" panose="02040502050405020303" pitchFamily="18" charset="0"/>
                <a:ea typeface="+mn-ea"/>
              </a:rPr>
              <a:t>ost Lambda functions uploaded use similar base container images, so 80% of newly uploaded Lambda functions had zero unique chunks</a:t>
            </a:r>
            <a:r>
              <a:rPr lang="en-US" altLang="ko-KR" sz="1600" dirty="0">
                <a:latin typeface="Georgia" panose="02040502050405020303" pitchFamily="18" charset="0"/>
                <a:ea typeface="+mn-ea"/>
              </a:rPr>
              <a:t> </a:t>
            </a:r>
            <a:r>
              <a:rPr lang="ko-KR" altLang="en-US" sz="1600" b="0" i="0" dirty="0">
                <a:solidFill>
                  <a:srgbClr val="202124"/>
                </a:solidFill>
                <a:effectLst/>
                <a:latin typeface="Georgia" panose="02040502050405020303" pitchFamily="18" charset="0"/>
                <a:cs typeface="Tahoma" panose="020B0604030504040204" pitchFamily="34" charset="0"/>
              </a:rPr>
              <a:t>→</a:t>
            </a:r>
            <a:r>
              <a:rPr lang="en-US" altLang="ko-KR" sz="1600" dirty="0">
                <a:latin typeface="Georgia" panose="02040502050405020303" pitchFamily="18" charset="0"/>
                <a:ea typeface="+mn-ea"/>
              </a:rPr>
              <a:t> I</a:t>
            </a:r>
            <a:r>
              <a:rPr lang="en-US" altLang="ko-KR" sz="1600" i="0" dirty="0">
                <a:effectLst/>
                <a:latin typeface="Georgia" panose="02040502050405020303" pitchFamily="18" charset="0"/>
                <a:ea typeface="+mn-ea"/>
              </a:rPr>
              <a:t>mages re-uploading</a:t>
            </a:r>
          </a:p>
          <a:p>
            <a:endParaRPr lang="en-US" altLang="ko-KR" sz="1600" i="0" dirty="0">
              <a:effectLst/>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B</a:t>
            </a:r>
            <a:r>
              <a:rPr lang="en-US" altLang="ko-KR" sz="1600" dirty="0">
                <a:latin typeface="Georgia" panose="02040502050405020303" pitchFamily="18" charset="0"/>
                <a:ea typeface="+mn-ea"/>
                <a:cs typeface="Tahoma" panose="020B0604030504040204" pitchFamily="34" charset="0"/>
              </a:rPr>
              <a:t>ut, When encrypting images, deduplication becomes difficult because encrypting the same content with different keys results in different outcomes</a:t>
            </a:r>
          </a:p>
          <a:p>
            <a:endParaRPr lang="en-US" altLang="ko-KR" sz="1600" dirty="0">
              <a:latin typeface="Georgia" panose="02040502050405020303" pitchFamily="18" charset="0"/>
              <a:ea typeface="+mn-ea"/>
              <a:cs typeface="Tahoma" panose="020B0604030504040204" pitchFamily="34" charset="0"/>
            </a:endParaRPr>
          </a:p>
          <a:p>
            <a:r>
              <a:rPr lang="en-US" altLang="ko-KR" sz="1800" i="0" dirty="0">
                <a:effectLst/>
                <a:latin typeface="Georgia" panose="02040502050405020303" pitchFamily="18" charset="0"/>
                <a:ea typeface="+mn-ea"/>
              </a:rPr>
              <a:t>AWS</a:t>
            </a:r>
            <a:r>
              <a:rPr lang="en-US" altLang="ko-KR" sz="1600" i="0" dirty="0">
                <a:effectLst/>
                <a:latin typeface="Georgia" panose="02040502050405020303" pitchFamily="18" charset="0"/>
                <a:ea typeface="+mn-ea"/>
              </a:rPr>
              <a:t> calculates a SHA256 digest for each chunk during the flattening process to derive a key and uses AES-CTR to encrypt the block. AES-CTR guarantees that if the encrypted results are the same, then the plaintext is also the same</a:t>
            </a:r>
          </a:p>
          <a:p>
            <a:endParaRPr lang="en-US" altLang="ko-KR" sz="1600" i="0" dirty="0">
              <a:effectLst/>
              <a:latin typeface="Georgia" panose="02040502050405020303" pitchFamily="18" charset="0"/>
              <a:ea typeface="+mn-ea"/>
            </a:endParaRPr>
          </a:p>
          <a:p>
            <a:r>
              <a:rPr lang="en-US" altLang="ko-KR" sz="1800" i="0" dirty="0">
                <a:effectLst/>
                <a:latin typeface="Georgia" panose="02040502050405020303" pitchFamily="18" charset="0"/>
                <a:ea typeface="+mn-ea"/>
              </a:rPr>
              <a:t>Deduplication has advantages in cost and performance, but it also presents risks</a:t>
            </a:r>
          </a:p>
          <a:p>
            <a:pPr lvl="1"/>
            <a:r>
              <a:rPr lang="en-US" altLang="ko-KR" sz="1600" b="0" i="0" dirty="0">
                <a:solidFill>
                  <a:srgbClr val="374151"/>
                </a:solidFill>
                <a:effectLst/>
                <a:latin typeface="Georgia" panose="02040502050405020303" pitchFamily="18" charset="0"/>
              </a:rPr>
              <a:t>Access failure of a frequently used specific chunk affects the entire system </a:t>
            </a:r>
          </a:p>
          <a:p>
            <a:pPr lvl="1"/>
            <a:r>
              <a:rPr lang="en-US" altLang="ko-KR" sz="1600" i="0" dirty="0">
                <a:effectLst/>
                <a:latin typeface="Georgia" panose="02040502050405020303" pitchFamily="18" charset="0"/>
                <a:ea typeface="+mn-ea"/>
              </a:rPr>
              <a:t>If there is corrupted data, it can be detected but not repaired.</a:t>
            </a:r>
          </a:p>
          <a:p>
            <a:pPr marL="0" indent="0">
              <a:buNone/>
            </a:pPr>
            <a:endParaRPr lang="en-US" altLang="ko-KR" sz="1600" i="0" dirty="0">
              <a:effectLst/>
              <a:latin typeface="Georgia" panose="02040502050405020303" pitchFamily="18" charset="0"/>
              <a:ea typeface="+mn-ea"/>
            </a:endParaRPr>
          </a:p>
        </p:txBody>
      </p:sp>
    </p:spTree>
    <p:extLst>
      <p:ext uri="{BB962C8B-B14F-4D97-AF65-F5344CB8AC3E}">
        <p14:creationId xmlns:p14="http://schemas.microsoft.com/office/powerpoint/2010/main" val="373663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a:xfrm>
            <a:off x="288076" y="219932"/>
            <a:ext cx="10917480" cy="831299"/>
          </a:xfrm>
        </p:spPr>
        <p:txBody>
          <a:bodyPr>
            <a:noAutofit/>
          </a:bodyPr>
          <a:lstStyle/>
          <a:p>
            <a:r>
              <a:rPr kumimoji="1" lang="en-US" altLang="ko-KR" dirty="0"/>
              <a:t>Deduplication - </a:t>
            </a:r>
            <a:r>
              <a:rPr lang="en-US" altLang="ko-KR" dirty="0"/>
              <a:t>Limiting Blast Radius</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13</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0" y="1288321"/>
            <a:ext cx="11604567" cy="5332970"/>
          </a:xfrm>
        </p:spPr>
        <p:txBody>
          <a:bodyPr>
            <a:normAutofit/>
          </a:bodyPr>
          <a:lstStyle/>
          <a:p>
            <a:pPr>
              <a:lnSpc>
                <a:spcPct val="160000"/>
              </a:lnSpc>
            </a:pPr>
            <a:r>
              <a:rPr lang="en-US" altLang="ko-KR" sz="1800" dirty="0">
                <a:latin typeface="Georgia" panose="02040502050405020303" pitchFamily="18" charset="0"/>
                <a:ea typeface="+mn-ea"/>
                <a:cs typeface="Tahoma" panose="020B0604030504040204" pitchFamily="34" charset="0"/>
              </a:rPr>
              <a:t>Deduplication has value in cost and cache performance, it also adds some risks</a:t>
            </a:r>
          </a:p>
          <a:p>
            <a:pPr lvl="1">
              <a:lnSpc>
                <a:spcPct val="160000"/>
              </a:lnSpc>
            </a:pPr>
            <a:r>
              <a:rPr lang="en-US" altLang="ko-KR" sz="1400" dirty="0">
                <a:latin typeface="Georgia" panose="02040502050405020303" pitchFamily="18" charset="0"/>
                <a:ea typeface="+mn-ea"/>
                <a:cs typeface="Tahoma" panose="020B0604030504040204" pitchFamily="34" charset="0"/>
              </a:rPr>
              <a:t>Some popular chunks have a significant impact on the entire system when problems occur with those chunks</a:t>
            </a:r>
          </a:p>
          <a:p>
            <a:pPr lvl="2">
              <a:lnSpc>
                <a:spcPct val="160000"/>
              </a:lnSpc>
            </a:pPr>
            <a:r>
              <a:rPr lang="en-US" altLang="ko-KR" sz="1200" dirty="0">
                <a:latin typeface="Georgia" panose="02040502050405020303" pitchFamily="18" charset="0"/>
                <a:ea typeface="+mn-ea"/>
                <a:cs typeface="Tahoma" panose="020B0604030504040204" pitchFamily="34" charset="0"/>
              </a:rPr>
              <a:t>partial (gray) failures of cache nodes</a:t>
            </a:r>
          </a:p>
          <a:p>
            <a:pPr lvl="2">
              <a:lnSpc>
                <a:spcPct val="160000"/>
              </a:lnSpc>
            </a:pPr>
            <a:r>
              <a:rPr lang="en-US" altLang="ko-KR" sz="1200" dirty="0">
                <a:latin typeface="Georgia" panose="02040502050405020303" pitchFamily="18" charset="0"/>
                <a:ea typeface="+mn-ea"/>
                <a:cs typeface="Tahoma" panose="020B0604030504040204" pitchFamily="34" charset="0"/>
              </a:rPr>
              <a:t>operational issues that cause unavailability of data</a:t>
            </a:r>
          </a:p>
          <a:p>
            <a:pPr lvl="2">
              <a:lnSpc>
                <a:spcPct val="160000"/>
              </a:lnSpc>
            </a:pPr>
            <a:r>
              <a:rPr lang="en-US" altLang="ko-KR" sz="1200" dirty="0">
                <a:latin typeface="Georgia" panose="02040502050405020303" pitchFamily="18" charset="0"/>
                <a:ea typeface="+mn-ea"/>
                <a:cs typeface="Tahoma" panose="020B0604030504040204" pitchFamily="34" charset="0"/>
              </a:rPr>
              <a:t>bugs in garbage collection</a:t>
            </a:r>
          </a:p>
          <a:p>
            <a:pPr lvl="2">
              <a:lnSpc>
                <a:spcPct val="160000"/>
              </a:lnSpc>
            </a:pPr>
            <a:r>
              <a:rPr lang="en-US" altLang="ko-KR" sz="1200" dirty="0">
                <a:latin typeface="Georgia" panose="02040502050405020303" pitchFamily="18" charset="0"/>
                <a:ea typeface="+mn-ea"/>
                <a:cs typeface="Tahoma" panose="020B0604030504040204" pitchFamily="34" charset="0"/>
              </a:rPr>
              <a:t>corruption of data in the cache hierarchy</a:t>
            </a:r>
            <a:endParaRPr lang="en-US" altLang="ko-KR" sz="1800" dirty="0">
              <a:latin typeface="Georgia" panose="02040502050405020303" pitchFamily="18" charset="0"/>
              <a:ea typeface="+mn-ea"/>
              <a:cs typeface="Tahoma" panose="020B0604030504040204" pitchFamily="34" charset="0"/>
            </a:endParaRPr>
          </a:p>
          <a:p>
            <a:pPr>
              <a:lnSpc>
                <a:spcPct val="160000"/>
              </a:lnSpc>
            </a:pPr>
            <a:r>
              <a:rPr lang="en-US" altLang="ko-KR" sz="1800" dirty="0">
                <a:latin typeface="Georgia" panose="02040502050405020303" pitchFamily="18" charset="0"/>
                <a:ea typeface="+mn-ea"/>
                <a:cs typeface="Tahoma" panose="020B0604030504040204" pitchFamily="34" charset="0"/>
              </a:rPr>
              <a:t>Salt</a:t>
            </a:r>
          </a:p>
          <a:p>
            <a:pPr lvl="1">
              <a:lnSpc>
                <a:spcPct val="160000"/>
              </a:lnSpc>
            </a:pPr>
            <a:r>
              <a:rPr lang="en-US" altLang="ko-KR" sz="1400" dirty="0">
                <a:latin typeface="Georgia" panose="02040502050405020303" pitchFamily="18" charset="0"/>
                <a:ea typeface="+mn-ea"/>
                <a:cs typeface="Tahoma" panose="020B0604030504040204" pitchFamily="34" charset="0"/>
              </a:rPr>
              <a:t>Include a varying </a:t>
            </a:r>
            <a:r>
              <a:rPr lang="en-US" altLang="ko-KR" sz="1400" b="1" i="1" dirty="0">
                <a:latin typeface="Georgia" panose="02040502050405020303" pitchFamily="18" charset="0"/>
                <a:ea typeface="+mn-ea"/>
                <a:cs typeface="Tahoma" panose="020B0604030504040204" pitchFamily="34" charset="0"/>
              </a:rPr>
              <a:t>salt</a:t>
            </a:r>
            <a:r>
              <a:rPr lang="en-US" altLang="ko-KR" sz="1400" dirty="0">
                <a:latin typeface="Georgia" panose="02040502050405020303" pitchFamily="18" charset="0"/>
                <a:ea typeface="+mn-ea"/>
                <a:cs typeface="Tahoma" panose="020B0604030504040204" pitchFamily="34" charset="0"/>
              </a:rPr>
              <a:t> in the key derivation step of our convergent encryption scheme</a:t>
            </a:r>
          </a:p>
          <a:p>
            <a:pPr lvl="1">
              <a:lnSpc>
                <a:spcPct val="160000"/>
              </a:lnSpc>
            </a:pPr>
            <a:r>
              <a:rPr lang="en-US" altLang="ko-KR" sz="1400" dirty="0">
                <a:latin typeface="Georgia" panose="02040502050405020303" pitchFamily="18" charset="0"/>
                <a:ea typeface="+mn-ea"/>
                <a:cs typeface="Tahoma" panose="020B0604030504040204" pitchFamily="34" charset="0"/>
              </a:rPr>
              <a:t>This salt value can vary in time, with chunk popularity, and with infrastructure placement</a:t>
            </a:r>
          </a:p>
          <a:p>
            <a:pPr lvl="2">
              <a:lnSpc>
                <a:spcPct val="160000"/>
              </a:lnSpc>
            </a:pPr>
            <a:r>
              <a:rPr lang="en-US" altLang="ko-KR" sz="1100" dirty="0">
                <a:latin typeface="Georgia" panose="02040502050405020303" pitchFamily="18" charset="0"/>
                <a:ea typeface="+mn-ea"/>
                <a:cs typeface="Tahoma" panose="020B0604030504040204" pitchFamily="34" charset="0"/>
              </a:rPr>
              <a:t>Otherwise, identical chunks with different salt values will end up with different keys, and therefore difference ciphertexts, and will not deduplicate against each other</a:t>
            </a:r>
          </a:p>
          <a:p>
            <a:pPr lvl="1">
              <a:lnSpc>
                <a:spcPct val="160000"/>
              </a:lnSpc>
            </a:pPr>
            <a:r>
              <a:rPr lang="en-US" altLang="ko-KR" sz="1400" dirty="0">
                <a:latin typeface="Georgia" panose="02040502050405020303" pitchFamily="18" charset="0"/>
                <a:ea typeface="+mn-ea"/>
                <a:cs typeface="Tahoma" panose="020B0604030504040204" pitchFamily="34" charset="0"/>
              </a:rPr>
              <a:t>By controlling the frequency with which the salt is rotated, we can continuously trade off deduplication efficiency with blast radius</a:t>
            </a:r>
          </a:p>
          <a:p>
            <a:pPr marL="457200" lvl="1" indent="0">
              <a:buNone/>
            </a:pPr>
            <a:endParaRPr lang="en-US" altLang="ko-KR" sz="1400" dirty="0">
              <a:latin typeface="+mn-ea"/>
              <a:ea typeface="+mn-ea"/>
              <a:cs typeface="Tahoma" panose="020B0604030504040204" pitchFamily="34" charset="0"/>
            </a:endParaRPr>
          </a:p>
        </p:txBody>
      </p:sp>
      <p:pic>
        <p:nvPicPr>
          <p:cNvPr id="1026" name="Picture 2" descr="모바일 픽!] “소금은 이렇게 뿌려야” 가장 섹시한 셰프">
            <a:extLst>
              <a:ext uri="{FF2B5EF4-FFF2-40B4-BE49-F238E27FC236}">
                <a16:creationId xmlns:a16="http://schemas.microsoft.com/office/drawing/2014/main" id="{E09CB3AF-573B-A4EE-BE93-3A09DAC44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778"/>
          <a:stretch/>
        </p:blipFill>
        <p:spPr bwMode="auto">
          <a:xfrm>
            <a:off x="9527621" y="2317284"/>
            <a:ext cx="2345626" cy="252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C967CD93-557B-8916-5A19-D5DF63B6FAB8}"/>
              </a:ext>
            </a:extLst>
          </p:cNvPr>
          <p:cNvPicPr>
            <a:picLocks noChangeAspect="1"/>
          </p:cNvPicPr>
          <p:nvPr/>
        </p:nvPicPr>
        <p:blipFill>
          <a:blip r:embed="rId3"/>
          <a:stretch>
            <a:fillRect/>
          </a:stretch>
        </p:blipFill>
        <p:spPr>
          <a:xfrm>
            <a:off x="8144534" y="1305099"/>
            <a:ext cx="3973141" cy="1927838"/>
          </a:xfrm>
          <a:prstGeom prst="rect">
            <a:avLst/>
          </a:prstGeom>
        </p:spPr>
      </p:pic>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Deduplication - GC</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14</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11118454" cy="5332970"/>
          </a:xfrm>
        </p:spPr>
        <p:txBody>
          <a:bodyPr>
            <a:normAutofit/>
          </a:bodyPr>
          <a:lstStyle/>
          <a:p>
            <a:pPr>
              <a:lnSpc>
                <a:spcPct val="150000"/>
              </a:lnSpc>
            </a:pPr>
            <a:r>
              <a:rPr lang="en-US" altLang="ko-KR" sz="1800" dirty="0">
                <a:latin typeface="Georgia" panose="02040502050405020303" pitchFamily="18" charset="0"/>
                <a:ea typeface="+mn-ea"/>
                <a:cs typeface="Tahoma" panose="020B0604030504040204" pitchFamily="34" charset="0"/>
              </a:rPr>
              <a:t>Garbage collection approach is based on root concept</a:t>
            </a:r>
          </a:p>
          <a:p>
            <a:pPr lvl="1">
              <a:lnSpc>
                <a:spcPct val="150000"/>
              </a:lnSpc>
            </a:pPr>
            <a:r>
              <a:rPr lang="en-US" altLang="ko-KR" sz="1600" dirty="0">
                <a:latin typeface="Georgia" panose="02040502050405020303" pitchFamily="18" charset="0"/>
                <a:ea typeface="+mn-ea"/>
                <a:cs typeface="Tahoma" panose="020B0604030504040204" pitchFamily="34" charset="0"/>
              </a:rPr>
              <a:t>Create new roots periodically and retire old roots</a:t>
            </a:r>
          </a:p>
          <a:p>
            <a:pPr marL="0" indent="0">
              <a:lnSpc>
                <a:spcPct val="150000"/>
              </a:lnSpc>
              <a:buNone/>
            </a:pPr>
            <a:endParaRPr lang="en-US" altLang="ko-KR" sz="1800" dirty="0">
              <a:latin typeface="Georgia" panose="02040502050405020303" pitchFamily="18" charset="0"/>
              <a:ea typeface="+mn-ea"/>
            </a:endParaRPr>
          </a:p>
          <a:p>
            <a:pPr>
              <a:lnSpc>
                <a:spcPct val="150000"/>
              </a:lnSpc>
            </a:pPr>
            <a:r>
              <a:rPr lang="en-US" altLang="ko-KR" sz="1800" dirty="0">
                <a:latin typeface="Georgia" panose="02040502050405020303" pitchFamily="18" charset="0"/>
                <a:ea typeface="+mn-ea"/>
              </a:rPr>
              <a:t>Provides a valuable additional layer of protection against data loss</a:t>
            </a:r>
          </a:p>
          <a:p>
            <a:pPr>
              <a:lnSpc>
                <a:spcPct val="150000"/>
              </a:lnSpc>
            </a:pPr>
            <a:endParaRPr lang="en-US" altLang="ko-KR" sz="1800" dirty="0">
              <a:latin typeface="Georgia" panose="02040502050405020303" pitchFamily="18" charset="0"/>
              <a:ea typeface="+mn-ea"/>
              <a:cs typeface="Tahoma" panose="020B0604030504040204" pitchFamily="34" charset="0"/>
            </a:endParaRPr>
          </a:p>
          <a:p>
            <a:pPr>
              <a:lnSpc>
                <a:spcPct val="150000"/>
              </a:lnSpc>
            </a:pPr>
            <a:r>
              <a:rPr lang="en-US" altLang="ko-KR" sz="1800" dirty="0">
                <a:latin typeface="Georgia" panose="02040502050405020303" pitchFamily="18" charset="0"/>
                <a:ea typeface="+mn-ea"/>
                <a:cs typeface="Tahoma" panose="020B0604030504040204" pitchFamily="34" charset="0"/>
              </a:rPr>
              <a:t>Having data in multiple roots does drive up storage costs</a:t>
            </a:r>
          </a:p>
          <a:p>
            <a:pPr lvl="1">
              <a:lnSpc>
                <a:spcPct val="150000"/>
              </a:lnSpc>
            </a:pPr>
            <a:r>
              <a:rPr lang="en-US" altLang="ko-KR" sz="1600" dirty="0">
                <a:latin typeface="Georgia" panose="02040502050405020303" pitchFamily="18" charset="0"/>
                <a:ea typeface="+mn-ea"/>
                <a:cs typeface="Tahoma" panose="020B0604030504040204" pitchFamily="34" charset="0"/>
              </a:rPr>
              <a:t>Additional cost is palatable for Lambda as customers often update their functions and a large majority of data is never migrated to a new root</a:t>
            </a:r>
          </a:p>
        </p:txBody>
      </p:sp>
    </p:spTree>
    <p:extLst>
      <p:ext uri="{BB962C8B-B14F-4D97-AF65-F5344CB8AC3E}">
        <p14:creationId xmlns:p14="http://schemas.microsoft.com/office/powerpoint/2010/main" val="179304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EA5044FE-82AC-7A4C-DE6F-2CE8E1311A1C}"/>
              </a:ext>
            </a:extLst>
          </p:cNvPr>
          <p:cNvPicPr>
            <a:picLocks noChangeAspect="1"/>
          </p:cNvPicPr>
          <p:nvPr/>
        </p:nvPicPr>
        <p:blipFill>
          <a:blip r:embed="rId3"/>
          <a:stretch>
            <a:fillRect/>
          </a:stretch>
        </p:blipFill>
        <p:spPr>
          <a:xfrm>
            <a:off x="8900720" y="1254679"/>
            <a:ext cx="3158964" cy="3120156"/>
          </a:xfrm>
          <a:prstGeom prst="rect">
            <a:avLst/>
          </a:prstGeom>
        </p:spPr>
      </p:pic>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Tiered cache</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15</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72211"/>
            <a:ext cx="11118454" cy="5179162"/>
          </a:xfrm>
        </p:spPr>
        <p:txBody>
          <a:bodyPr>
            <a:normAutofit/>
          </a:bodyPr>
          <a:lstStyle/>
          <a:p>
            <a:r>
              <a:rPr lang="en-US" altLang="ko-KR" sz="1800" dirty="0">
                <a:latin typeface="Georgia" panose="02040502050405020303" pitchFamily="18" charset="0"/>
                <a:ea typeface="+mn-ea"/>
                <a:cs typeface="Tahoma" panose="020B0604030504040204" pitchFamily="34" charset="0"/>
              </a:rPr>
              <a:t>AWS utilizes a hierarchical caching approach</a:t>
            </a:r>
          </a:p>
          <a:p>
            <a:pPr lvl="1"/>
            <a:r>
              <a:rPr lang="en-US" altLang="ko-KR" sz="1600" dirty="0">
                <a:latin typeface="Georgia" panose="02040502050405020303" pitchFamily="18" charset="0"/>
                <a:ea typeface="+mn-ea"/>
                <a:cs typeface="Tahoma" panose="020B0604030504040204" pitchFamily="34" charset="0"/>
              </a:rPr>
              <a:t>Local cache </a:t>
            </a:r>
            <a:r>
              <a:rPr lang="ko-KR" altLang="en-US" sz="1600" b="0" i="0" dirty="0">
                <a:solidFill>
                  <a:srgbClr val="202124"/>
                </a:solidFill>
                <a:effectLst/>
                <a:latin typeface="Georgia" panose="02040502050405020303" pitchFamily="18" charset="0"/>
                <a:cs typeface="Tahoma" panose="020B0604030504040204" pitchFamily="34" charset="0"/>
              </a:rPr>
              <a:t>→</a:t>
            </a:r>
            <a:r>
              <a:rPr lang="en-US" altLang="ko-KR" sz="1600" dirty="0">
                <a:latin typeface="Georgia" panose="02040502050405020303" pitchFamily="18" charset="0"/>
                <a:ea typeface="+mn-ea"/>
                <a:cs typeface="Tahoma" panose="020B0604030504040204" pitchFamily="34" charset="0"/>
              </a:rPr>
              <a:t> the remote AZ (Availability Zone) level shared cache </a:t>
            </a:r>
            <a:r>
              <a:rPr lang="ko-KR" altLang="en-US" sz="1600" b="0" i="0" dirty="0">
                <a:solidFill>
                  <a:srgbClr val="202124"/>
                </a:solidFill>
                <a:effectLst/>
                <a:latin typeface="Georgia" panose="02040502050405020303" pitchFamily="18" charset="0"/>
                <a:cs typeface="Tahoma" panose="020B0604030504040204" pitchFamily="34" charset="0"/>
              </a:rPr>
              <a:t>→ </a:t>
            </a:r>
            <a:r>
              <a:rPr lang="en-US" altLang="ko-KR" sz="1600" b="0" i="0" dirty="0">
                <a:solidFill>
                  <a:srgbClr val="202124"/>
                </a:solidFill>
                <a:effectLst/>
                <a:latin typeface="Georgia" panose="02040502050405020303" pitchFamily="18" charset="0"/>
                <a:cs typeface="Tahoma" panose="020B0604030504040204" pitchFamily="34" charset="0"/>
              </a:rPr>
              <a:t>Amazon S3</a:t>
            </a:r>
          </a:p>
          <a:p>
            <a:endParaRPr lang="en-US" altLang="ko-KR" sz="1600" dirty="0">
              <a:latin typeface="Georgia" panose="02040502050405020303" pitchFamily="18" charset="0"/>
              <a:ea typeface="+mn-ea"/>
              <a:cs typeface="Tahoma" panose="020B0604030504040204" pitchFamily="34" charset="0"/>
            </a:endParaRP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Tail latency</a:t>
            </a:r>
          </a:p>
          <a:p>
            <a:pPr lvl="1"/>
            <a:r>
              <a:rPr lang="en-US" altLang="ko-KR" sz="1600" dirty="0">
                <a:latin typeface="Georgia" panose="02040502050405020303" pitchFamily="18" charset="0"/>
                <a:ea typeface="+mn-ea"/>
                <a:cs typeface="Tahoma" panose="020B0604030504040204" pitchFamily="34" charset="0"/>
              </a:rPr>
              <a:t>A single slow cache server can cause a widespread impact</a:t>
            </a: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Hit rate drops</a:t>
            </a:r>
          </a:p>
          <a:p>
            <a:pPr lvl="1"/>
            <a:r>
              <a:rPr lang="en-US" altLang="ko-KR" sz="1600" dirty="0">
                <a:latin typeface="Georgia" panose="02040502050405020303" pitchFamily="18" charset="0"/>
                <a:ea typeface="+mn-ea"/>
                <a:cs typeface="Tahoma" panose="020B0604030504040204" pitchFamily="34" charset="0"/>
              </a:rPr>
              <a:t>If an item is only located on a single server, server failure or deployment can cause a sharp decline in the hit rate</a:t>
            </a: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Throughput bounds</a:t>
            </a:r>
          </a:p>
          <a:p>
            <a:pPr lvl="1"/>
            <a:r>
              <a:rPr lang="en-US" altLang="ko-KR" sz="1600" dirty="0">
                <a:latin typeface="Georgia" panose="02040502050405020303" pitchFamily="18" charset="0"/>
                <a:ea typeface="+mn-ea"/>
                <a:cs typeface="Tahoma" panose="020B0604030504040204" pitchFamily="34" charset="0"/>
              </a:rPr>
              <a:t>If an item is stored on a single server, it becomes bound by the bandwidth of that specific server</a:t>
            </a:r>
          </a:p>
          <a:p>
            <a:pPr lvl="1"/>
            <a:endParaRPr lang="en-US" altLang="ko-KR" sz="1200" dirty="0">
              <a:latin typeface="Georgia" panose="02040502050405020303" pitchFamily="18" charset="0"/>
              <a:ea typeface="+mn-ea"/>
              <a:cs typeface="Tahoma" panose="020B0604030504040204" pitchFamily="34" charset="0"/>
            </a:endParaRPr>
          </a:p>
        </p:txBody>
      </p:sp>
    </p:spTree>
    <p:extLst>
      <p:ext uri="{BB962C8B-B14F-4D97-AF65-F5344CB8AC3E}">
        <p14:creationId xmlns:p14="http://schemas.microsoft.com/office/powerpoint/2010/main" val="134883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3">
            <a:extLst>
              <a:ext uri="{FF2B5EF4-FFF2-40B4-BE49-F238E27FC236}">
                <a16:creationId xmlns:a16="http://schemas.microsoft.com/office/drawing/2014/main" id="{A58E34DF-4D78-53F3-3240-6C7A86B4448D}"/>
              </a:ext>
            </a:extLst>
          </p:cNvPr>
          <p:cNvSpPr txBox="1">
            <a:spLocks/>
          </p:cNvSpPr>
          <p:nvPr/>
        </p:nvSpPr>
        <p:spPr>
          <a:xfrm>
            <a:off x="490451" y="1372211"/>
            <a:ext cx="11118454" cy="5179162"/>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1pPr>
            <a:lvl2pPr marL="800100" indent="-342900" algn="l" defTabSz="914400" rtl="0" eaLnBrk="1" latinLnBrk="1" hangingPunct="1">
              <a:lnSpc>
                <a:spcPct val="120000"/>
              </a:lnSpc>
              <a:spcBef>
                <a:spcPts val="600"/>
              </a:spcBef>
              <a:buFont typeface="Arial" panose="020B0604020202020204" pitchFamily="34" charset="0"/>
              <a:buChar char="•"/>
              <a:defRPr sz="24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2pPr>
            <a:lvl3pPr marL="1257300" indent="-342900" algn="l" defTabSz="914400" rtl="0" eaLnBrk="1" latinLnBrk="1" hangingPunct="1">
              <a:lnSpc>
                <a:spcPct val="120000"/>
              </a:lnSpc>
              <a:spcBef>
                <a:spcPts val="600"/>
              </a:spcBef>
              <a:buFont typeface="시스템 서체 일반체"/>
              <a:buChar char="-"/>
              <a:defRPr sz="20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3pPr>
            <a:lvl4pPr marL="1657350" indent="-285750" algn="l" defTabSz="914400" rtl="0" eaLnBrk="1" latinLnBrk="1" hangingPunct="1">
              <a:lnSpc>
                <a:spcPct val="120000"/>
              </a:lnSpc>
              <a:spcBef>
                <a:spcPts val="600"/>
              </a:spcBef>
              <a:buFont typeface="Wingdings" pitchFamily="2" charset="2"/>
              <a:buChar char="Ø"/>
              <a:defRPr sz="18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4pPr>
            <a:lvl5pPr marL="2114550" indent="-285750" algn="l" defTabSz="914400" rtl="0" eaLnBrk="1" latinLnBrk="1" hangingPunct="1">
              <a:lnSpc>
                <a:spcPct val="120000"/>
              </a:lnSpc>
              <a:spcBef>
                <a:spcPts val="600"/>
              </a:spcBef>
              <a:buFont typeface="Wingdings" pitchFamily="2" charset="2"/>
              <a:buChar char="ü"/>
              <a:defRPr sz="1600" kern="1200">
                <a:solidFill>
                  <a:schemeClr val="tx1"/>
                </a:solidFill>
                <a:latin typeface="맑은 고딕" panose="020B0503020000020004" pitchFamily="50" charset="-127"/>
                <a:ea typeface="맑은 고딕" panose="020B0503020000020004" pitchFamily="50" charset="-127"/>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latin typeface="Georgia" panose="02040502050405020303" pitchFamily="18" charset="0"/>
                <a:ea typeface="+mn-ea"/>
                <a:cs typeface="Tahoma" panose="020B0604030504040204" pitchFamily="34" charset="0"/>
              </a:rPr>
              <a:t>AWS utilizes a hierarchical caching approach</a:t>
            </a:r>
          </a:p>
          <a:p>
            <a:pPr lvl="1"/>
            <a:r>
              <a:rPr lang="en-US" altLang="ko-KR" sz="1600" dirty="0">
                <a:latin typeface="Georgia" panose="02040502050405020303" pitchFamily="18" charset="0"/>
                <a:ea typeface="+mn-ea"/>
                <a:cs typeface="Tahoma" panose="020B0604030504040204" pitchFamily="34" charset="0"/>
              </a:rPr>
              <a:t>Local cache </a:t>
            </a:r>
            <a:r>
              <a:rPr lang="ko-KR" altLang="en-US" sz="1600" dirty="0">
                <a:solidFill>
                  <a:srgbClr val="202124"/>
                </a:solidFill>
                <a:latin typeface="Georgia" panose="02040502050405020303" pitchFamily="18" charset="0"/>
                <a:cs typeface="Tahoma" panose="020B0604030504040204" pitchFamily="34" charset="0"/>
              </a:rPr>
              <a:t>→</a:t>
            </a:r>
            <a:r>
              <a:rPr lang="en-US" altLang="ko-KR" sz="1600" dirty="0">
                <a:latin typeface="Georgia" panose="02040502050405020303" pitchFamily="18" charset="0"/>
                <a:ea typeface="+mn-ea"/>
                <a:cs typeface="Tahoma" panose="020B0604030504040204" pitchFamily="34" charset="0"/>
              </a:rPr>
              <a:t> the remote AZ (Availability Zone) level shared cache </a:t>
            </a:r>
            <a:r>
              <a:rPr lang="ko-KR" altLang="en-US" sz="1600" dirty="0">
                <a:solidFill>
                  <a:srgbClr val="202124"/>
                </a:solidFill>
                <a:latin typeface="Georgia" panose="02040502050405020303" pitchFamily="18" charset="0"/>
                <a:cs typeface="Tahoma" panose="020B0604030504040204" pitchFamily="34" charset="0"/>
              </a:rPr>
              <a:t>→ </a:t>
            </a:r>
            <a:r>
              <a:rPr lang="en-US" altLang="ko-KR" sz="1600" dirty="0">
                <a:solidFill>
                  <a:srgbClr val="202124"/>
                </a:solidFill>
                <a:latin typeface="Georgia" panose="02040502050405020303" pitchFamily="18" charset="0"/>
                <a:cs typeface="Tahoma" panose="020B0604030504040204" pitchFamily="34" charset="0"/>
              </a:rPr>
              <a:t>Amazon S3</a:t>
            </a:r>
          </a:p>
          <a:p>
            <a:endParaRPr lang="en-US" altLang="ko-KR" sz="1600" dirty="0">
              <a:latin typeface="Georgia" panose="02040502050405020303" pitchFamily="18" charset="0"/>
              <a:ea typeface="+mn-ea"/>
              <a:cs typeface="Tahoma" panose="020B0604030504040204" pitchFamily="34" charset="0"/>
            </a:endParaRP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Tail latency</a:t>
            </a:r>
          </a:p>
          <a:p>
            <a:pPr lvl="1"/>
            <a:r>
              <a:rPr lang="en-US" altLang="ko-KR" sz="1600" dirty="0">
                <a:latin typeface="Georgia" panose="02040502050405020303" pitchFamily="18" charset="0"/>
                <a:ea typeface="+mn-ea"/>
                <a:cs typeface="Tahoma" panose="020B0604030504040204" pitchFamily="34" charset="0"/>
              </a:rPr>
              <a:t>A single slow cache server can cause a widespread impact</a:t>
            </a: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Hit rate drops</a:t>
            </a:r>
          </a:p>
          <a:p>
            <a:pPr lvl="1"/>
            <a:r>
              <a:rPr lang="en-US" altLang="ko-KR" sz="1600" dirty="0">
                <a:latin typeface="Georgia" panose="02040502050405020303" pitchFamily="18" charset="0"/>
                <a:ea typeface="+mn-ea"/>
                <a:cs typeface="Tahoma" panose="020B0604030504040204" pitchFamily="34" charset="0"/>
              </a:rPr>
              <a:t>If an item is only located on a single server, server failure or deployment can cause a sharp decline in the hit rate</a:t>
            </a:r>
          </a:p>
          <a:p>
            <a:endParaRPr lang="en-US" altLang="ko-KR" sz="1600" dirty="0">
              <a:latin typeface="Georgia" panose="02040502050405020303" pitchFamily="18" charset="0"/>
              <a:ea typeface="+mn-ea"/>
              <a:cs typeface="Tahoma" panose="020B0604030504040204" pitchFamily="34" charset="0"/>
            </a:endParaRPr>
          </a:p>
          <a:p>
            <a:r>
              <a:rPr lang="en-US" altLang="ko-KR" sz="1800" dirty="0">
                <a:latin typeface="Georgia" panose="02040502050405020303" pitchFamily="18" charset="0"/>
                <a:ea typeface="+mn-ea"/>
                <a:cs typeface="Tahoma" panose="020B0604030504040204" pitchFamily="34" charset="0"/>
              </a:rPr>
              <a:t>Throughput bounds</a:t>
            </a:r>
          </a:p>
          <a:p>
            <a:pPr lvl="1"/>
            <a:r>
              <a:rPr lang="en-US" altLang="ko-KR" sz="1600" dirty="0">
                <a:latin typeface="Georgia" panose="02040502050405020303" pitchFamily="18" charset="0"/>
                <a:ea typeface="+mn-ea"/>
                <a:cs typeface="Tahoma" panose="020B0604030504040204" pitchFamily="34" charset="0"/>
              </a:rPr>
              <a:t>If an item is stored on a single server, it becomes bound by the bandwidth of that specific server</a:t>
            </a:r>
          </a:p>
          <a:p>
            <a:pPr lvl="1"/>
            <a:endParaRPr lang="en-US" altLang="ko-KR" sz="1200" dirty="0">
              <a:latin typeface="Georgia" panose="02040502050405020303" pitchFamily="18" charset="0"/>
              <a:ea typeface="+mn-ea"/>
              <a:cs typeface="Tahoma" panose="020B0604030504040204" pitchFamily="34" charset="0"/>
            </a:endParaRPr>
          </a:p>
        </p:txBody>
      </p:sp>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Tiered cache</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16</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 name="별: 꼭짓점 5개 3">
            <a:extLst>
              <a:ext uri="{FF2B5EF4-FFF2-40B4-BE49-F238E27FC236}">
                <a16:creationId xmlns:a16="http://schemas.microsoft.com/office/drawing/2014/main" id="{C4B65CC6-5DA2-5F67-35BD-0A7D3EEEB961}"/>
              </a:ext>
            </a:extLst>
          </p:cNvPr>
          <p:cNvSpPr/>
          <p:nvPr/>
        </p:nvSpPr>
        <p:spPr>
          <a:xfrm>
            <a:off x="2298229" y="2977018"/>
            <a:ext cx="241069" cy="220287"/>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 name="그림 9">
            <a:extLst>
              <a:ext uri="{FF2B5EF4-FFF2-40B4-BE49-F238E27FC236}">
                <a16:creationId xmlns:a16="http://schemas.microsoft.com/office/drawing/2014/main" id="{4305D061-BC8A-0903-DA46-28A79793A426}"/>
              </a:ext>
            </a:extLst>
          </p:cNvPr>
          <p:cNvPicPr>
            <a:picLocks noChangeAspect="1"/>
          </p:cNvPicPr>
          <p:nvPr/>
        </p:nvPicPr>
        <p:blipFill>
          <a:blip r:embed="rId3"/>
          <a:stretch>
            <a:fillRect/>
          </a:stretch>
        </p:blipFill>
        <p:spPr>
          <a:xfrm>
            <a:off x="8900720" y="1254679"/>
            <a:ext cx="3158964" cy="3120156"/>
          </a:xfrm>
          <a:prstGeom prst="rect">
            <a:avLst/>
          </a:prstGeom>
        </p:spPr>
      </p:pic>
    </p:spTree>
    <p:extLst>
      <p:ext uri="{BB962C8B-B14F-4D97-AF65-F5344CB8AC3E}">
        <p14:creationId xmlns:p14="http://schemas.microsoft.com/office/powerpoint/2010/main" val="93635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Tiered cache</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17</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72211"/>
            <a:ext cx="11118454" cy="5332970"/>
          </a:xfrm>
        </p:spPr>
        <p:txBody>
          <a:bodyPr>
            <a:normAutofit/>
          </a:bodyPr>
          <a:lstStyle/>
          <a:p>
            <a:r>
              <a:rPr lang="en-US" altLang="ko-KR" sz="1800" dirty="0">
                <a:latin typeface="Georgia" panose="02040502050405020303" pitchFamily="18" charset="0"/>
                <a:ea typeface="+mn-ea"/>
                <a:cs typeface="Tahoma" panose="020B0604030504040204" pitchFamily="34" charset="0"/>
              </a:rPr>
              <a:t>Erasure Coding</a:t>
            </a:r>
          </a:p>
          <a:p>
            <a:pPr lvl="1"/>
            <a:r>
              <a:rPr lang="en-US" altLang="ko-KR" sz="1600" dirty="0">
                <a:latin typeface="Georgia" panose="02040502050405020303" pitchFamily="18" charset="0"/>
                <a:ea typeface="+mn-ea"/>
                <a:cs typeface="Tahoma" panose="020B0604030504040204" pitchFamily="34" charset="0"/>
              </a:rPr>
              <a:t>When a worker experiences a cache miss, it fetches the chunk from the original source</a:t>
            </a:r>
          </a:p>
          <a:p>
            <a:pPr lvl="1"/>
            <a:r>
              <a:rPr lang="en-US" altLang="ko-KR" sz="1600" dirty="0">
                <a:latin typeface="Georgia" panose="02040502050405020303" pitchFamily="18" charset="0"/>
                <a:ea typeface="+mn-ea"/>
                <a:cs typeface="Tahoma" panose="020B0604030504040204" pitchFamily="34" charset="0"/>
              </a:rPr>
              <a:t>The worker then uploads an erasure-coded chunk to the cache</a:t>
            </a:r>
          </a:p>
          <a:p>
            <a:pPr lvl="1"/>
            <a:r>
              <a:rPr lang="en-US" altLang="ko-KR" sz="1600" dirty="0">
                <a:latin typeface="Georgia" panose="02040502050405020303" pitchFamily="18" charset="0"/>
                <a:ea typeface="+mn-ea"/>
                <a:cs typeface="Tahoma" panose="020B0604030504040204" pitchFamily="34" charset="0"/>
              </a:rPr>
              <a:t>Upon fetching a chunk, the worker requests more stripes than necessary for reconstruction</a:t>
            </a:r>
          </a:p>
          <a:p>
            <a:pPr lvl="1"/>
            <a:r>
              <a:rPr lang="en-US" altLang="ko-KR" sz="1600" dirty="0">
                <a:latin typeface="Georgia" panose="02040502050405020303" pitchFamily="18" charset="0"/>
                <a:ea typeface="+mn-ea"/>
                <a:cs typeface="Tahoma" panose="020B0604030504040204" pitchFamily="34" charset="0"/>
              </a:rPr>
              <a:t>In current production, a 4 out of 5 code is used, resulting in a 25% storage overhead</a:t>
            </a:r>
          </a:p>
          <a:p>
            <a:pPr lvl="1"/>
            <a:r>
              <a:rPr lang="en-US" altLang="ko-KR" sz="1600" dirty="0">
                <a:latin typeface="Georgia" panose="02040502050405020303" pitchFamily="18" charset="0"/>
                <a:ea typeface="+mn-ea"/>
                <a:cs typeface="Tahoma" panose="020B0604030504040204" pitchFamily="34" charset="0"/>
              </a:rPr>
              <a:t>This approach has significantly reduced tail latency</a:t>
            </a:r>
          </a:p>
          <a:p>
            <a:pPr lvl="1"/>
            <a:r>
              <a:rPr lang="en-US" altLang="ko-KR" sz="1600" dirty="0">
                <a:latin typeface="Georgia" panose="02040502050405020303" pitchFamily="18" charset="0"/>
                <a:ea typeface="+mn-ea"/>
                <a:cs typeface="Tahoma" panose="020B0604030504040204" pitchFamily="34" charset="0"/>
              </a:rPr>
              <a:t>It effectively prevents a drop in hit rate during cache node failures or deployments</a:t>
            </a:r>
          </a:p>
          <a:p>
            <a:endParaRPr lang="en-US" altLang="ko-KR" sz="1600" dirty="0">
              <a:latin typeface="Georgia" panose="02040502050405020303" pitchFamily="18" charset="0"/>
              <a:ea typeface="+mn-ea"/>
              <a:cs typeface="Tahoma" panose="020B0604030504040204" pitchFamily="34" charset="0"/>
            </a:endParaRPr>
          </a:p>
        </p:txBody>
      </p:sp>
      <p:pic>
        <p:nvPicPr>
          <p:cNvPr id="6" name="그림 5">
            <a:extLst>
              <a:ext uri="{FF2B5EF4-FFF2-40B4-BE49-F238E27FC236}">
                <a16:creationId xmlns:a16="http://schemas.microsoft.com/office/drawing/2014/main" id="{249D66D0-319B-5072-AD13-5AE44C3FEFD8}"/>
              </a:ext>
            </a:extLst>
          </p:cNvPr>
          <p:cNvPicPr>
            <a:picLocks noChangeAspect="1"/>
          </p:cNvPicPr>
          <p:nvPr/>
        </p:nvPicPr>
        <p:blipFill>
          <a:blip r:embed="rId3"/>
          <a:stretch>
            <a:fillRect/>
          </a:stretch>
        </p:blipFill>
        <p:spPr>
          <a:xfrm>
            <a:off x="4565522" y="3954092"/>
            <a:ext cx="2581898" cy="2496924"/>
          </a:xfrm>
          <a:prstGeom prst="rect">
            <a:avLst/>
          </a:prstGeom>
        </p:spPr>
      </p:pic>
    </p:spTree>
    <p:extLst>
      <p:ext uri="{BB962C8B-B14F-4D97-AF65-F5344CB8AC3E}">
        <p14:creationId xmlns:p14="http://schemas.microsoft.com/office/powerpoint/2010/main" val="420773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Tiered cache</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18</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30266"/>
            <a:ext cx="11118454" cy="5332970"/>
          </a:xfrm>
        </p:spPr>
        <p:txBody>
          <a:bodyPr>
            <a:normAutofit lnSpcReduction="10000"/>
          </a:bodyPr>
          <a:lstStyle/>
          <a:p>
            <a:pPr>
              <a:lnSpc>
                <a:spcPct val="150000"/>
              </a:lnSpc>
            </a:pPr>
            <a:r>
              <a:rPr lang="en-US" altLang="ko-KR" sz="1800" dirty="0">
                <a:latin typeface="Georgia" panose="02040502050405020303" pitchFamily="18" charset="0"/>
                <a:ea typeface="+mn-ea"/>
                <a:cs typeface="Tahoma" panose="020B0604030504040204" pitchFamily="34" charset="0"/>
              </a:rPr>
              <a:t>Stability</a:t>
            </a:r>
          </a:p>
          <a:p>
            <a:pPr lvl="1">
              <a:lnSpc>
                <a:spcPct val="150000"/>
              </a:lnSpc>
            </a:pPr>
            <a:r>
              <a:rPr lang="en-US" altLang="ko-KR" sz="1600" dirty="0">
                <a:latin typeface="Georgia" panose="02040502050405020303" pitchFamily="18" charset="0"/>
                <a:ea typeface="+mn-ea"/>
                <a:cs typeface="Tahoma" panose="020B0604030504040204" pitchFamily="34" charset="0"/>
              </a:rPr>
              <a:t>A high cache hit rate can have hidden disadvantages </a:t>
            </a:r>
          </a:p>
          <a:p>
            <a:pPr lvl="1">
              <a:lnSpc>
                <a:spcPct val="150000"/>
              </a:lnSpc>
            </a:pPr>
            <a:r>
              <a:rPr lang="en-US" altLang="ko-KR" sz="1600" dirty="0">
                <a:latin typeface="Georgia" panose="02040502050405020303" pitchFamily="18" charset="0"/>
                <a:ea typeface="+mn-ea"/>
                <a:cs typeface="Tahoma" panose="020B0604030504040204" pitchFamily="34" charset="0"/>
              </a:rPr>
              <a:t>If the cache is empty, for reasons such as power loss or operational issues, or if there is a sudden reduction in the hit rate, possibly due to changes in user behavior, this can cause a sudden surge in traffic to downstream services</a:t>
            </a:r>
          </a:p>
          <a:p>
            <a:pPr lvl="1">
              <a:lnSpc>
                <a:spcPct val="150000"/>
              </a:lnSpc>
            </a:pPr>
            <a:endParaRPr lang="en-US" altLang="ko-KR" sz="1600" dirty="0">
              <a:latin typeface="Georgia" panose="02040502050405020303" pitchFamily="18" charset="0"/>
              <a:ea typeface="+mn-ea"/>
              <a:cs typeface="Tahoma" panose="020B0604030504040204" pitchFamily="34" charset="0"/>
            </a:endParaRPr>
          </a:p>
          <a:p>
            <a:pPr lvl="1">
              <a:lnSpc>
                <a:spcPct val="150000"/>
              </a:lnSpc>
            </a:pPr>
            <a:r>
              <a:rPr lang="en-US" altLang="ko-KR" sz="1600" dirty="0">
                <a:latin typeface="Georgia" panose="02040502050405020303" pitchFamily="18" charset="0"/>
                <a:ea typeface="+mn-ea"/>
                <a:cs typeface="Tahoma" panose="020B0604030504040204" pitchFamily="34" charset="0"/>
              </a:rPr>
              <a:t>In the case of AWS, despite an end-to-end cache hit rate of 99.8%, the traffic to downstream services could potentially increase by up to 500 times more than usual </a:t>
            </a:r>
          </a:p>
          <a:p>
            <a:pPr lvl="1">
              <a:lnSpc>
                <a:spcPct val="150000"/>
              </a:lnSpc>
            </a:pPr>
            <a:r>
              <a:rPr lang="en-US" altLang="ko-KR" sz="1600" dirty="0">
                <a:latin typeface="Georgia" panose="02040502050405020303" pitchFamily="18" charset="0"/>
                <a:ea typeface="+mn-ea"/>
                <a:cs typeface="Tahoma" panose="020B0604030504040204" pitchFamily="34" charset="0"/>
              </a:rPr>
              <a:t>An increase in downstream latency can lead to a higher demand for concurrency, resulting in more lambda slots being used</a:t>
            </a:r>
          </a:p>
          <a:p>
            <a:pPr lvl="1">
              <a:lnSpc>
                <a:spcPct val="150000"/>
              </a:lnSpc>
            </a:pPr>
            <a:endParaRPr lang="en-US" altLang="ko-KR" sz="1600" dirty="0">
              <a:latin typeface="Georgia" panose="02040502050405020303" pitchFamily="18" charset="0"/>
              <a:ea typeface="+mn-ea"/>
              <a:cs typeface="Tahoma" panose="020B0604030504040204" pitchFamily="34" charset="0"/>
            </a:endParaRPr>
          </a:p>
          <a:p>
            <a:pPr lvl="1">
              <a:lnSpc>
                <a:spcPct val="150000"/>
              </a:lnSpc>
            </a:pPr>
            <a:r>
              <a:rPr lang="en-US" altLang="ko-KR" sz="1600" dirty="0">
                <a:latin typeface="Georgia" panose="02040502050405020303" pitchFamily="18" charset="0"/>
                <a:ea typeface="+mn-ea"/>
                <a:cs typeface="Tahoma" panose="020B0604030504040204" pitchFamily="34" charset="0"/>
              </a:rPr>
              <a:t>Designing a system with a limit on concurrency can somewhat address this issue </a:t>
            </a:r>
          </a:p>
          <a:p>
            <a:pPr lvl="1">
              <a:lnSpc>
                <a:spcPct val="150000"/>
              </a:lnSpc>
            </a:pPr>
            <a:r>
              <a:rPr lang="en-US" altLang="ko-KR" sz="1600" dirty="0">
                <a:latin typeface="Georgia" panose="02040502050405020303" pitchFamily="18" charset="0"/>
                <a:ea typeface="+mn-ea"/>
                <a:cs typeface="Tahoma" panose="020B0604030504040204" pitchFamily="34" charset="0"/>
              </a:rPr>
              <a:t>When the number of concurrent tasks surpasses the set limit, any new containers that attempt to start are denied until an existing one completes</a:t>
            </a:r>
          </a:p>
        </p:txBody>
      </p:sp>
    </p:spTree>
    <p:extLst>
      <p:ext uri="{BB962C8B-B14F-4D97-AF65-F5344CB8AC3E}">
        <p14:creationId xmlns:p14="http://schemas.microsoft.com/office/powerpoint/2010/main" val="210017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Tiered cache</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19</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11118454" cy="5332970"/>
          </a:xfrm>
        </p:spPr>
        <p:txBody>
          <a:bodyPr>
            <a:normAutofit/>
          </a:bodyPr>
          <a:lstStyle/>
          <a:p>
            <a:pPr>
              <a:lnSpc>
                <a:spcPct val="150000"/>
              </a:lnSpc>
            </a:pPr>
            <a:r>
              <a:rPr lang="en-US" altLang="ko-KR" sz="1800" dirty="0">
                <a:latin typeface="Georgia" panose="02040502050405020303" pitchFamily="18" charset="0"/>
                <a:ea typeface="+mn-ea"/>
                <a:cs typeface="Tahoma" panose="020B0604030504040204" pitchFamily="34" charset="0"/>
              </a:rPr>
              <a:t>Cache eviction and sizing</a:t>
            </a:r>
          </a:p>
          <a:p>
            <a:pPr lvl="1">
              <a:lnSpc>
                <a:spcPct val="150000"/>
              </a:lnSpc>
            </a:pPr>
            <a:r>
              <a:rPr lang="en-US" altLang="ko-KR" sz="1600" dirty="0">
                <a:latin typeface="Georgia" panose="02040502050405020303" pitchFamily="18" charset="0"/>
                <a:ea typeface="+mn-ea"/>
                <a:cs typeface="Tahoma" panose="020B0604030504040204" pitchFamily="34" charset="0"/>
              </a:rPr>
              <a:t>Traditional caching policies, such as LRU or FIFO, are straightforward and easy to implement. </a:t>
            </a:r>
            <a:br>
              <a:rPr lang="en-US" altLang="ko-KR" sz="1600" dirty="0">
                <a:latin typeface="Georgia" panose="02040502050405020303" pitchFamily="18" charset="0"/>
                <a:ea typeface="+mn-ea"/>
                <a:cs typeface="Tahoma" panose="020B0604030504040204" pitchFamily="34" charset="0"/>
              </a:rPr>
            </a:br>
            <a:r>
              <a:rPr lang="en-US" altLang="ko-KR" sz="1600" dirty="0">
                <a:latin typeface="Georgia" panose="02040502050405020303" pitchFamily="18" charset="0"/>
                <a:ea typeface="+mn-ea"/>
                <a:cs typeface="Tahoma" panose="020B0604030504040204" pitchFamily="34" charset="0"/>
              </a:rPr>
              <a:t>However, applying these in AWS presented some challenges</a:t>
            </a:r>
          </a:p>
          <a:p>
            <a:pPr lvl="1">
              <a:lnSpc>
                <a:spcPct val="150000"/>
              </a:lnSpc>
            </a:pPr>
            <a:endParaRPr lang="en-US" altLang="ko-KR" sz="1600" dirty="0">
              <a:latin typeface="Georgia" panose="02040502050405020303" pitchFamily="18" charset="0"/>
              <a:ea typeface="+mn-ea"/>
              <a:cs typeface="Tahoma" panose="020B0604030504040204" pitchFamily="34" charset="0"/>
            </a:endParaRPr>
          </a:p>
          <a:p>
            <a:pPr lvl="1">
              <a:lnSpc>
                <a:spcPct val="150000"/>
              </a:lnSpc>
            </a:pPr>
            <a:r>
              <a:rPr lang="en-US" altLang="ko-KR" sz="1600" dirty="0">
                <a:latin typeface="Georgia" panose="02040502050405020303" pitchFamily="18" charset="0"/>
                <a:ea typeface="+mn-ea"/>
                <a:cs typeface="Tahoma" panose="020B0604030504040204" pitchFamily="34" charset="0"/>
              </a:rPr>
              <a:t>The issue was that entries from infrequently used functions, which were recently used, could replace the cache's hot entries, thus reducing the cache hit rate. This issue occurred repeatedly due to periodic </a:t>
            </a:r>
            <a:r>
              <a:rPr lang="en-US" altLang="ko-KR" sz="1600" dirty="0" err="1">
                <a:latin typeface="Georgia" panose="02040502050405020303" pitchFamily="18" charset="0"/>
                <a:ea typeface="+mn-ea"/>
                <a:cs typeface="Tahoma" panose="020B0604030504040204" pitchFamily="34" charset="0"/>
              </a:rPr>
              <a:t>cron</a:t>
            </a:r>
            <a:r>
              <a:rPr lang="en-US" altLang="ko-KR" sz="1600" dirty="0">
                <a:latin typeface="Georgia" panose="02040502050405020303" pitchFamily="18" charset="0"/>
                <a:ea typeface="+mn-ea"/>
                <a:cs typeface="Tahoma" panose="020B0604030504040204" pitchFamily="34" charset="0"/>
              </a:rPr>
              <a:t> job functions, which are numerous but each operates on a low scale, diminishing the cache's effectiveness</a:t>
            </a:r>
          </a:p>
          <a:p>
            <a:pPr lvl="1">
              <a:lnSpc>
                <a:spcPct val="150000"/>
              </a:lnSpc>
            </a:pPr>
            <a:endParaRPr lang="en-US" altLang="ko-KR" sz="1600" dirty="0">
              <a:latin typeface="Georgia" panose="02040502050405020303" pitchFamily="18" charset="0"/>
              <a:ea typeface="+mn-ea"/>
              <a:cs typeface="Tahoma" panose="020B0604030504040204" pitchFamily="34" charset="0"/>
            </a:endParaRPr>
          </a:p>
          <a:p>
            <a:pPr lvl="1">
              <a:lnSpc>
                <a:spcPct val="150000"/>
              </a:lnSpc>
            </a:pPr>
            <a:r>
              <a:rPr lang="en-US" altLang="ko-KR" sz="1600" dirty="0">
                <a:latin typeface="Georgia" panose="02040502050405020303" pitchFamily="18" charset="0"/>
                <a:ea typeface="+mn-ea"/>
                <a:cs typeface="Tahoma" panose="020B0604030504040204" pitchFamily="34" charset="0"/>
              </a:rPr>
              <a:t>To reduce the impact of these periodic tasks on cache hit rates, the LRU-k eviction algorithm was implemented. LRU-k keeps track of the most recent k occurrences for items present in the cache</a:t>
            </a:r>
          </a:p>
        </p:txBody>
      </p:sp>
    </p:spTree>
    <p:extLst>
      <p:ext uri="{BB962C8B-B14F-4D97-AF65-F5344CB8AC3E}">
        <p14:creationId xmlns:p14="http://schemas.microsoft.com/office/powerpoint/2010/main" val="288753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F0E99F-C6A3-C547-AFCE-891B8C2B3C6E}"/>
              </a:ext>
            </a:extLst>
          </p:cNvPr>
          <p:cNvSpPr>
            <a:spLocks noGrp="1"/>
          </p:cNvSpPr>
          <p:nvPr>
            <p:ph type="sldNum" sz="quarter" idx="12"/>
          </p:nvPr>
        </p:nvSpPr>
        <p:spPr/>
        <p:txBody>
          <a:bodyPr/>
          <a:lstStyle/>
          <a:p>
            <a:fld id="{83B07E9C-B188-D646-AA46-64DB2324B3BF}" type="slidenum">
              <a:rPr kumimoji="1" lang="ko-KR" altLang="en-US" smtClean="0"/>
              <a:t>2</a:t>
            </a:fld>
            <a:endParaRPr kumimoji="1" lang="ko-KR" altLang="en-US"/>
          </a:p>
        </p:txBody>
      </p:sp>
      <p:sp>
        <p:nvSpPr>
          <p:cNvPr id="3" name="제목 2">
            <a:extLst>
              <a:ext uri="{FF2B5EF4-FFF2-40B4-BE49-F238E27FC236}">
                <a16:creationId xmlns:a16="http://schemas.microsoft.com/office/drawing/2014/main" id="{597BADB0-1628-114C-95D8-D6EADE1779AE}"/>
              </a:ext>
            </a:extLst>
          </p:cNvPr>
          <p:cNvSpPr>
            <a:spLocks noGrp="1"/>
          </p:cNvSpPr>
          <p:nvPr>
            <p:ph type="title"/>
          </p:nvPr>
        </p:nvSpPr>
        <p:spPr/>
        <p:txBody>
          <a:bodyPr anchor="ctr">
            <a:normAutofit/>
          </a:bodyPr>
          <a:lstStyle/>
          <a:p>
            <a:pPr algn="ctr"/>
            <a:r>
              <a:rPr kumimoji="1" lang="en-US" altLang="ko-KR" sz="4200" dirty="0">
                <a:latin typeface="+mj-ea"/>
                <a:ea typeface="+mj-ea"/>
              </a:rPr>
              <a:t>Content</a:t>
            </a:r>
            <a:endParaRPr kumimoji="1" lang="ko-KR" altLang="en-US" sz="4200" dirty="0">
              <a:latin typeface="+mj-ea"/>
              <a:ea typeface="+mj-ea"/>
            </a:endParaRPr>
          </a:p>
        </p:txBody>
      </p:sp>
      <p:sp>
        <p:nvSpPr>
          <p:cNvPr id="4" name="텍스트 개체 틀 3">
            <a:extLst>
              <a:ext uri="{FF2B5EF4-FFF2-40B4-BE49-F238E27FC236}">
                <a16:creationId xmlns:a16="http://schemas.microsoft.com/office/drawing/2014/main" id="{02E0ED87-DE43-804F-8D88-BABE7EC4DAC7}"/>
              </a:ext>
            </a:extLst>
          </p:cNvPr>
          <p:cNvSpPr>
            <a:spLocks noGrp="1"/>
          </p:cNvSpPr>
          <p:nvPr>
            <p:ph type="body" sz="quarter" idx="13"/>
          </p:nvPr>
        </p:nvSpPr>
        <p:spPr>
          <a:xfrm>
            <a:off x="4362450" y="1124918"/>
            <a:ext cx="7189217" cy="4608164"/>
          </a:xfrm>
        </p:spPr>
        <p:txBody>
          <a:bodyPr>
            <a:noAutofit/>
          </a:bodyPr>
          <a:lstStyle/>
          <a:p>
            <a:pPr marL="514350" indent="-514350">
              <a:buFont typeface="+mj-lt"/>
              <a:buAutoNum type="arabicPeriod"/>
            </a:pPr>
            <a:r>
              <a:rPr kumimoji="1" lang="en-US" altLang="ko-KR" sz="1700" dirty="0">
                <a:latin typeface="Georgia" panose="02040502050405020303" pitchFamily="18" charset="0"/>
                <a:ea typeface="+mn-ea"/>
              </a:rPr>
              <a:t>Introduction </a:t>
            </a:r>
          </a:p>
          <a:p>
            <a:pPr marL="342900" lvl="1" indent="0">
              <a:buNone/>
            </a:pPr>
            <a:r>
              <a:rPr kumimoji="1" lang="en-US" altLang="ko-KR" sz="1300" dirty="0">
                <a:latin typeface="Georgia" panose="02040502050405020303" pitchFamily="18" charset="0"/>
                <a:ea typeface="+mn-ea"/>
              </a:rPr>
              <a:t>	</a:t>
            </a:r>
            <a:r>
              <a:rPr kumimoji="1" lang="en-US" altLang="ko-KR" sz="1400" dirty="0">
                <a:latin typeface="Georgia" panose="02040502050405020303" pitchFamily="18" charset="0"/>
                <a:ea typeface="+mn-ea"/>
              </a:rPr>
              <a:t>- Docker, Image, Container</a:t>
            </a:r>
          </a:p>
          <a:p>
            <a:pPr marL="514350" indent="-514350">
              <a:buFont typeface="+mj-lt"/>
              <a:buAutoNum type="arabicPeriod"/>
            </a:pPr>
            <a:r>
              <a:rPr kumimoji="1" lang="en-US" altLang="ko-KR" sz="1700" dirty="0">
                <a:latin typeface="Georgia" panose="02040502050405020303" pitchFamily="18" charset="0"/>
                <a:ea typeface="+mn-ea"/>
              </a:rPr>
              <a:t>Architecture</a:t>
            </a:r>
          </a:p>
          <a:p>
            <a:pPr marL="514350" indent="-514350">
              <a:buFont typeface="+mj-lt"/>
              <a:buAutoNum type="arabicPeriod"/>
            </a:pPr>
            <a:r>
              <a:rPr kumimoji="1" lang="en-US" altLang="ko-KR" sz="1700" dirty="0">
                <a:latin typeface="Georgia" panose="02040502050405020303" pitchFamily="18" charset="0"/>
                <a:ea typeface="+mn-ea"/>
              </a:rPr>
              <a:t>Block-Level Loading</a:t>
            </a:r>
          </a:p>
          <a:p>
            <a:pPr marL="514350" indent="-514350">
              <a:buFont typeface="+mj-lt"/>
              <a:buAutoNum type="arabicPeriod"/>
            </a:pPr>
            <a:r>
              <a:rPr kumimoji="1" lang="en-US" altLang="ko-KR" sz="1700" dirty="0">
                <a:latin typeface="Georgia" panose="02040502050405020303" pitchFamily="18" charset="0"/>
                <a:ea typeface="+mn-ea"/>
              </a:rPr>
              <a:t>Deduplication</a:t>
            </a:r>
          </a:p>
          <a:p>
            <a:pPr marL="342900" lvl="1" indent="0">
              <a:buNone/>
            </a:pPr>
            <a:r>
              <a:rPr kumimoji="1" lang="en-US" altLang="ko-KR" sz="1200" dirty="0">
                <a:latin typeface="Georgia" panose="02040502050405020303" pitchFamily="18" charset="0"/>
              </a:rPr>
              <a:t>	</a:t>
            </a:r>
            <a:r>
              <a:rPr kumimoji="1" lang="en-US" altLang="ko-KR" sz="1400" dirty="0">
                <a:latin typeface="Georgia" panose="02040502050405020303" pitchFamily="18" charset="0"/>
                <a:ea typeface="+mn-ea"/>
              </a:rPr>
              <a:t>- </a:t>
            </a:r>
            <a:r>
              <a:rPr lang="en-US" altLang="ko-KR" sz="1400" dirty="0">
                <a:latin typeface="Georgia" panose="02040502050405020303" pitchFamily="18" charset="0"/>
              </a:rPr>
              <a:t>Limiting Blast Radius</a:t>
            </a:r>
          </a:p>
          <a:p>
            <a:pPr marL="342900" lvl="1" indent="0">
              <a:buNone/>
            </a:pPr>
            <a:r>
              <a:rPr kumimoji="1" lang="en-US" altLang="ko-KR" sz="1400" dirty="0">
                <a:latin typeface="Georgia" panose="02040502050405020303" pitchFamily="18" charset="0"/>
                <a:ea typeface="+mn-ea"/>
              </a:rPr>
              <a:t>	- Garbage Collection (GC)</a:t>
            </a:r>
          </a:p>
          <a:p>
            <a:pPr marL="514350" indent="-514350">
              <a:buFont typeface="+mj-lt"/>
              <a:buAutoNum type="arabicPeriod"/>
            </a:pPr>
            <a:r>
              <a:rPr kumimoji="1" lang="en-US" altLang="ko-KR" sz="1700" dirty="0">
                <a:latin typeface="Georgia" panose="02040502050405020303" pitchFamily="18" charset="0"/>
                <a:ea typeface="+mn-ea"/>
              </a:rPr>
              <a:t>Tiered Cache</a:t>
            </a:r>
          </a:p>
          <a:p>
            <a:pPr marL="514350" indent="-514350">
              <a:buFont typeface="+mj-lt"/>
              <a:buAutoNum type="arabicPeriod"/>
            </a:pPr>
            <a:r>
              <a:rPr kumimoji="1" lang="en-US" altLang="ko-KR" sz="1700" dirty="0">
                <a:latin typeface="Georgia" panose="02040502050405020303" pitchFamily="18" charset="0"/>
                <a:ea typeface="+mn-ea"/>
              </a:rPr>
              <a:t>Conclusion</a:t>
            </a:r>
          </a:p>
        </p:txBody>
      </p:sp>
    </p:spTree>
    <p:extLst>
      <p:ext uri="{BB962C8B-B14F-4D97-AF65-F5344CB8AC3E}">
        <p14:creationId xmlns:p14="http://schemas.microsoft.com/office/powerpoint/2010/main" val="247620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Conclusion</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20</a:t>
            </a:fld>
            <a:endParaRPr kumimoji="1" lang="ko-KR" altLang="en-US"/>
          </a:p>
        </p:txBody>
      </p:sp>
      <p:sp>
        <p:nvSpPr>
          <p:cNvPr id="8" name="내용 개체 틀 3">
            <a:extLst>
              <a:ext uri="{FF2B5EF4-FFF2-40B4-BE49-F238E27FC236}">
                <a16:creationId xmlns:a16="http://schemas.microsoft.com/office/drawing/2014/main" id="{1E9AA043-A20A-0764-6125-DCB4FA396D64}"/>
              </a:ext>
            </a:extLst>
          </p:cNvPr>
          <p:cNvSpPr>
            <a:spLocks noGrp="1"/>
          </p:cNvSpPr>
          <p:nvPr>
            <p:ph idx="1"/>
          </p:nvPr>
        </p:nvSpPr>
        <p:spPr>
          <a:xfrm>
            <a:off x="490117" y="1303911"/>
            <a:ext cx="11388617" cy="4958155"/>
          </a:xfrm>
        </p:spPr>
        <p:txBody>
          <a:bodyPr>
            <a:normAutofit/>
          </a:bodyPr>
          <a:lstStyle/>
          <a:p>
            <a:pPr>
              <a:lnSpc>
                <a:spcPct val="150000"/>
              </a:lnSpc>
            </a:pPr>
            <a:r>
              <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rPr>
              <a:t>AWS Lambda now supports container images with a maximum size of 10GiB </a:t>
            </a:r>
          </a:p>
          <a:p>
            <a:pPr>
              <a:lnSpc>
                <a:spcPct val="150000"/>
              </a:lnSpc>
            </a:pPr>
            <a:endPar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endParaRPr>
          </a:p>
          <a:p>
            <a:pPr>
              <a:lnSpc>
                <a:spcPct val="150000"/>
              </a:lnSpc>
            </a:pPr>
            <a:r>
              <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rPr>
              <a:t>It addresses challenges through techniques such as caching, deduplication, convergent encryption, </a:t>
            </a:r>
            <a:r>
              <a:rPr lang="en-US" altLang="ko-KR" sz="1800" dirty="0" err="1">
                <a:solidFill>
                  <a:srgbClr val="202124"/>
                </a:solidFill>
                <a:latin typeface="Georgia" panose="02040502050405020303" pitchFamily="18" charset="0"/>
                <a:ea typeface="Tahoma" panose="020B0604030504040204" pitchFamily="34" charset="0"/>
                <a:cs typeface="Tahoma" panose="020B0604030504040204" pitchFamily="34" charset="0"/>
              </a:rPr>
              <a:t>erasuer</a:t>
            </a:r>
            <a:r>
              <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rPr>
              <a:t> coding, and block-level demand loading</a:t>
            </a:r>
          </a:p>
          <a:p>
            <a:pPr>
              <a:lnSpc>
                <a:spcPct val="150000"/>
              </a:lnSpc>
            </a:pPr>
            <a:endPar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endParaRPr>
          </a:p>
          <a:p>
            <a:pPr>
              <a:lnSpc>
                <a:spcPct val="150000"/>
              </a:lnSpc>
            </a:pPr>
            <a:r>
              <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rPr>
              <a:t>The system is designed to scale with the capability to expand to a maximum of 15,000 new containers, process millions of requests per second, and maintain low startup times of under 50 milliseconds </a:t>
            </a:r>
          </a:p>
          <a:p>
            <a:pPr>
              <a:lnSpc>
                <a:spcPct val="150000"/>
              </a:lnSpc>
            </a:pPr>
            <a:endPar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endParaRPr>
          </a:p>
          <a:p>
            <a:pPr>
              <a:lnSpc>
                <a:spcPct val="150000"/>
              </a:lnSpc>
            </a:pPr>
            <a:r>
              <a:rPr lang="en-US" altLang="ko-KR" sz="1800" dirty="0">
                <a:solidFill>
                  <a:srgbClr val="202124"/>
                </a:solidFill>
                <a:latin typeface="Georgia" panose="02040502050405020303" pitchFamily="18" charset="0"/>
                <a:ea typeface="Tahoma" panose="020B0604030504040204" pitchFamily="34" charset="0"/>
                <a:cs typeface="Tahoma" panose="020B0604030504040204" pitchFamily="34" charset="0"/>
              </a:rPr>
              <a:t>It has handled trillions of Lambda function invocations and provides services to over a million AWS customers</a:t>
            </a:r>
          </a:p>
          <a:p>
            <a:endParaRPr lang="en-US" altLang="ko-KR" sz="1600" dirty="0">
              <a:solidFill>
                <a:srgbClr val="202124"/>
              </a:solidFill>
              <a:latin typeface="Georgia" panose="0204050205040502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452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8E8E9F-0121-AF4F-8F3E-C6414598F8CE}"/>
              </a:ext>
            </a:extLst>
          </p:cNvPr>
          <p:cNvSpPr>
            <a:spLocks noGrp="1"/>
          </p:cNvSpPr>
          <p:nvPr>
            <p:ph type="ctrTitle"/>
          </p:nvPr>
        </p:nvSpPr>
        <p:spPr>
          <a:xfrm>
            <a:off x="497541" y="2165678"/>
            <a:ext cx="11196917" cy="2024620"/>
          </a:xfrm>
        </p:spPr>
        <p:txBody>
          <a:bodyPr/>
          <a:lstStyle/>
          <a:p>
            <a:r>
              <a:rPr lang="en-US" altLang="ko-KR" sz="3400" dirty="0"/>
              <a:t>On-demand Container Loading in AWS Lambda</a:t>
            </a:r>
            <a:endParaRPr kumimoji="1" lang="ko-KR" altLang="en-US" sz="3400" dirty="0"/>
          </a:p>
        </p:txBody>
      </p:sp>
      <p:sp>
        <p:nvSpPr>
          <p:cNvPr id="3" name="부제목 2">
            <a:extLst>
              <a:ext uri="{FF2B5EF4-FFF2-40B4-BE49-F238E27FC236}">
                <a16:creationId xmlns:a16="http://schemas.microsoft.com/office/drawing/2014/main" id="{C5C27E24-377B-BC40-B952-DF8E1F4C4F7B}"/>
              </a:ext>
            </a:extLst>
          </p:cNvPr>
          <p:cNvSpPr>
            <a:spLocks noGrp="1"/>
          </p:cNvSpPr>
          <p:nvPr>
            <p:ph type="subTitle" idx="1"/>
          </p:nvPr>
        </p:nvSpPr>
        <p:spPr/>
        <p:txBody>
          <a:bodyPr>
            <a:normAutofit/>
          </a:bodyPr>
          <a:lstStyle/>
          <a:p>
            <a:r>
              <a:rPr kumimoji="1" lang="en-US" altLang="ko-KR" dirty="0"/>
              <a:t>2023. 12. 5</a:t>
            </a:r>
          </a:p>
          <a:p>
            <a:r>
              <a:rPr kumimoji="1" lang="en-US" altLang="ko-KR" dirty="0"/>
              <a:t>Presented by </a:t>
            </a:r>
            <a:r>
              <a:rPr kumimoji="1" lang="en-US" altLang="ko-KR" dirty="0" err="1"/>
              <a:t>Suhwan</a:t>
            </a:r>
            <a:r>
              <a:rPr kumimoji="1" lang="en-US" altLang="ko-KR" dirty="0"/>
              <a:t> Shin</a:t>
            </a:r>
          </a:p>
          <a:p>
            <a:r>
              <a:rPr kumimoji="1" lang="en-US" altLang="ko-KR" dirty="0"/>
              <a:t>shshin@dankook.ac.kr</a:t>
            </a:r>
            <a:endParaRPr kumimoji="1" lang="ko-KR" altLang="en-US" dirty="0"/>
          </a:p>
        </p:txBody>
      </p:sp>
      <p:sp>
        <p:nvSpPr>
          <p:cNvPr id="4" name="내용 개체 틀 3">
            <a:extLst>
              <a:ext uri="{FF2B5EF4-FFF2-40B4-BE49-F238E27FC236}">
                <a16:creationId xmlns:a16="http://schemas.microsoft.com/office/drawing/2014/main" id="{1FD49899-8CF4-5399-A482-2A3AB7961792}"/>
              </a:ext>
            </a:extLst>
          </p:cNvPr>
          <p:cNvSpPr txBox="1">
            <a:spLocks/>
          </p:cNvSpPr>
          <p:nvPr/>
        </p:nvSpPr>
        <p:spPr>
          <a:xfrm>
            <a:off x="101402" y="4401888"/>
            <a:ext cx="7003431" cy="808504"/>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200" dirty="0">
                <a:solidFill>
                  <a:schemeClr val="bg1"/>
                </a:solidFill>
              </a:rPr>
              <a:t>Marc Brooker, Mike Danilov, Chris Greenwood, and Phil </a:t>
            </a:r>
            <a:r>
              <a:rPr lang="en-US" altLang="ko-KR" sz="1200" dirty="0" err="1">
                <a:solidFill>
                  <a:schemeClr val="bg1"/>
                </a:solidFill>
              </a:rPr>
              <a:t>Piwonka</a:t>
            </a:r>
            <a:r>
              <a:rPr lang="en-US" altLang="ko-KR" sz="1200" dirty="0">
                <a:solidFill>
                  <a:schemeClr val="bg1"/>
                </a:solidFill>
              </a:rPr>
              <a:t>, Amazon Web Services</a:t>
            </a:r>
            <a:br>
              <a:rPr lang="de-DE" altLang="ko-KR" sz="1200" dirty="0">
                <a:solidFill>
                  <a:schemeClr val="bg1"/>
                </a:solidFill>
              </a:rPr>
            </a:br>
            <a:br>
              <a:rPr lang="de-DE" altLang="ko-KR" sz="1200" dirty="0">
                <a:solidFill>
                  <a:schemeClr val="bg1"/>
                </a:solidFill>
              </a:rPr>
            </a:br>
            <a:r>
              <a:rPr lang="en-US" altLang="ko-KR" sz="1200" i="1" dirty="0">
                <a:solidFill>
                  <a:schemeClr val="bg1"/>
                </a:solidFill>
                <a:latin typeface="맑은 고딕" panose="020B0503020000020004" pitchFamily="50" charset="-127"/>
                <a:ea typeface="맑은 고딕" panose="020B0503020000020004" pitchFamily="50" charset="-127"/>
              </a:rPr>
              <a:t>ATC’ 23</a:t>
            </a:r>
          </a:p>
        </p:txBody>
      </p:sp>
      <p:sp>
        <p:nvSpPr>
          <p:cNvPr id="5" name="TextBox 4">
            <a:extLst>
              <a:ext uri="{FF2B5EF4-FFF2-40B4-BE49-F238E27FC236}">
                <a16:creationId xmlns:a16="http://schemas.microsoft.com/office/drawing/2014/main" id="{6FE1D9BD-8E59-5F73-93BE-AB87CEDA6447}"/>
              </a:ext>
            </a:extLst>
          </p:cNvPr>
          <p:cNvSpPr txBox="1"/>
          <p:nvPr/>
        </p:nvSpPr>
        <p:spPr>
          <a:xfrm>
            <a:off x="4637877" y="5712876"/>
            <a:ext cx="3224141" cy="646331"/>
          </a:xfrm>
          <a:prstGeom prst="rect">
            <a:avLst/>
          </a:prstGeom>
        </p:spPr>
        <p:txBody>
          <a:bodyPr vert="horz" lIns="91440" tIns="45720" rIns="91440" bIns="45720" rtlCol="0" anchor="t">
            <a:noAutofit/>
          </a:bodyPr>
          <a:lstStyle>
            <a:lvl1pPr algn="ctr">
              <a:lnSpc>
                <a:spcPct val="90000"/>
              </a:lnSpc>
              <a:spcBef>
                <a:spcPct val="0"/>
              </a:spcBef>
              <a:buNone/>
              <a:defRPr kumimoji="1" sz="4000" b="1">
                <a:solidFill>
                  <a:schemeClr val="bg1"/>
                </a:solidFill>
                <a:latin typeface="+mj-lt"/>
                <a:ea typeface="+mj-ea"/>
                <a:cs typeface="+mj-cs"/>
              </a:defRPr>
            </a:lvl1pPr>
          </a:lstStyle>
          <a:p>
            <a:r>
              <a:rPr lang="en-US" altLang="ko-KR" dirty="0">
                <a:solidFill>
                  <a:schemeClr val="tx1"/>
                </a:solidFill>
              </a:rPr>
              <a:t>Thank You!</a:t>
            </a:r>
            <a:endParaRPr lang="ko-KR" altLang="en-US" dirty="0">
              <a:solidFill>
                <a:schemeClr val="tx1"/>
              </a:solidFill>
            </a:endParaRPr>
          </a:p>
        </p:txBody>
      </p:sp>
    </p:spTree>
    <p:extLst>
      <p:ext uri="{BB962C8B-B14F-4D97-AF65-F5344CB8AC3E}">
        <p14:creationId xmlns:p14="http://schemas.microsoft.com/office/powerpoint/2010/main" val="153671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Introduction </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3</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0" y="1305099"/>
            <a:ext cx="7403590" cy="5332970"/>
          </a:xfrm>
        </p:spPr>
        <p:txBody>
          <a:bodyPr>
            <a:normAutofit/>
          </a:bodyPr>
          <a:lstStyle/>
          <a:p>
            <a:r>
              <a:rPr lang="en-US" altLang="ko-KR" sz="2400" dirty="0">
                <a:latin typeface="Georgia" panose="02040502050405020303" pitchFamily="18" charset="0"/>
                <a:ea typeface="+mn-ea"/>
                <a:cs typeface="Tahoma" panose="020B0604030504040204" pitchFamily="34" charset="0"/>
              </a:rPr>
              <a:t>Docker</a:t>
            </a:r>
          </a:p>
          <a:p>
            <a:pPr lvl="1"/>
            <a:r>
              <a:rPr lang="en-US" altLang="ko-KR" sz="1700" dirty="0">
                <a:latin typeface="Georgia" panose="02040502050405020303" pitchFamily="18" charset="0"/>
                <a:ea typeface="+mn-ea"/>
                <a:cs typeface="Tahoma" panose="020B0604030504040204" pitchFamily="34" charset="0"/>
              </a:rPr>
              <a:t>A Platform as a Service </a:t>
            </a:r>
          </a:p>
          <a:p>
            <a:pPr lvl="1"/>
            <a:r>
              <a:rPr lang="en-US" altLang="ko-KR" sz="1700" dirty="0">
                <a:latin typeface="Georgia" panose="02040502050405020303" pitchFamily="18" charset="0"/>
                <a:ea typeface="+mn-ea"/>
                <a:cs typeface="Tahoma" panose="020B0604030504040204" pitchFamily="34" charset="0"/>
              </a:rPr>
              <a:t>Creates an isolated virtualized environment for building, deploying, and testing applications</a:t>
            </a:r>
          </a:p>
          <a:p>
            <a:endParaRPr lang="en-US" altLang="ko-KR" sz="1600" dirty="0">
              <a:latin typeface="Georgia" panose="02040502050405020303" pitchFamily="18" charset="0"/>
              <a:ea typeface="+mn-ea"/>
              <a:cs typeface="Tahoma" panose="020B0604030504040204" pitchFamily="34" charset="0"/>
            </a:endParaRPr>
          </a:p>
          <a:p>
            <a:r>
              <a:rPr lang="en-US" altLang="ko-KR" sz="2400" dirty="0">
                <a:latin typeface="Georgia" panose="02040502050405020303" pitchFamily="18" charset="0"/>
                <a:ea typeface="+mn-ea"/>
                <a:cs typeface="Tahoma" panose="020B0604030504040204" pitchFamily="34" charset="0"/>
              </a:rPr>
              <a:t>Docker Image</a:t>
            </a:r>
          </a:p>
          <a:p>
            <a:pPr lvl="1"/>
            <a:r>
              <a:rPr lang="en-US" altLang="ko-KR" sz="1700" dirty="0">
                <a:latin typeface="Georgia" panose="02040502050405020303" pitchFamily="18" charset="0"/>
                <a:ea typeface="+mn-ea"/>
                <a:cs typeface="Tahoma" panose="020B0604030504040204" pitchFamily="34" charset="0"/>
              </a:rPr>
              <a:t>A bundle that includes server programs, source code, and libraries, compiled executable files necessary for service operation</a:t>
            </a:r>
          </a:p>
          <a:p>
            <a:pPr lvl="1"/>
            <a:r>
              <a:rPr lang="en-US" altLang="ko-KR" sz="1700" dirty="0">
                <a:latin typeface="Georgia" panose="02040502050405020303" pitchFamily="18" charset="0"/>
                <a:ea typeface="+mn-ea"/>
                <a:cs typeface="Tahoma" panose="020B0604030504040204" pitchFamily="34" charset="0"/>
              </a:rPr>
              <a:t>Contains all the files and configuration values (environment) needed to create a container</a:t>
            </a:r>
            <a:endParaRPr lang="en-US" altLang="ko-KR" sz="1600" dirty="0">
              <a:latin typeface="Georgia" panose="02040502050405020303" pitchFamily="18" charset="0"/>
              <a:ea typeface="+mn-ea"/>
              <a:cs typeface="Tahoma" panose="020B0604030504040204" pitchFamily="34" charset="0"/>
            </a:endParaRPr>
          </a:p>
          <a:p>
            <a:pPr marL="0" indent="0">
              <a:buNone/>
            </a:pPr>
            <a:endParaRPr lang="en-US" altLang="ko-KR" sz="1600" dirty="0">
              <a:latin typeface="Georgia" panose="02040502050405020303" pitchFamily="18" charset="0"/>
              <a:ea typeface="+mn-ea"/>
              <a:cs typeface="Tahoma" panose="020B0604030504040204" pitchFamily="34" charset="0"/>
            </a:endParaRPr>
          </a:p>
        </p:txBody>
      </p:sp>
      <p:grpSp>
        <p:nvGrpSpPr>
          <p:cNvPr id="9" name="그룹 8">
            <a:extLst>
              <a:ext uri="{FF2B5EF4-FFF2-40B4-BE49-F238E27FC236}">
                <a16:creationId xmlns:a16="http://schemas.microsoft.com/office/drawing/2014/main" id="{65DEC773-23C3-31F6-9EE8-690BE0C11F14}"/>
              </a:ext>
            </a:extLst>
          </p:cNvPr>
          <p:cNvGrpSpPr/>
          <p:nvPr/>
        </p:nvGrpSpPr>
        <p:grpSpPr>
          <a:xfrm>
            <a:off x="8237582" y="1305099"/>
            <a:ext cx="3616696" cy="2506360"/>
            <a:chOff x="8237582" y="1305099"/>
            <a:chExt cx="3616696" cy="2506360"/>
          </a:xfrm>
        </p:grpSpPr>
        <p:pic>
          <p:nvPicPr>
            <p:cNvPr id="1026" name="Picture 2">
              <a:extLst>
                <a:ext uri="{FF2B5EF4-FFF2-40B4-BE49-F238E27FC236}">
                  <a16:creationId xmlns:a16="http://schemas.microsoft.com/office/drawing/2014/main" id="{068009FE-A766-EFB5-52AF-CAF2BE85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607" y="1305099"/>
              <a:ext cx="3100647" cy="2309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3E308F-8200-533F-81F9-E105EA3D7131}"/>
                </a:ext>
              </a:extLst>
            </p:cNvPr>
            <p:cNvSpPr>
              <a:spLocks noChangeArrowheads="1"/>
            </p:cNvSpPr>
            <p:nvPr/>
          </p:nvSpPr>
          <p:spPr bwMode="auto">
            <a:xfrm>
              <a:off x="8237582" y="3642182"/>
              <a:ext cx="361669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https://ragin.medium.com/docker-what-it-is-how-images-are-structured-docker-vs-vm-and-some-tips-part-1-d9686303590f </a:t>
              </a:r>
            </a:p>
          </p:txBody>
        </p:sp>
      </p:grpSp>
      <p:grpSp>
        <p:nvGrpSpPr>
          <p:cNvPr id="8" name="그룹 7">
            <a:extLst>
              <a:ext uri="{FF2B5EF4-FFF2-40B4-BE49-F238E27FC236}">
                <a16:creationId xmlns:a16="http://schemas.microsoft.com/office/drawing/2014/main" id="{97B4ED1F-9E73-B1FE-F6E9-1DFAD237565B}"/>
              </a:ext>
            </a:extLst>
          </p:cNvPr>
          <p:cNvGrpSpPr/>
          <p:nvPr/>
        </p:nvGrpSpPr>
        <p:grpSpPr>
          <a:xfrm>
            <a:off x="8495607" y="4165080"/>
            <a:ext cx="3100647" cy="2237330"/>
            <a:chOff x="8495607" y="3968018"/>
            <a:chExt cx="3100647" cy="2237330"/>
          </a:xfrm>
        </p:grpSpPr>
        <p:pic>
          <p:nvPicPr>
            <p:cNvPr id="1030" name="Picture 6">
              <a:extLst>
                <a:ext uri="{FF2B5EF4-FFF2-40B4-BE49-F238E27FC236}">
                  <a16:creationId xmlns:a16="http://schemas.microsoft.com/office/drawing/2014/main" id="{12ECD271-C4EA-021D-2AB5-D76AD80E2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607" y="3968018"/>
              <a:ext cx="3100647" cy="2050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EA310249-275E-E728-93F4-BE503BBB4989}"/>
                </a:ext>
              </a:extLst>
            </p:cNvPr>
            <p:cNvSpPr>
              <a:spLocks noChangeArrowheads="1"/>
            </p:cNvSpPr>
            <p:nvPr/>
          </p:nvSpPr>
          <p:spPr bwMode="auto">
            <a:xfrm>
              <a:off x="9197781" y="6036071"/>
              <a:ext cx="169629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https://phoenixnap.com/kb/docker-image-vs-container</a:t>
              </a:r>
              <a:endParaRPr kumimoji="0" lang="ko-KR" altLang="ko-KR" sz="5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6235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a:t>Introduction </a:t>
            </a:r>
            <a:endParaRPr kumimoji="1" lang="ko-KR" altLang="en-US"/>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4</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0" y="1305099"/>
            <a:ext cx="7403590" cy="5332970"/>
          </a:xfrm>
        </p:spPr>
        <p:txBody>
          <a:bodyPr>
            <a:normAutofit/>
          </a:bodyPr>
          <a:lstStyle/>
          <a:p>
            <a:r>
              <a:rPr lang="en-US" altLang="ko-KR" sz="2400" dirty="0">
                <a:latin typeface="Georgia" panose="02040502050405020303" pitchFamily="18" charset="0"/>
                <a:ea typeface="+mn-ea"/>
                <a:cs typeface="Tahoma" panose="020B0604030504040204" pitchFamily="34" charset="0"/>
              </a:rPr>
              <a:t>Docker</a:t>
            </a:r>
          </a:p>
          <a:p>
            <a:pPr lvl="1"/>
            <a:r>
              <a:rPr lang="en-US" altLang="ko-KR" sz="1700" dirty="0">
                <a:latin typeface="Georgia" panose="02040502050405020303" pitchFamily="18" charset="0"/>
                <a:ea typeface="+mn-ea"/>
                <a:cs typeface="Tahoma" panose="020B0604030504040204" pitchFamily="34" charset="0"/>
              </a:rPr>
              <a:t>A Platform as a Service </a:t>
            </a:r>
          </a:p>
          <a:p>
            <a:pPr lvl="1"/>
            <a:r>
              <a:rPr lang="en-US" altLang="ko-KR" sz="1700" dirty="0">
                <a:latin typeface="Georgia" panose="02040502050405020303" pitchFamily="18" charset="0"/>
                <a:ea typeface="+mn-ea"/>
                <a:cs typeface="Tahoma" panose="020B0604030504040204" pitchFamily="34" charset="0"/>
              </a:rPr>
              <a:t>Creates an isolated virtualized environment for building, deploying, and testing applications</a:t>
            </a:r>
          </a:p>
          <a:p>
            <a:endParaRPr lang="en-US" altLang="ko-KR" sz="1600" dirty="0">
              <a:latin typeface="Georgia" panose="02040502050405020303" pitchFamily="18" charset="0"/>
              <a:ea typeface="+mn-ea"/>
              <a:cs typeface="Tahoma" panose="020B0604030504040204" pitchFamily="34" charset="0"/>
            </a:endParaRPr>
          </a:p>
          <a:p>
            <a:r>
              <a:rPr lang="en-US" altLang="ko-KR" sz="2400" dirty="0">
                <a:latin typeface="Georgia" panose="02040502050405020303" pitchFamily="18" charset="0"/>
                <a:ea typeface="+mn-ea"/>
                <a:cs typeface="Tahoma" panose="020B0604030504040204" pitchFamily="34" charset="0"/>
              </a:rPr>
              <a:t>Docker Image</a:t>
            </a:r>
          </a:p>
          <a:p>
            <a:pPr lvl="1"/>
            <a:r>
              <a:rPr lang="en-US" altLang="ko-KR" sz="1700" dirty="0">
                <a:solidFill>
                  <a:srgbClr val="FF0000"/>
                </a:solidFill>
                <a:latin typeface="Georgia" panose="02040502050405020303" pitchFamily="18" charset="0"/>
                <a:ea typeface="+mn-ea"/>
                <a:cs typeface="Tahoma" panose="020B0604030504040204" pitchFamily="34" charset="0"/>
              </a:rPr>
              <a:t>A</a:t>
            </a:r>
            <a:r>
              <a:rPr lang="en-US" altLang="ko-KR" sz="1700" dirty="0">
                <a:latin typeface="Georgia" panose="02040502050405020303" pitchFamily="18" charset="0"/>
                <a:ea typeface="+mn-ea"/>
                <a:cs typeface="Tahoma" panose="020B0604030504040204" pitchFamily="34" charset="0"/>
              </a:rPr>
              <a:t> </a:t>
            </a:r>
            <a:r>
              <a:rPr lang="en-US" altLang="ko-KR" sz="1700" dirty="0">
                <a:solidFill>
                  <a:srgbClr val="FF0000"/>
                </a:solidFill>
                <a:latin typeface="Georgia" panose="02040502050405020303" pitchFamily="18" charset="0"/>
                <a:ea typeface="+mn-ea"/>
                <a:cs typeface="Tahoma" panose="020B0604030504040204" pitchFamily="34" charset="0"/>
              </a:rPr>
              <a:t>bundle that includes server programs, source code, and libraries, compiled executable files necessary for service operation</a:t>
            </a:r>
          </a:p>
          <a:p>
            <a:pPr lvl="1"/>
            <a:r>
              <a:rPr lang="en-US" altLang="ko-KR" sz="1700" dirty="0">
                <a:latin typeface="Georgia" panose="02040502050405020303" pitchFamily="18" charset="0"/>
                <a:ea typeface="+mn-ea"/>
                <a:cs typeface="Tahoma" panose="020B0604030504040204" pitchFamily="34" charset="0"/>
              </a:rPr>
              <a:t>Contains all the files and configuration values (environment) needed to create a container</a:t>
            </a:r>
            <a:endParaRPr lang="en-US" altLang="ko-KR" sz="1600" dirty="0">
              <a:latin typeface="Georgia" panose="02040502050405020303" pitchFamily="18" charset="0"/>
              <a:ea typeface="+mn-ea"/>
              <a:cs typeface="Tahoma" panose="020B0604030504040204" pitchFamily="34" charset="0"/>
            </a:endParaRPr>
          </a:p>
          <a:p>
            <a:pPr marL="0" indent="0">
              <a:buNone/>
            </a:pPr>
            <a:endParaRPr lang="en-US" altLang="ko-KR" sz="1600" dirty="0">
              <a:latin typeface="Georgia" panose="02040502050405020303" pitchFamily="18" charset="0"/>
              <a:ea typeface="+mn-ea"/>
              <a:cs typeface="Tahoma" panose="020B0604030504040204" pitchFamily="34" charset="0"/>
            </a:endParaRPr>
          </a:p>
        </p:txBody>
      </p:sp>
      <p:grpSp>
        <p:nvGrpSpPr>
          <p:cNvPr id="9" name="그룹 8">
            <a:extLst>
              <a:ext uri="{FF2B5EF4-FFF2-40B4-BE49-F238E27FC236}">
                <a16:creationId xmlns:a16="http://schemas.microsoft.com/office/drawing/2014/main" id="{65DEC773-23C3-31F6-9EE8-690BE0C11F14}"/>
              </a:ext>
            </a:extLst>
          </p:cNvPr>
          <p:cNvGrpSpPr/>
          <p:nvPr/>
        </p:nvGrpSpPr>
        <p:grpSpPr>
          <a:xfrm>
            <a:off x="8237582" y="1305099"/>
            <a:ext cx="3616696" cy="2506360"/>
            <a:chOff x="8237582" y="1305099"/>
            <a:chExt cx="3616696" cy="2506360"/>
          </a:xfrm>
        </p:grpSpPr>
        <p:pic>
          <p:nvPicPr>
            <p:cNvPr id="1026" name="Picture 2">
              <a:extLst>
                <a:ext uri="{FF2B5EF4-FFF2-40B4-BE49-F238E27FC236}">
                  <a16:creationId xmlns:a16="http://schemas.microsoft.com/office/drawing/2014/main" id="{068009FE-A766-EFB5-52AF-CAF2BE85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607" y="1305099"/>
              <a:ext cx="3100647" cy="2309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3E308F-8200-533F-81F9-E105EA3D7131}"/>
                </a:ext>
              </a:extLst>
            </p:cNvPr>
            <p:cNvSpPr>
              <a:spLocks noChangeArrowheads="1"/>
            </p:cNvSpPr>
            <p:nvPr/>
          </p:nvSpPr>
          <p:spPr bwMode="auto">
            <a:xfrm>
              <a:off x="8237582" y="3642182"/>
              <a:ext cx="361669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https://ragin.medium.com/docker-what-it-is-how-images-are-structured-docker-vs-vm-and-some-tips-part-1-d9686303590f </a:t>
              </a:r>
            </a:p>
          </p:txBody>
        </p:sp>
      </p:grpSp>
      <p:grpSp>
        <p:nvGrpSpPr>
          <p:cNvPr id="8" name="그룹 7">
            <a:extLst>
              <a:ext uri="{FF2B5EF4-FFF2-40B4-BE49-F238E27FC236}">
                <a16:creationId xmlns:a16="http://schemas.microsoft.com/office/drawing/2014/main" id="{97B4ED1F-9E73-B1FE-F6E9-1DFAD237565B}"/>
              </a:ext>
            </a:extLst>
          </p:cNvPr>
          <p:cNvGrpSpPr/>
          <p:nvPr/>
        </p:nvGrpSpPr>
        <p:grpSpPr>
          <a:xfrm>
            <a:off x="8495607" y="4165080"/>
            <a:ext cx="3100647" cy="2237330"/>
            <a:chOff x="8495607" y="3968018"/>
            <a:chExt cx="3100647" cy="2237330"/>
          </a:xfrm>
        </p:grpSpPr>
        <p:pic>
          <p:nvPicPr>
            <p:cNvPr id="1030" name="Picture 6">
              <a:extLst>
                <a:ext uri="{FF2B5EF4-FFF2-40B4-BE49-F238E27FC236}">
                  <a16:creationId xmlns:a16="http://schemas.microsoft.com/office/drawing/2014/main" id="{12ECD271-C4EA-021D-2AB5-D76AD80E2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607" y="3968018"/>
              <a:ext cx="3100647" cy="2050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EA310249-275E-E728-93F4-BE503BBB4989}"/>
                </a:ext>
              </a:extLst>
            </p:cNvPr>
            <p:cNvSpPr>
              <a:spLocks noChangeArrowheads="1"/>
            </p:cNvSpPr>
            <p:nvPr/>
          </p:nvSpPr>
          <p:spPr bwMode="auto">
            <a:xfrm>
              <a:off x="9197781" y="6036071"/>
              <a:ext cx="169629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https://phoenixnap.com/kb/docker-image-vs-container</a:t>
              </a:r>
              <a:endParaRPr kumimoji="0" lang="ko-KR" altLang="ko-KR" sz="5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3274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Introduction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5</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6939047" cy="5332970"/>
          </a:xfrm>
        </p:spPr>
        <p:txBody>
          <a:bodyPr>
            <a:normAutofit/>
          </a:bodyPr>
          <a:lstStyle/>
          <a:p>
            <a:r>
              <a:rPr lang="en-US" altLang="ko-KR" sz="2400" dirty="0">
                <a:latin typeface="Georgia" panose="02040502050405020303" pitchFamily="18" charset="0"/>
                <a:ea typeface="+mn-ea"/>
                <a:cs typeface="Tahoma" panose="020B0604030504040204" pitchFamily="34" charset="0"/>
              </a:rPr>
              <a:t>Docker Container</a:t>
            </a:r>
          </a:p>
          <a:p>
            <a:pPr lvl="1"/>
            <a:r>
              <a:rPr lang="en-US" altLang="ko-KR" sz="1700" dirty="0">
                <a:latin typeface="Georgia" panose="02040502050405020303" pitchFamily="18" charset="0"/>
                <a:ea typeface="+mn-ea"/>
                <a:cs typeface="Tahoma" panose="020B0604030504040204" pitchFamily="34" charset="0"/>
              </a:rPr>
              <a:t>A virtualized runtime environment that allows users to separate applications from the base system </a:t>
            </a:r>
          </a:p>
          <a:p>
            <a:pPr lvl="1"/>
            <a:endParaRPr lang="en-US" altLang="ko-KR" sz="1700" dirty="0">
              <a:latin typeface="Georgia" panose="02040502050405020303" pitchFamily="18" charset="0"/>
              <a:ea typeface="+mn-ea"/>
              <a:cs typeface="Tahoma" panose="020B0604030504040204" pitchFamily="34" charset="0"/>
            </a:endParaRPr>
          </a:p>
          <a:p>
            <a:pPr lvl="1"/>
            <a:r>
              <a:rPr lang="en-US" altLang="ko-KR" sz="1700" dirty="0">
                <a:latin typeface="Georgia" panose="02040502050405020303" pitchFamily="18" charset="0"/>
                <a:ea typeface="+mn-ea"/>
                <a:cs typeface="Tahoma" panose="020B0604030504040204" pitchFamily="34" charset="0"/>
              </a:rPr>
              <a:t>An instance of an image in operation </a:t>
            </a:r>
            <a:br>
              <a:rPr lang="en-US" altLang="ko-KR" sz="1700" dirty="0">
                <a:latin typeface="Georgia" panose="02040502050405020303" pitchFamily="18" charset="0"/>
                <a:ea typeface="+mn-ea"/>
                <a:cs typeface="Tahoma" panose="020B0604030504040204" pitchFamily="34" charset="0"/>
              </a:rPr>
            </a:br>
            <a:r>
              <a:rPr lang="en-US" altLang="ko-KR" sz="1700" dirty="0">
                <a:latin typeface="Georgia" panose="02040502050405020303" pitchFamily="18" charset="0"/>
                <a:ea typeface="+mn-ea"/>
                <a:cs typeface="Tahoma" panose="020B0604030504040204" pitchFamily="34" charset="0"/>
              </a:rPr>
              <a:t>(a state of the image being executed)</a:t>
            </a:r>
          </a:p>
          <a:p>
            <a:pPr lvl="1"/>
            <a:endParaRPr lang="en-US" altLang="ko-KR" sz="1700" dirty="0">
              <a:solidFill>
                <a:srgbClr val="FF0000"/>
              </a:solidFill>
              <a:latin typeface="Georgia" panose="02040502050405020303" pitchFamily="18" charset="0"/>
              <a:ea typeface="+mn-ea"/>
              <a:cs typeface="Tahoma" panose="020B0604030504040204" pitchFamily="34" charset="0"/>
            </a:endParaRPr>
          </a:p>
          <a:p>
            <a:pPr lvl="1"/>
            <a:r>
              <a:rPr lang="en-US" altLang="ko-KR" sz="1700" dirty="0">
                <a:latin typeface="Georgia" panose="02040502050405020303" pitchFamily="18" charset="0"/>
                <a:ea typeface="+mn-ea"/>
                <a:cs typeface="Tahoma" panose="020B0604030504040204" pitchFamily="34" charset="0"/>
              </a:rPr>
              <a:t>It's a technology that packages or encapsulates the application along with its dependencies, running the process in an isolated space</a:t>
            </a:r>
          </a:p>
        </p:txBody>
      </p:sp>
      <p:grpSp>
        <p:nvGrpSpPr>
          <p:cNvPr id="9" name="그룹 8">
            <a:extLst>
              <a:ext uri="{FF2B5EF4-FFF2-40B4-BE49-F238E27FC236}">
                <a16:creationId xmlns:a16="http://schemas.microsoft.com/office/drawing/2014/main" id="{65DEC773-23C3-31F6-9EE8-690BE0C11F14}"/>
              </a:ext>
            </a:extLst>
          </p:cNvPr>
          <p:cNvGrpSpPr/>
          <p:nvPr/>
        </p:nvGrpSpPr>
        <p:grpSpPr>
          <a:xfrm>
            <a:off x="8237582" y="1305099"/>
            <a:ext cx="3616696" cy="2506360"/>
            <a:chOff x="8237582" y="1305099"/>
            <a:chExt cx="3616696" cy="2506360"/>
          </a:xfrm>
        </p:grpSpPr>
        <p:pic>
          <p:nvPicPr>
            <p:cNvPr id="1026" name="Picture 2">
              <a:extLst>
                <a:ext uri="{FF2B5EF4-FFF2-40B4-BE49-F238E27FC236}">
                  <a16:creationId xmlns:a16="http://schemas.microsoft.com/office/drawing/2014/main" id="{068009FE-A766-EFB5-52AF-CAF2BE85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607" y="1305099"/>
              <a:ext cx="3100647" cy="2309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3E308F-8200-533F-81F9-E105EA3D7131}"/>
                </a:ext>
              </a:extLst>
            </p:cNvPr>
            <p:cNvSpPr>
              <a:spLocks noChangeArrowheads="1"/>
            </p:cNvSpPr>
            <p:nvPr/>
          </p:nvSpPr>
          <p:spPr bwMode="auto">
            <a:xfrm>
              <a:off x="8237582" y="3642182"/>
              <a:ext cx="361669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https://ragin.medium.com/docker-what-it-is-how-images-are-structured-docker-vs-vm-and-some-tips-part-1-d9686303590f </a:t>
              </a:r>
            </a:p>
          </p:txBody>
        </p:sp>
      </p:grpSp>
      <p:grpSp>
        <p:nvGrpSpPr>
          <p:cNvPr id="8" name="그룹 7">
            <a:extLst>
              <a:ext uri="{FF2B5EF4-FFF2-40B4-BE49-F238E27FC236}">
                <a16:creationId xmlns:a16="http://schemas.microsoft.com/office/drawing/2014/main" id="{97B4ED1F-9E73-B1FE-F6E9-1DFAD237565B}"/>
              </a:ext>
            </a:extLst>
          </p:cNvPr>
          <p:cNvGrpSpPr/>
          <p:nvPr/>
        </p:nvGrpSpPr>
        <p:grpSpPr>
          <a:xfrm>
            <a:off x="8495607" y="4165080"/>
            <a:ext cx="3100647" cy="2237330"/>
            <a:chOff x="8495607" y="3968018"/>
            <a:chExt cx="3100647" cy="2237330"/>
          </a:xfrm>
        </p:grpSpPr>
        <p:pic>
          <p:nvPicPr>
            <p:cNvPr id="1030" name="Picture 6">
              <a:extLst>
                <a:ext uri="{FF2B5EF4-FFF2-40B4-BE49-F238E27FC236}">
                  <a16:creationId xmlns:a16="http://schemas.microsoft.com/office/drawing/2014/main" id="{12ECD271-C4EA-021D-2AB5-D76AD80E2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607" y="3968018"/>
              <a:ext cx="3100647" cy="2050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EA310249-275E-E728-93F4-BE503BBB4989}"/>
                </a:ext>
              </a:extLst>
            </p:cNvPr>
            <p:cNvSpPr>
              <a:spLocks noChangeArrowheads="1"/>
            </p:cNvSpPr>
            <p:nvPr/>
          </p:nvSpPr>
          <p:spPr bwMode="auto">
            <a:xfrm>
              <a:off x="9197781" y="6036071"/>
              <a:ext cx="169629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https://phoenixnap.com/kb/docker-image-vs-container</a:t>
              </a:r>
              <a:endParaRPr kumimoji="0" lang="ko-KR" altLang="ko-KR" sz="5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7249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Introduction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6</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6939047" cy="5332970"/>
          </a:xfrm>
        </p:spPr>
        <p:txBody>
          <a:bodyPr>
            <a:normAutofit/>
          </a:bodyPr>
          <a:lstStyle/>
          <a:p>
            <a:r>
              <a:rPr lang="en-US" altLang="ko-KR" sz="2400" dirty="0">
                <a:latin typeface="Georgia" panose="02040502050405020303" pitchFamily="18" charset="0"/>
                <a:ea typeface="+mn-ea"/>
                <a:cs typeface="Tahoma" panose="020B0604030504040204" pitchFamily="34" charset="0"/>
              </a:rPr>
              <a:t>Docker Container</a:t>
            </a:r>
          </a:p>
          <a:p>
            <a:pPr lvl="1"/>
            <a:r>
              <a:rPr lang="en-US" altLang="ko-KR" sz="1700" dirty="0">
                <a:latin typeface="Georgia" panose="02040502050405020303" pitchFamily="18" charset="0"/>
                <a:ea typeface="+mn-ea"/>
                <a:cs typeface="Tahoma" panose="020B0604030504040204" pitchFamily="34" charset="0"/>
              </a:rPr>
              <a:t>A virtualized runtime environment that allows users to separate applications from the base system </a:t>
            </a:r>
          </a:p>
          <a:p>
            <a:pPr lvl="1"/>
            <a:endParaRPr lang="en-US" altLang="ko-KR" sz="1700" dirty="0">
              <a:latin typeface="Georgia" panose="02040502050405020303" pitchFamily="18" charset="0"/>
              <a:ea typeface="+mn-ea"/>
              <a:cs typeface="Tahoma" panose="020B0604030504040204" pitchFamily="34" charset="0"/>
            </a:endParaRPr>
          </a:p>
          <a:p>
            <a:pPr lvl="1"/>
            <a:r>
              <a:rPr lang="en-US" altLang="ko-KR" sz="1700" dirty="0">
                <a:solidFill>
                  <a:srgbClr val="FF0000"/>
                </a:solidFill>
                <a:latin typeface="Georgia" panose="02040502050405020303" pitchFamily="18" charset="0"/>
                <a:ea typeface="+mn-ea"/>
                <a:cs typeface="Tahoma" panose="020B0604030504040204" pitchFamily="34" charset="0"/>
              </a:rPr>
              <a:t>An instance of an image in operation </a:t>
            </a:r>
            <a:br>
              <a:rPr lang="en-US" altLang="ko-KR" sz="1700" dirty="0">
                <a:solidFill>
                  <a:srgbClr val="FF0000"/>
                </a:solidFill>
                <a:latin typeface="Georgia" panose="02040502050405020303" pitchFamily="18" charset="0"/>
                <a:ea typeface="+mn-ea"/>
                <a:cs typeface="Tahoma" panose="020B0604030504040204" pitchFamily="34" charset="0"/>
              </a:rPr>
            </a:br>
            <a:r>
              <a:rPr lang="en-US" altLang="ko-KR" sz="1700" dirty="0">
                <a:solidFill>
                  <a:srgbClr val="FF0000"/>
                </a:solidFill>
                <a:latin typeface="Georgia" panose="02040502050405020303" pitchFamily="18" charset="0"/>
                <a:ea typeface="+mn-ea"/>
                <a:cs typeface="Tahoma" panose="020B0604030504040204" pitchFamily="34" charset="0"/>
              </a:rPr>
              <a:t>(a state of the image being executed)</a:t>
            </a:r>
          </a:p>
          <a:p>
            <a:pPr lvl="1"/>
            <a:endParaRPr lang="en-US" altLang="ko-KR" sz="1700" dirty="0">
              <a:solidFill>
                <a:srgbClr val="FF0000"/>
              </a:solidFill>
              <a:latin typeface="Georgia" panose="02040502050405020303" pitchFamily="18" charset="0"/>
              <a:ea typeface="+mn-ea"/>
              <a:cs typeface="Tahoma" panose="020B0604030504040204" pitchFamily="34" charset="0"/>
            </a:endParaRPr>
          </a:p>
          <a:p>
            <a:pPr lvl="1"/>
            <a:r>
              <a:rPr lang="en-US" altLang="ko-KR" sz="1700" dirty="0">
                <a:latin typeface="Georgia" panose="02040502050405020303" pitchFamily="18" charset="0"/>
                <a:ea typeface="+mn-ea"/>
                <a:cs typeface="Tahoma" panose="020B0604030504040204" pitchFamily="34" charset="0"/>
              </a:rPr>
              <a:t>It's a technology that packages or encapsulates the application along with its dependencies, running the process in an isolated space</a:t>
            </a:r>
          </a:p>
        </p:txBody>
      </p:sp>
      <p:grpSp>
        <p:nvGrpSpPr>
          <p:cNvPr id="9" name="그룹 8">
            <a:extLst>
              <a:ext uri="{FF2B5EF4-FFF2-40B4-BE49-F238E27FC236}">
                <a16:creationId xmlns:a16="http://schemas.microsoft.com/office/drawing/2014/main" id="{65DEC773-23C3-31F6-9EE8-690BE0C11F14}"/>
              </a:ext>
            </a:extLst>
          </p:cNvPr>
          <p:cNvGrpSpPr/>
          <p:nvPr/>
        </p:nvGrpSpPr>
        <p:grpSpPr>
          <a:xfrm>
            <a:off x="8237582" y="1305099"/>
            <a:ext cx="3616696" cy="2506360"/>
            <a:chOff x="8237582" y="1305099"/>
            <a:chExt cx="3616696" cy="2506360"/>
          </a:xfrm>
        </p:grpSpPr>
        <p:pic>
          <p:nvPicPr>
            <p:cNvPr id="1026" name="Picture 2">
              <a:extLst>
                <a:ext uri="{FF2B5EF4-FFF2-40B4-BE49-F238E27FC236}">
                  <a16:creationId xmlns:a16="http://schemas.microsoft.com/office/drawing/2014/main" id="{068009FE-A766-EFB5-52AF-CAF2BE85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607" y="1305099"/>
              <a:ext cx="3100647" cy="2309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3E308F-8200-533F-81F9-E105EA3D7131}"/>
                </a:ext>
              </a:extLst>
            </p:cNvPr>
            <p:cNvSpPr>
              <a:spLocks noChangeArrowheads="1"/>
            </p:cNvSpPr>
            <p:nvPr/>
          </p:nvSpPr>
          <p:spPr bwMode="auto">
            <a:xfrm>
              <a:off x="8237582" y="3642182"/>
              <a:ext cx="361669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https://ragin.medium.com/docker-what-it-is-how-images-are-structured-docker-vs-vm-and-some-tips-part-1-d9686303590f </a:t>
              </a:r>
            </a:p>
          </p:txBody>
        </p:sp>
      </p:grpSp>
      <p:grpSp>
        <p:nvGrpSpPr>
          <p:cNvPr id="8" name="그룹 7">
            <a:extLst>
              <a:ext uri="{FF2B5EF4-FFF2-40B4-BE49-F238E27FC236}">
                <a16:creationId xmlns:a16="http://schemas.microsoft.com/office/drawing/2014/main" id="{97B4ED1F-9E73-B1FE-F6E9-1DFAD237565B}"/>
              </a:ext>
            </a:extLst>
          </p:cNvPr>
          <p:cNvGrpSpPr/>
          <p:nvPr/>
        </p:nvGrpSpPr>
        <p:grpSpPr>
          <a:xfrm>
            <a:off x="8495607" y="4165080"/>
            <a:ext cx="3100647" cy="2237330"/>
            <a:chOff x="8495607" y="3968018"/>
            <a:chExt cx="3100647" cy="2237330"/>
          </a:xfrm>
        </p:grpSpPr>
        <p:pic>
          <p:nvPicPr>
            <p:cNvPr id="1030" name="Picture 6">
              <a:extLst>
                <a:ext uri="{FF2B5EF4-FFF2-40B4-BE49-F238E27FC236}">
                  <a16:creationId xmlns:a16="http://schemas.microsoft.com/office/drawing/2014/main" id="{12ECD271-C4EA-021D-2AB5-D76AD80E2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607" y="3968018"/>
              <a:ext cx="3100647" cy="2050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EA310249-275E-E728-93F4-BE503BBB4989}"/>
                </a:ext>
              </a:extLst>
            </p:cNvPr>
            <p:cNvSpPr>
              <a:spLocks noChangeArrowheads="1"/>
            </p:cNvSpPr>
            <p:nvPr/>
          </p:nvSpPr>
          <p:spPr bwMode="auto">
            <a:xfrm>
              <a:off x="9197781" y="6036071"/>
              <a:ext cx="169629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500" b="0" i="0" u="none" strike="noStrike" cap="none" normalizeH="0" baseline="0">
                  <a:ln>
                    <a:noFill/>
                  </a:ln>
                  <a:solidFill>
                    <a:schemeClr val="tx1"/>
                  </a:solidFill>
                  <a:effectLst/>
                  <a:latin typeface="Arial Unicode MS"/>
                </a:rPr>
                <a:t>https://phoenixnap.com/kb/docker-image-vs-container</a:t>
              </a:r>
              <a:endParaRPr kumimoji="0" lang="ko-KR" altLang="ko-KR" sz="5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1147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Introduction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7</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283" y="1338226"/>
            <a:ext cx="11118454" cy="5070534"/>
          </a:xfrm>
        </p:spPr>
        <p:txBody>
          <a:bodyPr>
            <a:normAutofit/>
          </a:bodyPr>
          <a:lstStyle/>
          <a:p>
            <a:pPr>
              <a:lnSpc>
                <a:spcPct val="100000"/>
              </a:lnSpc>
            </a:pPr>
            <a:r>
              <a:rPr lang="en-US" altLang="ko-KR" sz="2000" i="0" dirty="0">
                <a:effectLst/>
                <a:latin typeface="Georgia" panose="02040502050405020303" pitchFamily="18" charset="0"/>
                <a:ea typeface="+mn-ea"/>
              </a:rPr>
              <a:t>AWS</a:t>
            </a:r>
            <a:r>
              <a:rPr lang="en-US" altLang="ko-KR" sz="1800" i="0" dirty="0">
                <a:effectLst/>
                <a:latin typeface="Georgia" panose="02040502050405020303" pitchFamily="18" charset="0"/>
                <a:ea typeface="+mn-ea"/>
              </a:rPr>
              <a:t> Lambda, one of such serverless services that runs user's code in response to events, </a:t>
            </a:r>
            <a:br>
              <a:rPr lang="en-US" altLang="ko-KR" sz="1800" i="0" dirty="0">
                <a:effectLst/>
                <a:latin typeface="Georgia" panose="02040502050405020303" pitchFamily="18" charset="0"/>
                <a:ea typeface="+mn-ea"/>
              </a:rPr>
            </a:br>
            <a:r>
              <a:rPr lang="en-US" altLang="ko-KR" sz="1800" i="0" dirty="0">
                <a:effectLst/>
                <a:latin typeface="Georgia" panose="02040502050405020303" pitchFamily="18" charset="0"/>
                <a:ea typeface="+mn-ea"/>
              </a:rPr>
              <a:t>supports container images: 250MB </a:t>
            </a:r>
            <a:r>
              <a:rPr lang="ko-KR" altLang="en-US" sz="1800" b="0" i="0" dirty="0">
                <a:solidFill>
                  <a:srgbClr val="202124"/>
                </a:solidFill>
                <a:effectLst/>
                <a:latin typeface="Georgia" panose="02040502050405020303" pitchFamily="18" charset="0"/>
                <a:cs typeface="Tahoma" panose="020B0604030504040204" pitchFamily="34" charset="0"/>
              </a:rPr>
              <a:t>→ </a:t>
            </a:r>
            <a:r>
              <a:rPr lang="en-US" altLang="ko-KR" sz="1800" i="0" dirty="0">
                <a:effectLst/>
                <a:latin typeface="Georgia" panose="02040502050405020303" pitchFamily="18" charset="0"/>
                <a:ea typeface="+mn-ea"/>
              </a:rPr>
              <a:t>10GiB in size </a:t>
            </a:r>
          </a:p>
          <a:p>
            <a:pPr>
              <a:lnSpc>
                <a:spcPct val="100000"/>
              </a:lnSpc>
            </a:pPr>
            <a:endParaRPr lang="en-US" altLang="ko-KR" sz="1800" i="0" dirty="0">
              <a:effectLst/>
              <a:latin typeface="Georgia" panose="02040502050405020303" pitchFamily="18" charset="0"/>
              <a:ea typeface="+mn-ea"/>
            </a:endParaRPr>
          </a:p>
          <a:p>
            <a:pPr>
              <a:lnSpc>
                <a:spcPct val="100000"/>
              </a:lnSpc>
            </a:pPr>
            <a:r>
              <a:rPr lang="en-US" altLang="ko-KR" sz="1800" i="0" dirty="0">
                <a:effectLst/>
                <a:latin typeface="Georgia" panose="02040502050405020303" pitchFamily="18" charset="0"/>
                <a:ea typeface="+mn-ea"/>
              </a:rPr>
              <a:t>How AWS Lambda efficiently loads and executes large container images </a:t>
            </a:r>
          </a:p>
          <a:p>
            <a:pPr>
              <a:lnSpc>
                <a:spcPct val="100000"/>
              </a:lnSpc>
            </a:pPr>
            <a:endParaRPr lang="en-US" altLang="ko-KR" sz="1800" dirty="0">
              <a:latin typeface="Georgia" panose="02040502050405020303" pitchFamily="18" charset="0"/>
              <a:ea typeface="+mn-ea"/>
            </a:endParaRPr>
          </a:p>
          <a:p>
            <a:pPr>
              <a:lnSpc>
                <a:spcPct val="100000"/>
              </a:lnSpc>
            </a:pPr>
            <a:r>
              <a:rPr lang="en-US" altLang="ko-KR" sz="1800" i="0" dirty="0">
                <a:effectLst/>
                <a:latin typeface="Georgia" panose="02040502050405020303" pitchFamily="18" charset="0"/>
                <a:ea typeface="+mn-ea"/>
              </a:rPr>
              <a:t>How AWS Lambda expands the convenience of serverless computing through this capability</a:t>
            </a:r>
          </a:p>
          <a:p>
            <a:pPr>
              <a:lnSpc>
                <a:spcPct val="100000"/>
              </a:lnSpc>
            </a:pPr>
            <a:endParaRPr lang="en-US" altLang="ko-KR" sz="1800" i="0" dirty="0">
              <a:effectLst/>
              <a:latin typeface="Georgia" panose="02040502050405020303" pitchFamily="18" charset="0"/>
              <a:ea typeface="+mn-ea"/>
            </a:endParaRPr>
          </a:p>
          <a:p>
            <a:pPr>
              <a:lnSpc>
                <a:spcPct val="100000"/>
              </a:lnSpc>
            </a:pPr>
            <a:r>
              <a:rPr lang="en-US" altLang="ko-KR" sz="1800" i="0" dirty="0">
                <a:effectLst/>
                <a:latin typeface="Georgia" panose="02040502050405020303" pitchFamily="18" charset="0"/>
                <a:ea typeface="+mn-ea"/>
              </a:rPr>
              <a:t>Built a new storage and caching system </a:t>
            </a:r>
          </a:p>
          <a:p>
            <a:pPr lvl="1">
              <a:lnSpc>
                <a:spcPct val="100000"/>
              </a:lnSpc>
            </a:pPr>
            <a:r>
              <a:rPr lang="en-US" altLang="ko-KR" sz="1400" dirty="0">
                <a:latin typeface="Georgia" panose="02040502050405020303" pitchFamily="18" charset="0"/>
                <a:ea typeface="+mn-ea"/>
              </a:rPr>
              <a:t>S</a:t>
            </a:r>
            <a:r>
              <a:rPr lang="en-US" altLang="ko-KR" sz="1400" i="0" dirty="0">
                <a:effectLst/>
                <a:latin typeface="Georgia" panose="02040502050405020303" pitchFamily="18" charset="0"/>
                <a:ea typeface="+mn-ea"/>
              </a:rPr>
              <a:t>cale up to 15,000 new containers per second</a:t>
            </a:r>
          </a:p>
          <a:p>
            <a:pPr lvl="1">
              <a:lnSpc>
                <a:spcPct val="100000"/>
              </a:lnSpc>
            </a:pPr>
            <a:r>
              <a:rPr lang="en-US" altLang="ko-KR" sz="1400" dirty="0">
                <a:latin typeface="Georgia" panose="02040502050405020303" pitchFamily="18" charset="0"/>
                <a:ea typeface="+mn-ea"/>
              </a:rPr>
              <a:t>H</a:t>
            </a:r>
            <a:r>
              <a:rPr lang="en-US" altLang="ko-KR" sz="1400" i="0" dirty="0">
                <a:effectLst/>
                <a:latin typeface="Georgia" panose="02040502050405020303" pitchFamily="18" charset="0"/>
                <a:ea typeface="+mn-ea"/>
              </a:rPr>
              <a:t>andle millions of requests per second</a:t>
            </a:r>
            <a:endParaRPr lang="en-US" altLang="ko-KR" sz="1400" dirty="0">
              <a:latin typeface="Georgia" panose="02040502050405020303" pitchFamily="18" charset="0"/>
              <a:ea typeface="+mn-ea"/>
            </a:endParaRPr>
          </a:p>
          <a:p>
            <a:pPr lvl="1">
              <a:lnSpc>
                <a:spcPct val="100000"/>
              </a:lnSpc>
            </a:pPr>
            <a:r>
              <a:rPr lang="en-US" altLang="ko-KR" sz="1400" dirty="0">
                <a:latin typeface="Georgia" panose="02040502050405020303" pitchFamily="18" charset="0"/>
                <a:ea typeface="+mn-ea"/>
              </a:rPr>
              <a:t>M</a:t>
            </a:r>
            <a:r>
              <a:rPr lang="en-US" altLang="ko-KR" sz="1400" i="0" dirty="0">
                <a:effectLst/>
                <a:latin typeface="Georgia" panose="02040502050405020303" pitchFamily="18" charset="0"/>
                <a:ea typeface="+mn-ea"/>
              </a:rPr>
              <a:t>aintain a low start time of under 50ms</a:t>
            </a:r>
          </a:p>
          <a:p>
            <a:pPr>
              <a:lnSpc>
                <a:spcPct val="100000"/>
              </a:lnSpc>
            </a:pPr>
            <a:endParaRPr lang="en-US" altLang="ko-KR" sz="1800" i="0" dirty="0">
              <a:effectLst/>
              <a:latin typeface="Georgia" panose="02040502050405020303" pitchFamily="18" charset="0"/>
              <a:ea typeface="+mn-ea"/>
            </a:endParaRPr>
          </a:p>
          <a:p>
            <a:pPr>
              <a:lnSpc>
                <a:spcPct val="100000"/>
              </a:lnSpc>
            </a:pPr>
            <a:r>
              <a:rPr lang="en-US" altLang="ko-KR" sz="1800" i="0" dirty="0">
                <a:effectLst/>
                <a:latin typeface="Georgia" panose="02040502050405020303" pitchFamily="18" charset="0"/>
                <a:ea typeface="+mn-ea"/>
              </a:rPr>
              <a:t>The system combines </a:t>
            </a:r>
            <a:r>
              <a:rPr lang="en-US" altLang="ko-KR" sz="1800" i="1" dirty="0">
                <a:solidFill>
                  <a:srgbClr val="FF0000"/>
                </a:solidFill>
                <a:effectLst/>
                <a:latin typeface="Georgia" panose="02040502050405020303" pitchFamily="18" charset="0"/>
                <a:ea typeface="+mn-ea"/>
              </a:rPr>
              <a:t>caching, deduplication, convergent encryption, erasure coding, and block-level demand loading</a:t>
            </a:r>
            <a:endParaRPr lang="en-US" altLang="ko-KR" sz="1800" dirty="0">
              <a:solidFill>
                <a:srgbClr val="FF0000"/>
              </a:solidFill>
              <a:latin typeface="Georgia" panose="02040502050405020303" pitchFamily="18" charset="0"/>
              <a:ea typeface="+mn-ea"/>
            </a:endParaRPr>
          </a:p>
        </p:txBody>
      </p:sp>
      <p:pic>
        <p:nvPicPr>
          <p:cNvPr id="5" name="그림 4">
            <a:extLst>
              <a:ext uri="{FF2B5EF4-FFF2-40B4-BE49-F238E27FC236}">
                <a16:creationId xmlns:a16="http://schemas.microsoft.com/office/drawing/2014/main" id="{014E3E21-E898-7A61-8592-A938F86636C2}"/>
              </a:ext>
            </a:extLst>
          </p:cNvPr>
          <p:cNvPicPr>
            <a:picLocks noChangeAspect="1"/>
          </p:cNvPicPr>
          <p:nvPr/>
        </p:nvPicPr>
        <p:blipFill>
          <a:blip r:embed="rId3"/>
          <a:stretch>
            <a:fillRect/>
          </a:stretch>
        </p:blipFill>
        <p:spPr>
          <a:xfrm>
            <a:off x="10490503" y="44552"/>
            <a:ext cx="1350377" cy="1465794"/>
          </a:xfrm>
          <a:prstGeom prst="rect">
            <a:avLst/>
          </a:prstGeom>
        </p:spPr>
      </p:pic>
      <p:pic>
        <p:nvPicPr>
          <p:cNvPr id="8" name="그림 7">
            <a:extLst>
              <a:ext uri="{FF2B5EF4-FFF2-40B4-BE49-F238E27FC236}">
                <a16:creationId xmlns:a16="http://schemas.microsoft.com/office/drawing/2014/main" id="{F07F2F1D-9644-21EE-1FF7-101E6A38EC61}"/>
              </a:ext>
            </a:extLst>
          </p:cNvPr>
          <p:cNvPicPr>
            <a:picLocks noChangeAspect="1"/>
          </p:cNvPicPr>
          <p:nvPr/>
        </p:nvPicPr>
        <p:blipFill>
          <a:blip r:embed="rId4"/>
          <a:stretch>
            <a:fillRect/>
          </a:stretch>
        </p:blipFill>
        <p:spPr>
          <a:xfrm>
            <a:off x="10217197" y="1486025"/>
            <a:ext cx="1896990" cy="1595020"/>
          </a:xfrm>
          <a:prstGeom prst="rect">
            <a:avLst/>
          </a:prstGeom>
        </p:spPr>
      </p:pic>
    </p:spTree>
    <p:extLst>
      <p:ext uri="{BB962C8B-B14F-4D97-AF65-F5344CB8AC3E}">
        <p14:creationId xmlns:p14="http://schemas.microsoft.com/office/powerpoint/2010/main" val="39467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Architecture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8</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11118454" cy="5332970"/>
          </a:xfrm>
        </p:spPr>
        <p:txBody>
          <a:bodyPr>
            <a:normAutofit/>
          </a:bodyPr>
          <a:lstStyle/>
          <a:p>
            <a:r>
              <a:rPr lang="en-US" altLang="ko-KR" sz="2000" dirty="0">
                <a:latin typeface="Georgia" panose="02040502050405020303" pitchFamily="18" charset="0"/>
              </a:rPr>
              <a:t>Existing Architecture</a:t>
            </a:r>
          </a:p>
          <a:p>
            <a:endParaRPr lang="en-US" altLang="ko-KR" sz="2000" dirty="0">
              <a:latin typeface="Georgia" panose="02040502050405020303" pitchFamily="18" charset="0"/>
              <a:ea typeface="+mn-ea"/>
              <a:cs typeface="Tahoma" panose="020B0604030504040204" pitchFamily="34" charset="0"/>
            </a:endParaRPr>
          </a:p>
          <a:p>
            <a:endParaRPr lang="en-US" altLang="ko-KR" sz="2000" dirty="0">
              <a:latin typeface="Georgia" panose="02040502050405020303" pitchFamily="18" charset="0"/>
              <a:ea typeface="+mn-ea"/>
              <a:cs typeface="Tahoma" panose="020B0604030504040204" pitchFamily="34" charset="0"/>
            </a:endParaRPr>
          </a:p>
          <a:p>
            <a:endParaRPr lang="en-US" altLang="ko-KR" sz="2000" dirty="0">
              <a:latin typeface="Georgia" panose="02040502050405020303" pitchFamily="18" charset="0"/>
              <a:ea typeface="+mn-ea"/>
              <a:cs typeface="Tahoma" panose="020B0604030504040204" pitchFamily="34" charset="0"/>
            </a:endParaRPr>
          </a:p>
          <a:p>
            <a:endParaRPr lang="en-US" altLang="ko-KR" sz="2000" dirty="0">
              <a:latin typeface="Georgia" panose="02040502050405020303" pitchFamily="18" charset="0"/>
              <a:ea typeface="+mn-ea"/>
              <a:cs typeface="Tahoma" panose="020B0604030504040204" pitchFamily="34" charset="0"/>
            </a:endParaRPr>
          </a:p>
          <a:p>
            <a:endParaRPr lang="en-US" altLang="ko-KR" sz="2000" dirty="0">
              <a:latin typeface="Georgia" panose="02040502050405020303" pitchFamily="18" charset="0"/>
              <a:ea typeface="+mn-ea"/>
              <a:cs typeface="Tahoma" panose="020B0604030504040204" pitchFamily="34" charset="0"/>
            </a:endParaRPr>
          </a:p>
          <a:p>
            <a:r>
              <a:rPr lang="en-US" altLang="ko-KR" sz="2000" dirty="0">
                <a:latin typeface="Georgia" panose="02040502050405020303" pitchFamily="18" charset="0"/>
                <a:ea typeface="+mn-ea"/>
                <a:cs typeface="Tahoma" panose="020B0604030504040204" pitchFamily="34" charset="0"/>
              </a:rPr>
              <a:t>Process</a:t>
            </a:r>
          </a:p>
          <a:p>
            <a:pPr lvl="1">
              <a:buFont typeface="+mj-lt"/>
              <a:buAutoNum type="arabicPeriod"/>
            </a:pPr>
            <a:r>
              <a:rPr lang="en-US" altLang="ko-KR" sz="1600" b="0" i="0" dirty="0">
                <a:solidFill>
                  <a:srgbClr val="15171A"/>
                </a:solidFill>
                <a:effectLst/>
                <a:latin typeface="Georgia" panose="02040502050405020303" pitchFamily="18" charset="0"/>
              </a:rPr>
              <a:t>When a request to AWS Lambda is received, it undergoes authentication and is then forwarded to the Worker Manager through the frontend</a:t>
            </a:r>
          </a:p>
          <a:p>
            <a:pPr lvl="1">
              <a:buFont typeface="+mj-lt"/>
              <a:buAutoNum type="arabicPeriod"/>
            </a:pPr>
            <a:r>
              <a:rPr lang="en-US" altLang="ko-KR" sz="1600" b="0" i="0" dirty="0">
                <a:solidFill>
                  <a:srgbClr val="15171A"/>
                </a:solidFill>
                <a:effectLst/>
                <a:latin typeface="Georgia" panose="02040502050405020303" pitchFamily="18" charset="0"/>
              </a:rPr>
              <a:t>The Worker Manager tracks the capacity to execute functions for all unique functions within the system</a:t>
            </a:r>
            <a:endParaRPr lang="en-US" altLang="ko-KR" sz="1600" dirty="0">
              <a:solidFill>
                <a:srgbClr val="15171A"/>
              </a:solidFill>
              <a:latin typeface="Georgia" panose="02040502050405020303" pitchFamily="18" charset="0"/>
            </a:endParaRPr>
          </a:p>
          <a:p>
            <a:pPr lvl="2">
              <a:buFont typeface="Arial" panose="020B0604020202020204" pitchFamily="34" charset="0"/>
              <a:buChar char="•"/>
            </a:pPr>
            <a:r>
              <a:rPr lang="en-US" altLang="ko-KR" sz="1400" b="0" i="0" dirty="0">
                <a:solidFill>
                  <a:srgbClr val="15171A"/>
                </a:solidFill>
                <a:effectLst/>
                <a:latin typeface="Georgia" panose="02040502050405020303" pitchFamily="18" charset="0"/>
              </a:rPr>
              <a:t>If there's enough capacity, forward it to a worker</a:t>
            </a:r>
          </a:p>
          <a:p>
            <a:pPr lvl="2">
              <a:buFont typeface="Arial" panose="020B0604020202020204" pitchFamily="34" charset="0"/>
              <a:buChar char="•"/>
            </a:pPr>
            <a:r>
              <a:rPr lang="en-US" altLang="ko-KR" sz="1400" dirty="0">
                <a:solidFill>
                  <a:srgbClr val="15171A"/>
                </a:solidFill>
                <a:latin typeface="Georgia" panose="02040502050405020303" pitchFamily="18" charset="0"/>
              </a:rPr>
              <a:t>If capacity is insufficient, request the start of a Sandbox on a worker with enough CPU and RAM to execute the function</a:t>
            </a:r>
            <a:br>
              <a:rPr lang="en-US" altLang="ko-KR" sz="1400" dirty="0">
                <a:solidFill>
                  <a:srgbClr val="15171A"/>
                </a:solidFill>
                <a:latin typeface="Georgia" panose="02040502050405020303" pitchFamily="18" charset="0"/>
              </a:rPr>
            </a:br>
            <a:r>
              <a:rPr lang="ko-KR" altLang="en-US" sz="1400" b="0" i="0" dirty="0">
                <a:solidFill>
                  <a:srgbClr val="202124"/>
                </a:solidFill>
                <a:effectLst/>
                <a:latin typeface="Georgia" panose="02040502050405020303" pitchFamily="18" charset="0"/>
                <a:cs typeface="Tahoma" panose="020B0604030504040204" pitchFamily="34" charset="0"/>
              </a:rPr>
              <a:t>→ </a:t>
            </a:r>
            <a:r>
              <a:rPr lang="en-US" altLang="ko-KR" sz="1400" b="0" i="0" dirty="0">
                <a:solidFill>
                  <a:srgbClr val="202124"/>
                </a:solidFill>
                <a:effectLst/>
                <a:latin typeface="Georgia" panose="02040502050405020303" pitchFamily="18" charset="0"/>
                <a:cs typeface="Tahoma" panose="020B0604030504040204" pitchFamily="34" charset="0"/>
              </a:rPr>
              <a:t>Upon completion, notify the frontend to execute the function</a:t>
            </a:r>
          </a:p>
        </p:txBody>
      </p:sp>
      <p:pic>
        <p:nvPicPr>
          <p:cNvPr id="4" name="그림 3">
            <a:extLst>
              <a:ext uri="{FF2B5EF4-FFF2-40B4-BE49-F238E27FC236}">
                <a16:creationId xmlns:a16="http://schemas.microsoft.com/office/drawing/2014/main" id="{7EA4CFA8-D0AC-C419-10B5-5D80C39B19A7}"/>
              </a:ext>
            </a:extLst>
          </p:cNvPr>
          <p:cNvPicPr>
            <a:picLocks noChangeAspect="1"/>
          </p:cNvPicPr>
          <p:nvPr/>
        </p:nvPicPr>
        <p:blipFill rotWithShape="1">
          <a:blip r:embed="rId3"/>
          <a:srcRect l="2361" t="3548"/>
          <a:stretch/>
        </p:blipFill>
        <p:spPr>
          <a:xfrm>
            <a:off x="1048623" y="1776067"/>
            <a:ext cx="3217373" cy="2176340"/>
          </a:xfrm>
          <a:prstGeom prst="rect">
            <a:avLst/>
          </a:prstGeom>
        </p:spPr>
      </p:pic>
    </p:spTree>
    <p:extLst>
      <p:ext uri="{BB962C8B-B14F-4D97-AF65-F5344CB8AC3E}">
        <p14:creationId xmlns:p14="http://schemas.microsoft.com/office/powerpoint/2010/main" val="220715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706B47-638F-D349-8D66-F9EEFC749F82}"/>
              </a:ext>
            </a:extLst>
          </p:cNvPr>
          <p:cNvSpPr>
            <a:spLocks noGrp="1"/>
          </p:cNvSpPr>
          <p:nvPr>
            <p:ph type="title"/>
          </p:nvPr>
        </p:nvSpPr>
        <p:spPr/>
        <p:txBody>
          <a:bodyPr/>
          <a:lstStyle/>
          <a:p>
            <a:r>
              <a:rPr kumimoji="1" lang="en-US" altLang="ko-KR" dirty="0"/>
              <a:t>Architecture </a:t>
            </a:r>
            <a:endParaRPr kumimoji="1" lang="ko-KR" altLang="en-US" dirty="0"/>
          </a:p>
        </p:txBody>
      </p:sp>
      <p:sp>
        <p:nvSpPr>
          <p:cNvPr id="3" name="슬라이드 번호 개체 틀 2">
            <a:extLst>
              <a:ext uri="{FF2B5EF4-FFF2-40B4-BE49-F238E27FC236}">
                <a16:creationId xmlns:a16="http://schemas.microsoft.com/office/drawing/2014/main" id="{E1BA9AED-3142-B542-8D36-61DE7F7EF4E3}"/>
              </a:ext>
            </a:extLst>
          </p:cNvPr>
          <p:cNvSpPr>
            <a:spLocks noGrp="1"/>
          </p:cNvSpPr>
          <p:nvPr>
            <p:ph type="sldNum" sz="quarter" idx="12"/>
          </p:nvPr>
        </p:nvSpPr>
        <p:spPr>
          <a:xfrm>
            <a:off x="4686299" y="6484261"/>
            <a:ext cx="2743200" cy="295861"/>
          </a:xfrm>
        </p:spPr>
        <p:txBody>
          <a:bodyPr/>
          <a:lstStyle/>
          <a:p>
            <a:fld id="{83B07E9C-B188-D646-AA46-64DB2324B3BF}" type="slidenum">
              <a:rPr kumimoji="1" lang="ko-KR" altLang="en-US" smtClean="0"/>
              <a:pPr/>
              <a:t>9</a:t>
            </a:fld>
            <a:endParaRPr kumimoji="1" lang="ko-KR" altLang="en-US"/>
          </a:p>
        </p:txBody>
      </p:sp>
      <p:sp>
        <p:nvSpPr>
          <p:cNvPr id="7" name="AutoShape 6" descr="What is CPU scheduling">
            <a:extLst>
              <a:ext uri="{FF2B5EF4-FFF2-40B4-BE49-F238E27FC236}">
                <a16:creationId xmlns:a16="http://schemas.microsoft.com/office/drawing/2014/main" id="{2E4F462D-D19C-28DE-85D8-CB0A3EFAD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내용 개체 틀 3">
            <a:extLst>
              <a:ext uri="{FF2B5EF4-FFF2-40B4-BE49-F238E27FC236}">
                <a16:creationId xmlns:a16="http://schemas.microsoft.com/office/drawing/2014/main" id="{655A0E8F-AF14-0FDC-77DD-D287513D187A}"/>
              </a:ext>
            </a:extLst>
          </p:cNvPr>
          <p:cNvSpPr>
            <a:spLocks noGrp="1"/>
          </p:cNvSpPr>
          <p:nvPr>
            <p:ph idx="1"/>
          </p:nvPr>
        </p:nvSpPr>
        <p:spPr>
          <a:xfrm>
            <a:off x="490451" y="1305099"/>
            <a:ext cx="11118454" cy="5332970"/>
          </a:xfrm>
        </p:spPr>
        <p:txBody>
          <a:bodyPr>
            <a:normAutofit/>
          </a:bodyPr>
          <a:lstStyle/>
          <a:p>
            <a:r>
              <a:rPr lang="en-US" altLang="ko-KR" sz="2000" dirty="0">
                <a:latin typeface="Georgia" panose="02040502050405020303" pitchFamily="18" charset="0"/>
              </a:rPr>
              <a:t>Existing Architecture</a:t>
            </a:r>
            <a:endParaRPr lang="en-US" altLang="ko-KR" sz="2000" dirty="0">
              <a:latin typeface="Georgia" panose="02040502050405020303" pitchFamily="18" charset="0"/>
              <a:ea typeface="+mn-ea"/>
              <a:cs typeface="Tahoma" panose="020B0604030504040204" pitchFamily="34" charset="0"/>
            </a:endParaRPr>
          </a:p>
          <a:p>
            <a:r>
              <a:rPr lang="en-US" altLang="ko-KR" sz="2000" dirty="0">
                <a:latin typeface="Georgia" panose="02040502050405020303" pitchFamily="18" charset="0"/>
                <a:ea typeface="+mn-ea"/>
                <a:cs typeface="Tahoma" panose="020B0604030504040204" pitchFamily="34" charset="0"/>
              </a:rPr>
              <a:t>Component</a:t>
            </a:r>
          </a:p>
          <a:p>
            <a:pPr lvl="1">
              <a:buFont typeface="+mj-lt"/>
              <a:buAutoNum type="arabicPeriod"/>
            </a:pPr>
            <a:r>
              <a:rPr lang="en-US" altLang="ko-KR" sz="1600" dirty="0">
                <a:solidFill>
                  <a:srgbClr val="15171A"/>
                </a:solidFill>
                <a:latin typeface="Georgia" panose="02040502050405020303" pitchFamily="18" charset="0"/>
              </a:rPr>
              <a:t>Micro</a:t>
            </a:r>
            <a:r>
              <a:rPr lang="ko-KR" altLang="en-US" sz="1600" dirty="0">
                <a:solidFill>
                  <a:srgbClr val="15171A"/>
                </a:solidFill>
                <a:latin typeface="Georgia" panose="02040502050405020303" pitchFamily="18" charset="0"/>
              </a:rPr>
              <a:t> </a:t>
            </a:r>
            <a:r>
              <a:rPr lang="en-US" altLang="ko-KR" sz="1600" dirty="0">
                <a:solidFill>
                  <a:srgbClr val="15171A"/>
                </a:solidFill>
                <a:latin typeface="Georgia" panose="02040502050405020303" pitchFamily="18" charset="0"/>
              </a:rPr>
              <a:t>Manager: Logging &amp; Monitoring agent</a:t>
            </a:r>
          </a:p>
          <a:p>
            <a:pPr lvl="1">
              <a:buFont typeface="+mj-lt"/>
              <a:buAutoNum type="arabicPeriod"/>
            </a:pPr>
            <a:r>
              <a:rPr lang="en-US" altLang="ko-KR" sz="1600" dirty="0">
                <a:solidFill>
                  <a:srgbClr val="15171A"/>
                </a:solidFill>
                <a:latin typeface="Georgia" panose="02040502050405020303" pitchFamily="18" charset="0"/>
                <a:ea typeface="+mn-ea"/>
                <a:cs typeface="Tahoma" panose="020B0604030504040204" pitchFamily="34" charset="0"/>
              </a:rPr>
              <a:t>Micro VM (slot)</a:t>
            </a:r>
          </a:p>
          <a:p>
            <a:pPr lvl="2">
              <a:buFont typeface="Arial" panose="020B0604020202020204" pitchFamily="34" charset="0"/>
              <a:buChar char="•"/>
            </a:pPr>
            <a:r>
              <a:rPr lang="en-US" altLang="ko-KR" sz="1400" dirty="0">
                <a:solidFill>
                  <a:srgbClr val="15171A"/>
                </a:solidFill>
                <a:latin typeface="Georgia" panose="02040502050405020303" pitchFamily="18" charset="0"/>
                <a:ea typeface="+mn-ea"/>
                <a:cs typeface="Tahoma" panose="020B0604030504040204" pitchFamily="34" charset="0"/>
              </a:rPr>
              <a:t>Much exist</a:t>
            </a:r>
          </a:p>
          <a:p>
            <a:pPr lvl="2">
              <a:buFont typeface="Arial" panose="020B0604020202020204" pitchFamily="34" charset="0"/>
              <a:buChar char="•"/>
            </a:pPr>
            <a:r>
              <a:rPr lang="en-US" altLang="ko-KR" sz="1400" dirty="0">
                <a:solidFill>
                  <a:srgbClr val="15171A"/>
                </a:solidFill>
                <a:latin typeface="Georgia" panose="02040502050405020303" pitchFamily="18" charset="0"/>
                <a:ea typeface="+mn-ea"/>
                <a:cs typeface="Tahoma" panose="020B0604030504040204" pitchFamily="34" charset="0"/>
              </a:rPr>
              <a:t>Single lambda function for per consumer</a:t>
            </a:r>
          </a:p>
          <a:p>
            <a:pPr lvl="2">
              <a:buFont typeface="Arial" panose="020B0604020202020204" pitchFamily="34" charset="0"/>
              <a:buChar char="•"/>
            </a:pPr>
            <a:r>
              <a:rPr lang="en-US" altLang="ko-KR" sz="1400" dirty="0">
                <a:solidFill>
                  <a:srgbClr val="15171A"/>
                </a:solidFill>
                <a:latin typeface="Georgia" panose="02040502050405020303" pitchFamily="18" charset="0"/>
                <a:ea typeface="+mn-ea"/>
                <a:cs typeface="Tahoma" panose="020B0604030504040204" pitchFamily="34" charset="0"/>
              </a:rPr>
              <a:t>Minimized Linux guest kernel </a:t>
            </a:r>
            <a:br>
              <a:rPr lang="en-US" altLang="ko-KR" sz="1400" dirty="0">
                <a:solidFill>
                  <a:srgbClr val="15171A"/>
                </a:solidFill>
                <a:latin typeface="Georgia" panose="02040502050405020303" pitchFamily="18" charset="0"/>
                <a:ea typeface="+mn-ea"/>
                <a:cs typeface="Tahoma" panose="020B0604030504040204" pitchFamily="34" charset="0"/>
              </a:rPr>
            </a:br>
            <a:r>
              <a:rPr lang="en-US" altLang="ko-KR" sz="1400" dirty="0">
                <a:solidFill>
                  <a:srgbClr val="15171A"/>
                </a:solidFill>
                <a:latin typeface="Georgia" panose="02040502050405020303" pitchFamily="18" charset="0"/>
                <a:ea typeface="+mn-ea"/>
                <a:cs typeface="Tahoma" panose="020B0604030504040204" pitchFamily="34" charset="0"/>
              </a:rPr>
              <a:t>(As a small shim, it provides lambda's programming model and runtime (JVM, </a:t>
            </a:r>
            <a:r>
              <a:rPr lang="en-US" altLang="ko-KR" sz="1400" dirty="0" err="1">
                <a:solidFill>
                  <a:srgbClr val="15171A"/>
                </a:solidFill>
                <a:latin typeface="Georgia" panose="02040502050405020303" pitchFamily="18" charset="0"/>
                <a:ea typeface="+mn-ea"/>
                <a:cs typeface="Tahoma" panose="020B0604030504040204" pitchFamily="34" charset="0"/>
              </a:rPr>
              <a:t>CoreCLR</a:t>
            </a:r>
            <a:r>
              <a:rPr lang="en-US" altLang="ko-KR" sz="1400" dirty="0">
                <a:solidFill>
                  <a:srgbClr val="15171A"/>
                </a:solidFill>
                <a:latin typeface="Georgia" panose="02040502050405020303" pitchFamily="18" charset="0"/>
                <a:ea typeface="+mn-ea"/>
                <a:cs typeface="Tahoma" panose="020B0604030504040204" pitchFamily="34" charset="0"/>
              </a:rPr>
              <a:t>, etc.), user code, and libraries)</a:t>
            </a:r>
          </a:p>
          <a:p>
            <a:endParaRPr lang="en-US" altLang="ko-KR" sz="1400" dirty="0">
              <a:latin typeface="Georgia" panose="02040502050405020303" pitchFamily="18" charset="0"/>
            </a:endParaRPr>
          </a:p>
          <a:p>
            <a:r>
              <a:rPr lang="ko-KR" altLang="en-US" sz="1600" dirty="0">
                <a:latin typeface="Georgia" panose="02040502050405020303" pitchFamily="18" charset="0"/>
              </a:rPr>
              <a:t>When </a:t>
            </a:r>
            <a:r>
              <a:rPr lang="ko-KR" altLang="en-US" sz="1600" dirty="0" err="1">
                <a:latin typeface="Georgia" panose="02040502050405020303" pitchFamily="18" charset="0"/>
              </a:rPr>
              <a:t>a</a:t>
            </a:r>
            <a:r>
              <a:rPr lang="ko-KR" altLang="en-US" sz="1600" dirty="0">
                <a:latin typeface="Georgia" panose="02040502050405020303" pitchFamily="18" charset="0"/>
              </a:rPr>
              <a:t> </a:t>
            </a:r>
            <a:r>
              <a:rPr lang="ko-KR" altLang="en-US" sz="1600" dirty="0" err="1">
                <a:latin typeface="Georgia" panose="02040502050405020303" pitchFamily="18" charset="0"/>
              </a:rPr>
              <a:t>new</a:t>
            </a:r>
            <a:r>
              <a:rPr lang="ko-KR" altLang="en-US" sz="1600" dirty="0">
                <a:latin typeface="Georgia" panose="02040502050405020303" pitchFamily="18" charset="0"/>
              </a:rPr>
              <a:t> </a:t>
            </a:r>
            <a:r>
              <a:rPr lang="ko-KR" altLang="en-US" sz="1600" dirty="0" err="1">
                <a:latin typeface="Georgia" panose="02040502050405020303" pitchFamily="18" charset="0"/>
              </a:rPr>
              <a:t>MicroVM</a:t>
            </a:r>
            <a:r>
              <a:rPr lang="ko-KR" altLang="en-US" sz="1600" dirty="0">
                <a:latin typeface="Georgia" panose="02040502050405020303" pitchFamily="18" charset="0"/>
              </a:rPr>
              <a:t> </a:t>
            </a:r>
            <a:r>
              <a:rPr lang="ko-KR" altLang="en-US" sz="1600" dirty="0" err="1">
                <a:latin typeface="Georgia" panose="02040502050405020303" pitchFamily="18" charset="0"/>
              </a:rPr>
              <a:t>is</a:t>
            </a:r>
            <a:r>
              <a:rPr lang="ko-KR" altLang="en-US" sz="1600" dirty="0">
                <a:latin typeface="Georgia" panose="02040502050405020303" pitchFamily="18" charset="0"/>
              </a:rPr>
              <a:t> </a:t>
            </a:r>
            <a:r>
              <a:rPr lang="ko-KR" altLang="en-US" sz="1600" dirty="0" err="1">
                <a:latin typeface="Georgia" panose="02040502050405020303" pitchFamily="18" charset="0"/>
              </a:rPr>
              <a:t>created</a:t>
            </a:r>
            <a:r>
              <a:rPr lang="ko-KR" altLang="en-US" sz="1600" dirty="0">
                <a:latin typeface="Georgia" panose="02040502050405020303" pitchFamily="18" charset="0"/>
              </a:rPr>
              <a:t>, </a:t>
            </a:r>
            <a:br>
              <a:rPr lang="en-US" altLang="ko-KR" sz="1600" dirty="0">
                <a:latin typeface="Georgia" panose="02040502050405020303" pitchFamily="18" charset="0"/>
              </a:rPr>
            </a:br>
            <a:r>
              <a:rPr lang="en-US" altLang="ko-KR" sz="1600" dirty="0">
                <a:latin typeface="Georgia" panose="02040502050405020303" pitchFamily="18" charset="0"/>
              </a:rPr>
              <a:t> </a:t>
            </a:r>
            <a:r>
              <a:rPr lang="ko-KR" altLang="en-US" sz="1600" dirty="0" err="1">
                <a:latin typeface="Georgia" panose="02040502050405020303" pitchFamily="18" charset="0"/>
              </a:rPr>
              <a:t>the</a:t>
            </a:r>
            <a:r>
              <a:rPr lang="ko-KR" altLang="en-US" sz="1600" dirty="0">
                <a:latin typeface="Georgia" panose="02040502050405020303" pitchFamily="18" charset="0"/>
              </a:rPr>
              <a:t> </a:t>
            </a:r>
            <a:r>
              <a:rPr lang="ko-KR" altLang="en-US" sz="1600" dirty="0" err="1">
                <a:latin typeface="Georgia" panose="02040502050405020303" pitchFamily="18" charset="0"/>
              </a:rPr>
              <a:t>Worker</a:t>
            </a:r>
            <a:r>
              <a:rPr lang="ko-KR" altLang="en-US" sz="1600" dirty="0">
                <a:latin typeface="Georgia" panose="02040502050405020303" pitchFamily="18" charset="0"/>
              </a:rPr>
              <a:t> </a:t>
            </a:r>
            <a:r>
              <a:rPr lang="ko-KR" altLang="en-US" sz="1600" dirty="0" err="1">
                <a:latin typeface="Georgia" panose="02040502050405020303" pitchFamily="18" charset="0"/>
              </a:rPr>
              <a:t>downloads</a:t>
            </a:r>
            <a:r>
              <a:rPr lang="ko-KR" altLang="en-US" sz="1600" dirty="0">
                <a:latin typeface="Georgia" panose="02040502050405020303" pitchFamily="18" charset="0"/>
              </a:rPr>
              <a:t> </a:t>
            </a:r>
            <a:r>
              <a:rPr lang="ko-KR" altLang="en-US" sz="1600" dirty="0" err="1">
                <a:latin typeface="Georgia" panose="02040502050405020303" pitchFamily="18" charset="0"/>
              </a:rPr>
              <a:t>the</a:t>
            </a:r>
            <a:r>
              <a:rPr lang="ko-KR" altLang="en-US" sz="1600" dirty="0">
                <a:latin typeface="Georgia" panose="02040502050405020303" pitchFamily="18" charset="0"/>
              </a:rPr>
              <a:t> </a:t>
            </a:r>
            <a:r>
              <a:rPr lang="ko-KR" altLang="en-US" sz="1600" dirty="0" err="1">
                <a:latin typeface="Georgia" panose="02040502050405020303" pitchFamily="18" charset="0"/>
              </a:rPr>
              <a:t>function</a:t>
            </a:r>
            <a:r>
              <a:rPr lang="ko-KR" altLang="en-US" sz="1600" dirty="0">
                <a:latin typeface="Georgia" panose="02040502050405020303" pitchFamily="18" charset="0"/>
              </a:rPr>
              <a:t> </a:t>
            </a:r>
            <a:r>
              <a:rPr lang="ko-KR" altLang="en-US" sz="1600" dirty="0" err="1">
                <a:latin typeface="Georgia" panose="02040502050405020303" pitchFamily="18" charset="0"/>
              </a:rPr>
              <a:t>image</a:t>
            </a:r>
            <a:r>
              <a:rPr lang="ko-KR" altLang="en-US" sz="1600" dirty="0">
                <a:latin typeface="Georgia" panose="02040502050405020303" pitchFamily="18" charset="0"/>
              </a:rPr>
              <a:t> </a:t>
            </a:r>
            <a:r>
              <a:rPr lang="ko-KR" altLang="en-US" sz="1600" dirty="0" err="1">
                <a:latin typeface="Georgia" panose="02040502050405020303" pitchFamily="18" charset="0"/>
              </a:rPr>
              <a:t>from</a:t>
            </a:r>
            <a:r>
              <a:rPr lang="ko-KR" altLang="en-US" sz="1600" dirty="0">
                <a:latin typeface="Georgia" panose="02040502050405020303" pitchFamily="18" charset="0"/>
              </a:rPr>
              <a:t> </a:t>
            </a:r>
            <a:r>
              <a:rPr lang="ko-KR" altLang="en-US" sz="1600" dirty="0" err="1">
                <a:latin typeface="Georgia" panose="02040502050405020303" pitchFamily="18" charset="0"/>
              </a:rPr>
              <a:t>Amazon</a:t>
            </a:r>
            <a:r>
              <a:rPr lang="ko-KR" altLang="en-US" sz="1600" dirty="0">
                <a:latin typeface="Georgia" panose="02040502050405020303" pitchFamily="18" charset="0"/>
              </a:rPr>
              <a:t> S3 and </a:t>
            </a:r>
            <a:r>
              <a:rPr lang="ko-KR" altLang="en-US" sz="1600" dirty="0" err="1">
                <a:latin typeface="Georgia" panose="02040502050405020303" pitchFamily="18" charset="0"/>
              </a:rPr>
              <a:t>unpacks</a:t>
            </a:r>
            <a:r>
              <a:rPr lang="ko-KR" altLang="en-US" sz="1600" dirty="0">
                <a:latin typeface="Georgia" panose="02040502050405020303" pitchFamily="18" charset="0"/>
              </a:rPr>
              <a:t> </a:t>
            </a:r>
            <a:r>
              <a:rPr lang="ko-KR" altLang="en-US" sz="1600" dirty="0" err="1">
                <a:latin typeface="Georgia" panose="02040502050405020303" pitchFamily="18" charset="0"/>
              </a:rPr>
              <a:t>it</a:t>
            </a:r>
            <a:r>
              <a:rPr lang="ko-KR" altLang="en-US" sz="1600" dirty="0">
                <a:latin typeface="Georgia" panose="02040502050405020303" pitchFamily="18" charset="0"/>
              </a:rPr>
              <a:t> </a:t>
            </a:r>
            <a:r>
              <a:rPr lang="ko-KR" altLang="en-US" sz="1600" dirty="0" err="1">
                <a:latin typeface="Georgia" panose="02040502050405020303" pitchFamily="18" charset="0"/>
              </a:rPr>
              <a:t>onto</a:t>
            </a:r>
            <a:r>
              <a:rPr lang="ko-KR" altLang="en-US" sz="1600" dirty="0">
                <a:latin typeface="Georgia" panose="02040502050405020303" pitchFamily="18" charset="0"/>
              </a:rPr>
              <a:t> </a:t>
            </a:r>
            <a:r>
              <a:rPr lang="ko-KR" altLang="en-US" sz="1600" dirty="0" err="1">
                <a:latin typeface="Georgia" panose="02040502050405020303" pitchFamily="18" charset="0"/>
              </a:rPr>
              <a:t>the</a:t>
            </a:r>
            <a:r>
              <a:rPr lang="ko-KR" altLang="en-US" sz="1600" dirty="0">
                <a:latin typeface="Georgia" panose="02040502050405020303" pitchFamily="18" charset="0"/>
              </a:rPr>
              <a:t> </a:t>
            </a:r>
            <a:r>
              <a:rPr lang="ko-KR" altLang="en-US" sz="1600" dirty="0" err="1">
                <a:latin typeface="Georgia" panose="02040502050405020303" pitchFamily="18" charset="0"/>
              </a:rPr>
              <a:t>MicroVM's</a:t>
            </a:r>
            <a:r>
              <a:rPr lang="ko-KR" altLang="en-US" sz="1600" dirty="0">
                <a:latin typeface="Georgia" panose="02040502050405020303" pitchFamily="18" charset="0"/>
              </a:rPr>
              <a:t> </a:t>
            </a:r>
            <a:r>
              <a:rPr lang="ko-KR" altLang="en-US" sz="1600" dirty="0" err="1">
                <a:latin typeface="Georgia" panose="02040502050405020303" pitchFamily="18" charset="0"/>
              </a:rPr>
              <a:t>guest</a:t>
            </a:r>
            <a:r>
              <a:rPr lang="ko-KR" altLang="en-US" sz="1600" dirty="0">
                <a:latin typeface="Georgia" panose="02040502050405020303" pitchFamily="18" charset="0"/>
              </a:rPr>
              <a:t> </a:t>
            </a:r>
            <a:r>
              <a:rPr lang="ko-KR" altLang="en-US" sz="1600" dirty="0" err="1">
                <a:latin typeface="Georgia" panose="02040502050405020303" pitchFamily="18" charset="0"/>
              </a:rPr>
              <a:t>file</a:t>
            </a:r>
            <a:r>
              <a:rPr lang="ko-KR" altLang="en-US" sz="1600" dirty="0">
                <a:latin typeface="Georgia" panose="02040502050405020303" pitchFamily="18" charset="0"/>
              </a:rPr>
              <a:t> </a:t>
            </a:r>
            <a:r>
              <a:rPr lang="ko-KR" altLang="en-US" sz="1600" dirty="0" err="1">
                <a:latin typeface="Georgia" panose="02040502050405020303" pitchFamily="18" charset="0"/>
              </a:rPr>
              <a:t>system</a:t>
            </a:r>
            <a:endParaRPr lang="en-US" altLang="ko-KR" sz="1600" dirty="0">
              <a:latin typeface="Georgia" panose="02040502050405020303" pitchFamily="18" charset="0"/>
            </a:endParaRPr>
          </a:p>
          <a:p>
            <a:pPr lvl="2">
              <a:buFont typeface="Arial" panose="020B0604020202020204" pitchFamily="34" charset="0"/>
              <a:buChar char="•"/>
            </a:pPr>
            <a:r>
              <a:rPr lang="ko-KR" altLang="en-US" sz="1400" dirty="0">
                <a:latin typeface="Georgia" panose="02040502050405020303" pitchFamily="18" charset="0"/>
              </a:rPr>
              <a:t>Advantages: Simple and </a:t>
            </a:r>
            <a:r>
              <a:rPr lang="ko-KR" altLang="en-US" sz="1400" dirty="0" err="1">
                <a:latin typeface="Georgia" panose="02040502050405020303" pitchFamily="18" charset="0"/>
              </a:rPr>
              <a:t>works</a:t>
            </a:r>
            <a:r>
              <a:rPr lang="ko-KR" altLang="en-US" sz="1400" dirty="0">
                <a:latin typeface="Georgia" panose="02040502050405020303" pitchFamily="18" charset="0"/>
              </a:rPr>
              <a:t> </a:t>
            </a:r>
            <a:r>
              <a:rPr lang="ko-KR" altLang="en-US" sz="1400" dirty="0" err="1">
                <a:latin typeface="Georgia" panose="02040502050405020303" pitchFamily="18" charset="0"/>
              </a:rPr>
              <a:t>well</a:t>
            </a:r>
            <a:r>
              <a:rPr lang="ko-KR" altLang="en-US" sz="1400" dirty="0">
                <a:latin typeface="Georgia" panose="02040502050405020303" pitchFamily="18" charset="0"/>
              </a:rPr>
              <a:t> </a:t>
            </a:r>
            <a:r>
              <a:rPr lang="ko-KR" altLang="en-US" sz="1400" dirty="0" err="1">
                <a:latin typeface="Georgia" panose="02040502050405020303" pitchFamily="18" charset="0"/>
              </a:rPr>
              <a:t>with</a:t>
            </a:r>
            <a:r>
              <a:rPr lang="ko-KR" altLang="en-US" sz="1400" dirty="0">
                <a:latin typeface="Georgia" panose="02040502050405020303" pitchFamily="18" charset="0"/>
              </a:rPr>
              <a:t> </a:t>
            </a:r>
            <a:r>
              <a:rPr lang="ko-KR" altLang="en-US" sz="1400" dirty="0" err="1">
                <a:latin typeface="Georgia" panose="02040502050405020303" pitchFamily="18" charset="0"/>
              </a:rPr>
              <a:t>small</a:t>
            </a:r>
            <a:r>
              <a:rPr lang="ko-KR" altLang="en-US" sz="1400" dirty="0">
                <a:latin typeface="Georgia" panose="02040502050405020303" pitchFamily="18" charset="0"/>
              </a:rPr>
              <a:t> </a:t>
            </a:r>
            <a:r>
              <a:rPr lang="ko-KR" altLang="en-US" sz="1400" dirty="0" err="1">
                <a:latin typeface="Georgia" panose="02040502050405020303" pitchFamily="18" charset="0"/>
              </a:rPr>
              <a:t>images</a:t>
            </a:r>
            <a:endParaRPr lang="en-US" altLang="ko-KR" sz="1400" dirty="0">
              <a:latin typeface="Georgia" panose="02040502050405020303" pitchFamily="18" charset="0"/>
            </a:endParaRPr>
          </a:p>
          <a:p>
            <a:pPr lvl="2">
              <a:buFont typeface="Arial" panose="020B0604020202020204" pitchFamily="34" charset="0"/>
              <a:buChar char="•"/>
            </a:pPr>
            <a:r>
              <a:rPr lang="ko-KR" altLang="en-US" sz="1400" dirty="0">
                <a:latin typeface="Georgia" panose="02040502050405020303" pitchFamily="18" charset="0"/>
              </a:rPr>
              <a:t>Disadvantages: The </a:t>
            </a:r>
            <a:r>
              <a:rPr lang="ko-KR" altLang="en-US" sz="1400" dirty="0" err="1">
                <a:latin typeface="Georgia" panose="02040502050405020303" pitchFamily="18" charset="0"/>
              </a:rPr>
              <a:t>MicroVM</a:t>
            </a:r>
            <a:r>
              <a:rPr lang="ko-KR" altLang="en-US" sz="1400" dirty="0">
                <a:latin typeface="Georgia" panose="02040502050405020303" pitchFamily="18" charset="0"/>
              </a:rPr>
              <a:t> </a:t>
            </a:r>
            <a:r>
              <a:rPr lang="ko-KR" altLang="en-US" sz="1400" dirty="0" err="1">
                <a:latin typeface="Georgia" panose="02040502050405020303" pitchFamily="18" charset="0"/>
              </a:rPr>
              <a:t>must</a:t>
            </a:r>
            <a:r>
              <a:rPr lang="ko-KR" altLang="en-US" sz="1400" dirty="0">
                <a:latin typeface="Georgia" panose="02040502050405020303" pitchFamily="18" charset="0"/>
              </a:rPr>
              <a:t> </a:t>
            </a:r>
            <a:r>
              <a:rPr lang="ko-KR" altLang="en-US" sz="1400" dirty="0" err="1">
                <a:latin typeface="Georgia" panose="02040502050405020303" pitchFamily="18" charset="0"/>
              </a:rPr>
              <a:t>download</a:t>
            </a:r>
            <a:r>
              <a:rPr lang="ko-KR" altLang="en-US" sz="1400" dirty="0">
                <a:latin typeface="Georgia" panose="02040502050405020303" pitchFamily="18" charset="0"/>
              </a:rPr>
              <a:t> and </a:t>
            </a:r>
            <a:r>
              <a:rPr lang="ko-KR" altLang="en-US" sz="1400" dirty="0" err="1">
                <a:latin typeface="Georgia" panose="02040502050405020303" pitchFamily="18" charset="0"/>
              </a:rPr>
              <a:t>unpack</a:t>
            </a:r>
            <a:r>
              <a:rPr lang="ko-KR" altLang="en-US" sz="1400" dirty="0">
                <a:latin typeface="Georgia" panose="02040502050405020303" pitchFamily="18" charset="0"/>
              </a:rPr>
              <a:t> </a:t>
            </a:r>
            <a:r>
              <a:rPr lang="ko-KR" altLang="en-US" sz="1400" dirty="0" err="1">
                <a:latin typeface="Georgia" panose="02040502050405020303" pitchFamily="18" charset="0"/>
              </a:rPr>
              <a:t>the</a:t>
            </a:r>
            <a:r>
              <a:rPr lang="ko-KR" altLang="en-US" sz="1400" dirty="0">
                <a:latin typeface="Georgia" panose="02040502050405020303" pitchFamily="18" charset="0"/>
              </a:rPr>
              <a:t> </a:t>
            </a:r>
            <a:r>
              <a:rPr lang="ko-KR" altLang="en-US" sz="1400" dirty="0" err="1">
                <a:latin typeface="Georgia" panose="02040502050405020303" pitchFamily="18" charset="0"/>
              </a:rPr>
              <a:t>entire</a:t>
            </a:r>
            <a:r>
              <a:rPr lang="ko-KR" altLang="en-US" sz="1400" dirty="0">
                <a:latin typeface="Georgia" panose="02040502050405020303" pitchFamily="18" charset="0"/>
              </a:rPr>
              <a:t> </a:t>
            </a:r>
            <a:r>
              <a:rPr lang="ko-KR" altLang="en-US" sz="1400" dirty="0" err="1">
                <a:latin typeface="Georgia" panose="02040502050405020303" pitchFamily="18" charset="0"/>
              </a:rPr>
              <a:t>archive</a:t>
            </a:r>
            <a:r>
              <a:rPr lang="ko-KR" altLang="en-US" sz="1400" dirty="0">
                <a:latin typeface="Georgia" panose="02040502050405020303" pitchFamily="18" charset="0"/>
              </a:rPr>
              <a:t> </a:t>
            </a:r>
            <a:r>
              <a:rPr lang="ko-KR" altLang="en-US" sz="1400" dirty="0" err="1">
                <a:latin typeface="Georgia" panose="02040502050405020303" pitchFamily="18" charset="0"/>
              </a:rPr>
              <a:t>before</a:t>
            </a:r>
            <a:r>
              <a:rPr lang="ko-KR" altLang="en-US" sz="1400" dirty="0">
                <a:latin typeface="Georgia" panose="02040502050405020303" pitchFamily="18" charset="0"/>
              </a:rPr>
              <a:t> </a:t>
            </a:r>
            <a:r>
              <a:rPr lang="ko-KR" altLang="en-US" sz="1400" dirty="0" err="1">
                <a:latin typeface="Georgia" panose="02040502050405020303" pitchFamily="18" charset="0"/>
              </a:rPr>
              <a:t>it</a:t>
            </a:r>
            <a:r>
              <a:rPr lang="ko-KR" altLang="en-US" sz="1400" dirty="0">
                <a:latin typeface="Georgia" panose="02040502050405020303" pitchFamily="18" charset="0"/>
              </a:rPr>
              <a:t> </a:t>
            </a:r>
            <a:r>
              <a:rPr lang="ko-KR" altLang="en-US" sz="1400" dirty="0" err="1">
                <a:latin typeface="Georgia" panose="02040502050405020303" pitchFamily="18" charset="0"/>
              </a:rPr>
              <a:t>can</a:t>
            </a:r>
            <a:r>
              <a:rPr lang="ko-KR" altLang="en-US" sz="1400" dirty="0">
                <a:latin typeface="Georgia" panose="02040502050405020303" pitchFamily="18" charset="0"/>
              </a:rPr>
              <a:t> </a:t>
            </a:r>
            <a:r>
              <a:rPr lang="ko-KR" altLang="en-US" sz="1400" dirty="0" err="1">
                <a:latin typeface="Georgia" panose="02040502050405020303" pitchFamily="18" charset="0"/>
              </a:rPr>
              <a:t>begin</a:t>
            </a:r>
            <a:r>
              <a:rPr lang="ko-KR" altLang="en-US" sz="1400" dirty="0">
                <a:latin typeface="Georgia" panose="02040502050405020303" pitchFamily="18" charset="0"/>
              </a:rPr>
              <a:t> </a:t>
            </a:r>
            <a:r>
              <a:rPr lang="ko-KR" altLang="en-US" sz="1400" dirty="0" err="1">
                <a:latin typeface="Georgia" panose="02040502050405020303" pitchFamily="18" charset="0"/>
              </a:rPr>
              <a:t>work</a:t>
            </a:r>
            <a:endParaRPr lang="ko-KR" altLang="en-US" sz="1400" dirty="0">
              <a:latin typeface="Georgia" panose="02040502050405020303" pitchFamily="18" charset="0"/>
            </a:endParaRPr>
          </a:p>
          <a:p>
            <a:pPr marL="914400" lvl="2" indent="0">
              <a:buNone/>
            </a:pPr>
            <a:endParaRPr lang="en-US" altLang="ko-KR" sz="1100" dirty="0">
              <a:solidFill>
                <a:srgbClr val="15171A"/>
              </a:solidFill>
              <a:latin typeface="Georgia" panose="02040502050405020303" pitchFamily="18" charset="0"/>
              <a:ea typeface="+mn-ea"/>
              <a:cs typeface="Tahoma" panose="020B0604030504040204" pitchFamily="34" charset="0"/>
            </a:endParaRPr>
          </a:p>
        </p:txBody>
      </p:sp>
      <p:pic>
        <p:nvPicPr>
          <p:cNvPr id="4" name="그림 3">
            <a:extLst>
              <a:ext uri="{FF2B5EF4-FFF2-40B4-BE49-F238E27FC236}">
                <a16:creationId xmlns:a16="http://schemas.microsoft.com/office/drawing/2014/main" id="{52502962-0569-D8AE-9ED5-A075D500190A}"/>
              </a:ext>
            </a:extLst>
          </p:cNvPr>
          <p:cNvPicPr>
            <a:picLocks noChangeAspect="1"/>
          </p:cNvPicPr>
          <p:nvPr/>
        </p:nvPicPr>
        <p:blipFill>
          <a:blip r:embed="rId3"/>
          <a:stretch>
            <a:fillRect/>
          </a:stretch>
        </p:blipFill>
        <p:spPr>
          <a:xfrm>
            <a:off x="8330491" y="1051231"/>
            <a:ext cx="3371058" cy="2308347"/>
          </a:xfrm>
          <a:prstGeom prst="rect">
            <a:avLst/>
          </a:prstGeom>
        </p:spPr>
      </p:pic>
    </p:spTree>
    <p:extLst>
      <p:ext uri="{BB962C8B-B14F-4D97-AF65-F5344CB8AC3E}">
        <p14:creationId xmlns:p14="http://schemas.microsoft.com/office/powerpoint/2010/main" val="254396751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사용자 지정 2">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8030</TotalTime>
  <Words>1805</Words>
  <Application>Microsoft Office PowerPoint</Application>
  <PresentationFormat>와이드스크린</PresentationFormat>
  <Paragraphs>231</Paragraphs>
  <Slides>21</Slides>
  <Notes>19</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21</vt:i4>
      </vt:variant>
    </vt:vector>
  </HeadingPairs>
  <TitlesOfParts>
    <vt:vector size="30" baseType="lpstr">
      <vt:lpstr>Arial Unicode MS</vt:lpstr>
      <vt:lpstr>Söhne</vt:lpstr>
      <vt:lpstr>맑은 고딕</vt:lpstr>
      <vt:lpstr>시스템 서체 일반체</vt:lpstr>
      <vt:lpstr>Arial</vt:lpstr>
      <vt:lpstr>Georgia</vt:lpstr>
      <vt:lpstr>Times New Roman</vt:lpstr>
      <vt:lpstr>Wingdings</vt:lpstr>
      <vt:lpstr>Office 테마</vt:lpstr>
      <vt:lpstr>On-demand Container Loading in AWS Lambda</vt:lpstr>
      <vt:lpstr>Content</vt:lpstr>
      <vt:lpstr>Introduction </vt:lpstr>
      <vt:lpstr>Introduction </vt:lpstr>
      <vt:lpstr>Introduction </vt:lpstr>
      <vt:lpstr>Introduction </vt:lpstr>
      <vt:lpstr>Introduction </vt:lpstr>
      <vt:lpstr>Architecture </vt:lpstr>
      <vt:lpstr>Architecture </vt:lpstr>
      <vt:lpstr>Block-Level Loading </vt:lpstr>
      <vt:lpstr>Block-Level Loading </vt:lpstr>
      <vt:lpstr>Deduplication </vt:lpstr>
      <vt:lpstr>Deduplication - Limiting Blast Radius</vt:lpstr>
      <vt:lpstr>Deduplication - GC</vt:lpstr>
      <vt:lpstr>Tiered cache</vt:lpstr>
      <vt:lpstr>Tiered cache</vt:lpstr>
      <vt:lpstr>Tiered cache</vt:lpstr>
      <vt:lpstr>Tiered cache</vt:lpstr>
      <vt:lpstr>Tiered cache</vt:lpstr>
      <vt:lpstr>Conclusion</vt:lpstr>
      <vt:lpstr>On-demand Container Loading in AWS Lambda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ppt_format</dc:title>
  <dc:creator>신수환</dc:creator>
  <cp:lastModifiedBy>동훈 신</cp:lastModifiedBy>
  <cp:revision>22</cp:revision>
  <cp:lastPrinted>2019-08-20T01:06:00Z</cp:lastPrinted>
  <dcterms:created xsi:type="dcterms:W3CDTF">2019-06-24T08:20:15Z</dcterms:created>
  <dcterms:modified xsi:type="dcterms:W3CDTF">2023-12-05T06:21:25Z</dcterms:modified>
</cp:coreProperties>
</file>