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71" r:id="rId2"/>
    <p:sldId id="343" r:id="rId3"/>
    <p:sldId id="391" r:id="rId4"/>
    <p:sldId id="394" r:id="rId5"/>
    <p:sldId id="395" r:id="rId6"/>
    <p:sldId id="404" r:id="rId7"/>
    <p:sldId id="399" r:id="rId8"/>
    <p:sldId id="390" r:id="rId9"/>
    <p:sldId id="365" r:id="rId10"/>
    <p:sldId id="366" r:id="rId11"/>
    <p:sldId id="364" r:id="rId12"/>
    <p:sldId id="367" r:id="rId13"/>
    <p:sldId id="359" r:id="rId14"/>
    <p:sldId id="375" r:id="rId1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ahoma" panose="020B0604030504040204" pitchFamily="34" charset="0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ahoma" panose="020B0604030504040204" pitchFamily="34" charset="0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ahoma" panose="020B0604030504040204" pitchFamily="34" charset="0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ahoma" panose="020B0604030504040204" pitchFamily="34" charset="0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ahoma" panose="020B0604030504040204" pitchFamily="34" charset="0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b="1" kern="1200">
        <a:solidFill>
          <a:schemeClr val="tx1"/>
        </a:solidFill>
        <a:latin typeface="Tahoma" panose="020B0604030504040204" pitchFamily="34" charset="0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b="1" kern="1200">
        <a:solidFill>
          <a:schemeClr val="tx1"/>
        </a:solidFill>
        <a:latin typeface="Tahoma" panose="020B0604030504040204" pitchFamily="34" charset="0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b="1" kern="1200">
        <a:solidFill>
          <a:schemeClr val="tx1"/>
        </a:solidFill>
        <a:latin typeface="Tahoma" panose="020B0604030504040204" pitchFamily="34" charset="0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b="1" kern="1200">
        <a:solidFill>
          <a:schemeClr val="tx1"/>
        </a:solidFill>
        <a:latin typeface="Tahoma" panose="020B0604030504040204" pitchFamily="34" charset="0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1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99FF"/>
    <a:srgbClr val="008000"/>
    <a:srgbClr val="CCFFFF"/>
    <a:srgbClr val="99CCFF"/>
    <a:srgbClr val="FF6600"/>
    <a:srgbClr val="66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82055" autoAdjust="0"/>
  </p:normalViewPr>
  <p:slideViewPr>
    <p:cSldViewPr>
      <p:cViewPr varScale="1">
        <p:scale>
          <a:sx n="104" d="100"/>
          <a:sy n="104" d="100"/>
        </p:scale>
        <p:origin x="648" y="108"/>
      </p:cViewPr>
      <p:guideLst>
        <p:guide orient="horz" pos="816"/>
        <p:guide pos="1680"/>
      </p:guideLst>
    </p:cSldViewPr>
  </p:slideViewPr>
  <p:outlineViewPr>
    <p:cViewPr>
      <p:scale>
        <a:sx n="33" d="100"/>
        <a:sy n="33" d="100"/>
      </p:scale>
      <p:origin x="84" y="160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>
            <a:extLst>
              <a:ext uri="{FF2B5EF4-FFF2-40B4-BE49-F238E27FC236}">
                <a16:creationId xmlns:a16="http://schemas.microsoft.com/office/drawing/2014/main" id="{4C63C2AB-6B08-444C-BC2B-90111048F20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7" tIns="46738" rIns="93477" bIns="46738" numCol="1" anchor="t" anchorCtr="0" compatLnSpc="1">
            <a:prstTxWarp prst="textNoShape">
              <a:avLst/>
            </a:prstTxWarp>
          </a:bodyPr>
          <a:lstStyle>
            <a:lvl1pPr defTabSz="935038" eaLnBrk="1" latinLnBrk="1" hangingPunct="1">
              <a:defRPr sz="1200"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123" name="Rectangle 1027">
            <a:extLst>
              <a:ext uri="{FF2B5EF4-FFF2-40B4-BE49-F238E27FC236}">
                <a16:creationId xmlns:a16="http://schemas.microsoft.com/office/drawing/2014/main" id="{E5D216D2-C748-4A9A-90FF-F755A1BB215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7" tIns="46738" rIns="93477" bIns="46738" numCol="1" anchor="t" anchorCtr="0" compatLnSpc="1">
            <a:prstTxWarp prst="textNoShape">
              <a:avLst/>
            </a:prstTxWarp>
          </a:bodyPr>
          <a:lstStyle>
            <a:lvl1pPr algn="r" defTabSz="935038" eaLnBrk="1" latinLnBrk="1" hangingPunct="1">
              <a:defRPr sz="1200"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124" name="Rectangle 1028">
            <a:extLst>
              <a:ext uri="{FF2B5EF4-FFF2-40B4-BE49-F238E27FC236}">
                <a16:creationId xmlns:a16="http://schemas.microsoft.com/office/drawing/2014/main" id="{3450F372-96E3-44A5-BBDC-00908FA689C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7" tIns="46738" rIns="93477" bIns="46738" numCol="1" anchor="b" anchorCtr="0" compatLnSpc="1">
            <a:prstTxWarp prst="textNoShape">
              <a:avLst/>
            </a:prstTxWarp>
          </a:bodyPr>
          <a:lstStyle>
            <a:lvl1pPr defTabSz="935038" eaLnBrk="1" latinLnBrk="1" hangingPunct="1">
              <a:defRPr sz="1200"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125" name="Rectangle 1029">
            <a:extLst>
              <a:ext uri="{FF2B5EF4-FFF2-40B4-BE49-F238E27FC236}">
                <a16:creationId xmlns:a16="http://schemas.microsoft.com/office/drawing/2014/main" id="{96790E08-D3D5-4CAB-9605-86CBD276F0B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7" tIns="46738" rIns="93477" bIns="46738" numCol="1" anchor="b" anchorCtr="0" compatLnSpc="1">
            <a:prstTxWarp prst="textNoShape">
              <a:avLst/>
            </a:prstTxWarp>
          </a:bodyPr>
          <a:lstStyle>
            <a:lvl1pPr algn="r" defTabSz="935038" eaLnBrk="1" latinLnBrk="1" hangingPunct="1">
              <a:defRPr sz="1200" b="0">
                <a:latin typeface="굴림" panose="020B0600000101010101" pitchFamily="50" charset="-127"/>
              </a:defRPr>
            </a:lvl1pPr>
          </a:lstStyle>
          <a:p>
            <a:pPr>
              <a:defRPr/>
            </a:pPr>
            <a:fld id="{E85F8447-9344-4E1E-8211-D7BDA159A56B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AF4ADDAA-EF2C-4C48-9AB7-5E3DDE66F7D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7" tIns="46738" rIns="93477" bIns="46738" numCol="1" anchor="t" anchorCtr="0" compatLnSpc="1">
            <a:prstTxWarp prst="textNoShape">
              <a:avLst/>
            </a:prstTxWarp>
          </a:bodyPr>
          <a:lstStyle>
            <a:lvl1pPr defTabSz="935038" eaLnBrk="1" latinLnBrk="1" hangingPunct="1">
              <a:defRPr sz="1200" b="0"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0F293E3D-58B1-43E6-AAA1-A0C060C46A9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7" tIns="46738" rIns="93477" bIns="46738" numCol="1" anchor="t" anchorCtr="0" compatLnSpc="1">
            <a:prstTxWarp prst="textNoShape">
              <a:avLst/>
            </a:prstTxWarp>
          </a:bodyPr>
          <a:lstStyle>
            <a:lvl1pPr algn="r" defTabSz="935038" eaLnBrk="1" latinLnBrk="1" hangingPunct="1">
              <a:defRPr sz="1200" b="0"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C012B8D-A83A-4EF6-8B28-D1FD332AE9F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85800"/>
            <a:ext cx="4570413" cy="3427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8C8F0E35-57BA-431B-A56C-4994C10C41A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7" tIns="46738" rIns="93477" bIns="467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9C2D2C0A-6A26-4D81-8E50-1B4958676C2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7" tIns="46738" rIns="93477" bIns="46738" numCol="1" anchor="b" anchorCtr="0" compatLnSpc="1">
            <a:prstTxWarp prst="textNoShape">
              <a:avLst/>
            </a:prstTxWarp>
          </a:bodyPr>
          <a:lstStyle>
            <a:lvl1pPr defTabSz="935038" eaLnBrk="1" latinLnBrk="1" hangingPunct="1">
              <a:defRPr sz="1200" b="0"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2BEFD2FC-1042-4C0D-8EE8-97A85F2F1F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77" tIns="46738" rIns="93477" bIns="46738" numCol="1" anchor="b" anchorCtr="0" compatLnSpc="1">
            <a:prstTxWarp prst="textNoShape">
              <a:avLst/>
            </a:prstTxWarp>
          </a:bodyPr>
          <a:lstStyle>
            <a:lvl1pPr algn="r" defTabSz="935038" eaLnBrk="1" latinLnBrk="1" hangingPunct="1">
              <a:defRPr sz="1200" b="0"/>
            </a:lvl1pPr>
          </a:lstStyle>
          <a:p>
            <a:pPr>
              <a:defRPr/>
            </a:pPr>
            <a:fld id="{C4FA5DDA-DF67-4B00-AA3B-D91A19060918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DE886A69-9ABD-4A58-8CA3-A9A554770D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AB1767F2-4BD1-4152-86A7-0F2E1D1649C2}" type="slidenum">
              <a:rPr lang="en-US" altLang="ko-KR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ko-KR" dirty="0">
              <a:latin typeface="Tahoma" panose="020B060403050404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649EBBA4-8544-48E6-A6F5-9BBD9A258D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8FC3A07E-0185-419B-8BB6-950822EF69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036D6CF8-E824-4374-8CA4-D54140A7FE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B2A8761D-AF4F-440D-8289-62FCB18AFFEA}" type="slidenum">
              <a:rPr lang="en-US" altLang="ko-KR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ko-KR" dirty="0">
              <a:latin typeface="Tahoma" panose="020B060403050404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96FA7A90-1001-4D51-81EB-E1CAC8FCE7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B5169253-ADAB-4F6D-98F0-24E2BD85B8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이미지 개체 틀 1">
            <a:extLst>
              <a:ext uri="{FF2B5EF4-FFF2-40B4-BE49-F238E27FC236}">
                <a16:creationId xmlns:a16="http://schemas.microsoft.com/office/drawing/2014/main" id="{6B1BD11C-8FCB-4962-A815-475E84790C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슬라이드 노트 개체 틀 2">
            <a:extLst>
              <a:ext uri="{FF2B5EF4-FFF2-40B4-BE49-F238E27FC236}">
                <a16:creationId xmlns:a16="http://schemas.microsoft.com/office/drawing/2014/main" id="{F46FAD38-C482-4B7C-8D83-27B86A319C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244" name="슬라이드 번호 개체 틀 3">
            <a:extLst>
              <a:ext uri="{FF2B5EF4-FFF2-40B4-BE49-F238E27FC236}">
                <a16:creationId xmlns:a16="http://schemas.microsoft.com/office/drawing/2014/main" id="{14CF37F7-B636-4219-9C50-0F29C648F7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742950" indent="-285750" defTabSz="935038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143000" indent="-228600" defTabSz="935038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600200" indent="-228600" defTabSz="935038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057400" indent="-228600" defTabSz="935038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fld id="{512589F3-5535-49B6-A821-ABCAD9CC7324}" type="slidenum">
              <a:rPr lang="en-US" altLang="ko-KR" b="0" smtClean="0"/>
              <a:pPr/>
              <a:t>3</a:t>
            </a:fld>
            <a:endParaRPr lang="en-US" altLang="ko-KR" b="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/>
              <a:t>논문 배정</a:t>
            </a:r>
            <a:r>
              <a:rPr lang="en-US" altLang="ko-KR" dirty="0"/>
              <a:t>: 2</a:t>
            </a:r>
            <a:r>
              <a:rPr lang="ko-KR" altLang="en-US" dirty="0"/>
              <a:t>개씩</a:t>
            </a:r>
            <a:r>
              <a:rPr lang="en-US" altLang="ko-KR" dirty="0"/>
              <a:t>: 12</a:t>
            </a:r>
            <a:r>
              <a:rPr lang="ko-KR" altLang="en-US" dirty="0"/>
              <a:t>명</a:t>
            </a:r>
            <a:r>
              <a:rPr lang="en-US" altLang="ko-KR" dirty="0"/>
              <a:t> * 2</a:t>
            </a:r>
            <a:r>
              <a:rPr lang="ko-KR" altLang="en-US" dirty="0"/>
              <a:t>개 </a:t>
            </a:r>
            <a:r>
              <a:rPr lang="en-US" altLang="ko-KR" dirty="0"/>
              <a:t>= 24 = 2</a:t>
            </a:r>
            <a:r>
              <a:rPr lang="ko-KR" altLang="en-US" dirty="0"/>
              <a:t>개</a:t>
            </a:r>
            <a:r>
              <a:rPr lang="en-US" altLang="ko-KR" dirty="0"/>
              <a:t>*11</a:t>
            </a:r>
            <a:r>
              <a:rPr lang="ko-KR" altLang="en-US" dirty="0"/>
              <a:t>주</a:t>
            </a:r>
            <a:r>
              <a:rPr lang="en-US" altLang="ko-KR" dirty="0"/>
              <a:t> + 1</a:t>
            </a:r>
            <a:r>
              <a:rPr lang="ko-KR" altLang="en-US" dirty="0"/>
              <a:t>개</a:t>
            </a:r>
            <a:r>
              <a:rPr lang="en-US" altLang="ko-KR" dirty="0"/>
              <a:t>*2</a:t>
            </a:r>
            <a:r>
              <a:rPr lang="ko-KR" altLang="en-US" dirty="0"/>
              <a:t>주 </a:t>
            </a:r>
            <a:r>
              <a:rPr lang="en-US" altLang="ko-KR" dirty="0"/>
              <a:t>+ 0</a:t>
            </a:r>
            <a:r>
              <a:rPr lang="ko-KR" altLang="en-US" dirty="0"/>
              <a:t>개</a:t>
            </a:r>
            <a:r>
              <a:rPr lang="en-US" altLang="ko-KR" dirty="0"/>
              <a:t>*2</a:t>
            </a:r>
            <a:r>
              <a:rPr lang="ko-KR" altLang="en-US" dirty="0"/>
              <a:t>주 </a:t>
            </a:r>
            <a:r>
              <a:rPr lang="en-US" altLang="ko-KR" dirty="0"/>
              <a:t>(1</a:t>
            </a:r>
            <a:r>
              <a:rPr lang="ko-KR" altLang="en-US" dirty="0"/>
              <a:t>주</a:t>
            </a:r>
            <a:r>
              <a:rPr lang="en-US" altLang="ko-KR" dirty="0"/>
              <a:t>/15</a:t>
            </a:r>
            <a:r>
              <a:rPr lang="ko-KR" altLang="en-US" dirty="0"/>
              <a:t>주</a:t>
            </a:r>
            <a:r>
              <a:rPr lang="en-US" altLang="ko-KR" dirty="0"/>
              <a:t>)  </a:t>
            </a:r>
          </a:p>
          <a:p>
            <a:pPr>
              <a:defRPr/>
            </a:pPr>
            <a:r>
              <a:rPr lang="ko-KR" altLang="en-US" dirty="0"/>
              <a:t>논문 배정</a:t>
            </a:r>
            <a:r>
              <a:rPr lang="en-US" altLang="ko-KR" dirty="0"/>
              <a:t>: 3</a:t>
            </a:r>
            <a:r>
              <a:rPr lang="ko-KR" altLang="en-US" dirty="0"/>
              <a:t>개씩</a:t>
            </a:r>
            <a:r>
              <a:rPr lang="en-US" altLang="ko-KR" dirty="0"/>
              <a:t>: 12</a:t>
            </a:r>
            <a:r>
              <a:rPr lang="ko-KR" altLang="en-US" dirty="0"/>
              <a:t>명</a:t>
            </a:r>
            <a:r>
              <a:rPr lang="en-US" altLang="ko-KR" dirty="0"/>
              <a:t> * 3</a:t>
            </a:r>
            <a:r>
              <a:rPr lang="ko-KR" altLang="en-US" dirty="0"/>
              <a:t>개 </a:t>
            </a:r>
            <a:r>
              <a:rPr lang="en-US" altLang="ko-KR" dirty="0"/>
              <a:t>= 36 = 3</a:t>
            </a:r>
            <a:r>
              <a:rPr lang="ko-KR" altLang="en-US" dirty="0"/>
              <a:t>개</a:t>
            </a:r>
            <a:r>
              <a:rPr lang="en-US" altLang="ko-KR" dirty="0"/>
              <a:t>*11</a:t>
            </a:r>
            <a:r>
              <a:rPr lang="ko-KR" altLang="en-US" dirty="0"/>
              <a:t>주</a:t>
            </a:r>
            <a:r>
              <a:rPr lang="en-US" altLang="ko-KR" dirty="0"/>
              <a:t> + 1</a:t>
            </a:r>
            <a:r>
              <a:rPr lang="ko-KR" altLang="en-US" dirty="0"/>
              <a:t>개</a:t>
            </a:r>
            <a:r>
              <a:rPr lang="en-US" altLang="ko-KR" dirty="0"/>
              <a:t>*2</a:t>
            </a:r>
            <a:r>
              <a:rPr lang="ko-KR" altLang="en-US" dirty="0"/>
              <a:t>주 </a:t>
            </a:r>
            <a:r>
              <a:rPr lang="en-US" altLang="ko-KR" dirty="0">
                <a:sym typeface="Wingdings" panose="05000000000000000000" pitchFamily="2" charset="2"/>
              </a:rPr>
              <a:t> </a:t>
            </a:r>
            <a:r>
              <a:rPr lang="ko-KR" altLang="en-US" dirty="0"/>
              <a:t>한</a:t>
            </a:r>
            <a:r>
              <a:rPr lang="en-US" altLang="ko-KR" dirty="0"/>
              <a:t> </a:t>
            </a:r>
            <a:r>
              <a:rPr lang="ko-KR" altLang="en-US" dirty="0"/>
              <a:t>학생은 </a:t>
            </a:r>
            <a:r>
              <a:rPr lang="en-US" altLang="ko-KR" dirty="0"/>
              <a:t>2</a:t>
            </a:r>
            <a:r>
              <a:rPr lang="ko-KR" altLang="en-US" dirty="0"/>
              <a:t>개가 되는군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FA5DDA-DF67-4B00-AA3B-D91A19060918}" type="slidenum">
              <a:rPr lang="en-US" altLang="ko-KR" smtClean="0"/>
              <a:pPr>
                <a:defRPr/>
              </a:pPr>
              <a:t>4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563845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493D420F-A548-4C85-A759-DFC1F58043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B3C79A42-EB52-4062-BAB0-052DBFC3C9DF}" type="slidenum">
              <a:rPr lang="en-US" altLang="ko-KR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ko-KR">
              <a:latin typeface="Tahoma" panose="020B060403050404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612C71DA-1C41-43E3-A61B-587EB76E1C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484D2F84-AFD6-44A9-B20F-5ED7145F9A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26E15908-BAC1-4DBF-9067-F016649B4A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F5A2BE57-F273-4508-A9F1-5E276A9A7A8E}" type="slidenum">
              <a:rPr lang="en-US" altLang="ko-KR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ko-KR">
              <a:latin typeface="Tahoma" panose="020B060403050404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9A57A0D5-C8FB-48AA-970F-D109E4DBCA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13442FDD-9304-4825-A2A4-B46FD870AE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9C11826D-4198-499A-82CC-7A5107D8FC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B8943796-04BA-4953-A6F1-07821CE0D601}" type="slidenum">
              <a:rPr lang="en-US" altLang="ko-KR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ko-KR">
              <a:latin typeface="Tahoma" panose="020B060403050404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DB979350-90AC-4386-812B-5016923523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224DBA0C-1926-46AF-9EE8-2FC925EC54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583EC1BE-B4FC-4FA1-9884-529FC5BF4A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547C1F08-66EC-4D2A-90C0-17ABD44A5129}" type="slidenum">
              <a:rPr lang="en-US" altLang="ko-KR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ko-KR">
              <a:latin typeface="Tahoma" panose="020B060403050404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AACA86A3-C50C-478B-BFAE-219C72DA52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67183ED6-CD24-4FE8-8FC2-2579142DAC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2EAAB512-69F6-4C7A-AC8F-29EA77CAEF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93503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4BC56414-2E2D-43A2-AE91-640313D5598E}" type="slidenum">
              <a:rPr lang="en-US" altLang="ko-KR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ko-KR">
              <a:latin typeface="Tahoma" panose="020B060403050404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EB5FCF8B-E394-4659-AAA7-B478FF4C91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C6515DD6-E7EF-4093-9297-3238D98573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D4C3B74E-EEBE-4335-8461-95762789953D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2400" y="6507163"/>
            <a:ext cx="7391400" cy="74612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rgbClr val="99CCFF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endParaRPr lang="ko-KR" altLang="ko-KR" sz="2400" b="0" dirty="0"/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1EFE9F9F-0675-452F-9BE0-DDBF1483E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405563"/>
            <a:ext cx="1524000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defRPr/>
            </a:pPr>
            <a:r>
              <a:rPr lang="ko-KR" altLang="en-US" sz="1200" dirty="0">
                <a:solidFill>
                  <a:schemeClr val="tx2"/>
                </a:solidFill>
                <a:latin typeface="굴림" pitchFamily="50" charset="-127"/>
              </a:rPr>
              <a:t>단국대학교  최종무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5199D642-BD4B-4A0B-8881-F36CE0B8F30E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71600" y="249238"/>
            <a:ext cx="7631113" cy="155575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endParaRPr lang="ko-KR" altLang="ko-KR" sz="2400" b="0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CA135CDF-1039-43F9-B538-4730CF6AF6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07950"/>
            <a:ext cx="12604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828800"/>
            <a:ext cx="8305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76168E2-1538-477F-8D27-02FE5C13D01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629400"/>
            <a:ext cx="35814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50894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5334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251520" y="836712"/>
            <a:ext cx="8640960" cy="5486400"/>
          </a:xfrm>
        </p:spPr>
        <p:txBody>
          <a:bodyPr/>
          <a:lstStyle>
            <a:lvl3pPr>
              <a:defRPr sz="1800"/>
            </a:lvl3pPr>
            <a:lvl5pPr>
              <a:defRPr sz="14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65DFC219-C6DC-4A09-9362-DDF23E020B3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77938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5334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323528" y="838200"/>
            <a:ext cx="8496944" cy="54864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DB571907-DC09-4BF7-9448-C5F6A661AC3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19247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C8A3DE9-9898-4E22-8318-BCFEF44B8D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83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CE9328E-EB55-4510-965E-BD12BA3F86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838200"/>
            <a:ext cx="84963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</p:txBody>
      </p:sp>
      <p:sp>
        <p:nvSpPr>
          <p:cNvPr id="1028" name="Line 13">
            <a:extLst>
              <a:ext uri="{FF2B5EF4-FFF2-40B4-BE49-F238E27FC236}">
                <a16:creationId xmlns:a16="http://schemas.microsoft.com/office/drawing/2014/main" id="{A21CDB96-7900-43BC-8116-CA8D4CE4A9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609600"/>
            <a:ext cx="8839200" cy="0"/>
          </a:xfrm>
          <a:prstGeom prst="line">
            <a:avLst/>
          </a:prstGeom>
          <a:noFill/>
          <a:ln w="38100">
            <a:solidFill>
              <a:srgbClr val="BE9A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ko-KR" altLang="en-US"/>
          </a:p>
        </p:txBody>
      </p:sp>
      <p:sp>
        <p:nvSpPr>
          <p:cNvPr id="21520" name="Rectangle 16">
            <a:extLst>
              <a:ext uri="{FF2B5EF4-FFF2-40B4-BE49-F238E27FC236}">
                <a16:creationId xmlns:a16="http://schemas.microsoft.com/office/drawing/2014/main" id="{70CE2663-1BA1-42FB-9433-D40C8DC1C41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705600"/>
            <a:ext cx="3581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kumimoji="0" sz="1400" b="0" i="1">
                <a:solidFill>
                  <a:schemeClr val="bg2"/>
                </a:solidFill>
                <a:latin typeface="+mn-ea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18">
            <a:extLst>
              <a:ext uri="{FF2B5EF4-FFF2-40B4-BE49-F238E27FC236}">
                <a16:creationId xmlns:a16="http://schemas.microsoft.com/office/drawing/2014/main" id="{667088D1-D17B-4437-8F10-82AC0169B95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52400" y="6553200"/>
            <a:ext cx="7315200" cy="762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rgbClr val="99CCFF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endParaRPr lang="ko-KR" altLang="ko-KR" sz="2400" b="0" dirty="0"/>
          </a:p>
        </p:txBody>
      </p:sp>
      <p:sp>
        <p:nvSpPr>
          <p:cNvPr id="1031" name="Text Box 21">
            <a:extLst>
              <a:ext uri="{FF2B5EF4-FFF2-40B4-BE49-F238E27FC236}">
                <a16:creationId xmlns:a16="http://schemas.microsoft.com/office/drawing/2014/main" id="{05BBCE79-455F-473C-8EEA-86BCA8B1BA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505700" y="6469063"/>
            <a:ext cx="1524000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defRPr/>
            </a:pPr>
            <a:r>
              <a:rPr lang="en-US" altLang="ko-KR" sz="1200" dirty="0">
                <a:solidFill>
                  <a:schemeClr val="tx2"/>
                </a:solidFill>
                <a:latin typeface="굴림" pitchFamily="50" charset="-127"/>
              </a:rPr>
              <a:t>J. Choi at DKU</a:t>
            </a:r>
            <a:endParaRPr lang="ko-KR" altLang="en-US" sz="1200" dirty="0">
              <a:solidFill>
                <a:schemeClr val="tx2"/>
              </a:solidFill>
              <a:latin typeface="굴림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68" r:id="rId2"/>
    <p:sldLayoutId id="2147483869" r:id="rId3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Arial" charset="0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Arial" charset="0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Arial" charset="0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Arial" charset="0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Arial" charset="0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Arial" charset="0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Arial" charset="0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Arial" charset="0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Blip>
          <a:blip r:embed="rId5"/>
        </a:buBlip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Char char="•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embedded.dankook.ac.kr/~choij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hoijm@dankook.ac.k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choijm@dankook.ac.kr" TargetMode="Externa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AA020C4-EC3A-4072-B83E-2906DA8E380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1124744"/>
            <a:ext cx="8686800" cy="1441450"/>
          </a:xfrm>
        </p:spPr>
        <p:txBody>
          <a:bodyPr/>
          <a:lstStyle/>
          <a:p>
            <a:pPr eaLnBrk="1" hangingPunct="1"/>
            <a:r>
              <a:rPr lang="ko-KR" altLang="en-US" sz="4400" b="1" dirty="0"/>
              <a:t>고급 운영체제 </a:t>
            </a:r>
            <a:br>
              <a:rPr lang="en-US" altLang="ko-KR" sz="4400" b="1" dirty="0"/>
            </a:br>
            <a:r>
              <a:rPr lang="en-US" altLang="ko-KR" sz="3600" b="1" dirty="0"/>
              <a:t>(Advanced Operating Systems) </a:t>
            </a:r>
            <a:endParaRPr lang="ko-KR" altLang="en-US" sz="3600" b="1" dirty="0"/>
          </a:p>
        </p:txBody>
      </p:sp>
      <p:sp>
        <p:nvSpPr>
          <p:cNvPr id="5123" name="Text Box 6">
            <a:extLst>
              <a:ext uri="{FF2B5EF4-FFF2-40B4-BE49-F238E27FC236}">
                <a16:creationId xmlns:a16="http://schemas.microsoft.com/office/drawing/2014/main" id="{BCE8FA0B-A87A-4F4C-891B-6C534A28F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154" y="4932243"/>
            <a:ext cx="5661025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000" b="0" dirty="0">
                <a:latin typeface="Tahoma" panose="020B0604030504040204" pitchFamily="34" charset="0"/>
              </a:rPr>
              <a:t>Dept. of Software</a:t>
            </a:r>
            <a:endParaRPr lang="ko-KR" altLang="en-US" sz="2000" b="0" dirty="0"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000" b="0" dirty="0">
                <a:latin typeface="Tahoma" panose="020B0604030504040204" pitchFamily="34" charset="0"/>
              </a:rPr>
              <a:t>Dankook University</a:t>
            </a:r>
            <a:endParaRPr lang="ko-KR" altLang="en-US" sz="2000" b="0" dirty="0"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 b="0" dirty="0">
                <a:latin typeface="Tahoma" panose="020B0604030504040204" pitchFamily="34" charset="0"/>
              </a:rPr>
              <a:t>September</a:t>
            </a:r>
            <a:r>
              <a:rPr lang="ko-KR" altLang="en-US" sz="1800" b="0" dirty="0">
                <a:latin typeface="Tahoma" panose="020B0604030504040204" pitchFamily="34" charset="0"/>
              </a:rPr>
              <a:t> </a:t>
            </a:r>
            <a:r>
              <a:rPr lang="en-US" altLang="ko-KR" sz="1800" b="0" dirty="0">
                <a:latin typeface="Tahoma" panose="020B0604030504040204" pitchFamily="34" charset="0"/>
              </a:rPr>
              <a:t>5, 2023</a:t>
            </a:r>
            <a:endParaRPr lang="ko-KR" altLang="en-US" sz="1800" b="0" dirty="0"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 b="0" dirty="0">
                <a:latin typeface="Tahoma" panose="020B0604030504040204" pitchFamily="34" charset="0"/>
              </a:rPr>
              <a:t>Jongmoo Choi</a:t>
            </a:r>
            <a:endParaRPr lang="ko-KR" altLang="en-US" sz="1800" b="0" dirty="0"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 b="0" dirty="0">
                <a:latin typeface="Tahoma" panose="020B0604030504040204" pitchFamily="34" charset="0"/>
                <a:hlinkClick r:id="rId4"/>
              </a:rPr>
              <a:t>http://embedded.dankook.ac.kr/~choijm</a:t>
            </a:r>
            <a:r>
              <a:rPr lang="en-US" altLang="ko-KR" sz="1800" b="0" dirty="0">
                <a:latin typeface="Tahoma" panose="020B0604030504040204" pitchFamily="34" charset="0"/>
              </a:rPr>
              <a:t>     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E8E8C5E-F00C-43D6-AC65-4AA2A317A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720" y="3033522"/>
            <a:ext cx="1944216" cy="153888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53FF5C6-51F3-4309-BA26-9EA1180647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4048" y="3138054"/>
            <a:ext cx="2501155" cy="14414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85D8BEE-8EA5-4442-B5BB-1B3227B90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How to present</a:t>
            </a:r>
            <a:endParaRPr lang="ko-KR" altLang="en-US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70BF71E6-085F-44AB-9F1F-C7749B8CAAE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5175"/>
            <a:ext cx="8435975" cy="5686425"/>
          </a:xfrm>
        </p:spPr>
        <p:txBody>
          <a:bodyPr/>
          <a:lstStyle/>
          <a:p>
            <a:pPr eaLnBrk="1" hangingPunct="1"/>
            <a:r>
              <a:rPr lang="en-US" altLang="ko-KR" dirty="0"/>
              <a:t>Presentation </a:t>
            </a:r>
          </a:p>
          <a:p>
            <a:pPr lvl="1" eaLnBrk="1" hangingPunct="1"/>
            <a:r>
              <a:rPr lang="en-US" altLang="ko-KR" dirty="0"/>
              <a:t>Time</a:t>
            </a:r>
            <a:endParaRPr lang="ko-KR" altLang="en-US" dirty="0"/>
          </a:p>
          <a:p>
            <a:pPr lvl="2" eaLnBrk="1" hangingPunct="1"/>
            <a:r>
              <a:rPr lang="en-US" altLang="ko-KR" dirty="0"/>
              <a:t>Presentation: 25 min, Q&amp;A: 10 min</a:t>
            </a:r>
          </a:p>
          <a:p>
            <a:pPr lvl="1" eaLnBrk="1" hangingPunct="1"/>
            <a:r>
              <a:rPr lang="en-US" altLang="ko-KR" dirty="0"/>
              <a:t>Slide</a:t>
            </a:r>
          </a:p>
          <a:p>
            <a:pPr lvl="2" eaLnBrk="1" hangingPunct="1"/>
            <a:r>
              <a:rPr lang="en-US" altLang="ko-KR" dirty="0"/>
              <a:t>Less than 15 lines per each page</a:t>
            </a:r>
          </a:p>
          <a:p>
            <a:pPr lvl="2" eaLnBrk="1" hangingPunct="1"/>
            <a:r>
              <a:rPr lang="en-US" altLang="ko-KR" dirty="0"/>
              <a:t>More than half pages must contain figures</a:t>
            </a:r>
            <a:endParaRPr lang="ko-KR" altLang="en-US" dirty="0"/>
          </a:p>
          <a:p>
            <a:pPr lvl="2" eaLnBrk="1" hangingPunct="1"/>
            <a:r>
              <a:rPr lang="en-US" altLang="ko-KR" dirty="0"/>
              <a:t>Must include </a:t>
            </a:r>
            <a:r>
              <a:rPr lang="en-US" altLang="ko-KR" dirty="0">
                <a:solidFill>
                  <a:srgbClr val="FF0000"/>
                </a:solidFill>
              </a:rPr>
              <a:t>humor slides (if not, less points)</a:t>
            </a:r>
          </a:p>
          <a:p>
            <a:pPr lvl="2" eaLnBrk="1" hangingPunct="1"/>
            <a:r>
              <a:rPr lang="en-US" altLang="ko-KR" dirty="0"/>
              <a:t>Must include </a:t>
            </a:r>
            <a:r>
              <a:rPr lang="en-US" altLang="ko-KR" dirty="0">
                <a:solidFill>
                  <a:srgbClr val="FF0000"/>
                </a:solidFill>
              </a:rPr>
              <a:t>references (if not, less points)</a:t>
            </a:r>
          </a:p>
          <a:p>
            <a:pPr lvl="2" eaLnBrk="1" hangingPunct="1"/>
            <a:r>
              <a:rPr lang="en-US" altLang="ko-KR" dirty="0"/>
              <a:t>Each slide must be put in the lecture site (</a:t>
            </a:r>
            <a:r>
              <a:rPr lang="en-US" altLang="ko-KR" dirty="0">
                <a:solidFill>
                  <a:srgbClr val="FF0000"/>
                </a:solidFill>
              </a:rPr>
              <a:t>send it to </a:t>
            </a:r>
            <a:r>
              <a:rPr lang="en-US" altLang="ko-KR" dirty="0">
                <a:solidFill>
                  <a:srgbClr val="FF0000"/>
                </a:solidFill>
                <a:hlinkClick r:id="rId3"/>
              </a:rPr>
              <a:t>choijm@dankook.ac.kr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by Monday (previous day), 6pm</a:t>
            </a:r>
            <a:r>
              <a:rPr lang="en-US" altLang="ko-KR" dirty="0"/>
              <a:t>)</a:t>
            </a:r>
          </a:p>
          <a:p>
            <a:pPr lvl="2" eaLnBrk="1" hangingPunct="1"/>
            <a:endParaRPr lang="en-US" altLang="ko-KR" dirty="0"/>
          </a:p>
          <a:p>
            <a:pPr eaLnBrk="1" hangingPunct="1"/>
            <a:r>
              <a:rPr lang="en-US" altLang="ko-KR" dirty="0"/>
              <a:t>Audience</a:t>
            </a:r>
          </a:p>
          <a:p>
            <a:pPr lvl="1" eaLnBrk="1" hangingPunct="1"/>
            <a:r>
              <a:rPr lang="en-US" altLang="ko-KR" dirty="0"/>
              <a:t>Obligation of audience: at least one question per person a day</a:t>
            </a:r>
          </a:p>
          <a:p>
            <a:pPr lvl="2" eaLnBrk="1" hangingPunct="1"/>
            <a:r>
              <a:rPr lang="en-US" altLang="ko-KR" dirty="0"/>
              <a:t>Without questions, you can not get a good grade.</a:t>
            </a:r>
          </a:p>
          <a:p>
            <a:pPr lvl="2" eaLnBrk="1" hangingPunct="1"/>
            <a:r>
              <a:rPr lang="en-US" altLang="ko-KR" dirty="0"/>
              <a:t>Count the number of questions</a:t>
            </a:r>
          </a:p>
        </p:txBody>
      </p:sp>
      <p:pic>
        <p:nvPicPr>
          <p:cNvPr id="18436" name="그림 3">
            <a:extLst>
              <a:ext uri="{FF2B5EF4-FFF2-40B4-BE49-F238E27FC236}">
                <a16:creationId xmlns:a16="http://schemas.microsoft.com/office/drawing/2014/main" id="{E6A1A6B8-A01F-47AD-827F-91804DF969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8" y="763588"/>
            <a:ext cx="2351087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슬라이드 번호 개체 틀 3">
            <a:extLst>
              <a:ext uri="{FF2B5EF4-FFF2-40B4-BE49-F238E27FC236}">
                <a16:creationId xmlns:a16="http://schemas.microsoft.com/office/drawing/2014/main" id="{F0F712E2-CA50-42A2-B89D-22D6172D8173}"/>
              </a:ext>
            </a:extLst>
          </p:cNvPr>
          <p:cNvSpPr txBox="1">
            <a:spLocks/>
          </p:cNvSpPr>
          <p:nvPr/>
        </p:nvSpPr>
        <p:spPr bwMode="auto">
          <a:xfrm>
            <a:off x="2743200" y="6553200"/>
            <a:ext cx="3581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ko-KR"/>
            </a:defPPr>
            <a:lvl1pPr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5"/>
              </a:buBlip>
              <a:defRPr kumimoji="1" sz="24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Char char="•"/>
              <a:defRPr kumimoji="1" sz="16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D11837C7-816F-4F83-BF67-97A79FE7F10E}" type="slidenum">
              <a:rPr kumimoji="0" lang="en-US" altLang="ko-KR" sz="1400" b="0" smtClean="0">
                <a:solidFill>
                  <a:schemeClr val="bg2"/>
                </a:solidFill>
                <a:latin typeface="굴림" panose="020B0600000101010101" pitchFamily="50" charset="-127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kumimoji="0" lang="en-US" altLang="ko-KR" sz="1400" b="0" dirty="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AA66F30-FE5A-46C4-9540-98B348D08D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How to review a paper</a:t>
            </a:r>
            <a:endParaRPr lang="ko-KR" altLang="en-U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6849C8E-653D-4F34-A352-F20F83DA682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5175"/>
            <a:ext cx="5338763" cy="5686425"/>
          </a:xfrm>
        </p:spPr>
        <p:txBody>
          <a:bodyPr/>
          <a:lstStyle/>
          <a:p>
            <a:pPr eaLnBrk="1" hangingPunct="1"/>
            <a:r>
              <a:rPr lang="en-US" altLang="ko-KR" dirty="0"/>
              <a:t>Paper Review</a:t>
            </a:r>
          </a:p>
          <a:p>
            <a:pPr lvl="1" eaLnBrk="1" hangingPunct="1"/>
            <a:r>
              <a:rPr lang="en-US" altLang="ko-KR" dirty="0"/>
              <a:t>All student must submit reviews about papers assigned to the corresponding week. </a:t>
            </a:r>
          </a:p>
          <a:p>
            <a:pPr lvl="1" eaLnBrk="1" hangingPunct="1"/>
            <a:r>
              <a:rPr lang="en-US" altLang="ko-KR" dirty="0"/>
              <a:t>Format</a:t>
            </a:r>
            <a:endParaRPr lang="ko-KR" altLang="en-US" dirty="0"/>
          </a:p>
          <a:p>
            <a:pPr lvl="2" eaLnBrk="1" hangingPunct="1"/>
            <a:r>
              <a:rPr lang="en-US" altLang="ko-KR" dirty="0"/>
              <a:t>Summary </a:t>
            </a:r>
            <a:endParaRPr lang="ko-KR" altLang="en-US" dirty="0"/>
          </a:p>
          <a:p>
            <a:pPr lvl="3" eaLnBrk="1" hangingPunct="1"/>
            <a:r>
              <a:rPr lang="en-US" altLang="ko-KR" dirty="0"/>
              <a:t>3 sentences</a:t>
            </a:r>
          </a:p>
          <a:p>
            <a:pPr lvl="3" eaLnBrk="1" hangingPunct="1"/>
            <a:r>
              <a:rPr lang="en-US" altLang="ko-KR" dirty="0"/>
              <a:t>Motivation, Proposal, Evaluation</a:t>
            </a:r>
            <a:endParaRPr lang="ko-KR" altLang="en-US" dirty="0"/>
          </a:p>
          <a:p>
            <a:pPr lvl="2" eaLnBrk="1" hangingPunct="1"/>
            <a:r>
              <a:rPr lang="en-US" altLang="ko-KR" dirty="0"/>
              <a:t>Strength</a:t>
            </a:r>
          </a:p>
          <a:p>
            <a:pPr lvl="3" eaLnBrk="1" hangingPunct="1"/>
            <a:r>
              <a:rPr lang="en-US" altLang="ko-KR" dirty="0"/>
              <a:t>What are positive things in this paper?</a:t>
            </a:r>
          </a:p>
          <a:p>
            <a:pPr lvl="2" eaLnBrk="1" hangingPunct="1"/>
            <a:r>
              <a:rPr lang="en-US" altLang="ko-KR" dirty="0"/>
              <a:t>Weakness</a:t>
            </a:r>
          </a:p>
          <a:p>
            <a:pPr lvl="3" eaLnBrk="1" hangingPunct="1"/>
            <a:r>
              <a:rPr lang="en-US" altLang="ko-KR" dirty="0"/>
              <a:t>What are the down sides of this paper?</a:t>
            </a:r>
          </a:p>
          <a:p>
            <a:pPr lvl="2" eaLnBrk="1" hangingPunct="1"/>
            <a:r>
              <a:rPr lang="en-US" altLang="ko-KR" dirty="0"/>
              <a:t>Questions or Suggestions</a:t>
            </a:r>
          </a:p>
          <a:p>
            <a:pPr lvl="3" eaLnBrk="1" hangingPunct="1"/>
            <a:r>
              <a:rPr lang="en-US" altLang="ko-KR" dirty="0"/>
              <a:t>At least 3</a:t>
            </a:r>
          </a:p>
          <a:p>
            <a:pPr lvl="1" eaLnBrk="1" hangingPunct="1"/>
            <a:endParaRPr lang="en-US" altLang="ko-KR" dirty="0"/>
          </a:p>
          <a:p>
            <a:pPr lvl="1" eaLnBrk="1" hangingPunct="1"/>
            <a:endParaRPr lang="en-US" altLang="ko-KR" dirty="0"/>
          </a:p>
        </p:txBody>
      </p:sp>
      <p:sp>
        <p:nvSpPr>
          <p:cNvPr id="7" name="슬라이드 번호 개체 틀 3">
            <a:extLst>
              <a:ext uri="{FF2B5EF4-FFF2-40B4-BE49-F238E27FC236}">
                <a16:creationId xmlns:a16="http://schemas.microsoft.com/office/drawing/2014/main" id="{0E7AC3A6-FCB2-422D-A01F-3D659AB07CBE}"/>
              </a:ext>
            </a:extLst>
          </p:cNvPr>
          <p:cNvSpPr txBox="1">
            <a:spLocks/>
          </p:cNvSpPr>
          <p:nvPr/>
        </p:nvSpPr>
        <p:spPr bwMode="auto">
          <a:xfrm>
            <a:off x="2743200" y="6553200"/>
            <a:ext cx="3581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ko-KR"/>
            </a:defPPr>
            <a:lvl1pPr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Char char="•"/>
              <a:defRPr kumimoji="1" sz="16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D11837C7-816F-4F83-BF67-97A79FE7F10E}" type="slidenum">
              <a:rPr kumimoji="0" lang="en-US" altLang="ko-KR" sz="1400" b="0" smtClean="0">
                <a:solidFill>
                  <a:schemeClr val="bg2"/>
                </a:solidFill>
                <a:latin typeface="굴림" panose="020B0600000101010101" pitchFamily="50" charset="-127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kumimoji="0" lang="en-US" altLang="ko-KR" sz="1400" b="0" dirty="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C7C8AA4-8191-45CC-B267-048FA5D67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217" y="1115035"/>
            <a:ext cx="2547978" cy="53166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DE73F33-465C-47A7-8115-59ED2AB3B9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How to make a proposal </a:t>
            </a:r>
            <a:endParaRPr lang="ko-KR" alt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35E7B14-1ACD-43C3-8E5D-DE4EAAD4F98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5175"/>
            <a:ext cx="8435975" cy="5686425"/>
          </a:xfrm>
        </p:spPr>
        <p:txBody>
          <a:bodyPr/>
          <a:lstStyle/>
          <a:p>
            <a:pPr eaLnBrk="1" hangingPunct="1"/>
            <a:r>
              <a:rPr lang="en-US" altLang="ko-KR" dirty="0"/>
              <a:t>Personal project</a:t>
            </a:r>
          </a:p>
          <a:p>
            <a:pPr lvl="1" eaLnBrk="1" hangingPunct="1"/>
            <a:r>
              <a:rPr lang="en-US" altLang="ko-KR" dirty="0"/>
              <a:t>1. Idea presentation (5 minutes)</a:t>
            </a:r>
          </a:p>
          <a:p>
            <a:pPr lvl="2" eaLnBrk="1" hangingPunct="1"/>
            <a:r>
              <a:rPr lang="en-US" altLang="ko-KR" dirty="0"/>
              <a:t>Personnel introduction, Ice break</a:t>
            </a:r>
          </a:p>
          <a:p>
            <a:pPr lvl="2" eaLnBrk="1" hangingPunct="1"/>
            <a:r>
              <a:rPr lang="en-US" altLang="ko-KR" dirty="0">
                <a:solidFill>
                  <a:srgbClr val="FF0000"/>
                </a:solidFill>
              </a:rPr>
              <a:t>Research Idea (or Brainstorming)</a:t>
            </a:r>
          </a:p>
          <a:p>
            <a:pPr lvl="1" eaLnBrk="1" hangingPunct="1"/>
            <a:r>
              <a:rPr lang="en-US" altLang="ko-KR" dirty="0"/>
              <a:t>2. Survey presentation and design (10 minutes)</a:t>
            </a:r>
          </a:p>
          <a:p>
            <a:pPr lvl="2" eaLnBrk="1" hangingPunct="1"/>
            <a:r>
              <a:rPr lang="en-US" altLang="ko-KR" dirty="0"/>
              <a:t>Idea proposal</a:t>
            </a:r>
          </a:p>
          <a:p>
            <a:pPr lvl="2" eaLnBrk="1" hangingPunct="1"/>
            <a:r>
              <a:rPr lang="en-US" altLang="ko-KR" dirty="0">
                <a:solidFill>
                  <a:srgbClr val="FF0000"/>
                </a:solidFill>
              </a:rPr>
              <a:t>Related work (prepare references in advance)</a:t>
            </a:r>
          </a:p>
          <a:p>
            <a:pPr lvl="2" eaLnBrk="1" hangingPunct="1"/>
            <a:r>
              <a:rPr lang="en-US" altLang="ko-KR" dirty="0"/>
              <a:t>Design: 1) why, 2) how, 3) what are expected results </a:t>
            </a:r>
          </a:p>
          <a:p>
            <a:pPr lvl="1" eaLnBrk="1" hangingPunct="1"/>
            <a:r>
              <a:rPr lang="en-US" altLang="ko-KR" dirty="0"/>
              <a:t>3. Final presentation (15 minutes)</a:t>
            </a:r>
          </a:p>
          <a:p>
            <a:pPr lvl="2" eaLnBrk="1" hangingPunct="1"/>
            <a:r>
              <a:rPr lang="en-US" altLang="ko-KR" dirty="0"/>
              <a:t>Idea, Related work, Design</a:t>
            </a:r>
            <a:r>
              <a:rPr lang="en-US" altLang="ko-KR" dirty="0">
                <a:solidFill>
                  <a:srgbClr val="FF0000"/>
                </a:solidFill>
              </a:rPr>
              <a:t>, Evaluation results</a:t>
            </a:r>
          </a:p>
          <a:p>
            <a:pPr lvl="3" eaLnBrk="1" hangingPunct="1"/>
            <a:r>
              <a:rPr lang="en-US" altLang="ko-KR" dirty="0"/>
              <a:t>Apply the idea learnt from your presentation</a:t>
            </a:r>
          </a:p>
          <a:p>
            <a:pPr lvl="2" eaLnBrk="1" hangingPunct="1"/>
            <a:r>
              <a:rPr lang="en-US" altLang="ko-KR" dirty="0"/>
              <a:t>1) presentation (ppt), 2) paper (</a:t>
            </a:r>
            <a:r>
              <a:rPr lang="en-US" altLang="ko-KR" dirty="0" err="1"/>
              <a:t>tex</a:t>
            </a:r>
            <a:r>
              <a:rPr lang="en-US" altLang="ko-KR" dirty="0"/>
              <a:t>, </a:t>
            </a:r>
            <a:r>
              <a:rPr lang="en-US" altLang="ko-KR" dirty="0" err="1"/>
              <a:t>hwp</a:t>
            </a:r>
            <a:r>
              <a:rPr lang="en-US" altLang="ko-KR" dirty="0"/>
              <a:t>, word)</a:t>
            </a:r>
          </a:p>
          <a:p>
            <a:pPr lvl="3" eaLnBrk="1" hangingPunct="1"/>
            <a:r>
              <a:rPr lang="en-US" altLang="ko-KR" dirty="0"/>
              <a:t>I strongly recommend to submit KCC or KSC or any conferences/workshops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207D0FB-0C55-4952-BCC2-17EB084FB989}"/>
              </a:ext>
            </a:extLst>
          </p:cNvPr>
          <p:cNvSpPr txBox="1">
            <a:spLocks/>
          </p:cNvSpPr>
          <p:nvPr/>
        </p:nvSpPr>
        <p:spPr bwMode="auto">
          <a:xfrm>
            <a:off x="2743200" y="6553200"/>
            <a:ext cx="3581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ko-KR"/>
            </a:defPPr>
            <a:lvl1pPr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Char char="•"/>
              <a:defRPr kumimoji="1" sz="16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D11837C7-816F-4F83-BF67-97A79FE7F10E}" type="slidenum">
              <a:rPr kumimoji="0" lang="en-US" altLang="ko-KR" sz="1400" b="0" smtClean="0">
                <a:solidFill>
                  <a:schemeClr val="bg2"/>
                </a:solidFill>
                <a:latin typeface="굴림" panose="020B0600000101010101" pitchFamily="50" charset="-127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kumimoji="0" lang="en-US" altLang="ko-KR" sz="1400" b="0" dirty="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EDFCD3A-3EF6-46A6-A9A4-B51F14859B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Evaluation </a:t>
            </a:r>
            <a:endParaRPr lang="ko-KR" alt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E48F0F2F-AC37-4BB7-B0B3-35C3A027AA3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147050" cy="5486400"/>
          </a:xfrm>
        </p:spPr>
        <p:txBody>
          <a:bodyPr/>
          <a:lstStyle/>
          <a:p>
            <a:pPr eaLnBrk="1" hangingPunct="1"/>
            <a:r>
              <a:rPr lang="en-US" altLang="ko-KR" dirty="0"/>
              <a:t>Evaluation</a:t>
            </a:r>
          </a:p>
          <a:p>
            <a:pPr lvl="1" eaLnBrk="1" hangingPunct="1"/>
            <a:r>
              <a:rPr lang="en-US" altLang="ko-KR" dirty="0"/>
              <a:t>Presentation(30%)</a:t>
            </a:r>
          </a:p>
          <a:p>
            <a:pPr lvl="1" eaLnBrk="1" hangingPunct="1"/>
            <a:r>
              <a:rPr lang="en-US" altLang="ko-KR" dirty="0"/>
              <a:t>Questions and Answers</a:t>
            </a:r>
            <a:r>
              <a:rPr lang="ko-KR" altLang="en-US" dirty="0"/>
              <a:t> </a:t>
            </a:r>
            <a:r>
              <a:rPr lang="en-US" altLang="ko-KR" dirty="0"/>
              <a:t>(20%) </a:t>
            </a:r>
          </a:p>
          <a:p>
            <a:pPr lvl="1" eaLnBrk="1" hangingPunct="1"/>
            <a:r>
              <a:rPr lang="en-US" altLang="ko-KR" dirty="0"/>
              <a:t>Paper review (30%)</a:t>
            </a:r>
          </a:p>
          <a:p>
            <a:pPr lvl="1" eaLnBrk="1" hangingPunct="1"/>
            <a:r>
              <a:rPr lang="en-US" altLang="ko-KR" dirty="0"/>
              <a:t>Final proposal (20%)</a:t>
            </a:r>
          </a:p>
        </p:txBody>
      </p:sp>
      <p:pic>
        <p:nvPicPr>
          <p:cNvPr id="24580" name="Picture 5">
            <a:extLst>
              <a:ext uri="{FF2B5EF4-FFF2-40B4-BE49-F238E27FC236}">
                <a16:creationId xmlns:a16="http://schemas.microsoft.com/office/drawing/2014/main" id="{CE31091D-5D50-4E5C-90F2-4AFEA7047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2952750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8">
            <a:extLst>
              <a:ext uri="{FF2B5EF4-FFF2-40B4-BE49-F238E27FC236}">
                <a16:creationId xmlns:a16="http://schemas.microsoft.com/office/drawing/2014/main" id="{05098087-28E3-4947-905B-B2FC924DF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94" y="5314799"/>
            <a:ext cx="76920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360000" indent="-2880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F"/>
            </a:pPr>
            <a:r>
              <a:rPr lang="en-US" altLang="ko-KR" sz="1600" dirty="0">
                <a:solidFill>
                  <a:srgbClr val="FF0000"/>
                </a:solidFill>
              </a:rPr>
              <a:t>Choose papers in the suggested list and send your choices to me via email (</a:t>
            </a:r>
            <a:r>
              <a:rPr lang="en-US" altLang="ko-KR" sz="1600" dirty="0">
                <a:solidFill>
                  <a:srgbClr val="FF0000"/>
                </a:solidFill>
                <a:hlinkClick r:id="rId5"/>
              </a:rPr>
              <a:t>choijm@dankook.ac.kr</a:t>
            </a:r>
            <a:r>
              <a:rPr lang="en-US" altLang="ko-KR" sz="1600" dirty="0">
                <a:solidFill>
                  <a:srgbClr val="FF0000"/>
                </a:solidFill>
              </a:rPr>
              <a:t>) until this Friday Monday (8</a:t>
            </a:r>
            <a:r>
              <a:rPr lang="en-US" altLang="ko-KR" sz="1600" baseline="30000" dirty="0">
                <a:solidFill>
                  <a:srgbClr val="FF0000"/>
                </a:solidFill>
              </a:rPr>
              <a:t>th</a:t>
            </a:r>
            <a:r>
              <a:rPr lang="en-US" altLang="ko-KR" sz="1600" dirty="0">
                <a:solidFill>
                  <a:srgbClr val="FF0000"/>
                </a:solidFill>
              </a:rPr>
              <a:t>, September).</a:t>
            </a:r>
          </a:p>
          <a:p>
            <a:pPr marL="360000" indent="-2880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F"/>
            </a:pPr>
            <a:r>
              <a:rPr lang="en-US" altLang="ko-KR" sz="1600" dirty="0">
                <a:solidFill>
                  <a:srgbClr val="FF0000"/>
                </a:solidFill>
              </a:rPr>
              <a:t>Need volunteers for next week (OS: scheduling papers).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133E5BAB-DDF6-49B9-8FE2-2BDDCFE9BD78}"/>
              </a:ext>
            </a:extLst>
          </p:cNvPr>
          <p:cNvSpPr txBox="1">
            <a:spLocks/>
          </p:cNvSpPr>
          <p:nvPr/>
        </p:nvSpPr>
        <p:spPr bwMode="auto">
          <a:xfrm>
            <a:off x="2743200" y="6553200"/>
            <a:ext cx="3581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ko-KR"/>
            </a:defPPr>
            <a:lvl1pPr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kumimoji="1" sz="24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Char char="•"/>
              <a:defRPr kumimoji="1" sz="16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D11837C7-816F-4F83-BF67-97A79FE7F10E}" type="slidenum">
              <a:rPr kumimoji="0" lang="en-US" altLang="ko-KR" sz="1400" b="0" smtClean="0">
                <a:solidFill>
                  <a:schemeClr val="bg2"/>
                </a:solidFill>
                <a:latin typeface="굴림" panose="020B0600000101010101" pitchFamily="50" charset="-127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kumimoji="0" lang="en-US" altLang="ko-KR" sz="1400" b="0" dirty="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제목 1">
            <a:extLst>
              <a:ext uri="{FF2B5EF4-FFF2-40B4-BE49-F238E27FC236}">
                <a16:creationId xmlns:a16="http://schemas.microsoft.com/office/drawing/2014/main" id="{685FB3A8-DEF1-4822-8FB5-8663C8A08E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Discussion </a:t>
            </a:r>
            <a:endParaRPr lang="ko-KR" altLang="en-US"/>
          </a:p>
        </p:txBody>
      </p:sp>
      <p:sp>
        <p:nvSpPr>
          <p:cNvPr id="26627" name="텍스트 개체 틀 2">
            <a:extLst>
              <a:ext uri="{FF2B5EF4-FFF2-40B4-BE49-F238E27FC236}">
                <a16:creationId xmlns:a16="http://schemas.microsoft.com/office/drawing/2014/main" id="{8D2A624E-E286-4E9C-ABE8-7AEB7361791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4864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26628" name="슬라이드 번호 개체 틀 3">
            <a:extLst>
              <a:ext uri="{FF2B5EF4-FFF2-40B4-BE49-F238E27FC236}">
                <a16:creationId xmlns:a16="http://schemas.microsoft.com/office/drawing/2014/main" id="{F489357E-63FC-4441-B887-E17D52E2768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2743200" y="6553200"/>
            <a:ext cx="3581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D11837C7-816F-4F83-BF67-97A79FE7F10E}" type="slidenum">
              <a:rPr kumimoji="0" lang="en-US" altLang="ko-KR" sz="1400" b="0">
                <a:solidFill>
                  <a:schemeClr val="bg2"/>
                </a:solidFill>
                <a:latin typeface="굴림" panose="020B0600000101010101" pitchFamily="50" charset="-127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kumimoji="0" lang="en-US" altLang="ko-KR" sz="1400" b="0" dirty="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26629" name="그림 5">
            <a:extLst>
              <a:ext uri="{FF2B5EF4-FFF2-40B4-BE49-F238E27FC236}">
                <a16:creationId xmlns:a16="http://schemas.microsoft.com/office/drawing/2014/main" id="{3A07480F-33A1-41E1-89E9-5DD5D5435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1671638"/>
            <a:ext cx="4352925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F38EF09-C466-4781-8287-0B375DC4E7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/>
              <a:t>Course Objective</a:t>
            </a:r>
            <a:endParaRPr lang="ko-KR" altLang="en-US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52507AB-DFEA-44C8-AEB7-9D1B601A1A8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362950" cy="561498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altLang="ko-KR" dirty="0"/>
              <a:t>Understanding key concepts about advanced operating system</a:t>
            </a:r>
            <a:endParaRPr lang="en-US" altLang="ko-KR" dirty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r>
              <a:rPr lang="en-US" altLang="ko-KR" dirty="0"/>
              <a:t>OS basic: scheduling, memory, file system, …</a:t>
            </a:r>
          </a:p>
          <a:p>
            <a:pPr lvl="1" eaLnBrk="1" hangingPunct="1">
              <a:defRPr/>
            </a:pPr>
            <a:r>
              <a:rPr lang="en-US" altLang="ko-KR" dirty="0"/>
              <a:t>Bigdata platform, DNN framework, Key-value store, …</a:t>
            </a:r>
          </a:p>
          <a:p>
            <a:pPr lvl="1" eaLnBrk="1" hangingPunct="1">
              <a:defRPr/>
            </a:pPr>
            <a:r>
              <a:rPr lang="en-US" altLang="ko-KR" dirty="0"/>
              <a:t>Disaggregation, Serverless, User level, … </a:t>
            </a:r>
          </a:p>
          <a:p>
            <a:pPr lvl="1" eaLnBrk="1" hangingPunct="1">
              <a:defRPr/>
            </a:pPr>
            <a:endParaRPr lang="en-US" altLang="ko-KR" dirty="0"/>
          </a:p>
          <a:p>
            <a:pPr eaLnBrk="1" hangingPunct="1">
              <a:defRPr/>
            </a:pPr>
            <a:r>
              <a:rPr lang="en-US" altLang="ko-KR" dirty="0"/>
              <a:t>Get accustomed to papers written in English</a:t>
            </a:r>
          </a:p>
          <a:p>
            <a:pPr lvl="1" eaLnBrk="1" hangingPunct="1">
              <a:defRPr/>
            </a:pPr>
            <a:r>
              <a:rPr lang="en-US" altLang="ko-KR" dirty="0"/>
              <a:t>Grasp the general structure of a paper</a:t>
            </a:r>
          </a:p>
          <a:p>
            <a:pPr lvl="1" eaLnBrk="1" hangingPunct="1">
              <a:defRPr/>
            </a:pPr>
            <a:r>
              <a:rPr lang="en-US" altLang="ko-KR" dirty="0">
                <a:solidFill>
                  <a:srgbClr val="0066FF"/>
                </a:solidFill>
              </a:rPr>
              <a:t>How to review a paper?</a:t>
            </a:r>
            <a:endParaRPr lang="ko-KR" altLang="en-US" dirty="0">
              <a:solidFill>
                <a:srgbClr val="0066FF"/>
              </a:solidFill>
            </a:endParaRPr>
          </a:p>
          <a:p>
            <a:pPr lvl="3" eaLnBrk="1" hangingPunct="1">
              <a:defRPr/>
            </a:pPr>
            <a:endParaRPr lang="ko-KR" altLang="en-US" dirty="0"/>
          </a:p>
          <a:p>
            <a:pPr eaLnBrk="1" hangingPunct="1">
              <a:defRPr/>
            </a:pPr>
            <a:r>
              <a:rPr lang="en-US" altLang="ko-KR" dirty="0"/>
              <a:t>Enhance presentation skill</a:t>
            </a:r>
          </a:p>
          <a:p>
            <a:pPr lvl="1" eaLnBrk="1" hangingPunct="1">
              <a:defRPr/>
            </a:pPr>
            <a:r>
              <a:rPr lang="en-US" altLang="ko-KR" dirty="0"/>
              <a:t>Practice via actual presentations </a:t>
            </a:r>
          </a:p>
          <a:p>
            <a:pPr lvl="1" eaLnBrk="1" hangingPunct="1">
              <a:defRPr/>
            </a:pPr>
            <a:r>
              <a:rPr lang="en-US" altLang="ko-KR" dirty="0">
                <a:solidFill>
                  <a:srgbClr val="0066FF"/>
                </a:solidFill>
              </a:rPr>
              <a:t>How to discuss or argue?</a:t>
            </a:r>
          </a:p>
          <a:p>
            <a:pPr lvl="2" eaLnBrk="1" hangingPunct="1">
              <a:defRPr/>
            </a:pPr>
            <a:endParaRPr lang="en-US" altLang="ko-KR" dirty="0"/>
          </a:p>
          <a:p>
            <a:pPr eaLnBrk="1" hangingPunct="1">
              <a:defRPr/>
            </a:pPr>
            <a:r>
              <a:rPr lang="en-US" altLang="ko-KR" dirty="0"/>
              <a:t>Make our own paper</a:t>
            </a:r>
          </a:p>
          <a:p>
            <a:pPr lvl="1" eaLnBrk="1" hangingPunct="1">
              <a:defRPr/>
            </a:pPr>
            <a:r>
              <a:rPr lang="en-US" altLang="ko-KR" dirty="0">
                <a:solidFill>
                  <a:srgbClr val="0066FF"/>
                </a:solidFill>
              </a:rPr>
              <a:t>How to write a good paper?</a:t>
            </a:r>
          </a:p>
          <a:p>
            <a:pPr lvl="1" eaLnBrk="1" hangingPunct="1">
              <a:defRPr/>
            </a:pPr>
            <a:r>
              <a:rPr lang="en-US" altLang="ko-KR" dirty="0"/>
              <a:t>Submit to</a:t>
            </a:r>
            <a:r>
              <a:rPr lang="ko-KR" altLang="en-US" dirty="0"/>
              <a:t> </a:t>
            </a:r>
            <a:r>
              <a:rPr lang="en-US" altLang="ko-KR" dirty="0"/>
              <a:t>a</a:t>
            </a:r>
            <a:r>
              <a:rPr lang="ko-KR" altLang="en-US" dirty="0"/>
              <a:t> </a:t>
            </a:r>
            <a:r>
              <a:rPr lang="en-US" altLang="ko-KR" dirty="0"/>
              <a:t>conference/journal (</a:t>
            </a:r>
            <a:r>
              <a:rPr lang="en-US" altLang="ko-KR" dirty="0">
                <a:solidFill>
                  <a:srgbClr val="008000"/>
                </a:solidFill>
              </a:rPr>
              <a:t>or mandatory?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82A52E9-8E07-4966-ADE5-54DE937C7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3861048"/>
            <a:ext cx="2435944" cy="1734716"/>
          </a:xfrm>
          <a:prstGeom prst="rect">
            <a:avLst/>
          </a:prstGeom>
        </p:spPr>
      </p:pic>
      <p:sp>
        <p:nvSpPr>
          <p:cNvPr id="19" name="슬라이드 번호 개체 틀 3">
            <a:extLst>
              <a:ext uri="{FF2B5EF4-FFF2-40B4-BE49-F238E27FC236}">
                <a16:creationId xmlns:a16="http://schemas.microsoft.com/office/drawing/2014/main" id="{EA16431B-1344-4A7E-A422-D816F7A5DEB9}"/>
              </a:ext>
            </a:extLst>
          </p:cNvPr>
          <p:cNvSpPr txBox="1">
            <a:spLocks/>
          </p:cNvSpPr>
          <p:nvPr/>
        </p:nvSpPr>
        <p:spPr bwMode="auto">
          <a:xfrm>
            <a:off x="2743200" y="6553200"/>
            <a:ext cx="3581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ko-KR"/>
            </a:defPPr>
            <a:lvl1pPr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kumimoji="1" sz="24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Char char="•"/>
              <a:defRPr kumimoji="1" sz="16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D11837C7-816F-4F83-BF67-97A79FE7F10E}" type="slidenum">
              <a:rPr kumimoji="0" lang="en-US" altLang="ko-KR" sz="1400" b="0" smtClean="0">
                <a:solidFill>
                  <a:schemeClr val="bg2"/>
                </a:solidFill>
                <a:latin typeface="굴림" panose="020B0600000101010101" pitchFamily="50" charset="-127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kumimoji="0" lang="en-US" altLang="ko-KR" sz="1400" b="0" dirty="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제목 1">
            <a:extLst>
              <a:ext uri="{FF2B5EF4-FFF2-40B4-BE49-F238E27FC236}">
                <a16:creationId xmlns:a16="http://schemas.microsoft.com/office/drawing/2014/main" id="{8CF2C9B2-1323-45DD-A9F4-9123F8DB07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Course text</a:t>
            </a:r>
            <a:endParaRPr lang="ko-KR" altLang="en-US" dirty="0"/>
          </a:p>
        </p:txBody>
      </p:sp>
      <p:sp>
        <p:nvSpPr>
          <p:cNvPr id="9219" name="텍스트 개체 틀 2">
            <a:extLst>
              <a:ext uri="{FF2B5EF4-FFF2-40B4-BE49-F238E27FC236}">
                <a16:creationId xmlns:a16="http://schemas.microsoft.com/office/drawing/2014/main" id="{B948C28D-FFC8-4730-B836-03E17C42534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6613"/>
            <a:ext cx="8642350" cy="5486400"/>
          </a:xfrm>
        </p:spPr>
        <p:txBody>
          <a:bodyPr/>
          <a:lstStyle/>
          <a:p>
            <a:r>
              <a:rPr lang="en-US" altLang="ko-KR" dirty="0"/>
              <a:t>Where can you find papers?</a:t>
            </a:r>
            <a:endParaRPr lang="ko-KR" altLang="en-US" dirty="0"/>
          </a:p>
        </p:txBody>
      </p:sp>
      <p:sp>
        <p:nvSpPr>
          <p:cNvPr id="9220" name="TextBox 8">
            <a:extLst>
              <a:ext uri="{FF2B5EF4-FFF2-40B4-BE49-F238E27FC236}">
                <a16:creationId xmlns:a16="http://schemas.microsoft.com/office/drawing/2014/main" id="{D06A5031-ADF6-49D2-B3BF-DB9837C7E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819" y="6165645"/>
            <a:ext cx="13319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 dirty="0">
                <a:solidFill>
                  <a:srgbClr val="0099FF"/>
                </a:solidFill>
                <a:latin typeface="Tahoma" panose="020B0604030504040204" pitchFamily="34" charset="0"/>
              </a:rPr>
              <a:t>&lt;ASPLOS&gt;</a:t>
            </a:r>
            <a:endParaRPr lang="ko-KR" altLang="en-US" sz="1600" dirty="0">
              <a:solidFill>
                <a:srgbClr val="0099FF"/>
              </a:solidFill>
              <a:latin typeface="Tahoma" panose="020B0604030504040204" pitchFamily="34" charset="0"/>
            </a:endParaRPr>
          </a:p>
        </p:txBody>
      </p:sp>
      <p:sp>
        <p:nvSpPr>
          <p:cNvPr id="9221" name="TextBox 9">
            <a:extLst>
              <a:ext uri="{FF2B5EF4-FFF2-40B4-BE49-F238E27FC236}">
                <a16:creationId xmlns:a16="http://schemas.microsoft.com/office/drawing/2014/main" id="{5E72F43F-1CED-4D25-9108-9F380DCBD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0" y="3581400"/>
            <a:ext cx="1035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 dirty="0">
                <a:solidFill>
                  <a:srgbClr val="0099FF"/>
                </a:solidFill>
                <a:latin typeface="Tahoma" panose="020B0604030504040204" pitchFamily="34" charset="0"/>
              </a:rPr>
              <a:t>&lt;FAST&gt;</a:t>
            </a:r>
            <a:endParaRPr lang="ko-KR" altLang="en-US" sz="1600" dirty="0">
              <a:solidFill>
                <a:srgbClr val="0099FF"/>
              </a:solidFill>
              <a:latin typeface="Tahoma" panose="020B0604030504040204" pitchFamily="34" charset="0"/>
            </a:endParaRPr>
          </a:p>
        </p:txBody>
      </p:sp>
      <p:sp>
        <p:nvSpPr>
          <p:cNvPr id="9222" name="TextBox 10">
            <a:extLst>
              <a:ext uri="{FF2B5EF4-FFF2-40B4-BE49-F238E27FC236}">
                <a16:creationId xmlns:a16="http://schemas.microsoft.com/office/drawing/2014/main" id="{11389829-9DF6-4439-80DF-DC68E9777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3581400"/>
            <a:ext cx="13260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 dirty="0">
                <a:solidFill>
                  <a:srgbClr val="0099FF"/>
                </a:solidFill>
                <a:latin typeface="Tahoma" panose="020B0604030504040204" pitchFamily="34" charset="0"/>
              </a:rPr>
              <a:t>&lt;</a:t>
            </a:r>
            <a:r>
              <a:rPr lang="en-US" altLang="ko-KR" sz="1600" dirty="0" err="1">
                <a:solidFill>
                  <a:srgbClr val="0099FF"/>
                </a:solidFill>
                <a:latin typeface="Tahoma" panose="020B0604030504040204" pitchFamily="34" charset="0"/>
              </a:rPr>
              <a:t>Eurosys</a:t>
            </a:r>
            <a:r>
              <a:rPr lang="en-US" altLang="ko-KR" sz="1600" dirty="0">
                <a:solidFill>
                  <a:srgbClr val="0099FF"/>
                </a:solidFill>
                <a:latin typeface="Tahoma" panose="020B0604030504040204" pitchFamily="34" charset="0"/>
              </a:rPr>
              <a:t>&gt;</a:t>
            </a:r>
            <a:endParaRPr lang="ko-KR" altLang="en-US" sz="1600" dirty="0">
              <a:solidFill>
                <a:srgbClr val="0099FF"/>
              </a:solidFill>
              <a:latin typeface="Tahoma" panose="020B0604030504040204" pitchFamily="34" charset="0"/>
            </a:endParaRPr>
          </a:p>
        </p:txBody>
      </p:sp>
      <p:sp>
        <p:nvSpPr>
          <p:cNvPr id="9223" name="TextBox 11">
            <a:extLst>
              <a:ext uri="{FF2B5EF4-FFF2-40B4-BE49-F238E27FC236}">
                <a16:creationId xmlns:a16="http://schemas.microsoft.com/office/drawing/2014/main" id="{36B3E554-F2AA-43BE-8E45-E54E6FB0D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238" y="3581400"/>
            <a:ext cx="10652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 dirty="0">
                <a:solidFill>
                  <a:srgbClr val="0099FF"/>
                </a:solidFill>
                <a:latin typeface="Tahoma" panose="020B0604030504040204" pitchFamily="34" charset="0"/>
              </a:rPr>
              <a:t>&lt;OSDI&gt;</a:t>
            </a:r>
            <a:endParaRPr lang="ko-KR" altLang="en-US" sz="1600" dirty="0">
              <a:solidFill>
                <a:srgbClr val="0099FF"/>
              </a:solidFill>
              <a:latin typeface="Tahoma" panose="020B0604030504040204" pitchFamily="34" charset="0"/>
            </a:endParaRPr>
          </a:p>
        </p:txBody>
      </p:sp>
      <p:sp>
        <p:nvSpPr>
          <p:cNvPr id="9224" name="TextBox 13">
            <a:extLst>
              <a:ext uri="{FF2B5EF4-FFF2-40B4-BE49-F238E27FC236}">
                <a16:creationId xmlns:a16="http://schemas.microsoft.com/office/drawing/2014/main" id="{C9C2580D-E0A4-413C-8F7F-1FEF34EC3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221" y="6165645"/>
            <a:ext cx="10743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 dirty="0">
                <a:solidFill>
                  <a:srgbClr val="0099FF"/>
                </a:solidFill>
                <a:latin typeface="Tahoma" panose="020B0604030504040204" pitchFamily="34" charset="0"/>
              </a:rPr>
              <a:t>&lt;SOSP&gt;</a:t>
            </a:r>
            <a:endParaRPr lang="ko-KR" altLang="en-US" sz="1600" dirty="0">
              <a:solidFill>
                <a:srgbClr val="0099FF"/>
              </a:solidFill>
              <a:latin typeface="Tahoma" panose="020B0604030504040204" pitchFamily="34" charset="0"/>
            </a:endParaRPr>
          </a:p>
        </p:txBody>
      </p:sp>
      <p:sp>
        <p:nvSpPr>
          <p:cNvPr id="9225" name="TextBox 14">
            <a:extLst>
              <a:ext uri="{FF2B5EF4-FFF2-40B4-BE49-F238E27FC236}">
                <a16:creationId xmlns:a16="http://schemas.microsoft.com/office/drawing/2014/main" id="{0864648F-FEB3-434A-8DDA-B6BA98E5E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1123" y="6165645"/>
            <a:ext cx="13997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 dirty="0">
                <a:solidFill>
                  <a:srgbClr val="0099FF"/>
                </a:solidFill>
                <a:latin typeface="Tahoma" panose="020B0604030504040204" pitchFamily="34" charset="0"/>
              </a:rPr>
              <a:t>&lt;SIGMOD&gt;</a:t>
            </a:r>
            <a:endParaRPr lang="ko-KR" altLang="en-US" sz="1600" dirty="0">
              <a:solidFill>
                <a:srgbClr val="0099FF"/>
              </a:solidFill>
              <a:latin typeface="Tahoma" panose="020B0604030504040204" pitchFamily="34" charset="0"/>
            </a:endParaRPr>
          </a:p>
        </p:txBody>
      </p:sp>
      <p:sp>
        <p:nvSpPr>
          <p:cNvPr id="28" name="슬라이드 번호 개체 틀 3">
            <a:extLst>
              <a:ext uri="{FF2B5EF4-FFF2-40B4-BE49-F238E27FC236}">
                <a16:creationId xmlns:a16="http://schemas.microsoft.com/office/drawing/2014/main" id="{F8CF68C5-8E24-4AB0-A8C7-C32A8A11BDE0}"/>
              </a:ext>
            </a:extLst>
          </p:cNvPr>
          <p:cNvSpPr txBox="1">
            <a:spLocks/>
          </p:cNvSpPr>
          <p:nvPr/>
        </p:nvSpPr>
        <p:spPr bwMode="auto">
          <a:xfrm>
            <a:off x="2743200" y="6553200"/>
            <a:ext cx="3581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ko-KR"/>
            </a:defPPr>
            <a:lvl1pPr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Char char="•"/>
              <a:defRPr kumimoji="1" sz="16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D11837C7-816F-4F83-BF67-97A79FE7F10E}" type="slidenum">
              <a:rPr kumimoji="0" lang="en-US" altLang="ko-KR" sz="1400" b="0" smtClean="0">
                <a:solidFill>
                  <a:schemeClr val="bg2"/>
                </a:solidFill>
                <a:latin typeface="굴림" panose="020B0600000101010101" pitchFamily="50" charset="-127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kumimoji="0" lang="en-US" altLang="ko-KR" sz="1400" b="0" dirty="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4DF3876-9229-E9A5-0457-2F1C9C34AF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54" y="1391260"/>
            <a:ext cx="2832100" cy="224411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9C81318-B5CC-71CF-6E52-68534DE978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3732" y="1391260"/>
            <a:ext cx="2863816" cy="224411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60B27C35-8647-1FD5-2C78-705632E8CF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1526" y="1391260"/>
            <a:ext cx="2924513" cy="2244115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47BFF498-9F64-AC5E-6A13-8C1200C233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354" y="3963649"/>
            <a:ext cx="2800665" cy="223446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355E5A26-1A74-0AA2-3266-5A7149B363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1082" y="3953994"/>
            <a:ext cx="2856465" cy="2244115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2A0BF352-2435-A537-E502-15A9335500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4826" y="3963649"/>
            <a:ext cx="2941212" cy="22344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제목 1">
            <a:extLst>
              <a:ext uri="{FF2B5EF4-FFF2-40B4-BE49-F238E27FC236}">
                <a16:creationId xmlns:a16="http://schemas.microsoft.com/office/drawing/2014/main" id="{88136F65-AC99-42AA-B2B7-F020A36FB8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Paper</a:t>
            </a:r>
            <a:r>
              <a:rPr lang="ko-KR" altLang="en-US" dirty="0"/>
              <a:t> </a:t>
            </a:r>
            <a:r>
              <a:rPr lang="en-US" altLang="ko-KR" dirty="0"/>
              <a:t>lists (Suggested)</a:t>
            </a:r>
            <a:endParaRPr lang="ko-KR" altLang="en-US" dirty="0"/>
          </a:p>
        </p:txBody>
      </p:sp>
      <p:sp>
        <p:nvSpPr>
          <p:cNvPr id="12291" name="텍스트 개체 틀 2">
            <a:extLst>
              <a:ext uri="{FF2B5EF4-FFF2-40B4-BE49-F238E27FC236}">
                <a16:creationId xmlns:a16="http://schemas.microsoft.com/office/drawing/2014/main" id="{00F6EA16-3876-4D8C-ADDD-E93A1082055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4" y="836613"/>
            <a:ext cx="8839199" cy="5616723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ko-KR" dirty="0"/>
              <a:t>1</a:t>
            </a:r>
            <a:r>
              <a:rPr lang="ko-KR" altLang="en-US" dirty="0"/>
              <a:t>주</a:t>
            </a:r>
            <a:r>
              <a:rPr lang="en-US" altLang="ko-KR" dirty="0"/>
              <a:t>. Introduction</a:t>
            </a:r>
            <a:r>
              <a:rPr lang="ko-KR" altLang="en-US" dirty="0"/>
              <a:t> </a:t>
            </a:r>
            <a:endParaRPr lang="en-US" altLang="ko-KR" dirty="0"/>
          </a:p>
          <a:p>
            <a:pPr lvl="1">
              <a:defRPr/>
            </a:pPr>
            <a:r>
              <a:rPr lang="ko-KR" altLang="en-US" dirty="0"/>
              <a:t>강의 내용</a:t>
            </a:r>
            <a:r>
              <a:rPr lang="en-US" altLang="ko-KR" dirty="0"/>
              <a:t>, </a:t>
            </a:r>
            <a:r>
              <a:rPr lang="ko-KR" altLang="en-US" dirty="0"/>
              <a:t>방법 소개</a:t>
            </a:r>
            <a:r>
              <a:rPr lang="en-US" altLang="ko-KR" dirty="0"/>
              <a:t> </a:t>
            </a:r>
            <a:r>
              <a:rPr lang="en-US" altLang="ko-KR" dirty="0">
                <a:sym typeface="Wingdings" panose="05000000000000000000" pitchFamily="2" charset="2"/>
              </a:rPr>
              <a:t> </a:t>
            </a:r>
            <a:r>
              <a:rPr lang="ko-KR" altLang="en-US" dirty="0">
                <a:solidFill>
                  <a:srgbClr val="0099FF"/>
                </a:solidFill>
              </a:rPr>
              <a:t>논문 선택 </a:t>
            </a:r>
            <a:r>
              <a:rPr lang="en-US" altLang="ko-KR" dirty="0">
                <a:solidFill>
                  <a:srgbClr val="0099FF"/>
                </a:solidFill>
              </a:rPr>
              <a:t>(4</a:t>
            </a:r>
            <a:r>
              <a:rPr lang="ko-KR" altLang="en-US" dirty="0">
                <a:solidFill>
                  <a:srgbClr val="0099FF"/>
                </a:solidFill>
              </a:rPr>
              <a:t>개 선택</a:t>
            </a:r>
            <a:r>
              <a:rPr lang="en-US" altLang="ko-KR" dirty="0">
                <a:solidFill>
                  <a:srgbClr val="0099FF"/>
                </a:solidFill>
              </a:rPr>
              <a:t>, </a:t>
            </a:r>
            <a:r>
              <a:rPr lang="ko-KR" altLang="en-US" dirty="0">
                <a:solidFill>
                  <a:srgbClr val="0099FF"/>
                </a:solidFill>
              </a:rPr>
              <a:t>그 중에 </a:t>
            </a:r>
            <a:r>
              <a:rPr lang="en-US" altLang="ko-KR" dirty="0">
                <a:solidFill>
                  <a:srgbClr val="0099FF"/>
                </a:solidFill>
              </a:rPr>
              <a:t>3</a:t>
            </a:r>
            <a:r>
              <a:rPr lang="ko-KR" altLang="en-US" dirty="0">
                <a:solidFill>
                  <a:srgbClr val="0099FF"/>
                </a:solidFill>
              </a:rPr>
              <a:t>개 발표</a:t>
            </a:r>
            <a:r>
              <a:rPr lang="en-US" altLang="ko-KR" dirty="0">
                <a:solidFill>
                  <a:srgbClr val="0099FF"/>
                </a:solidFill>
              </a:rPr>
              <a:t>)</a:t>
            </a:r>
            <a:r>
              <a:rPr lang="ko-KR" altLang="en-US" dirty="0">
                <a:solidFill>
                  <a:srgbClr val="0099FF"/>
                </a:solidFill>
              </a:rPr>
              <a:t> </a:t>
            </a:r>
            <a:endParaRPr lang="en-US" altLang="ko-KR" dirty="0">
              <a:solidFill>
                <a:srgbClr val="0099FF"/>
              </a:solidFill>
            </a:endParaRPr>
          </a:p>
          <a:p>
            <a:pPr>
              <a:defRPr/>
            </a:pPr>
            <a:r>
              <a:rPr lang="en-US" altLang="ko-KR" dirty="0"/>
              <a:t>2</a:t>
            </a:r>
            <a:r>
              <a:rPr lang="ko-KR" altLang="en-US" dirty="0"/>
              <a:t>주</a:t>
            </a:r>
            <a:r>
              <a:rPr lang="en-US" altLang="ko-KR" dirty="0"/>
              <a:t>. Scheduling</a:t>
            </a:r>
          </a:p>
          <a:p>
            <a:pPr lvl="1">
              <a:defRPr/>
            </a:pPr>
            <a:r>
              <a:rPr lang="en-US" altLang="ko-KR" dirty="0"/>
              <a:t>C. </a:t>
            </a:r>
            <a:r>
              <a:rPr lang="en-US" altLang="ko-KR" dirty="0" err="1"/>
              <a:t>Waldspurger</a:t>
            </a:r>
            <a:r>
              <a:rPr lang="en-US" altLang="ko-KR" dirty="0"/>
              <a:t> et al., "Lottery Scheduling: Flexible Proportional-Share Resource Management,” OSDI'94.</a:t>
            </a:r>
          </a:p>
          <a:p>
            <a:pPr lvl="1">
              <a:defRPr/>
            </a:pPr>
            <a:r>
              <a:rPr lang="en-US" altLang="ko-KR" dirty="0"/>
              <a:t>J. Lozi et al., “The Linux Scheduler: a Decade of Wasted Cores,” Eurosys’16. </a:t>
            </a:r>
          </a:p>
          <a:p>
            <a:pPr>
              <a:defRPr/>
            </a:pPr>
            <a:r>
              <a:rPr lang="en-US" altLang="ko-KR" dirty="0"/>
              <a:t>3</a:t>
            </a:r>
            <a:r>
              <a:rPr lang="ko-KR" altLang="en-US" dirty="0"/>
              <a:t>주</a:t>
            </a:r>
            <a:r>
              <a:rPr lang="en-US" altLang="ko-KR" dirty="0"/>
              <a:t>. Memory Management</a:t>
            </a:r>
          </a:p>
          <a:p>
            <a:pPr lvl="1">
              <a:defRPr/>
            </a:pPr>
            <a:r>
              <a:rPr lang="en-US" altLang="ko-KR" dirty="0"/>
              <a:t>N. Megiddo et al., "ARC: A Self-Tuning, Low Overhead Replacement Cache,” FAST'03.</a:t>
            </a:r>
          </a:p>
          <a:p>
            <a:pPr lvl="1">
              <a:defRPr/>
            </a:pPr>
            <a:r>
              <a:rPr lang="en-US" altLang="ko-KR" dirty="0"/>
              <a:t>H. Park et al., "Regularities considered harmful: forcing randomness to memory accesses to reduce row buffer conflicts for multi-core, multi-bank systems", ASPLOS'13.</a:t>
            </a:r>
          </a:p>
          <a:p>
            <a:pPr>
              <a:defRPr/>
            </a:pPr>
            <a:r>
              <a:rPr lang="en-US" altLang="ko-KR" dirty="0"/>
              <a:t>4</a:t>
            </a:r>
            <a:r>
              <a:rPr lang="ko-KR" altLang="en-US" dirty="0"/>
              <a:t>주</a:t>
            </a:r>
            <a:r>
              <a:rPr lang="en-US" altLang="ko-KR" dirty="0"/>
              <a:t>. File system</a:t>
            </a:r>
          </a:p>
          <a:p>
            <a:pPr lvl="1">
              <a:defRPr/>
            </a:pPr>
            <a:r>
              <a:rPr lang="en-US" altLang="ko-KR" dirty="0"/>
              <a:t>M. Rosenblum et al., “The Design and Implementation of a Log-Structured File System,” SOSP'91.</a:t>
            </a:r>
          </a:p>
          <a:p>
            <a:pPr lvl="1">
              <a:defRPr/>
            </a:pPr>
            <a:r>
              <a:rPr lang="en-US" altLang="ko-KR" dirty="0"/>
              <a:t>V. Chidambaram et al., "Optimistic Crash Consistency", SOSP’13.</a:t>
            </a:r>
          </a:p>
          <a:p>
            <a:pPr>
              <a:defRPr/>
            </a:pPr>
            <a:r>
              <a:rPr lang="en-US" altLang="ko-KR" dirty="0"/>
              <a:t>5</a:t>
            </a:r>
            <a:r>
              <a:rPr lang="ko-KR" altLang="en-US" dirty="0"/>
              <a:t>주</a:t>
            </a:r>
            <a:r>
              <a:rPr lang="en-US" altLang="ko-KR" dirty="0"/>
              <a:t>. </a:t>
            </a:r>
            <a:r>
              <a:rPr lang="en-US" altLang="ko-KR" dirty="0">
                <a:solidFill>
                  <a:srgbClr val="0066FF"/>
                </a:solidFill>
              </a:rPr>
              <a:t>Personal presentation </a:t>
            </a:r>
            <a:r>
              <a:rPr lang="en-US" altLang="ko-KR" dirty="0"/>
              <a:t>+ Virtualization</a:t>
            </a:r>
            <a:endParaRPr lang="en-US" altLang="ko-KR" dirty="0">
              <a:solidFill>
                <a:srgbClr val="0066FF"/>
              </a:solidFill>
            </a:endParaRPr>
          </a:p>
          <a:p>
            <a:pPr lvl="1">
              <a:defRPr/>
            </a:pPr>
            <a:r>
              <a:rPr lang="en-US" altLang="ko-KR" dirty="0"/>
              <a:t>P. Barham et al., “Xen and the Art of Virtualization,” SOSP'03.</a:t>
            </a:r>
          </a:p>
          <a:p>
            <a:pPr lvl="1">
              <a:defRPr/>
            </a:pPr>
            <a:r>
              <a:rPr lang="en-US" altLang="ko-KR" dirty="0"/>
              <a:t>C. </a:t>
            </a:r>
            <a:r>
              <a:rPr lang="en-US" altLang="ko-KR" dirty="0" err="1"/>
              <a:t>Waldspurger</a:t>
            </a:r>
            <a:r>
              <a:rPr lang="en-US" altLang="ko-KR" dirty="0"/>
              <a:t>, “Memory Resource Management in VMware ESX Server,” OSDI'02.</a:t>
            </a:r>
          </a:p>
          <a:p>
            <a:pPr lvl="1">
              <a:defRPr/>
            </a:pPr>
            <a:r>
              <a:rPr lang="en-US" altLang="ko-KR" dirty="0">
                <a:solidFill>
                  <a:srgbClr val="0066FF"/>
                </a:solidFill>
              </a:rPr>
              <a:t>ICE break (</a:t>
            </a:r>
            <a:r>
              <a:rPr lang="ko-KR" altLang="en-US" dirty="0">
                <a:solidFill>
                  <a:srgbClr val="0066FF"/>
                </a:solidFill>
              </a:rPr>
              <a:t>자기 소개</a:t>
            </a:r>
            <a:r>
              <a:rPr lang="en-US" altLang="ko-KR" dirty="0">
                <a:solidFill>
                  <a:srgbClr val="0066FF"/>
                </a:solidFill>
              </a:rPr>
              <a:t>) + Idea (</a:t>
            </a:r>
            <a:r>
              <a:rPr lang="ko-KR" altLang="en-US" dirty="0">
                <a:solidFill>
                  <a:srgbClr val="0066FF"/>
                </a:solidFill>
              </a:rPr>
              <a:t>연구 주제 아이디어 발표</a:t>
            </a:r>
            <a:r>
              <a:rPr lang="en-US" altLang="ko-KR" dirty="0">
                <a:solidFill>
                  <a:srgbClr val="0066FF"/>
                </a:solidFill>
              </a:rPr>
              <a:t>)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3BE2C06-5B7E-4F23-AD27-340F8F838C7E}"/>
              </a:ext>
            </a:extLst>
          </p:cNvPr>
          <p:cNvSpPr txBox="1">
            <a:spLocks/>
          </p:cNvSpPr>
          <p:nvPr/>
        </p:nvSpPr>
        <p:spPr bwMode="auto">
          <a:xfrm>
            <a:off x="2743200" y="6553200"/>
            <a:ext cx="3581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ko-KR"/>
            </a:defPPr>
            <a:lvl1pPr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Char char="•"/>
              <a:defRPr kumimoji="1" sz="16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D11837C7-816F-4F83-BF67-97A79FE7F10E}" type="slidenum">
              <a:rPr kumimoji="0" lang="en-US" altLang="ko-KR" sz="1400" b="0" smtClean="0">
                <a:solidFill>
                  <a:schemeClr val="bg2"/>
                </a:solidFill>
                <a:latin typeface="굴림" panose="020B0600000101010101" pitchFamily="50" charset="-127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kumimoji="0" lang="en-US" altLang="ko-KR" sz="1400" b="0" dirty="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>
            <a:extLst>
              <a:ext uri="{FF2B5EF4-FFF2-40B4-BE49-F238E27FC236}">
                <a16:creationId xmlns:a16="http://schemas.microsoft.com/office/drawing/2014/main" id="{F62EAB5E-D5DD-4DEF-9D5C-1BB18D6B31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Paper</a:t>
            </a:r>
            <a:r>
              <a:rPr lang="ko-KR" altLang="en-US" dirty="0"/>
              <a:t> </a:t>
            </a:r>
            <a:r>
              <a:rPr lang="en-US" altLang="ko-KR" dirty="0"/>
              <a:t>lists (Suggested)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4845855-4544-4BAD-9656-AA5C082B612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50825" y="836612"/>
            <a:ext cx="8642350" cy="5945188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altLang="ko-KR" dirty="0"/>
              <a:t>6</a:t>
            </a:r>
            <a:r>
              <a:rPr lang="ko-KR" altLang="en-US" dirty="0"/>
              <a:t>주</a:t>
            </a:r>
            <a:r>
              <a:rPr lang="en-US" altLang="ko-KR" dirty="0"/>
              <a:t>. Bigdata platform</a:t>
            </a:r>
          </a:p>
          <a:p>
            <a:pPr lvl="1">
              <a:defRPr/>
            </a:pPr>
            <a:r>
              <a:rPr lang="en-US" altLang="ko-KR" dirty="0"/>
              <a:t>J. Dean et al., "MapReduce: Simplified Data Processing on Large Clusters", OSDI'04.</a:t>
            </a:r>
          </a:p>
          <a:p>
            <a:pPr lvl="1">
              <a:defRPr/>
            </a:pPr>
            <a:r>
              <a:rPr lang="en-US" altLang="ko-KR" dirty="0"/>
              <a:t>S. A. Weil et al., "Ceph: A Scalable, High-Performance Distributed File System,” OSDI'06. </a:t>
            </a:r>
          </a:p>
          <a:p>
            <a:pPr>
              <a:defRPr/>
            </a:pPr>
            <a:r>
              <a:rPr lang="en-US" altLang="ko-KR" dirty="0"/>
              <a:t>7</a:t>
            </a:r>
            <a:r>
              <a:rPr lang="ko-KR" altLang="en-US" dirty="0"/>
              <a:t>주</a:t>
            </a:r>
            <a:r>
              <a:rPr lang="en-US" altLang="ko-KR" dirty="0"/>
              <a:t>. DNN framework</a:t>
            </a:r>
          </a:p>
          <a:p>
            <a:pPr lvl="1">
              <a:defRPr/>
            </a:pPr>
            <a:r>
              <a:rPr lang="en-US" altLang="ko-KR" dirty="0"/>
              <a:t>D. Narayanan et al., “PipeDream: Generalized Pipeline Parallelism for DNN Training”, SOSP’19.</a:t>
            </a:r>
          </a:p>
          <a:p>
            <a:pPr lvl="1">
              <a:defRPr/>
            </a:pPr>
            <a:r>
              <a:rPr lang="en-US" altLang="ko-KR" i="0" dirty="0">
                <a:effectLst/>
              </a:rPr>
              <a:t>H. Zhao et al., "</a:t>
            </a:r>
            <a:r>
              <a:rPr lang="en-US" altLang="ko-KR" i="0" dirty="0" err="1">
                <a:effectLst/>
              </a:rPr>
              <a:t>SiloD</a:t>
            </a:r>
            <a:r>
              <a:rPr lang="en-US" altLang="ko-KR" i="0" dirty="0">
                <a:effectLst/>
              </a:rPr>
              <a:t>: A Co-design of Caching and Scheduling for Deep Learning Clusters", Eurosys'23</a:t>
            </a:r>
            <a:r>
              <a:rPr lang="en-US" altLang="ko-KR" dirty="0"/>
              <a:t>.</a:t>
            </a:r>
          </a:p>
          <a:p>
            <a:pPr>
              <a:defRPr/>
            </a:pPr>
            <a:r>
              <a:rPr lang="en-US" altLang="ko-KR" dirty="0"/>
              <a:t>8</a:t>
            </a:r>
            <a:r>
              <a:rPr lang="ko-KR" altLang="en-US" dirty="0"/>
              <a:t>주</a:t>
            </a:r>
            <a:r>
              <a:rPr lang="en-US" altLang="ko-KR" dirty="0"/>
              <a:t>. </a:t>
            </a:r>
            <a:r>
              <a:rPr lang="en-US" altLang="ko-KR" dirty="0" err="1"/>
              <a:t>Disaggreagted</a:t>
            </a:r>
            <a:r>
              <a:rPr lang="en-US" altLang="ko-KR" dirty="0"/>
              <a:t> and CXL</a:t>
            </a:r>
          </a:p>
          <a:p>
            <a:pPr lvl="1">
              <a:defRPr/>
            </a:pPr>
            <a:r>
              <a:rPr lang="en-US" altLang="ko-KR" dirty="0"/>
              <a:t>W. Yoon et al., "</a:t>
            </a:r>
            <a:r>
              <a:rPr lang="en-US" altLang="ko-KR" dirty="0" err="1"/>
              <a:t>DiLOS</a:t>
            </a:r>
            <a:r>
              <a:rPr lang="en-US" altLang="ko-KR" dirty="0"/>
              <a:t>: Do Not Trade Compatibility for Performance in Memory Disaggregation", Eurosys’23.</a:t>
            </a:r>
          </a:p>
          <a:p>
            <a:pPr lvl="1">
              <a:defRPr/>
            </a:pPr>
            <a:r>
              <a:rPr lang="en-US" altLang="ko-KR" dirty="0"/>
              <a:t>S. Yang et al., "Overcoming the Memory Wall with CXL-Enabled SSDs, ATC'23.</a:t>
            </a:r>
          </a:p>
          <a:p>
            <a:pPr>
              <a:defRPr/>
            </a:pPr>
            <a:r>
              <a:rPr lang="en-US" altLang="ko-KR" dirty="0"/>
              <a:t>9</a:t>
            </a:r>
            <a:r>
              <a:rPr lang="ko-KR" altLang="en-US" dirty="0"/>
              <a:t>주</a:t>
            </a:r>
            <a:r>
              <a:rPr lang="en-US" altLang="ko-KR" dirty="0"/>
              <a:t>. PM</a:t>
            </a:r>
          </a:p>
          <a:p>
            <a:pPr lvl="1">
              <a:defRPr/>
            </a:pPr>
            <a:r>
              <a:rPr lang="en-US" altLang="ko-KR" dirty="0"/>
              <a:t>H. LeBlanc et al., "Chipmunk: Investigating Crash-Consistency in Persistent-Memory File Systems", Eurosys'23. </a:t>
            </a:r>
          </a:p>
          <a:p>
            <a:pPr lvl="1">
              <a:defRPr/>
            </a:pPr>
            <a:r>
              <a:rPr lang="en-US" altLang="ko-KR" dirty="0"/>
              <a:t>Li et al., "ROLEX: A Scalable RDMA-oriented Learned Key-Value Store for Disaggregated Memory Systems", FAST'23.</a:t>
            </a:r>
          </a:p>
          <a:p>
            <a:pPr>
              <a:defRPr/>
            </a:pPr>
            <a:r>
              <a:rPr lang="en-US" altLang="ko-KR" dirty="0"/>
              <a:t>10</a:t>
            </a:r>
            <a:r>
              <a:rPr lang="ko-KR" altLang="en-US" dirty="0"/>
              <a:t>주</a:t>
            </a:r>
            <a:r>
              <a:rPr lang="en-US" altLang="ko-KR" dirty="0"/>
              <a:t>. </a:t>
            </a:r>
            <a:r>
              <a:rPr lang="en-US" altLang="ko-KR" dirty="0">
                <a:solidFill>
                  <a:srgbClr val="0066FF"/>
                </a:solidFill>
              </a:rPr>
              <a:t>Personal presentation </a:t>
            </a:r>
            <a:r>
              <a:rPr lang="en-US" altLang="ko-KR" dirty="0"/>
              <a:t>+ Cloud and Serverless</a:t>
            </a:r>
            <a:endParaRPr lang="en-US" altLang="ko-KR" dirty="0">
              <a:solidFill>
                <a:srgbClr val="0066FF"/>
              </a:solidFill>
            </a:endParaRPr>
          </a:p>
          <a:p>
            <a:pPr lvl="1">
              <a:defRPr/>
            </a:pPr>
            <a:r>
              <a:rPr lang="en-US" altLang="ko-KR" dirty="0"/>
              <a:t>Lu et al., "Perseus: A Fail-Slow Detection Framework for Cloud Storage Systems", FAST’23.</a:t>
            </a:r>
          </a:p>
          <a:p>
            <a:pPr lvl="1">
              <a:defRPr/>
            </a:pPr>
            <a:r>
              <a:rPr lang="en-US" altLang="ko-KR" dirty="0"/>
              <a:t>M. Brooker et al., "On-demand Container Loading in AWS Lambda", ATC'23.</a:t>
            </a:r>
          </a:p>
          <a:p>
            <a:pPr lvl="1">
              <a:defRPr/>
            </a:pPr>
            <a:r>
              <a:rPr lang="en-US" altLang="ko-KR" dirty="0">
                <a:solidFill>
                  <a:srgbClr val="0066FF"/>
                </a:solidFill>
              </a:rPr>
              <a:t>Related work (</a:t>
            </a:r>
            <a:r>
              <a:rPr lang="ko-KR" altLang="en-US" dirty="0">
                <a:solidFill>
                  <a:srgbClr val="0066FF"/>
                </a:solidFill>
              </a:rPr>
              <a:t>연구</a:t>
            </a:r>
            <a:r>
              <a:rPr lang="en-US" altLang="ko-KR" dirty="0">
                <a:solidFill>
                  <a:srgbClr val="0066FF"/>
                </a:solidFill>
              </a:rPr>
              <a:t> </a:t>
            </a:r>
            <a:r>
              <a:rPr lang="ko-KR" altLang="en-US" dirty="0">
                <a:solidFill>
                  <a:srgbClr val="0066FF"/>
                </a:solidFill>
              </a:rPr>
              <a:t>주제에 대한 관련 연구</a:t>
            </a:r>
            <a:r>
              <a:rPr lang="en-US" altLang="ko-KR" dirty="0">
                <a:solidFill>
                  <a:srgbClr val="0066FF"/>
                </a:solidFill>
              </a:rPr>
              <a:t>) + Design (</a:t>
            </a:r>
            <a:r>
              <a:rPr lang="ko-KR" altLang="en-US" dirty="0">
                <a:solidFill>
                  <a:srgbClr val="0066FF"/>
                </a:solidFill>
              </a:rPr>
              <a:t>설계 내용</a:t>
            </a:r>
            <a:r>
              <a:rPr lang="en-US" altLang="ko-KR" dirty="0">
                <a:solidFill>
                  <a:srgbClr val="0066FF"/>
                </a:solidFill>
              </a:rPr>
              <a:t>) </a:t>
            </a:r>
          </a:p>
          <a:p>
            <a:pPr>
              <a:defRPr/>
            </a:pP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8346E1E-A5AC-42D0-BA27-A06CA8238FE0}"/>
              </a:ext>
            </a:extLst>
          </p:cNvPr>
          <p:cNvSpPr txBox="1">
            <a:spLocks/>
          </p:cNvSpPr>
          <p:nvPr/>
        </p:nvSpPr>
        <p:spPr bwMode="auto">
          <a:xfrm>
            <a:off x="2743200" y="6553200"/>
            <a:ext cx="3581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ko-KR"/>
            </a:defPPr>
            <a:lvl1pPr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Char char="•"/>
              <a:defRPr kumimoji="1" sz="16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D11837C7-816F-4F83-BF67-97A79FE7F10E}" type="slidenum">
              <a:rPr kumimoji="0" lang="en-US" altLang="ko-KR" sz="1400" b="0" smtClean="0">
                <a:solidFill>
                  <a:schemeClr val="bg2"/>
                </a:solidFill>
                <a:latin typeface="굴림" panose="020B0600000101010101" pitchFamily="50" charset="-127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kumimoji="0" lang="en-US" altLang="ko-KR" sz="1400" b="0" dirty="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제목 1">
            <a:extLst>
              <a:ext uri="{FF2B5EF4-FFF2-40B4-BE49-F238E27FC236}">
                <a16:creationId xmlns:a16="http://schemas.microsoft.com/office/drawing/2014/main" id="{34414DFC-1928-4641-986E-B7DAED9291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Paper</a:t>
            </a:r>
            <a:r>
              <a:rPr lang="ko-KR" altLang="en-US" dirty="0"/>
              <a:t> </a:t>
            </a:r>
            <a:r>
              <a:rPr lang="en-US" altLang="ko-KR" dirty="0"/>
              <a:t>lists (Suggested)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C9D5B3A-E583-4001-B257-62C11D1D4ED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50825" y="836612"/>
            <a:ext cx="8642350" cy="5688732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altLang="ko-KR" dirty="0"/>
              <a:t>11</a:t>
            </a:r>
            <a:r>
              <a:rPr lang="ko-KR" altLang="en-US" dirty="0"/>
              <a:t>주</a:t>
            </a:r>
            <a:r>
              <a:rPr lang="en-US" altLang="ko-KR" dirty="0"/>
              <a:t>. KVS</a:t>
            </a:r>
          </a:p>
          <a:p>
            <a:pPr lvl="1">
              <a:defRPr/>
            </a:pPr>
            <a:r>
              <a:rPr lang="en-US" altLang="ko-KR" dirty="0"/>
              <a:t>Yu et al., “ADOC: Automatically Harmonizing Dataflow Between Components in Log-Structured Key-Value Stores for Improved Performance”, FAST’23.</a:t>
            </a:r>
          </a:p>
          <a:p>
            <a:pPr lvl="1">
              <a:defRPr/>
            </a:pPr>
            <a:r>
              <a:rPr lang="en-US" altLang="ko-KR" dirty="0"/>
              <a:t>Mehdi et al., “</a:t>
            </a:r>
            <a:r>
              <a:rPr lang="en-US" altLang="ko-KR" dirty="0" err="1"/>
              <a:t>ScaleDB</a:t>
            </a:r>
            <a:r>
              <a:rPr lang="en-US" altLang="ko-KR" dirty="0"/>
              <a:t>: A Scalable, Asynchronous In-Memory Database”, OSDI'23. </a:t>
            </a:r>
          </a:p>
          <a:p>
            <a:pPr>
              <a:defRPr/>
            </a:pPr>
            <a:r>
              <a:rPr lang="en-US" altLang="ko-KR" dirty="0"/>
              <a:t>12</a:t>
            </a:r>
            <a:r>
              <a:rPr lang="ko-KR" altLang="en-US" dirty="0"/>
              <a:t>주</a:t>
            </a:r>
            <a:r>
              <a:rPr lang="en-US" altLang="ko-KR" dirty="0"/>
              <a:t>. Cache </a:t>
            </a:r>
          </a:p>
          <a:p>
            <a:pPr lvl="1">
              <a:defRPr/>
            </a:pPr>
            <a:r>
              <a:rPr lang="en-US" altLang="ko-KR" i="0" dirty="0">
                <a:effectLst/>
              </a:rPr>
              <a:t>Khan et al., "SHADE: Enable Fundamental </a:t>
            </a:r>
            <a:r>
              <a:rPr lang="en-US" altLang="ko-KR" i="0" dirty="0" err="1">
                <a:effectLst/>
              </a:rPr>
              <a:t>Cacheability</a:t>
            </a:r>
            <a:r>
              <a:rPr lang="en-US" altLang="ko-KR" i="0" dirty="0">
                <a:effectLst/>
              </a:rPr>
              <a:t> for Distributed Deep Learning Training", FAST’23.</a:t>
            </a:r>
          </a:p>
          <a:p>
            <a:pPr lvl="1">
              <a:defRPr/>
            </a:pPr>
            <a:r>
              <a:rPr lang="en-US" altLang="ko-KR" i="0" dirty="0">
                <a:effectLst/>
              </a:rPr>
              <a:t>Cheng et al., “Take Out the </a:t>
            </a:r>
            <a:r>
              <a:rPr lang="en-US" altLang="ko-KR" i="0" dirty="0" err="1">
                <a:effectLst/>
              </a:rPr>
              <a:t>TraChe</a:t>
            </a:r>
            <a:r>
              <a:rPr lang="en-US" altLang="ko-KR" i="0" dirty="0">
                <a:effectLst/>
              </a:rPr>
              <a:t>: Maximizing (</a:t>
            </a:r>
            <a:r>
              <a:rPr lang="en-US" altLang="ko-KR" i="0" dirty="0" err="1">
                <a:effectLst/>
              </a:rPr>
              <a:t>Tra</a:t>
            </a:r>
            <a:r>
              <a:rPr lang="en-US" altLang="ko-KR" i="0" dirty="0">
                <a:effectLst/>
              </a:rPr>
              <a:t>)</a:t>
            </a:r>
            <a:r>
              <a:rPr lang="en-US" altLang="ko-KR" i="0" dirty="0" err="1">
                <a:effectLst/>
              </a:rPr>
              <a:t>nsactional</a:t>
            </a:r>
            <a:r>
              <a:rPr lang="en-US" altLang="ko-KR" i="0" dirty="0">
                <a:effectLst/>
              </a:rPr>
              <a:t> Ca(</a:t>
            </a:r>
            <a:r>
              <a:rPr lang="en-US" altLang="ko-KR" i="0" dirty="0" err="1">
                <a:effectLst/>
              </a:rPr>
              <a:t>che</a:t>
            </a:r>
            <a:r>
              <a:rPr lang="en-US" altLang="ko-KR" i="0" dirty="0">
                <a:effectLst/>
              </a:rPr>
              <a:t>) Hit Rate”, OSDI'23</a:t>
            </a:r>
            <a:r>
              <a:rPr lang="en-US" altLang="ko-KR" dirty="0"/>
              <a:t>.</a:t>
            </a:r>
          </a:p>
          <a:p>
            <a:pPr>
              <a:defRPr/>
            </a:pPr>
            <a:r>
              <a:rPr lang="en-US" altLang="ko-KR" dirty="0"/>
              <a:t>13</a:t>
            </a:r>
            <a:r>
              <a:rPr lang="ko-KR" altLang="en-US" dirty="0"/>
              <a:t>주</a:t>
            </a:r>
            <a:r>
              <a:rPr lang="en-US" altLang="ko-KR" dirty="0"/>
              <a:t>. User-level</a:t>
            </a:r>
          </a:p>
          <a:p>
            <a:pPr lvl="1">
              <a:defRPr/>
            </a:pPr>
            <a:r>
              <a:rPr lang="en-US" altLang="ko-KR" i="0" dirty="0">
                <a:effectLst/>
              </a:rPr>
              <a:t>Zhou et al., "</a:t>
            </a:r>
            <a:r>
              <a:rPr lang="en-US" altLang="ko-KR" i="0" dirty="0" err="1">
                <a:effectLst/>
              </a:rPr>
              <a:t>Userspace</a:t>
            </a:r>
            <a:r>
              <a:rPr lang="en-US" altLang="ko-KR" i="0" dirty="0">
                <a:effectLst/>
              </a:rPr>
              <a:t> Bypass: Accelerating </a:t>
            </a:r>
            <a:r>
              <a:rPr lang="en-US" altLang="ko-KR" i="0" dirty="0" err="1">
                <a:effectLst/>
              </a:rPr>
              <a:t>Syscall</a:t>
            </a:r>
            <a:r>
              <a:rPr lang="en-US" altLang="ko-KR" i="0" dirty="0">
                <a:effectLst/>
              </a:rPr>
              <a:t>-intensive Applications", OSDI’23.</a:t>
            </a:r>
          </a:p>
          <a:p>
            <a:pPr lvl="1">
              <a:defRPr/>
            </a:pPr>
            <a:r>
              <a:rPr lang="en-US" altLang="ko-KR" i="0" dirty="0">
                <a:effectLst/>
              </a:rPr>
              <a:t>A. Raza et al., "</a:t>
            </a:r>
            <a:r>
              <a:rPr lang="en-US" altLang="ko-KR" i="0" dirty="0" err="1">
                <a:effectLst/>
              </a:rPr>
              <a:t>Unikernel</a:t>
            </a:r>
            <a:r>
              <a:rPr lang="en-US" altLang="ko-KR" i="0" dirty="0">
                <a:effectLst/>
              </a:rPr>
              <a:t> Linux (UKL)", Eurosys'23</a:t>
            </a:r>
            <a:r>
              <a:rPr lang="en-US" altLang="ko-KR" dirty="0"/>
              <a:t>.  </a:t>
            </a:r>
            <a:r>
              <a:rPr lang="ko-KR" altLang="en-US" dirty="0"/>
              <a:t> </a:t>
            </a:r>
            <a:endParaRPr lang="en-US" altLang="ko-KR" dirty="0"/>
          </a:p>
          <a:p>
            <a:pPr>
              <a:defRPr/>
            </a:pPr>
            <a:r>
              <a:rPr lang="en-US" altLang="ko-KR" dirty="0"/>
              <a:t>14</a:t>
            </a:r>
            <a:r>
              <a:rPr lang="ko-KR" altLang="en-US" dirty="0"/>
              <a:t>주</a:t>
            </a:r>
            <a:r>
              <a:rPr lang="en-US" altLang="ko-KR" dirty="0"/>
              <a:t>. Performance</a:t>
            </a:r>
          </a:p>
          <a:p>
            <a:pPr lvl="1">
              <a:defRPr/>
            </a:pPr>
            <a:r>
              <a:rPr lang="en-US" altLang="ko-KR" i="0" dirty="0">
                <a:effectLst/>
              </a:rPr>
              <a:t>Berger et al., "Triangulating Python Performance Issues with SCALENE", OSDI’23.</a:t>
            </a:r>
          </a:p>
          <a:p>
            <a:pPr lvl="1">
              <a:defRPr/>
            </a:pPr>
            <a:r>
              <a:rPr lang="en-US" altLang="ko-KR" i="0" dirty="0">
                <a:effectLst/>
              </a:rPr>
              <a:t>B. Lepers et al., "</a:t>
            </a:r>
            <a:r>
              <a:rPr lang="en-US" altLang="ko-KR" i="0" dirty="0" err="1">
                <a:effectLst/>
              </a:rPr>
              <a:t>OFence</a:t>
            </a:r>
            <a:r>
              <a:rPr lang="en-US" altLang="ko-KR" i="0" dirty="0">
                <a:effectLst/>
              </a:rPr>
              <a:t>: Pairing Barriers to Find Concurrency Bugs in the Linux Kernel", Eurosys'23</a:t>
            </a:r>
            <a:r>
              <a:rPr lang="en-US" altLang="ko-KR" dirty="0"/>
              <a:t>.</a:t>
            </a:r>
          </a:p>
          <a:p>
            <a:pPr>
              <a:defRPr/>
            </a:pPr>
            <a:r>
              <a:rPr lang="en-US" altLang="ko-KR" dirty="0"/>
              <a:t>15</a:t>
            </a:r>
            <a:r>
              <a:rPr lang="ko-KR" altLang="en-US" dirty="0"/>
              <a:t>주</a:t>
            </a:r>
            <a:r>
              <a:rPr lang="en-US" altLang="ko-KR" dirty="0"/>
              <a:t>. </a:t>
            </a:r>
            <a:r>
              <a:rPr lang="en-US" altLang="ko-KR" dirty="0">
                <a:solidFill>
                  <a:srgbClr val="0066FF"/>
                </a:solidFill>
              </a:rPr>
              <a:t>Personal presentation</a:t>
            </a:r>
            <a:endParaRPr lang="en-US" altLang="ko-KR" dirty="0">
              <a:solidFill>
                <a:srgbClr val="0099FF"/>
              </a:solidFill>
            </a:endParaRPr>
          </a:p>
          <a:p>
            <a:pPr lvl="1">
              <a:defRPr/>
            </a:pPr>
            <a:r>
              <a:rPr lang="en-US" altLang="ko-KR" dirty="0">
                <a:solidFill>
                  <a:srgbClr val="0066FF"/>
                </a:solidFill>
              </a:rPr>
              <a:t>Evaluation</a:t>
            </a:r>
            <a:r>
              <a:rPr lang="ko-KR" altLang="en-US" dirty="0">
                <a:solidFill>
                  <a:srgbClr val="0066FF"/>
                </a:solidFill>
              </a:rPr>
              <a:t> </a:t>
            </a:r>
            <a:r>
              <a:rPr lang="en-US" altLang="ko-KR" dirty="0">
                <a:solidFill>
                  <a:srgbClr val="0066FF"/>
                </a:solidFill>
              </a:rPr>
              <a:t>(</a:t>
            </a:r>
            <a:r>
              <a:rPr lang="ko-KR" altLang="en-US" dirty="0">
                <a:solidFill>
                  <a:srgbClr val="0066FF"/>
                </a:solidFill>
              </a:rPr>
              <a:t>연구</a:t>
            </a:r>
            <a:r>
              <a:rPr lang="en-US" altLang="ko-KR" dirty="0">
                <a:solidFill>
                  <a:srgbClr val="0066FF"/>
                </a:solidFill>
              </a:rPr>
              <a:t> </a:t>
            </a:r>
            <a:r>
              <a:rPr lang="ko-KR" altLang="en-US" dirty="0">
                <a:solidFill>
                  <a:srgbClr val="0066FF"/>
                </a:solidFill>
              </a:rPr>
              <a:t>주제에 대한 실험</a:t>
            </a:r>
            <a:r>
              <a:rPr lang="en-US" altLang="ko-KR" dirty="0">
                <a:solidFill>
                  <a:srgbClr val="0066FF"/>
                </a:solidFill>
              </a:rPr>
              <a:t> </a:t>
            </a:r>
            <a:r>
              <a:rPr lang="ko-KR" altLang="en-US" dirty="0">
                <a:solidFill>
                  <a:srgbClr val="0066FF"/>
                </a:solidFill>
              </a:rPr>
              <a:t>내용</a:t>
            </a:r>
            <a:r>
              <a:rPr lang="en-US" altLang="ko-KR" dirty="0">
                <a:solidFill>
                  <a:srgbClr val="0066FF"/>
                </a:solidFill>
              </a:rPr>
              <a:t>) + Documentation</a:t>
            </a:r>
            <a:r>
              <a:rPr lang="ko-KR" altLang="en-US" dirty="0">
                <a:solidFill>
                  <a:srgbClr val="0066FF"/>
                </a:solidFill>
              </a:rPr>
              <a:t> </a:t>
            </a:r>
            <a:r>
              <a:rPr lang="en-US" altLang="ko-KR" dirty="0">
                <a:solidFill>
                  <a:srgbClr val="0066FF"/>
                </a:solidFill>
              </a:rPr>
              <a:t>(</a:t>
            </a:r>
            <a:r>
              <a:rPr lang="ko-KR" altLang="en-US" dirty="0">
                <a:solidFill>
                  <a:srgbClr val="0066FF"/>
                </a:solidFill>
              </a:rPr>
              <a:t>논문 형식</a:t>
            </a:r>
            <a:r>
              <a:rPr lang="en-US" altLang="ko-KR" dirty="0">
                <a:solidFill>
                  <a:srgbClr val="0066FF"/>
                </a:solidFill>
              </a:rPr>
              <a:t>. </a:t>
            </a:r>
            <a:r>
              <a:rPr lang="ko-KR" altLang="en-US" dirty="0">
                <a:solidFill>
                  <a:srgbClr val="0066FF"/>
                </a:solidFill>
              </a:rPr>
              <a:t>예를 들어 정보과학회</a:t>
            </a:r>
            <a:r>
              <a:rPr lang="en-US" altLang="ko-KR" dirty="0">
                <a:solidFill>
                  <a:srgbClr val="0066FF"/>
                </a:solidFill>
              </a:rPr>
              <a:t>) </a:t>
            </a:r>
          </a:p>
          <a:p>
            <a:pPr lvl="1">
              <a:defRPr/>
            </a:pPr>
            <a:r>
              <a:rPr lang="ko-KR" altLang="en-US" dirty="0"/>
              <a:t>현재</a:t>
            </a:r>
            <a:r>
              <a:rPr lang="ko-KR" altLang="en-US" i="0" dirty="0">
                <a:effectLst/>
              </a:rPr>
              <a:t>로는</a:t>
            </a:r>
            <a:r>
              <a:rPr lang="en-US" altLang="ko-KR" i="0" dirty="0">
                <a:effectLst/>
              </a:rPr>
              <a:t> </a:t>
            </a:r>
            <a:r>
              <a:rPr lang="ko-KR" altLang="en-US" i="0" dirty="0">
                <a:effectLst/>
              </a:rPr>
              <a:t>시험 또는 과제 계획 없음</a:t>
            </a:r>
            <a:r>
              <a:rPr lang="en-US" altLang="ko-KR" dirty="0"/>
              <a:t> (</a:t>
            </a:r>
            <a:r>
              <a:rPr lang="ko-KR" altLang="en-US" dirty="0"/>
              <a:t>논문 발표 및 개별 연구 발표에 집중</a:t>
            </a:r>
            <a:r>
              <a:rPr lang="en-US" altLang="ko-KR" dirty="0"/>
              <a:t>)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54114E2-858D-48AE-8731-563E8AA12EC8}"/>
              </a:ext>
            </a:extLst>
          </p:cNvPr>
          <p:cNvSpPr txBox="1">
            <a:spLocks/>
          </p:cNvSpPr>
          <p:nvPr/>
        </p:nvSpPr>
        <p:spPr bwMode="auto">
          <a:xfrm>
            <a:off x="2743200" y="6553200"/>
            <a:ext cx="3581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ko-KR"/>
            </a:defPPr>
            <a:lvl1pPr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Char char="•"/>
              <a:defRPr kumimoji="1" sz="16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D11837C7-816F-4F83-BF67-97A79FE7F10E}" type="slidenum">
              <a:rPr kumimoji="0" lang="en-US" altLang="ko-KR" sz="1400" b="0" smtClean="0">
                <a:solidFill>
                  <a:schemeClr val="bg2"/>
                </a:solidFill>
                <a:latin typeface="굴림" panose="020B0600000101010101" pitchFamily="50" charset="-127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kumimoji="0" lang="en-US" altLang="ko-KR" sz="1400" b="0" dirty="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제목 1">
            <a:extLst>
              <a:ext uri="{FF2B5EF4-FFF2-40B4-BE49-F238E27FC236}">
                <a16:creationId xmlns:a16="http://schemas.microsoft.com/office/drawing/2014/main" id="{692B29BC-4208-4F3C-9E44-BDD4BD5BE4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Paper</a:t>
            </a:r>
            <a:r>
              <a:rPr lang="ko-KR" altLang="en-US" dirty="0"/>
              <a:t> </a:t>
            </a:r>
            <a:r>
              <a:rPr lang="en-US" altLang="ko-KR" dirty="0"/>
              <a:t>lists (Candidates)</a:t>
            </a:r>
            <a:endParaRPr lang="ko-KR" altLang="en-US" dirty="0"/>
          </a:p>
        </p:txBody>
      </p:sp>
      <p:sp>
        <p:nvSpPr>
          <p:cNvPr id="16387" name="텍스트 개체 틀 2">
            <a:extLst>
              <a:ext uri="{FF2B5EF4-FFF2-40B4-BE49-F238E27FC236}">
                <a16:creationId xmlns:a16="http://schemas.microsoft.com/office/drawing/2014/main" id="{67D6BB29-9BAA-4862-A940-49CD7C13155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6610"/>
            <a:ext cx="8740775" cy="583275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ko-KR" dirty="0"/>
              <a:t>Recommended for reading</a:t>
            </a:r>
          </a:p>
          <a:p>
            <a:pPr lvl="1">
              <a:defRPr/>
            </a:pPr>
            <a:r>
              <a:rPr lang="en-US" altLang="ko-KR" dirty="0"/>
              <a:t>How to do research  </a:t>
            </a:r>
          </a:p>
          <a:p>
            <a:pPr lvl="2">
              <a:defRPr/>
            </a:pPr>
            <a:r>
              <a:rPr lang="en-US" altLang="ko-KR" dirty="0"/>
              <a:t>Butler W. Lampson, “Hints for Computer System Design,” SOSP’83. </a:t>
            </a:r>
          </a:p>
          <a:p>
            <a:pPr lvl="1">
              <a:defRPr/>
            </a:pPr>
            <a:r>
              <a:rPr lang="en-US" altLang="ko-KR" dirty="0"/>
              <a:t>Research papers</a:t>
            </a:r>
          </a:p>
          <a:p>
            <a:pPr lvl="2">
              <a:defRPr/>
            </a:pPr>
            <a:r>
              <a:rPr lang="en-US" altLang="ko-KR" dirty="0"/>
              <a:t>M. Abadi et al., “TensorFlow: A System for Large-Scale Machine Learning</a:t>
            </a:r>
            <a:r>
              <a:rPr lang="en-US" altLang="ko-KR"/>
              <a:t>”, OSDI’16. </a:t>
            </a:r>
            <a:endParaRPr lang="en-US" altLang="ko-KR" dirty="0"/>
          </a:p>
          <a:p>
            <a:pPr lvl="2">
              <a:defRPr/>
            </a:pPr>
            <a:r>
              <a:rPr lang="en-US" altLang="ko-KR" dirty="0"/>
              <a:t>Y. Kwon et al., "Coordinated and Efficient Huge Page Management with </a:t>
            </a:r>
            <a:r>
              <a:rPr lang="en-US" altLang="ko-KR" dirty="0" err="1"/>
              <a:t>Ingens</a:t>
            </a:r>
            <a:r>
              <a:rPr lang="en-US" altLang="ko-KR" dirty="0"/>
              <a:t>", OSDI'16.</a:t>
            </a:r>
          </a:p>
          <a:p>
            <a:pPr lvl="2">
              <a:defRPr/>
            </a:pPr>
            <a:r>
              <a:rPr lang="en-US" altLang="ko-KR" dirty="0"/>
              <a:t>C. Lee et al., “F2FS: A New File System for Flash Storage,” FAST'15.</a:t>
            </a:r>
          </a:p>
          <a:p>
            <a:pPr lvl="2">
              <a:defRPr/>
            </a:pPr>
            <a:r>
              <a:rPr lang="en-US" altLang="ko-KR" dirty="0"/>
              <a:t>F. Manco et al., "My VM is Lighter (and Safer) than your Container, SOSP'17.</a:t>
            </a:r>
          </a:p>
          <a:p>
            <a:pPr lvl="2">
              <a:defRPr/>
            </a:pPr>
            <a:r>
              <a:rPr lang="en-US" altLang="ko-KR" dirty="0"/>
              <a:t>S. Ghemawat et al., “The Google File System,” SOSP'03.</a:t>
            </a:r>
          </a:p>
          <a:p>
            <a:pPr lvl="2">
              <a:defRPr/>
            </a:pPr>
            <a:r>
              <a:rPr lang="en-US" altLang="ko-KR" dirty="0"/>
              <a:t>S. Choi et al., "</a:t>
            </a:r>
            <a:r>
              <a:rPr lang="en-US" altLang="ko-KR" dirty="0" err="1"/>
              <a:t>EnvPipe</a:t>
            </a:r>
            <a:r>
              <a:rPr lang="en-US" altLang="ko-KR" dirty="0"/>
              <a:t>: Performance-preserving DNN Training Framework for Saving Energy", ATC’23.</a:t>
            </a:r>
          </a:p>
          <a:p>
            <a:pPr lvl="2">
              <a:defRPr/>
            </a:pPr>
            <a:r>
              <a:rPr lang="en-US" altLang="ko-KR" dirty="0"/>
              <a:t>S. R. </a:t>
            </a:r>
            <a:r>
              <a:rPr lang="en-US" altLang="ko-KR" dirty="0" err="1"/>
              <a:t>Dulloor</a:t>
            </a:r>
            <a:r>
              <a:rPr lang="en-US" altLang="ko-KR" dirty="0"/>
              <a:t> et al., “System Software for Persistent Memory”, Eurosys'14</a:t>
            </a:r>
          </a:p>
          <a:p>
            <a:pPr lvl="2">
              <a:defRPr/>
            </a:pPr>
            <a:r>
              <a:rPr lang="en-US" altLang="ko-KR" dirty="0"/>
              <a:t>C. Wang et al., "SEPH: Scalable, Efficient, and Predictable Hashing on Persistent Memory", OSDI'23.</a:t>
            </a:r>
          </a:p>
          <a:p>
            <a:pPr lvl="2">
              <a:defRPr/>
            </a:pPr>
            <a:r>
              <a:rPr lang="en-US" altLang="ko-KR" dirty="0"/>
              <a:t>Yang et al., "GL-Cache: Group-level learning for efficient and high-performance caching", FAST’23.</a:t>
            </a:r>
          </a:p>
          <a:p>
            <a:pPr lvl="2">
              <a:defRPr/>
            </a:pPr>
            <a:r>
              <a:rPr lang="en-US" altLang="ko-KR" dirty="0"/>
              <a:t>B. Kim et al., "Design Tradeoffs for SSD Reliability", FAST'19.</a:t>
            </a:r>
          </a:p>
          <a:p>
            <a:pPr lvl="2">
              <a:defRPr/>
            </a:pPr>
            <a:r>
              <a:rPr lang="en-US" altLang="ko-KR" dirty="0"/>
              <a:t>Zhong et al., "</a:t>
            </a:r>
            <a:r>
              <a:rPr lang="en-US" altLang="ko-KR" dirty="0" err="1"/>
              <a:t>MadFS</a:t>
            </a:r>
            <a:r>
              <a:rPr lang="en-US" altLang="ko-KR" dirty="0"/>
              <a:t>: Per-File Virtualization for </a:t>
            </a:r>
            <a:r>
              <a:rPr lang="en-US" altLang="ko-KR" dirty="0" err="1"/>
              <a:t>Userspace</a:t>
            </a:r>
            <a:r>
              <a:rPr lang="en-US" altLang="ko-KR" dirty="0"/>
              <a:t> Persistent Memory Filesystems", FAST'23.</a:t>
            </a:r>
          </a:p>
          <a:p>
            <a:pPr lvl="2">
              <a:defRPr/>
            </a:pPr>
            <a:r>
              <a:rPr lang="en-US" altLang="ko-KR" dirty="0"/>
              <a:t>M. Abdi et al. "Palette Load Balancing: Locality Hints for Serverless Functions", Eurosys'23.</a:t>
            </a:r>
          </a:p>
          <a:p>
            <a:pPr lvl="2">
              <a:defRPr/>
            </a:pPr>
            <a:r>
              <a:rPr lang="en-US" altLang="ko-KR" dirty="0"/>
              <a:t>O. </a:t>
            </a:r>
            <a:r>
              <a:rPr lang="en-US" altLang="ko-KR" dirty="0" err="1"/>
              <a:t>Balmau</a:t>
            </a:r>
            <a:r>
              <a:rPr lang="en-US" altLang="ko-KR" dirty="0"/>
              <a:t> et al, “SILK: Preventing Latency Spikes in Log-Structured Merge Key-Value Stores”, ATC'19. </a:t>
            </a:r>
          </a:p>
        </p:txBody>
      </p:sp>
      <p:sp>
        <p:nvSpPr>
          <p:cNvPr id="4" name="Text Box 68">
            <a:extLst>
              <a:ext uri="{FF2B5EF4-FFF2-40B4-BE49-F238E27FC236}">
                <a16:creationId xmlns:a16="http://schemas.microsoft.com/office/drawing/2014/main" id="{91079A0D-C847-4A28-9203-490BD0644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6195283"/>
            <a:ext cx="85240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F"/>
            </a:pPr>
            <a:r>
              <a:rPr lang="en-US" altLang="ko-KR" sz="1600" dirty="0">
                <a:solidFill>
                  <a:srgbClr val="FF0000"/>
                </a:solidFill>
              </a:rPr>
              <a:t> Please let me know if you want to present other papers (major</a:t>
            </a:r>
            <a:r>
              <a:rPr lang="ko-KR" altLang="en-US" sz="1600" dirty="0">
                <a:solidFill>
                  <a:srgbClr val="FF0000"/>
                </a:solidFill>
              </a:rPr>
              <a:t> </a:t>
            </a:r>
            <a:r>
              <a:rPr lang="en-US" altLang="ko-KR" sz="1600" dirty="0">
                <a:solidFill>
                  <a:srgbClr val="FF0000"/>
                </a:solidFill>
              </a:rPr>
              <a:t>conf. &amp; 2020 or later)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5" name="슬라이드 번호 개체 틀 3">
            <a:extLst>
              <a:ext uri="{FF2B5EF4-FFF2-40B4-BE49-F238E27FC236}">
                <a16:creationId xmlns:a16="http://schemas.microsoft.com/office/drawing/2014/main" id="{950C1D98-FE81-4FEF-A860-BC074737EEBD}"/>
              </a:ext>
            </a:extLst>
          </p:cNvPr>
          <p:cNvSpPr txBox="1">
            <a:spLocks/>
          </p:cNvSpPr>
          <p:nvPr/>
        </p:nvSpPr>
        <p:spPr bwMode="auto">
          <a:xfrm>
            <a:off x="2743200" y="6553200"/>
            <a:ext cx="3581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ko-KR"/>
            </a:defPPr>
            <a:lvl1pPr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Char char="•"/>
              <a:defRPr kumimoji="1" sz="16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D11837C7-816F-4F83-BF67-97A79FE7F10E}" type="slidenum">
              <a:rPr kumimoji="0" lang="en-US" altLang="ko-KR" sz="1400" b="0" smtClean="0">
                <a:solidFill>
                  <a:schemeClr val="bg2"/>
                </a:solidFill>
                <a:latin typeface="굴림" panose="020B0600000101010101" pitchFamily="50" charset="-127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kumimoji="0" lang="en-US" altLang="ko-KR" sz="1400" b="0" dirty="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2833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제목 1">
            <a:extLst>
              <a:ext uri="{FF2B5EF4-FFF2-40B4-BE49-F238E27FC236}">
                <a16:creationId xmlns:a16="http://schemas.microsoft.com/office/drawing/2014/main" id="{EE0AA84B-110D-4D62-9DA8-BD24FB1D2A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Papers about how to read/write a paper? </a:t>
            </a:r>
            <a:endParaRPr lang="ko-KR" altLang="en-US"/>
          </a:p>
        </p:txBody>
      </p:sp>
      <p:sp>
        <p:nvSpPr>
          <p:cNvPr id="16387" name="텍스트 개체 틀 2">
            <a:extLst>
              <a:ext uri="{FF2B5EF4-FFF2-40B4-BE49-F238E27FC236}">
                <a16:creationId xmlns:a16="http://schemas.microsoft.com/office/drawing/2014/main" id="{2CAC85F5-38E4-4829-B373-D99DA067AAE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6613"/>
            <a:ext cx="8642350" cy="3971924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altLang="ko-KR" dirty="0"/>
              <a:t>How to read a paper.</a:t>
            </a:r>
          </a:p>
          <a:p>
            <a:pPr lvl="1">
              <a:defRPr/>
            </a:pPr>
            <a:r>
              <a:rPr lang="en-US" altLang="ko-KR" dirty="0"/>
              <a:t>J. Eisner, “How to Read a Technical Paper”, https://www.cs.jhu.edu/~jason/advice/how-to-read-a-paper.html.</a:t>
            </a:r>
          </a:p>
          <a:p>
            <a:pPr lvl="1">
              <a:defRPr/>
            </a:pPr>
            <a:r>
              <a:rPr lang="en-US" altLang="ko-KR" dirty="0"/>
              <a:t>Roy Levin and David D. Redell, “How (and How Not) to Write a Good Systems Paper”, ACM Operating Systems Review, 1983.</a:t>
            </a:r>
          </a:p>
          <a:p>
            <a:pPr lvl="1">
              <a:defRPr/>
            </a:pPr>
            <a:r>
              <a:rPr lang="en-US" altLang="ko-KR" dirty="0"/>
              <a:t>J. Maletic, “How to Read and Evaluate Technical Papers”, http://www.cs.kent.edu/~jmaletic/howtoread.html.</a:t>
            </a:r>
          </a:p>
          <a:p>
            <a:pPr lvl="1">
              <a:defRPr/>
            </a:pPr>
            <a:r>
              <a:rPr lang="en-US" altLang="ko-KR" dirty="0"/>
              <a:t>S. Keshav, “How to read a paper”, https://web.stanford.edu/class/ee384m/Handouts/HowtoReadPaper.pdf.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ko-KR" dirty="0"/>
          </a:p>
          <a:p>
            <a:pPr>
              <a:defRPr/>
            </a:pPr>
            <a:r>
              <a:rPr lang="en-US" altLang="ko-KR" dirty="0"/>
              <a:t>Papers used in other universities</a:t>
            </a:r>
          </a:p>
          <a:p>
            <a:pPr lvl="1">
              <a:defRPr/>
            </a:pPr>
            <a:r>
              <a:rPr lang="en-US" altLang="ko-KR" dirty="0"/>
              <a:t>http://csl.snu.ac.kr/courses/4190.568/2019-1/#readings</a:t>
            </a:r>
          </a:p>
          <a:p>
            <a:pPr lvl="1">
              <a:defRPr/>
            </a:pPr>
            <a:r>
              <a:rPr lang="en-US" altLang="ko-KR" dirty="0"/>
              <a:t>http://web.stanford.edu/class/cs240/</a:t>
            </a:r>
          </a:p>
          <a:p>
            <a:pPr lvl="1">
              <a:defRPr/>
            </a:pPr>
            <a:r>
              <a:rPr lang="en-US" altLang="ko-KR" dirty="0"/>
              <a:t>https://www.seltzer.com/margo/teaching/CS508.19/syllabus.html</a:t>
            </a:r>
          </a:p>
          <a:p>
            <a:pPr lvl="1">
              <a:defRPr/>
            </a:pPr>
            <a:r>
              <a:rPr lang="en-US" altLang="ko-KR" dirty="0"/>
              <a:t>http://pages.cs.wisc.edu/~dusseau/Classes/CS736/CS736-F13/papers.html </a:t>
            </a:r>
          </a:p>
          <a:p>
            <a:pPr lvl="1">
              <a:defRPr/>
            </a:pPr>
            <a:r>
              <a:rPr lang="en-US" altLang="ko-KR" dirty="0"/>
              <a:t>https://www.cs.utexas.edu/~vijay/cs380l/schedule.htm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7C6A1DD-38D1-4B7E-B606-9C9A91DD7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4808537"/>
            <a:ext cx="3457574" cy="1973262"/>
          </a:xfrm>
          <a:prstGeom prst="rect">
            <a:avLst/>
          </a:prstGeom>
        </p:spPr>
      </p:pic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B0C06D0B-A3C3-42B5-8752-471B0DE6D0D7}"/>
              </a:ext>
            </a:extLst>
          </p:cNvPr>
          <p:cNvSpPr txBox="1">
            <a:spLocks/>
          </p:cNvSpPr>
          <p:nvPr/>
        </p:nvSpPr>
        <p:spPr bwMode="auto">
          <a:xfrm>
            <a:off x="2743200" y="6553200"/>
            <a:ext cx="3581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ko-KR"/>
            </a:defPPr>
            <a:lvl1pPr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Char char="•"/>
              <a:defRPr kumimoji="1" sz="16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D11837C7-816F-4F83-BF67-97A79FE7F10E}" type="slidenum">
              <a:rPr kumimoji="0" lang="en-US" altLang="ko-KR" sz="1400" b="0" smtClean="0">
                <a:solidFill>
                  <a:schemeClr val="bg2"/>
                </a:solidFill>
                <a:latin typeface="굴림" panose="020B0600000101010101" pitchFamily="50" charset="-127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kumimoji="0" lang="en-US" altLang="ko-KR" sz="1400" b="0" dirty="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61853A3-A76B-46F0-B58D-1C020DEAD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553" y="4808537"/>
            <a:ext cx="3457574" cy="19878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4D4D1C0-AC0A-4281-8402-48260AAE25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/>
              <a:t>Lecture details </a:t>
            </a:r>
            <a:endParaRPr lang="ko-KR" altLang="en-U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ED62D3D-0433-4C8E-B771-027BB3A00D0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5175"/>
            <a:ext cx="8435975" cy="5686425"/>
          </a:xfrm>
        </p:spPr>
        <p:txBody>
          <a:bodyPr/>
          <a:lstStyle/>
          <a:p>
            <a:pPr eaLnBrk="1" hangingPunct="1"/>
            <a:r>
              <a:rPr lang="en-US" altLang="ko-KR" dirty="0"/>
              <a:t>1. Presentation (roughly 3 times per person)</a:t>
            </a:r>
          </a:p>
          <a:p>
            <a:pPr lvl="1" eaLnBrk="1" hangingPunct="1"/>
            <a:r>
              <a:rPr lang="en-US" altLang="ko-KR" dirty="0"/>
              <a:t>Less than 25 minutes </a:t>
            </a:r>
          </a:p>
          <a:p>
            <a:pPr lvl="1" eaLnBrk="1" hangingPunct="1"/>
            <a:r>
              <a:rPr lang="en-US" altLang="ko-KR" dirty="0"/>
              <a:t>Q &amp; A are quite important</a:t>
            </a:r>
          </a:p>
          <a:p>
            <a:pPr eaLnBrk="1" hangingPunct="1"/>
            <a:r>
              <a:rPr lang="en-US" altLang="ko-KR" dirty="0"/>
              <a:t>2. Paper Review</a:t>
            </a:r>
          </a:p>
          <a:p>
            <a:pPr eaLnBrk="1" hangingPunct="1"/>
            <a:r>
              <a:rPr lang="en-US" altLang="ko-KR" dirty="0"/>
              <a:t>3. Personal project</a:t>
            </a:r>
          </a:p>
          <a:p>
            <a:pPr lvl="1" eaLnBrk="1" hangingPunct="1"/>
            <a:r>
              <a:rPr lang="en-US" altLang="ko-KR" dirty="0"/>
              <a:t>Write a paper</a:t>
            </a:r>
          </a:p>
          <a:p>
            <a:pPr eaLnBrk="1" hangingPunct="1"/>
            <a:endParaRPr lang="en-US" altLang="ko-KR" dirty="0"/>
          </a:p>
          <a:p>
            <a:pPr eaLnBrk="1" hangingPunct="1"/>
            <a:r>
              <a:rPr lang="en-US" altLang="ko-KR" dirty="0"/>
              <a:t>No examination 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DBBA24C-02D3-4730-958E-3B485C709101}"/>
              </a:ext>
            </a:extLst>
          </p:cNvPr>
          <p:cNvSpPr txBox="1">
            <a:spLocks/>
          </p:cNvSpPr>
          <p:nvPr/>
        </p:nvSpPr>
        <p:spPr bwMode="auto">
          <a:xfrm>
            <a:off x="2743200" y="6553200"/>
            <a:ext cx="3581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defPPr>
              <a:defRPr lang="ko-KR"/>
            </a:defPPr>
            <a:lvl1pPr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kumimoji="1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Char char="•"/>
              <a:defRPr kumimoji="1" sz="16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6pPr>
            <a:lvl7pPr marL="29718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7pPr>
            <a:lvl8pPr marL="34290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8pPr>
            <a:lvl9pPr marL="3886200" indent="-228600" algn="l" defTabSz="914400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 b="1" kern="12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D11837C7-816F-4F83-BF67-97A79FE7F10E}" type="slidenum">
              <a:rPr kumimoji="0" lang="en-US" altLang="ko-KR" sz="1400" b="0" smtClean="0">
                <a:solidFill>
                  <a:schemeClr val="bg2"/>
                </a:solidFill>
                <a:latin typeface="굴림" panose="020B0600000101010101" pitchFamily="50" charset="-127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kumimoji="0" lang="en-US" altLang="ko-KR" sz="1400" b="0" dirty="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파일캐쉬서식">
  <a:themeElements>
    <a:clrScheme name="파일캐쉬서식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파일캐쉬서식">
      <a:majorFont>
        <a:latin typeface="Arial"/>
        <a:ea typeface="굴림"/>
        <a:cs typeface=""/>
      </a:majorFont>
      <a:minorFont>
        <a:latin typeface="Arial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굴림" charset="-127"/>
          </a:defRPr>
        </a:defPPr>
      </a:lstStyle>
    </a:lnDef>
  </a:objectDefaults>
  <a:extraClrSchemeLst>
    <a:extraClrScheme>
      <a:clrScheme name="파일캐쉬서식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파일캐쉬서식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파일캐쉬서식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파일캐쉬서식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파일캐쉬서식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파일캐쉬서식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파일캐쉬서식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D:\users\powerppt서식\파일캐쉬서식.pot</Template>
  <TotalTime>27229</TotalTime>
  <Words>1775</Words>
  <Application>Microsoft Office PowerPoint</Application>
  <PresentationFormat>화면 슬라이드 쇼(4:3)</PresentationFormat>
  <Paragraphs>196</Paragraphs>
  <Slides>14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9" baseType="lpstr">
      <vt:lpstr>굴림</vt:lpstr>
      <vt:lpstr>Arial</vt:lpstr>
      <vt:lpstr>Tahoma</vt:lpstr>
      <vt:lpstr>Wingdings</vt:lpstr>
      <vt:lpstr>파일캐쉬서식</vt:lpstr>
      <vt:lpstr>고급 운영체제  (Advanced Operating Systems) </vt:lpstr>
      <vt:lpstr>Course Objective</vt:lpstr>
      <vt:lpstr>Course text</vt:lpstr>
      <vt:lpstr>Paper lists (Suggested)</vt:lpstr>
      <vt:lpstr>Paper lists (Suggested)</vt:lpstr>
      <vt:lpstr>Paper lists (Suggested)</vt:lpstr>
      <vt:lpstr>Paper lists (Candidates)</vt:lpstr>
      <vt:lpstr>Papers about how to read/write a paper? </vt:lpstr>
      <vt:lpstr>Lecture details </vt:lpstr>
      <vt:lpstr>How to present</vt:lpstr>
      <vt:lpstr>How to review a paper</vt:lpstr>
      <vt:lpstr>How to make a proposal </vt:lpstr>
      <vt:lpstr>Evaluation </vt:lpstr>
      <vt:lpstr>Discussion </vt:lpstr>
    </vt:vector>
  </TitlesOfParts>
  <Manager>최종무</Manager>
  <Company>단국대학교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강의 자료</dc:title>
  <dc:creator>최종무</dc:creator>
  <cp:lastModifiedBy>최종무</cp:lastModifiedBy>
  <cp:revision>830</cp:revision>
  <cp:lastPrinted>2000-10-17T04:49:16Z</cp:lastPrinted>
  <dcterms:created xsi:type="dcterms:W3CDTF">2000-07-27T08:49:33Z</dcterms:created>
  <dcterms:modified xsi:type="dcterms:W3CDTF">2023-09-05T04:57:08Z</dcterms:modified>
</cp:coreProperties>
</file>