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265" r:id="rId2"/>
    <p:sldId id="505" r:id="rId3"/>
    <p:sldId id="513" r:id="rId4"/>
    <p:sldId id="507" r:id="rId5"/>
    <p:sldId id="492" r:id="rId6"/>
    <p:sldId id="509" r:id="rId7"/>
    <p:sldId id="481" r:id="rId8"/>
    <p:sldId id="478" r:id="rId9"/>
    <p:sldId id="514" r:id="rId10"/>
    <p:sldId id="488" r:id="rId11"/>
    <p:sldId id="497" r:id="rId12"/>
    <p:sldId id="499" r:id="rId13"/>
    <p:sldId id="511" r:id="rId14"/>
    <p:sldId id="474" r:id="rId15"/>
  </p:sldIdLst>
  <p:sldSz cx="12192000" cy="6858000"/>
  <p:notesSz cx="6858000" cy="9144000"/>
  <p:defaultTextStyle>
    <a:defPPr>
      <a:defRPr lang="ko-Kore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23C6A"/>
    <a:srgbClr val="59CCFF"/>
    <a:srgbClr val="E8E8E8"/>
    <a:srgbClr val="FBE5D6"/>
    <a:srgbClr val="DEEBF7"/>
    <a:srgbClr val="E2F0D9"/>
    <a:srgbClr val="D6DCE5"/>
    <a:srgbClr val="002166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D54016-EB69-41DF-A608-0A26840A7910}" v="235" dt="2024-09-24T02:49:31.5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152" autoAdjust="0"/>
  </p:normalViewPr>
  <p:slideViewPr>
    <p:cSldViewPr snapToGrid="0">
      <p:cViewPr varScale="1">
        <p:scale>
          <a:sx n="72" d="100"/>
          <a:sy n="72" d="100"/>
        </p:scale>
        <p:origin x="76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현종 문" userId="7963d719f1fbae08" providerId="LiveId" clId="{E46160A8-D2C5-4E12-9222-B79C6ECD27BF}"/>
    <pc:docChg chg="delSld">
      <pc:chgData name="현종 문" userId="7963d719f1fbae08" providerId="LiveId" clId="{E46160A8-D2C5-4E12-9222-B79C6ECD27BF}" dt="2024-09-24T03:23:55.724" v="0" actId="47"/>
      <pc:docMkLst>
        <pc:docMk/>
      </pc:docMkLst>
      <pc:sldChg chg="del">
        <pc:chgData name="현종 문" userId="7963d719f1fbae08" providerId="LiveId" clId="{E46160A8-D2C5-4E12-9222-B79C6ECD27BF}" dt="2024-09-24T03:23:55.724" v="0" actId="47"/>
        <pc:sldMkLst>
          <pc:docMk/>
          <pc:sldMk cId="3079952688" sldId="498"/>
        </pc:sldMkLst>
      </pc:sldChg>
    </pc:docChg>
  </pc:docChgLst>
  <pc:docChgLst>
    <pc:chgData name="현종 문" userId="7963d719f1fbae08" providerId="LiveId" clId="{3E09C5CF-C646-45A2-AB07-32A58064D2D7}"/>
    <pc:docChg chg="undo custSel modSld">
      <pc:chgData name="현종 문" userId="7963d719f1fbae08" providerId="LiveId" clId="{3E09C5CF-C646-45A2-AB07-32A58064D2D7}" dt="2024-09-10T04:31:45.171" v="148" actId="20577"/>
      <pc:docMkLst>
        <pc:docMk/>
      </pc:docMkLst>
      <pc:sldChg chg="modNotesTx">
        <pc:chgData name="현종 문" userId="7963d719f1fbae08" providerId="LiveId" clId="{3E09C5CF-C646-45A2-AB07-32A58064D2D7}" dt="2024-09-10T04:16:45.116" v="30" actId="20577"/>
        <pc:sldMkLst>
          <pc:docMk/>
          <pc:sldMk cId="651063432" sldId="478"/>
        </pc:sldMkLst>
      </pc:sldChg>
      <pc:sldChg chg="modNotesTx">
        <pc:chgData name="현종 문" userId="7963d719f1fbae08" providerId="LiveId" clId="{3E09C5CF-C646-45A2-AB07-32A58064D2D7}" dt="2024-09-10T04:25:01.417" v="42"/>
        <pc:sldMkLst>
          <pc:docMk/>
          <pc:sldMk cId="1829942960" sldId="481"/>
        </pc:sldMkLst>
      </pc:sldChg>
      <pc:sldChg chg="modNotesTx">
        <pc:chgData name="현종 문" userId="7963d719f1fbae08" providerId="LiveId" clId="{3E09C5CF-C646-45A2-AB07-32A58064D2D7}" dt="2024-09-10T04:28:11.872" v="134" actId="20577"/>
        <pc:sldMkLst>
          <pc:docMk/>
          <pc:sldMk cId="3726462537" sldId="488"/>
        </pc:sldMkLst>
      </pc:sldChg>
      <pc:sldChg chg="modNotesTx">
        <pc:chgData name="현종 문" userId="7963d719f1fbae08" providerId="LiveId" clId="{3E09C5CF-C646-45A2-AB07-32A58064D2D7}" dt="2024-09-10T04:19:46.959" v="40"/>
        <pc:sldMkLst>
          <pc:docMk/>
          <pc:sldMk cId="3079952688" sldId="498"/>
        </pc:sldMkLst>
      </pc:sldChg>
      <pc:sldChg chg="modNotesTx">
        <pc:chgData name="현종 문" userId="7963d719f1fbae08" providerId="LiveId" clId="{3E09C5CF-C646-45A2-AB07-32A58064D2D7}" dt="2024-09-10T04:28:56.725" v="139" actId="20577"/>
        <pc:sldMkLst>
          <pc:docMk/>
          <pc:sldMk cId="1570423605" sldId="505"/>
        </pc:sldMkLst>
      </pc:sldChg>
      <pc:sldChg chg="modNotesTx">
        <pc:chgData name="현종 문" userId="7963d719f1fbae08" providerId="LiveId" clId="{3E09C5CF-C646-45A2-AB07-32A58064D2D7}" dt="2024-09-10T04:13:43.392" v="26" actId="20577"/>
        <pc:sldMkLst>
          <pc:docMk/>
          <pc:sldMk cId="1517738593" sldId="512"/>
        </pc:sldMkLst>
      </pc:sldChg>
      <pc:sldChg chg="modNotesTx">
        <pc:chgData name="현종 문" userId="7963d719f1fbae08" providerId="LiveId" clId="{3E09C5CF-C646-45A2-AB07-32A58064D2D7}" dt="2024-09-10T04:31:45.171" v="148" actId="20577"/>
        <pc:sldMkLst>
          <pc:docMk/>
          <pc:sldMk cId="1750586830" sldId="514"/>
        </pc:sldMkLst>
      </pc:sldChg>
    </pc:docChg>
  </pc:docChgLst>
  <pc:docChgLst>
    <pc:chgData name="현종 문" userId="7963d719f1fbae08" providerId="LiveId" clId="{98D54016-EB69-41DF-A608-0A26840A7910}"/>
    <pc:docChg chg="undo custSel addSld delSld modSld">
      <pc:chgData name="현종 문" userId="7963d719f1fbae08" providerId="LiveId" clId="{98D54016-EB69-41DF-A608-0A26840A7910}" dt="2024-09-24T02:49:31.554" v="2927" actId="20577"/>
      <pc:docMkLst>
        <pc:docMk/>
      </pc:docMkLst>
      <pc:sldChg chg="del">
        <pc:chgData name="현종 문" userId="7963d719f1fbae08" providerId="LiveId" clId="{98D54016-EB69-41DF-A608-0A26840A7910}" dt="2024-09-23T23:45:51.135" v="1997" actId="47"/>
        <pc:sldMkLst>
          <pc:docMk/>
          <pc:sldMk cId="2369678979" sldId="425"/>
        </pc:sldMkLst>
      </pc:sldChg>
      <pc:sldChg chg="del">
        <pc:chgData name="현종 문" userId="7963d719f1fbae08" providerId="LiveId" clId="{98D54016-EB69-41DF-A608-0A26840A7910}" dt="2024-09-23T22:11:35.162" v="0" actId="47"/>
        <pc:sldMkLst>
          <pc:docMk/>
          <pc:sldMk cId="467378986" sldId="477"/>
        </pc:sldMkLst>
      </pc:sldChg>
      <pc:sldChg chg="modSp mod">
        <pc:chgData name="현종 문" userId="7963d719f1fbae08" providerId="LiveId" clId="{98D54016-EB69-41DF-A608-0A26840A7910}" dt="2024-09-24T02:49:31.554" v="2927" actId="20577"/>
        <pc:sldMkLst>
          <pc:docMk/>
          <pc:sldMk cId="651063432" sldId="478"/>
        </pc:sldMkLst>
        <pc:spChg chg="mod">
          <ac:chgData name="현종 문" userId="7963d719f1fbae08" providerId="LiveId" clId="{98D54016-EB69-41DF-A608-0A26840A7910}" dt="2024-09-23T23:36:29.106" v="1936" actId="20577"/>
          <ac:spMkLst>
            <pc:docMk/>
            <pc:sldMk cId="651063432" sldId="478"/>
            <ac:spMk id="2" creationId="{0AC9E9BA-266D-2A5A-23A6-35CB36D49A3B}"/>
          </ac:spMkLst>
        </pc:spChg>
        <pc:spChg chg="mod">
          <ac:chgData name="현종 문" userId="7963d719f1fbae08" providerId="LiveId" clId="{98D54016-EB69-41DF-A608-0A26840A7910}" dt="2024-09-24T02:49:31.554" v="2927" actId="20577"/>
          <ac:spMkLst>
            <pc:docMk/>
            <pc:sldMk cId="651063432" sldId="478"/>
            <ac:spMk id="7" creationId="{BB80EEEE-957F-5FC8-71CD-024BFA0E95E1}"/>
          </ac:spMkLst>
        </pc:spChg>
      </pc:sldChg>
      <pc:sldChg chg="modSp mod">
        <pc:chgData name="현종 문" userId="7963d719f1fbae08" providerId="LiveId" clId="{98D54016-EB69-41DF-A608-0A26840A7910}" dt="2024-09-23T23:36:22.147" v="1927" actId="20577"/>
        <pc:sldMkLst>
          <pc:docMk/>
          <pc:sldMk cId="1829942960" sldId="481"/>
        </pc:sldMkLst>
        <pc:spChg chg="mod">
          <ac:chgData name="현종 문" userId="7963d719f1fbae08" providerId="LiveId" clId="{98D54016-EB69-41DF-A608-0A26840A7910}" dt="2024-09-23T23:36:22.147" v="1927" actId="20577"/>
          <ac:spMkLst>
            <pc:docMk/>
            <pc:sldMk cId="1829942960" sldId="481"/>
            <ac:spMk id="2" creationId="{0AC9E9BA-266D-2A5A-23A6-35CB36D49A3B}"/>
          </ac:spMkLst>
        </pc:spChg>
      </pc:sldChg>
      <pc:sldChg chg="add del">
        <pc:chgData name="현종 문" userId="7963d719f1fbae08" providerId="LiveId" clId="{98D54016-EB69-41DF-A608-0A26840A7910}" dt="2024-09-23T23:38:16.343" v="1995" actId="47"/>
        <pc:sldMkLst>
          <pc:docMk/>
          <pc:sldMk cId="316069749" sldId="487"/>
        </pc:sldMkLst>
      </pc:sldChg>
      <pc:sldChg chg="del">
        <pc:chgData name="현종 문" userId="7963d719f1fbae08" providerId="LiveId" clId="{98D54016-EB69-41DF-A608-0A26840A7910}" dt="2024-09-23T23:45:49.453" v="1996" actId="47"/>
        <pc:sldMkLst>
          <pc:docMk/>
          <pc:sldMk cId="821156452" sldId="491"/>
        </pc:sldMkLst>
      </pc:sldChg>
      <pc:sldChg chg="modSp mod modNotesTx">
        <pc:chgData name="현종 문" userId="7963d719f1fbae08" providerId="LiveId" clId="{98D54016-EB69-41DF-A608-0A26840A7910}" dt="2024-09-24T02:39:56.213" v="2703" actId="113"/>
        <pc:sldMkLst>
          <pc:docMk/>
          <pc:sldMk cId="2705393060" sldId="492"/>
        </pc:sldMkLst>
        <pc:spChg chg="mod">
          <ac:chgData name="현종 문" userId="7963d719f1fbae08" providerId="LiveId" clId="{98D54016-EB69-41DF-A608-0A26840A7910}" dt="2024-09-24T02:39:56.213" v="2703" actId="113"/>
          <ac:spMkLst>
            <pc:docMk/>
            <pc:sldMk cId="2705393060" sldId="492"/>
            <ac:spMk id="3" creationId="{F9BA2EA6-16D1-DFA9-1252-D0E390E8A2D3}"/>
          </ac:spMkLst>
        </pc:spChg>
      </pc:sldChg>
      <pc:sldChg chg="del">
        <pc:chgData name="현종 문" userId="7963d719f1fbae08" providerId="LiveId" clId="{98D54016-EB69-41DF-A608-0A26840A7910}" dt="2024-09-23T23:38:16.343" v="1995" actId="47"/>
        <pc:sldMkLst>
          <pc:docMk/>
          <pc:sldMk cId="1940548183" sldId="494"/>
        </pc:sldMkLst>
      </pc:sldChg>
      <pc:sldChg chg="del">
        <pc:chgData name="현종 문" userId="7963d719f1fbae08" providerId="LiveId" clId="{98D54016-EB69-41DF-A608-0A26840A7910}" dt="2024-09-23T23:45:57.789" v="1998" actId="47"/>
        <pc:sldMkLst>
          <pc:docMk/>
          <pc:sldMk cId="280607921" sldId="500"/>
        </pc:sldMkLst>
      </pc:sldChg>
      <pc:sldChg chg="del">
        <pc:chgData name="현종 문" userId="7963d719f1fbae08" providerId="LiveId" clId="{98D54016-EB69-41DF-A608-0A26840A7910}" dt="2024-09-23T22:11:35.162" v="0" actId="47"/>
        <pc:sldMkLst>
          <pc:docMk/>
          <pc:sldMk cId="837966937" sldId="501"/>
        </pc:sldMkLst>
      </pc:sldChg>
      <pc:sldChg chg="del">
        <pc:chgData name="현종 문" userId="7963d719f1fbae08" providerId="LiveId" clId="{98D54016-EB69-41DF-A608-0A26840A7910}" dt="2024-09-23T22:11:35.162" v="0" actId="47"/>
        <pc:sldMkLst>
          <pc:docMk/>
          <pc:sldMk cId="1662011370" sldId="503"/>
        </pc:sldMkLst>
      </pc:sldChg>
      <pc:sldChg chg="del">
        <pc:chgData name="현종 문" userId="7963d719f1fbae08" providerId="LiveId" clId="{98D54016-EB69-41DF-A608-0A26840A7910}" dt="2024-09-23T22:11:35.162" v="0" actId="47"/>
        <pc:sldMkLst>
          <pc:docMk/>
          <pc:sldMk cId="1897711579" sldId="504"/>
        </pc:sldMkLst>
      </pc:sldChg>
      <pc:sldChg chg="modSp mod modNotesTx">
        <pc:chgData name="현종 문" userId="7963d719f1fbae08" providerId="LiveId" clId="{98D54016-EB69-41DF-A608-0A26840A7910}" dt="2024-09-24T02:04:01.268" v="2499" actId="20577"/>
        <pc:sldMkLst>
          <pc:docMk/>
          <pc:sldMk cId="1570423605" sldId="505"/>
        </pc:sldMkLst>
        <pc:spChg chg="mod">
          <ac:chgData name="현종 문" userId="7963d719f1fbae08" providerId="LiveId" clId="{98D54016-EB69-41DF-A608-0A26840A7910}" dt="2024-09-24T02:04:01.268" v="2499" actId="20577"/>
          <ac:spMkLst>
            <pc:docMk/>
            <pc:sldMk cId="1570423605" sldId="505"/>
            <ac:spMk id="3" creationId="{F9BA2EA6-16D1-DFA9-1252-D0E390E8A2D3}"/>
          </ac:spMkLst>
        </pc:spChg>
      </pc:sldChg>
      <pc:sldChg chg="del">
        <pc:chgData name="현종 문" userId="7963d719f1fbae08" providerId="LiveId" clId="{98D54016-EB69-41DF-A608-0A26840A7910}" dt="2024-09-23T22:24:42.314" v="4" actId="47"/>
        <pc:sldMkLst>
          <pc:docMk/>
          <pc:sldMk cId="3680691933" sldId="506"/>
        </pc:sldMkLst>
      </pc:sldChg>
      <pc:sldChg chg="modSp mod modNotesTx">
        <pc:chgData name="현종 문" userId="7963d719f1fbae08" providerId="LiveId" clId="{98D54016-EB69-41DF-A608-0A26840A7910}" dt="2024-09-24T00:00:17.226" v="2014" actId="20577"/>
        <pc:sldMkLst>
          <pc:docMk/>
          <pc:sldMk cId="1034606646" sldId="507"/>
        </pc:sldMkLst>
        <pc:spChg chg="mod">
          <ac:chgData name="현종 문" userId="7963d719f1fbae08" providerId="LiveId" clId="{98D54016-EB69-41DF-A608-0A26840A7910}" dt="2024-09-23T22:26:16.715" v="40" actId="1038"/>
          <ac:spMkLst>
            <pc:docMk/>
            <pc:sldMk cId="1034606646" sldId="507"/>
            <ac:spMk id="6" creationId="{1753D402-9035-A7A7-3267-0400637D9C2D}"/>
          </ac:spMkLst>
        </pc:spChg>
        <pc:spChg chg="mod">
          <ac:chgData name="현종 문" userId="7963d719f1fbae08" providerId="LiveId" clId="{98D54016-EB69-41DF-A608-0A26840A7910}" dt="2024-09-23T22:26:37.583" v="68" actId="14100"/>
          <ac:spMkLst>
            <pc:docMk/>
            <pc:sldMk cId="1034606646" sldId="507"/>
            <ac:spMk id="7" creationId="{1B7CC0D5-2FA0-9E46-C85F-C6BE946BA080}"/>
          </ac:spMkLst>
        </pc:spChg>
        <pc:spChg chg="mod">
          <ac:chgData name="현종 문" userId="7963d719f1fbae08" providerId="LiveId" clId="{98D54016-EB69-41DF-A608-0A26840A7910}" dt="2024-09-23T22:27:01.935" v="116" actId="14100"/>
          <ac:spMkLst>
            <pc:docMk/>
            <pc:sldMk cId="1034606646" sldId="507"/>
            <ac:spMk id="8" creationId="{2DA409D7-8BCA-8380-C2EC-6ED4E1142F97}"/>
          </ac:spMkLst>
        </pc:spChg>
        <pc:spChg chg="mod">
          <ac:chgData name="현종 문" userId="7963d719f1fbae08" providerId="LiveId" clId="{98D54016-EB69-41DF-A608-0A26840A7910}" dt="2024-09-23T22:27:20.012" v="120" actId="14100"/>
          <ac:spMkLst>
            <pc:docMk/>
            <pc:sldMk cId="1034606646" sldId="507"/>
            <ac:spMk id="11" creationId="{51F55929-E199-663F-409B-8216FF6B64F8}"/>
          </ac:spMkLst>
        </pc:spChg>
        <pc:spChg chg="mod">
          <ac:chgData name="현종 문" userId="7963d719f1fbae08" providerId="LiveId" clId="{98D54016-EB69-41DF-A608-0A26840A7910}" dt="2024-09-23T22:27:30.207" v="122" actId="14100"/>
          <ac:spMkLst>
            <pc:docMk/>
            <pc:sldMk cId="1034606646" sldId="507"/>
            <ac:spMk id="12" creationId="{17981155-6471-48DD-3719-4D56F97FE707}"/>
          </ac:spMkLst>
        </pc:spChg>
        <pc:spChg chg="mod">
          <ac:chgData name="현종 문" userId="7963d719f1fbae08" providerId="LiveId" clId="{98D54016-EB69-41DF-A608-0A26840A7910}" dt="2024-09-23T22:27:11.070" v="118" actId="14100"/>
          <ac:spMkLst>
            <pc:docMk/>
            <pc:sldMk cId="1034606646" sldId="507"/>
            <ac:spMk id="13" creationId="{BAFAD4DB-C005-2300-BFA8-4ABE131C42C5}"/>
          </ac:spMkLst>
        </pc:spChg>
        <pc:picChg chg="mod">
          <ac:chgData name="현종 문" userId="7963d719f1fbae08" providerId="LiveId" clId="{98D54016-EB69-41DF-A608-0A26840A7910}" dt="2024-09-23T22:26:07.464" v="8" actId="1076"/>
          <ac:picMkLst>
            <pc:docMk/>
            <pc:sldMk cId="1034606646" sldId="507"/>
            <ac:picMk id="3" creationId="{7248F543-E682-BD12-6DDB-F6921CADD593}"/>
          </ac:picMkLst>
        </pc:picChg>
      </pc:sldChg>
      <pc:sldChg chg="del modNotesTx">
        <pc:chgData name="현종 문" userId="7963d719f1fbae08" providerId="LiveId" clId="{98D54016-EB69-41DF-A608-0A26840A7910}" dt="2024-09-23T23:30:27.650" v="1833" actId="47"/>
        <pc:sldMkLst>
          <pc:docMk/>
          <pc:sldMk cId="517648669" sldId="508"/>
        </pc:sldMkLst>
      </pc:sldChg>
      <pc:sldChg chg="modSp mod modNotesTx">
        <pc:chgData name="현종 문" userId="7963d719f1fbae08" providerId="LiveId" clId="{98D54016-EB69-41DF-A608-0A26840A7910}" dt="2024-09-24T02:42:47.819" v="2750" actId="113"/>
        <pc:sldMkLst>
          <pc:docMk/>
          <pc:sldMk cId="1205192476" sldId="509"/>
        </pc:sldMkLst>
        <pc:spChg chg="mod">
          <ac:chgData name="현종 문" userId="7963d719f1fbae08" providerId="LiveId" clId="{98D54016-EB69-41DF-A608-0A26840A7910}" dt="2024-09-23T23:36:16.086" v="1920" actId="20577"/>
          <ac:spMkLst>
            <pc:docMk/>
            <pc:sldMk cId="1205192476" sldId="509"/>
            <ac:spMk id="2" creationId="{0AC9E9BA-266D-2A5A-23A6-35CB36D49A3B}"/>
          </ac:spMkLst>
        </pc:spChg>
        <pc:spChg chg="mod">
          <ac:chgData name="현종 문" userId="7963d719f1fbae08" providerId="LiveId" clId="{98D54016-EB69-41DF-A608-0A26840A7910}" dt="2024-09-24T02:42:47.819" v="2750" actId="113"/>
          <ac:spMkLst>
            <pc:docMk/>
            <pc:sldMk cId="1205192476" sldId="509"/>
            <ac:spMk id="3" creationId="{F9BA2EA6-16D1-DFA9-1252-D0E390E8A2D3}"/>
          </ac:spMkLst>
        </pc:spChg>
      </pc:sldChg>
      <pc:sldChg chg="del">
        <pc:chgData name="현종 문" userId="7963d719f1fbae08" providerId="LiveId" clId="{98D54016-EB69-41DF-A608-0A26840A7910}" dt="2024-09-23T23:38:16.343" v="1995" actId="47"/>
        <pc:sldMkLst>
          <pc:docMk/>
          <pc:sldMk cId="2888596242" sldId="510"/>
        </pc:sldMkLst>
      </pc:sldChg>
      <pc:sldChg chg="modSp mod">
        <pc:chgData name="현종 문" userId="7963d719f1fbae08" providerId="LiveId" clId="{98D54016-EB69-41DF-A608-0A26840A7910}" dt="2024-09-23T23:17:02.301" v="1188" actId="113"/>
        <pc:sldMkLst>
          <pc:docMk/>
          <pc:sldMk cId="3627107055" sldId="511"/>
        </pc:sldMkLst>
        <pc:spChg chg="mod">
          <ac:chgData name="현종 문" userId="7963d719f1fbae08" providerId="LiveId" clId="{98D54016-EB69-41DF-A608-0A26840A7910}" dt="2024-09-23T23:17:02.301" v="1188" actId="113"/>
          <ac:spMkLst>
            <pc:docMk/>
            <pc:sldMk cId="3627107055" sldId="511"/>
            <ac:spMk id="3" creationId="{5CFEDAA9-0FA2-F256-1F14-469E8DDD099E}"/>
          </ac:spMkLst>
        </pc:spChg>
      </pc:sldChg>
      <pc:sldChg chg="del">
        <pc:chgData name="현종 문" userId="7963d719f1fbae08" providerId="LiveId" clId="{98D54016-EB69-41DF-A608-0A26840A7910}" dt="2024-09-23T23:00:40.512" v="1139" actId="47"/>
        <pc:sldMkLst>
          <pc:docMk/>
          <pc:sldMk cId="1517738593" sldId="512"/>
        </pc:sldMkLst>
      </pc:sldChg>
      <pc:sldChg chg="modNotesTx">
        <pc:chgData name="현종 문" userId="7963d719f1fbae08" providerId="LiveId" clId="{98D54016-EB69-41DF-A608-0A26840A7910}" dt="2024-09-24T01:45:20.191" v="2326" actId="20577"/>
        <pc:sldMkLst>
          <pc:docMk/>
          <pc:sldMk cId="3552814612" sldId="513"/>
        </pc:sldMkLst>
      </pc:sldChg>
      <pc:sldChg chg="addSp delSp modSp mod">
        <pc:chgData name="현종 문" userId="7963d719f1fbae08" providerId="LiveId" clId="{98D54016-EB69-41DF-A608-0A26840A7910}" dt="2024-09-24T02:16:17.559" v="2701" actId="20577"/>
        <pc:sldMkLst>
          <pc:docMk/>
          <pc:sldMk cId="1750586830" sldId="514"/>
        </pc:sldMkLst>
        <pc:spChg chg="mod">
          <ac:chgData name="현종 문" userId="7963d719f1fbae08" providerId="LiveId" clId="{98D54016-EB69-41DF-A608-0A26840A7910}" dt="2024-09-23T23:38:12.945" v="1994" actId="20577"/>
          <ac:spMkLst>
            <pc:docMk/>
            <pc:sldMk cId="1750586830" sldId="514"/>
            <ac:spMk id="2" creationId="{0AC9E9BA-266D-2A5A-23A6-35CB36D49A3B}"/>
          </ac:spMkLst>
        </pc:spChg>
        <pc:spChg chg="mod">
          <ac:chgData name="현종 문" userId="7963d719f1fbae08" providerId="LiveId" clId="{98D54016-EB69-41DF-A608-0A26840A7910}" dt="2024-09-24T02:16:17.559" v="2701" actId="20577"/>
          <ac:spMkLst>
            <pc:docMk/>
            <pc:sldMk cId="1750586830" sldId="514"/>
            <ac:spMk id="7" creationId="{BB80EEEE-957F-5FC8-71CD-024BFA0E95E1}"/>
          </ac:spMkLst>
        </pc:spChg>
        <pc:spChg chg="mod topLvl">
          <ac:chgData name="현종 문" userId="7963d719f1fbae08" providerId="LiveId" clId="{98D54016-EB69-41DF-A608-0A26840A7910}" dt="2024-09-24T02:11:19.082" v="2526" actId="164"/>
          <ac:spMkLst>
            <pc:docMk/>
            <pc:sldMk cId="1750586830" sldId="514"/>
            <ac:spMk id="12" creationId="{FCB97A5F-F779-F012-08FD-9F9CBA520296}"/>
          </ac:spMkLst>
        </pc:spChg>
        <pc:spChg chg="mod">
          <ac:chgData name="현종 문" userId="7963d719f1fbae08" providerId="LiveId" clId="{98D54016-EB69-41DF-A608-0A26840A7910}" dt="2024-09-24T02:11:30.199" v="2527"/>
          <ac:spMkLst>
            <pc:docMk/>
            <pc:sldMk cId="1750586830" sldId="514"/>
            <ac:spMk id="13" creationId="{62CAED2E-94D6-2F04-A762-A241C0431264}"/>
          </ac:spMkLst>
        </pc:spChg>
        <pc:spChg chg="mod">
          <ac:chgData name="현종 문" userId="7963d719f1fbae08" providerId="LiveId" clId="{98D54016-EB69-41DF-A608-0A26840A7910}" dt="2024-09-24T02:10:50.021" v="2521" actId="165"/>
          <ac:spMkLst>
            <pc:docMk/>
            <pc:sldMk cId="1750586830" sldId="514"/>
            <ac:spMk id="14" creationId="{73947B63-4C6F-7410-EF75-04D010F796F8}"/>
          </ac:spMkLst>
        </pc:spChg>
        <pc:spChg chg="mod">
          <ac:chgData name="현종 문" userId="7963d719f1fbae08" providerId="LiveId" clId="{98D54016-EB69-41DF-A608-0A26840A7910}" dt="2024-09-24T02:11:43.356" v="2535" actId="1076"/>
          <ac:spMkLst>
            <pc:docMk/>
            <pc:sldMk cId="1750586830" sldId="514"/>
            <ac:spMk id="15" creationId="{1A1D69A7-371E-EE5C-A157-FF802C4FD348}"/>
          </ac:spMkLst>
        </pc:spChg>
        <pc:spChg chg="mod">
          <ac:chgData name="현종 문" userId="7963d719f1fbae08" providerId="LiveId" clId="{98D54016-EB69-41DF-A608-0A26840A7910}" dt="2024-09-24T02:11:49.193" v="2536" actId="1076"/>
          <ac:spMkLst>
            <pc:docMk/>
            <pc:sldMk cId="1750586830" sldId="514"/>
            <ac:spMk id="16" creationId="{278F4A3B-73C5-5795-89CE-5A2F933FB1A0}"/>
          </ac:spMkLst>
        </pc:spChg>
        <pc:spChg chg="mod">
          <ac:chgData name="현종 문" userId="7963d719f1fbae08" providerId="LiveId" clId="{98D54016-EB69-41DF-A608-0A26840A7910}" dt="2024-09-24T02:10:50.021" v="2521" actId="165"/>
          <ac:spMkLst>
            <pc:docMk/>
            <pc:sldMk cId="1750586830" sldId="514"/>
            <ac:spMk id="17" creationId="{9458AC07-C0C7-B869-8F0B-85F0BD4BF402}"/>
          </ac:spMkLst>
        </pc:spChg>
        <pc:spChg chg="mod">
          <ac:chgData name="현종 문" userId="7963d719f1fbae08" providerId="LiveId" clId="{98D54016-EB69-41DF-A608-0A26840A7910}" dt="2024-09-24T02:11:30.199" v="2527"/>
          <ac:spMkLst>
            <pc:docMk/>
            <pc:sldMk cId="1750586830" sldId="514"/>
            <ac:spMk id="27" creationId="{5CF08C34-1D10-BEEB-026E-C5384C337C5B}"/>
          </ac:spMkLst>
        </pc:spChg>
        <pc:spChg chg="mod">
          <ac:chgData name="현종 문" userId="7963d719f1fbae08" providerId="LiveId" clId="{98D54016-EB69-41DF-A608-0A26840A7910}" dt="2024-09-24T02:11:30.199" v="2527"/>
          <ac:spMkLst>
            <pc:docMk/>
            <pc:sldMk cId="1750586830" sldId="514"/>
            <ac:spMk id="28" creationId="{0529DBF5-6650-146E-C831-5972896D809A}"/>
          </ac:spMkLst>
        </pc:spChg>
        <pc:spChg chg="mod">
          <ac:chgData name="현종 문" userId="7963d719f1fbae08" providerId="LiveId" clId="{98D54016-EB69-41DF-A608-0A26840A7910}" dt="2024-09-24T02:11:30.393" v="2528"/>
          <ac:spMkLst>
            <pc:docMk/>
            <pc:sldMk cId="1750586830" sldId="514"/>
            <ac:spMk id="32" creationId="{E5C8084A-27C7-D02B-98CE-4889396573E3}"/>
          </ac:spMkLst>
        </pc:spChg>
        <pc:spChg chg="mod">
          <ac:chgData name="현종 문" userId="7963d719f1fbae08" providerId="LiveId" clId="{98D54016-EB69-41DF-A608-0A26840A7910}" dt="2024-09-24T02:11:30.393" v="2528"/>
          <ac:spMkLst>
            <pc:docMk/>
            <pc:sldMk cId="1750586830" sldId="514"/>
            <ac:spMk id="37" creationId="{D4448FF9-CF3D-E255-6D79-30CFF088F388}"/>
          </ac:spMkLst>
        </pc:spChg>
        <pc:spChg chg="mod">
          <ac:chgData name="현종 문" userId="7963d719f1fbae08" providerId="LiveId" clId="{98D54016-EB69-41DF-A608-0A26840A7910}" dt="2024-09-24T02:11:30.393" v="2528"/>
          <ac:spMkLst>
            <pc:docMk/>
            <pc:sldMk cId="1750586830" sldId="514"/>
            <ac:spMk id="38" creationId="{4CBBF688-76EF-F16D-D61B-C3DEC0F954D3}"/>
          </ac:spMkLst>
        </pc:spChg>
        <pc:spChg chg="mod">
          <ac:chgData name="현종 문" userId="7963d719f1fbae08" providerId="LiveId" clId="{98D54016-EB69-41DF-A608-0A26840A7910}" dt="2024-09-24T02:11:30.556" v="2529"/>
          <ac:spMkLst>
            <pc:docMk/>
            <pc:sldMk cId="1750586830" sldId="514"/>
            <ac:spMk id="42" creationId="{F9FA85FB-5791-FD77-51DF-DD025987FD0D}"/>
          </ac:spMkLst>
        </pc:spChg>
        <pc:spChg chg="mod">
          <ac:chgData name="현종 문" userId="7963d719f1fbae08" providerId="LiveId" clId="{98D54016-EB69-41DF-A608-0A26840A7910}" dt="2024-09-24T02:11:30.556" v="2529"/>
          <ac:spMkLst>
            <pc:docMk/>
            <pc:sldMk cId="1750586830" sldId="514"/>
            <ac:spMk id="47" creationId="{7779CDAC-7568-6A59-9C01-DA0C1D9CEE70}"/>
          </ac:spMkLst>
        </pc:spChg>
        <pc:spChg chg="mod">
          <ac:chgData name="현종 문" userId="7963d719f1fbae08" providerId="LiveId" clId="{98D54016-EB69-41DF-A608-0A26840A7910}" dt="2024-09-24T02:11:30.556" v="2529"/>
          <ac:spMkLst>
            <pc:docMk/>
            <pc:sldMk cId="1750586830" sldId="514"/>
            <ac:spMk id="48" creationId="{C3CD7913-63F8-B60C-438F-7CA22AE0A1BF}"/>
          </ac:spMkLst>
        </pc:spChg>
        <pc:spChg chg="add mod">
          <ac:chgData name="현종 문" userId="7963d719f1fbae08" providerId="LiveId" clId="{98D54016-EB69-41DF-A608-0A26840A7910}" dt="2024-09-24T02:12:26.040" v="2550" actId="1076"/>
          <ac:spMkLst>
            <pc:docMk/>
            <pc:sldMk cId="1750586830" sldId="514"/>
            <ac:spMk id="51" creationId="{28DC2DE6-300D-5F39-CD5D-3535105E5F6F}"/>
          </ac:spMkLst>
        </pc:spChg>
        <pc:grpChg chg="add mod">
          <ac:chgData name="현종 문" userId="7963d719f1fbae08" providerId="LiveId" clId="{98D54016-EB69-41DF-A608-0A26840A7910}" dt="2024-09-24T02:11:19.082" v="2526" actId="164"/>
          <ac:grpSpMkLst>
            <pc:docMk/>
            <pc:sldMk cId="1750586830" sldId="514"/>
            <ac:grpSpMk id="3" creationId="{67CD8D9C-15A8-7913-A606-69BD59B2D065}"/>
          </ac:grpSpMkLst>
        </pc:grpChg>
        <pc:grpChg chg="add mod">
          <ac:chgData name="현종 문" userId="7963d719f1fbae08" providerId="LiveId" clId="{98D54016-EB69-41DF-A608-0A26840A7910}" dt="2024-09-24T02:11:59.615" v="2539" actId="1076"/>
          <ac:grpSpMkLst>
            <pc:docMk/>
            <pc:sldMk cId="1750586830" sldId="514"/>
            <ac:grpSpMk id="6" creationId="{0CBE8230-536A-8B42-AB76-0677B59184EE}"/>
          </ac:grpSpMkLst>
        </pc:grpChg>
        <pc:grpChg chg="add mod ord">
          <ac:chgData name="현종 문" userId="7963d719f1fbae08" providerId="LiveId" clId="{98D54016-EB69-41DF-A608-0A26840A7910}" dt="2024-09-24T02:11:56.675" v="2538" actId="1076"/>
          <ac:grpSpMkLst>
            <pc:docMk/>
            <pc:sldMk cId="1750586830" sldId="514"/>
            <ac:grpSpMk id="9" creationId="{DEFCA566-17E5-E569-B60C-4614952EC727}"/>
          </ac:grpSpMkLst>
        </pc:grpChg>
        <pc:grpChg chg="mod topLvl">
          <ac:chgData name="현종 문" userId="7963d719f1fbae08" providerId="LiveId" clId="{98D54016-EB69-41DF-A608-0A26840A7910}" dt="2024-09-24T02:10:55.192" v="2522" actId="164"/>
          <ac:grpSpMkLst>
            <pc:docMk/>
            <pc:sldMk cId="1750586830" sldId="514"/>
            <ac:grpSpMk id="11" creationId="{B239CF79-0810-8210-DA3C-8EB9C9F20B54}"/>
          </ac:grpSpMkLst>
        </pc:grpChg>
        <pc:grpChg chg="mod topLvl">
          <ac:chgData name="현종 문" userId="7963d719f1fbae08" providerId="LiveId" clId="{98D54016-EB69-41DF-A608-0A26840A7910}" dt="2024-09-24T02:12:32.708" v="2551" actId="1076"/>
          <ac:grpSpMkLst>
            <pc:docMk/>
            <pc:sldMk cId="1750586830" sldId="514"/>
            <ac:grpSpMk id="18" creationId="{0B6BBD98-1F75-5D2B-A34F-177500127104}"/>
          </ac:grpSpMkLst>
        </pc:grpChg>
        <pc:grpChg chg="mod topLvl">
          <ac:chgData name="현종 문" userId="7963d719f1fbae08" providerId="LiveId" clId="{98D54016-EB69-41DF-A608-0A26840A7910}" dt="2024-09-24T02:10:55.192" v="2522" actId="164"/>
          <ac:grpSpMkLst>
            <pc:docMk/>
            <pc:sldMk cId="1750586830" sldId="514"/>
            <ac:grpSpMk id="19" creationId="{5315E1C5-770E-4F2E-F00D-57931EA55532}"/>
          </ac:grpSpMkLst>
        </pc:grpChg>
        <pc:grpChg chg="del mod topLvl">
          <ac:chgData name="현종 문" userId="7963d719f1fbae08" providerId="LiveId" clId="{98D54016-EB69-41DF-A608-0A26840A7910}" dt="2024-09-24T02:10:50.021" v="2521" actId="165"/>
          <ac:grpSpMkLst>
            <pc:docMk/>
            <pc:sldMk cId="1750586830" sldId="514"/>
            <ac:grpSpMk id="20" creationId="{1C85F93D-A72E-9D79-B6A0-2FB9160960D6}"/>
          </ac:grpSpMkLst>
        </pc:grpChg>
        <pc:grpChg chg="mod">
          <ac:chgData name="현종 문" userId="7963d719f1fbae08" providerId="LiveId" clId="{98D54016-EB69-41DF-A608-0A26840A7910}" dt="2024-09-24T02:11:30.199" v="2527"/>
          <ac:grpSpMkLst>
            <pc:docMk/>
            <pc:sldMk cId="1750586830" sldId="514"/>
            <ac:grpSpMk id="21" creationId="{74127865-69EB-9B9A-6DEF-66C9EC37F683}"/>
          </ac:grpSpMkLst>
        </pc:grpChg>
        <pc:grpChg chg="del mod">
          <ac:chgData name="현종 문" userId="7963d719f1fbae08" providerId="LiveId" clId="{98D54016-EB69-41DF-A608-0A26840A7910}" dt="2024-09-24T02:10:27.616" v="2516" actId="165"/>
          <ac:grpSpMkLst>
            <pc:docMk/>
            <pc:sldMk cId="1750586830" sldId="514"/>
            <ac:grpSpMk id="23" creationId="{20D5E4CB-D316-CF17-D97C-41339F0F3E5F}"/>
          </ac:grpSpMkLst>
        </pc:grpChg>
        <pc:grpChg chg="mod">
          <ac:chgData name="현종 문" userId="7963d719f1fbae08" providerId="LiveId" clId="{98D54016-EB69-41DF-A608-0A26840A7910}" dt="2024-09-24T02:11:30.199" v="2527"/>
          <ac:grpSpMkLst>
            <pc:docMk/>
            <pc:sldMk cId="1750586830" sldId="514"/>
            <ac:grpSpMk id="24" creationId="{898BCFC0-F314-837E-8534-0B6EFF091352}"/>
          </ac:grpSpMkLst>
        </pc:grpChg>
        <pc:grpChg chg="mod">
          <ac:chgData name="현종 문" userId="7963d719f1fbae08" providerId="LiveId" clId="{98D54016-EB69-41DF-A608-0A26840A7910}" dt="2024-09-24T02:11:30.199" v="2527"/>
          <ac:grpSpMkLst>
            <pc:docMk/>
            <pc:sldMk cId="1750586830" sldId="514"/>
            <ac:grpSpMk id="25" creationId="{50A42895-C968-F14F-DA2D-F0EE73B8F83C}"/>
          </ac:grpSpMkLst>
        </pc:grpChg>
        <pc:grpChg chg="add mod">
          <ac:chgData name="현종 문" userId="7963d719f1fbae08" providerId="LiveId" clId="{98D54016-EB69-41DF-A608-0A26840A7910}" dt="2024-09-24T02:11:33.819" v="2531" actId="1076"/>
          <ac:grpSpMkLst>
            <pc:docMk/>
            <pc:sldMk cId="1750586830" sldId="514"/>
            <ac:grpSpMk id="31" creationId="{A17CC1FD-4F9A-977B-B314-324D22215D61}"/>
          </ac:grpSpMkLst>
        </pc:grpChg>
        <pc:grpChg chg="mod">
          <ac:chgData name="현종 문" userId="7963d719f1fbae08" providerId="LiveId" clId="{98D54016-EB69-41DF-A608-0A26840A7910}" dt="2024-09-24T02:11:30.393" v="2528"/>
          <ac:grpSpMkLst>
            <pc:docMk/>
            <pc:sldMk cId="1750586830" sldId="514"/>
            <ac:grpSpMk id="33" creationId="{E1DE9C82-7BD2-8C29-DA4B-F6146B0F6CD5}"/>
          </ac:grpSpMkLst>
        </pc:grpChg>
        <pc:grpChg chg="mod">
          <ac:chgData name="현종 문" userId="7963d719f1fbae08" providerId="LiveId" clId="{98D54016-EB69-41DF-A608-0A26840A7910}" dt="2024-09-24T02:11:30.393" v="2528"/>
          <ac:grpSpMkLst>
            <pc:docMk/>
            <pc:sldMk cId="1750586830" sldId="514"/>
            <ac:grpSpMk id="34" creationId="{B8DD5736-35DA-1895-0AA7-7779A6A2A7FA}"/>
          </ac:grpSpMkLst>
        </pc:grpChg>
        <pc:grpChg chg="mod">
          <ac:chgData name="현종 문" userId="7963d719f1fbae08" providerId="LiveId" clId="{98D54016-EB69-41DF-A608-0A26840A7910}" dt="2024-09-24T02:11:30.393" v="2528"/>
          <ac:grpSpMkLst>
            <pc:docMk/>
            <pc:sldMk cId="1750586830" sldId="514"/>
            <ac:grpSpMk id="35" creationId="{4440195E-6E10-968E-5229-F15CA15C5374}"/>
          </ac:grpSpMkLst>
        </pc:grpChg>
        <pc:grpChg chg="add mod">
          <ac:chgData name="현종 문" userId="7963d719f1fbae08" providerId="LiveId" clId="{98D54016-EB69-41DF-A608-0A26840A7910}" dt="2024-09-24T02:12:02.362" v="2540" actId="1076"/>
          <ac:grpSpMkLst>
            <pc:docMk/>
            <pc:sldMk cId="1750586830" sldId="514"/>
            <ac:grpSpMk id="41" creationId="{DB9FEF18-98DB-B0B8-BD4F-3E3B0CF62788}"/>
          </ac:grpSpMkLst>
        </pc:grpChg>
        <pc:grpChg chg="mod">
          <ac:chgData name="현종 문" userId="7963d719f1fbae08" providerId="LiveId" clId="{98D54016-EB69-41DF-A608-0A26840A7910}" dt="2024-09-24T02:11:30.556" v="2529"/>
          <ac:grpSpMkLst>
            <pc:docMk/>
            <pc:sldMk cId="1750586830" sldId="514"/>
            <ac:grpSpMk id="43" creationId="{D20210D6-92FD-F97C-E108-6779D6B7C578}"/>
          </ac:grpSpMkLst>
        </pc:grpChg>
        <pc:grpChg chg="mod">
          <ac:chgData name="현종 문" userId="7963d719f1fbae08" providerId="LiveId" clId="{98D54016-EB69-41DF-A608-0A26840A7910}" dt="2024-09-24T02:11:30.556" v="2529"/>
          <ac:grpSpMkLst>
            <pc:docMk/>
            <pc:sldMk cId="1750586830" sldId="514"/>
            <ac:grpSpMk id="44" creationId="{60FF87E2-1801-24C5-CBE0-DA3EB824D6B4}"/>
          </ac:grpSpMkLst>
        </pc:grpChg>
        <pc:grpChg chg="mod">
          <ac:chgData name="현종 문" userId="7963d719f1fbae08" providerId="LiveId" clId="{98D54016-EB69-41DF-A608-0A26840A7910}" dt="2024-09-24T02:11:30.556" v="2529"/>
          <ac:grpSpMkLst>
            <pc:docMk/>
            <pc:sldMk cId="1750586830" sldId="514"/>
            <ac:grpSpMk id="45" creationId="{54B0CB9E-BFEC-CE51-9A77-CC0DF6E2B3A8}"/>
          </ac:grpSpMkLst>
        </pc:grpChg>
        <pc:picChg chg="mod">
          <ac:chgData name="현종 문" userId="7963d719f1fbae08" providerId="LiveId" clId="{98D54016-EB69-41DF-A608-0A26840A7910}" dt="2024-09-24T02:10:27.616" v="2516" actId="165"/>
          <ac:picMkLst>
            <pc:docMk/>
            <pc:sldMk cId="1750586830" sldId="514"/>
            <ac:picMk id="8" creationId="{AA2AEF83-DF51-D6BA-1B7E-7408576FF425}"/>
          </ac:picMkLst>
        </pc:picChg>
        <pc:picChg chg="mod">
          <ac:chgData name="현종 문" userId="7963d719f1fbae08" providerId="LiveId" clId="{98D54016-EB69-41DF-A608-0A26840A7910}" dt="2024-09-24T02:10:27.616" v="2516" actId="165"/>
          <ac:picMkLst>
            <pc:docMk/>
            <pc:sldMk cId="1750586830" sldId="514"/>
            <ac:picMk id="10" creationId="{BE8DA60F-A282-B819-8F37-16A41942F3EE}"/>
          </ac:picMkLst>
        </pc:picChg>
        <pc:picChg chg="mod">
          <ac:chgData name="현종 문" userId="7963d719f1fbae08" providerId="LiveId" clId="{98D54016-EB69-41DF-A608-0A26840A7910}" dt="2024-09-24T02:11:30.199" v="2527"/>
          <ac:picMkLst>
            <pc:docMk/>
            <pc:sldMk cId="1750586830" sldId="514"/>
            <ac:picMk id="29" creationId="{F8778889-AF03-D090-E949-5CC0C83BE3F8}"/>
          </ac:picMkLst>
        </pc:picChg>
        <pc:picChg chg="mod">
          <ac:chgData name="현종 문" userId="7963d719f1fbae08" providerId="LiveId" clId="{98D54016-EB69-41DF-A608-0A26840A7910}" dt="2024-09-24T02:11:30.199" v="2527"/>
          <ac:picMkLst>
            <pc:docMk/>
            <pc:sldMk cId="1750586830" sldId="514"/>
            <ac:picMk id="30" creationId="{7386A313-538E-185B-A7A0-8DD7A43FEAB8}"/>
          </ac:picMkLst>
        </pc:picChg>
        <pc:picChg chg="mod">
          <ac:chgData name="현종 문" userId="7963d719f1fbae08" providerId="LiveId" clId="{98D54016-EB69-41DF-A608-0A26840A7910}" dt="2024-09-24T02:11:30.393" v="2528"/>
          <ac:picMkLst>
            <pc:docMk/>
            <pc:sldMk cId="1750586830" sldId="514"/>
            <ac:picMk id="39" creationId="{46650296-1CE2-BDA5-E300-E6F955B6AAC6}"/>
          </ac:picMkLst>
        </pc:picChg>
        <pc:picChg chg="mod">
          <ac:chgData name="현종 문" userId="7963d719f1fbae08" providerId="LiveId" clId="{98D54016-EB69-41DF-A608-0A26840A7910}" dt="2024-09-24T02:11:30.393" v="2528"/>
          <ac:picMkLst>
            <pc:docMk/>
            <pc:sldMk cId="1750586830" sldId="514"/>
            <ac:picMk id="40" creationId="{7DAE0998-32F5-B414-1005-BD7B0263CF97}"/>
          </ac:picMkLst>
        </pc:picChg>
        <pc:picChg chg="mod">
          <ac:chgData name="현종 문" userId="7963d719f1fbae08" providerId="LiveId" clId="{98D54016-EB69-41DF-A608-0A26840A7910}" dt="2024-09-24T02:11:30.556" v="2529"/>
          <ac:picMkLst>
            <pc:docMk/>
            <pc:sldMk cId="1750586830" sldId="514"/>
            <ac:picMk id="49" creationId="{5259B1DA-0846-DE98-B0D5-BFA45B2078F5}"/>
          </ac:picMkLst>
        </pc:picChg>
        <pc:picChg chg="mod">
          <ac:chgData name="현종 문" userId="7963d719f1fbae08" providerId="LiveId" clId="{98D54016-EB69-41DF-A608-0A26840A7910}" dt="2024-09-24T02:11:30.556" v="2529"/>
          <ac:picMkLst>
            <pc:docMk/>
            <pc:sldMk cId="1750586830" sldId="514"/>
            <ac:picMk id="50" creationId="{5ED24ACC-0E3E-8A0A-2A22-B7FE6B580E39}"/>
          </ac:picMkLst>
        </pc:picChg>
        <pc:cxnChg chg="mod topLvl">
          <ac:chgData name="현종 문" userId="7963d719f1fbae08" providerId="LiveId" clId="{98D54016-EB69-41DF-A608-0A26840A7910}" dt="2024-09-24T02:10:55.192" v="2522" actId="164"/>
          <ac:cxnSpMkLst>
            <pc:docMk/>
            <pc:sldMk cId="1750586830" sldId="514"/>
            <ac:cxnSpMk id="22" creationId="{AAA9DEEC-E5E5-A1DC-4CBE-9EB0522387F4}"/>
          </ac:cxnSpMkLst>
        </pc:cxnChg>
        <pc:cxnChg chg="mod">
          <ac:chgData name="현종 문" userId="7963d719f1fbae08" providerId="LiveId" clId="{98D54016-EB69-41DF-A608-0A26840A7910}" dt="2024-09-24T02:11:30.199" v="2527"/>
          <ac:cxnSpMkLst>
            <pc:docMk/>
            <pc:sldMk cId="1750586830" sldId="514"/>
            <ac:cxnSpMk id="26" creationId="{7EBDE5A3-5442-6525-A96C-1E04DA6B2A48}"/>
          </ac:cxnSpMkLst>
        </pc:cxnChg>
        <pc:cxnChg chg="mod">
          <ac:chgData name="현종 문" userId="7963d719f1fbae08" providerId="LiveId" clId="{98D54016-EB69-41DF-A608-0A26840A7910}" dt="2024-09-24T02:11:30.393" v="2528"/>
          <ac:cxnSpMkLst>
            <pc:docMk/>
            <pc:sldMk cId="1750586830" sldId="514"/>
            <ac:cxnSpMk id="36" creationId="{085F6149-7337-694E-0D0B-4190756C8306}"/>
          </ac:cxnSpMkLst>
        </pc:cxnChg>
        <pc:cxnChg chg="mod">
          <ac:chgData name="현종 문" userId="7963d719f1fbae08" providerId="LiveId" clId="{98D54016-EB69-41DF-A608-0A26840A7910}" dt="2024-09-24T02:11:30.556" v="2529"/>
          <ac:cxnSpMkLst>
            <pc:docMk/>
            <pc:sldMk cId="1750586830" sldId="514"/>
            <ac:cxnSpMk id="46" creationId="{0F5C7B44-79E0-2FD3-FD2E-7DF096FAE98A}"/>
          </ac:cxnSpMkLst>
        </pc:cxnChg>
        <pc:cxnChg chg="add mod">
          <ac:chgData name="현종 문" userId="7963d719f1fbae08" providerId="LiveId" clId="{98D54016-EB69-41DF-A608-0A26840A7910}" dt="2024-09-24T02:13:34.690" v="2559" actId="1582"/>
          <ac:cxnSpMkLst>
            <pc:docMk/>
            <pc:sldMk cId="1750586830" sldId="514"/>
            <ac:cxnSpMk id="53" creationId="{61CFD9EA-B794-AB24-539E-9E34D14F2F94}"/>
          </ac:cxnSpMkLst>
        </pc:cxnChg>
        <pc:cxnChg chg="add mod">
          <ac:chgData name="현종 문" userId="7963d719f1fbae08" providerId="LiveId" clId="{98D54016-EB69-41DF-A608-0A26840A7910}" dt="2024-09-24T02:13:20.628" v="2557" actId="1582"/>
          <ac:cxnSpMkLst>
            <pc:docMk/>
            <pc:sldMk cId="1750586830" sldId="514"/>
            <ac:cxnSpMk id="55" creationId="{EFD2AA94-3F3E-A548-3144-F15D88E2A518}"/>
          </ac:cxnSpMkLst>
        </pc:cxnChg>
        <pc:cxnChg chg="add mod">
          <ac:chgData name="현종 문" userId="7963d719f1fbae08" providerId="LiveId" clId="{98D54016-EB69-41DF-A608-0A26840A7910}" dt="2024-09-24T02:13:20.628" v="2557" actId="1582"/>
          <ac:cxnSpMkLst>
            <pc:docMk/>
            <pc:sldMk cId="1750586830" sldId="514"/>
            <ac:cxnSpMk id="57" creationId="{16B24EB0-D219-3093-4154-03F69CF02BCF}"/>
          </ac:cxnSpMkLst>
        </pc:cxnChg>
        <pc:cxnChg chg="add mod">
          <ac:chgData name="현종 문" userId="7963d719f1fbae08" providerId="LiveId" clId="{98D54016-EB69-41DF-A608-0A26840A7910}" dt="2024-09-24T02:13:52.655" v="2562" actId="1582"/>
          <ac:cxnSpMkLst>
            <pc:docMk/>
            <pc:sldMk cId="1750586830" sldId="514"/>
            <ac:cxnSpMk id="60" creationId="{88C3FF7C-4930-05EF-ED24-BB2084CA2624}"/>
          </ac:cxnSpMkLst>
        </pc:cxnChg>
      </pc:sldChg>
      <pc:sldChg chg="del">
        <pc:chgData name="현종 문" userId="7963d719f1fbae08" providerId="LiveId" clId="{98D54016-EB69-41DF-A608-0A26840A7910}" dt="2024-09-23T22:11:35.162" v="0" actId="47"/>
        <pc:sldMkLst>
          <pc:docMk/>
          <pc:sldMk cId="467468309" sldId="515"/>
        </pc:sldMkLst>
      </pc:sldChg>
    </pc:docChg>
  </pc:docChgLst>
  <pc:docChgLst>
    <pc:chgData name="현종 문" userId="7963d719f1fbae08" providerId="LiveId" clId="{0902DFA8-DD58-4EA4-BAD2-45F918C011FD}"/>
    <pc:docChg chg="custSel addSld modSld">
      <pc:chgData name="현종 문" userId="7963d719f1fbae08" providerId="LiveId" clId="{0902DFA8-DD58-4EA4-BAD2-45F918C011FD}" dt="2024-09-23T22:10:10.571" v="154" actId="14100"/>
      <pc:docMkLst>
        <pc:docMk/>
      </pc:docMkLst>
      <pc:sldChg chg="addSp modSp mod">
        <pc:chgData name="현종 문" userId="7963d719f1fbae08" providerId="LiveId" clId="{0902DFA8-DD58-4EA4-BAD2-45F918C011FD}" dt="2024-09-23T22:10:10.571" v="154" actId="14100"/>
        <pc:sldMkLst>
          <pc:docMk/>
          <pc:sldMk cId="1829942960" sldId="481"/>
        </pc:sldMkLst>
        <pc:spChg chg="add mod">
          <ac:chgData name="현종 문" userId="7963d719f1fbae08" providerId="LiveId" clId="{0902DFA8-DD58-4EA4-BAD2-45F918C011FD}" dt="2024-09-23T22:10:10.571" v="154" actId="14100"/>
          <ac:spMkLst>
            <pc:docMk/>
            <pc:sldMk cId="1829942960" sldId="481"/>
            <ac:spMk id="3" creationId="{A4236E09-680F-FD67-6BD3-790955FFB383}"/>
          </ac:spMkLst>
        </pc:spChg>
        <pc:spChg chg="add mod">
          <ac:chgData name="현종 문" userId="7963d719f1fbae08" providerId="LiveId" clId="{0902DFA8-DD58-4EA4-BAD2-45F918C011FD}" dt="2024-09-10T03:31:53.149" v="153" actId="1038"/>
          <ac:spMkLst>
            <pc:docMk/>
            <pc:sldMk cId="1829942960" sldId="481"/>
            <ac:spMk id="9" creationId="{0AD8FCB0-1625-E323-8A36-6482D998694A}"/>
          </ac:spMkLst>
        </pc:spChg>
        <pc:spChg chg="add mod">
          <ac:chgData name="현종 문" userId="7963d719f1fbae08" providerId="LiveId" clId="{0902DFA8-DD58-4EA4-BAD2-45F918C011FD}" dt="2024-09-10T03:31:31.579" v="146" actId="1076"/>
          <ac:spMkLst>
            <pc:docMk/>
            <pc:sldMk cId="1829942960" sldId="481"/>
            <ac:spMk id="10" creationId="{71005563-4544-FB8A-7552-C3170518F33E}"/>
          </ac:spMkLst>
        </pc:spChg>
        <pc:picChg chg="mod">
          <ac:chgData name="현종 문" userId="7963d719f1fbae08" providerId="LiveId" clId="{0902DFA8-DD58-4EA4-BAD2-45F918C011FD}" dt="2024-09-10T03:31:53.149" v="153" actId="1038"/>
          <ac:picMkLst>
            <pc:docMk/>
            <pc:sldMk cId="1829942960" sldId="481"/>
            <ac:picMk id="6" creationId="{E0271114-7851-4129-FCD5-C995188195FE}"/>
          </ac:picMkLst>
        </pc:picChg>
        <pc:picChg chg="mod">
          <ac:chgData name="현종 문" userId="7963d719f1fbae08" providerId="LiveId" clId="{0902DFA8-DD58-4EA4-BAD2-45F918C011FD}" dt="2024-09-10T03:29:42.282" v="121" actId="1038"/>
          <ac:picMkLst>
            <pc:docMk/>
            <pc:sldMk cId="1829942960" sldId="481"/>
            <ac:picMk id="8" creationId="{C344890F-A655-F137-DD16-90CD33CD7CA4}"/>
          </ac:picMkLst>
        </pc:picChg>
      </pc:sldChg>
      <pc:sldChg chg="addSp delSp modSp mod">
        <pc:chgData name="현종 문" userId="7963d719f1fbae08" providerId="LiveId" clId="{0902DFA8-DD58-4EA4-BAD2-45F918C011FD}" dt="2024-09-10T03:29:08.498" v="115" actId="20577"/>
        <pc:sldMkLst>
          <pc:docMk/>
          <pc:sldMk cId="1662011370" sldId="503"/>
        </pc:sldMkLst>
        <pc:spChg chg="mod">
          <ac:chgData name="현종 문" userId="7963d719f1fbae08" providerId="LiveId" clId="{0902DFA8-DD58-4EA4-BAD2-45F918C011FD}" dt="2024-09-10T03:29:08.498" v="115" actId="20577"/>
          <ac:spMkLst>
            <pc:docMk/>
            <pc:sldMk cId="1662011370" sldId="503"/>
            <ac:spMk id="3" creationId="{F9BA2EA6-16D1-DFA9-1252-D0E390E8A2D3}"/>
          </ac:spMkLst>
        </pc:spChg>
        <pc:picChg chg="add mod">
          <ac:chgData name="현종 문" userId="7963d719f1fbae08" providerId="LiveId" clId="{0902DFA8-DD58-4EA4-BAD2-45F918C011FD}" dt="2024-09-10T03:28:08.607" v="112" actId="14100"/>
          <ac:picMkLst>
            <pc:docMk/>
            <pc:sldMk cId="1662011370" sldId="503"/>
            <ac:picMk id="6" creationId="{47A8B77E-A766-7ED7-D4A5-B8363F8C401A}"/>
          </ac:picMkLst>
        </pc:picChg>
        <pc:picChg chg="del">
          <ac:chgData name="현종 문" userId="7963d719f1fbae08" providerId="LiveId" clId="{0902DFA8-DD58-4EA4-BAD2-45F918C011FD}" dt="2024-09-10T03:21:30.885" v="0" actId="478"/>
          <ac:picMkLst>
            <pc:docMk/>
            <pc:sldMk cId="1662011370" sldId="503"/>
            <ac:picMk id="1026" creationId="{D945AFE7-5842-2BE2-1ED6-AE6E9660E15B}"/>
          </ac:picMkLst>
        </pc:picChg>
        <pc:picChg chg="add del mod">
          <ac:chgData name="현종 문" userId="7963d719f1fbae08" providerId="LiveId" clId="{0902DFA8-DD58-4EA4-BAD2-45F918C011FD}" dt="2024-09-10T03:28:04.109" v="111" actId="478"/>
          <ac:picMkLst>
            <pc:docMk/>
            <pc:sldMk cId="1662011370" sldId="503"/>
            <ac:picMk id="1028" creationId="{BFC327C8-88AE-64DE-1E64-48FC693B39F1}"/>
          </ac:picMkLst>
        </pc:picChg>
      </pc:sldChg>
      <pc:sldChg chg="delSp modSp add mod">
        <pc:chgData name="현종 문" userId="7963d719f1fbae08" providerId="LiveId" clId="{0902DFA8-DD58-4EA4-BAD2-45F918C011FD}" dt="2024-09-10T03:27:59.980" v="110" actId="1076"/>
        <pc:sldMkLst>
          <pc:docMk/>
          <pc:sldMk cId="467468309" sldId="515"/>
        </pc:sldMkLst>
        <pc:spChg chg="del mod">
          <ac:chgData name="현종 문" userId="7963d719f1fbae08" providerId="LiveId" clId="{0902DFA8-DD58-4EA4-BAD2-45F918C011FD}" dt="2024-09-10T03:27:47.395" v="106" actId="478"/>
          <ac:spMkLst>
            <pc:docMk/>
            <pc:sldMk cId="467468309" sldId="515"/>
            <ac:spMk id="3" creationId="{F9BA2EA6-16D1-DFA9-1252-D0E390E8A2D3}"/>
          </ac:spMkLst>
        </pc:spChg>
        <pc:picChg chg="del">
          <ac:chgData name="현종 문" userId="7963d719f1fbae08" providerId="LiveId" clId="{0902DFA8-DD58-4EA4-BAD2-45F918C011FD}" dt="2024-09-10T03:27:44.132" v="105" actId="478"/>
          <ac:picMkLst>
            <pc:docMk/>
            <pc:sldMk cId="467468309" sldId="515"/>
            <ac:picMk id="6" creationId="{47A8B77E-A766-7ED7-D4A5-B8363F8C401A}"/>
          </ac:picMkLst>
        </pc:picChg>
        <pc:picChg chg="mod">
          <ac:chgData name="현종 문" userId="7963d719f1fbae08" providerId="LiveId" clId="{0902DFA8-DD58-4EA4-BAD2-45F918C011FD}" dt="2024-09-10T03:27:59.980" v="110" actId="1076"/>
          <ac:picMkLst>
            <pc:docMk/>
            <pc:sldMk cId="467468309" sldId="515"/>
            <ac:picMk id="1028" creationId="{BFC327C8-88AE-64DE-1E64-48FC693B39F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497C6-7855-4542-92BA-FA69C87C9068}" type="datetimeFigureOut">
              <a:rPr kumimoji="1" lang="ko-Kore-KR" altLang="en-US" smtClean="0"/>
              <a:t>09/24/2024</a:t>
            </a:fld>
            <a:endParaRPr kumimoji="1" lang="ko-Kore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ore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937A7-AF7A-E442-B9E4-5B6B380B2C7B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522531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1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867255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0" err="1"/>
              <a:t>Ceph</a:t>
            </a:r>
            <a:r>
              <a:rPr lang="ko-KR" altLang="en-US" b="0"/>
              <a:t>는 기존 시스템들이 겪는 메타데이터 관리의 확장성 문제와 데이터 배분의 비효율성을 극복</a:t>
            </a:r>
            <a:endParaRPr lang="en-US" altLang="ko-KR" b="0"/>
          </a:p>
          <a:p>
            <a:endParaRPr lang="en-US" altLang="ko-KR" b="0"/>
          </a:p>
          <a:p>
            <a:r>
              <a:rPr lang="en-US" altLang="ko-KR" b="0"/>
              <a:t>CRUSH </a:t>
            </a:r>
            <a:r>
              <a:rPr lang="ko-KR" altLang="en-US" b="0"/>
              <a:t>알고리즘을 통해 효율적인 데이터 이동과 부하 균형을 지원한다는 점에서 우수한 성능과 확장성을 제공</a:t>
            </a:r>
            <a:endParaRPr lang="en-US" altLang="ko-KR" b="0"/>
          </a:p>
          <a:p>
            <a:endParaRPr lang="en-US" altLang="ko-KR" b="0"/>
          </a:p>
          <a:p>
            <a:r>
              <a:rPr lang="en-US" altLang="ko-KR" b="1" err="1"/>
              <a:t>OceanStore</a:t>
            </a:r>
            <a:r>
              <a:rPr lang="en-US" altLang="ko-KR" b="1"/>
              <a:t>, </a:t>
            </a:r>
            <a:r>
              <a:rPr lang="en-US" altLang="ko-KR" b="1" err="1"/>
              <a:t>Farsite</a:t>
            </a:r>
            <a:endParaRPr lang="ko-KR" altLang="en-US"/>
          </a:p>
          <a:p>
            <a:pPr>
              <a:buFont typeface="+mj-lt"/>
              <a:buAutoNum type="arabicPeriod"/>
            </a:pPr>
            <a:r>
              <a:rPr lang="ko-KR" altLang="en-US"/>
              <a:t>수천 개의 파일에 대한 동시 접근을 처리할 수 있는 대규모</a:t>
            </a:r>
            <a:r>
              <a:rPr lang="en-US" altLang="ko-KR"/>
              <a:t>, </a:t>
            </a:r>
            <a:r>
              <a:rPr lang="ko-KR" altLang="en-US"/>
              <a:t>고신뢰성의 스토리지를 제공합니다</a:t>
            </a:r>
            <a:r>
              <a:rPr lang="en-US" altLang="ko-KR"/>
              <a:t>.</a:t>
            </a:r>
          </a:p>
          <a:p>
            <a:pPr>
              <a:buFont typeface="+mj-lt"/>
              <a:buAutoNum type="arabicPeriod"/>
            </a:pPr>
            <a:r>
              <a:rPr lang="ko-KR" altLang="en-US"/>
              <a:t>큰 데이터셋에 대해 강력한 신뢰성을 제공하며 많은 클라이언트를 지원합니다</a:t>
            </a:r>
            <a:r>
              <a:rPr lang="en-US" altLang="ko-KR"/>
              <a:t>.</a:t>
            </a:r>
            <a:br>
              <a:rPr lang="en-US" altLang="ko-KR"/>
            </a:br>
            <a:r>
              <a:rPr lang="en-US" altLang="ko-KR"/>
              <a:t>3. </a:t>
            </a:r>
            <a:r>
              <a:rPr lang="ko-KR" altLang="en-US"/>
              <a:t>수천 개의 파일을 동시에 처리할 수 있지만</a:t>
            </a:r>
            <a:r>
              <a:rPr lang="en-US" altLang="ko-KR"/>
              <a:t>, </a:t>
            </a:r>
            <a:r>
              <a:rPr lang="ko-KR" altLang="en-US"/>
              <a:t>소수의 파일에 수만 명이 협력하는 시나리오에서는 이름을 살펴보는</a:t>
            </a:r>
            <a:r>
              <a:rPr lang="en-US" altLang="ko-KR"/>
              <a:t>(name lookup) </a:t>
            </a:r>
            <a:r>
              <a:rPr lang="ko-KR" altLang="en-US"/>
              <a:t>병목으로 인해 성능에 한계</a:t>
            </a:r>
          </a:p>
          <a:p>
            <a:pPr>
              <a:buFont typeface="+mj-lt"/>
              <a:buAutoNum type="arabicPeriod"/>
            </a:pPr>
            <a:endParaRPr lang="en-US" altLang="ko-KR"/>
          </a:p>
          <a:p>
            <a:r>
              <a:rPr lang="en-US" altLang="ko-KR" b="1"/>
              <a:t>Vesta, Galley, PVFS, Swift</a:t>
            </a:r>
            <a:endParaRPr lang="ko-KR" altLang="en-US"/>
          </a:p>
          <a:p>
            <a:pPr>
              <a:buFont typeface="+mj-lt"/>
              <a:buAutoNum type="arabicPeriod"/>
            </a:pPr>
            <a:r>
              <a:rPr lang="ko-KR" altLang="en-US"/>
              <a:t>여러 디스크에 걸쳐 데이터 </a:t>
            </a:r>
            <a:r>
              <a:rPr lang="ko-KR" altLang="en-US" err="1"/>
              <a:t>스트라이핑을</a:t>
            </a:r>
            <a:r>
              <a:rPr lang="ko-KR" altLang="en-US"/>
              <a:t> 통해 높은 데이터 전송률을 제공하지만</a:t>
            </a:r>
            <a:r>
              <a:rPr lang="en-US" altLang="ko-KR"/>
              <a:t>, </a:t>
            </a:r>
            <a:r>
              <a:rPr lang="ko-KR" altLang="en-US"/>
              <a:t>확장 가능한 메타데이터 관리 기능이 부족합니다</a:t>
            </a:r>
            <a:r>
              <a:rPr lang="en-US" altLang="ko-KR"/>
              <a:t>.</a:t>
            </a:r>
          </a:p>
          <a:p>
            <a:pPr>
              <a:buFont typeface="+mj-lt"/>
              <a:buAutoNum type="arabicPeriod"/>
            </a:pPr>
            <a:r>
              <a:rPr lang="ko-KR" altLang="en-US"/>
              <a:t>데이터 </a:t>
            </a:r>
            <a:r>
              <a:rPr lang="ko-KR" altLang="en-US" err="1"/>
              <a:t>스트라이핑을</a:t>
            </a:r>
            <a:r>
              <a:rPr lang="ko-KR" altLang="en-US"/>
              <a:t> 통해 높은 성능을 달성하지만</a:t>
            </a:r>
            <a:r>
              <a:rPr lang="en-US" altLang="ko-KR"/>
              <a:t>, </a:t>
            </a:r>
            <a:r>
              <a:rPr lang="ko-KR" altLang="en-US"/>
              <a:t>확장성과 메타데이터 작업에 제한이 있습니다</a:t>
            </a:r>
            <a:r>
              <a:rPr lang="en-US" altLang="ko-KR"/>
              <a:t>.</a:t>
            </a:r>
          </a:p>
          <a:p>
            <a:endParaRPr lang="en-US" altLang="ko-KR" b="1"/>
          </a:p>
          <a:p>
            <a:r>
              <a:rPr lang="en-US" altLang="ko-KR" b="1" err="1"/>
              <a:t>Lustre</a:t>
            </a:r>
            <a:r>
              <a:rPr lang="en-US" altLang="ko-KR" b="1"/>
              <a:t>, </a:t>
            </a:r>
            <a:r>
              <a:rPr lang="en-US" altLang="ko-KR" b="1" err="1"/>
              <a:t>Panasas</a:t>
            </a:r>
            <a:r>
              <a:rPr lang="en-US" altLang="ko-KR" b="1"/>
              <a:t>, </a:t>
            </a:r>
            <a:r>
              <a:rPr lang="en-US" altLang="ko-KR" b="1" err="1"/>
              <a:t>zFS</a:t>
            </a:r>
            <a:r>
              <a:rPr lang="en-US" altLang="ko-KR" b="1"/>
              <a:t>, Sorrento, </a:t>
            </a:r>
            <a:r>
              <a:rPr lang="en-US" altLang="ko-KR" b="1" err="1"/>
              <a:t>Kybos</a:t>
            </a:r>
            <a:endParaRPr lang="ko-KR" altLang="en-US"/>
          </a:p>
          <a:p>
            <a:pPr>
              <a:buFont typeface="+mj-lt"/>
              <a:buAutoNum type="arabicPeriod"/>
            </a:pPr>
            <a:r>
              <a:rPr lang="ko-KR" altLang="en-US"/>
              <a:t>객체 기반 스토리지 패러다임에 기반하며 </a:t>
            </a:r>
            <a:r>
              <a:rPr lang="en-US" altLang="ko-KR" err="1"/>
              <a:t>Ceph</a:t>
            </a:r>
            <a:r>
              <a:rPr lang="ko-KR" altLang="en-US"/>
              <a:t>와 가장 유사합니다</a:t>
            </a:r>
            <a:r>
              <a:rPr lang="en-US" altLang="ko-KR"/>
              <a:t>.</a:t>
            </a:r>
          </a:p>
          <a:p>
            <a:r>
              <a:rPr lang="en-US" altLang="ko-KR" b="0"/>
              <a:t>2. </a:t>
            </a:r>
            <a:r>
              <a:rPr lang="ko-KR" altLang="en-US" b="0"/>
              <a:t>그러나 </a:t>
            </a:r>
            <a:r>
              <a:rPr lang="en-US" altLang="ko-KR" b="0" err="1"/>
              <a:t>Ceph</a:t>
            </a:r>
            <a:r>
              <a:rPr lang="en-US" altLang="ko-KR" b="0"/>
              <a:t> </a:t>
            </a:r>
            <a:r>
              <a:rPr lang="ko-KR" altLang="en-US" b="0"/>
              <a:t>대비 </a:t>
            </a:r>
            <a:r>
              <a:rPr lang="en-US" altLang="ko-KR" b="0" err="1"/>
              <a:t>Scalibility</a:t>
            </a:r>
            <a:r>
              <a:rPr lang="en-US" altLang="ko-KR" b="0"/>
              <a:t>, Reliability</a:t>
            </a:r>
            <a:r>
              <a:rPr lang="ko-KR" altLang="en-US" b="0"/>
              <a:t>가 떨어진다</a:t>
            </a:r>
            <a:r>
              <a:rPr lang="en-US" altLang="ko-KR" b="0"/>
              <a:t>.</a:t>
            </a:r>
            <a:endParaRPr lang="ko-KR" altLang="en-US" b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10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419343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12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707748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/>
              <a:t>메타데이터 관리와 데이터 관리를 분리하여 확장성을 크게 향상시켰다는 것이 핵심</a:t>
            </a:r>
            <a:endParaRPr lang="en-US" altLang="ko-KR" b="0"/>
          </a:p>
          <a:p>
            <a:r>
              <a:rPr lang="ko-KR" altLang="en-US" b="0"/>
              <a:t>할당 목록을 제거함으로써 메타데이터 구조가 단순화되어 더 빠른 성능을 제공</a:t>
            </a:r>
            <a:endParaRPr lang="en-US" altLang="ko-KR" b="0"/>
          </a:p>
          <a:p>
            <a:endParaRPr lang="en-US" altLang="ko-KR" b="1"/>
          </a:p>
          <a:p>
            <a:r>
              <a:rPr lang="ko-KR" altLang="en-US" b="0"/>
              <a:t>지능형 </a:t>
            </a:r>
            <a:r>
              <a:rPr lang="en-US" altLang="ko-KR" b="0"/>
              <a:t>OSD, </a:t>
            </a:r>
            <a:r>
              <a:rPr lang="ko-KR" altLang="en-US" b="0"/>
              <a:t>즉 </a:t>
            </a:r>
            <a:r>
              <a:rPr lang="en-US" altLang="ko-KR" b="0"/>
              <a:t>RADOS</a:t>
            </a:r>
            <a:r>
              <a:rPr lang="ko-KR" altLang="en-US" b="0"/>
              <a:t>에 의해 관리되는 </a:t>
            </a:r>
            <a:r>
              <a:rPr lang="en-US" altLang="ko-KR" b="0"/>
              <a:t>OSD</a:t>
            </a:r>
            <a:r>
              <a:rPr lang="ko-KR" altLang="en-US" b="0"/>
              <a:t>들은 복제</a:t>
            </a:r>
            <a:r>
              <a:rPr lang="en-US" altLang="ko-KR" b="0"/>
              <a:t>, </a:t>
            </a:r>
            <a:r>
              <a:rPr lang="ko-KR" altLang="en-US" b="0"/>
              <a:t>오류 감지</a:t>
            </a:r>
            <a:r>
              <a:rPr lang="en-US" altLang="ko-KR" b="0"/>
              <a:t>, </a:t>
            </a:r>
            <a:r>
              <a:rPr lang="ko-KR" altLang="en-US" b="0"/>
              <a:t>복구 작업을 처리하면서 시스템의 신뢰성을 높임</a:t>
            </a:r>
            <a:endParaRPr lang="en-US" altLang="ko-KR" b="0"/>
          </a:p>
          <a:p>
            <a:endParaRPr lang="en-US" altLang="ko-KR" b="0"/>
          </a:p>
          <a:p>
            <a:r>
              <a:rPr lang="ko-KR" altLang="en-US" b="0"/>
              <a:t>중요한 기술 중 하나는 </a:t>
            </a:r>
            <a:r>
              <a:rPr lang="en-US" altLang="ko-KR" b="0"/>
              <a:t>CRUSH </a:t>
            </a:r>
            <a:r>
              <a:rPr lang="ko-KR" altLang="en-US" b="0"/>
              <a:t>알고리즘</a:t>
            </a:r>
            <a:endParaRPr lang="en-US" altLang="ko-KR" b="0"/>
          </a:p>
          <a:p>
            <a:r>
              <a:rPr lang="ko-KR" altLang="en-US" b="0"/>
              <a:t>이 알고리즘을 통해 클라이언트는 객체 위치를 실시간으로 계산하여 더 효율적인 데이터 배치</a:t>
            </a:r>
            <a:endParaRPr lang="en-US" altLang="ko-KR" b="0"/>
          </a:p>
          <a:p>
            <a:endParaRPr lang="en-US" altLang="ko-KR" b="0"/>
          </a:p>
          <a:p>
            <a:r>
              <a:rPr lang="ko-KR" altLang="en-US" b="0"/>
              <a:t>유연성 확대를 위한 동적 메타데이터 관리도 중요</a:t>
            </a:r>
            <a:endParaRPr lang="en-US" altLang="ko-KR" b="0"/>
          </a:p>
          <a:p>
            <a:r>
              <a:rPr lang="ko-KR" altLang="en-US" b="0"/>
              <a:t>동적 </a:t>
            </a:r>
            <a:r>
              <a:rPr lang="ko-KR" altLang="en-US" b="0" err="1"/>
              <a:t>서브트리</a:t>
            </a:r>
            <a:r>
              <a:rPr lang="ko-KR" altLang="en-US" b="0"/>
              <a:t> </a:t>
            </a:r>
            <a:r>
              <a:rPr lang="ko-KR" altLang="en-US" b="0" err="1"/>
              <a:t>파티셔닝을</a:t>
            </a:r>
            <a:r>
              <a:rPr lang="ko-KR" altLang="en-US" b="0"/>
              <a:t> 활용하여 </a:t>
            </a:r>
            <a:r>
              <a:rPr lang="ko-KR" altLang="en-US" b="0" err="1"/>
              <a:t>로컬리티를</a:t>
            </a:r>
            <a:r>
              <a:rPr lang="ko-KR" altLang="en-US" b="0"/>
              <a:t> 보존하고 성능을 최적화</a:t>
            </a:r>
            <a:endParaRPr lang="en-US" altLang="ko-KR" b="0"/>
          </a:p>
          <a:p>
            <a:endParaRPr lang="en-US" altLang="ko-KR"/>
          </a:p>
          <a:p>
            <a:r>
              <a:rPr lang="ko-KR" altLang="en-US"/>
              <a:t>즉</a:t>
            </a:r>
            <a:r>
              <a:rPr lang="en-US" altLang="ko-KR"/>
              <a:t>, </a:t>
            </a:r>
            <a:r>
              <a:rPr lang="en-US" altLang="ko-KR" b="0" err="1"/>
              <a:t>Ceph</a:t>
            </a:r>
            <a:r>
              <a:rPr lang="ko-KR" altLang="en-US" b="0"/>
              <a:t>는 데이터와 메타데이터의 분리를 통해 확장성</a:t>
            </a:r>
            <a:r>
              <a:rPr lang="en-US" altLang="ko-KR" b="0"/>
              <a:t>, </a:t>
            </a:r>
            <a:r>
              <a:rPr lang="ko-KR" altLang="en-US" b="0"/>
              <a:t>성능</a:t>
            </a:r>
            <a:r>
              <a:rPr lang="en-US" altLang="ko-KR" b="0"/>
              <a:t>, </a:t>
            </a:r>
            <a:r>
              <a:rPr lang="ko-KR" altLang="en-US" b="0"/>
              <a:t>신뢰성을 모두 해결하는 </a:t>
            </a:r>
            <a:r>
              <a:rPr lang="ko-KR" altLang="en-US"/>
              <a:t>시스템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13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070791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/>
              <a:t>* </a:t>
            </a:r>
            <a:r>
              <a:rPr lang="ko-KR" altLang="en-US" b="1"/>
              <a:t>신뢰성</a:t>
            </a:r>
            <a:r>
              <a:rPr lang="en-US" altLang="ko-KR" b="1"/>
              <a:t>, </a:t>
            </a:r>
            <a:r>
              <a:rPr lang="ko-KR" altLang="en-US" b="1"/>
              <a:t>고성능</a:t>
            </a:r>
            <a:r>
              <a:rPr lang="en-US" altLang="ko-KR" b="1"/>
              <a:t>, </a:t>
            </a:r>
            <a:r>
              <a:rPr lang="ko-KR" altLang="en-US" b="1"/>
              <a:t>뛰어난 확장성을 갖춘 분산 파일 시스템</a:t>
            </a:r>
            <a:br>
              <a:rPr lang="ko-KR" altLang="en-US"/>
            </a:br>
            <a:r>
              <a:rPr lang="en-US" altLang="ko-KR"/>
              <a:t>-&gt; </a:t>
            </a:r>
            <a:r>
              <a:rPr lang="ko-KR" altLang="en-US" b="1"/>
              <a:t>도전 과제</a:t>
            </a:r>
            <a:r>
              <a:rPr lang="en-US" altLang="ko-KR" b="1"/>
              <a:t>:</a:t>
            </a:r>
            <a:r>
              <a:rPr lang="ko-KR" altLang="en-US"/>
              <a:t> 신뢰성</a:t>
            </a:r>
            <a:r>
              <a:rPr lang="en-US" altLang="ko-KR"/>
              <a:t>, </a:t>
            </a:r>
            <a:r>
              <a:rPr lang="ko-KR" altLang="en-US"/>
              <a:t>성능</a:t>
            </a:r>
            <a:r>
              <a:rPr lang="en-US" altLang="ko-KR"/>
              <a:t>, </a:t>
            </a:r>
            <a:r>
              <a:rPr lang="ko-KR" altLang="en-US"/>
              <a:t>확장성</a:t>
            </a:r>
            <a:br>
              <a:rPr lang="ko-KR" altLang="en-US"/>
            </a:br>
            <a:endParaRPr lang="en-US" altLang="ko-KR"/>
          </a:p>
          <a:p>
            <a:r>
              <a:rPr lang="en-US" altLang="ko-KR"/>
              <a:t>* </a:t>
            </a:r>
            <a:r>
              <a:rPr lang="ko-KR" altLang="en-US" err="1"/>
              <a:t>핵심구현방법</a:t>
            </a:r>
            <a:endParaRPr lang="en-US" altLang="ko-KR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lang="ko-KR" altLang="en-US"/>
              <a:t>동적 메타데이터 관리</a:t>
            </a:r>
            <a:br>
              <a:rPr lang="ko-KR" altLang="en-US"/>
            </a:br>
            <a:r>
              <a:rPr lang="ko-KR" altLang="en-US"/>
              <a:t>적응형 메타데이터 분배를 위한 </a:t>
            </a:r>
            <a:r>
              <a:rPr lang="en-US" altLang="ko-KR" b="1"/>
              <a:t>Dynamic Subtree Partitioning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endParaRPr lang="en-US" altLang="ko-KR"/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ko-KR" altLang="en-US"/>
              <a:t>데이터와 메타데이터의 최대한의 분리 </a:t>
            </a:r>
            <a:r>
              <a:rPr lang="en-US" altLang="ko-KR"/>
              <a:t>(CRUSH)</a:t>
            </a:r>
            <a:br>
              <a:rPr lang="en-US" altLang="ko-KR"/>
            </a:br>
            <a:r>
              <a:rPr lang="en-US" altLang="ko-KR" b="1"/>
              <a:t>CRUSH:</a:t>
            </a:r>
            <a:r>
              <a:rPr lang="ko-KR" altLang="en-US"/>
              <a:t> 메타데이터 단순화 및 의사 난수 데이터 분산 함수</a:t>
            </a:r>
            <a:br>
              <a:rPr lang="ko-KR" altLang="en-US"/>
            </a:br>
            <a:endParaRPr lang="en-US" altLang="ko-KR"/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ko-KR" altLang="en-US"/>
              <a:t>분산 데이터 복제</a:t>
            </a:r>
            <a:r>
              <a:rPr lang="en-US" altLang="ko-KR"/>
              <a:t>, </a:t>
            </a:r>
            <a:r>
              <a:rPr lang="ko-KR" altLang="en-US"/>
              <a:t>장애 감지 및 자율적인 </a:t>
            </a:r>
            <a:r>
              <a:rPr lang="en-US" altLang="ko-KR"/>
              <a:t>OSD</a:t>
            </a:r>
            <a:r>
              <a:rPr lang="ko-KR" altLang="en-US"/>
              <a:t>에서의 복구 </a:t>
            </a:r>
            <a:r>
              <a:rPr lang="en-US" altLang="ko-KR"/>
              <a:t>(RADOS)</a:t>
            </a:r>
            <a:br>
              <a:rPr lang="en-US" altLang="ko-KR"/>
            </a:br>
            <a:r>
              <a:rPr lang="en-US" altLang="ko-KR" b="1"/>
              <a:t>RADOS:</a:t>
            </a:r>
            <a:r>
              <a:rPr lang="ko-KR" altLang="en-US"/>
              <a:t> 효율적인 데이터 관리 및 복제를 위한 신뢰할 수 있는 자동 분산 객체 저장소</a:t>
            </a:r>
            <a:endParaRPr lang="en-US" altLang="ko-KR"/>
          </a:p>
          <a:p>
            <a:pPr marL="0" indent="0">
              <a:buFont typeface="Wingdings" panose="05000000000000000000" pitchFamily="2" charset="2"/>
              <a:buNone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2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227522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1. Metadata &amp; Data Separation -&gt; Why?</a:t>
            </a:r>
          </a:p>
          <a:p>
            <a:r>
              <a:rPr lang="en-US" altLang="ko-KR"/>
              <a:t>* </a:t>
            </a:r>
            <a:r>
              <a:rPr lang="ko-KR" altLang="en-US"/>
              <a:t>메타데이터</a:t>
            </a:r>
            <a:r>
              <a:rPr lang="en-US" altLang="ko-KR"/>
              <a:t>(</a:t>
            </a:r>
            <a:r>
              <a:rPr lang="ko-KR" altLang="en-US"/>
              <a:t>파일 이름과 매칭되는 </a:t>
            </a:r>
            <a:r>
              <a:rPr lang="en-US" altLang="ko-KR" err="1"/>
              <a:t>inode</a:t>
            </a:r>
            <a:r>
              <a:rPr lang="en-US" altLang="ko-KR"/>
              <a:t>, </a:t>
            </a:r>
            <a:r>
              <a:rPr lang="ko-KR" altLang="en-US"/>
              <a:t>파일크기</a:t>
            </a:r>
            <a:r>
              <a:rPr lang="en-US" altLang="ko-KR"/>
              <a:t>, </a:t>
            </a:r>
            <a:r>
              <a:rPr lang="ko-KR" altLang="en-US"/>
              <a:t>데이터 </a:t>
            </a:r>
            <a:r>
              <a:rPr lang="ko-KR" altLang="en-US" err="1"/>
              <a:t>스트라이핑</a:t>
            </a:r>
            <a:r>
              <a:rPr lang="ko-KR" altLang="en-US"/>
              <a:t> 정보 등</a:t>
            </a:r>
            <a:r>
              <a:rPr lang="en-US" altLang="ko-KR"/>
              <a:t>) </a:t>
            </a:r>
            <a:r>
              <a:rPr lang="ko-KR" altLang="en-US"/>
              <a:t>작업은 파일시스템 워크로드의 절반을 차지하며</a:t>
            </a:r>
            <a:r>
              <a:rPr lang="en-US" altLang="ko-KR"/>
              <a:t>, </a:t>
            </a:r>
            <a:br>
              <a:rPr lang="en-US" altLang="ko-KR"/>
            </a:br>
            <a:r>
              <a:rPr lang="en-US" altLang="ko-KR"/>
              <a:t>  </a:t>
            </a:r>
            <a:r>
              <a:rPr lang="ko-KR" altLang="en-US"/>
              <a:t>대규모 시스템일수록 데이터와 메타데이터를 함께 관리하면 복잡성이 증가한다</a:t>
            </a:r>
            <a:r>
              <a:rPr lang="en-US" altLang="ko-KR"/>
              <a:t>. -&gt; </a:t>
            </a:r>
            <a:r>
              <a:rPr lang="ko-KR" altLang="en-US"/>
              <a:t>분리 구조를 통해 각 부분을 독립적으로 확장하며 복잡성 또한 독립적인 관리가 가능하다</a:t>
            </a:r>
            <a:r>
              <a:rPr lang="en-US" altLang="ko-KR"/>
              <a:t>.</a:t>
            </a:r>
          </a:p>
          <a:p>
            <a:endParaRPr lang="en-US" altLang="ko-KR"/>
          </a:p>
          <a:p>
            <a:r>
              <a:rPr lang="en-US" altLang="ko-KR"/>
              <a:t>2. Metadata &amp; Data Separation -&gt; How?</a:t>
            </a:r>
          </a:p>
          <a:p>
            <a:r>
              <a:rPr lang="en-US" altLang="ko-KR"/>
              <a:t>* With CRUSH algorithm</a:t>
            </a:r>
          </a:p>
          <a:p>
            <a:endParaRPr lang="en-US" altLang="ko-KR"/>
          </a:p>
          <a:p>
            <a:r>
              <a:rPr lang="en-US" altLang="ko-KR"/>
              <a:t>3. Metadata &amp; Data Separation -&gt; Benefit?</a:t>
            </a:r>
          </a:p>
          <a:p>
            <a:r>
              <a:rPr lang="en-US" altLang="ko-KR"/>
              <a:t>* </a:t>
            </a:r>
            <a:r>
              <a:rPr lang="ko-KR" altLang="en-US"/>
              <a:t>확장성 향상 </a:t>
            </a:r>
            <a:r>
              <a:rPr lang="en-US" altLang="ko-KR"/>
              <a:t>: 128</a:t>
            </a:r>
            <a:r>
              <a:rPr lang="ko-KR" altLang="en-US"/>
              <a:t>노드 </a:t>
            </a:r>
            <a:r>
              <a:rPr lang="en-US" altLang="ko-KR"/>
              <a:t>MDS </a:t>
            </a:r>
            <a:r>
              <a:rPr lang="ko-KR" altLang="en-US"/>
              <a:t>클러스터가 초당 </a:t>
            </a:r>
            <a:r>
              <a:rPr lang="en-US" altLang="ko-KR"/>
              <a:t>250,000</a:t>
            </a:r>
            <a:r>
              <a:rPr lang="ko-KR" altLang="en-US"/>
              <a:t>개의 메타데이터 작업을 처리할 수 있다고 발표 </a:t>
            </a:r>
            <a:r>
              <a:rPr lang="en-US" altLang="ko-KR"/>
              <a:t>-&gt; </a:t>
            </a:r>
            <a:r>
              <a:rPr lang="ko-KR" altLang="en-US" err="1"/>
              <a:t>페타바이트</a:t>
            </a:r>
            <a:r>
              <a:rPr lang="ko-KR" altLang="en-US"/>
              <a:t> 단위의 저장소 지원가능</a:t>
            </a:r>
            <a:endParaRPr lang="en-US" altLang="ko-KR"/>
          </a:p>
          <a:p>
            <a:r>
              <a:rPr lang="en-US" altLang="ko-KR"/>
              <a:t>* 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3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835279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ko-KR" altLang="en-US"/>
              <a:t>클라이언트</a:t>
            </a:r>
            <a:r>
              <a:rPr lang="en-US" altLang="ko-KR"/>
              <a:t>(Clients):</a:t>
            </a:r>
          </a:p>
          <a:p>
            <a:pPr marL="0" indent="0">
              <a:buNone/>
            </a:pPr>
            <a:r>
              <a:rPr lang="en-US" altLang="ko-KR"/>
              <a:t>    * </a:t>
            </a:r>
            <a:r>
              <a:rPr lang="ko-KR" altLang="en-US"/>
              <a:t>호스트나 프로세스에 </a:t>
            </a:r>
            <a:r>
              <a:rPr lang="en-US" altLang="ko-KR"/>
              <a:t>near-POSIX </a:t>
            </a:r>
            <a:r>
              <a:rPr lang="ko-KR" altLang="en-US"/>
              <a:t>파일 시스템 인터페이스를 제공함</a:t>
            </a:r>
            <a:r>
              <a:rPr lang="en-US" altLang="ko-KR"/>
              <a:t>.</a:t>
            </a:r>
          </a:p>
          <a:p>
            <a:pPr marL="0" indent="0">
              <a:buNone/>
            </a:pPr>
            <a:r>
              <a:rPr lang="en-US" altLang="ko-KR"/>
              <a:t>    * Linux </a:t>
            </a:r>
            <a:r>
              <a:rPr lang="ko-KR" altLang="en-US"/>
              <a:t>커널에 </a:t>
            </a:r>
            <a:r>
              <a:rPr lang="ko-KR" altLang="en-US" err="1"/>
              <a:t>마운트된</a:t>
            </a:r>
            <a:r>
              <a:rPr lang="ko-KR" altLang="en-US"/>
              <a:t> 파일 시스템으로</a:t>
            </a:r>
            <a:r>
              <a:rPr lang="en-US" altLang="ko-KR"/>
              <a:t>, FUSE</a:t>
            </a:r>
            <a:r>
              <a:rPr lang="ko-KR" altLang="en-US"/>
              <a:t>를 통해 사용자 공간에서 동작</a:t>
            </a:r>
            <a:r>
              <a:rPr lang="en-US" altLang="ko-KR"/>
              <a:t>, </a:t>
            </a:r>
            <a:r>
              <a:rPr lang="en-US" altLang="ko-KR" err="1"/>
              <a:t>libfuse</a:t>
            </a:r>
            <a:r>
              <a:rPr lang="en-US" altLang="ko-KR"/>
              <a:t> </a:t>
            </a:r>
            <a:r>
              <a:rPr lang="ko-KR" altLang="en-US"/>
              <a:t>라이브러리를 통해 </a:t>
            </a:r>
            <a:r>
              <a:rPr lang="en-US" altLang="ko-KR"/>
              <a:t>FUSE</a:t>
            </a:r>
            <a:r>
              <a:rPr lang="ko-KR" altLang="en-US"/>
              <a:t>와 </a:t>
            </a:r>
            <a:r>
              <a:rPr lang="en-US" altLang="ko-KR" err="1"/>
              <a:t>Ceph</a:t>
            </a:r>
            <a:r>
              <a:rPr lang="en-US" altLang="ko-KR"/>
              <a:t> </a:t>
            </a:r>
            <a:r>
              <a:rPr lang="ko-KR" altLang="en-US"/>
              <a:t>클라이언트간 연결</a:t>
            </a:r>
            <a:endParaRPr lang="en-US" altLang="ko-KR"/>
          </a:p>
          <a:p>
            <a:pPr marL="0" indent="0">
              <a:buNone/>
            </a:pPr>
            <a:r>
              <a:rPr lang="en-US" altLang="ko-KR"/>
              <a:t>    * </a:t>
            </a:r>
            <a:r>
              <a:rPr lang="ko-KR" altLang="en-US"/>
              <a:t>파일 </a:t>
            </a:r>
            <a:r>
              <a:rPr lang="en-US" altLang="ko-KR"/>
              <a:t>I/O</a:t>
            </a:r>
            <a:r>
              <a:rPr lang="ko-KR" altLang="en-US"/>
              <a:t>를 수행할 때 </a:t>
            </a:r>
            <a:r>
              <a:rPr lang="en-US" altLang="ko-KR"/>
              <a:t>OSD</a:t>
            </a:r>
            <a:r>
              <a:rPr lang="ko-KR" altLang="en-US"/>
              <a:t>와 직접 통신합니다</a:t>
            </a:r>
            <a:r>
              <a:rPr lang="en-US" altLang="ko-KR"/>
              <a:t>.</a:t>
            </a:r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r>
              <a:rPr lang="en-US" altLang="ko-KR"/>
              <a:t>2. </a:t>
            </a:r>
            <a:r>
              <a:rPr lang="ko-KR" altLang="en-US"/>
              <a:t>객체 저장소 클러스터</a:t>
            </a:r>
            <a:r>
              <a:rPr lang="en-US" altLang="ko-KR"/>
              <a:t> (Object Storage Cluster):</a:t>
            </a:r>
          </a:p>
          <a:p>
            <a:pPr marL="0" indent="0">
              <a:buNone/>
            </a:pPr>
            <a:r>
              <a:rPr lang="en-US" altLang="ko-KR"/>
              <a:t>    * OSD(Object</a:t>
            </a:r>
            <a:r>
              <a:rPr lang="ko-KR" altLang="en-US"/>
              <a:t> </a:t>
            </a:r>
            <a:r>
              <a:rPr lang="en-US" altLang="ko-KR"/>
              <a:t>Storage</a:t>
            </a:r>
            <a:r>
              <a:rPr lang="ko-KR" altLang="en-US"/>
              <a:t> </a:t>
            </a:r>
            <a:r>
              <a:rPr lang="en-US" altLang="ko-KR" err="1"/>
              <a:t>Deivice</a:t>
            </a:r>
            <a:r>
              <a:rPr lang="en-US" altLang="ko-KR"/>
              <a:t>)</a:t>
            </a:r>
            <a:r>
              <a:rPr lang="ko-KR" altLang="en-US"/>
              <a:t>로 구성되며</a:t>
            </a:r>
            <a:r>
              <a:rPr lang="en-US" altLang="ko-KR"/>
              <a:t>, </a:t>
            </a:r>
            <a:r>
              <a:rPr lang="ko-KR" altLang="en-US"/>
              <a:t>모든 데이터를 저장</a:t>
            </a:r>
            <a:endParaRPr lang="en-US" altLang="ko-KR"/>
          </a:p>
          <a:p>
            <a:pPr marL="0" indent="0">
              <a:buNone/>
            </a:pPr>
            <a:r>
              <a:rPr lang="en-US" altLang="ko-KR"/>
              <a:t>    * </a:t>
            </a:r>
            <a:r>
              <a:rPr lang="ko-KR" altLang="en-US"/>
              <a:t>클라이언트가 파일 </a:t>
            </a:r>
            <a:r>
              <a:rPr lang="en-US" altLang="ko-KR"/>
              <a:t>I/O </a:t>
            </a:r>
            <a:r>
              <a:rPr lang="ko-KR" altLang="en-US"/>
              <a:t>과정에서 직접 객체 저장소 클러스터와 통신함</a:t>
            </a:r>
            <a:endParaRPr lang="en-US" altLang="ko-KR"/>
          </a:p>
          <a:p>
            <a:pPr marL="0" indent="0">
              <a:buNone/>
            </a:pPr>
            <a:r>
              <a:rPr lang="en-US" altLang="ko-KR"/>
              <a:t>    * </a:t>
            </a:r>
            <a:r>
              <a:rPr lang="ko-KR" altLang="en-US"/>
              <a:t>데이터 복제</a:t>
            </a:r>
            <a:r>
              <a:rPr lang="en-US" altLang="ko-KR"/>
              <a:t>, </a:t>
            </a:r>
            <a:r>
              <a:rPr lang="ko-KR" altLang="en-US"/>
              <a:t>장애감지</a:t>
            </a:r>
            <a:r>
              <a:rPr lang="en-US" altLang="ko-KR"/>
              <a:t>, </a:t>
            </a:r>
            <a:r>
              <a:rPr lang="ko-KR" altLang="en-US"/>
              <a:t>복구 등을 자율적으로 관리함</a:t>
            </a:r>
            <a:endParaRPr lang="en-US" altLang="ko-KR"/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r>
              <a:rPr lang="en-US" altLang="ko-KR"/>
              <a:t>3. </a:t>
            </a:r>
            <a:r>
              <a:rPr lang="ko-KR" altLang="en-US"/>
              <a:t>메타데이터 서버 클러스터 </a:t>
            </a:r>
            <a:r>
              <a:rPr lang="en-US" altLang="ko-KR"/>
              <a:t>(Metadata Cluster):</a:t>
            </a:r>
          </a:p>
          <a:p>
            <a:pPr marL="0" indent="0">
              <a:buNone/>
            </a:pPr>
            <a:r>
              <a:rPr lang="en-US" altLang="ko-KR"/>
              <a:t>    * </a:t>
            </a:r>
            <a:r>
              <a:rPr lang="ko-KR" altLang="en-US"/>
              <a:t>파일 시스템의 네임스페이스</a:t>
            </a:r>
            <a:r>
              <a:rPr lang="en-US" altLang="ko-KR"/>
              <a:t>(</a:t>
            </a:r>
            <a:r>
              <a:rPr lang="ko-KR" altLang="en-US"/>
              <a:t>파일명</a:t>
            </a:r>
            <a:r>
              <a:rPr lang="en-US" altLang="ko-KR"/>
              <a:t>, </a:t>
            </a:r>
            <a:r>
              <a:rPr lang="ko-KR" altLang="en-US"/>
              <a:t>디렉토리 등</a:t>
            </a:r>
            <a:r>
              <a:rPr lang="en-US" altLang="ko-KR"/>
              <a:t>)</a:t>
            </a:r>
            <a:r>
              <a:rPr lang="ko-KR" altLang="en-US"/>
              <a:t>을 관리함</a:t>
            </a:r>
            <a:endParaRPr lang="en-US" altLang="ko-KR"/>
          </a:p>
          <a:p>
            <a:pPr marL="0" indent="0">
              <a:buNone/>
            </a:pPr>
            <a:r>
              <a:rPr lang="en-US" altLang="ko-KR"/>
              <a:t>    * </a:t>
            </a:r>
            <a:r>
              <a:rPr lang="ko-KR" altLang="en-US"/>
              <a:t>보안</a:t>
            </a:r>
            <a:r>
              <a:rPr lang="en-US" altLang="ko-KR"/>
              <a:t>, </a:t>
            </a:r>
            <a:r>
              <a:rPr lang="ko-KR" altLang="en-US"/>
              <a:t>일관성</a:t>
            </a:r>
            <a:r>
              <a:rPr lang="en-US" altLang="ko-KR"/>
              <a:t>, </a:t>
            </a:r>
            <a:r>
              <a:rPr lang="ko-KR" altLang="en-US"/>
              <a:t>동기화를 조정</a:t>
            </a:r>
            <a:endParaRPr lang="en-US" altLang="ko-KR"/>
          </a:p>
          <a:p>
            <a:pPr marL="0" indent="0">
              <a:buNone/>
            </a:pPr>
            <a:r>
              <a:rPr lang="en-US" altLang="ko-KR"/>
              <a:t>    * </a:t>
            </a:r>
            <a:r>
              <a:rPr lang="ko-KR" altLang="en-US"/>
              <a:t>클라이언트와 메타데이터 작업을 주고받음</a:t>
            </a:r>
            <a:endParaRPr lang="en-US" altLang="ko-KR"/>
          </a:p>
          <a:p>
            <a:pPr marL="0" indent="0">
              <a:buNone/>
            </a:pPr>
            <a:r>
              <a:rPr lang="en-US" altLang="ko-KR"/>
              <a:t>    * OSD </a:t>
            </a:r>
            <a:r>
              <a:rPr lang="ko-KR" altLang="en-US"/>
              <a:t>클러스터와 메타데이터 저장을 위하여 통신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4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551511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err="1"/>
              <a:t>Ceph</a:t>
            </a:r>
            <a:r>
              <a:rPr lang="en-US" altLang="ko-KR" b="1"/>
              <a:t> Client</a:t>
            </a:r>
            <a:br>
              <a:rPr lang="ko-KR" altLang="en-US"/>
            </a:br>
            <a:r>
              <a:rPr lang="en-US" altLang="ko-KR" b="0"/>
              <a:t>POSIX</a:t>
            </a:r>
            <a:r>
              <a:rPr lang="ko-KR" altLang="en-US" b="0"/>
              <a:t>와 유사한 파일 시스템 인터페이스를 제공</a:t>
            </a:r>
            <a:endParaRPr lang="en-US" altLang="ko-KR" b="0"/>
          </a:p>
          <a:p>
            <a:r>
              <a:rPr lang="en-US" altLang="ko-KR" b="0"/>
              <a:t>FUSE</a:t>
            </a:r>
            <a:r>
              <a:rPr lang="ko-KR" altLang="en-US" b="0"/>
              <a:t>를 이용해 사용자 공간에서 파일 시스템을 마운트하고 읽기</a:t>
            </a:r>
            <a:r>
              <a:rPr lang="en-US" altLang="ko-KR" b="0"/>
              <a:t>/</a:t>
            </a:r>
            <a:r>
              <a:rPr lang="ko-KR" altLang="en-US" b="0"/>
              <a:t>쓰기 작업을 처리</a:t>
            </a:r>
            <a:br>
              <a:rPr lang="en-US" altLang="ko-KR" b="0"/>
            </a:br>
            <a:r>
              <a:rPr lang="en-US" altLang="ko-KR" b="0"/>
              <a:t>FUSE</a:t>
            </a:r>
            <a:r>
              <a:rPr lang="ko-KR" altLang="en-US" b="0"/>
              <a:t>는 </a:t>
            </a:r>
            <a:r>
              <a:rPr lang="en-US" altLang="ko-KR" b="0"/>
              <a:t>Filesystem in </a:t>
            </a:r>
            <a:r>
              <a:rPr lang="en-US" altLang="ko-KR" b="0" err="1"/>
              <a:t>Userspace</a:t>
            </a:r>
            <a:r>
              <a:rPr lang="ko-KR" altLang="en-US" b="0"/>
              <a:t>의 약자</a:t>
            </a:r>
            <a:r>
              <a:rPr lang="en-US" altLang="ko-KR" b="0"/>
              <a:t>, </a:t>
            </a:r>
            <a:r>
              <a:rPr lang="ko-KR" altLang="en-US" b="0" err="1"/>
              <a:t>비특권</a:t>
            </a:r>
            <a:r>
              <a:rPr lang="ko-KR" altLang="en-US" b="0"/>
              <a:t> 사용자가 커널 코드를 수정하지 않고도 자신의 파일 시스템을 만들 수 있게 </a:t>
            </a:r>
            <a:r>
              <a:rPr lang="ko-KR" altLang="en-US" b="0" err="1"/>
              <a:t>해줌</a:t>
            </a:r>
            <a:endParaRPr lang="en-US" altLang="ko-KR" b="0"/>
          </a:p>
          <a:p>
            <a:endParaRPr lang="en-US" altLang="ko-KR"/>
          </a:p>
          <a:p>
            <a:r>
              <a:rPr lang="en-US" altLang="ko-KR" b="1"/>
              <a:t>Metadata Server Cluster</a:t>
            </a:r>
            <a:br>
              <a:rPr lang="ko-KR" altLang="en-US"/>
            </a:br>
            <a:r>
              <a:rPr lang="ko-KR" altLang="en-US"/>
              <a:t>파일 시스템의 </a:t>
            </a:r>
            <a:r>
              <a:rPr lang="ko-KR" altLang="en-US" b="0"/>
              <a:t>메타데이터를 </a:t>
            </a:r>
            <a:r>
              <a:rPr lang="ko-KR" altLang="en-US"/>
              <a:t>관리</a:t>
            </a:r>
            <a:r>
              <a:rPr lang="en-US" altLang="ko-KR"/>
              <a:t>(</a:t>
            </a:r>
            <a:r>
              <a:rPr lang="ko-KR" altLang="en-US"/>
              <a:t>파일 이름</a:t>
            </a:r>
            <a:r>
              <a:rPr lang="en-US" altLang="ko-KR"/>
              <a:t>, </a:t>
            </a:r>
            <a:r>
              <a:rPr lang="ko-KR" altLang="en-US"/>
              <a:t>디렉터리 구조</a:t>
            </a:r>
            <a:r>
              <a:rPr lang="en-US" altLang="ko-KR"/>
              <a:t>, </a:t>
            </a:r>
            <a:r>
              <a:rPr lang="ko-KR" altLang="en-US"/>
              <a:t>권한 정보가 포함</a:t>
            </a:r>
            <a:r>
              <a:rPr lang="en-US" altLang="ko-KR"/>
              <a:t>)</a:t>
            </a:r>
          </a:p>
          <a:p>
            <a:r>
              <a:rPr lang="ko-KR" altLang="en-US" b="0"/>
              <a:t>동적 </a:t>
            </a:r>
            <a:r>
              <a:rPr lang="ko-KR" altLang="en-US" b="0" err="1"/>
              <a:t>서브트리</a:t>
            </a:r>
            <a:r>
              <a:rPr lang="ko-KR" altLang="en-US" b="0"/>
              <a:t> </a:t>
            </a:r>
            <a:r>
              <a:rPr lang="ko-KR" altLang="en-US" b="0" err="1"/>
              <a:t>파티셔닝</a:t>
            </a:r>
            <a:r>
              <a:rPr lang="ko-KR" altLang="en-US" b="0"/>
              <a:t> 방식을 </a:t>
            </a:r>
            <a:r>
              <a:rPr lang="ko-KR" altLang="en-US"/>
              <a:t>사용해 메타데이터 부하를 효율적으로 분산</a:t>
            </a:r>
            <a:r>
              <a:rPr lang="en-US" altLang="ko-KR"/>
              <a:t>, </a:t>
            </a:r>
            <a:r>
              <a:rPr lang="ko-KR" altLang="en-US"/>
              <a:t>이로 인해 </a:t>
            </a:r>
            <a:r>
              <a:rPr lang="ko-KR" altLang="en-US" b="0"/>
              <a:t>확장성 및 성능 향상</a:t>
            </a:r>
            <a:endParaRPr lang="en-US" altLang="ko-KR" b="0"/>
          </a:p>
          <a:p>
            <a:endParaRPr lang="en-US" altLang="ko-KR" b="0"/>
          </a:p>
          <a:p>
            <a:r>
              <a:rPr lang="en-US" altLang="ko-KR" b="1"/>
              <a:t>Object Storage Devices</a:t>
            </a:r>
            <a:br>
              <a:rPr lang="ko-KR" altLang="en-US"/>
            </a:br>
            <a:r>
              <a:rPr lang="ko-KR" altLang="en-US"/>
              <a:t>데이터를 저장하고 관리하는 역할</a:t>
            </a:r>
            <a:endParaRPr lang="en-US" altLang="ko-KR"/>
          </a:p>
          <a:p>
            <a:r>
              <a:rPr lang="ko-KR" altLang="en-US"/>
              <a:t>파일이 </a:t>
            </a:r>
            <a:r>
              <a:rPr lang="ko-KR" altLang="en-US" b="0"/>
              <a:t>여러 객체로 분할되어 </a:t>
            </a:r>
            <a:r>
              <a:rPr lang="en-US" altLang="ko-KR"/>
              <a:t>OSD </a:t>
            </a:r>
            <a:r>
              <a:rPr lang="ko-KR" altLang="en-US"/>
              <a:t>클러스터 전체에 분산</a:t>
            </a:r>
            <a:r>
              <a:rPr lang="en-US" altLang="ko-KR"/>
              <a:t>, </a:t>
            </a:r>
            <a:r>
              <a:rPr lang="ko-KR" altLang="en-US"/>
              <a:t>데이터 복원력과 확장성을 높일 수 있음</a:t>
            </a:r>
            <a:endParaRPr lang="en-US" altLang="ko-KR"/>
          </a:p>
          <a:p>
            <a:r>
              <a:rPr lang="ko-KR" altLang="en-US" b="0"/>
              <a:t>동시에 병렬로 데이터를 읽고 쓸 수 있는 구조</a:t>
            </a:r>
            <a:endParaRPr lang="en-US" altLang="ko-KR"/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5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233892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/>
              <a:t>예시</a:t>
            </a:r>
            <a:r>
              <a:rPr lang="en-US" altLang="ko-KR"/>
              <a:t>: /home, /var, /</a:t>
            </a:r>
            <a:r>
              <a:rPr lang="en-US" altLang="ko-KR" err="1"/>
              <a:t>etc</a:t>
            </a:r>
            <a:r>
              <a:rPr lang="ko-KR" altLang="en-US"/>
              <a:t>와 같은 최상위 디렉토리가 있다고 가정해봅시다</a:t>
            </a:r>
            <a:r>
              <a:rPr lang="en-US" altLang="ko-KR"/>
              <a:t>. </a:t>
            </a:r>
            <a:r>
              <a:rPr lang="ko-KR" altLang="en-US"/>
              <a:t>처음에는 </a:t>
            </a:r>
            <a:r>
              <a:rPr lang="en-US" altLang="ko-KR"/>
              <a:t>MDS1</a:t>
            </a:r>
            <a:r>
              <a:rPr lang="ko-KR" altLang="en-US"/>
              <a:t>이 </a:t>
            </a:r>
            <a:r>
              <a:rPr lang="en-US" altLang="ko-KR"/>
              <a:t>/home</a:t>
            </a:r>
            <a:r>
              <a:rPr lang="ko-KR" altLang="en-US"/>
              <a:t>을</a:t>
            </a:r>
            <a:r>
              <a:rPr lang="en-US" altLang="ko-KR"/>
              <a:t>, MDS2</a:t>
            </a:r>
            <a:r>
              <a:rPr lang="ko-KR" altLang="en-US"/>
              <a:t>가 </a:t>
            </a:r>
            <a:r>
              <a:rPr lang="en-US" altLang="ko-KR"/>
              <a:t>/var</a:t>
            </a:r>
            <a:r>
              <a:rPr lang="ko-KR" altLang="en-US"/>
              <a:t>를</a:t>
            </a:r>
            <a:r>
              <a:rPr lang="en-US" altLang="ko-KR"/>
              <a:t>, MDS3</a:t>
            </a:r>
            <a:r>
              <a:rPr lang="ko-KR" altLang="en-US"/>
              <a:t>이 </a:t>
            </a:r>
            <a:r>
              <a:rPr lang="en-US" altLang="ko-KR"/>
              <a:t>/</a:t>
            </a:r>
            <a:r>
              <a:rPr lang="en-US" altLang="ko-KR" err="1"/>
              <a:t>etc</a:t>
            </a:r>
            <a:r>
              <a:rPr lang="ko-KR" altLang="en-US"/>
              <a:t>를 관리할 수 있습니다</a:t>
            </a:r>
            <a:r>
              <a:rPr lang="en-US" altLang="ko-KR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/>
              <a:t>만약 </a:t>
            </a:r>
            <a:r>
              <a:rPr lang="en-US" altLang="ko-KR"/>
              <a:t>/home</a:t>
            </a:r>
            <a:r>
              <a:rPr lang="ko-KR" altLang="en-US"/>
              <a:t>의 사용량이 급증하면</a:t>
            </a:r>
            <a:r>
              <a:rPr lang="en-US" altLang="ko-KR"/>
              <a:t>, </a:t>
            </a:r>
            <a:r>
              <a:rPr lang="ko-KR" altLang="en-US"/>
              <a:t>시스템은 </a:t>
            </a:r>
            <a:r>
              <a:rPr lang="en-US" altLang="ko-KR"/>
              <a:t>/home/user1</a:t>
            </a:r>
            <a:r>
              <a:rPr lang="ko-KR" altLang="en-US"/>
              <a:t>을 </a:t>
            </a:r>
            <a:r>
              <a:rPr lang="en-US" altLang="ko-KR"/>
              <a:t>MDS4</a:t>
            </a:r>
            <a:r>
              <a:rPr lang="ko-KR" altLang="en-US"/>
              <a:t>로</a:t>
            </a:r>
            <a:r>
              <a:rPr lang="en-US" altLang="ko-KR"/>
              <a:t>, /home/user2</a:t>
            </a:r>
            <a:r>
              <a:rPr lang="ko-KR" altLang="en-US"/>
              <a:t>를 </a:t>
            </a:r>
            <a:r>
              <a:rPr lang="en-US" altLang="ko-KR"/>
              <a:t>MDS5</a:t>
            </a:r>
            <a:r>
              <a:rPr lang="ko-KR" altLang="en-US"/>
              <a:t>로 이동시킬 수 있습니다</a:t>
            </a:r>
            <a:r>
              <a:rPr lang="en-US" altLang="ko-KR"/>
              <a:t>.</a:t>
            </a:r>
          </a:p>
          <a:p>
            <a:pPr>
              <a:buFont typeface="Arial" panose="020B0604020202020204" pitchFamily="34" charset="0"/>
              <a:buNone/>
            </a:pPr>
            <a:endParaRPr lang="en-US" altLang="ko-KR"/>
          </a:p>
          <a:p>
            <a:r>
              <a:rPr lang="ko-KR" altLang="en-US" b="1"/>
              <a:t>메타데이터 저장 전략</a:t>
            </a:r>
            <a:endParaRPr lang="ko-KR" altLang="en-US"/>
          </a:p>
          <a:p>
            <a:pPr>
              <a:buFont typeface="Arial" panose="020B0604020202020204" pitchFamily="34" charset="0"/>
              <a:buNone/>
            </a:pPr>
            <a:r>
              <a:rPr lang="en-US" altLang="ko-KR" err="1"/>
              <a:t>Ceph</a:t>
            </a:r>
            <a:r>
              <a:rPr lang="ko-KR" altLang="en-US"/>
              <a:t>는 메타데이터를 효율적으로 관리하기 위해 </a:t>
            </a:r>
            <a:r>
              <a:rPr lang="ko-KR" altLang="en-US" b="0"/>
              <a:t>이중 계층 저장 전략을 사용함</a:t>
            </a:r>
            <a:endParaRPr lang="en-US" altLang="ko-KR"/>
          </a:p>
          <a:p>
            <a:pPr>
              <a:buFont typeface="Arial" panose="020B0604020202020204" pitchFamily="34" charset="0"/>
              <a:buNone/>
            </a:pPr>
            <a:r>
              <a:rPr lang="ko-KR" altLang="en-US" b="0"/>
              <a:t>동적 </a:t>
            </a:r>
            <a:r>
              <a:rPr lang="ko-KR" altLang="en-US" b="0" err="1"/>
              <a:t>서브트리</a:t>
            </a:r>
            <a:r>
              <a:rPr lang="ko-KR" altLang="en-US" b="0"/>
              <a:t> </a:t>
            </a:r>
            <a:r>
              <a:rPr lang="ko-KR" altLang="en-US" b="0" err="1"/>
              <a:t>파티셔닝</a:t>
            </a:r>
            <a:r>
              <a:rPr lang="ko-KR" altLang="en-US" err="1"/>
              <a:t>으로</a:t>
            </a:r>
            <a:r>
              <a:rPr lang="ko-KR" altLang="en-US"/>
              <a:t> 캐시 효율성 극대화</a:t>
            </a:r>
            <a:endParaRPr lang="en-US" altLang="ko-KR"/>
          </a:p>
          <a:p>
            <a:endParaRPr lang="en-US" altLang="ko-KR" b="1"/>
          </a:p>
          <a:p>
            <a:r>
              <a:rPr lang="ko-KR" altLang="en-US" b="1"/>
              <a:t>동적 </a:t>
            </a:r>
            <a:r>
              <a:rPr lang="ko-KR" altLang="en-US" b="1" err="1"/>
              <a:t>서브트리</a:t>
            </a:r>
            <a:r>
              <a:rPr lang="ko-KR" altLang="en-US" b="1"/>
              <a:t> </a:t>
            </a:r>
            <a:r>
              <a:rPr lang="ko-KR" altLang="en-US" b="1" err="1"/>
              <a:t>파티셔닝</a:t>
            </a:r>
            <a:r>
              <a:rPr lang="en-US" altLang="ko-KR" b="1"/>
              <a:t>(</a:t>
            </a:r>
            <a:r>
              <a:rPr lang="ko-KR" altLang="en-US" b="1"/>
              <a:t>여기 중요</a:t>
            </a:r>
            <a:r>
              <a:rPr lang="en-US" altLang="ko-KR" b="1"/>
              <a:t>!!)</a:t>
            </a:r>
            <a:endParaRPr lang="ko-KR" altLang="en-US"/>
          </a:p>
          <a:p>
            <a:pPr>
              <a:buFont typeface="Arial" panose="020B0604020202020204" pitchFamily="34" charset="0"/>
              <a:buNone/>
            </a:pPr>
            <a:r>
              <a:rPr lang="en-US" altLang="ko-KR" b="0"/>
              <a:t>MDS </a:t>
            </a:r>
            <a:r>
              <a:rPr lang="ko-KR" altLang="en-US" b="0"/>
              <a:t>클러스터</a:t>
            </a:r>
            <a:r>
              <a:rPr lang="ko-KR" altLang="en-US"/>
              <a:t>는 메타데이터 인기도에 따라 </a:t>
            </a:r>
            <a:r>
              <a:rPr lang="ko-KR" altLang="en-US" err="1"/>
              <a:t>서브트리를</a:t>
            </a:r>
            <a:r>
              <a:rPr lang="ko-KR" altLang="en-US"/>
              <a:t> 동적으로 분할하고 이동</a:t>
            </a:r>
            <a:endParaRPr lang="en-US" altLang="ko-KR"/>
          </a:p>
          <a:p>
            <a:pPr>
              <a:buFont typeface="Arial" panose="020B0604020202020204" pitchFamily="34" charset="0"/>
              <a:buNone/>
            </a:pPr>
            <a:r>
              <a:rPr lang="ko-KR" altLang="en-US"/>
              <a:t>워크로드 분산을 위해 </a:t>
            </a:r>
            <a:r>
              <a:rPr lang="en-US" altLang="ko-KR" b="0"/>
              <a:t>MDS </a:t>
            </a:r>
            <a:r>
              <a:rPr lang="ko-KR" altLang="en-US" b="0"/>
              <a:t>간 메타데이터 이동이 </a:t>
            </a:r>
            <a:r>
              <a:rPr lang="ko-KR" altLang="en-US"/>
              <a:t>적은 오버헤드로 이루어짐</a:t>
            </a:r>
            <a:endParaRPr lang="en-US" altLang="ko-KR"/>
          </a:p>
          <a:p>
            <a:endParaRPr lang="en-US" altLang="ko-KR" b="1"/>
          </a:p>
          <a:p>
            <a:r>
              <a:rPr lang="ko-KR" altLang="en-US" b="1"/>
              <a:t>핫스팟 처리</a:t>
            </a:r>
            <a:endParaRPr lang="ko-KR" altLang="en-US"/>
          </a:p>
          <a:p>
            <a:pPr>
              <a:buFont typeface="Arial" panose="020B0604020202020204" pitchFamily="34" charset="0"/>
              <a:buNone/>
            </a:pPr>
            <a:r>
              <a:rPr lang="ko-KR" altLang="en-US" b="0"/>
              <a:t>핫스팟 발생 </a:t>
            </a:r>
            <a:r>
              <a:rPr lang="ko-KR" altLang="en-US"/>
              <a:t>시 메타데이터를 여러 노드에 복제하여 부하 분산</a:t>
            </a:r>
            <a:endParaRPr lang="en-US" altLang="ko-KR"/>
          </a:p>
          <a:p>
            <a:pPr>
              <a:buFont typeface="Arial" panose="020B0604020202020204" pitchFamily="34" charset="0"/>
              <a:buNone/>
            </a:pPr>
            <a:r>
              <a:rPr lang="ko-KR" altLang="en-US" b="0"/>
              <a:t>대규모 디렉토리 및 많은 파일 작업에 </a:t>
            </a:r>
            <a:r>
              <a:rPr lang="ko-KR" altLang="en-US"/>
              <a:t>대한 메타데이터를 최적화하여 분배</a:t>
            </a:r>
            <a:endParaRPr lang="en-US" altLang="ko-KR"/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6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258020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/>
              <a:t>CRUSH </a:t>
            </a:r>
            <a:r>
              <a:rPr lang="ko-KR" altLang="en-US" b="1"/>
              <a:t>알고리즘의 원리와 동작 방식</a:t>
            </a:r>
          </a:p>
          <a:p>
            <a:r>
              <a:rPr lang="en-US" altLang="ko-KR" b="1"/>
              <a:t>1. CRUSH</a:t>
            </a:r>
            <a:r>
              <a:rPr lang="ko-KR" altLang="en-US" b="1"/>
              <a:t>의 목적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b="1"/>
              <a:t>데이터 분산</a:t>
            </a:r>
            <a:r>
              <a:rPr lang="en-US" altLang="ko-KR" b="1"/>
              <a:t>:</a:t>
            </a:r>
            <a:r>
              <a:rPr lang="ko-KR" altLang="en-US"/>
              <a:t> 클러스터 내의 여러 </a:t>
            </a:r>
            <a:r>
              <a:rPr lang="en-US" altLang="ko-KR"/>
              <a:t>OSD(Object Storage Daemon)</a:t>
            </a:r>
            <a:r>
              <a:rPr lang="ko-KR" altLang="en-US"/>
              <a:t>들에 데이터를 고르게 분산시킵니다</a:t>
            </a:r>
            <a:r>
              <a:rPr lang="en-US" altLang="ko-KR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b="1"/>
              <a:t>확장성</a:t>
            </a:r>
            <a:r>
              <a:rPr lang="en-US" altLang="ko-KR" b="1"/>
              <a:t>:</a:t>
            </a:r>
            <a:r>
              <a:rPr lang="ko-KR" altLang="en-US"/>
              <a:t> 대규모 클러스터에서도 성능 저하 없이 데이터 배치를 관리할 수 있습니다</a:t>
            </a:r>
            <a:r>
              <a:rPr lang="en-US" altLang="ko-KR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b="1"/>
              <a:t>동적 </a:t>
            </a:r>
            <a:r>
              <a:rPr lang="ko-KR" altLang="en-US" b="1" err="1"/>
              <a:t>리밸런싱</a:t>
            </a:r>
            <a:r>
              <a:rPr lang="en-US" altLang="ko-KR" b="1"/>
              <a:t>:</a:t>
            </a:r>
            <a:r>
              <a:rPr lang="ko-KR" altLang="en-US"/>
              <a:t> 클러스터의 구성 변화</a:t>
            </a:r>
            <a:r>
              <a:rPr lang="en-US" altLang="ko-KR"/>
              <a:t>(</a:t>
            </a:r>
            <a:r>
              <a:rPr lang="ko-KR" altLang="en-US"/>
              <a:t>예</a:t>
            </a:r>
            <a:r>
              <a:rPr lang="en-US" altLang="ko-KR"/>
              <a:t>: OSD </a:t>
            </a:r>
            <a:r>
              <a:rPr lang="ko-KR" altLang="en-US"/>
              <a:t>추가</a:t>
            </a:r>
            <a:r>
              <a:rPr lang="en-US" altLang="ko-KR"/>
              <a:t>/</a:t>
            </a:r>
            <a:r>
              <a:rPr lang="ko-KR" altLang="en-US"/>
              <a:t>제거</a:t>
            </a:r>
            <a:r>
              <a:rPr lang="en-US" altLang="ko-KR"/>
              <a:t>) </a:t>
            </a:r>
            <a:r>
              <a:rPr lang="ko-KR" altLang="en-US"/>
              <a:t>시 데이터를 자동으로 </a:t>
            </a:r>
            <a:r>
              <a:rPr lang="ko-KR" altLang="en-US" err="1"/>
              <a:t>리밸런싱하여</a:t>
            </a:r>
            <a:r>
              <a:rPr lang="ko-KR" altLang="en-US"/>
              <a:t> 균형을 유지합니다</a:t>
            </a:r>
            <a:r>
              <a:rPr lang="en-US" altLang="ko-KR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b="1"/>
              <a:t>메타데이터 서버 불필요</a:t>
            </a:r>
            <a:r>
              <a:rPr lang="en-US" altLang="ko-KR" b="1"/>
              <a:t>:</a:t>
            </a:r>
            <a:r>
              <a:rPr lang="ko-KR" altLang="en-US"/>
              <a:t> 전통적인 분산 시스템에서 사용되는 중앙 메타데이터 서버를 사용하지 않고</a:t>
            </a:r>
            <a:r>
              <a:rPr lang="en-US" altLang="ko-KR"/>
              <a:t>, </a:t>
            </a:r>
            <a:r>
              <a:rPr lang="ko-KR" altLang="en-US"/>
              <a:t>데이터의 위치를 직접 계산하여 네트워크 부하를 줄입니다</a:t>
            </a:r>
            <a:r>
              <a:rPr lang="en-US" altLang="ko-KR"/>
              <a:t>.</a:t>
            </a:r>
          </a:p>
          <a:p>
            <a:r>
              <a:rPr lang="en-US" altLang="ko-KR" b="1"/>
              <a:t>2. CRUSH</a:t>
            </a:r>
            <a:r>
              <a:rPr lang="ko-KR" altLang="en-US" b="1"/>
              <a:t>의 동작 원리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b="1"/>
              <a:t>Pseudo-Random </a:t>
            </a:r>
            <a:r>
              <a:rPr lang="ko-KR" altLang="en-US" b="1"/>
              <a:t>데이터 배치</a:t>
            </a:r>
            <a:r>
              <a:rPr lang="en-US" altLang="ko-KR" b="1"/>
              <a:t>:</a:t>
            </a:r>
            <a:r>
              <a:rPr lang="ko-KR" altLang="en-US"/>
              <a:t> </a:t>
            </a:r>
            <a:r>
              <a:rPr lang="en-US" altLang="ko-KR"/>
              <a:t>CRUSH</a:t>
            </a:r>
            <a:r>
              <a:rPr lang="ko-KR" altLang="en-US"/>
              <a:t>는 객체 </a:t>
            </a:r>
            <a:r>
              <a:rPr lang="en-US" altLang="ko-KR"/>
              <a:t>ID</a:t>
            </a:r>
            <a:r>
              <a:rPr lang="ko-KR" altLang="en-US"/>
              <a:t>와 클러스터의 맵</a:t>
            </a:r>
            <a:r>
              <a:rPr lang="en-US" altLang="ko-KR"/>
              <a:t>(</a:t>
            </a:r>
            <a:r>
              <a:rPr lang="ko-KR" altLang="en-US"/>
              <a:t>구성 정보</a:t>
            </a:r>
            <a:r>
              <a:rPr lang="en-US" altLang="ko-KR"/>
              <a:t>)</a:t>
            </a:r>
            <a:r>
              <a:rPr lang="ko-KR" altLang="en-US"/>
              <a:t>을 바탕으로 객체를 특정 </a:t>
            </a:r>
            <a:r>
              <a:rPr lang="en-US" altLang="ko-KR"/>
              <a:t>OSD</a:t>
            </a:r>
            <a:r>
              <a:rPr lang="ko-KR" altLang="en-US"/>
              <a:t>에 매핑합니다</a:t>
            </a:r>
            <a:r>
              <a:rPr lang="en-US" altLang="ko-KR"/>
              <a:t>. </a:t>
            </a:r>
            <a:r>
              <a:rPr lang="ko-KR" altLang="en-US"/>
              <a:t>이 매핑은 일관된 </a:t>
            </a:r>
            <a:r>
              <a:rPr lang="ko-KR" altLang="en-US" err="1"/>
              <a:t>해싱을</a:t>
            </a:r>
            <a:r>
              <a:rPr lang="ko-KR" altLang="en-US"/>
              <a:t> 기반으로 하여 의사 난수</a:t>
            </a:r>
            <a:r>
              <a:rPr lang="en-US" altLang="ko-KR"/>
              <a:t>(Pseudo-Random) </a:t>
            </a:r>
            <a:r>
              <a:rPr lang="ko-KR" altLang="en-US"/>
              <a:t>방식으로 이루어집니다</a:t>
            </a:r>
            <a:r>
              <a:rPr lang="en-US" altLang="ko-KR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b="1"/>
              <a:t>규칙 기반 데이터 배치</a:t>
            </a:r>
            <a:r>
              <a:rPr lang="en-US" altLang="ko-KR" b="1"/>
              <a:t>:</a:t>
            </a:r>
            <a:r>
              <a:rPr lang="ko-KR" altLang="en-US"/>
              <a:t> </a:t>
            </a:r>
            <a:r>
              <a:rPr lang="en-US" altLang="ko-KR"/>
              <a:t>CRUSH</a:t>
            </a:r>
            <a:r>
              <a:rPr lang="ko-KR" altLang="en-US"/>
              <a:t>는 사용자가 정의한 규칙에 따라 데이터 복제본을 어디에 배치할지 결정합니다</a:t>
            </a:r>
            <a:r>
              <a:rPr lang="en-US" altLang="ko-KR"/>
              <a:t>. </a:t>
            </a:r>
            <a:r>
              <a:rPr lang="ko-KR" altLang="en-US"/>
              <a:t>예를 들어</a:t>
            </a:r>
            <a:r>
              <a:rPr lang="en-US" altLang="ko-KR"/>
              <a:t>, </a:t>
            </a:r>
            <a:r>
              <a:rPr lang="ko-KR" altLang="en-US"/>
              <a:t>특정 </a:t>
            </a:r>
            <a:r>
              <a:rPr lang="ko-KR" altLang="en-US" err="1"/>
              <a:t>랙이나</a:t>
            </a:r>
            <a:r>
              <a:rPr lang="ko-KR" altLang="en-US"/>
              <a:t> 서버에 걸쳐 데이터를 분산하도록 규칙을 설정할 수 있습니다</a:t>
            </a:r>
            <a:r>
              <a:rPr lang="en-US" altLang="ko-KR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b="1"/>
              <a:t>CRUSH </a:t>
            </a:r>
            <a:r>
              <a:rPr lang="ko-KR" altLang="en-US" b="1"/>
              <a:t>맵</a:t>
            </a:r>
            <a:r>
              <a:rPr lang="en-US" altLang="ko-KR" b="1"/>
              <a:t>:</a:t>
            </a:r>
            <a:r>
              <a:rPr lang="ko-KR" altLang="en-US"/>
              <a:t> </a:t>
            </a:r>
            <a:r>
              <a:rPr lang="en-US" altLang="ko-KR"/>
              <a:t>CRUSH</a:t>
            </a:r>
            <a:r>
              <a:rPr lang="ko-KR" altLang="en-US"/>
              <a:t>는 클러스터의 논리적 구조와 상태를 설명하는 </a:t>
            </a:r>
            <a:r>
              <a:rPr lang="en-US" altLang="ko-KR"/>
              <a:t>CRUSH </a:t>
            </a:r>
            <a:r>
              <a:rPr lang="ko-KR" altLang="en-US" err="1"/>
              <a:t>맵을</a:t>
            </a:r>
            <a:r>
              <a:rPr lang="ko-KR" altLang="en-US"/>
              <a:t> 사용합니다</a:t>
            </a:r>
            <a:r>
              <a:rPr lang="en-US" altLang="ko-KR"/>
              <a:t>. </a:t>
            </a:r>
            <a:r>
              <a:rPr lang="ko-KR" altLang="en-US"/>
              <a:t>이 </a:t>
            </a:r>
            <a:r>
              <a:rPr lang="ko-KR" altLang="en-US" err="1"/>
              <a:t>맵은</a:t>
            </a:r>
            <a:r>
              <a:rPr lang="ko-KR" altLang="en-US"/>
              <a:t> 장치</a:t>
            </a:r>
            <a:r>
              <a:rPr lang="en-US" altLang="ko-KR"/>
              <a:t>(</a:t>
            </a:r>
            <a:r>
              <a:rPr lang="ko-KR" altLang="en-US"/>
              <a:t>디스크</a:t>
            </a:r>
            <a:r>
              <a:rPr lang="en-US" altLang="ko-KR"/>
              <a:t>, </a:t>
            </a:r>
            <a:r>
              <a:rPr lang="ko-KR" altLang="en-US"/>
              <a:t>서버 등</a:t>
            </a:r>
            <a:r>
              <a:rPr lang="en-US" altLang="ko-KR"/>
              <a:t>)</a:t>
            </a:r>
            <a:r>
              <a:rPr lang="ko-KR" altLang="en-US"/>
              <a:t>의 계층적 관계</a:t>
            </a:r>
            <a:r>
              <a:rPr lang="en-US" altLang="ko-KR"/>
              <a:t>(</a:t>
            </a:r>
            <a:r>
              <a:rPr lang="ko-KR" altLang="en-US"/>
              <a:t>예</a:t>
            </a:r>
            <a:r>
              <a:rPr lang="en-US" altLang="ko-KR"/>
              <a:t>: </a:t>
            </a:r>
            <a:r>
              <a:rPr lang="ko-KR" altLang="en-US" err="1"/>
              <a:t>랙</a:t>
            </a:r>
            <a:r>
              <a:rPr lang="en-US" altLang="ko-KR"/>
              <a:t>, </a:t>
            </a:r>
            <a:r>
              <a:rPr lang="ko-KR" altLang="en-US" err="1"/>
              <a:t>섀시</a:t>
            </a:r>
            <a:r>
              <a:rPr lang="ko-KR" altLang="en-US"/>
              <a:t> 등</a:t>
            </a:r>
            <a:r>
              <a:rPr lang="en-US" altLang="ko-KR"/>
              <a:t>)</a:t>
            </a:r>
            <a:r>
              <a:rPr lang="ko-KR" altLang="en-US"/>
              <a:t>를 정의하며</a:t>
            </a:r>
            <a:r>
              <a:rPr lang="en-US" altLang="ko-KR"/>
              <a:t>, </a:t>
            </a:r>
            <a:r>
              <a:rPr lang="ko-KR" altLang="en-US"/>
              <a:t>이를 바탕으로 데이터를 분산시킵니다</a:t>
            </a:r>
            <a:r>
              <a:rPr lang="en-US" altLang="ko-KR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b="1"/>
              <a:t>데이터 복제</a:t>
            </a:r>
            <a:r>
              <a:rPr lang="en-US" altLang="ko-KR" b="1"/>
              <a:t>:</a:t>
            </a:r>
            <a:r>
              <a:rPr lang="ko-KR" altLang="en-US"/>
              <a:t> </a:t>
            </a:r>
            <a:r>
              <a:rPr lang="en-US" altLang="ko-KR"/>
              <a:t>CRUSH</a:t>
            </a:r>
            <a:r>
              <a:rPr lang="ko-KR" altLang="en-US"/>
              <a:t>는 객체의 복제본을 지정된 규칙에 따라 여러 </a:t>
            </a:r>
            <a:r>
              <a:rPr lang="en-US" altLang="ko-KR"/>
              <a:t>OSD</a:t>
            </a:r>
            <a:r>
              <a:rPr lang="ko-KR" altLang="en-US"/>
              <a:t>에 분산 저장합니다</a:t>
            </a:r>
            <a:r>
              <a:rPr lang="en-US" altLang="ko-KR"/>
              <a:t>. </a:t>
            </a:r>
            <a:r>
              <a:rPr lang="ko-KR" altLang="en-US"/>
              <a:t>예를 들어</a:t>
            </a:r>
            <a:r>
              <a:rPr lang="en-US" altLang="ko-KR"/>
              <a:t>, </a:t>
            </a:r>
            <a:r>
              <a:rPr lang="ko-KR" altLang="en-US"/>
              <a:t>동일한 </a:t>
            </a:r>
            <a:r>
              <a:rPr lang="ko-KR" altLang="en-US" err="1"/>
              <a:t>랙에</a:t>
            </a:r>
            <a:r>
              <a:rPr lang="ko-KR" altLang="en-US"/>
              <a:t> 속하지 않는 </a:t>
            </a:r>
            <a:r>
              <a:rPr lang="en-US" altLang="ko-KR"/>
              <a:t>OSD</a:t>
            </a:r>
            <a:r>
              <a:rPr lang="ko-KR" altLang="en-US"/>
              <a:t>들에 복제본을 저장하도록 할 수 있습니다</a:t>
            </a:r>
            <a:r>
              <a:rPr lang="en-US" altLang="ko-KR"/>
              <a:t>.</a:t>
            </a:r>
          </a:p>
          <a:p>
            <a:r>
              <a:rPr lang="en-US" altLang="ko-KR" b="1"/>
              <a:t>3. CRUSH</a:t>
            </a:r>
            <a:r>
              <a:rPr lang="ko-KR" altLang="en-US" b="1"/>
              <a:t>의 장점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b="1"/>
              <a:t>확장성</a:t>
            </a:r>
            <a:r>
              <a:rPr lang="en-US" altLang="ko-KR" b="1"/>
              <a:t>:</a:t>
            </a:r>
            <a:r>
              <a:rPr lang="ko-KR" altLang="en-US"/>
              <a:t> 수천 개의 </a:t>
            </a:r>
            <a:r>
              <a:rPr lang="en-US" altLang="ko-KR"/>
              <a:t>OSD</a:t>
            </a:r>
            <a:r>
              <a:rPr lang="ko-KR" altLang="en-US"/>
              <a:t>를 갖춘 대규모 클러스터에서도 효율적으로 동작합니다</a:t>
            </a:r>
            <a:r>
              <a:rPr lang="en-US" altLang="ko-KR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b="1"/>
              <a:t>신뢰성 및 내구성</a:t>
            </a:r>
            <a:r>
              <a:rPr lang="en-US" altLang="ko-KR" b="1"/>
              <a:t>:</a:t>
            </a:r>
            <a:r>
              <a:rPr lang="ko-KR" altLang="en-US"/>
              <a:t> </a:t>
            </a:r>
            <a:r>
              <a:rPr lang="en-US" altLang="ko-KR"/>
              <a:t>OSD</a:t>
            </a:r>
            <a:r>
              <a:rPr lang="ko-KR" altLang="en-US"/>
              <a:t>의 장애가 발생해도 다른 </a:t>
            </a:r>
            <a:r>
              <a:rPr lang="en-US" altLang="ko-KR"/>
              <a:t>OSD</a:t>
            </a:r>
            <a:r>
              <a:rPr lang="ko-KR" altLang="en-US"/>
              <a:t>로부터 데이터를 복구할 수 있습니다</a:t>
            </a:r>
            <a:r>
              <a:rPr lang="en-US" altLang="ko-KR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b="1"/>
              <a:t>자동화된 관리</a:t>
            </a:r>
            <a:r>
              <a:rPr lang="en-US" altLang="ko-KR" b="1"/>
              <a:t>:</a:t>
            </a:r>
            <a:r>
              <a:rPr lang="ko-KR" altLang="en-US"/>
              <a:t> 클러스터 구성 변화 시</a:t>
            </a:r>
            <a:r>
              <a:rPr lang="en-US" altLang="ko-KR"/>
              <a:t>(</a:t>
            </a:r>
            <a:r>
              <a:rPr lang="ko-KR" altLang="en-US"/>
              <a:t>예</a:t>
            </a:r>
            <a:r>
              <a:rPr lang="en-US" altLang="ko-KR"/>
              <a:t>: OSD </a:t>
            </a:r>
            <a:r>
              <a:rPr lang="ko-KR" altLang="en-US"/>
              <a:t>추가</a:t>
            </a:r>
            <a:r>
              <a:rPr lang="en-US" altLang="ko-KR"/>
              <a:t>/</a:t>
            </a:r>
            <a:r>
              <a:rPr lang="ko-KR" altLang="en-US"/>
              <a:t>제거</a:t>
            </a:r>
            <a:r>
              <a:rPr lang="en-US" altLang="ko-KR"/>
              <a:t>) </a:t>
            </a:r>
            <a:r>
              <a:rPr lang="ko-KR" altLang="en-US"/>
              <a:t>데이터 </a:t>
            </a:r>
            <a:r>
              <a:rPr lang="ko-KR" altLang="en-US" err="1"/>
              <a:t>리밸런싱이</a:t>
            </a:r>
            <a:r>
              <a:rPr lang="ko-KR" altLang="en-US"/>
              <a:t> 자동으로 이루어집니다</a:t>
            </a:r>
            <a:r>
              <a:rPr lang="en-US" altLang="ko-KR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b="1"/>
              <a:t>중앙 메타데이터 서버 제거</a:t>
            </a:r>
            <a:r>
              <a:rPr lang="en-US" altLang="ko-KR" b="1"/>
              <a:t>:</a:t>
            </a:r>
            <a:r>
              <a:rPr lang="ko-KR" altLang="en-US"/>
              <a:t> 데이터를 위치하는 데 중간 메타데이터 서버가 필요 없기 때문에</a:t>
            </a:r>
            <a:r>
              <a:rPr lang="en-US" altLang="ko-KR"/>
              <a:t>, </a:t>
            </a:r>
            <a:r>
              <a:rPr lang="ko-KR" altLang="en-US"/>
              <a:t>네트워크 병목을 제거하고 시스템의 신뢰성을 높입니다</a:t>
            </a:r>
            <a:r>
              <a:rPr lang="en-US" altLang="ko-KR"/>
              <a:t>.</a:t>
            </a:r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7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188921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/>
              <a:t>RADOS</a:t>
            </a:r>
            <a:r>
              <a:rPr lang="ko-KR" altLang="en-US" b="1"/>
              <a:t>의 동작 방식과 원리</a:t>
            </a:r>
          </a:p>
          <a:p>
            <a:r>
              <a:rPr lang="en-US" altLang="ko-KR"/>
              <a:t>RADOS</a:t>
            </a:r>
            <a:r>
              <a:rPr lang="ko-KR" altLang="en-US"/>
              <a:t>는 데이터를 객체로 저장하며</a:t>
            </a:r>
            <a:r>
              <a:rPr lang="en-US" altLang="ko-KR"/>
              <a:t>, </a:t>
            </a:r>
            <a:r>
              <a:rPr lang="ko-KR" altLang="en-US"/>
              <a:t>확장성과 내구성을 갖춘 스토리지를 제공합니다</a:t>
            </a:r>
            <a:r>
              <a:rPr lang="en-US" altLang="ko-KR"/>
              <a:t>. RADOS</a:t>
            </a:r>
            <a:r>
              <a:rPr lang="ko-KR" altLang="en-US"/>
              <a:t>는 여러 구성 요소와 원리를 기반으로 동작합니다</a:t>
            </a:r>
            <a:r>
              <a:rPr lang="en-US" altLang="ko-KR"/>
              <a:t>.</a:t>
            </a:r>
          </a:p>
          <a:p>
            <a:endParaRPr lang="en-US" altLang="ko-KR"/>
          </a:p>
          <a:p>
            <a:r>
              <a:rPr lang="en-US" altLang="ko-KR" b="1"/>
              <a:t>1. RADOS</a:t>
            </a:r>
            <a:r>
              <a:rPr lang="ko-KR" altLang="en-US" b="1"/>
              <a:t>의 기본 구성 요소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b="1"/>
              <a:t>OSD (Object Storage Daemon):</a:t>
            </a:r>
            <a:r>
              <a:rPr lang="ko-KR" altLang="en-US"/>
              <a:t> </a:t>
            </a:r>
            <a:r>
              <a:rPr lang="en-US" altLang="ko-KR" err="1"/>
              <a:t>Ceph</a:t>
            </a:r>
            <a:r>
              <a:rPr lang="en-US" altLang="ko-KR"/>
              <a:t> </a:t>
            </a:r>
            <a:r>
              <a:rPr lang="ko-KR" altLang="en-US"/>
              <a:t>클러스터의 핵심 구성 요소로</a:t>
            </a:r>
            <a:r>
              <a:rPr lang="en-US" altLang="ko-KR"/>
              <a:t>, </a:t>
            </a:r>
            <a:r>
              <a:rPr lang="ko-KR" altLang="en-US"/>
              <a:t>실제 데이터를 저장하고 관리합니다</a:t>
            </a:r>
            <a:r>
              <a:rPr lang="en-US" altLang="ko-KR"/>
              <a:t>. </a:t>
            </a:r>
            <a:r>
              <a:rPr lang="ko-KR" altLang="en-US"/>
              <a:t>각 </a:t>
            </a:r>
            <a:r>
              <a:rPr lang="en-US" altLang="ko-KR"/>
              <a:t>OSD</a:t>
            </a:r>
            <a:r>
              <a:rPr lang="ko-KR" altLang="en-US"/>
              <a:t>는 물리적 또는 가상 디스크를 사용하여 객체를 저장하며</a:t>
            </a:r>
            <a:r>
              <a:rPr lang="en-US" altLang="ko-KR"/>
              <a:t>, RADOS </a:t>
            </a:r>
            <a:r>
              <a:rPr lang="ko-KR" altLang="en-US"/>
              <a:t>클러스터 내에서 데이터 복제</a:t>
            </a:r>
            <a:r>
              <a:rPr lang="en-US" altLang="ko-KR"/>
              <a:t>, </a:t>
            </a:r>
            <a:r>
              <a:rPr lang="ko-KR" altLang="en-US"/>
              <a:t>복구</a:t>
            </a:r>
            <a:r>
              <a:rPr lang="en-US" altLang="ko-KR"/>
              <a:t>, </a:t>
            </a:r>
            <a:r>
              <a:rPr lang="ko-KR" altLang="en-US" err="1"/>
              <a:t>리밸런싱</a:t>
            </a:r>
            <a:r>
              <a:rPr lang="ko-KR" altLang="en-US"/>
              <a:t> 등을 처리합니다</a:t>
            </a:r>
            <a:r>
              <a:rPr lang="en-US" altLang="ko-KR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b="1"/>
              <a:t>MON (Monitor):</a:t>
            </a:r>
            <a:r>
              <a:rPr lang="ko-KR" altLang="en-US"/>
              <a:t> 클러스터의 상태</a:t>
            </a:r>
            <a:r>
              <a:rPr lang="en-US" altLang="ko-KR"/>
              <a:t>, </a:t>
            </a:r>
            <a:r>
              <a:rPr lang="ko-KR" altLang="en-US"/>
              <a:t>구성 정보 및 맵</a:t>
            </a:r>
            <a:r>
              <a:rPr lang="en-US" altLang="ko-KR"/>
              <a:t>(Cluster Map, OSD Map, MON Map </a:t>
            </a:r>
            <a:r>
              <a:rPr lang="ko-KR" altLang="en-US"/>
              <a:t>등</a:t>
            </a:r>
            <a:r>
              <a:rPr lang="en-US" altLang="ko-KR"/>
              <a:t>)</a:t>
            </a:r>
            <a:r>
              <a:rPr lang="ko-KR" altLang="en-US"/>
              <a:t>을 관리합니다</a:t>
            </a:r>
            <a:r>
              <a:rPr lang="en-US" altLang="ko-KR"/>
              <a:t>. </a:t>
            </a:r>
            <a:r>
              <a:rPr lang="ko-KR" altLang="en-US"/>
              <a:t>클러스터의 신뢰성과 일관성을 유지하기 위해 사용됩니다</a:t>
            </a:r>
            <a:r>
              <a:rPr lang="en-US" altLang="ko-KR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b="1"/>
              <a:t>MDS (Metadata Server):</a:t>
            </a:r>
            <a:r>
              <a:rPr lang="ko-KR" altLang="en-US"/>
              <a:t> 파일 시스템의 메타데이터</a:t>
            </a:r>
            <a:r>
              <a:rPr lang="en-US" altLang="ko-KR"/>
              <a:t>(</a:t>
            </a:r>
            <a:r>
              <a:rPr lang="ko-KR" altLang="en-US"/>
              <a:t>파일 이름</a:t>
            </a:r>
            <a:r>
              <a:rPr lang="en-US" altLang="ko-KR"/>
              <a:t>, </a:t>
            </a:r>
            <a:r>
              <a:rPr lang="ko-KR" altLang="en-US"/>
              <a:t>디렉토리 구조 등</a:t>
            </a:r>
            <a:r>
              <a:rPr lang="en-US" altLang="ko-KR"/>
              <a:t>)</a:t>
            </a:r>
            <a:r>
              <a:rPr lang="ko-KR" altLang="en-US"/>
              <a:t>를 관리합니다</a:t>
            </a:r>
            <a:r>
              <a:rPr lang="en-US" altLang="ko-KR"/>
              <a:t>. </a:t>
            </a:r>
            <a:r>
              <a:rPr lang="en-US" altLang="ko-KR" err="1"/>
              <a:t>CephFS</a:t>
            </a:r>
            <a:r>
              <a:rPr lang="ko-KR" altLang="en-US"/>
              <a:t>와 같은 파일 시스템 서비스에 사용됩니다</a:t>
            </a:r>
            <a:r>
              <a:rPr lang="en-US" altLang="ko-KR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b="1"/>
              <a:t>PG (Placement Group):</a:t>
            </a:r>
            <a:r>
              <a:rPr lang="ko-KR" altLang="en-US"/>
              <a:t> 데이터를 분산하여 저장하기 위한 논리적인 단위입니다</a:t>
            </a:r>
            <a:r>
              <a:rPr lang="en-US" altLang="ko-KR"/>
              <a:t>. </a:t>
            </a:r>
            <a:r>
              <a:rPr lang="ko-KR" altLang="en-US"/>
              <a:t>객체는 </a:t>
            </a:r>
            <a:r>
              <a:rPr lang="en-US" altLang="ko-KR"/>
              <a:t>PG</a:t>
            </a:r>
            <a:r>
              <a:rPr lang="ko-KR" altLang="en-US"/>
              <a:t>로 </a:t>
            </a:r>
            <a:r>
              <a:rPr lang="ko-KR" altLang="en-US" err="1"/>
              <a:t>매핑되며</a:t>
            </a:r>
            <a:r>
              <a:rPr lang="en-US" altLang="ko-KR"/>
              <a:t>, </a:t>
            </a:r>
            <a:r>
              <a:rPr lang="ko-KR" altLang="en-US"/>
              <a:t>각 </a:t>
            </a:r>
            <a:r>
              <a:rPr lang="en-US" altLang="ko-KR"/>
              <a:t>PG</a:t>
            </a:r>
            <a:r>
              <a:rPr lang="ko-KR" altLang="en-US"/>
              <a:t>는 여러 </a:t>
            </a:r>
            <a:r>
              <a:rPr lang="en-US" altLang="ko-KR"/>
              <a:t>OSD</a:t>
            </a:r>
            <a:r>
              <a:rPr lang="ko-KR" altLang="en-US"/>
              <a:t>에 분산되어 저장됩니다</a:t>
            </a:r>
            <a:r>
              <a:rPr lang="en-US" altLang="ko-KR"/>
              <a:t>.</a:t>
            </a:r>
          </a:p>
          <a:p>
            <a:endParaRPr lang="en-US" altLang="ko-KR" b="1"/>
          </a:p>
          <a:p>
            <a:r>
              <a:rPr lang="en-US" altLang="ko-KR" b="1"/>
              <a:t>2. RADOS</a:t>
            </a:r>
            <a:r>
              <a:rPr lang="ko-KR" altLang="en-US" b="1"/>
              <a:t>의 동작 원리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b="1"/>
              <a:t>객체 저장 및 분산</a:t>
            </a:r>
            <a:r>
              <a:rPr lang="en-US" altLang="ko-KR" b="1"/>
              <a:t>:</a:t>
            </a:r>
            <a:endParaRPr lang="ko-KR" alt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/>
              <a:t>데이터는 객체로 저장되며</a:t>
            </a:r>
            <a:r>
              <a:rPr lang="en-US" altLang="ko-KR"/>
              <a:t>, </a:t>
            </a:r>
            <a:r>
              <a:rPr lang="ko-KR" altLang="en-US"/>
              <a:t>각 객체는 고유한 </a:t>
            </a:r>
            <a:r>
              <a:rPr lang="en-US" altLang="ko-KR"/>
              <a:t>ID</a:t>
            </a:r>
            <a:r>
              <a:rPr lang="ko-KR" altLang="en-US"/>
              <a:t>를 가집니다</a:t>
            </a:r>
            <a:r>
              <a:rPr lang="en-US" altLang="ko-KR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/>
              <a:t>객체는 </a:t>
            </a:r>
            <a:r>
              <a:rPr lang="en-US" altLang="ko-KR"/>
              <a:t>Hashing </a:t>
            </a:r>
            <a:r>
              <a:rPr lang="ko-KR" altLang="en-US"/>
              <a:t>알고리즘</a:t>
            </a:r>
            <a:r>
              <a:rPr lang="en-US" altLang="ko-KR"/>
              <a:t>(CRUSH </a:t>
            </a:r>
            <a:r>
              <a:rPr lang="ko-KR" altLang="en-US"/>
              <a:t>알고리즘</a:t>
            </a:r>
            <a:r>
              <a:rPr lang="en-US" altLang="ko-KR"/>
              <a:t>)</a:t>
            </a:r>
            <a:r>
              <a:rPr lang="ko-KR" altLang="en-US"/>
              <a:t>을 사용하여 </a:t>
            </a:r>
            <a:r>
              <a:rPr lang="en-US" altLang="ko-KR"/>
              <a:t>PG</a:t>
            </a:r>
            <a:r>
              <a:rPr lang="ko-KR" altLang="en-US"/>
              <a:t>에 </a:t>
            </a:r>
            <a:r>
              <a:rPr lang="ko-KR" altLang="en-US" err="1"/>
              <a:t>매핑됩니다</a:t>
            </a:r>
            <a:r>
              <a:rPr lang="en-US" altLang="ko-KR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/>
              <a:t>PG</a:t>
            </a:r>
            <a:r>
              <a:rPr lang="ko-KR" altLang="en-US"/>
              <a:t>는 클러스터의 여러 </a:t>
            </a:r>
            <a:r>
              <a:rPr lang="en-US" altLang="ko-KR"/>
              <a:t>OSD</a:t>
            </a:r>
            <a:r>
              <a:rPr lang="ko-KR" altLang="en-US"/>
              <a:t>에 분산되어 저장되며</a:t>
            </a:r>
            <a:r>
              <a:rPr lang="en-US" altLang="ko-KR"/>
              <a:t>, </a:t>
            </a:r>
            <a:r>
              <a:rPr lang="ko-KR" altLang="en-US"/>
              <a:t>이를 통해 데이터가 클러스터 전체에 균일하게 분포됩니다</a:t>
            </a:r>
            <a:r>
              <a:rPr lang="en-US" altLang="ko-KR"/>
              <a:t>.</a:t>
            </a:r>
          </a:p>
          <a:p>
            <a:r>
              <a:rPr lang="ko-KR" altLang="en-US" b="1"/>
              <a:t>데이터 복제 및 내구성</a:t>
            </a:r>
            <a:r>
              <a:rPr lang="en-US" altLang="ko-KR" b="1"/>
              <a:t>:</a:t>
            </a:r>
            <a:endParaRPr lang="ko-KR" alt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/>
              <a:t>RADOS</a:t>
            </a:r>
            <a:r>
              <a:rPr lang="ko-KR" altLang="en-US"/>
              <a:t>는 고가용성을 위해 데이터를 복제하여 저장합니다</a:t>
            </a:r>
            <a:r>
              <a:rPr lang="en-US" altLang="ko-KR"/>
              <a:t>. </a:t>
            </a:r>
            <a:r>
              <a:rPr lang="ko-KR" altLang="en-US" err="1"/>
              <a:t>복제본</a:t>
            </a:r>
            <a:r>
              <a:rPr lang="ko-KR" altLang="en-US"/>
              <a:t> 수는 설정에 따라 조정 가능하며</a:t>
            </a:r>
            <a:r>
              <a:rPr lang="en-US" altLang="ko-KR"/>
              <a:t>, </a:t>
            </a:r>
            <a:r>
              <a:rPr lang="ko-KR" altLang="en-US"/>
              <a:t>일반적으로 </a:t>
            </a:r>
            <a:r>
              <a:rPr lang="en-US" altLang="ko-KR"/>
              <a:t>3</a:t>
            </a:r>
            <a:r>
              <a:rPr lang="ko-KR" altLang="en-US"/>
              <a:t>개의 복제본이 사용됩니다</a:t>
            </a:r>
            <a:r>
              <a:rPr lang="en-US" altLang="ko-KR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/>
              <a:t>OSD </a:t>
            </a:r>
            <a:r>
              <a:rPr lang="ko-KR" altLang="en-US"/>
              <a:t>간의 데이터 복제 및 복구 작업은 자동으로 이루어지며</a:t>
            </a:r>
            <a:r>
              <a:rPr lang="en-US" altLang="ko-KR"/>
              <a:t>, OSD</a:t>
            </a:r>
            <a:r>
              <a:rPr lang="ko-KR" altLang="en-US"/>
              <a:t>가 실패할 경우 다른 </a:t>
            </a:r>
            <a:r>
              <a:rPr lang="en-US" altLang="ko-KR"/>
              <a:t>OSD</a:t>
            </a:r>
            <a:r>
              <a:rPr lang="ko-KR" altLang="en-US"/>
              <a:t>가 데이터 복구를 수행하여 내구성을 유지합니다</a:t>
            </a:r>
            <a:r>
              <a:rPr lang="en-US" altLang="ko-KR"/>
              <a:t>.</a:t>
            </a:r>
          </a:p>
          <a:p>
            <a:r>
              <a:rPr lang="ko-KR" altLang="en-US" b="1"/>
              <a:t>자율적 관리</a:t>
            </a:r>
            <a:r>
              <a:rPr lang="en-US" altLang="ko-KR" b="1"/>
              <a:t>:</a:t>
            </a:r>
            <a:endParaRPr lang="ko-KR" alt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/>
              <a:t>RADOS</a:t>
            </a:r>
            <a:r>
              <a:rPr lang="ko-KR" altLang="en-US"/>
              <a:t>는 자가 치유 기능을 통해 </a:t>
            </a:r>
            <a:r>
              <a:rPr lang="en-US" altLang="ko-KR"/>
              <a:t>OSD </a:t>
            </a:r>
            <a:r>
              <a:rPr lang="ko-KR" altLang="en-US"/>
              <a:t>실패 시 자동으로 복구 작업을 수행합니다</a:t>
            </a:r>
            <a:r>
              <a:rPr lang="en-US" altLang="ko-KR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err="1"/>
              <a:t>리밸런싱</a:t>
            </a:r>
            <a:r>
              <a:rPr lang="en-US" altLang="ko-KR"/>
              <a:t>(Rebalancing): </a:t>
            </a:r>
            <a:r>
              <a:rPr lang="ko-KR" altLang="en-US"/>
              <a:t>데이터가 클러스터에 균형 있게 분산되도록 자동으로 </a:t>
            </a:r>
            <a:r>
              <a:rPr lang="ko-KR" altLang="en-US" err="1"/>
              <a:t>리밸런싱</a:t>
            </a:r>
            <a:r>
              <a:rPr lang="ko-KR" altLang="en-US"/>
              <a:t> 작업을 수행합니다</a:t>
            </a:r>
            <a:r>
              <a:rPr lang="en-US" altLang="ko-KR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/>
              <a:t>확장성</a:t>
            </a:r>
            <a:r>
              <a:rPr lang="en-US" altLang="ko-KR"/>
              <a:t>: </a:t>
            </a:r>
            <a:r>
              <a:rPr lang="ko-KR" altLang="en-US"/>
              <a:t>클러스터에 새로운 </a:t>
            </a:r>
            <a:r>
              <a:rPr lang="en-US" altLang="ko-KR"/>
              <a:t>OSD</a:t>
            </a:r>
            <a:r>
              <a:rPr lang="ko-KR" altLang="en-US"/>
              <a:t>를 추가하거나 제거할 때 자동으로 데이터를 </a:t>
            </a:r>
            <a:r>
              <a:rPr lang="ko-KR" altLang="en-US" err="1"/>
              <a:t>리밸런싱하여</a:t>
            </a:r>
            <a:r>
              <a:rPr lang="ko-KR" altLang="en-US"/>
              <a:t> 확장성을 유지합니다</a:t>
            </a:r>
            <a:r>
              <a:rPr lang="en-US" altLang="ko-KR"/>
              <a:t>.</a:t>
            </a:r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8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662096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/>
              <a:t>EBOFS</a:t>
            </a:r>
            <a:r>
              <a:rPr lang="ko-KR" altLang="en-US" b="1"/>
              <a:t>의 기본 개념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b="1"/>
              <a:t>목적</a:t>
            </a:r>
            <a:r>
              <a:rPr lang="en-US" altLang="ko-KR" b="1"/>
              <a:t>:</a:t>
            </a:r>
            <a:r>
              <a:rPr lang="ko-KR" altLang="en-US"/>
              <a:t> </a:t>
            </a:r>
            <a:r>
              <a:rPr lang="en-US" altLang="ko-KR"/>
              <a:t>EBOFS</a:t>
            </a:r>
            <a:r>
              <a:rPr lang="ko-KR" altLang="en-US"/>
              <a:t>는 </a:t>
            </a:r>
            <a:r>
              <a:rPr lang="en-US" altLang="ko-KR" err="1"/>
              <a:t>Ceph</a:t>
            </a:r>
            <a:r>
              <a:rPr lang="ko-KR" altLang="en-US"/>
              <a:t>의 </a:t>
            </a:r>
            <a:r>
              <a:rPr lang="en-US" altLang="ko-KR"/>
              <a:t>OSD</a:t>
            </a:r>
            <a:r>
              <a:rPr lang="ko-KR" altLang="en-US"/>
              <a:t>에서 객체 데이터를 디스크에 저장하기 위한 전용 파일 시스템입니다</a:t>
            </a:r>
            <a:r>
              <a:rPr lang="en-US" altLang="ko-KR"/>
              <a:t>. </a:t>
            </a:r>
            <a:r>
              <a:rPr lang="en-US" altLang="ko-KR" err="1"/>
              <a:t>Ceph</a:t>
            </a:r>
            <a:r>
              <a:rPr lang="ko-KR" altLang="en-US"/>
              <a:t>의 객체 스토리지 요구에 맞게 설계되어</a:t>
            </a:r>
            <a:r>
              <a:rPr lang="en-US" altLang="ko-KR"/>
              <a:t>, </a:t>
            </a:r>
            <a:r>
              <a:rPr lang="ko-KR" altLang="en-US"/>
              <a:t>일반 파일 시스템의 오버헤드를 최소화하고 성능을 최적화하는 것이 목적이었습니다</a:t>
            </a:r>
            <a:r>
              <a:rPr lang="en-US" altLang="ko-KR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ko-KR" b="1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b="1"/>
              <a:t>구조</a:t>
            </a:r>
            <a:r>
              <a:rPr lang="en-US" altLang="ko-KR" b="1"/>
              <a:t>:</a:t>
            </a:r>
            <a:r>
              <a:rPr lang="ko-KR" altLang="en-US"/>
              <a:t> </a:t>
            </a:r>
            <a:r>
              <a:rPr lang="en-US" altLang="ko-KR"/>
              <a:t>EBOFS</a:t>
            </a:r>
            <a:r>
              <a:rPr lang="ko-KR" altLang="en-US"/>
              <a:t>는 기본적으로 블록 기반 파일 시스템으로</a:t>
            </a:r>
            <a:r>
              <a:rPr lang="en-US" altLang="ko-KR"/>
              <a:t>, </a:t>
            </a:r>
            <a:r>
              <a:rPr lang="ko-KR" altLang="en-US"/>
              <a:t>데이터를 객체 단위로 관리하며</a:t>
            </a:r>
            <a:r>
              <a:rPr lang="en-US" altLang="ko-KR"/>
              <a:t>, </a:t>
            </a:r>
            <a:r>
              <a:rPr lang="ko-KR" altLang="en-US"/>
              <a:t>각 객체는 고유한 파일로 저장됩니다</a:t>
            </a:r>
            <a:r>
              <a:rPr lang="en-US" altLang="ko-KR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ko-KR" b="1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b="1"/>
              <a:t>유연성</a:t>
            </a:r>
            <a:r>
              <a:rPr lang="en-US" altLang="ko-KR" b="1"/>
              <a:t>:</a:t>
            </a:r>
            <a:r>
              <a:rPr lang="ko-KR" altLang="en-US"/>
              <a:t> </a:t>
            </a:r>
            <a:r>
              <a:rPr lang="en-US" altLang="ko-KR"/>
              <a:t>EBOFS</a:t>
            </a:r>
            <a:r>
              <a:rPr lang="ko-KR" altLang="en-US"/>
              <a:t>는 </a:t>
            </a:r>
            <a:r>
              <a:rPr lang="en-US" altLang="ko-KR" err="1"/>
              <a:t>Ceph</a:t>
            </a:r>
            <a:r>
              <a:rPr lang="ko-KR" altLang="en-US"/>
              <a:t>의 요구에 맞춰 확장 가능한 구조로 설계되어</a:t>
            </a:r>
            <a:r>
              <a:rPr lang="en-US" altLang="ko-KR"/>
              <a:t>, </a:t>
            </a:r>
            <a:r>
              <a:rPr lang="ko-KR" altLang="en-US"/>
              <a:t>클러스터의 확장과 데이터 관리가 용이하도록 구성되었습니다</a:t>
            </a:r>
            <a:r>
              <a:rPr lang="en-US" altLang="ko-KR"/>
              <a:t>.</a:t>
            </a:r>
          </a:p>
          <a:p>
            <a:endParaRPr lang="en-US" altLang="ko-KR" b="1"/>
          </a:p>
          <a:p>
            <a:endParaRPr lang="en-US" altLang="ko-KR" b="1"/>
          </a:p>
          <a:p>
            <a:r>
              <a:rPr lang="en-US" altLang="ko-KR" b="1"/>
              <a:t>2. </a:t>
            </a:r>
            <a:r>
              <a:rPr lang="ko-KR" altLang="en-US" b="1"/>
              <a:t>동작 원리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b="1"/>
              <a:t>데이터 저장</a:t>
            </a:r>
            <a:r>
              <a:rPr lang="en-US" altLang="ko-KR" b="1"/>
              <a:t>:</a:t>
            </a:r>
            <a:r>
              <a:rPr lang="ko-KR" altLang="en-US"/>
              <a:t> </a:t>
            </a:r>
            <a:r>
              <a:rPr lang="en-US" altLang="ko-KR"/>
              <a:t>OSD</a:t>
            </a:r>
            <a:r>
              <a:rPr lang="ko-KR" altLang="en-US"/>
              <a:t>는 </a:t>
            </a:r>
            <a:r>
              <a:rPr lang="en-US" altLang="ko-KR"/>
              <a:t>EBOFS</a:t>
            </a:r>
            <a:r>
              <a:rPr lang="ko-KR" altLang="en-US"/>
              <a:t>를 통해 데이터를 객체 단위로 저장합니다</a:t>
            </a:r>
            <a:r>
              <a:rPr lang="en-US" altLang="ko-KR"/>
              <a:t>. </a:t>
            </a:r>
            <a:r>
              <a:rPr lang="ko-KR" altLang="en-US"/>
              <a:t>각 객체는 </a:t>
            </a:r>
            <a:r>
              <a:rPr lang="en-US" altLang="ko-KR"/>
              <a:t>EBOFS</a:t>
            </a:r>
            <a:r>
              <a:rPr lang="ko-KR" altLang="en-US"/>
              <a:t>의 파일로 저장되며</a:t>
            </a:r>
            <a:r>
              <a:rPr lang="en-US" altLang="ko-KR"/>
              <a:t>, </a:t>
            </a:r>
            <a:r>
              <a:rPr lang="ko-KR" altLang="en-US"/>
              <a:t>이 파일은 객체의 데이터를 직접 담고 있습니다</a:t>
            </a:r>
            <a:r>
              <a:rPr lang="en-US" altLang="ko-KR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ko-KR" b="1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b="1"/>
              <a:t>메타데이터 관리</a:t>
            </a:r>
            <a:r>
              <a:rPr lang="en-US" altLang="ko-KR" b="1"/>
              <a:t>:</a:t>
            </a:r>
            <a:r>
              <a:rPr lang="ko-KR" altLang="en-US"/>
              <a:t> </a:t>
            </a:r>
            <a:r>
              <a:rPr lang="en-US" altLang="ko-KR"/>
              <a:t>EBOFS</a:t>
            </a:r>
            <a:r>
              <a:rPr lang="ko-KR" altLang="en-US"/>
              <a:t>는 파일 이름을 통해 객체의 메타데이터를 관리하며</a:t>
            </a:r>
            <a:r>
              <a:rPr lang="en-US" altLang="ko-KR"/>
              <a:t>, </a:t>
            </a:r>
            <a:r>
              <a:rPr lang="ko-KR" altLang="en-US"/>
              <a:t>파일 시스템 내부적으로 메타데이터를 최적화하여 관리합니다</a:t>
            </a:r>
            <a:r>
              <a:rPr lang="en-US" altLang="ko-KR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ko-KR" b="1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b="1"/>
              <a:t>블록 관리</a:t>
            </a:r>
            <a:r>
              <a:rPr lang="en-US" altLang="ko-KR" b="1"/>
              <a:t>:</a:t>
            </a:r>
            <a:r>
              <a:rPr lang="ko-KR" altLang="en-US"/>
              <a:t> </a:t>
            </a:r>
            <a:r>
              <a:rPr lang="en-US" altLang="ko-KR"/>
              <a:t>EBOFS</a:t>
            </a:r>
            <a:r>
              <a:rPr lang="ko-KR" altLang="en-US"/>
              <a:t>는 데이터를 고정 크기의 블록으로 나누어 저장하며</a:t>
            </a:r>
            <a:r>
              <a:rPr lang="en-US" altLang="ko-KR"/>
              <a:t>, </a:t>
            </a:r>
            <a:r>
              <a:rPr lang="ko-KR" altLang="en-US"/>
              <a:t>이러한 블록들은 객체의 일부로 관리됩니다</a:t>
            </a:r>
            <a:r>
              <a:rPr lang="en-US" altLang="ko-KR"/>
              <a:t>. </a:t>
            </a:r>
            <a:r>
              <a:rPr lang="ko-KR" altLang="en-US"/>
              <a:t>이로 인해 파일 시스템에서의 데이터 접근이 더 효율적으로 이루어질 수 있습니다</a:t>
            </a:r>
            <a:r>
              <a:rPr lang="en-US" altLang="ko-KR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ko-KR" b="1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b="1"/>
              <a:t>저장 및 복구</a:t>
            </a:r>
            <a:r>
              <a:rPr lang="en-US" altLang="ko-KR" b="1"/>
              <a:t>:</a:t>
            </a:r>
            <a:r>
              <a:rPr lang="ko-KR" altLang="en-US"/>
              <a:t> </a:t>
            </a:r>
            <a:r>
              <a:rPr lang="en-US" altLang="ko-KR"/>
              <a:t>OSD</a:t>
            </a:r>
            <a:r>
              <a:rPr lang="ko-KR" altLang="en-US"/>
              <a:t>는 </a:t>
            </a:r>
            <a:r>
              <a:rPr lang="en-US" altLang="ko-KR"/>
              <a:t>EBOFS</a:t>
            </a:r>
            <a:r>
              <a:rPr lang="ko-KR" altLang="en-US"/>
              <a:t>를 사용하여 데이터를 저장하고</a:t>
            </a:r>
            <a:r>
              <a:rPr lang="en-US" altLang="ko-KR"/>
              <a:t>, </a:t>
            </a:r>
            <a:r>
              <a:rPr lang="ko-KR" altLang="en-US"/>
              <a:t>필요시 복구할 수 있도록 설계되었습니다</a:t>
            </a:r>
            <a:r>
              <a:rPr lang="en-US" altLang="ko-KR"/>
              <a:t>. EBOFS</a:t>
            </a:r>
            <a:r>
              <a:rPr lang="ko-KR" altLang="en-US"/>
              <a:t>는 장애 발생 시 데이터를 빠르게 복구할 수 있는 구조를 지원합니다</a:t>
            </a:r>
            <a:r>
              <a:rPr lang="en-US" altLang="ko-KR"/>
              <a:t>.</a:t>
            </a:r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9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47929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1.sv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id="{7DFBA228-F68E-C88E-CD3A-66DFF0BF6BF1}"/>
              </a:ext>
            </a:extLst>
          </p:cNvPr>
          <p:cNvSpPr/>
          <p:nvPr userDrawn="1"/>
        </p:nvSpPr>
        <p:spPr>
          <a:xfrm>
            <a:off x="-1" y="1"/>
            <a:ext cx="12192001" cy="6858000"/>
          </a:xfrm>
          <a:prstGeom prst="rect">
            <a:avLst/>
          </a:prstGeom>
          <a:solidFill>
            <a:srgbClr val="002166"/>
          </a:solidFill>
          <a:ln>
            <a:solidFill>
              <a:srgbClr val="002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ko-Kore-KR" altLang="en-US"/>
          </a:p>
        </p:txBody>
      </p:sp>
      <p:grpSp>
        <p:nvGrpSpPr>
          <p:cNvPr id="7" name="그룹 1001">
            <a:extLst>
              <a:ext uri="{FF2B5EF4-FFF2-40B4-BE49-F238E27FC236}">
                <a16:creationId xmlns:a16="http://schemas.microsoft.com/office/drawing/2014/main" id="{AD751DAD-E201-C9D4-3D3E-36D9A16C0C32}"/>
              </a:ext>
            </a:extLst>
          </p:cNvPr>
          <p:cNvGrpSpPr/>
          <p:nvPr userDrawn="1"/>
        </p:nvGrpSpPr>
        <p:grpSpPr>
          <a:xfrm>
            <a:off x="8730113" y="0"/>
            <a:ext cx="3461887" cy="6867524"/>
            <a:chOff x="12414873" y="0"/>
            <a:chExt cx="5870841" cy="10285714"/>
          </a:xfrm>
        </p:grpSpPr>
        <p:pic>
          <p:nvPicPr>
            <p:cNvPr id="8" name="Object 2">
              <a:extLst>
                <a:ext uri="{FF2B5EF4-FFF2-40B4-BE49-F238E27FC236}">
                  <a16:creationId xmlns:a16="http://schemas.microsoft.com/office/drawing/2014/main" id="{D1306267-6D2F-A64E-91BF-8A5D62CF1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14873" y="0"/>
              <a:ext cx="5870841" cy="10285714"/>
            </a:xfrm>
            <a:prstGeom prst="rect">
              <a:avLst/>
            </a:prstGeom>
          </p:spPr>
        </p:pic>
      </p:grpSp>
      <p:grpSp>
        <p:nvGrpSpPr>
          <p:cNvPr id="9" name="그룹 1002">
            <a:extLst>
              <a:ext uri="{FF2B5EF4-FFF2-40B4-BE49-F238E27FC236}">
                <a16:creationId xmlns:a16="http://schemas.microsoft.com/office/drawing/2014/main" id="{13DC65FE-ABCE-D251-0CB8-8767ED6D9369}"/>
              </a:ext>
            </a:extLst>
          </p:cNvPr>
          <p:cNvGrpSpPr/>
          <p:nvPr userDrawn="1"/>
        </p:nvGrpSpPr>
        <p:grpSpPr>
          <a:xfrm>
            <a:off x="7201303" y="9524"/>
            <a:ext cx="3311433" cy="6858000"/>
            <a:chOff x="9962264" y="-43127"/>
            <a:chExt cx="4971138" cy="10328841"/>
          </a:xfrm>
        </p:grpSpPr>
        <p:pic>
          <p:nvPicPr>
            <p:cNvPr id="10" name="Object 5">
              <a:extLst>
                <a:ext uri="{FF2B5EF4-FFF2-40B4-BE49-F238E27FC236}">
                  <a16:creationId xmlns:a16="http://schemas.microsoft.com/office/drawing/2014/main" id="{F57A1DDE-5B1F-57C9-DBED-B6DED8DDB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62264" y="-43127"/>
              <a:ext cx="4971138" cy="10328841"/>
            </a:xfrm>
            <a:prstGeom prst="rect">
              <a:avLst/>
            </a:prstGeom>
          </p:spPr>
        </p:pic>
      </p:grpSp>
      <p:grpSp>
        <p:nvGrpSpPr>
          <p:cNvPr id="13" name="그룹 1004">
            <a:extLst>
              <a:ext uri="{FF2B5EF4-FFF2-40B4-BE49-F238E27FC236}">
                <a16:creationId xmlns:a16="http://schemas.microsoft.com/office/drawing/2014/main" id="{A3FE7B96-9720-14F5-1175-14380C308970}"/>
              </a:ext>
            </a:extLst>
          </p:cNvPr>
          <p:cNvGrpSpPr/>
          <p:nvPr userDrawn="1"/>
        </p:nvGrpSpPr>
        <p:grpSpPr>
          <a:xfrm>
            <a:off x="983226" y="9524"/>
            <a:ext cx="882445" cy="1239232"/>
            <a:chOff x="1233766" y="-261975"/>
            <a:chExt cx="1428433" cy="2283363"/>
          </a:xfrm>
        </p:grpSpPr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6D35457B-D03D-832D-D7BD-7ABBFFF18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3766" y="-261975"/>
              <a:ext cx="1428433" cy="2283363"/>
            </a:xfrm>
            <a:prstGeom prst="rect">
              <a:avLst/>
            </a:prstGeom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C2726E74-48FF-F58F-D1ED-A1287BCE4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341" y="2149735"/>
            <a:ext cx="9144000" cy="847971"/>
          </a:xfrm>
        </p:spPr>
        <p:txBody>
          <a:bodyPr anchor="ctr">
            <a:normAutofit/>
          </a:bodyPr>
          <a:lstStyle>
            <a:lvl1pPr algn="l">
              <a:defRPr sz="4800" b="1">
                <a:solidFill>
                  <a:srgbClr val="59CCFF"/>
                </a:solidFill>
                <a:latin typeface="+mj-ea"/>
                <a:ea typeface="+mj-ea"/>
              </a:defRPr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1DE219E-AE77-07F1-115A-59C9440D7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966" y="3028132"/>
            <a:ext cx="9144000" cy="602064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  <a:endParaRPr kumimoji="1" lang="ko-Kore-KR" altLang="en-US"/>
          </a:p>
        </p:txBody>
      </p:sp>
      <p:grpSp>
        <p:nvGrpSpPr>
          <p:cNvPr id="11" name="그룹 1003">
            <a:extLst>
              <a:ext uri="{FF2B5EF4-FFF2-40B4-BE49-F238E27FC236}">
                <a16:creationId xmlns:a16="http://schemas.microsoft.com/office/drawing/2014/main" id="{63882862-A9EA-46E0-9A8D-5B75F24DB6FB}"/>
              </a:ext>
            </a:extLst>
          </p:cNvPr>
          <p:cNvGrpSpPr/>
          <p:nvPr userDrawn="1"/>
        </p:nvGrpSpPr>
        <p:grpSpPr>
          <a:xfrm>
            <a:off x="826106" y="5595874"/>
            <a:ext cx="6448075" cy="9524"/>
            <a:chOff x="980609" y="8725422"/>
            <a:chExt cx="7802170" cy="9524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0FCA7D23-8E99-4FCB-E6E4-B6B564110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0609" y="8725422"/>
              <a:ext cx="7802170" cy="9524"/>
            </a:xfrm>
            <a:prstGeom prst="rect">
              <a:avLst/>
            </a:prstGeom>
          </p:spPr>
        </p:pic>
      </p:grpSp>
      <p:sp>
        <p:nvSpPr>
          <p:cNvPr id="26" name="텍스트 개체 틀 25">
            <a:extLst>
              <a:ext uri="{FF2B5EF4-FFF2-40B4-BE49-F238E27FC236}">
                <a16:creationId xmlns:a16="http://schemas.microsoft.com/office/drawing/2014/main" id="{3E3B7C47-8907-AA48-697F-6A60D80369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1966" y="4608074"/>
            <a:ext cx="6708550" cy="400829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ko-KR" altLang="en-US"/>
              <a:t>홍길동</a:t>
            </a:r>
          </a:p>
        </p:txBody>
      </p:sp>
      <p:sp>
        <p:nvSpPr>
          <p:cNvPr id="31" name="텍스트 개체 틀 25">
            <a:extLst>
              <a:ext uri="{FF2B5EF4-FFF2-40B4-BE49-F238E27FC236}">
                <a16:creationId xmlns:a16="http://schemas.microsoft.com/office/drawing/2014/main" id="{34138980-3BA5-BEE5-4FD9-C1B5F6C9B9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1966" y="5034062"/>
            <a:ext cx="6708550" cy="400829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ko-KR" altLang="en-US"/>
              <a:t>단국대학교</a:t>
            </a:r>
          </a:p>
        </p:txBody>
      </p:sp>
      <p:sp>
        <p:nvSpPr>
          <p:cNvPr id="34" name="내용 개체 틀 33">
            <a:extLst>
              <a:ext uri="{FF2B5EF4-FFF2-40B4-BE49-F238E27FC236}">
                <a16:creationId xmlns:a16="http://schemas.microsoft.com/office/drawing/2014/main" id="{2AD1D8D0-91BF-B321-B990-3304CDAECA0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73532" y="1601965"/>
            <a:ext cx="9179860" cy="428625"/>
          </a:xfrm>
        </p:spPr>
        <p:txBody>
          <a:bodyPr anchor="b">
            <a:normAutofit/>
          </a:bodyPr>
          <a:lstStyle>
            <a:lvl1pPr marL="1260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ko-KR" altLang="en-US"/>
              <a:t>마스터 텍스트 스타일을 편집하려면 클릭</a:t>
            </a:r>
            <a:endParaRPr kumimoji="1" lang="ko-Kore-KR" altLang="en-US"/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4E428BC6-8583-06A3-5606-A2F0FEF6BA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41147" b="40645"/>
          <a:stretch/>
        </p:blipFill>
        <p:spPr>
          <a:xfrm>
            <a:off x="845341" y="5773865"/>
            <a:ext cx="2241606" cy="427194"/>
          </a:xfrm>
          <a:prstGeom prst="rect">
            <a:avLst/>
          </a:prstGeom>
        </p:spPr>
      </p:pic>
      <p:pic>
        <p:nvPicPr>
          <p:cNvPr id="15" name="그림 14" descr="폰트, 텍스트, 그래픽, 로고이(가) 표시된 사진&#10;&#10;자동 생성된 설명">
            <a:extLst>
              <a:ext uri="{FF2B5EF4-FFF2-40B4-BE49-F238E27FC236}">
                <a16:creationId xmlns:a16="http://schemas.microsoft.com/office/drawing/2014/main" id="{4A53B4EA-3348-9EE3-8520-EC7A048667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0771"/>
          <a:stretch/>
        </p:blipFill>
        <p:spPr>
          <a:xfrm>
            <a:off x="3577821" y="5773865"/>
            <a:ext cx="1551122" cy="432972"/>
          </a:xfrm>
          <a:prstGeom prst="rect">
            <a:avLst/>
          </a:prstGeom>
        </p:spPr>
      </p:pic>
      <p:pic>
        <p:nvPicPr>
          <p:cNvPr id="5" name="그래픽 4">
            <a:extLst>
              <a:ext uri="{FF2B5EF4-FFF2-40B4-BE49-F238E27FC236}">
                <a16:creationId xmlns:a16="http://schemas.microsoft.com/office/drawing/2014/main" id="{D5C1352A-B9EF-940B-5ADB-4FCDAEF34A4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70000"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23216" y="5745113"/>
            <a:ext cx="420945" cy="43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8651C5-1ABF-7206-A3AA-EEECFF9B0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499403"/>
            <a:ext cx="11567160" cy="600275"/>
          </a:xfrm>
        </p:spPr>
        <p:txBody>
          <a:bodyPr anchor="b"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A7ABEA1-282B-88BE-1238-4683160E099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en-US" altLang="ko-KR"/>
          </a:p>
          <a:p>
            <a:pPr lvl="0"/>
            <a:endParaRPr kumimoji="1" lang="en-US" altLang="en-US"/>
          </a:p>
          <a:p>
            <a:pPr lvl="0"/>
            <a:r>
              <a:rPr kumimoji="1" lang="en-US" altLang="en-US"/>
              <a:t>Click to edit master text style</a:t>
            </a:r>
          </a:p>
          <a:p>
            <a:pPr lvl="1"/>
            <a:r>
              <a:rPr kumimoji="1" lang="en-US" altLang="en-US"/>
              <a:t>Second stack</a:t>
            </a:r>
          </a:p>
          <a:p>
            <a:pPr lvl="2"/>
            <a:r>
              <a:rPr kumimoji="1" lang="en-US" altLang="en-US"/>
              <a:t>Third stack</a:t>
            </a:r>
          </a:p>
          <a:p>
            <a:pPr lvl="3"/>
            <a:r>
              <a:rPr kumimoji="1" lang="en-US" altLang="en-US"/>
              <a:t>Fourth stack</a:t>
            </a:r>
          </a:p>
          <a:p>
            <a:pPr lvl="4"/>
            <a:r>
              <a:rPr kumimoji="1" lang="en-US" altLang="en-US"/>
              <a:t>Fifth stack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3A93F59-3A9A-EF15-39DF-5424410B3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2DCA4BC-3B14-EA89-511A-D13DD64E1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</a:t>
            </a:r>
            <a:r>
              <a:rPr kumimoji="1" lang="en" altLang="ko-Kore-KR" err="1"/>
              <a:t>BoanLab</a:t>
            </a:r>
            <a:r>
              <a:rPr kumimoji="1" lang="en" altLang="ko-Kore-KR"/>
              <a:t>. All rights reserved.</a:t>
            </a:r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27283CE-3AED-D2E1-E6CE-EFA2BA8B0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CF19-81D8-464F-B12D-EB882744BB9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  <p:sp>
        <p:nvSpPr>
          <p:cNvPr id="9" name="내용 개체 틀 8">
            <a:extLst>
              <a:ext uri="{FF2B5EF4-FFF2-40B4-BE49-F238E27FC236}">
                <a16:creationId xmlns:a16="http://schemas.microsoft.com/office/drawing/2014/main" id="{7CFD1112-1591-EB69-339F-C84692F4A8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5177" y="56007"/>
            <a:ext cx="8141571" cy="365125"/>
          </a:xfrm>
        </p:spPr>
        <p:txBody>
          <a:bodyPr>
            <a:noAutofit/>
          </a:bodyPr>
          <a:lstStyle>
            <a:lvl1pPr marL="12600" indent="0">
              <a:buNone/>
              <a:defRPr sz="1600" b="1">
                <a:solidFill>
                  <a:srgbClr val="002166"/>
                </a:solidFill>
              </a:defRPr>
            </a:lvl1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69697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9F105D-3219-7ADA-CEF9-99993DDCC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70" y="1709738"/>
            <a:ext cx="11567160" cy="2679673"/>
          </a:xfrm>
        </p:spPr>
        <p:txBody>
          <a:bodyPr anchor="b">
            <a:normAutofit/>
          </a:bodyPr>
          <a:lstStyle>
            <a:lvl1pPr>
              <a:defRPr sz="5400">
                <a:solidFill>
                  <a:srgbClr val="002166"/>
                </a:solidFill>
              </a:defRPr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2BAA39C-FCC0-C681-D76F-0052D62E4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6070" y="4689987"/>
            <a:ext cx="11567160" cy="13996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C1E7E13-6965-686A-4677-02EB8C06F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6B96B5D-6462-3996-1B92-BF6590D8C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</a:t>
            </a:r>
            <a:r>
              <a:rPr kumimoji="1" lang="en" altLang="ko-Kore-KR" err="1"/>
              <a:t>BoanLab</a:t>
            </a:r>
            <a:r>
              <a:rPr kumimoji="1" lang="en" altLang="ko-Kore-KR"/>
              <a:t>. All rights reserved.</a:t>
            </a:r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190E403-1735-10CB-5CC5-C4D6C92A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CF19-81D8-464F-B12D-EB882744BB9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03003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감사합니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9F105D-3219-7ADA-CEF9-99993DDCC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70" y="2208776"/>
            <a:ext cx="11567160" cy="1792953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rgbClr val="002166"/>
                </a:solidFill>
                <a:latin typeface="+mj-ea"/>
                <a:ea typeface="+mj-ea"/>
              </a:defRPr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2BAA39C-FCC0-C681-D76F-0052D62E4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6070" y="4296697"/>
            <a:ext cx="11567160" cy="1792953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C1E7E13-6965-686A-4677-02EB8C06F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6B96B5D-6462-3996-1B92-BF6590D8C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</a:t>
            </a:r>
            <a:r>
              <a:rPr kumimoji="1" lang="en" altLang="ko-Kore-KR" err="1"/>
              <a:t>BoanLab</a:t>
            </a:r>
            <a:r>
              <a:rPr kumimoji="1" lang="en" altLang="ko-Kore-KR"/>
              <a:t>. All rights reserved.</a:t>
            </a:r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190E403-1735-10CB-5CC5-C4D6C92A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CF19-81D8-464F-B12D-EB882744BB9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1871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942AEF-E52E-DF96-3C36-4C4D41CCD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448475"/>
            <a:ext cx="11567160" cy="644169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5E8651-FD2D-8806-9090-F9C100697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2420" y="1265129"/>
            <a:ext cx="5707380" cy="5029790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AF9D8F1-C104-8C00-16E1-E80AF1823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65127"/>
            <a:ext cx="5707380" cy="5029790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56636D8-C593-EC85-DCE6-AE0F333D5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9CCB19-E277-D097-28B6-8AA0198C7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</a:t>
            </a:r>
            <a:r>
              <a:rPr kumimoji="1" lang="en" altLang="ko-Kore-KR" err="1"/>
              <a:t>BoanLab</a:t>
            </a:r>
            <a:r>
              <a:rPr kumimoji="1" lang="en" altLang="ko-Kore-KR"/>
              <a:t>. All rights reserved.</a:t>
            </a:r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6E5A545-D040-2AB2-5E3B-A5532BF0F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CF19-81D8-464F-B12D-EB882744BB9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50941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4DEDB5-E615-9354-E3A3-C670D3E9F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449852"/>
            <a:ext cx="11567160" cy="647498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B3C1DCF-0F6B-5E1E-7390-853A7E785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420" y="1243433"/>
            <a:ext cx="5685155" cy="442420"/>
          </a:xfrm>
        </p:spPr>
        <p:txBody>
          <a:bodyPr anchor="ctr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B6D8438-F030-2BC2-01AA-863B972A3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2420" y="1773862"/>
            <a:ext cx="5685155" cy="4415801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30CD41A-8A27-4DF1-B737-570509E48D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43433"/>
            <a:ext cx="5707380" cy="442420"/>
          </a:xfrm>
        </p:spPr>
        <p:txBody>
          <a:bodyPr anchor="ctr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E4D4BF5-24AC-7F86-6986-10FF572F8F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773862"/>
            <a:ext cx="5707380" cy="4415801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54C8581-5725-531C-2358-81ED21995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7A2E577-8E5F-1E93-B41E-810C7F818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</a:t>
            </a:r>
            <a:r>
              <a:rPr kumimoji="1" lang="en" altLang="ko-Kore-KR" err="1"/>
              <a:t>BoanLab</a:t>
            </a:r>
            <a:r>
              <a:rPr kumimoji="1" lang="en" altLang="ko-Kore-KR"/>
              <a:t>. All rights reserved.</a:t>
            </a:r>
            <a:endParaRPr kumimoji="1" lang="ko-Kore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458A89B-E0B4-C481-232F-4A61CCF30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CF19-81D8-464F-B12D-EB882744BB9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52218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396311-9255-25DC-A949-EA5F6C0A0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471608"/>
            <a:ext cx="11567160" cy="621036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B8FE47C-C32F-0E84-C31D-B1935D632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F73A0AF-AEF3-47C8-82B2-952FE0DB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</a:t>
            </a:r>
            <a:r>
              <a:rPr kumimoji="1" lang="en" altLang="ko-Kore-KR" err="1"/>
              <a:t>BoanLab</a:t>
            </a:r>
            <a:r>
              <a:rPr kumimoji="1" lang="en" altLang="ko-Kore-KR"/>
              <a:t>. All rights reserved.</a:t>
            </a:r>
            <a:endParaRPr kumimoji="1" lang="ko-Kore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9F27489-7667-4983-909C-B0B167AC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CF19-81D8-464F-B12D-EB882744BB9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26747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EE41259-47F8-4E59-A75D-F9D4F6E44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2C30967-B47E-64F1-7877-D8487EF62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</a:t>
            </a:r>
            <a:r>
              <a:rPr kumimoji="1" lang="en" altLang="ko-Kore-KR" err="1"/>
              <a:t>BoanLab</a:t>
            </a:r>
            <a:r>
              <a:rPr kumimoji="1" lang="en" altLang="ko-Kore-KR"/>
              <a:t>. All rights reserved.</a:t>
            </a:r>
            <a:endParaRPr kumimoji="1" lang="ko-Kore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1AF4427-B402-4B7C-0B96-835CE4BC4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CF19-81D8-464F-B12D-EB882744BB9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36291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67188C9-085C-9576-478E-6777BC771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478642"/>
            <a:ext cx="11567160" cy="6210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6AF7695-1DE1-3DE4-1C6A-62C8F8C9D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420" y="1265129"/>
            <a:ext cx="11567160" cy="5024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en-US" altLang="ko-KR"/>
          </a:p>
          <a:p>
            <a:pPr lvl="0"/>
            <a:endParaRPr kumimoji="1" lang="en-US" altLang="en-US"/>
          </a:p>
          <a:p>
            <a:pPr lvl="0"/>
            <a:r>
              <a:rPr kumimoji="1" lang="en-US" altLang="en-US"/>
              <a:t>Click to edit master text style</a:t>
            </a:r>
          </a:p>
          <a:p>
            <a:pPr lvl="1"/>
            <a:r>
              <a:rPr kumimoji="1" lang="en-US" altLang="en-US"/>
              <a:t>Second stack</a:t>
            </a:r>
          </a:p>
          <a:p>
            <a:pPr lvl="2"/>
            <a:r>
              <a:rPr kumimoji="1" lang="en-US" altLang="en-US"/>
              <a:t>Third stack</a:t>
            </a:r>
          </a:p>
          <a:p>
            <a:pPr lvl="3"/>
            <a:r>
              <a:rPr kumimoji="1" lang="en-US" altLang="en-US"/>
              <a:t>Fourth stack</a:t>
            </a:r>
          </a:p>
          <a:p>
            <a:pPr lvl="4"/>
            <a:r>
              <a:rPr kumimoji="1" lang="en-US" altLang="en-US"/>
              <a:t>Fifth stack</a:t>
            </a:r>
            <a:endParaRPr kumimoji="1" lang="ko-Kore-KR" altLang="en-US"/>
          </a:p>
          <a:p>
            <a:pPr lvl="0"/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26CA21A-C823-0969-6D47-EA0750BEB2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3901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7274970-F931-8BF2-45AC-6BEF4BE79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" y="63902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" altLang="ko-Kore-KR"/>
              <a:t>Copyright 2024. </a:t>
            </a:r>
            <a:r>
              <a:rPr kumimoji="1" lang="en" altLang="ko-Kore-KR" err="1"/>
              <a:t>BoanLab</a:t>
            </a:r>
            <a:r>
              <a:rPr kumimoji="1" lang="en" altLang="ko-Kore-KR"/>
              <a:t>. All rights reserved.</a:t>
            </a:r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1ACD538-52C1-DEB4-3073-80BE5D90A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0621" y="0"/>
            <a:ext cx="2037304" cy="360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4EE5CF19-81D8-464F-B12D-EB882744BB91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  <p:grpSp>
        <p:nvGrpSpPr>
          <p:cNvPr id="15" name="그룹 1006">
            <a:extLst>
              <a:ext uri="{FF2B5EF4-FFF2-40B4-BE49-F238E27FC236}">
                <a16:creationId xmlns:a16="http://schemas.microsoft.com/office/drawing/2014/main" id="{91B94207-59F7-310B-B3F8-1C03826E278B}"/>
              </a:ext>
            </a:extLst>
          </p:cNvPr>
          <p:cNvGrpSpPr/>
          <p:nvPr userDrawn="1"/>
        </p:nvGrpSpPr>
        <p:grpSpPr>
          <a:xfrm>
            <a:off x="11503742" y="0"/>
            <a:ext cx="373858" cy="360326"/>
            <a:chOff x="16681347" y="-477608"/>
            <a:chExt cx="1309472" cy="1262077"/>
          </a:xfrm>
        </p:grpSpPr>
        <p:pic>
          <p:nvPicPr>
            <p:cNvPr id="16" name="Object 19">
              <a:extLst>
                <a:ext uri="{FF2B5EF4-FFF2-40B4-BE49-F238E27FC236}">
                  <a16:creationId xmlns:a16="http://schemas.microsoft.com/office/drawing/2014/main" id="{B419338C-9564-486C-F0E5-1BE73C1D8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681347" y="-477608"/>
              <a:ext cx="1309472" cy="1262077"/>
            </a:xfrm>
            <a:prstGeom prst="rect">
              <a:avLst/>
            </a:prstGeom>
          </p:spPr>
        </p:pic>
      </p:grpSp>
      <p:pic>
        <p:nvPicPr>
          <p:cNvPr id="19" name="그림 18">
            <a:extLst>
              <a:ext uri="{FF2B5EF4-FFF2-40B4-BE49-F238E27FC236}">
                <a16:creationId xmlns:a16="http://schemas.microsoft.com/office/drawing/2014/main" id="{BBD6579F-C612-1183-66AF-B885D84C1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alphaModFix amt="50000"/>
          </a:blip>
          <a:srcRect t="41147" b="40645"/>
          <a:stretch/>
        </p:blipFill>
        <p:spPr>
          <a:xfrm>
            <a:off x="8419903" y="6408252"/>
            <a:ext cx="1805925" cy="32882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4F13A29-7831-A741-A223-13AFBC75254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0000"/>
          </a:blip>
          <a:stretch>
            <a:fillRect/>
          </a:stretch>
        </p:blipFill>
        <p:spPr>
          <a:xfrm>
            <a:off x="10324848" y="6390102"/>
            <a:ext cx="1500585" cy="35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0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52" r:id="rId5"/>
    <p:sldLayoutId id="2147483653" r:id="rId6"/>
    <p:sldLayoutId id="2147483654" r:id="rId7"/>
    <p:sldLayoutId id="2147483655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rgbClr val="59CCFF"/>
          </a:solidFill>
          <a:latin typeface="Calibri" panose="020F0502020204030204" pitchFamily="34" charset="0"/>
          <a:ea typeface="맑은 고딕" panose="020B0503020000020004" pitchFamily="34" charset="-127"/>
          <a:cs typeface="+mj-cs"/>
        </a:defRPr>
      </a:lvl1pPr>
    </p:titleStyle>
    <p:bodyStyle>
      <a:lvl1pPr marL="228600" indent="-216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Calibri" panose="020F0502020204030204" pitchFamily="34" charset="0"/>
          <a:ea typeface="맑은 고딕" panose="020B0503020000020004" pitchFamily="34" charset="-127"/>
          <a:cs typeface="+mn-cs"/>
        </a:defRPr>
      </a:lvl1pPr>
      <a:lvl2pPr marL="685800" indent="-216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맑은 고딕" panose="020B0503020000020004" pitchFamily="34" charset="-127"/>
          <a:cs typeface="+mn-cs"/>
        </a:defRPr>
      </a:lvl2pPr>
      <a:lvl3pPr marL="1143000" indent="-216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Calibri" panose="020F0502020204030204" pitchFamily="34" charset="0"/>
          <a:ea typeface="맑은 고딕" panose="020B0503020000020004" pitchFamily="34" charset="-127"/>
          <a:cs typeface="+mn-cs"/>
        </a:defRPr>
      </a:lvl3pPr>
      <a:lvl4pPr marL="1600200" indent="-216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Calibri" panose="020F0502020204030204" pitchFamily="34" charset="0"/>
          <a:ea typeface="맑은 고딕" panose="020B0503020000020004" pitchFamily="34" charset="-127"/>
          <a:cs typeface="+mn-cs"/>
        </a:defRPr>
      </a:lvl4pPr>
      <a:lvl5pPr marL="2057400" indent="-216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Calibri" panose="020F0502020204030204" pitchFamily="34" charset="0"/>
          <a:ea typeface="맑은 고딕" panose="020B0503020000020004" pitchFamily="34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ore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redhat.com/ko/documentation/red_hat_ceph_storage/7/html/file_system_guide/configuring-multiple-active-metadata-server-daemons_fs" TargetMode="External"/><Relationship Id="rId7" Type="http://schemas.openxmlformats.org/officeDocument/2006/relationships/hyperlink" Target="https://docs.redhat.com/ko/documentation/red_hat_ceph_storage/6/html/architecture_guide/ceph-bluestore_arch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ceph.com/en/latest/radosgw/encryption/" TargetMode="External"/><Relationship Id="rId5" Type="http://schemas.openxmlformats.org/officeDocument/2006/relationships/hyperlink" Target="https://docs.ceph.com/en/quincy/rados/configuration/auth-config-ref/" TargetMode="External"/><Relationship Id="rId4" Type="http://schemas.openxmlformats.org/officeDocument/2006/relationships/hyperlink" Target="https://www.ibm.com/docs/ko/storage-ceph/6?topic=snapshots-creating-snapshot-ceph-file-syste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nsujang.github.io/2020-08-30/introduction-to-ceph/" TargetMode="External"/><Relationship Id="rId2" Type="http://schemas.openxmlformats.org/officeDocument/2006/relationships/hyperlink" Target="https://ceph.io/e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gineering.linecorp.com/ko/blog/about-hyperscale-ceph-project" TargetMode="External"/><Relationship Id="rId5" Type="http://schemas.openxmlformats.org/officeDocument/2006/relationships/hyperlink" Target="https://docs.ceph.com/en/latest/architecture/" TargetMode="External"/><Relationship Id="rId4" Type="http://schemas.openxmlformats.org/officeDocument/2006/relationships/hyperlink" Target="https://www.jacobbaek.com/59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89C6DC-F18B-2B94-FB00-74E3A519F5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ko-KR" err="1"/>
              <a:t>Ceph</a:t>
            </a:r>
            <a:endParaRPr kumimoji="1" lang="ko-Kore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D6788F7-FD7A-2AC7-BBC4-14C7CFC275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altLang="ko-KR" sz="2800"/>
              <a:t>A Scalable, High-Performance Distributed File System</a:t>
            </a:r>
            <a:endParaRPr kumimoji="1" lang="ko-Kore-KR" altLang="en-US" sz="280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3786496-7E64-3D72-D20A-2C20B20A4C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1966" y="4401572"/>
            <a:ext cx="6708550" cy="607331"/>
          </a:xfrm>
        </p:spPr>
        <p:txBody>
          <a:bodyPr/>
          <a:lstStyle/>
          <a:p>
            <a:r>
              <a:rPr kumimoji="1" lang="en-US" altLang="en-US" sz="2800" b="1"/>
              <a:t>Ji-</a:t>
            </a:r>
            <a:r>
              <a:rPr kumimoji="1" lang="en-US" altLang="en-US" sz="2800" b="1" err="1"/>
              <a:t>su</a:t>
            </a:r>
            <a:r>
              <a:rPr kumimoji="1" lang="en-US" altLang="en-US" sz="2800" b="1"/>
              <a:t> Kim, Hyun-Jong</a:t>
            </a:r>
            <a:r>
              <a:rPr kumimoji="1" lang="ko-KR" altLang="en-US" sz="2800" b="1"/>
              <a:t> </a:t>
            </a:r>
            <a:r>
              <a:rPr kumimoji="1" lang="en-US" altLang="ko-KR" sz="2800" b="1"/>
              <a:t>Moon</a:t>
            </a:r>
            <a:endParaRPr kumimoji="1" lang="ko-Kore-KR" altLang="en-US" sz="2800" b="1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4482BE7-4512-A24D-5799-21E09166EC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ko-KR" b="1" err="1"/>
              <a:t>Dankook</a:t>
            </a:r>
            <a:r>
              <a:rPr kumimoji="1" lang="en-US" altLang="ko-KR" b="1"/>
              <a:t> University</a:t>
            </a:r>
            <a:r>
              <a:rPr kumimoji="1" lang="ko-KR" altLang="en-US" b="1"/>
              <a:t> </a:t>
            </a:r>
            <a:r>
              <a:rPr kumimoji="1" lang="en-US" altLang="ko-KR" b="1"/>
              <a:t>BoanLab</a:t>
            </a:r>
            <a:endParaRPr kumimoji="1" lang="ko-Kore-KR" altLang="en-US" b="1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B3C61A6-AFDF-2757-A52C-9DFD48E0784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en-US" altLang="ko-KR"/>
              <a:t>Big Data Platform and Cloud Service</a:t>
            </a:r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145178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C9E9BA-266D-2A5A-23A6-35CB36D49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ko-KR"/>
              <a:t>Related Work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5893C90-7F69-32BF-89FB-0E2D605E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E0E2B7F-F3CB-ECDE-C111-8557917593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ko-KR" sz="1400" err="1"/>
              <a:t>Ceph</a:t>
            </a:r>
            <a:r>
              <a:rPr kumimoji="1" lang="en-US" altLang="ko-KR" sz="1400"/>
              <a:t>: A Scalable, High-Performance Distributed File System</a:t>
            </a: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EC681931-C0FB-E912-D2E9-E8A0C86F2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65129"/>
            <a:ext cx="11567160" cy="5125096"/>
          </a:xfrm>
        </p:spPr>
        <p:txBody>
          <a:bodyPr/>
          <a:lstStyle/>
          <a:p>
            <a:r>
              <a:rPr kumimoji="1" lang="en-US" altLang="ko-KR" err="1"/>
              <a:t>OceanStore</a:t>
            </a:r>
            <a:r>
              <a:rPr kumimoji="1" lang="en-US" altLang="ko-KR"/>
              <a:t>, </a:t>
            </a:r>
            <a:r>
              <a:rPr kumimoji="1" lang="en-US" altLang="ko-KR" err="1"/>
              <a:t>Farsite</a:t>
            </a:r>
            <a:endParaRPr kumimoji="1" lang="en-US" altLang="ko-KR"/>
          </a:p>
          <a:p>
            <a:pPr marL="469800" lvl="1" indent="0">
              <a:buNone/>
            </a:pPr>
            <a:r>
              <a:rPr kumimoji="1" lang="en-US" altLang="ko-KR"/>
              <a:t>1. Provide large-scale, highly reliable storage capable of handling simultaneous access to thousands of files.</a:t>
            </a:r>
          </a:p>
          <a:p>
            <a:pPr marL="469800" lvl="1" indent="0">
              <a:buNone/>
            </a:pPr>
            <a:r>
              <a:rPr kumimoji="1" lang="en-US" altLang="ko-KR"/>
              <a:t>2. Supporting many clients with strong reliability across large datasets.</a:t>
            </a:r>
          </a:p>
          <a:p>
            <a:pPr marL="927000" lvl="2" indent="0">
              <a:buNone/>
            </a:pPr>
            <a:r>
              <a:rPr kumimoji="1" lang="en-US" altLang="ko-KR"/>
              <a:t> </a:t>
            </a:r>
          </a:p>
          <a:p>
            <a:pPr lvl="3"/>
            <a:endParaRPr kumimoji="1" lang="en-US" altLang="ko-KR"/>
          </a:p>
          <a:p>
            <a:r>
              <a:rPr kumimoji="1" lang="en-US" altLang="ko-KR"/>
              <a:t>Vesta, Galley, PVFS, Swift</a:t>
            </a:r>
          </a:p>
          <a:p>
            <a:pPr marL="469800" lvl="1" indent="0">
              <a:buNone/>
            </a:pPr>
            <a:r>
              <a:rPr kumimoji="1" lang="en-US" altLang="ko-KR"/>
              <a:t>1. Offer high data transfer rates via data striping across multiple disks but lack scalable metadata management.</a:t>
            </a:r>
          </a:p>
          <a:p>
            <a:pPr marL="469800" lvl="1" indent="0">
              <a:buNone/>
            </a:pPr>
            <a:r>
              <a:rPr kumimoji="1" lang="en-US" altLang="ko-KR"/>
              <a:t>2. Achieving high performance through data striping, though limited in scalability and metadata operations.</a:t>
            </a:r>
          </a:p>
          <a:p>
            <a:pPr lvl="2"/>
            <a:endParaRPr kumimoji="1" lang="en-US" altLang="ko-KR"/>
          </a:p>
          <a:p>
            <a:pPr lvl="3"/>
            <a:endParaRPr kumimoji="1" lang="en-US" altLang="ko-KR"/>
          </a:p>
          <a:p>
            <a:r>
              <a:rPr kumimoji="1" lang="en-US" altLang="ko-KR" err="1"/>
              <a:t>Lustre</a:t>
            </a:r>
            <a:r>
              <a:rPr kumimoji="1" lang="en-US" altLang="ko-KR"/>
              <a:t>, </a:t>
            </a:r>
            <a:r>
              <a:rPr kumimoji="1" lang="en-US" altLang="ko-KR" err="1"/>
              <a:t>Panasas</a:t>
            </a:r>
            <a:r>
              <a:rPr kumimoji="1" lang="en-US" altLang="ko-KR"/>
              <a:t>, </a:t>
            </a:r>
            <a:r>
              <a:rPr kumimoji="1" lang="en-US" altLang="ko-KR" err="1"/>
              <a:t>zFS</a:t>
            </a:r>
            <a:r>
              <a:rPr kumimoji="1" lang="en-US" altLang="ko-KR"/>
              <a:t>, Sorrento, </a:t>
            </a:r>
            <a:r>
              <a:rPr kumimoji="1" lang="en-US" altLang="ko-KR" err="1"/>
              <a:t>Kybos</a:t>
            </a:r>
            <a:endParaRPr kumimoji="1" lang="en-US" altLang="ko-KR"/>
          </a:p>
          <a:p>
            <a:pPr marL="469800" lvl="1" indent="0">
              <a:buNone/>
            </a:pPr>
            <a:r>
              <a:rPr kumimoji="1" lang="en-US" altLang="ko-KR"/>
              <a:t>1. Based on the object-based storage paradigm and most closely resemble </a:t>
            </a:r>
            <a:r>
              <a:rPr kumimoji="1" lang="en-US" altLang="ko-KR" err="1"/>
              <a:t>Ceph</a:t>
            </a:r>
            <a:r>
              <a:rPr kumimoji="1" lang="en-US" altLang="ko-KR"/>
              <a:t>.</a:t>
            </a:r>
          </a:p>
          <a:p>
            <a:pPr marL="469800" lvl="1" indent="0">
              <a:buNone/>
            </a:pPr>
            <a:endParaRPr kumimoji="1" lang="en-US" altLang="ko-KR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821511FD-47F2-5293-CDF1-18FDA4CD4472}"/>
              </a:ext>
            </a:extLst>
          </p:cNvPr>
          <p:cNvGrpSpPr/>
          <p:nvPr/>
        </p:nvGrpSpPr>
        <p:grpSpPr>
          <a:xfrm>
            <a:off x="897467" y="2396312"/>
            <a:ext cx="8585200" cy="447822"/>
            <a:chOff x="897467" y="2396312"/>
            <a:chExt cx="8585200" cy="44782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C8390E-0EAE-5099-D042-6C34BE0C235F}"/>
                </a:ext>
              </a:extLst>
            </p:cNvPr>
            <p:cNvSpPr txBox="1"/>
            <p:nvPr/>
          </p:nvSpPr>
          <p:spPr>
            <a:xfrm>
              <a:off x="1608029" y="2396312"/>
              <a:ext cx="1389171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200" b="1">
                  <a:solidFill>
                    <a:schemeClr val="accent1">
                      <a:lumMod val="50000"/>
                    </a:schemeClr>
                  </a:solidFill>
                </a:rPr>
                <a:t>Scalability</a:t>
              </a:r>
              <a:endParaRPr lang="ko-KR" altLang="en-US" sz="2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4D3D987-75A6-EDC3-0AE1-3D2E7B0219A4}"/>
                </a:ext>
              </a:extLst>
            </p:cNvPr>
            <p:cNvSpPr txBox="1"/>
            <p:nvPr/>
          </p:nvSpPr>
          <p:spPr>
            <a:xfrm>
              <a:off x="4677714" y="2413247"/>
              <a:ext cx="17286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200" b="1">
                  <a:solidFill>
                    <a:srgbClr val="FF0000"/>
                  </a:solidFill>
                </a:rPr>
                <a:t>Performance</a:t>
              </a:r>
              <a:endParaRPr lang="ko-KR" altLang="en-US" sz="2200">
                <a:solidFill>
                  <a:srgbClr val="FF000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F675CB5-3366-080C-85FC-B7153D2EABC1}"/>
                </a:ext>
              </a:extLst>
            </p:cNvPr>
            <p:cNvSpPr txBox="1"/>
            <p:nvPr/>
          </p:nvSpPr>
          <p:spPr>
            <a:xfrm>
              <a:off x="8031962" y="2396312"/>
              <a:ext cx="1450705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200" b="1">
                  <a:solidFill>
                    <a:schemeClr val="accent1">
                      <a:lumMod val="50000"/>
                    </a:schemeClr>
                  </a:solidFill>
                </a:rPr>
                <a:t>Reliability</a:t>
              </a:r>
              <a:endParaRPr lang="ko-KR" altLang="en-US" sz="2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" name="화살표: 오른쪽 2">
              <a:extLst>
                <a:ext uri="{FF2B5EF4-FFF2-40B4-BE49-F238E27FC236}">
                  <a16:creationId xmlns:a16="http://schemas.microsoft.com/office/drawing/2014/main" id="{31958E10-124D-6367-E7FD-3D9563C5E818}"/>
                </a:ext>
              </a:extLst>
            </p:cNvPr>
            <p:cNvSpPr/>
            <p:nvPr/>
          </p:nvSpPr>
          <p:spPr>
            <a:xfrm>
              <a:off x="897467" y="2480734"/>
              <a:ext cx="406400" cy="296333"/>
            </a:xfrm>
            <a:prstGeom prst="rightArrow">
              <a:avLst/>
            </a:prstGeom>
            <a:solidFill>
              <a:srgbClr val="59CCFF"/>
            </a:solidFill>
            <a:ln>
              <a:solidFill>
                <a:srgbClr val="59CC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91D61BCD-1CAA-DDC5-4D59-4C740BFB1F59}"/>
              </a:ext>
            </a:extLst>
          </p:cNvPr>
          <p:cNvGrpSpPr/>
          <p:nvPr/>
        </p:nvGrpSpPr>
        <p:grpSpPr>
          <a:xfrm>
            <a:off x="897467" y="4152747"/>
            <a:ext cx="8585200" cy="447822"/>
            <a:chOff x="897467" y="4152747"/>
            <a:chExt cx="8585200" cy="447822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DA3F09FA-8BC6-51B3-8C15-67B7DD6DA7A6}"/>
                </a:ext>
              </a:extLst>
            </p:cNvPr>
            <p:cNvGrpSpPr/>
            <p:nvPr/>
          </p:nvGrpSpPr>
          <p:grpSpPr>
            <a:xfrm>
              <a:off x="1608029" y="4152747"/>
              <a:ext cx="7874638" cy="447822"/>
              <a:chOff x="1608029" y="2396312"/>
              <a:chExt cx="7874638" cy="447822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FB3B72-3E18-F989-55E2-575D42619AB2}"/>
                  </a:ext>
                </a:extLst>
              </p:cNvPr>
              <p:cNvSpPr txBox="1"/>
              <p:nvPr/>
            </p:nvSpPr>
            <p:spPr>
              <a:xfrm>
                <a:off x="1608029" y="2396312"/>
                <a:ext cx="1389171" cy="43088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200" b="1">
                    <a:solidFill>
                      <a:srgbClr val="FF0000"/>
                    </a:solidFill>
                  </a:rPr>
                  <a:t>Scalability</a:t>
                </a:r>
                <a:endParaRPr lang="ko-KR" altLang="en-US" sz="2200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1412C3-AFB1-FFD6-58EF-58EFF38CF411}"/>
                  </a:ext>
                </a:extLst>
              </p:cNvPr>
              <p:cNvSpPr txBox="1"/>
              <p:nvPr/>
            </p:nvSpPr>
            <p:spPr>
              <a:xfrm>
                <a:off x="4677714" y="2413247"/>
                <a:ext cx="1728649" cy="43088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200" b="1">
                    <a:solidFill>
                      <a:srgbClr val="223C6A"/>
                    </a:solidFill>
                  </a:rPr>
                  <a:t>Performance</a:t>
                </a:r>
                <a:endParaRPr lang="ko-KR" altLang="en-US" sz="2200">
                  <a:solidFill>
                    <a:srgbClr val="223C6A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D0BC534-ED32-6C58-0234-B278C73F2BEE}"/>
                  </a:ext>
                </a:extLst>
              </p:cNvPr>
              <p:cNvSpPr txBox="1"/>
              <p:nvPr/>
            </p:nvSpPr>
            <p:spPr>
              <a:xfrm>
                <a:off x="8031962" y="2413246"/>
                <a:ext cx="1450705" cy="43088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200" b="1">
                    <a:solidFill>
                      <a:srgbClr val="FF0000"/>
                    </a:solidFill>
                  </a:rPr>
                  <a:t>Reliability</a:t>
                </a:r>
                <a:endParaRPr lang="ko-KR" altLang="en-US" sz="220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5" name="화살표: 오른쪽 24">
              <a:extLst>
                <a:ext uri="{FF2B5EF4-FFF2-40B4-BE49-F238E27FC236}">
                  <a16:creationId xmlns:a16="http://schemas.microsoft.com/office/drawing/2014/main" id="{AA23C286-6A84-21AD-2239-94B7D182D0DC}"/>
                </a:ext>
              </a:extLst>
            </p:cNvPr>
            <p:cNvSpPr/>
            <p:nvPr/>
          </p:nvSpPr>
          <p:spPr>
            <a:xfrm>
              <a:off x="897467" y="4236958"/>
              <a:ext cx="406400" cy="296333"/>
            </a:xfrm>
            <a:prstGeom prst="rightArrow">
              <a:avLst/>
            </a:prstGeom>
            <a:solidFill>
              <a:srgbClr val="59CCFF"/>
            </a:solidFill>
            <a:ln>
              <a:solidFill>
                <a:srgbClr val="59CC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11E294DC-4369-EA66-9D16-85ABFF092C3A}"/>
              </a:ext>
            </a:extLst>
          </p:cNvPr>
          <p:cNvGrpSpPr/>
          <p:nvPr/>
        </p:nvGrpSpPr>
        <p:grpSpPr>
          <a:xfrm>
            <a:off x="897467" y="5602837"/>
            <a:ext cx="8585200" cy="447822"/>
            <a:chOff x="897467" y="4152747"/>
            <a:chExt cx="8585200" cy="447822"/>
          </a:xfrm>
        </p:grpSpPr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051DB7E7-5AD0-E5E2-0DD5-33ED36442309}"/>
                </a:ext>
              </a:extLst>
            </p:cNvPr>
            <p:cNvGrpSpPr/>
            <p:nvPr/>
          </p:nvGrpSpPr>
          <p:grpSpPr>
            <a:xfrm>
              <a:off x="1608029" y="4152747"/>
              <a:ext cx="7874638" cy="447822"/>
              <a:chOff x="1608029" y="2396312"/>
              <a:chExt cx="7874638" cy="447822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1237576-81AC-865B-A477-2B8003E972A3}"/>
                  </a:ext>
                </a:extLst>
              </p:cNvPr>
              <p:cNvSpPr txBox="1"/>
              <p:nvPr/>
            </p:nvSpPr>
            <p:spPr>
              <a:xfrm>
                <a:off x="1608029" y="2396312"/>
                <a:ext cx="1389171" cy="43088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200" b="1">
                    <a:solidFill>
                      <a:srgbClr val="FF0000"/>
                    </a:solidFill>
                  </a:rPr>
                  <a:t>Scalability</a:t>
                </a:r>
                <a:endParaRPr lang="ko-KR" altLang="en-US" sz="2200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AEF2BA5-A0D5-7CB9-6799-D9A4CB4566E5}"/>
                  </a:ext>
                </a:extLst>
              </p:cNvPr>
              <p:cNvSpPr txBox="1"/>
              <p:nvPr/>
            </p:nvSpPr>
            <p:spPr>
              <a:xfrm>
                <a:off x="4677714" y="2413247"/>
                <a:ext cx="1728649" cy="43088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200" b="1">
                    <a:solidFill>
                      <a:srgbClr val="223C6A"/>
                    </a:solidFill>
                  </a:rPr>
                  <a:t>Performance</a:t>
                </a:r>
                <a:endParaRPr lang="ko-KR" altLang="en-US" sz="2200">
                  <a:solidFill>
                    <a:srgbClr val="223C6A"/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4524D60-D2FB-4745-BF67-A5B6C7A9A5E8}"/>
                  </a:ext>
                </a:extLst>
              </p:cNvPr>
              <p:cNvSpPr txBox="1"/>
              <p:nvPr/>
            </p:nvSpPr>
            <p:spPr>
              <a:xfrm>
                <a:off x="8031962" y="2413246"/>
                <a:ext cx="1450705" cy="43088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200" b="1">
                    <a:solidFill>
                      <a:srgbClr val="FF0000"/>
                    </a:solidFill>
                  </a:rPr>
                  <a:t>Reliability</a:t>
                </a:r>
                <a:endParaRPr lang="ko-KR" altLang="en-US" sz="220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9" name="화살표: 오른쪽 28">
              <a:extLst>
                <a:ext uri="{FF2B5EF4-FFF2-40B4-BE49-F238E27FC236}">
                  <a16:creationId xmlns:a16="http://schemas.microsoft.com/office/drawing/2014/main" id="{9D3E03FB-1303-ABBB-8259-EDF7C6742F68}"/>
                </a:ext>
              </a:extLst>
            </p:cNvPr>
            <p:cNvSpPr/>
            <p:nvPr/>
          </p:nvSpPr>
          <p:spPr>
            <a:xfrm>
              <a:off x="897467" y="4236958"/>
              <a:ext cx="406400" cy="296333"/>
            </a:xfrm>
            <a:prstGeom prst="rightArrow">
              <a:avLst/>
            </a:prstGeom>
            <a:solidFill>
              <a:srgbClr val="59CCFF"/>
            </a:solidFill>
            <a:ln>
              <a:solidFill>
                <a:srgbClr val="59CC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6462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C9E9BA-266D-2A5A-23A6-35CB36D49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ko-KR"/>
              <a:t>Future Work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5893C90-7F69-32BF-89FB-0E2D605E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E0E2B7F-F3CB-ECDE-C111-8557917593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ko-KR" sz="1400" err="1"/>
              <a:t>Ceph</a:t>
            </a:r>
            <a:r>
              <a:rPr kumimoji="1" lang="en-US" altLang="ko-KR" sz="1400"/>
              <a:t>: A Scalable, High-Performance Distributed File System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FEDAA9-0FA2-F256-1F14-469E8DDD0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65129"/>
            <a:ext cx="11567160" cy="5222298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ko-KR"/>
              <a:t>MDS(Metadata Server)</a:t>
            </a:r>
          </a:p>
          <a:p>
            <a:pPr lvl="1"/>
            <a:r>
              <a:rPr kumimoji="1" lang="en-US" altLang="ko-KR"/>
              <a:t>Recovery procedures for MDS failures (</a:t>
            </a:r>
            <a:r>
              <a:rPr kumimoji="1" lang="en-US" altLang="ko-KR" b="1"/>
              <a:t>Failover</a:t>
            </a:r>
            <a:r>
              <a:rPr kumimoji="1" lang="en-US" altLang="ko-KR"/>
              <a:t>)</a:t>
            </a:r>
          </a:p>
          <a:p>
            <a:pPr lvl="1"/>
            <a:r>
              <a:rPr kumimoji="1" lang="en-US" altLang="ko-KR"/>
              <a:t>MDS </a:t>
            </a:r>
            <a:r>
              <a:rPr kumimoji="1" lang="en-US" altLang="ko-KR" b="1"/>
              <a:t>Snapshot Support</a:t>
            </a:r>
          </a:p>
          <a:p>
            <a:pPr lvl="1"/>
            <a:r>
              <a:rPr kumimoji="1" lang="en-US" altLang="ko-KR"/>
              <a:t>Namespace to </a:t>
            </a:r>
            <a:r>
              <a:rPr kumimoji="1" lang="en-US" altLang="ko-KR" err="1"/>
              <a:t>Inode</a:t>
            </a:r>
            <a:r>
              <a:rPr kumimoji="1" lang="en-US" altLang="ko-KR"/>
              <a:t> metadata with Client callback (</a:t>
            </a:r>
            <a:r>
              <a:rPr kumimoji="1" lang="en-US" altLang="ko-KR" b="1"/>
              <a:t>Without MDS</a:t>
            </a:r>
            <a:r>
              <a:rPr kumimoji="1" lang="en-US" altLang="ko-KR"/>
              <a:t>)</a:t>
            </a:r>
          </a:p>
          <a:p>
            <a:pPr lvl="1"/>
            <a:endParaRPr kumimoji="1" lang="en-US" altLang="ko-KR"/>
          </a:p>
          <a:p>
            <a:r>
              <a:rPr kumimoji="1" lang="en-US" altLang="ko-KR"/>
              <a:t>Security</a:t>
            </a:r>
          </a:p>
          <a:p>
            <a:pPr lvl="1"/>
            <a:r>
              <a:rPr kumimoji="1" lang="en-US" altLang="ko-KR" b="1"/>
              <a:t>Security architecture update</a:t>
            </a:r>
          </a:p>
          <a:p>
            <a:pPr lvl="1"/>
            <a:r>
              <a:rPr kumimoji="1" lang="en-US" altLang="ko-KR"/>
              <a:t>Protocol update</a:t>
            </a:r>
          </a:p>
          <a:p>
            <a:pPr lvl="1"/>
            <a:endParaRPr kumimoji="1" lang="en-US" altLang="ko-KR"/>
          </a:p>
          <a:p>
            <a:r>
              <a:rPr kumimoji="1" lang="en-US" altLang="ko-KR"/>
              <a:t>QoS</a:t>
            </a:r>
          </a:p>
          <a:p>
            <a:pPr lvl="1"/>
            <a:r>
              <a:rPr kumimoji="1" lang="en-US" altLang="ko-KR"/>
              <a:t>Aggregate class-based traffic prioritization</a:t>
            </a:r>
          </a:p>
          <a:p>
            <a:pPr lvl="1"/>
            <a:r>
              <a:rPr kumimoji="1" lang="en-US" altLang="ko-KR"/>
              <a:t>OSD-managed reservation based on bandwidth and latency guarantees</a:t>
            </a:r>
          </a:p>
          <a:p>
            <a:endParaRPr kumimoji="1" lang="en-US" altLang="ko-KR"/>
          </a:p>
          <a:p>
            <a:r>
              <a:rPr kumimoji="1" lang="en-US" altLang="ko-KR"/>
              <a:t>EBOFS</a:t>
            </a:r>
          </a:p>
          <a:p>
            <a:pPr lvl="1"/>
            <a:r>
              <a:rPr kumimoji="1" lang="en-US" altLang="ko-KR"/>
              <a:t>Data checksum, Bit error detection for Reliability</a:t>
            </a:r>
          </a:p>
          <a:p>
            <a:pPr lvl="1"/>
            <a:r>
              <a:rPr kumimoji="1" lang="en-US" altLang="ko-KR"/>
              <a:t>Improved allocation logic</a:t>
            </a:r>
          </a:p>
          <a:p>
            <a:pPr lvl="1"/>
            <a:endParaRPr kumimoji="1" lang="en-US" altLang="ko-KR"/>
          </a:p>
          <a:p>
            <a:endParaRPr kumimoji="1" lang="en-US" altLang="ko-KR"/>
          </a:p>
        </p:txBody>
      </p:sp>
    </p:spTree>
    <p:extLst>
      <p:ext uri="{BB962C8B-B14F-4D97-AF65-F5344CB8AC3E}">
        <p14:creationId xmlns:p14="http://schemas.microsoft.com/office/powerpoint/2010/main" val="2920244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C9E9BA-266D-2A5A-23A6-35CB36D49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ko-KR"/>
              <a:t>In 2024?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5893C90-7F69-32BF-89FB-0E2D605E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E0E2B7F-F3CB-ECDE-C111-8557917593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ko-KR" sz="1400" err="1"/>
              <a:t>Ceph</a:t>
            </a:r>
            <a:r>
              <a:rPr kumimoji="1" lang="en-US" altLang="ko-KR" sz="1400"/>
              <a:t>: A Scalable, High-Performance Distributed File System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FEDAA9-0FA2-F256-1F14-469E8DDD0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65129"/>
            <a:ext cx="11567160" cy="5024808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ko-KR"/>
              <a:t>MDS(Metadata Server)</a:t>
            </a:r>
          </a:p>
          <a:p>
            <a:pPr lvl="1"/>
            <a:r>
              <a:rPr kumimoji="1" lang="en-US" altLang="ko-KR"/>
              <a:t>Disaster Recovery Support</a:t>
            </a:r>
          </a:p>
          <a:p>
            <a:pPr lvl="1"/>
            <a:r>
              <a:rPr kumimoji="1" lang="en-US" altLang="ko-KR"/>
              <a:t>Configure </a:t>
            </a:r>
            <a:r>
              <a:rPr kumimoji="1" lang="en-US" altLang="ko-KR" b="1"/>
              <a:t>multiple active MDS daemon </a:t>
            </a:r>
            <a:r>
              <a:rPr kumimoji="1" lang="en-US" altLang="ko-KR"/>
              <a:t>to scale metadata performance (</a:t>
            </a:r>
            <a:r>
              <a:rPr kumimoji="1" lang="en-US" altLang="ko-KR">
                <a:hlinkClick r:id="rId3"/>
              </a:rPr>
              <a:t>Link</a:t>
            </a:r>
            <a:r>
              <a:rPr kumimoji="1" lang="en-US" altLang="ko-KR"/>
              <a:t>)</a:t>
            </a:r>
          </a:p>
          <a:p>
            <a:pPr lvl="1"/>
            <a:r>
              <a:rPr kumimoji="1" lang="en-US" altLang="ko-KR" b="1"/>
              <a:t>MDS failover automation</a:t>
            </a:r>
          </a:p>
          <a:p>
            <a:pPr lvl="1"/>
            <a:r>
              <a:rPr kumimoji="1" lang="en-US" altLang="ko-KR" b="1"/>
              <a:t>MDS snapshot </a:t>
            </a:r>
            <a:r>
              <a:rPr kumimoji="1" lang="en-US" altLang="ko-KR"/>
              <a:t>with </a:t>
            </a:r>
            <a:r>
              <a:rPr kumimoji="1" lang="en-US" altLang="ko-KR" err="1"/>
              <a:t>ceph</a:t>
            </a:r>
            <a:r>
              <a:rPr kumimoji="1" lang="en-US" altLang="ko-KR"/>
              <a:t> fs command (</a:t>
            </a:r>
            <a:r>
              <a:rPr kumimoji="1" lang="en-US" altLang="ko-KR">
                <a:hlinkClick r:id="rId4"/>
              </a:rPr>
              <a:t>Link</a:t>
            </a:r>
            <a:r>
              <a:rPr kumimoji="1" lang="en-US" altLang="ko-KR"/>
              <a:t>)</a:t>
            </a:r>
          </a:p>
          <a:p>
            <a:pPr lvl="1"/>
            <a:endParaRPr kumimoji="1" lang="en-US" altLang="ko-KR"/>
          </a:p>
          <a:p>
            <a:r>
              <a:rPr kumimoji="1" lang="en-US" altLang="ko-KR"/>
              <a:t>Security</a:t>
            </a:r>
          </a:p>
          <a:p>
            <a:pPr lvl="1"/>
            <a:r>
              <a:rPr kumimoji="1" lang="en-US" altLang="ko-KR" b="1" err="1"/>
              <a:t>Cephx</a:t>
            </a:r>
            <a:r>
              <a:rPr kumimoji="1" lang="en-US" altLang="ko-KR"/>
              <a:t>(</a:t>
            </a:r>
            <a:r>
              <a:rPr kumimoji="1" lang="en-US" altLang="ko-KR" err="1"/>
              <a:t>Ceph’s</a:t>
            </a:r>
            <a:r>
              <a:rPr kumimoji="1" lang="en-US" altLang="ko-KR"/>
              <a:t> authentication system) (</a:t>
            </a:r>
            <a:r>
              <a:rPr kumimoji="1" lang="en-US" altLang="ko-KR">
                <a:hlinkClick r:id="rId5"/>
              </a:rPr>
              <a:t>Link</a:t>
            </a:r>
            <a:r>
              <a:rPr kumimoji="1" lang="en-US" altLang="ko-KR"/>
              <a:t>)</a:t>
            </a:r>
          </a:p>
          <a:p>
            <a:pPr lvl="1"/>
            <a:r>
              <a:rPr kumimoji="1" lang="en-US" altLang="ko-KR"/>
              <a:t>Encrypted communication with TLS (</a:t>
            </a:r>
            <a:r>
              <a:rPr kumimoji="1" lang="en-US" altLang="ko-KR">
                <a:hlinkClick r:id="rId6"/>
              </a:rPr>
              <a:t>Link</a:t>
            </a:r>
            <a:r>
              <a:rPr kumimoji="1" lang="en-US" altLang="ko-KR"/>
              <a:t>)</a:t>
            </a:r>
          </a:p>
          <a:p>
            <a:pPr lvl="1"/>
            <a:endParaRPr kumimoji="1" lang="en-US" altLang="ko-KR"/>
          </a:p>
          <a:p>
            <a:r>
              <a:rPr kumimoji="1" lang="en-US" altLang="ko-KR"/>
              <a:t>QoS</a:t>
            </a:r>
          </a:p>
          <a:p>
            <a:pPr lvl="1"/>
            <a:r>
              <a:rPr kumimoji="1" lang="en-US" altLang="ko-KR" b="1" err="1"/>
              <a:t>Partitial</a:t>
            </a:r>
            <a:r>
              <a:rPr kumimoji="1" lang="en-US" altLang="ko-KR" b="1"/>
              <a:t> </a:t>
            </a:r>
            <a:r>
              <a:rPr kumimoji="1" lang="en-US" altLang="ko-KR"/>
              <a:t>support (IOPS limitation etc..)</a:t>
            </a:r>
          </a:p>
          <a:p>
            <a:pPr lvl="1"/>
            <a:endParaRPr kumimoji="1" lang="en-US" altLang="ko-KR"/>
          </a:p>
          <a:p>
            <a:r>
              <a:rPr kumimoji="1" lang="en-US" altLang="ko-KR"/>
              <a:t>EBOFS</a:t>
            </a:r>
          </a:p>
          <a:p>
            <a:pPr lvl="1"/>
            <a:r>
              <a:rPr kumimoji="1" lang="en-US" altLang="ko-KR"/>
              <a:t>EBOFS </a:t>
            </a:r>
            <a:r>
              <a:rPr kumimoji="1" lang="en-US" altLang="ko-KR" b="1" err="1"/>
              <a:t>EoS</a:t>
            </a:r>
            <a:r>
              <a:rPr kumimoji="1" lang="en-US" altLang="ko-KR"/>
              <a:t> (End of Service) -&gt; </a:t>
            </a:r>
            <a:r>
              <a:rPr kumimoji="1" lang="en-US" altLang="ko-KR" b="1"/>
              <a:t>new storage backend </a:t>
            </a:r>
            <a:r>
              <a:rPr kumimoji="1" lang="en-US" altLang="ko-KR"/>
              <a:t>(</a:t>
            </a:r>
            <a:r>
              <a:rPr kumimoji="1" lang="en-US" altLang="ko-KR">
                <a:hlinkClick r:id="rId7"/>
              </a:rPr>
              <a:t>Bluestore</a:t>
            </a:r>
            <a:r>
              <a:rPr kumimoji="1" lang="en-US" altLang="ko-KR"/>
              <a:t>)</a:t>
            </a:r>
          </a:p>
          <a:p>
            <a:pPr lvl="1"/>
            <a:r>
              <a:rPr kumimoji="1" lang="en-US" altLang="ko-KR"/>
              <a:t>Data Integrity, checksum, data compression, encryption support</a:t>
            </a:r>
          </a:p>
          <a:p>
            <a:pPr lvl="1"/>
            <a:endParaRPr kumimoji="1" lang="en-US" altLang="ko-KR"/>
          </a:p>
        </p:txBody>
      </p:sp>
    </p:spTree>
    <p:extLst>
      <p:ext uri="{BB962C8B-B14F-4D97-AF65-F5344CB8AC3E}">
        <p14:creationId xmlns:p14="http://schemas.microsoft.com/office/powerpoint/2010/main" val="2520005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C9E9BA-266D-2A5A-23A6-35CB36D49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ko-KR"/>
              <a:t>Conclusion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5893C90-7F69-32BF-89FB-0E2D605E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E0E2B7F-F3CB-ECDE-C111-8557917593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ko-KR" sz="1400" err="1"/>
              <a:t>Ceph</a:t>
            </a:r>
            <a:r>
              <a:rPr kumimoji="1" lang="en-US" altLang="ko-KR" sz="1400"/>
              <a:t>: A Scalable, High-Performance Distributed File System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FEDAA9-0FA2-F256-1F14-469E8DDD0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65129"/>
            <a:ext cx="11567160" cy="5024808"/>
          </a:xfrm>
        </p:spPr>
        <p:txBody>
          <a:bodyPr>
            <a:normAutofit lnSpcReduction="10000"/>
          </a:bodyPr>
          <a:lstStyle/>
          <a:p>
            <a:r>
              <a:rPr kumimoji="1" lang="en-US" altLang="ko-KR"/>
              <a:t>Decoupled metadata management boosts scalability</a:t>
            </a:r>
          </a:p>
          <a:p>
            <a:pPr lvl="1"/>
            <a:r>
              <a:rPr kumimoji="1" lang="en-US" altLang="ko-KR"/>
              <a:t>Removing allocation lists simplifies metadata.</a:t>
            </a:r>
          </a:p>
          <a:p>
            <a:pPr lvl="3"/>
            <a:endParaRPr kumimoji="1" lang="en-US" altLang="ko-KR"/>
          </a:p>
          <a:p>
            <a:r>
              <a:rPr kumimoji="1" lang="en-US" altLang="ko-KR"/>
              <a:t>Intelligent OSDs handle critical functions (failure detection, recovery, etc..)</a:t>
            </a:r>
          </a:p>
          <a:p>
            <a:pPr lvl="1"/>
            <a:r>
              <a:rPr kumimoji="1" lang="en-US" altLang="ko-KR"/>
              <a:t>OSDs, managed by RADOS, handle replication, failure detection, and recovery.</a:t>
            </a:r>
          </a:p>
          <a:p>
            <a:pPr lvl="1"/>
            <a:endParaRPr kumimoji="1" lang="en-US" altLang="ko-KR"/>
          </a:p>
          <a:p>
            <a:r>
              <a:rPr kumimoji="1" lang="en-US" altLang="ko-KR"/>
              <a:t>CRUSH ensures efficient data placement</a:t>
            </a:r>
          </a:p>
          <a:p>
            <a:pPr lvl="1"/>
            <a:r>
              <a:rPr kumimoji="1" lang="en-US" altLang="ko-KR"/>
              <a:t>CRUSH lets clients calculate object locations on demand. </a:t>
            </a:r>
          </a:p>
          <a:p>
            <a:pPr lvl="3"/>
            <a:endParaRPr kumimoji="1" lang="en-US" altLang="ko-KR"/>
          </a:p>
          <a:p>
            <a:r>
              <a:rPr kumimoji="1" lang="en-US" altLang="ko-KR"/>
              <a:t>Dynamic metadata management for flexibility</a:t>
            </a:r>
          </a:p>
          <a:p>
            <a:pPr lvl="1"/>
            <a:r>
              <a:rPr kumimoji="1" lang="en-US" altLang="ko-KR" err="1"/>
              <a:t>Ceph’s</a:t>
            </a:r>
            <a:r>
              <a:rPr kumimoji="1" lang="en-US" altLang="ko-KR"/>
              <a:t> dynamic subtree partitioning preserves locality and optimizes performance. </a:t>
            </a:r>
          </a:p>
          <a:p>
            <a:pPr lvl="1"/>
            <a:endParaRPr kumimoji="1" lang="en-US" altLang="ko-KR"/>
          </a:p>
          <a:p>
            <a:pPr lvl="1"/>
            <a:endParaRPr kumimoji="1" lang="en-US" altLang="ko-KR"/>
          </a:p>
          <a:p>
            <a:pPr marL="12600" indent="0" algn="ctr">
              <a:buNone/>
            </a:pPr>
            <a:r>
              <a:rPr kumimoji="1" lang="en-US" altLang="ko-KR" err="1"/>
              <a:t>Ceph</a:t>
            </a:r>
            <a:r>
              <a:rPr kumimoji="1" lang="en-US" altLang="ko-KR"/>
              <a:t> addresses</a:t>
            </a:r>
            <a:r>
              <a:rPr kumimoji="1" lang="en-US" altLang="ko-KR" b="1"/>
              <a:t> Scalability, Performance, and Reliability </a:t>
            </a:r>
            <a:r>
              <a:rPr kumimoji="1" lang="en-US" altLang="ko-KR"/>
              <a:t>by decoupling data and metadata</a:t>
            </a:r>
            <a:r>
              <a:rPr kumimoji="1" lang="en-US" altLang="ko-KR" b="1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7107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C9E9BA-266D-2A5A-23A6-35CB36D49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ko-KR"/>
              <a:t>Reference</a:t>
            </a:r>
            <a:endParaRPr kumimoji="1"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1F56030-B1D5-C71E-2021-50B8CFB3A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ko-KR">
                <a:hlinkClick r:id="rId2"/>
              </a:rPr>
              <a:t>https://ceph.io/</a:t>
            </a:r>
            <a:endParaRPr kumimoji="1" lang="en-US" altLang="ko-KR"/>
          </a:p>
          <a:p>
            <a:r>
              <a:rPr kumimoji="1" lang="en-US" altLang="ko-KR">
                <a:hlinkClick r:id="rId3"/>
              </a:rPr>
              <a:t>https://insujang.github.io/2020-08-30/introduction-to-ceph/</a:t>
            </a:r>
            <a:endParaRPr kumimoji="1" lang="en-US" altLang="ko-KR"/>
          </a:p>
          <a:p>
            <a:r>
              <a:rPr kumimoji="1" lang="en-US" altLang="ko-KR">
                <a:hlinkClick r:id="rId4"/>
              </a:rPr>
              <a:t>https://www.jacobbaek.com/594</a:t>
            </a:r>
            <a:endParaRPr kumimoji="1" lang="en-US" altLang="ko-KR"/>
          </a:p>
          <a:p>
            <a:r>
              <a:rPr kumimoji="1" lang="en-US" altLang="ko-KR">
                <a:hlinkClick r:id="rId5"/>
              </a:rPr>
              <a:t>https://docs.ceph.com/en/latest/architecture/</a:t>
            </a:r>
            <a:endParaRPr kumimoji="1" lang="en-US" altLang="ko-KR"/>
          </a:p>
          <a:p>
            <a:r>
              <a:rPr kumimoji="1" lang="en-US" altLang="ko-KR">
                <a:hlinkClick r:id="rId6"/>
              </a:rPr>
              <a:t>https://engineering.linecorp.com/ko/blog/about-hyperscale-ceph-project</a:t>
            </a:r>
            <a:endParaRPr kumimoji="1" lang="en-US" altLang="ko-KR"/>
          </a:p>
          <a:p>
            <a:endParaRPr kumimoji="1" lang="en-US" altLang="ko-KR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5893C90-7F69-32BF-89FB-0E2D605E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E0E2B7F-F3CB-ECDE-C111-8557917593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ko-KR" sz="1400" err="1"/>
              <a:t>Ceph</a:t>
            </a:r>
            <a:r>
              <a:rPr kumimoji="1" lang="en-US" altLang="ko-KR" sz="1400"/>
              <a:t>: A Scalable, High-Performance Distributed File System</a:t>
            </a:r>
          </a:p>
          <a:p>
            <a:endParaRPr kumimoji="1" lang="ko-KR" altLang="en-US" sz="1400"/>
          </a:p>
        </p:txBody>
      </p:sp>
    </p:spTree>
    <p:extLst>
      <p:ext uri="{BB962C8B-B14F-4D97-AF65-F5344CB8AC3E}">
        <p14:creationId xmlns:p14="http://schemas.microsoft.com/office/powerpoint/2010/main" val="529468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C9E9BA-266D-2A5A-23A6-35CB36D49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ko-KR"/>
              <a:t>What is </a:t>
            </a:r>
            <a:r>
              <a:rPr kumimoji="1" lang="en-US" altLang="ko-KR" err="1"/>
              <a:t>Ceph</a:t>
            </a:r>
            <a:r>
              <a:rPr kumimoji="1" lang="en-US" altLang="ko-KR"/>
              <a:t>?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5893C90-7F69-32BF-89FB-0E2D605E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E0E2B7F-F3CB-ECDE-C111-8557917593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ko-KR" sz="1400" err="1"/>
              <a:t>Ceph</a:t>
            </a:r>
            <a:r>
              <a:rPr kumimoji="1" lang="en-US" altLang="ko-KR" sz="1400"/>
              <a:t>: A Scalable, High-Performance Distributed File System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9BA2EA6-16D1-DFA9-1252-D0E390E8A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65129"/>
            <a:ext cx="11567160" cy="5024808"/>
          </a:xfrm>
        </p:spPr>
        <p:txBody>
          <a:bodyPr>
            <a:normAutofit/>
          </a:bodyPr>
          <a:lstStyle/>
          <a:p>
            <a:r>
              <a:rPr kumimoji="1" lang="en-US" altLang="ko-KR" err="1"/>
              <a:t>Ceph</a:t>
            </a:r>
            <a:endParaRPr kumimoji="1" lang="en-US" altLang="ko-KR"/>
          </a:p>
          <a:p>
            <a:pPr lvl="1"/>
            <a:r>
              <a:rPr kumimoji="1" lang="en-US" altLang="ko-KR" b="1"/>
              <a:t>Reliable</a:t>
            </a:r>
            <a:r>
              <a:rPr kumimoji="1" lang="en-US" altLang="ko-KR"/>
              <a:t>, </a:t>
            </a:r>
            <a:r>
              <a:rPr kumimoji="1" lang="en-US" altLang="ko-KR" b="1"/>
              <a:t>high-performance</a:t>
            </a:r>
            <a:r>
              <a:rPr kumimoji="1" lang="en-US" altLang="ko-KR"/>
              <a:t>, distributed file system with excellent </a:t>
            </a:r>
            <a:r>
              <a:rPr kumimoji="1" lang="en-US" altLang="ko-KR" b="1"/>
              <a:t>scalability</a:t>
            </a:r>
            <a:r>
              <a:rPr kumimoji="1" lang="en-US" altLang="ko-KR"/>
              <a:t>.</a:t>
            </a:r>
          </a:p>
          <a:p>
            <a:pPr lvl="2"/>
            <a:r>
              <a:rPr kumimoji="1" lang="en-US" altLang="ko-KR"/>
              <a:t>Challenge : Reliability, Performance, Scalability</a:t>
            </a:r>
          </a:p>
          <a:p>
            <a:pPr lvl="2"/>
            <a:endParaRPr kumimoji="1" lang="en-US" altLang="ko-KR"/>
          </a:p>
          <a:p>
            <a:pPr lvl="1"/>
            <a:r>
              <a:rPr kumimoji="1" lang="en-US" altLang="ko-KR"/>
              <a:t>Dynamic metadata management</a:t>
            </a:r>
          </a:p>
          <a:p>
            <a:pPr lvl="2"/>
            <a:r>
              <a:rPr kumimoji="1" lang="en-US" altLang="ko-KR" b="1"/>
              <a:t>Dynamic Subtree Partitioning</a:t>
            </a:r>
            <a:r>
              <a:rPr kumimoji="1" lang="en-US" altLang="ko-KR"/>
              <a:t> for adaptive metadata distribution</a:t>
            </a:r>
          </a:p>
          <a:p>
            <a:pPr lvl="1"/>
            <a:endParaRPr kumimoji="1" lang="en-US" altLang="ko-KR"/>
          </a:p>
          <a:p>
            <a:pPr lvl="1"/>
            <a:r>
              <a:rPr kumimoji="1" lang="en-US" altLang="ko-KR"/>
              <a:t>Maximal separation of data and metadata (</a:t>
            </a:r>
            <a:r>
              <a:rPr kumimoji="1" lang="en-US" altLang="ko-KR" b="1"/>
              <a:t>CRUSH</a:t>
            </a:r>
            <a:r>
              <a:rPr kumimoji="1" lang="en-US" altLang="ko-KR"/>
              <a:t>)</a:t>
            </a:r>
          </a:p>
          <a:p>
            <a:pPr lvl="2"/>
            <a:r>
              <a:rPr kumimoji="1" lang="en-US" altLang="ko-KR"/>
              <a:t>CRUSH : Simplifying Metadata &amp; pseudo-random data distribution function</a:t>
            </a:r>
          </a:p>
          <a:p>
            <a:pPr lvl="2"/>
            <a:endParaRPr kumimoji="1" lang="en-US" altLang="ko-KR"/>
          </a:p>
          <a:p>
            <a:pPr lvl="1"/>
            <a:r>
              <a:rPr kumimoji="1" lang="en-US" altLang="ko-KR"/>
              <a:t>Distributed data replication, failure </a:t>
            </a:r>
            <a:r>
              <a:rPr kumimoji="1" lang="en-US" altLang="ko-KR" err="1"/>
              <a:t>detetion</a:t>
            </a:r>
            <a:r>
              <a:rPr kumimoji="1" lang="en-US" altLang="ko-KR"/>
              <a:t> recovery to </a:t>
            </a:r>
            <a:r>
              <a:rPr kumimoji="1" lang="en-US" altLang="ko-KR" err="1"/>
              <a:t>autonomouns</a:t>
            </a:r>
            <a:r>
              <a:rPr kumimoji="1" lang="en-US" altLang="ko-KR"/>
              <a:t> OSDs(</a:t>
            </a:r>
            <a:r>
              <a:rPr kumimoji="1" lang="en-US" altLang="ko-KR" b="1"/>
              <a:t>RADOS</a:t>
            </a:r>
            <a:r>
              <a:rPr kumimoji="1" lang="en-US" altLang="ko-KR"/>
              <a:t>)</a:t>
            </a:r>
          </a:p>
          <a:p>
            <a:pPr lvl="2"/>
            <a:r>
              <a:rPr kumimoji="1" lang="en-US" altLang="ko-KR"/>
              <a:t>RADOS</a:t>
            </a:r>
            <a:r>
              <a:rPr kumimoji="1" lang="ko-KR" altLang="en-US"/>
              <a:t> </a:t>
            </a:r>
            <a:r>
              <a:rPr kumimoji="1" lang="en-US" altLang="ko-KR"/>
              <a:t>: Reliable Automatic Distributed Object Store for efficient data management &amp; replication</a:t>
            </a:r>
          </a:p>
          <a:p>
            <a:pPr lvl="2"/>
            <a:endParaRPr kumimoji="1" lang="en-US" altLang="ko-KR"/>
          </a:p>
          <a:p>
            <a:pPr lvl="1"/>
            <a:r>
              <a:rPr kumimoji="1" lang="en-US" altLang="ko-KR"/>
              <a:t>Manages local object storage using </a:t>
            </a:r>
            <a:r>
              <a:rPr kumimoji="1" lang="en-US" altLang="ko-KR" b="1"/>
              <a:t>EBOFS</a:t>
            </a:r>
            <a:r>
              <a:rPr kumimoji="1" lang="en-US" altLang="ko-KR"/>
              <a:t> implemented in user space</a:t>
            </a:r>
          </a:p>
          <a:p>
            <a:pPr lvl="2"/>
            <a:r>
              <a:rPr kumimoji="1" lang="en-US" altLang="ko-KR"/>
              <a:t>EBOFS : B-tree based object location and block allocation management</a:t>
            </a:r>
          </a:p>
        </p:txBody>
      </p:sp>
    </p:spTree>
    <p:extLst>
      <p:ext uri="{BB962C8B-B14F-4D97-AF65-F5344CB8AC3E}">
        <p14:creationId xmlns:p14="http://schemas.microsoft.com/office/powerpoint/2010/main" val="1570423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C9E9BA-266D-2A5A-23A6-35CB36D49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ko-KR"/>
              <a:t>Separation of Data and Metadata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5893C90-7F69-32BF-89FB-0E2D605E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E0E2B7F-F3CB-ECDE-C111-8557917593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ko-KR" sz="1400" err="1"/>
              <a:t>Ceph</a:t>
            </a:r>
            <a:r>
              <a:rPr kumimoji="1" lang="en-US" altLang="ko-KR" sz="1400"/>
              <a:t>: A Scalable, High-Performance Distributed File System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0358967B-D401-DF9B-920E-EA5F46F16DC3}"/>
              </a:ext>
            </a:extLst>
          </p:cNvPr>
          <p:cNvGrpSpPr/>
          <p:nvPr/>
        </p:nvGrpSpPr>
        <p:grpSpPr>
          <a:xfrm>
            <a:off x="1860804" y="1099678"/>
            <a:ext cx="8229600" cy="5304066"/>
            <a:chOff x="1860804" y="1099678"/>
            <a:chExt cx="8229600" cy="5304066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80121760-DC27-4DF9-C0FE-D0A0EF0A65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43"/>
            <a:stretch/>
          </p:blipFill>
          <p:spPr bwMode="auto">
            <a:xfrm>
              <a:off x="1860804" y="1228240"/>
              <a:ext cx="8229600" cy="5175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A79AC524-CDD9-9162-EF66-A0DECB6FC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19225" y="1099678"/>
              <a:ext cx="1257475" cy="8253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2814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C9E9BA-266D-2A5A-23A6-35CB36D49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ko-KR"/>
              <a:t>System Overview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5893C90-7F69-32BF-89FB-0E2D605E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E0E2B7F-F3CB-ECDE-C111-8557917593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ko-KR" sz="1400" err="1"/>
              <a:t>Ceph</a:t>
            </a:r>
            <a:r>
              <a:rPr kumimoji="1" lang="en-US" altLang="ko-KR" sz="1400"/>
              <a:t>: A Scalable, High-Performance Distributed File System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248F543-E682-BD12-6DDB-F6921CADD5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1540"/>
          <a:stretch/>
        </p:blipFill>
        <p:spPr>
          <a:xfrm>
            <a:off x="1139028" y="1512768"/>
            <a:ext cx="9913944" cy="4394904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51F55929-E199-663F-409B-8216FF6B64F8}"/>
              </a:ext>
            </a:extLst>
          </p:cNvPr>
          <p:cNvSpPr/>
          <p:nvPr/>
        </p:nvSpPr>
        <p:spPr>
          <a:xfrm>
            <a:off x="1584960" y="1706533"/>
            <a:ext cx="4511040" cy="16450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7981155-6471-48DD-3719-4D56F97FE707}"/>
              </a:ext>
            </a:extLst>
          </p:cNvPr>
          <p:cNvSpPr/>
          <p:nvPr/>
        </p:nvSpPr>
        <p:spPr>
          <a:xfrm>
            <a:off x="6608064" y="4230625"/>
            <a:ext cx="3974592" cy="16055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AFAD4DB-C005-2300-BFA8-4ABE131C42C5}"/>
              </a:ext>
            </a:extLst>
          </p:cNvPr>
          <p:cNvSpPr/>
          <p:nvPr/>
        </p:nvSpPr>
        <p:spPr>
          <a:xfrm>
            <a:off x="8266176" y="1706532"/>
            <a:ext cx="2694432" cy="1509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753D402-9035-A7A7-3267-0400637D9C2D}"/>
              </a:ext>
            </a:extLst>
          </p:cNvPr>
          <p:cNvSpPr/>
          <p:nvPr/>
        </p:nvSpPr>
        <p:spPr>
          <a:xfrm>
            <a:off x="3215978" y="1802188"/>
            <a:ext cx="1036321" cy="340896"/>
          </a:xfrm>
          <a:prstGeom prst="rect">
            <a:avLst/>
          </a:prstGeom>
          <a:solidFill>
            <a:srgbClr val="C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B7CC0D5-2FA0-9E46-C85F-C6BE946BA080}"/>
              </a:ext>
            </a:extLst>
          </p:cNvPr>
          <p:cNvSpPr/>
          <p:nvPr/>
        </p:nvSpPr>
        <p:spPr>
          <a:xfrm>
            <a:off x="8374047" y="1814380"/>
            <a:ext cx="2479540" cy="340896"/>
          </a:xfrm>
          <a:prstGeom prst="rect">
            <a:avLst/>
          </a:prstGeom>
          <a:solidFill>
            <a:srgbClr val="C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DA409D7-8BCA-8380-C2EC-6ED4E1142F97}"/>
              </a:ext>
            </a:extLst>
          </p:cNvPr>
          <p:cNvSpPr/>
          <p:nvPr/>
        </p:nvSpPr>
        <p:spPr>
          <a:xfrm>
            <a:off x="6815362" y="4348284"/>
            <a:ext cx="3316190" cy="340896"/>
          </a:xfrm>
          <a:prstGeom prst="rect">
            <a:avLst/>
          </a:prstGeom>
          <a:solidFill>
            <a:srgbClr val="C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4606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C9E9BA-266D-2A5A-23A6-35CB36D49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ko-KR" err="1"/>
              <a:t>Ceph’s</a:t>
            </a:r>
            <a:r>
              <a:rPr kumimoji="1" lang="en-US" altLang="ko-KR"/>
              <a:t> Component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5893C90-7F69-32BF-89FB-0E2D605E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E0E2B7F-F3CB-ECDE-C111-8557917593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ko-KR" sz="1400" err="1"/>
              <a:t>Ceph</a:t>
            </a:r>
            <a:r>
              <a:rPr kumimoji="1" lang="en-US" altLang="ko-KR" sz="1400"/>
              <a:t>: A Scalable, High-Performance Distributed File System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9BA2EA6-16D1-DFA9-1252-D0E390E8A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65129"/>
            <a:ext cx="11567160" cy="5024808"/>
          </a:xfrm>
        </p:spPr>
        <p:txBody>
          <a:bodyPr>
            <a:normAutofit/>
          </a:bodyPr>
          <a:lstStyle/>
          <a:p>
            <a:r>
              <a:rPr kumimoji="1" lang="en-US" altLang="ko-KR" b="1" err="1"/>
              <a:t>Ceph</a:t>
            </a:r>
            <a:r>
              <a:rPr kumimoji="1" lang="en-US" altLang="ko-KR" b="1"/>
              <a:t> Client</a:t>
            </a:r>
          </a:p>
          <a:p>
            <a:pPr lvl="1"/>
            <a:r>
              <a:rPr kumimoji="1" lang="en-US" altLang="ko-KR"/>
              <a:t>Each client provides a </a:t>
            </a:r>
            <a:r>
              <a:rPr kumimoji="1" lang="en-US" altLang="ko-KR" b="1"/>
              <a:t>POSIX-like file system interface</a:t>
            </a:r>
            <a:r>
              <a:rPr kumimoji="1" lang="en-US" altLang="ko-KR"/>
              <a:t>, allowing users to access the file system in a familiar way.</a:t>
            </a:r>
          </a:p>
          <a:p>
            <a:pPr lvl="1"/>
            <a:r>
              <a:rPr kumimoji="1" lang="en-US" altLang="ko-KR"/>
              <a:t>The </a:t>
            </a:r>
            <a:r>
              <a:rPr kumimoji="1" lang="en-US" altLang="ko-KR" err="1"/>
              <a:t>Ceph</a:t>
            </a:r>
            <a:r>
              <a:rPr kumimoji="1" lang="en-US" altLang="ko-KR"/>
              <a:t> client uses FUSE to mount the file system in user space and handles file read/write operations.</a:t>
            </a:r>
          </a:p>
          <a:p>
            <a:pPr lvl="2"/>
            <a:r>
              <a:rPr kumimoji="1" lang="en-US" altLang="ko-KR"/>
              <a:t>FUSE stands for Filesystem in </a:t>
            </a:r>
            <a:r>
              <a:rPr kumimoji="1" lang="en-US" altLang="ko-KR" err="1"/>
              <a:t>Userspace</a:t>
            </a:r>
            <a:r>
              <a:rPr kumimoji="1" lang="en-US" altLang="ko-KR"/>
              <a:t>. It allows non-privileged users to create their own file systems without modifying the kernel code. </a:t>
            </a:r>
          </a:p>
          <a:p>
            <a:pPr lvl="2"/>
            <a:endParaRPr kumimoji="1" lang="en-US" altLang="ko-KR"/>
          </a:p>
          <a:p>
            <a:r>
              <a:rPr kumimoji="1" lang="en-US" altLang="ko-KR" b="1"/>
              <a:t>Metadata Server Cluster</a:t>
            </a:r>
          </a:p>
          <a:p>
            <a:pPr lvl="1"/>
            <a:r>
              <a:rPr kumimoji="1" lang="en-US" altLang="ko-KR"/>
              <a:t>The metadata server cluster manages the file system's </a:t>
            </a:r>
            <a:r>
              <a:rPr kumimoji="1" lang="en-US" altLang="ko-KR" b="1"/>
              <a:t>metadata, including file names, directory structures, and permissions.</a:t>
            </a:r>
          </a:p>
          <a:p>
            <a:pPr lvl="1"/>
            <a:r>
              <a:rPr kumimoji="1" lang="en-US" altLang="ko-KR" err="1"/>
              <a:t>Ceph's</a:t>
            </a:r>
            <a:r>
              <a:rPr kumimoji="1" lang="en-US" altLang="ko-KR"/>
              <a:t> MDS cluster uses </a:t>
            </a:r>
            <a:r>
              <a:rPr kumimoji="1" lang="en-US" altLang="ko-KR" b="1"/>
              <a:t>dynamic subtree partitioning</a:t>
            </a:r>
            <a:r>
              <a:rPr kumimoji="1" lang="en-US" altLang="ko-KR"/>
              <a:t> to efficiently distribute metadata load.</a:t>
            </a:r>
          </a:p>
          <a:p>
            <a:pPr lvl="1"/>
            <a:endParaRPr kumimoji="1" lang="en-US" altLang="ko-KR"/>
          </a:p>
          <a:p>
            <a:r>
              <a:rPr kumimoji="1" lang="en-US" altLang="ko-KR" b="1"/>
              <a:t>Object Storage Devices</a:t>
            </a:r>
          </a:p>
          <a:p>
            <a:pPr lvl="1"/>
            <a:r>
              <a:rPr kumimoji="1" lang="en-US" altLang="ko-KR"/>
              <a:t>The object storage devices are responsible for storing and managing data.</a:t>
            </a:r>
          </a:p>
          <a:p>
            <a:pPr lvl="1"/>
            <a:r>
              <a:rPr kumimoji="1" lang="en-US" altLang="ko-KR"/>
              <a:t>In </a:t>
            </a:r>
            <a:r>
              <a:rPr kumimoji="1" lang="en-US" altLang="ko-KR" err="1"/>
              <a:t>Ceph</a:t>
            </a:r>
            <a:r>
              <a:rPr kumimoji="1" lang="en-US" altLang="ko-KR"/>
              <a:t>, files are split into </a:t>
            </a:r>
            <a:r>
              <a:rPr kumimoji="1" lang="en-US" altLang="ko-KR" b="1"/>
              <a:t>multiple objects</a:t>
            </a:r>
            <a:r>
              <a:rPr kumimoji="1" lang="en-US" altLang="ko-KR"/>
              <a:t> and distributed </a:t>
            </a:r>
            <a:r>
              <a:rPr kumimoji="1" lang="en-US" altLang="ko-KR" b="1"/>
              <a:t>across the OSD cluster</a:t>
            </a:r>
            <a:r>
              <a:rPr kumimoji="1" lang="en-US" altLang="ko-KR"/>
              <a:t>.</a:t>
            </a:r>
          </a:p>
          <a:p>
            <a:pPr lvl="2"/>
            <a:endParaRPr kumimoji="1" lang="en-US" altLang="ko-KR"/>
          </a:p>
        </p:txBody>
      </p:sp>
    </p:spTree>
    <p:extLst>
      <p:ext uri="{BB962C8B-B14F-4D97-AF65-F5344CB8AC3E}">
        <p14:creationId xmlns:p14="http://schemas.microsoft.com/office/powerpoint/2010/main" val="2705393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C9E9BA-266D-2A5A-23A6-35CB36D49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ko-KR"/>
              <a:t>Core</a:t>
            </a:r>
            <a:r>
              <a:rPr kumimoji="1" lang="ko-KR" altLang="en-US"/>
              <a:t> </a:t>
            </a:r>
            <a:r>
              <a:rPr kumimoji="1" lang="en-US" altLang="ko-KR"/>
              <a:t>-</a:t>
            </a:r>
            <a:r>
              <a:rPr kumimoji="1" lang="ko-KR" altLang="en-US"/>
              <a:t> </a:t>
            </a:r>
            <a:r>
              <a:rPr kumimoji="1" lang="en-US" altLang="ko-KR"/>
              <a:t>Dynamically Distributed Metadata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5893C90-7F69-32BF-89FB-0E2D605E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E0E2B7F-F3CB-ECDE-C111-8557917593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ko-KR" sz="1400" err="1"/>
              <a:t>Ceph</a:t>
            </a:r>
            <a:r>
              <a:rPr kumimoji="1" lang="en-US" altLang="ko-KR" sz="1400"/>
              <a:t>: A Scalable, High-Performance Distributed File System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9BA2EA6-16D1-DFA9-1252-D0E390E8A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65129"/>
            <a:ext cx="11567160" cy="5024808"/>
          </a:xfrm>
        </p:spPr>
        <p:txBody>
          <a:bodyPr>
            <a:normAutofit/>
          </a:bodyPr>
          <a:lstStyle/>
          <a:p>
            <a:r>
              <a:rPr kumimoji="1" lang="en-US" altLang="ko-KR" b="1"/>
              <a:t>Dynamic Subtree Partitioning</a:t>
            </a:r>
          </a:p>
          <a:p>
            <a:pPr lvl="1"/>
            <a:r>
              <a:rPr kumimoji="1" lang="en-US" altLang="ko-KR"/>
              <a:t>This dynamic partitioning allows </a:t>
            </a:r>
            <a:r>
              <a:rPr kumimoji="1" lang="en-US" altLang="ko-KR" err="1"/>
              <a:t>Ceph</a:t>
            </a:r>
            <a:r>
              <a:rPr kumimoji="1" lang="en-US" altLang="ko-KR"/>
              <a:t> to adjust metadata distribution based on real-time workloads.</a:t>
            </a:r>
          </a:p>
          <a:p>
            <a:pPr lvl="2"/>
            <a:endParaRPr kumimoji="1" lang="en-US" altLang="ko-KR"/>
          </a:p>
          <a:p>
            <a:r>
              <a:rPr kumimoji="1" lang="en-US" altLang="ko-KR" b="1"/>
              <a:t>Track Subtree Usage</a:t>
            </a:r>
          </a:p>
          <a:p>
            <a:pPr lvl="1"/>
            <a:r>
              <a:rPr kumimoji="1" lang="en-US" altLang="ko-KR"/>
              <a:t>The system continuously monitors the usage of each subtree. If /home usage spikes(</a:t>
            </a:r>
            <a:r>
              <a:rPr kumimoji="1" lang="en-US" altLang="ko-KR" b="1"/>
              <a:t>hotspot</a:t>
            </a:r>
            <a:r>
              <a:rPr kumimoji="1" lang="en-US" altLang="ko-KR"/>
              <a:t>), the system may move /home/user1 to MDS4 and /home/user2 to MDS5.</a:t>
            </a:r>
          </a:p>
          <a:p>
            <a:pPr lvl="1"/>
            <a:endParaRPr kumimoji="1" lang="en-US" altLang="ko-KR"/>
          </a:p>
          <a:p>
            <a:r>
              <a:rPr kumimoji="1" lang="en-US" altLang="ko-KR" b="1"/>
              <a:t>Replicate Metadata</a:t>
            </a:r>
          </a:p>
          <a:p>
            <a:pPr lvl="1"/>
            <a:r>
              <a:rPr kumimoji="1" lang="en-US" altLang="ko-KR"/>
              <a:t>When directories experience heavy access or write operations, </a:t>
            </a:r>
            <a:r>
              <a:rPr kumimoji="1" lang="en-US" altLang="ko-KR" err="1"/>
              <a:t>Ceph</a:t>
            </a:r>
            <a:r>
              <a:rPr kumimoji="1" lang="en-US" altLang="ko-KR"/>
              <a:t> adjusts the distribution of metadata to reduce performance degradation.</a:t>
            </a:r>
            <a:endParaRPr kumimoji="1"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CFC631B-E607-3ADF-202B-E6B79FA50A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63" b="34476"/>
          <a:stretch/>
        </p:blipFill>
        <p:spPr>
          <a:xfrm>
            <a:off x="6096000" y="4505682"/>
            <a:ext cx="6078220" cy="235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92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C9E9BA-266D-2A5A-23A6-35CB36D49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ko-KR"/>
              <a:t>Core - CRUSH Algorithm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5893C90-7F69-32BF-89FB-0E2D605E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E0E2B7F-F3CB-ECDE-C111-8557917593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ko-KR" sz="1400" err="1"/>
              <a:t>Ceph</a:t>
            </a:r>
            <a:r>
              <a:rPr kumimoji="1" lang="en-US" altLang="ko-KR" sz="1400"/>
              <a:t>: A Scalable, High-Performance Distributed File System</a:t>
            </a:r>
          </a:p>
        </p:txBody>
      </p:sp>
      <p:pic>
        <p:nvPicPr>
          <p:cNvPr id="6" name="그림 5" descr="텍스트, 스크린샷, 직사각형, 평행이(가) 표시된 사진&#10;&#10;자동 생성된 설명">
            <a:extLst>
              <a:ext uri="{FF2B5EF4-FFF2-40B4-BE49-F238E27FC236}">
                <a16:creationId xmlns:a16="http://schemas.microsoft.com/office/drawing/2014/main" id="{E0271114-7851-4129-FCD5-C99518819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834" y="580320"/>
            <a:ext cx="4391066" cy="2660096"/>
          </a:xfrm>
          <a:prstGeom prst="rect">
            <a:avLst/>
          </a:prstGeom>
        </p:spPr>
      </p:pic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F8D95EF2-D0E7-242B-C3DA-CFF0BEE84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65129"/>
            <a:ext cx="11567160" cy="5024808"/>
          </a:xfrm>
        </p:spPr>
        <p:txBody>
          <a:bodyPr/>
          <a:lstStyle/>
          <a:p>
            <a:r>
              <a:rPr kumimoji="1" lang="en-US" altLang="ko-KR"/>
              <a:t>Replication Under Scalable Hashing</a:t>
            </a:r>
          </a:p>
          <a:p>
            <a:pPr lvl="1"/>
            <a:r>
              <a:rPr kumimoji="1" lang="en-US" altLang="ko-KR"/>
              <a:t>Decentralized Data Placement</a:t>
            </a:r>
          </a:p>
          <a:p>
            <a:pPr lvl="1"/>
            <a:r>
              <a:rPr kumimoji="1" lang="en-US" altLang="ko-KR"/>
              <a:t>Efficient Data Distribution</a:t>
            </a:r>
          </a:p>
          <a:p>
            <a:pPr lvl="1"/>
            <a:r>
              <a:rPr kumimoji="1" lang="en-US" altLang="ko-KR"/>
              <a:t>Predictable Data Replication</a:t>
            </a:r>
          </a:p>
          <a:p>
            <a:pPr lvl="1"/>
            <a:r>
              <a:rPr kumimoji="1" lang="en-US" altLang="ko-KR"/>
              <a:t>No Centralized Metadata Server</a:t>
            </a:r>
          </a:p>
          <a:p>
            <a:pPr lvl="1"/>
            <a:r>
              <a:rPr kumimoji="1" lang="en-US" altLang="ko-KR"/>
              <a:t>Automated Data Rebalancing</a:t>
            </a:r>
          </a:p>
          <a:p>
            <a:pPr lvl="1"/>
            <a:r>
              <a:rPr kumimoji="1" lang="en-US" altLang="ko-KR"/>
              <a:t>Equal Data Distribution</a:t>
            </a:r>
          </a:p>
          <a:p>
            <a:pPr lvl="1"/>
            <a:r>
              <a:rPr kumimoji="1" lang="en-US" altLang="ko-KR"/>
              <a:t>High Scalability</a:t>
            </a:r>
          </a:p>
          <a:p>
            <a:pPr lvl="1"/>
            <a:r>
              <a:rPr kumimoji="1" lang="en-US" altLang="ko-KR"/>
              <a:t>Quick Data Access</a:t>
            </a:r>
            <a:endParaRPr kumimoji="1"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344890F-A655-F137-DD16-90CD33CD7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859" y="3365034"/>
            <a:ext cx="6896697" cy="3390316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A4236E09-680F-FD67-6BD3-790955FFB383}"/>
              </a:ext>
            </a:extLst>
          </p:cNvPr>
          <p:cNvSpPr/>
          <p:nvPr/>
        </p:nvSpPr>
        <p:spPr>
          <a:xfrm>
            <a:off x="5207000" y="4474464"/>
            <a:ext cx="6672580" cy="2280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AD8FCB0-1625-E323-8A36-6482D998694A}"/>
              </a:ext>
            </a:extLst>
          </p:cNvPr>
          <p:cNvSpPr/>
          <p:nvPr/>
        </p:nvSpPr>
        <p:spPr>
          <a:xfrm>
            <a:off x="7508834" y="545750"/>
            <a:ext cx="4391066" cy="27535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화살표: 아래쪽 9">
            <a:extLst>
              <a:ext uri="{FF2B5EF4-FFF2-40B4-BE49-F238E27FC236}">
                <a16:creationId xmlns:a16="http://schemas.microsoft.com/office/drawing/2014/main" id="{71005563-4544-FB8A-7552-C3170518F33E}"/>
              </a:ext>
            </a:extLst>
          </p:cNvPr>
          <p:cNvSpPr/>
          <p:nvPr/>
        </p:nvSpPr>
        <p:spPr>
          <a:xfrm rot="10800000">
            <a:off x="10007600" y="3399604"/>
            <a:ext cx="431800" cy="8255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9942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C9E9BA-266D-2A5A-23A6-35CB36D49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ko-KR"/>
              <a:t>Core - RADOS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5893C90-7F69-32BF-89FB-0E2D605E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E0E2B7F-F3CB-ECDE-C111-8557917593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ko-KR" sz="1400" err="1"/>
              <a:t>Ceph</a:t>
            </a:r>
            <a:r>
              <a:rPr kumimoji="1" lang="en-US" altLang="ko-KR" sz="1400"/>
              <a:t>: A Scalable, High-Performance Distributed File System</a:t>
            </a:r>
          </a:p>
        </p:txBody>
      </p:sp>
      <p:pic>
        <p:nvPicPr>
          <p:cNvPr id="6" name="그림 5" descr="텍스트, 스크린샷, 폰트, 도표이(가) 표시된 사진&#10;&#10;자동 생성된 설명">
            <a:extLst>
              <a:ext uri="{FF2B5EF4-FFF2-40B4-BE49-F238E27FC236}">
                <a16:creationId xmlns:a16="http://schemas.microsoft.com/office/drawing/2014/main" id="{8C2C2C55-60E3-A3F8-E00E-4F90C645A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310" y="1099678"/>
            <a:ext cx="5645112" cy="5180163"/>
          </a:xfrm>
          <a:prstGeom prst="rect">
            <a:avLst/>
          </a:prstGeom>
        </p:spPr>
      </p:pic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BB80EEEE-957F-5FC8-71CD-024BFA0E9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65129"/>
            <a:ext cx="11567160" cy="5024808"/>
          </a:xfrm>
        </p:spPr>
        <p:txBody>
          <a:bodyPr/>
          <a:lstStyle/>
          <a:p>
            <a:r>
              <a:rPr kumimoji="1" lang="en-US" altLang="ko-KR"/>
              <a:t>Reliable Autonomic Distributed Object Store</a:t>
            </a:r>
          </a:p>
          <a:p>
            <a:pPr lvl="1"/>
            <a:r>
              <a:rPr kumimoji="1" lang="en-US" altLang="ko-KR"/>
              <a:t>Highly available with no single point of failure (</a:t>
            </a:r>
            <a:r>
              <a:rPr kumimoji="1" lang="en-US" altLang="ko-KR" err="1"/>
              <a:t>SPoF</a:t>
            </a:r>
            <a:r>
              <a:rPr kumimoji="1" lang="en-US" altLang="ko-KR"/>
              <a:t>)</a:t>
            </a:r>
          </a:p>
          <a:p>
            <a:pPr lvl="1"/>
            <a:r>
              <a:rPr kumimoji="1" lang="en-US" altLang="ko-KR"/>
              <a:t>Reliable and resilient</a:t>
            </a:r>
          </a:p>
          <a:p>
            <a:pPr lvl="1"/>
            <a:r>
              <a:rPr kumimoji="1" lang="en-US" altLang="ko-KR"/>
              <a:t>Self-healing</a:t>
            </a:r>
          </a:p>
          <a:p>
            <a:pPr lvl="1"/>
            <a:r>
              <a:rPr kumimoji="1" lang="en-US" altLang="ko-KR"/>
              <a:t>Self-managing</a:t>
            </a:r>
          </a:p>
          <a:p>
            <a:pPr lvl="1"/>
            <a:r>
              <a:rPr kumimoji="1" lang="en-US" altLang="ko-KR"/>
              <a:t>Adaptive</a:t>
            </a:r>
          </a:p>
          <a:p>
            <a:pPr lvl="1"/>
            <a:r>
              <a:rPr kumimoji="1" lang="en-US" altLang="ko-KR"/>
              <a:t>Scalable</a:t>
            </a:r>
          </a:p>
          <a:p>
            <a:pPr lvl="1"/>
            <a:endParaRPr kumimoji="1" lang="en-US" altLang="ko-KR"/>
          </a:p>
          <a:p>
            <a:pPr lvl="1"/>
            <a:r>
              <a:rPr kumimoji="1" lang="en-US" altLang="ko-KR"/>
              <a:t>Manages OSD cluster &amp; responsible for data replication,</a:t>
            </a:r>
            <a:br>
              <a:rPr kumimoji="1" lang="en-US" altLang="ko-KR"/>
            </a:br>
            <a:r>
              <a:rPr kumimoji="1" lang="en-US" altLang="ko-KR"/>
              <a:t>disaster recovery, etc..</a:t>
            </a:r>
          </a:p>
          <a:p>
            <a:pPr lvl="1"/>
            <a:r>
              <a:rPr kumimoji="1" lang="en-US" altLang="ko-KR"/>
              <a:t>Autonomously process data-related tasks (with OSD)</a:t>
            </a:r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651063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DEFCA566-17E5-E569-B60C-4614952EC727}"/>
              </a:ext>
            </a:extLst>
          </p:cNvPr>
          <p:cNvGrpSpPr/>
          <p:nvPr/>
        </p:nvGrpSpPr>
        <p:grpSpPr>
          <a:xfrm>
            <a:off x="9286845" y="2019865"/>
            <a:ext cx="1458565" cy="2289629"/>
            <a:chOff x="7492109" y="2916354"/>
            <a:chExt cx="1458565" cy="2289629"/>
          </a:xfrm>
        </p:grpSpPr>
        <p:sp>
          <p:nvSpPr>
            <p:cNvPr id="13" name="원통형 12">
              <a:extLst>
                <a:ext uri="{FF2B5EF4-FFF2-40B4-BE49-F238E27FC236}">
                  <a16:creationId xmlns:a16="http://schemas.microsoft.com/office/drawing/2014/main" id="{62CAED2E-94D6-2F04-A762-A241C0431264}"/>
                </a:ext>
              </a:extLst>
            </p:cNvPr>
            <p:cNvSpPr/>
            <p:nvPr/>
          </p:nvSpPr>
          <p:spPr>
            <a:xfrm>
              <a:off x="7492109" y="2916354"/>
              <a:ext cx="1458565" cy="2289629"/>
            </a:xfrm>
            <a:prstGeom prst="ca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74127865-69EB-9B9A-6DEF-66C9EC37F683}"/>
                </a:ext>
              </a:extLst>
            </p:cNvPr>
            <p:cNvGrpSpPr/>
            <p:nvPr/>
          </p:nvGrpSpPr>
          <p:grpSpPr>
            <a:xfrm>
              <a:off x="7679133" y="3429000"/>
              <a:ext cx="1084515" cy="1614591"/>
              <a:chOff x="8927135" y="2916355"/>
              <a:chExt cx="1286253" cy="1932855"/>
            </a:xfrm>
          </p:grpSpPr>
          <p:grpSp>
            <p:nvGrpSpPr>
              <p:cNvPr id="24" name="그룹 23">
                <a:extLst>
                  <a:ext uri="{FF2B5EF4-FFF2-40B4-BE49-F238E27FC236}">
                    <a16:creationId xmlns:a16="http://schemas.microsoft.com/office/drawing/2014/main" id="{898BCFC0-F314-837E-8534-0B6EFF091352}"/>
                  </a:ext>
                </a:extLst>
              </p:cNvPr>
              <p:cNvGrpSpPr/>
              <p:nvPr/>
            </p:nvGrpSpPr>
            <p:grpSpPr>
              <a:xfrm>
                <a:off x="9060155" y="4017790"/>
                <a:ext cx="1010693" cy="831420"/>
                <a:chOff x="5305314" y="2919341"/>
                <a:chExt cx="1581371" cy="1019317"/>
              </a:xfrm>
            </p:grpSpPr>
            <p:pic>
              <p:nvPicPr>
                <p:cNvPr id="29" name="그림 28">
                  <a:extLst>
                    <a:ext uri="{FF2B5EF4-FFF2-40B4-BE49-F238E27FC236}">
                      <a16:creationId xmlns:a16="http://schemas.microsoft.com/office/drawing/2014/main" id="{F8778889-AF03-D090-E949-5CC0C83BE3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05314" y="2919341"/>
                  <a:ext cx="1581371" cy="1019317"/>
                </a:xfrm>
                <a:prstGeom prst="rect">
                  <a:avLst/>
                </a:prstGeom>
              </p:spPr>
            </p:pic>
            <p:pic>
              <p:nvPicPr>
                <p:cNvPr id="30" name="그림 29">
                  <a:extLst>
                    <a:ext uri="{FF2B5EF4-FFF2-40B4-BE49-F238E27FC236}">
                      <a16:creationId xmlns:a16="http://schemas.microsoft.com/office/drawing/2014/main" id="{7386A313-538E-185B-A7A0-8DD7A43FEA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rcRect l="1" t="56370" r="-1"/>
                <a:stretch/>
              </p:blipFill>
              <p:spPr>
                <a:xfrm>
                  <a:off x="6001050" y="2919341"/>
                  <a:ext cx="152421" cy="45719"/>
                </a:xfrm>
                <a:prstGeom prst="rect">
                  <a:avLst/>
                </a:prstGeom>
              </p:spPr>
            </p:pic>
          </p:grpSp>
          <p:grpSp>
            <p:nvGrpSpPr>
              <p:cNvPr id="25" name="그룹 24">
                <a:extLst>
                  <a:ext uri="{FF2B5EF4-FFF2-40B4-BE49-F238E27FC236}">
                    <a16:creationId xmlns:a16="http://schemas.microsoft.com/office/drawing/2014/main" id="{50A42895-C968-F14F-DA2D-F0EE73B8F83C}"/>
                  </a:ext>
                </a:extLst>
              </p:cNvPr>
              <p:cNvGrpSpPr/>
              <p:nvPr/>
            </p:nvGrpSpPr>
            <p:grpSpPr>
              <a:xfrm>
                <a:off x="8927135" y="2916355"/>
                <a:ext cx="1286253" cy="587955"/>
                <a:chOff x="2787488" y="4446924"/>
                <a:chExt cx="1780674" cy="928150"/>
              </a:xfrm>
            </p:grpSpPr>
            <p:sp>
              <p:nvSpPr>
                <p:cNvPr id="27" name="사각형: 잘린 한쪽 모서리 26">
                  <a:extLst>
                    <a:ext uri="{FF2B5EF4-FFF2-40B4-BE49-F238E27FC236}">
                      <a16:creationId xmlns:a16="http://schemas.microsoft.com/office/drawing/2014/main" id="{5CF08C34-1D10-BEEB-026E-C5384C337C5B}"/>
                    </a:ext>
                  </a:extLst>
                </p:cNvPr>
                <p:cNvSpPr/>
                <p:nvPr/>
              </p:nvSpPr>
              <p:spPr>
                <a:xfrm>
                  <a:off x="2787488" y="4446924"/>
                  <a:ext cx="1780674" cy="928150"/>
                </a:xfrm>
                <a:prstGeom prst="snip1Rect">
                  <a:avLst>
                    <a:gd name="adj" fmla="val 50000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529DBF5-6650-146E-C831-5972896D809A}"/>
                    </a:ext>
                  </a:extLst>
                </p:cNvPr>
                <p:cNvSpPr txBox="1"/>
                <p:nvPr/>
              </p:nvSpPr>
              <p:spPr>
                <a:xfrm>
                  <a:off x="2852663" y="4725177"/>
                  <a:ext cx="1574557" cy="37164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ko-KR" sz="1600" b="1"/>
                    <a:t>EBOFS</a:t>
                  </a:r>
                  <a:endParaRPr lang="ko-KR" altLang="en-US" sz="1200" b="1"/>
                </a:p>
              </p:txBody>
            </p:sp>
          </p:grpSp>
          <p:cxnSp>
            <p:nvCxnSpPr>
              <p:cNvPr id="26" name="직선 화살표 연결선 25">
                <a:extLst>
                  <a:ext uri="{FF2B5EF4-FFF2-40B4-BE49-F238E27FC236}">
                    <a16:creationId xmlns:a16="http://schemas.microsoft.com/office/drawing/2014/main" id="{7EBDE5A3-5442-6525-A96C-1E04DA6B2A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42897" y="3556706"/>
                <a:ext cx="0" cy="39876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0AC9E9BA-266D-2A5A-23A6-35CB36D49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ko-KR"/>
              <a:t>Core - EBOFS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5893C90-7F69-32BF-89FB-0E2D605E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E0E2B7F-F3CB-ECDE-C111-8557917593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ko-KR" sz="1400" err="1"/>
              <a:t>Ceph</a:t>
            </a:r>
            <a:r>
              <a:rPr kumimoji="1" lang="en-US" altLang="ko-KR" sz="1400"/>
              <a:t>: A Scalable, High-Performance Distributed File System</a:t>
            </a: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BB80EEEE-957F-5FC8-71CD-024BFA0E9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65129"/>
            <a:ext cx="11567160" cy="5024808"/>
          </a:xfrm>
        </p:spPr>
        <p:txBody>
          <a:bodyPr/>
          <a:lstStyle/>
          <a:p>
            <a:r>
              <a:rPr kumimoji="1" lang="en-US" altLang="ko-KR"/>
              <a:t>Extent and B-tree-based Object File System</a:t>
            </a:r>
          </a:p>
          <a:p>
            <a:pPr lvl="1"/>
            <a:r>
              <a:rPr kumimoji="1" lang="en-US" altLang="ko-KR"/>
              <a:t>Non-standard interface</a:t>
            </a:r>
          </a:p>
          <a:p>
            <a:pPr lvl="2"/>
            <a:r>
              <a:rPr kumimoji="1" lang="en-US" altLang="ko-KR"/>
              <a:t>Asynchronous commits</a:t>
            </a:r>
          </a:p>
          <a:p>
            <a:pPr lvl="2"/>
            <a:r>
              <a:rPr kumimoji="1" lang="en-US" altLang="ko-KR"/>
              <a:t>Atomic data/metadata updates</a:t>
            </a:r>
          </a:p>
          <a:p>
            <a:pPr lvl="1"/>
            <a:r>
              <a:rPr kumimoji="1" lang="en-US" altLang="ko-KR"/>
              <a:t>Copy-on-write (Backup data)</a:t>
            </a:r>
          </a:p>
          <a:p>
            <a:pPr lvl="1"/>
            <a:r>
              <a:rPr kumimoji="1" lang="en-US" altLang="ko-KR"/>
              <a:t>User-space implementation</a:t>
            </a:r>
          </a:p>
          <a:p>
            <a:pPr lvl="2"/>
            <a:r>
              <a:rPr kumimoji="1" lang="en-US" altLang="ko-KR"/>
              <a:t>Bypasses Linux VFS</a:t>
            </a:r>
          </a:p>
          <a:p>
            <a:pPr lvl="2"/>
            <a:endParaRPr kumimoji="1" lang="en-US" altLang="ko-KR"/>
          </a:p>
          <a:p>
            <a:pPr lvl="1"/>
            <a:r>
              <a:rPr kumimoji="1" lang="en-US" altLang="ko-KR"/>
              <a:t>RADOS?</a:t>
            </a:r>
            <a:r>
              <a:rPr kumimoji="1" lang="ko-KR" altLang="en-US"/>
              <a:t> </a:t>
            </a:r>
            <a:r>
              <a:rPr kumimoji="1" lang="en-US" altLang="ko-KR"/>
              <a:t>-&gt;</a:t>
            </a:r>
            <a:r>
              <a:rPr kumimoji="1" lang="ko-KR" altLang="en-US"/>
              <a:t> </a:t>
            </a:r>
            <a:r>
              <a:rPr kumimoji="1" lang="en-US" altLang="ko-KR"/>
              <a:t>Manage all OSDs, high-level hierarchical system</a:t>
            </a:r>
          </a:p>
          <a:p>
            <a:pPr lvl="1"/>
            <a:r>
              <a:rPr kumimoji="1" lang="en-US" altLang="ko-KR"/>
              <a:t>EBOFS? -&gt; Manage local OSD, low-level hierarchical system</a:t>
            </a:r>
            <a:endParaRPr kumimoji="1" lang="ko-KR" altLang="en-US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0B6BBD98-1F75-5D2B-A34F-177500127104}"/>
              </a:ext>
            </a:extLst>
          </p:cNvPr>
          <p:cNvGrpSpPr/>
          <p:nvPr/>
        </p:nvGrpSpPr>
        <p:grpSpPr>
          <a:xfrm>
            <a:off x="9871401" y="1154643"/>
            <a:ext cx="1286253" cy="587955"/>
            <a:chOff x="5661909" y="852325"/>
            <a:chExt cx="1780674" cy="9281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5" name="사각형: 잘린 한쪽 모서리 14">
              <a:extLst>
                <a:ext uri="{FF2B5EF4-FFF2-40B4-BE49-F238E27FC236}">
                  <a16:creationId xmlns:a16="http://schemas.microsoft.com/office/drawing/2014/main" id="{1A1D69A7-371E-EE5C-A157-FF802C4FD348}"/>
                </a:ext>
              </a:extLst>
            </p:cNvPr>
            <p:cNvSpPr/>
            <p:nvPr/>
          </p:nvSpPr>
          <p:spPr>
            <a:xfrm rot="10800000">
              <a:off x="5661909" y="852325"/>
              <a:ext cx="1780674" cy="928150"/>
            </a:xfrm>
            <a:prstGeom prst="snip1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8F4A3B-73C5-5795-89CE-5A2F933FB1A0}"/>
                </a:ext>
              </a:extLst>
            </p:cNvPr>
            <p:cNvSpPr txBox="1"/>
            <p:nvPr/>
          </p:nvSpPr>
          <p:spPr>
            <a:xfrm>
              <a:off x="5764967" y="1103276"/>
              <a:ext cx="1574557" cy="3716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/>
                <a:t>RADOS</a:t>
              </a:r>
              <a:endParaRPr lang="ko-KR" altLang="en-US" sz="1200" b="1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0CBE8230-536A-8B42-AB76-0677B59184EE}"/>
              </a:ext>
            </a:extLst>
          </p:cNvPr>
          <p:cNvGrpSpPr/>
          <p:nvPr/>
        </p:nvGrpSpPr>
        <p:grpSpPr>
          <a:xfrm>
            <a:off x="8832527" y="2836773"/>
            <a:ext cx="1458565" cy="2289629"/>
            <a:chOff x="7492109" y="2916354"/>
            <a:chExt cx="1458565" cy="2289629"/>
          </a:xfrm>
        </p:grpSpPr>
        <p:sp>
          <p:nvSpPr>
            <p:cNvPr id="12" name="원통형 11">
              <a:extLst>
                <a:ext uri="{FF2B5EF4-FFF2-40B4-BE49-F238E27FC236}">
                  <a16:creationId xmlns:a16="http://schemas.microsoft.com/office/drawing/2014/main" id="{FCB97A5F-F779-F012-08FD-9F9CBA520296}"/>
                </a:ext>
              </a:extLst>
            </p:cNvPr>
            <p:cNvSpPr/>
            <p:nvPr/>
          </p:nvSpPr>
          <p:spPr>
            <a:xfrm>
              <a:off x="7492109" y="2916354"/>
              <a:ext cx="1458565" cy="2289629"/>
            </a:xfrm>
            <a:prstGeom prst="ca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67CD8D9C-15A8-7913-A606-69BD59B2D065}"/>
                </a:ext>
              </a:extLst>
            </p:cNvPr>
            <p:cNvGrpSpPr/>
            <p:nvPr/>
          </p:nvGrpSpPr>
          <p:grpSpPr>
            <a:xfrm>
              <a:off x="7679133" y="3429000"/>
              <a:ext cx="1084515" cy="1614591"/>
              <a:chOff x="8927135" y="2916355"/>
              <a:chExt cx="1286253" cy="1932855"/>
            </a:xfrm>
          </p:grpSpPr>
          <p:grpSp>
            <p:nvGrpSpPr>
              <p:cNvPr id="11" name="그룹 10">
                <a:extLst>
                  <a:ext uri="{FF2B5EF4-FFF2-40B4-BE49-F238E27FC236}">
                    <a16:creationId xmlns:a16="http://schemas.microsoft.com/office/drawing/2014/main" id="{B239CF79-0810-8210-DA3C-8EB9C9F20B54}"/>
                  </a:ext>
                </a:extLst>
              </p:cNvPr>
              <p:cNvGrpSpPr/>
              <p:nvPr/>
            </p:nvGrpSpPr>
            <p:grpSpPr>
              <a:xfrm>
                <a:off x="9060155" y="4017790"/>
                <a:ext cx="1010693" cy="831420"/>
                <a:chOff x="5305314" y="2919341"/>
                <a:chExt cx="1581371" cy="1019317"/>
              </a:xfrm>
            </p:grpSpPr>
            <p:pic>
              <p:nvPicPr>
                <p:cNvPr id="8" name="그림 7">
                  <a:extLst>
                    <a:ext uri="{FF2B5EF4-FFF2-40B4-BE49-F238E27FC236}">
                      <a16:creationId xmlns:a16="http://schemas.microsoft.com/office/drawing/2014/main" id="{AA2AEF83-DF51-D6BA-1B7E-7408576FF4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05314" y="2919341"/>
                  <a:ext cx="1581371" cy="1019317"/>
                </a:xfrm>
                <a:prstGeom prst="rect">
                  <a:avLst/>
                </a:prstGeom>
              </p:spPr>
            </p:pic>
            <p:pic>
              <p:nvPicPr>
                <p:cNvPr id="10" name="그림 9">
                  <a:extLst>
                    <a:ext uri="{FF2B5EF4-FFF2-40B4-BE49-F238E27FC236}">
                      <a16:creationId xmlns:a16="http://schemas.microsoft.com/office/drawing/2014/main" id="{BE8DA60F-A282-B819-8F37-16A41942F3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rcRect l="1" t="56370" r="-1"/>
                <a:stretch/>
              </p:blipFill>
              <p:spPr>
                <a:xfrm>
                  <a:off x="6001050" y="2919341"/>
                  <a:ext cx="152421" cy="45719"/>
                </a:xfrm>
                <a:prstGeom prst="rect">
                  <a:avLst/>
                </a:prstGeom>
              </p:spPr>
            </p:pic>
          </p:grpSp>
          <p:grpSp>
            <p:nvGrpSpPr>
              <p:cNvPr id="19" name="그룹 18">
                <a:extLst>
                  <a:ext uri="{FF2B5EF4-FFF2-40B4-BE49-F238E27FC236}">
                    <a16:creationId xmlns:a16="http://schemas.microsoft.com/office/drawing/2014/main" id="{5315E1C5-770E-4F2E-F00D-57931EA55532}"/>
                  </a:ext>
                </a:extLst>
              </p:cNvPr>
              <p:cNvGrpSpPr/>
              <p:nvPr/>
            </p:nvGrpSpPr>
            <p:grpSpPr>
              <a:xfrm>
                <a:off x="8927135" y="2916355"/>
                <a:ext cx="1286253" cy="587955"/>
                <a:chOff x="2787488" y="4446924"/>
                <a:chExt cx="1780674" cy="928150"/>
              </a:xfrm>
            </p:grpSpPr>
            <p:sp>
              <p:nvSpPr>
                <p:cNvPr id="14" name="사각형: 잘린 한쪽 모서리 13">
                  <a:extLst>
                    <a:ext uri="{FF2B5EF4-FFF2-40B4-BE49-F238E27FC236}">
                      <a16:creationId xmlns:a16="http://schemas.microsoft.com/office/drawing/2014/main" id="{73947B63-4C6F-7410-EF75-04D010F796F8}"/>
                    </a:ext>
                  </a:extLst>
                </p:cNvPr>
                <p:cNvSpPr/>
                <p:nvPr/>
              </p:nvSpPr>
              <p:spPr>
                <a:xfrm>
                  <a:off x="2787488" y="4446924"/>
                  <a:ext cx="1780674" cy="928150"/>
                </a:xfrm>
                <a:prstGeom prst="snip1Rect">
                  <a:avLst>
                    <a:gd name="adj" fmla="val 50000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/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458AC07-C0C7-B869-8F0B-85F0BD4BF402}"/>
                    </a:ext>
                  </a:extLst>
                </p:cNvPr>
                <p:cNvSpPr txBox="1"/>
                <p:nvPr/>
              </p:nvSpPr>
              <p:spPr>
                <a:xfrm>
                  <a:off x="2852663" y="4725177"/>
                  <a:ext cx="1574557" cy="37164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ko-KR" sz="1600" b="1"/>
                    <a:t>EBOFS</a:t>
                  </a:r>
                  <a:endParaRPr lang="ko-KR" altLang="en-US" sz="1200" b="1"/>
                </a:p>
              </p:txBody>
            </p:sp>
          </p:grpSp>
          <p:cxnSp>
            <p:nvCxnSpPr>
              <p:cNvPr id="22" name="직선 화살표 연결선 21">
                <a:extLst>
                  <a:ext uri="{FF2B5EF4-FFF2-40B4-BE49-F238E27FC236}">
                    <a16:creationId xmlns:a16="http://schemas.microsoft.com/office/drawing/2014/main" id="{AAA9DEEC-E5E5-A1DC-4CBE-9EB0522387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42897" y="3556706"/>
                <a:ext cx="0" cy="39876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17CC1FD-4F9A-977B-B314-324D22215D61}"/>
              </a:ext>
            </a:extLst>
          </p:cNvPr>
          <p:cNvGrpSpPr/>
          <p:nvPr/>
        </p:nvGrpSpPr>
        <p:grpSpPr>
          <a:xfrm>
            <a:off x="10514528" y="2329051"/>
            <a:ext cx="1458565" cy="2289629"/>
            <a:chOff x="7492109" y="2916354"/>
            <a:chExt cx="1458565" cy="2289629"/>
          </a:xfrm>
        </p:grpSpPr>
        <p:sp>
          <p:nvSpPr>
            <p:cNvPr id="32" name="원통형 31">
              <a:extLst>
                <a:ext uri="{FF2B5EF4-FFF2-40B4-BE49-F238E27FC236}">
                  <a16:creationId xmlns:a16="http://schemas.microsoft.com/office/drawing/2014/main" id="{E5C8084A-27C7-D02B-98CE-4889396573E3}"/>
                </a:ext>
              </a:extLst>
            </p:cNvPr>
            <p:cNvSpPr/>
            <p:nvPr/>
          </p:nvSpPr>
          <p:spPr>
            <a:xfrm>
              <a:off x="7492109" y="2916354"/>
              <a:ext cx="1458565" cy="2289629"/>
            </a:xfrm>
            <a:prstGeom prst="ca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E1DE9C82-7BD2-8C29-DA4B-F6146B0F6CD5}"/>
                </a:ext>
              </a:extLst>
            </p:cNvPr>
            <p:cNvGrpSpPr/>
            <p:nvPr/>
          </p:nvGrpSpPr>
          <p:grpSpPr>
            <a:xfrm>
              <a:off x="7679133" y="3429000"/>
              <a:ext cx="1084515" cy="1614591"/>
              <a:chOff x="8927135" y="2916355"/>
              <a:chExt cx="1286253" cy="1932855"/>
            </a:xfrm>
          </p:grpSpPr>
          <p:grpSp>
            <p:nvGrpSpPr>
              <p:cNvPr id="34" name="그룹 33">
                <a:extLst>
                  <a:ext uri="{FF2B5EF4-FFF2-40B4-BE49-F238E27FC236}">
                    <a16:creationId xmlns:a16="http://schemas.microsoft.com/office/drawing/2014/main" id="{B8DD5736-35DA-1895-0AA7-7779A6A2A7FA}"/>
                  </a:ext>
                </a:extLst>
              </p:cNvPr>
              <p:cNvGrpSpPr/>
              <p:nvPr/>
            </p:nvGrpSpPr>
            <p:grpSpPr>
              <a:xfrm>
                <a:off x="9060155" y="4017790"/>
                <a:ext cx="1010693" cy="831420"/>
                <a:chOff x="5305314" y="2919341"/>
                <a:chExt cx="1581371" cy="1019317"/>
              </a:xfrm>
            </p:grpSpPr>
            <p:pic>
              <p:nvPicPr>
                <p:cNvPr id="39" name="그림 38">
                  <a:extLst>
                    <a:ext uri="{FF2B5EF4-FFF2-40B4-BE49-F238E27FC236}">
                      <a16:creationId xmlns:a16="http://schemas.microsoft.com/office/drawing/2014/main" id="{46650296-1CE2-BDA5-E300-E6F955B6AA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05314" y="2919341"/>
                  <a:ext cx="1581371" cy="1019317"/>
                </a:xfrm>
                <a:prstGeom prst="rect">
                  <a:avLst/>
                </a:prstGeom>
              </p:spPr>
            </p:pic>
            <p:pic>
              <p:nvPicPr>
                <p:cNvPr id="40" name="그림 39">
                  <a:extLst>
                    <a:ext uri="{FF2B5EF4-FFF2-40B4-BE49-F238E27FC236}">
                      <a16:creationId xmlns:a16="http://schemas.microsoft.com/office/drawing/2014/main" id="{7DAE0998-32F5-B414-1005-BD7B0263CF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rcRect l="1" t="56370" r="-1"/>
                <a:stretch/>
              </p:blipFill>
              <p:spPr>
                <a:xfrm>
                  <a:off x="6001050" y="2919341"/>
                  <a:ext cx="152421" cy="45719"/>
                </a:xfrm>
                <a:prstGeom prst="rect">
                  <a:avLst/>
                </a:prstGeom>
              </p:spPr>
            </p:pic>
          </p:grpSp>
          <p:grpSp>
            <p:nvGrpSpPr>
              <p:cNvPr id="35" name="그룹 34">
                <a:extLst>
                  <a:ext uri="{FF2B5EF4-FFF2-40B4-BE49-F238E27FC236}">
                    <a16:creationId xmlns:a16="http://schemas.microsoft.com/office/drawing/2014/main" id="{4440195E-6E10-968E-5229-F15CA15C5374}"/>
                  </a:ext>
                </a:extLst>
              </p:cNvPr>
              <p:cNvGrpSpPr/>
              <p:nvPr/>
            </p:nvGrpSpPr>
            <p:grpSpPr>
              <a:xfrm>
                <a:off x="8927135" y="2916355"/>
                <a:ext cx="1286253" cy="587955"/>
                <a:chOff x="2787488" y="4446924"/>
                <a:chExt cx="1780674" cy="928150"/>
              </a:xfrm>
            </p:grpSpPr>
            <p:sp>
              <p:nvSpPr>
                <p:cNvPr id="37" name="사각형: 잘린 한쪽 모서리 36">
                  <a:extLst>
                    <a:ext uri="{FF2B5EF4-FFF2-40B4-BE49-F238E27FC236}">
                      <a16:creationId xmlns:a16="http://schemas.microsoft.com/office/drawing/2014/main" id="{D4448FF9-CF3D-E255-6D79-30CFF088F388}"/>
                    </a:ext>
                  </a:extLst>
                </p:cNvPr>
                <p:cNvSpPr/>
                <p:nvPr/>
              </p:nvSpPr>
              <p:spPr>
                <a:xfrm>
                  <a:off x="2787488" y="4446924"/>
                  <a:ext cx="1780674" cy="928150"/>
                </a:xfrm>
                <a:prstGeom prst="snip1Rect">
                  <a:avLst>
                    <a:gd name="adj" fmla="val 50000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4CBBF688-76EF-F16D-D61B-C3DEC0F954D3}"/>
                    </a:ext>
                  </a:extLst>
                </p:cNvPr>
                <p:cNvSpPr txBox="1"/>
                <p:nvPr/>
              </p:nvSpPr>
              <p:spPr>
                <a:xfrm>
                  <a:off x="2852663" y="4725177"/>
                  <a:ext cx="1574557" cy="37164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ko-KR" sz="1600" b="1"/>
                    <a:t>EBOFS</a:t>
                  </a:r>
                  <a:endParaRPr lang="ko-KR" altLang="en-US" sz="1200" b="1"/>
                </a:p>
              </p:txBody>
            </p:sp>
          </p:grpSp>
          <p:cxnSp>
            <p:nvCxnSpPr>
              <p:cNvPr id="36" name="직선 화살표 연결선 35">
                <a:extLst>
                  <a:ext uri="{FF2B5EF4-FFF2-40B4-BE49-F238E27FC236}">
                    <a16:creationId xmlns:a16="http://schemas.microsoft.com/office/drawing/2014/main" id="{085F6149-7337-694E-0D0B-4190756C83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42897" y="3556706"/>
                <a:ext cx="0" cy="39876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DB9FEF18-98DB-B0B8-BD4F-3E3B0CF62788}"/>
              </a:ext>
            </a:extLst>
          </p:cNvPr>
          <p:cNvGrpSpPr/>
          <p:nvPr/>
        </p:nvGrpSpPr>
        <p:grpSpPr>
          <a:xfrm>
            <a:off x="10159295" y="3201917"/>
            <a:ext cx="1458565" cy="2289629"/>
            <a:chOff x="7492109" y="2916354"/>
            <a:chExt cx="1458565" cy="2289629"/>
          </a:xfrm>
        </p:grpSpPr>
        <p:sp>
          <p:nvSpPr>
            <p:cNvPr id="42" name="원통형 41">
              <a:extLst>
                <a:ext uri="{FF2B5EF4-FFF2-40B4-BE49-F238E27FC236}">
                  <a16:creationId xmlns:a16="http://schemas.microsoft.com/office/drawing/2014/main" id="{F9FA85FB-5791-FD77-51DF-DD025987FD0D}"/>
                </a:ext>
              </a:extLst>
            </p:cNvPr>
            <p:cNvSpPr/>
            <p:nvPr/>
          </p:nvSpPr>
          <p:spPr>
            <a:xfrm>
              <a:off x="7492109" y="2916354"/>
              <a:ext cx="1458565" cy="2289629"/>
            </a:xfrm>
            <a:prstGeom prst="ca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D20210D6-92FD-F97C-E108-6779D6B7C578}"/>
                </a:ext>
              </a:extLst>
            </p:cNvPr>
            <p:cNvGrpSpPr/>
            <p:nvPr/>
          </p:nvGrpSpPr>
          <p:grpSpPr>
            <a:xfrm>
              <a:off x="7679133" y="3429000"/>
              <a:ext cx="1084515" cy="1614591"/>
              <a:chOff x="8927135" y="2916355"/>
              <a:chExt cx="1286253" cy="1932855"/>
            </a:xfrm>
          </p:grpSpPr>
          <p:grpSp>
            <p:nvGrpSpPr>
              <p:cNvPr id="44" name="그룹 43">
                <a:extLst>
                  <a:ext uri="{FF2B5EF4-FFF2-40B4-BE49-F238E27FC236}">
                    <a16:creationId xmlns:a16="http://schemas.microsoft.com/office/drawing/2014/main" id="{60FF87E2-1801-24C5-CBE0-DA3EB824D6B4}"/>
                  </a:ext>
                </a:extLst>
              </p:cNvPr>
              <p:cNvGrpSpPr/>
              <p:nvPr/>
            </p:nvGrpSpPr>
            <p:grpSpPr>
              <a:xfrm>
                <a:off x="9060155" y="4017790"/>
                <a:ext cx="1010693" cy="831420"/>
                <a:chOff x="5305314" y="2919341"/>
                <a:chExt cx="1581371" cy="1019317"/>
              </a:xfrm>
            </p:grpSpPr>
            <p:pic>
              <p:nvPicPr>
                <p:cNvPr id="49" name="그림 48">
                  <a:extLst>
                    <a:ext uri="{FF2B5EF4-FFF2-40B4-BE49-F238E27FC236}">
                      <a16:creationId xmlns:a16="http://schemas.microsoft.com/office/drawing/2014/main" id="{5259B1DA-0846-DE98-B0D5-BFA45B2078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05314" y="2919341"/>
                  <a:ext cx="1581371" cy="1019317"/>
                </a:xfrm>
                <a:prstGeom prst="rect">
                  <a:avLst/>
                </a:prstGeom>
              </p:spPr>
            </p:pic>
            <p:pic>
              <p:nvPicPr>
                <p:cNvPr id="50" name="그림 49">
                  <a:extLst>
                    <a:ext uri="{FF2B5EF4-FFF2-40B4-BE49-F238E27FC236}">
                      <a16:creationId xmlns:a16="http://schemas.microsoft.com/office/drawing/2014/main" id="{5ED24ACC-0E3E-8A0A-2A22-B7FE6B580E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rcRect l="1" t="56370" r="-1"/>
                <a:stretch/>
              </p:blipFill>
              <p:spPr>
                <a:xfrm>
                  <a:off x="6001050" y="2919341"/>
                  <a:ext cx="152421" cy="45719"/>
                </a:xfrm>
                <a:prstGeom prst="rect">
                  <a:avLst/>
                </a:prstGeom>
              </p:spPr>
            </p:pic>
          </p:grpSp>
          <p:grpSp>
            <p:nvGrpSpPr>
              <p:cNvPr id="45" name="그룹 44">
                <a:extLst>
                  <a:ext uri="{FF2B5EF4-FFF2-40B4-BE49-F238E27FC236}">
                    <a16:creationId xmlns:a16="http://schemas.microsoft.com/office/drawing/2014/main" id="{54B0CB9E-BFEC-CE51-9A77-CC0DF6E2B3A8}"/>
                  </a:ext>
                </a:extLst>
              </p:cNvPr>
              <p:cNvGrpSpPr/>
              <p:nvPr/>
            </p:nvGrpSpPr>
            <p:grpSpPr>
              <a:xfrm>
                <a:off x="8927135" y="2916355"/>
                <a:ext cx="1286253" cy="587955"/>
                <a:chOff x="2787488" y="4446924"/>
                <a:chExt cx="1780674" cy="928150"/>
              </a:xfrm>
            </p:grpSpPr>
            <p:sp>
              <p:nvSpPr>
                <p:cNvPr id="47" name="사각형: 잘린 한쪽 모서리 46">
                  <a:extLst>
                    <a:ext uri="{FF2B5EF4-FFF2-40B4-BE49-F238E27FC236}">
                      <a16:creationId xmlns:a16="http://schemas.microsoft.com/office/drawing/2014/main" id="{7779CDAC-7568-6A59-9C01-DA0C1D9CEE70}"/>
                    </a:ext>
                  </a:extLst>
                </p:cNvPr>
                <p:cNvSpPr/>
                <p:nvPr/>
              </p:nvSpPr>
              <p:spPr>
                <a:xfrm>
                  <a:off x="2787488" y="4446924"/>
                  <a:ext cx="1780674" cy="928150"/>
                </a:xfrm>
                <a:prstGeom prst="snip1Rect">
                  <a:avLst>
                    <a:gd name="adj" fmla="val 50000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/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C3CD7913-63F8-B60C-438F-7CA22AE0A1BF}"/>
                    </a:ext>
                  </a:extLst>
                </p:cNvPr>
                <p:cNvSpPr txBox="1"/>
                <p:nvPr/>
              </p:nvSpPr>
              <p:spPr>
                <a:xfrm>
                  <a:off x="2852663" y="4725177"/>
                  <a:ext cx="1574557" cy="37164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ko-KR" sz="1600" b="1"/>
                    <a:t>EBOFS</a:t>
                  </a:r>
                  <a:endParaRPr lang="ko-KR" altLang="en-US" sz="1200" b="1"/>
                </a:p>
              </p:txBody>
            </p:sp>
          </p:grpSp>
          <p:cxnSp>
            <p:nvCxnSpPr>
              <p:cNvPr id="46" name="직선 화살표 연결선 45">
                <a:extLst>
                  <a:ext uri="{FF2B5EF4-FFF2-40B4-BE49-F238E27FC236}">
                    <a16:creationId xmlns:a16="http://schemas.microsoft.com/office/drawing/2014/main" id="{0F5C7B44-79E0-2FD3-FD2E-7DF096FAE9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42897" y="3556706"/>
                <a:ext cx="0" cy="39876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8DC2DE6-300D-5F39-CD5D-3535105E5F6F}"/>
              </a:ext>
            </a:extLst>
          </p:cNvPr>
          <p:cNvSpPr txBox="1"/>
          <p:nvPr/>
        </p:nvSpPr>
        <p:spPr>
          <a:xfrm>
            <a:off x="9742572" y="5613936"/>
            <a:ext cx="9589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/>
              <a:t>OSDs</a:t>
            </a:r>
            <a:endParaRPr lang="ko-KR" altLang="en-US" sz="1200" b="1"/>
          </a:p>
        </p:txBody>
      </p:sp>
      <p:cxnSp>
        <p:nvCxnSpPr>
          <p:cNvPr id="53" name="연결선: 꺾임 52">
            <a:extLst>
              <a:ext uri="{FF2B5EF4-FFF2-40B4-BE49-F238E27FC236}">
                <a16:creationId xmlns:a16="http://schemas.microsoft.com/office/drawing/2014/main" id="{61CFD9EA-B794-AB24-539E-9E34D14F2F94}"/>
              </a:ext>
            </a:extLst>
          </p:cNvPr>
          <p:cNvCxnSpPr>
            <a:stCxn id="15" idx="3"/>
            <a:endCxn id="27" idx="3"/>
          </p:cNvCxnSpPr>
          <p:nvPr/>
        </p:nvCxnSpPr>
        <p:spPr>
          <a:xfrm rot="5400000">
            <a:off x="9870371" y="1888354"/>
            <a:ext cx="789913" cy="49840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연결선: 꺾임 54">
            <a:extLst>
              <a:ext uri="{FF2B5EF4-FFF2-40B4-BE49-F238E27FC236}">
                <a16:creationId xmlns:a16="http://schemas.microsoft.com/office/drawing/2014/main" id="{EFD2AA94-3F3E-A548-3144-F15D88E2A518}"/>
              </a:ext>
            </a:extLst>
          </p:cNvPr>
          <p:cNvCxnSpPr>
            <a:stCxn id="15" idx="3"/>
            <a:endCxn id="37" idx="3"/>
          </p:cNvCxnSpPr>
          <p:nvPr/>
        </p:nvCxnSpPr>
        <p:spPr>
          <a:xfrm rot="16200000" flipH="1">
            <a:off x="10329619" y="1927505"/>
            <a:ext cx="1099099" cy="729283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연결선: 꺾임 56">
            <a:extLst>
              <a:ext uri="{FF2B5EF4-FFF2-40B4-BE49-F238E27FC236}">
                <a16:creationId xmlns:a16="http://schemas.microsoft.com/office/drawing/2014/main" id="{16B24EB0-D219-3093-4154-03F69CF02BCF}"/>
              </a:ext>
            </a:extLst>
          </p:cNvPr>
          <p:cNvCxnSpPr>
            <a:stCxn id="15" idx="3"/>
            <a:endCxn id="14" idx="3"/>
          </p:cNvCxnSpPr>
          <p:nvPr/>
        </p:nvCxnSpPr>
        <p:spPr>
          <a:xfrm rot="5400000">
            <a:off x="9234758" y="2069649"/>
            <a:ext cx="1606821" cy="952718"/>
          </a:xfrm>
          <a:prstGeom prst="bentConnector3">
            <a:avLst>
              <a:gd name="adj1" fmla="val 8110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연결선: 꺾임 59">
            <a:extLst>
              <a:ext uri="{FF2B5EF4-FFF2-40B4-BE49-F238E27FC236}">
                <a16:creationId xmlns:a16="http://schemas.microsoft.com/office/drawing/2014/main" id="{88C3FF7C-4930-05EF-ED24-BB2084CA2624}"/>
              </a:ext>
            </a:extLst>
          </p:cNvPr>
          <p:cNvCxnSpPr>
            <a:stCxn id="15" idx="3"/>
            <a:endCxn id="47" idx="3"/>
          </p:cNvCxnSpPr>
          <p:nvPr/>
        </p:nvCxnSpPr>
        <p:spPr>
          <a:xfrm rot="16200000" flipH="1">
            <a:off x="9715570" y="2541555"/>
            <a:ext cx="1971965" cy="374050"/>
          </a:xfrm>
          <a:prstGeom prst="bentConnector3">
            <a:avLst>
              <a:gd name="adj1" fmla="val 72258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586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2733</Words>
  <Application>Microsoft Office PowerPoint</Application>
  <PresentationFormat>와이드스크린</PresentationFormat>
  <Paragraphs>332</Paragraphs>
  <Slides>14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테마</vt:lpstr>
      <vt:lpstr>Ceph</vt:lpstr>
      <vt:lpstr>What is Ceph?</vt:lpstr>
      <vt:lpstr>Separation of Data and Metadata</vt:lpstr>
      <vt:lpstr>System Overview</vt:lpstr>
      <vt:lpstr>Ceph’s Component</vt:lpstr>
      <vt:lpstr>Core - Dynamically Distributed Metadata</vt:lpstr>
      <vt:lpstr>Core - CRUSH Algorithm</vt:lpstr>
      <vt:lpstr>Core - RADOS</vt:lpstr>
      <vt:lpstr>Core - EBOFS</vt:lpstr>
      <vt:lpstr>Related Work</vt:lpstr>
      <vt:lpstr>Future Work</vt:lpstr>
      <vt:lpstr>In 2024?</vt:lpstr>
      <vt:lpstr>Conclusion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대제목</dc:title>
  <dc:creator>남재현</dc:creator>
  <cp:lastModifiedBy>현종 문</cp:lastModifiedBy>
  <cp:revision>1</cp:revision>
  <dcterms:created xsi:type="dcterms:W3CDTF">2023-07-20T12:34:28Z</dcterms:created>
  <dcterms:modified xsi:type="dcterms:W3CDTF">2024-09-24T03:23:58Z</dcterms:modified>
</cp:coreProperties>
</file>