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58" r:id="rId4"/>
    <p:sldId id="290" r:id="rId5"/>
    <p:sldId id="262" r:id="rId6"/>
    <p:sldId id="291" r:id="rId7"/>
    <p:sldId id="292" r:id="rId8"/>
    <p:sldId id="293" r:id="rId9"/>
    <p:sldId id="294" r:id="rId10"/>
    <p:sldId id="295" r:id="rId11"/>
    <p:sldId id="297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04396C"/>
    <a:srgbClr val="1E3252"/>
    <a:srgbClr val="6497B1"/>
    <a:srgbClr val="AEAFA9"/>
    <a:srgbClr val="418A9D"/>
    <a:srgbClr val="BCDEE3"/>
    <a:srgbClr val="005289"/>
    <a:srgbClr val="007095"/>
    <a:srgbClr val="0260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49" autoAdjust="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8108-D071-4371-9BB6-9B8E6B77D5B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4090-F29D-4175-AD61-3B7911A75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2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이 연구의 목적</a:t>
            </a:r>
            <a:endParaRPr lang="en-US" altLang="ko-KR"/>
          </a:p>
          <a:p>
            <a:r>
              <a:rPr lang="ko-KR" altLang="en-US"/>
              <a:t>구글의 경우 매일 많은 양의 데이터를 처리해야 하는데 예를 들어 많은 양의 웹 인덱스 처리와 웹 문서 간의 하이퍼 링크 처리 호스트의 크롤링된 페이지 수 요약 등 매일 수천건의 문서를 처리해야 하는 문제가 있었음</a:t>
            </a:r>
            <a:endParaRPr lang="en-US" altLang="ko-KR"/>
          </a:p>
          <a:p>
            <a:r>
              <a:rPr lang="ko-KR" altLang="en-US"/>
              <a:t>구글의 내부 개발자들은 각 처리하는 프로세스 단위당 필요한 프로그래밍을 따로 작성하였고</a:t>
            </a:r>
            <a:r>
              <a:rPr lang="en-US" altLang="ko-KR"/>
              <a:t>, </a:t>
            </a:r>
            <a:r>
              <a:rPr lang="ko-KR" altLang="en-US"/>
              <a:t>방대한 양의 입력으로 인해 코드가 복잡해지고 분산 처리의 어려움이 있었음</a:t>
            </a:r>
            <a:endParaRPr lang="en-US" altLang="ko-KR"/>
          </a:p>
          <a:p>
            <a:r>
              <a:rPr lang="ko-KR" altLang="en-US"/>
              <a:t>저자는 맵 리듀스라는 간단한 프로그래밍 모델링을 통해 많은 양의 데이터를 처리하고 분석할 수 있는 프로그래밍 모델을 제안하였고 실제 구글 내부 클러스터를 통해 </a:t>
            </a:r>
            <a:r>
              <a:rPr lang="en-US" altLang="ko-KR"/>
              <a:t>20 </a:t>
            </a:r>
            <a:r>
              <a:rPr lang="ko-KR" altLang="en-US"/>
              <a:t>페타 바이트가 넘는 데이터를 처리할 수 있었음</a:t>
            </a:r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99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Sort</a:t>
            </a:r>
            <a:r>
              <a:rPr lang="ko-KR" altLang="en-US"/>
              <a:t>는 </a:t>
            </a:r>
            <a:r>
              <a:rPr lang="en-US" altLang="ko-KR"/>
              <a:t>1010</a:t>
            </a:r>
            <a:r>
              <a:rPr lang="ko-KR" altLang="en-US"/>
              <a:t>개의 </a:t>
            </a:r>
            <a:r>
              <a:rPr lang="en-US" altLang="ko-KR"/>
              <a:t>100</a:t>
            </a:r>
            <a:r>
              <a:rPr lang="ko-KR" altLang="en-US"/>
              <a:t>바이트 레코드 약 </a:t>
            </a:r>
            <a:r>
              <a:rPr lang="en-US" altLang="ko-KR"/>
              <a:t>1</a:t>
            </a:r>
            <a:r>
              <a:rPr lang="ko-KR" altLang="en-US"/>
              <a:t>테라 바이드의 데이터를 정렬함</a:t>
            </a:r>
            <a:endParaRPr lang="en-US" altLang="ko-KR"/>
          </a:p>
          <a:p>
            <a:r>
              <a:rPr lang="ko-KR" altLang="en-US"/>
              <a:t>벤치마크 </a:t>
            </a:r>
            <a:r>
              <a:rPr lang="en-US" altLang="ko-KR"/>
              <a:t>: TeraSort = 1057</a:t>
            </a:r>
            <a:r>
              <a:rPr lang="ko-KR" altLang="en-US"/>
              <a:t>초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(a) 891</a:t>
            </a:r>
            <a:r>
              <a:rPr lang="ko-KR" altLang="en-US"/>
              <a:t>초</a:t>
            </a:r>
            <a:endParaRPr lang="en-US" altLang="ko-KR"/>
          </a:p>
          <a:p>
            <a:r>
              <a:rPr lang="en-US" altLang="ko-KR"/>
              <a:t>12G/s</a:t>
            </a:r>
            <a:r>
              <a:rPr lang="ko-KR" altLang="en-US"/>
              <a:t>에서 최고 속도</a:t>
            </a:r>
            <a:r>
              <a:rPr lang="en-US" altLang="ko-KR"/>
              <a:t>, 200</a:t>
            </a:r>
            <a:r>
              <a:rPr lang="ko-KR" altLang="en-US"/>
              <a:t>초가 지나기 전에 모든 </a:t>
            </a:r>
            <a:r>
              <a:rPr lang="en-US" altLang="ko-KR"/>
              <a:t>Map </a:t>
            </a:r>
            <a:r>
              <a:rPr lang="ko-KR" altLang="en-US"/>
              <a:t>작업 종료</a:t>
            </a:r>
            <a:r>
              <a:rPr lang="en-US" altLang="ko-KR"/>
              <a:t>, </a:t>
            </a:r>
          </a:p>
          <a:p>
            <a:r>
              <a:rPr lang="ko-KR" altLang="en-US"/>
              <a:t>중간은 맵 작업 이후 리듀스로 입력 값을 전달하기 위한 셔플 작업</a:t>
            </a:r>
            <a:r>
              <a:rPr lang="en-US" altLang="ko-KR"/>
              <a:t>, </a:t>
            </a:r>
          </a:p>
          <a:p>
            <a:r>
              <a:rPr lang="ko-KR" altLang="en-US"/>
              <a:t>셔플은 맵 완료되자마자 시작</a:t>
            </a:r>
            <a:r>
              <a:rPr lang="en-US" altLang="ko-KR"/>
              <a:t>, </a:t>
            </a:r>
            <a:r>
              <a:rPr lang="ko-KR" altLang="en-US"/>
              <a:t>약 </a:t>
            </a:r>
            <a:r>
              <a:rPr lang="en-US" altLang="ko-KR"/>
              <a:t>300</a:t>
            </a:r>
            <a:r>
              <a:rPr lang="ko-KR" altLang="en-US"/>
              <a:t>초 후에 셔플 작업이 끝나고 첫 번째 리듀스 작업이 진행됨 </a:t>
            </a:r>
            <a:endParaRPr lang="en-US" altLang="ko-KR"/>
          </a:p>
          <a:p>
            <a:r>
              <a:rPr lang="ko-KR" altLang="en-US"/>
              <a:t>쓰기는 </a:t>
            </a:r>
            <a:r>
              <a:rPr lang="en-US" altLang="ko-KR"/>
              <a:t>850</a:t>
            </a:r>
            <a:r>
              <a:rPr lang="ko-KR" altLang="en-US"/>
              <a:t>초 후에 완료됨</a:t>
            </a:r>
            <a:r>
              <a:rPr lang="en-US" altLang="ko-KR"/>
              <a:t>, </a:t>
            </a:r>
            <a:r>
              <a:rPr lang="ko-KR" altLang="en-US"/>
              <a:t>시작 오버헤드를 포함하여 전체 계산은 </a:t>
            </a:r>
            <a:r>
              <a:rPr lang="en-US" altLang="ko-KR"/>
              <a:t>891</a:t>
            </a:r>
            <a:r>
              <a:rPr lang="ko-KR" altLang="en-US"/>
              <a:t>초가 걸림</a:t>
            </a:r>
            <a:endParaRPr lang="en-US" altLang="ko-KR"/>
          </a:p>
          <a:p>
            <a:r>
              <a:rPr lang="en-US" altLang="ko-KR"/>
              <a:t>(b) </a:t>
            </a:r>
            <a:r>
              <a:rPr lang="ko-KR" altLang="en-US"/>
              <a:t>백업 작업 효과 </a:t>
            </a:r>
            <a:r>
              <a:rPr lang="en-US" altLang="ko-KR"/>
              <a:t>: 960</a:t>
            </a:r>
            <a:r>
              <a:rPr lang="ko-KR" altLang="en-US"/>
              <a:t>초</a:t>
            </a:r>
            <a:endParaRPr lang="en-US" altLang="ko-KR"/>
          </a:p>
          <a:p>
            <a:r>
              <a:rPr lang="ko-KR" altLang="en-US"/>
              <a:t>백업 작업이 비활성화 된 경우의 실행 결과</a:t>
            </a:r>
            <a:endParaRPr lang="en-US" altLang="ko-KR"/>
          </a:p>
          <a:p>
            <a:r>
              <a:rPr lang="en-US" altLang="ko-KR"/>
              <a:t>960</a:t>
            </a:r>
            <a:r>
              <a:rPr lang="ko-KR" altLang="en-US"/>
              <a:t>초 후에 </a:t>
            </a:r>
            <a:r>
              <a:rPr lang="en-US" altLang="ko-KR"/>
              <a:t>5</a:t>
            </a:r>
            <a:r>
              <a:rPr lang="ko-KR" altLang="en-US"/>
              <a:t>개의 리듀스를 제외한 모든 작업이 완료 </a:t>
            </a:r>
            <a:r>
              <a:rPr lang="en-US" altLang="ko-KR"/>
              <a:t>: </a:t>
            </a:r>
            <a:r>
              <a:rPr lang="ko-KR" altLang="en-US"/>
              <a:t>몇 개의 프로그램이 </a:t>
            </a:r>
            <a:r>
              <a:rPr lang="en-US" altLang="ko-KR"/>
              <a:t>300</a:t>
            </a:r>
            <a:r>
              <a:rPr lang="ko-KR" altLang="en-US"/>
              <a:t>초가 지난 후에 완료되는데 전체 경과 시간이 </a:t>
            </a:r>
            <a:r>
              <a:rPr lang="en-US" altLang="ko-KR"/>
              <a:t>44% </a:t>
            </a:r>
            <a:r>
              <a:rPr lang="ko-KR" altLang="en-US"/>
              <a:t>증가함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© </a:t>
            </a:r>
            <a:r>
              <a:rPr lang="ko-KR" altLang="en-US"/>
              <a:t>머신 오류로 </a:t>
            </a:r>
            <a:r>
              <a:rPr lang="en-US" altLang="ko-KR"/>
              <a:t>300</a:t>
            </a:r>
            <a:r>
              <a:rPr lang="ko-KR" altLang="en-US"/>
              <a:t>개가 없는 경우</a:t>
            </a:r>
            <a:endParaRPr lang="en-US" altLang="ko-KR"/>
          </a:p>
          <a:p>
            <a:r>
              <a:rPr lang="en-US" altLang="ko-KR"/>
              <a:t>1746</a:t>
            </a:r>
            <a:r>
              <a:rPr lang="ko-KR" altLang="en-US"/>
              <a:t>개의 머신 중 </a:t>
            </a:r>
            <a:r>
              <a:rPr lang="en-US" altLang="ko-KR"/>
              <a:t>300</a:t>
            </a:r>
            <a:r>
              <a:rPr lang="ko-KR" altLang="en-US"/>
              <a:t>개를 의도적으로 종료 시킴</a:t>
            </a:r>
            <a:endParaRPr lang="en-US" altLang="ko-KR"/>
          </a:p>
          <a:p>
            <a:r>
              <a:rPr lang="ko-KR" altLang="en-US"/>
              <a:t>전체 계산 시간이 </a:t>
            </a:r>
            <a:r>
              <a:rPr lang="en-US" altLang="ko-KR"/>
              <a:t>933</a:t>
            </a:r>
            <a:r>
              <a:rPr lang="ko-KR" altLang="en-US"/>
              <a:t>초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17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실제 구글에서 대규모 머신 러닝 문제</a:t>
            </a:r>
            <a:r>
              <a:rPr lang="en-US" altLang="ko-KR"/>
              <a:t>, </a:t>
            </a:r>
            <a:r>
              <a:rPr lang="ko-KR" altLang="en-US"/>
              <a:t>구글 뉴스 및 </a:t>
            </a:r>
            <a:r>
              <a:rPr lang="en-US" altLang="ko-KR"/>
              <a:t>Froogle </a:t>
            </a:r>
            <a:r>
              <a:rPr lang="ko-KR" altLang="en-US"/>
              <a:t>제품의 클러스터링 문제</a:t>
            </a:r>
            <a:r>
              <a:rPr lang="en-US" altLang="ko-KR"/>
              <a:t>, </a:t>
            </a:r>
            <a:r>
              <a:rPr lang="ko-KR" altLang="en-US"/>
              <a:t>대용량 쿼리 등의 문제 해결을 위해 맵 리듀를 사용하였음</a:t>
            </a:r>
            <a:endParaRPr lang="en-US" altLang="ko-KR"/>
          </a:p>
          <a:p>
            <a:r>
              <a:rPr lang="ko-KR" altLang="en-US"/>
              <a:t>그림 </a:t>
            </a:r>
            <a:r>
              <a:rPr lang="en-US" altLang="ko-KR"/>
              <a:t>4</a:t>
            </a:r>
            <a:r>
              <a:rPr lang="ko-KR" altLang="en-US"/>
              <a:t>는 초기 맵 리듀스 프로그램이 </a:t>
            </a:r>
            <a:r>
              <a:rPr lang="en-US" altLang="ko-KR"/>
              <a:t>2003</a:t>
            </a:r>
            <a:r>
              <a:rPr lang="ko-KR" altLang="en-US"/>
              <a:t>년 </a:t>
            </a:r>
            <a:r>
              <a:rPr lang="en-US" altLang="ko-KR"/>
              <a:t>0</a:t>
            </a:r>
            <a:r>
              <a:rPr lang="ko-KR" altLang="en-US"/>
              <a:t>에서 시작하여 </a:t>
            </a:r>
            <a:r>
              <a:rPr lang="en-US" altLang="ko-KR"/>
              <a:t>2004</a:t>
            </a:r>
            <a:r>
              <a:rPr lang="ko-KR" altLang="en-US"/>
              <a:t>년 </a:t>
            </a:r>
            <a:r>
              <a:rPr lang="en-US" altLang="ko-KR"/>
              <a:t>9</a:t>
            </a:r>
            <a:r>
              <a:rPr lang="ko-KR" altLang="en-US"/>
              <a:t>월 말 약 </a:t>
            </a:r>
            <a:r>
              <a:rPr lang="en-US" altLang="ko-KR"/>
              <a:t>900</a:t>
            </a:r>
            <a:r>
              <a:rPr lang="ko-KR" altLang="en-US"/>
              <a:t>개의 개발 인스턴스가 개발되어 사용되었음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표는 </a:t>
            </a:r>
            <a:r>
              <a:rPr lang="en-US" altLang="ko-KR"/>
              <a:t>2004</a:t>
            </a:r>
            <a:r>
              <a:rPr lang="ko-KR" altLang="en-US"/>
              <a:t>년 </a:t>
            </a:r>
            <a:r>
              <a:rPr lang="en-US" altLang="ko-KR"/>
              <a:t>8</a:t>
            </a:r>
            <a:r>
              <a:rPr lang="ko-KR" altLang="en-US"/>
              <a:t>월 구글에서 실행한 맵리듀스 작업의 통계를 나타냄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77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64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66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97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맵 리듀스 모델은 맵과 리듀스라는 두 가지 함수로 표현 되며 사용자가 사용자가 작성한 계산 값 대로 계산을 하여 전달하게 된다</a:t>
            </a:r>
            <a:r>
              <a:rPr lang="en-US" altLang="ko-KR"/>
              <a:t>.</a:t>
            </a:r>
          </a:p>
          <a:p>
            <a:r>
              <a:rPr lang="ko-KR" altLang="en-US"/>
              <a:t>맵은 키와 밸류의 값으로 정의되며</a:t>
            </a:r>
            <a:r>
              <a:rPr lang="en-US" altLang="ko-KR"/>
              <a:t>, </a:t>
            </a:r>
            <a:r>
              <a:rPr lang="ko-KR" altLang="en-US"/>
              <a:t>각 입력에 대해 정의된 키와 해당하는 값을 계산하여 리듀스에 전달한다</a:t>
            </a:r>
            <a:r>
              <a:rPr lang="en-US" altLang="ko-KR"/>
              <a:t>.</a:t>
            </a:r>
          </a:p>
          <a:p>
            <a:r>
              <a:rPr lang="ko-KR" altLang="en-US"/>
              <a:t>리듀스의 경우 여러 문서에서 작성된 키와 밸류의 값을 받아 병합하여 </a:t>
            </a:r>
            <a:r>
              <a:rPr lang="en-US" altLang="ko-KR"/>
              <a:t>0 </a:t>
            </a:r>
            <a:r>
              <a:rPr lang="ko-KR" altLang="en-US"/>
              <a:t>또는 </a:t>
            </a:r>
            <a:r>
              <a:rPr lang="en-US" altLang="ko-KR"/>
              <a:t>1</a:t>
            </a:r>
            <a:r>
              <a:rPr lang="ko-KR" altLang="en-US"/>
              <a:t>개의 출력을 최종으로 만들게 된다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44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 파일을 </a:t>
            </a:r>
            <a:r>
              <a:rPr lang="en-US" altLang="ko-KR" dirty="0"/>
              <a:t>16~64MB </a:t>
            </a:r>
            <a:r>
              <a:rPr lang="ko-KR" altLang="en-US" dirty="0"/>
              <a:t>단위로 자름</a:t>
            </a:r>
            <a:endParaRPr lang="en-US" altLang="ko-KR" dirty="0"/>
          </a:p>
          <a:p>
            <a:r>
              <a:rPr lang="ko-KR" altLang="en-US" dirty="0"/>
              <a:t>마스터는 사용자가 정의한 맵 프로그램을 각 워커에 전달 하여 맵 작업을 워커에 할당 </a:t>
            </a:r>
            <a:r>
              <a:rPr lang="en-US" altLang="ko-KR" dirty="0"/>
              <a:t>m</a:t>
            </a:r>
            <a:r>
              <a:rPr lang="ko-KR" altLang="en-US" dirty="0"/>
              <a:t>개의 맵 작업과 </a:t>
            </a: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ko-KR" altLang="en-US" dirty="0" err="1"/>
              <a:t>리듀스</a:t>
            </a:r>
            <a:r>
              <a:rPr lang="ko-KR" altLang="en-US" dirty="0"/>
              <a:t> 작업이 존재</a:t>
            </a:r>
            <a:endParaRPr lang="en-US" altLang="ko-KR" dirty="0"/>
          </a:p>
          <a:p>
            <a:r>
              <a:rPr lang="ko-KR" altLang="en-US" dirty="0"/>
              <a:t>워커는 분할된 입력을 읽어 키</a:t>
            </a:r>
            <a:r>
              <a:rPr lang="en-US" altLang="ko-KR" dirty="0"/>
              <a:t> </a:t>
            </a:r>
            <a:r>
              <a:rPr lang="ko-KR" altLang="en-US" dirty="0" err="1"/>
              <a:t>밸류</a:t>
            </a:r>
            <a:r>
              <a:rPr lang="ko-KR" altLang="en-US" dirty="0"/>
              <a:t> 값을 분석하여 맵 함수에 전달하고 중간 키</a:t>
            </a:r>
            <a:r>
              <a:rPr lang="en-US" altLang="ko-KR" dirty="0"/>
              <a:t>/</a:t>
            </a:r>
            <a:r>
              <a:rPr lang="ko-KR" altLang="en-US" dirty="0" err="1"/>
              <a:t>밸류</a:t>
            </a:r>
            <a:r>
              <a:rPr lang="ko-KR" altLang="en-US" dirty="0"/>
              <a:t> 값은 메모리 버퍼에 저장</a:t>
            </a:r>
            <a:endParaRPr lang="en-US" altLang="ko-KR" dirty="0"/>
          </a:p>
          <a:p>
            <a:r>
              <a:rPr lang="ko-KR" altLang="en-US" dirty="0" err="1"/>
              <a:t>버퍼링된</a:t>
            </a:r>
            <a:r>
              <a:rPr lang="ko-KR" altLang="en-US" dirty="0"/>
              <a:t> 쌍은 주기적으로 로컬 디스크에 저장되고 저장된 정보는 마스터에 전달</a:t>
            </a:r>
            <a:endParaRPr lang="en-US" altLang="ko-KR" dirty="0"/>
          </a:p>
          <a:p>
            <a:r>
              <a:rPr lang="ko-KR" altLang="en-US" dirty="0"/>
              <a:t>로컬 디스크에 저장된 값을 기준으로 마스터는 </a:t>
            </a:r>
            <a:r>
              <a:rPr lang="ko-KR" altLang="en-US" dirty="0" err="1"/>
              <a:t>리듀스</a:t>
            </a:r>
            <a:r>
              <a:rPr lang="ko-KR" altLang="en-US" dirty="0"/>
              <a:t> 작업을 워커에 할당하며</a:t>
            </a:r>
            <a:r>
              <a:rPr lang="en-US" altLang="ko-KR" dirty="0"/>
              <a:t>, </a:t>
            </a:r>
            <a:r>
              <a:rPr lang="ko-KR" altLang="en-US" dirty="0"/>
              <a:t>할당된 </a:t>
            </a:r>
            <a:r>
              <a:rPr lang="ko-KR" altLang="en-US" dirty="0" err="1"/>
              <a:t>리듀스</a:t>
            </a:r>
            <a:r>
              <a:rPr lang="ko-KR" altLang="en-US" dirty="0"/>
              <a:t> 작업과 함께 저장된 로컬 디스크 위치도 함께 전달</a:t>
            </a:r>
            <a:endParaRPr lang="en-US" altLang="ko-KR" dirty="0"/>
          </a:p>
          <a:p>
            <a:r>
              <a:rPr lang="ko-KR" altLang="en-US" dirty="0"/>
              <a:t>리듀스에서는 원격 프로시저 호출을 통해 로컬 디스크에서 </a:t>
            </a:r>
            <a:r>
              <a:rPr lang="ko-KR" altLang="en-US" dirty="0" err="1"/>
              <a:t>버퍼링된</a:t>
            </a:r>
            <a:r>
              <a:rPr lang="ko-KR" altLang="en-US" dirty="0"/>
              <a:t> 데이터를 읽음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동일한 키를 기준으로 그룹화</a:t>
            </a:r>
            <a:endParaRPr lang="en-US" altLang="ko-KR" dirty="0"/>
          </a:p>
          <a:p>
            <a:r>
              <a:rPr lang="ko-KR" altLang="en-US" dirty="0"/>
              <a:t>중간 키를 기준으로 고유한 중간 키 값에 대해 정렬된 데이터를 </a:t>
            </a:r>
            <a:r>
              <a:rPr lang="ko-KR" altLang="en-US" dirty="0" err="1"/>
              <a:t>리듀스</a:t>
            </a:r>
            <a:r>
              <a:rPr lang="ko-KR" altLang="en-US" dirty="0"/>
              <a:t> 작업에 전달</a:t>
            </a:r>
            <a:endParaRPr lang="en-US" altLang="ko-KR" dirty="0"/>
          </a:p>
          <a:p>
            <a:r>
              <a:rPr lang="ko-KR" altLang="en-US" dirty="0" err="1"/>
              <a:t>리듀스</a:t>
            </a:r>
            <a:r>
              <a:rPr lang="ko-KR" altLang="en-US" dirty="0"/>
              <a:t> 함수의 출력은 최종 출력 파일에 추가됨</a:t>
            </a:r>
            <a:endParaRPr lang="en-US" altLang="ko-KR" dirty="0"/>
          </a:p>
          <a:p>
            <a:r>
              <a:rPr lang="ko-KR" altLang="en-US" dirty="0"/>
              <a:t>모든 </a:t>
            </a:r>
            <a:r>
              <a:rPr lang="ko-KR" altLang="en-US" dirty="0" err="1"/>
              <a:t>맵과</a:t>
            </a:r>
            <a:r>
              <a:rPr lang="ko-KR" altLang="en-US" dirty="0"/>
              <a:t> </a:t>
            </a:r>
            <a:r>
              <a:rPr lang="ko-KR" altLang="en-US" dirty="0" err="1"/>
              <a:t>리듀스</a:t>
            </a:r>
            <a:r>
              <a:rPr lang="ko-KR" altLang="en-US" dirty="0"/>
              <a:t> 작업이 완료되면 마스터가 사용자의 프로그램을 깨우고 이 시점에 사용자 프로그램의 </a:t>
            </a:r>
            <a:r>
              <a:rPr lang="ko-KR" altLang="en-US" dirty="0" err="1"/>
              <a:t>맵리듀스</a:t>
            </a:r>
            <a:r>
              <a:rPr lang="ko-KR" altLang="en-US" dirty="0"/>
              <a:t> 호출이 사용자 코드로 </a:t>
            </a:r>
            <a:r>
              <a:rPr lang="ko-KR" altLang="en-US" dirty="0" err="1"/>
              <a:t>돌아감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79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마스터에서 유지해야 하는 데이터의 종류는 다음과 같다</a:t>
            </a:r>
            <a:endParaRPr lang="en-US" altLang="ko-KR" dirty="0"/>
          </a:p>
          <a:p>
            <a:r>
              <a:rPr lang="ko-KR" altLang="en-US" dirty="0" err="1"/>
              <a:t>맵과</a:t>
            </a:r>
            <a:r>
              <a:rPr lang="ko-KR" altLang="en-US" dirty="0"/>
              <a:t> 리듀스의 각각의 작업 상태</a:t>
            </a:r>
            <a:endParaRPr lang="en-US" altLang="ko-KR" dirty="0"/>
          </a:p>
          <a:p>
            <a:r>
              <a:rPr lang="ko-KR" altLang="en-US" dirty="0"/>
              <a:t>워커 </a:t>
            </a:r>
            <a:r>
              <a:rPr lang="ko-KR" altLang="en-US" dirty="0" err="1"/>
              <a:t>머신의</a:t>
            </a:r>
            <a:r>
              <a:rPr lang="ko-KR" altLang="en-US" dirty="0"/>
              <a:t> 상태</a:t>
            </a:r>
            <a:endParaRPr lang="en-US" altLang="ko-KR" dirty="0"/>
          </a:p>
          <a:p>
            <a:r>
              <a:rPr lang="ko-KR" altLang="en-US" dirty="0" err="1"/>
              <a:t>맵의</a:t>
            </a:r>
            <a:r>
              <a:rPr lang="ko-KR" altLang="en-US" dirty="0"/>
              <a:t> 결과 생성된 중간 값의 저장 위치</a:t>
            </a:r>
            <a:endParaRPr lang="en-US" altLang="ko-KR" dirty="0"/>
          </a:p>
          <a:p>
            <a:r>
              <a:rPr lang="ko-KR" altLang="en-US" dirty="0"/>
              <a:t>중간 파일의 위치는 맵 작업이 완료되면 업데이트 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3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마스터는 주기적으로 모든 워커와 통신을 하는데 일정 시간 이상 응답이 없는 워커에 대해 실패한 작업으로 간주하여 해당 </a:t>
            </a:r>
            <a:r>
              <a:rPr lang="ko-KR" altLang="en-US" dirty="0" err="1"/>
              <a:t>맵리듀스</a:t>
            </a:r>
            <a:r>
              <a:rPr lang="ko-KR" altLang="en-US" dirty="0"/>
              <a:t> 작업을 다른 워커에 재할당함</a:t>
            </a:r>
            <a:endParaRPr lang="en-US" altLang="ko-KR" dirty="0"/>
          </a:p>
          <a:p>
            <a:r>
              <a:rPr lang="ko-KR" altLang="en-US" dirty="0"/>
              <a:t>해당 워커에서 맵 작업이 성공적으로 끝났다고 하더라도 실패한 </a:t>
            </a:r>
            <a:r>
              <a:rPr lang="ko-KR" altLang="en-US" dirty="0" err="1"/>
              <a:t>머신의</a:t>
            </a:r>
            <a:r>
              <a:rPr lang="ko-KR" altLang="en-US" dirty="0"/>
              <a:t> 경우 로컬 디스크에 대한 액세스가 불가능하기 때문에 재실행 됨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Semantics in the presence of Failures </a:t>
            </a:r>
            <a:r>
              <a:rPr lang="ko-KR" altLang="en-US" dirty="0"/>
              <a:t>처리</a:t>
            </a:r>
            <a:endParaRPr lang="en-US" altLang="ko-KR" dirty="0"/>
          </a:p>
          <a:p>
            <a:r>
              <a:rPr lang="en-US" altLang="ko-KR" dirty="0"/>
              <a:t>Deterministic </a:t>
            </a:r>
            <a:r>
              <a:rPr lang="en-US" altLang="ko-KR" dirty="0" err="1"/>
              <a:t>fucntion</a:t>
            </a:r>
            <a:r>
              <a:rPr lang="ko-KR" altLang="en-US" dirty="0"/>
              <a:t>은 같은 입력에 대해 동일한 출력을 하는 사용자가 정의한 함수를 의미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해당 함수에 대해 원자적인 입력 즉 하나의 입력에 대한 작업에 대해 하나의 출력 </a:t>
            </a:r>
            <a:r>
              <a:rPr lang="ko-KR" altLang="en-US" dirty="0" err="1"/>
              <a:t>값만을</a:t>
            </a:r>
            <a:r>
              <a:rPr lang="ko-KR" altLang="en-US" dirty="0"/>
              <a:t> 마스터에서 수신하고 같은 작업에 대한 다른 완료 메시지는 무시함으로써 오류 감지</a:t>
            </a:r>
            <a:endParaRPr lang="en-US" altLang="ko-KR" dirty="0"/>
          </a:p>
          <a:p>
            <a:r>
              <a:rPr lang="en-US" altLang="ko-KR" dirty="0"/>
              <a:t>Nondeterministic function : </a:t>
            </a:r>
            <a:r>
              <a:rPr lang="ko-KR" altLang="en-US" dirty="0"/>
              <a:t>같은 입력에 대해 다른 출력을 할 수 있는 함수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맵 작업은 각 </a:t>
            </a:r>
            <a:r>
              <a:rPr lang="ko-KR" altLang="en-US" dirty="0" err="1"/>
              <a:t>리듀스</a:t>
            </a:r>
            <a:r>
              <a:rPr lang="ko-KR" altLang="en-US" dirty="0"/>
              <a:t> 작업을 </a:t>
            </a:r>
            <a:r>
              <a:rPr lang="ko-KR" altLang="en-US"/>
              <a:t>위한 파일일을 </a:t>
            </a:r>
            <a:r>
              <a:rPr lang="ko-KR" altLang="en-US" dirty="0"/>
              <a:t>생성하고</a:t>
            </a:r>
            <a:r>
              <a:rPr lang="en-US" altLang="ko-KR" dirty="0"/>
              <a:t>, </a:t>
            </a:r>
            <a:r>
              <a:rPr lang="ko-KR" altLang="en-US" dirty="0" err="1"/>
              <a:t>리듀스</a:t>
            </a:r>
            <a:r>
              <a:rPr lang="ko-KR" altLang="en-US" dirty="0"/>
              <a:t> 작업은 최종 결과 파일로 이름은 변경 하게 됨</a:t>
            </a:r>
            <a:r>
              <a:rPr lang="en-US" altLang="ko-KR" dirty="0"/>
              <a:t>- </a:t>
            </a:r>
            <a:r>
              <a:rPr lang="ko-KR" altLang="en-US" dirty="0"/>
              <a:t>동일한 작업이 여러 번 실행 되더라도 파일시스템이 </a:t>
            </a:r>
            <a:r>
              <a:rPr lang="ko-KR" altLang="en-US" dirty="0" err="1"/>
              <a:t>원자걱</a:t>
            </a:r>
            <a:r>
              <a:rPr lang="ko-KR" altLang="en-US" dirty="0"/>
              <a:t> </a:t>
            </a:r>
            <a:r>
              <a:rPr lang="en-US" altLang="ko-KR" dirty="0"/>
              <a:t>rename </a:t>
            </a:r>
            <a:r>
              <a:rPr lang="ko-KR" altLang="en-US" dirty="0"/>
              <a:t>연산 덕분에 단일 작업만 포함하게</a:t>
            </a:r>
            <a:r>
              <a:rPr lang="en-US" altLang="ko-KR" dirty="0"/>
              <a:t> </a:t>
            </a:r>
            <a:r>
              <a:rPr lang="ko-KR" altLang="en-US" dirty="0"/>
              <a:t>함 </a:t>
            </a:r>
            <a:r>
              <a:rPr lang="en-US" altLang="ko-KR" dirty="0"/>
              <a:t>– </a:t>
            </a:r>
            <a:r>
              <a:rPr lang="ko-KR" altLang="en-US" dirty="0"/>
              <a:t>실행 결과에 대응할 수 있음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74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맵 리듀스를 구현하는데 있어서 </a:t>
            </a:r>
            <a:r>
              <a:rPr lang="en-US" altLang="ko-KR"/>
              <a:t>GFS (Generalized</a:t>
            </a:r>
            <a:r>
              <a:rPr lang="ko-KR" altLang="en-US"/>
              <a:t> </a:t>
            </a:r>
            <a:r>
              <a:rPr lang="en-US" altLang="ko-KR"/>
              <a:t>Fold Scam)</a:t>
            </a:r>
            <a:r>
              <a:rPr lang="ko-KR" altLang="en-US"/>
              <a:t>을 사용하여 입력 파일을 </a:t>
            </a:r>
            <a:r>
              <a:rPr lang="en-US" altLang="ko-KR"/>
              <a:t>64MB </a:t>
            </a:r>
            <a:r>
              <a:rPr lang="ko-KR" altLang="en-US"/>
              <a:t>단위로 블록으로 만든었으며</a:t>
            </a:r>
            <a:r>
              <a:rPr lang="en-US" altLang="ko-KR"/>
              <a:t>, </a:t>
            </a:r>
            <a:r>
              <a:rPr lang="ko-KR" altLang="en-US"/>
              <a:t>각 블록은 </a:t>
            </a:r>
            <a:r>
              <a:rPr lang="en-US" altLang="ko-KR"/>
              <a:t>3</a:t>
            </a:r>
            <a:r>
              <a:rPr lang="ko-KR" altLang="en-US"/>
              <a:t>개의 카피본을 만들어 분산시켜 저장함</a:t>
            </a:r>
            <a:endParaRPr lang="en-US" altLang="ko-KR"/>
          </a:p>
          <a:p>
            <a:r>
              <a:rPr lang="ko-KR" altLang="en-US"/>
              <a:t>마스터에서는 맵 작업을 진행하는 데 있어서 입력 파일이 저장된 머신에 해당 입력을 사용하는 맵 작업을 실행하도록 스케줄링 하며</a:t>
            </a:r>
            <a:r>
              <a:rPr lang="en-US" altLang="ko-KR"/>
              <a:t>, </a:t>
            </a:r>
          </a:p>
          <a:p>
            <a:r>
              <a:rPr lang="ko-KR" altLang="en-US"/>
              <a:t>해당 작업이 실패한 경우 입력 파일이 저장된 머신과 가까운 위치의 머신에 해당 맵 작업을 할당하도록 스케줄링 함</a:t>
            </a:r>
            <a:endParaRPr lang="en-US" altLang="ko-KR"/>
          </a:p>
          <a:p>
            <a:r>
              <a:rPr lang="ko-KR" altLang="en-US"/>
              <a:t>대부분의 입력 데이터는 로컬에서 읽기 때문에 네트워크 대역폭을 거의 사용하지 않음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71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맵과 리듀스를 어느정도 단계로 세분화 할 것인가를 고려해야 함</a:t>
            </a:r>
            <a:endParaRPr lang="en-US" altLang="ko-KR"/>
          </a:p>
          <a:p>
            <a:r>
              <a:rPr lang="ko-KR" altLang="en-US"/>
              <a:t>맵을 입력 데이터를 </a:t>
            </a:r>
            <a:r>
              <a:rPr lang="en-US" altLang="ko-KR"/>
              <a:t>16</a:t>
            </a:r>
            <a:r>
              <a:rPr lang="ko-KR" altLang="en-US"/>
              <a:t>에서 </a:t>
            </a:r>
            <a:r>
              <a:rPr lang="en-US" altLang="ko-KR"/>
              <a:t>64 MB </a:t>
            </a:r>
            <a:r>
              <a:rPr lang="ko-KR" altLang="en-US"/>
              <a:t>단위로 쪼개서 처리할 수 있는 개수로 정의하고 보통 리듀스는 리듀스를 수행 할 것으로 생각하는 워커의 작은 배수로 만듬</a:t>
            </a:r>
            <a:endParaRPr lang="en-US" altLang="ko-KR"/>
          </a:p>
          <a:p>
            <a:r>
              <a:rPr lang="en-US" altLang="ko-KR"/>
              <a:t>2000</a:t>
            </a:r>
            <a:r>
              <a:rPr lang="ko-KR" altLang="en-US"/>
              <a:t>개의 작업자 머신을 사용할 때 </a:t>
            </a:r>
            <a:r>
              <a:rPr lang="en-US" altLang="ko-KR"/>
              <a:t>: </a:t>
            </a:r>
            <a:r>
              <a:rPr lang="ko-KR" altLang="en-US"/>
              <a:t>맵 </a:t>
            </a:r>
            <a:r>
              <a:rPr lang="en-US" altLang="ko-KR"/>
              <a:t>= 200000, </a:t>
            </a:r>
            <a:r>
              <a:rPr lang="ko-KR" altLang="en-US"/>
              <a:t>리듀스</a:t>
            </a:r>
            <a:r>
              <a:rPr lang="en-US" altLang="ko-KR"/>
              <a:t>= 5000</a:t>
            </a:r>
            <a:r>
              <a:rPr lang="ko-KR" altLang="en-US"/>
              <a:t>개로 설정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백업 태스크</a:t>
            </a:r>
            <a:endParaRPr lang="en-US" altLang="ko-KR"/>
          </a:p>
          <a:p>
            <a:r>
              <a:rPr lang="ko-KR" altLang="en-US"/>
              <a:t>특정 맵 또는 리듀스 작업이 비정상적으로 오래 걸리는 경우</a:t>
            </a:r>
            <a:r>
              <a:rPr lang="en-US" altLang="ko-KR"/>
              <a:t>, </a:t>
            </a:r>
            <a:r>
              <a:rPr lang="ko-KR" altLang="en-US"/>
              <a:t>예를 들어 디스크 </a:t>
            </a:r>
            <a:r>
              <a:rPr lang="en-US" altLang="ko-KR"/>
              <a:t>IO</a:t>
            </a:r>
            <a:r>
              <a:rPr lang="ko-KR" altLang="en-US"/>
              <a:t>가 오류가 있어 비정상적으로 오래 걸리는 작업의 경우 </a:t>
            </a:r>
            <a:endParaRPr lang="en-US" altLang="ko-KR"/>
          </a:p>
          <a:p>
            <a:r>
              <a:rPr lang="ko-KR" altLang="en-US"/>
              <a:t>마스터에서 진행중인 작업에 대해 백업 태스크를 할당하여 작업이 실패할 경우를 대비함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07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맵과</a:t>
            </a:r>
            <a:r>
              <a:rPr lang="ko-KR" altLang="en-US" dirty="0"/>
              <a:t> 리듀스를 어느정도 단계로 세분화 할 것인가를 고려해야 함</a:t>
            </a:r>
            <a:endParaRPr lang="en-US" altLang="ko-KR" dirty="0"/>
          </a:p>
          <a:p>
            <a:r>
              <a:rPr lang="ko-KR" altLang="en-US" dirty="0" err="1"/>
              <a:t>맵을</a:t>
            </a:r>
            <a:r>
              <a:rPr lang="ko-KR" altLang="en-US" dirty="0"/>
              <a:t> 입력 데이터를 </a:t>
            </a:r>
            <a:r>
              <a:rPr lang="en-US" altLang="ko-KR" dirty="0"/>
              <a:t>16</a:t>
            </a:r>
            <a:r>
              <a:rPr lang="ko-KR" altLang="en-US" dirty="0"/>
              <a:t>에서 </a:t>
            </a:r>
            <a:r>
              <a:rPr lang="en-US" altLang="ko-KR" dirty="0"/>
              <a:t>64 MB </a:t>
            </a:r>
            <a:r>
              <a:rPr lang="ko-KR" altLang="en-US" dirty="0"/>
              <a:t>단위로 쪼개서 처리할 수 있는 개수로 정의하고 보통 리듀스는 리듀스를 수행 할 것으로 생각하는 워커의 작은 배수로 </a:t>
            </a:r>
            <a:r>
              <a:rPr lang="ko-KR" altLang="en-US" dirty="0" err="1"/>
              <a:t>만듬</a:t>
            </a:r>
            <a:endParaRPr lang="en-US" altLang="ko-KR" dirty="0"/>
          </a:p>
          <a:p>
            <a:r>
              <a:rPr lang="en-US" altLang="ko-KR" dirty="0"/>
              <a:t>2000</a:t>
            </a:r>
            <a:r>
              <a:rPr lang="ko-KR" altLang="en-US" dirty="0"/>
              <a:t>개의 작업자 </a:t>
            </a:r>
            <a:r>
              <a:rPr lang="ko-KR" altLang="en-US" dirty="0" err="1"/>
              <a:t>머신을</a:t>
            </a:r>
            <a:r>
              <a:rPr lang="ko-KR" altLang="en-US" dirty="0"/>
              <a:t> 사용할 때 </a:t>
            </a:r>
            <a:r>
              <a:rPr lang="en-US" altLang="ko-KR" dirty="0"/>
              <a:t>: </a:t>
            </a:r>
            <a:r>
              <a:rPr lang="ko-KR" altLang="en-US" dirty="0"/>
              <a:t>맵 </a:t>
            </a:r>
            <a:r>
              <a:rPr lang="en-US" altLang="ko-KR" dirty="0"/>
              <a:t>= 200000, </a:t>
            </a:r>
            <a:r>
              <a:rPr lang="ko-KR" altLang="en-US" dirty="0" err="1"/>
              <a:t>리듀스</a:t>
            </a:r>
            <a:r>
              <a:rPr lang="en-US" altLang="ko-KR" dirty="0"/>
              <a:t>= 5000</a:t>
            </a:r>
            <a:r>
              <a:rPr lang="ko-KR" altLang="en-US" dirty="0"/>
              <a:t>개로 설정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백업 태스크</a:t>
            </a:r>
            <a:endParaRPr lang="en-US" altLang="ko-KR" dirty="0"/>
          </a:p>
          <a:p>
            <a:r>
              <a:rPr lang="ko-KR" altLang="en-US" dirty="0"/>
              <a:t>특정 맵 또는 </a:t>
            </a:r>
            <a:r>
              <a:rPr lang="ko-KR" altLang="en-US" dirty="0" err="1"/>
              <a:t>리듀스</a:t>
            </a:r>
            <a:r>
              <a:rPr lang="ko-KR" altLang="en-US" dirty="0"/>
              <a:t> 작업이 비정상적으로 오래 걸리는 경우</a:t>
            </a:r>
            <a:r>
              <a:rPr lang="en-US" altLang="ko-KR" dirty="0"/>
              <a:t>, </a:t>
            </a:r>
            <a:r>
              <a:rPr lang="ko-KR" altLang="en-US" dirty="0"/>
              <a:t>예를 들어 디스크 </a:t>
            </a:r>
            <a:r>
              <a:rPr lang="en-US" altLang="ko-KR" dirty="0"/>
              <a:t>IO</a:t>
            </a:r>
            <a:r>
              <a:rPr lang="ko-KR" altLang="en-US" dirty="0"/>
              <a:t>가 오류가 있어 비정상적으로 오래 걸리는 작업의 경우 </a:t>
            </a:r>
            <a:endParaRPr lang="en-US" altLang="ko-KR" dirty="0"/>
          </a:p>
          <a:p>
            <a:r>
              <a:rPr lang="ko-KR" altLang="en-US" dirty="0"/>
              <a:t>마스터에서 진행중인 작업에 대해 백업 태스크를 할당하여 작업이 실패할 경우를 대비함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7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3</a:t>
            </a:r>
            <a:r>
              <a:rPr lang="ko-KR" altLang="en-US"/>
              <a:t>자 패턴 검식 프로그램 </a:t>
            </a:r>
            <a:r>
              <a:rPr lang="en-US" altLang="ko-KR"/>
              <a:t>grep</a:t>
            </a:r>
            <a:r>
              <a:rPr lang="ko-KR" altLang="en-US"/>
              <a:t>의 성능 평가</a:t>
            </a:r>
            <a:endParaRPr lang="en-US" altLang="ko-KR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/>
              <a:t>Y</a:t>
            </a:r>
            <a:r>
              <a:rPr lang="ko-KR" altLang="en-US"/>
              <a:t>축은 입력 데이터를 스캔하는 속도를 의미하며 워커가 </a:t>
            </a:r>
            <a:r>
              <a:rPr lang="en-US" altLang="ko-KR"/>
              <a:t>1764</a:t>
            </a:r>
            <a:r>
              <a:rPr lang="ko-KR" altLang="en-US"/>
              <a:t>개 정도 동작한다면 최고 속도 </a:t>
            </a:r>
            <a:r>
              <a:rPr lang="en-US" altLang="ko-KR"/>
              <a:t>30BG</a:t>
            </a:r>
            <a:r>
              <a:rPr lang="ko-KR" altLang="en-US"/>
              <a:t>에 속도로 입력 파일을 읽어 들여 계산한다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ko-KR" altLang="en-US"/>
              <a:t>총 계산 시간은 </a:t>
            </a:r>
            <a:r>
              <a:rPr lang="en-US" altLang="ko-KR"/>
              <a:t>150</a:t>
            </a:r>
            <a:r>
              <a:rPr lang="ko-KR" altLang="en-US"/>
              <a:t>초가 걸리며 약 </a:t>
            </a:r>
            <a:r>
              <a:rPr lang="en-US" altLang="ko-KR"/>
              <a:t>1</a:t>
            </a:r>
            <a:r>
              <a:rPr lang="ko-KR" altLang="en-US"/>
              <a:t>분은 오버헤드로서</a:t>
            </a:r>
            <a:r>
              <a:rPr lang="en-US" altLang="ko-KR"/>
              <a:t>, </a:t>
            </a:r>
            <a:r>
              <a:rPr lang="ko-KR" altLang="en-US"/>
              <a:t>오버헤드는 모든 워커 머신에 프로그램 전달 및 입력 파일 셋팅을 하는 것을 의미</a:t>
            </a:r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47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F6387-3403-4348-8A94-7ADE7975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852A9D-DEAB-4D3B-BE4C-4D5506949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BC8D7-B31E-450F-BC14-69F5BA00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2F3B2-7919-4755-A2BA-E60311F1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E1C44-6ED9-45C3-85CE-F181F64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40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7AC93-7A39-431A-9FB1-1E98C13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84B2D7-51AE-4A98-A99F-A3EB7D93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5744A8-FE11-4335-B99E-0C709334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DD8B86-F04B-471A-B701-77C39BC7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FDA001-D3E8-406C-85C1-C16B2895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AB922F-8FE5-4AD9-B4B7-0C32F5C0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50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1F6FB-27DF-4EF8-9C39-2843CFAC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DDFF65-E6AC-4DE9-BC59-8D94C9C7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713491-F16F-4D87-A871-72DDAB2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BB5D74-5FA0-4FE3-8C76-C5846785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277ED0-AEC3-4AF7-92C1-9B942CF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3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26BB87-EA73-4676-B5EE-CF484C7F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EB9E6B-3317-49B6-BD7E-5D8A6D12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2096CD-9EE4-4657-B340-5D82EA01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142E6-326E-4C16-9093-56979C03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D65AFA-C355-40C1-80F6-8264E94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90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09836B-546E-427C-901C-507669B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2D5C6-D2D2-4C8F-ADE8-FA9D32A8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A3C13-BB40-4BA2-97FB-232FA10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46734E-5F3B-46DF-83F4-5253AC7D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63EFD-2ECD-484B-8FE3-BD46DBA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35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50236-D72C-46A8-8E43-F403AB51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9E0306-8C68-4BA2-8E35-84C5A601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5EBBB-3A9E-4875-91BC-BA0F98B7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14B26-FD9B-4500-9159-1814890F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3211AD-49EC-4C32-ACD3-8CF24D2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0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35847-E819-401C-8088-DE14C83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CE0E58-A374-46C3-99E5-8CB53276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D73669-31FC-4A43-BE3F-20FBB498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487473-0381-424C-935F-E8DD530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79DC7E-293A-4118-BB25-14F86368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F8C06-A6F4-4D56-9961-2A48D37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92F4D-6C94-4897-AF69-B2184F15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88BF44-B930-48BD-847E-4378CC00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F7027-CD07-42A0-AF50-45BC8A27D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38A2D0-3A12-4C29-9758-C0FA7862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A347A6-004A-4A7B-931A-4A1D4E96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A1E329-33C9-4A40-B00F-E72E776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58414FA-5EF1-4D32-A0B3-F5970B6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5AB276-1D41-4C3A-B4C6-AE34D86B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8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6D34C-E153-4E55-8BE2-053CB23A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C41366-6F59-49C8-B46F-241BACE3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F1036E6-7409-4CCD-A33A-E8923C9C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FED2EA-EEA3-4D31-83CA-82087B8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5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1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EF8880-0C23-4695-A0B7-BA55B9DCC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2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76295C-1AC2-468F-BE1D-57C4A587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AFE7A1-9037-44AB-B32C-A0354478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B44BA5-E666-41CE-9AB1-709CA4AE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2D173-D60A-49DD-9BBC-DFAC846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9DC195-CC0D-4F1D-BA6A-0A1D6BEC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EE9A9-6FA0-459E-9839-090D4821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375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1A1494-3269-44A5-B276-FD1B1151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BE9EB2-ED9C-4B7A-B116-2B1071C0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56052-6094-4163-A308-25120BD6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567D-AB5D-4AC7-81EF-B47DBFAE57A2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B435DB-002D-4705-918F-4D6B8113C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DB5B9A-8BFA-48CC-9427-80D40886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C4291-AA49-4611-97D5-21EC4368F85B}"/>
              </a:ext>
            </a:extLst>
          </p:cNvPr>
          <p:cNvSpPr txBox="1"/>
          <p:nvPr/>
        </p:nvSpPr>
        <p:spPr>
          <a:xfrm>
            <a:off x="1085718" y="2376949"/>
            <a:ext cx="10020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300">
                <a:solidFill>
                  <a:schemeClr val="bg1"/>
                </a:solidFill>
              </a:rPr>
              <a:t>MapReduce: Simplified Data Processing </a:t>
            </a:r>
          </a:p>
          <a:p>
            <a:pPr algn="ctr"/>
            <a:r>
              <a:rPr lang="en-US" altLang="ko-KR" sz="4800" spc="-300">
                <a:solidFill>
                  <a:schemeClr val="bg1"/>
                </a:solidFill>
              </a:rPr>
              <a:t>on Large Clusters</a:t>
            </a:r>
            <a:endParaRPr lang="ko-KR" altLang="en-US" sz="4800" spc="-300" dirty="0">
              <a:solidFill>
                <a:schemeClr val="bg1"/>
              </a:solidFill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F12AE3B-B2F6-41CB-8089-A3BC3350D683}"/>
              </a:ext>
            </a:extLst>
          </p:cNvPr>
          <p:cNvCxnSpPr>
            <a:cxnSpLocks/>
          </p:cNvCxnSpPr>
          <p:nvPr/>
        </p:nvCxnSpPr>
        <p:spPr>
          <a:xfrm>
            <a:off x="3862055" y="217289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BDE27BE-D47F-4C86-A8A7-881E337B1B9F}"/>
              </a:ext>
            </a:extLst>
          </p:cNvPr>
          <p:cNvCxnSpPr>
            <a:cxnSpLocks/>
          </p:cNvCxnSpPr>
          <p:nvPr/>
        </p:nvCxnSpPr>
        <p:spPr>
          <a:xfrm>
            <a:off x="3862055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579EC9-5759-4D72-9456-D207CF1DDEEF}"/>
              </a:ext>
            </a:extLst>
          </p:cNvPr>
          <p:cNvSpPr txBox="1"/>
          <p:nvPr/>
        </p:nvSpPr>
        <p:spPr>
          <a:xfrm>
            <a:off x="5329605" y="4346555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</a:rPr>
              <a:t>권예진</a:t>
            </a:r>
            <a:r>
              <a:rPr lang="en-US" altLang="ko-KR" sz="1600">
                <a:solidFill>
                  <a:schemeClr val="bg1"/>
                </a:solidFill>
              </a:rPr>
              <a:t>, </a:t>
            </a:r>
            <a:r>
              <a:rPr lang="ko-KR" altLang="en-US" sz="1600">
                <a:solidFill>
                  <a:schemeClr val="bg1"/>
                </a:solidFill>
              </a:rPr>
              <a:t>김동현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78D-6021-420A-8428-878080CC967A}"/>
              </a:ext>
            </a:extLst>
          </p:cNvPr>
          <p:cNvSpPr txBox="1"/>
          <p:nvPr/>
        </p:nvSpPr>
        <p:spPr>
          <a:xfrm>
            <a:off x="172720" y="142240"/>
            <a:ext cx="308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2024-2 </a:t>
            </a:r>
            <a:r>
              <a:rPr lang="ko-KR" altLang="en-US" sz="1200">
                <a:solidFill>
                  <a:schemeClr val="bg1"/>
                </a:solidFill>
              </a:rPr>
              <a:t>빅데이터플랫폼과클라우드서비스</a:t>
            </a:r>
            <a:r>
              <a:rPr lang="en-US" altLang="ko-KR" sz="120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865305" y="1647776"/>
            <a:ext cx="10008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Task Granularity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 so that each individual task is roughly 16MB to 64MB of input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R a small multiple of the number of worker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Backup Tasks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CA794-5EE8-40F2-97FD-52D8A689CB90}"/>
              </a:ext>
            </a:extLst>
          </p:cNvPr>
          <p:cNvSpPr txBox="1"/>
          <p:nvPr/>
        </p:nvSpPr>
        <p:spPr>
          <a:xfrm>
            <a:off x="875104" y="676096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Implematation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1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2024DE-C3DD-451D-B9C9-C4B0B54D4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647264" y="3105834"/>
            <a:ext cx="2266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Perfomance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904240" y="3121223"/>
            <a:ext cx="70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0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39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Performance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865305" y="1647776"/>
            <a:ext cx="10008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1800 machines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2</a:t>
            </a:r>
            <a:r>
              <a:rPr lang="ko-KR" altLang="en-US" sz="2800"/>
              <a:t>개</a:t>
            </a:r>
            <a:r>
              <a:rPr lang="en-US" altLang="ko-KR" sz="2800"/>
              <a:t>(2GHz Intel Xeon), 4GB memory, 2</a:t>
            </a:r>
            <a:r>
              <a:rPr lang="ko-KR" altLang="en-US" sz="2800"/>
              <a:t>개 </a:t>
            </a:r>
            <a:r>
              <a:rPr lang="en-US" altLang="ko-KR" sz="2800"/>
              <a:t>160GB disks, gigabit Ethernet 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100-200Gbps of aggregate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425245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39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Performance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FF419EA-4BB2-4C75-B316-8031B18B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04" y="1819620"/>
            <a:ext cx="5982535" cy="3867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C8B54-B855-493A-ADFE-BCDBEA7B9044}"/>
              </a:ext>
            </a:extLst>
          </p:cNvPr>
          <p:cNvSpPr txBox="1"/>
          <p:nvPr/>
        </p:nvSpPr>
        <p:spPr>
          <a:xfrm>
            <a:off x="6857639" y="2021402"/>
            <a:ext cx="5029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Grep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3</a:t>
            </a:r>
            <a:r>
              <a:rPr lang="ko-KR" altLang="en-US" sz="2800"/>
              <a:t>자 패턴 검색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64MB pieces(M = 15000)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150s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Overhead : 1m</a:t>
            </a:r>
          </a:p>
        </p:txBody>
      </p:sp>
    </p:spTree>
    <p:extLst>
      <p:ext uri="{BB962C8B-B14F-4D97-AF65-F5344CB8AC3E}">
        <p14:creationId xmlns:p14="http://schemas.microsoft.com/office/powerpoint/2010/main" val="129789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39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Performance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C8B54-B855-493A-ADFE-BCDBEA7B9044}"/>
              </a:ext>
            </a:extLst>
          </p:cNvPr>
          <p:cNvSpPr txBox="1"/>
          <p:nvPr/>
        </p:nvSpPr>
        <p:spPr>
          <a:xfrm>
            <a:off x="707989" y="1389530"/>
            <a:ext cx="478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Sort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9EEC215-2110-40A4-B829-14CB5D92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77" y="1523320"/>
            <a:ext cx="7835276" cy="5014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C660AC-C6E2-4E95-9ED4-FCB91205073C}"/>
              </a:ext>
            </a:extLst>
          </p:cNvPr>
          <p:cNvSpPr txBox="1"/>
          <p:nvPr/>
        </p:nvSpPr>
        <p:spPr>
          <a:xfrm>
            <a:off x="4251647" y="548986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891s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160A1-9ADD-4EE0-9B17-3B226361E422}"/>
              </a:ext>
            </a:extLst>
          </p:cNvPr>
          <p:cNvSpPr txBox="1"/>
          <p:nvPr/>
        </p:nvSpPr>
        <p:spPr>
          <a:xfrm>
            <a:off x="6921106" y="546847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960s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3ADA52-D838-40EA-9A80-4325435760AD}"/>
              </a:ext>
            </a:extLst>
          </p:cNvPr>
          <p:cNvSpPr txBox="1"/>
          <p:nvPr/>
        </p:nvSpPr>
        <p:spPr>
          <a:xfrm>
            <a:off x="9590565" y="5470205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</a:rPr>
              <a:t>933s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9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Experience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EB3D762-0348-49A7-AE60-9CBCD236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99" y="1836817"/>
            <a:ext cx="3408614" cy="360912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FF68397-9AAB-4ECD-A9DD-D110585FC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066" y="1836817"/>
            <a:ext cx="5123935" cy="38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2024DE-C3DD-451D-B9C9-C4B0B54D43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647264" y="3105834"/>
            <a:ext cx="20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Conclusion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904240" y="3121223"/>
            <a:ext cx="6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3,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4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536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Related Work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05F45-ABA3-46D5-A3D2-A9B374695EF5}"/>
              </a:ext>
            </a:extLst>
          </p:cNvPr>
          <p:cNvSpPr txBox="1"/>
          <p:nvPr/>
        </p:nvSpPr>
        <p:spPr>
          <a:xfrm>
            <a:off x="691977" y="1576558"/>
            <a:ext cx="10663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Bulk Synchronous Programming [17] and some MPI primitives [11]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higher-level abstractions that make it easier for programmers to write parallel programs</a:t>
            </a:r>
            <a:r>
              <a:rPr lang="ko-KR" altLang="en-US" sz="2800"/>
              <a:t> </a:t>
            </a:r>
            <a:endParaRPr lang="en-US" altLang="ko-K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Condor [16]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클러스터 관리 시스템</a:t>
            </a:r>
            <a:endParaRPr lang="en-US" altLang="ko-K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Charlotte System [3]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백업 작업 메커니즘</a:t>
            </a:r>
          </a:p>
        </p:txBody>
      </p:sp>
    </p:spTree>
    <p:extLst>
      <p:ext uri="{BB962C8B-B14F-4D97-AF65-F5344CB8AC3E}">
        <p14:creationId xmlns:p14="http://schemas.microsoft.com/office/powerpoint/2010/main" val="138177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536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Related Work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05F45-ABA3-46D5-A3D2-A9B374695EF5}"/>
              </a:ext>
            </a:extLst>
          </p:cNvPr>
          <p:cNvSpPr txBox="1"/>
          <p:nvPr/>
        </p:nvSpPr>
        <p:spPr>
          <a:xfrm>
            <a:off x="691977" y="1576558"/>
            <a:ext cx="10663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NOW-Sort [1]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 dirty="0"/>
              <a:t>맵 리듀스의 정렬 알고리즘</a:t>
            </a:r>
            <a:endParaRPr lang="en-US" altLang="ko-K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River [2]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 dirty="0"/>
              <a:t>분산 큐를 통한 데이터 전송 모델</a:t>
            </a:r>
            <a:endParaRPr lang="en-US" altLang="ko-K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BAD-FS [5]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 dirty="0"/>
              <a:t>광역 네트워크 실행</a:t>
            </a:r>
            <a:endParaRPr lang="en-US" altLang="ko-K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 dirty="0"/>
              <a:t>TACC [7]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 dirty="0"/>
              <a:t>고가용성 네트워크 서비스 구축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1036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Conclusions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05F45-ABA3-46D5-A3D2-A9B374695EF5}"/>
              </a:ext>
            </a:extLst>
          </p:cNvPr>
          <p:cNvSpPr txBox="1"/>
          <p:nvPr/>
        </p:nvSpPr>
        <p:spPr>
          <a:xfrm>
            <a:off x="691977" y="1576558"/>
            <a:ext cx="10663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MapReduce </a:t>
            </a:r>
            <a:r>
              <a:rPr lang="ko-KR" altLang="en-US" sz="2800"/>
              <a:t>장점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분산 시스템 경험이 없어도 사용 가능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다양한 문제를 맵리듀스 게산으로 쉽게 표현 가능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수천대의 머신으로 구성된 맵리듀스 구현 및 확장 가능</a:t>
            </a:r>
            <a:endParaRPr lang="en-US" altLang="ko-KR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4D4DF-F722-48EC-B4EA-2D95490C4910}"/>
              </a:ext>
            </a:extLst>
          </p:cNvPr>
          <p:cNvSpPr txBox="1"/>
          <p:nvPr/>
        </p:nvSpPr>
        <p:spPr>
          <a:xfrm>
            <a:off x="691977" y="3892038"/>
            <a:ext cx="10663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MapReduce </a:t>
            </a:r>
            <a:r>
              <a:rPr lang="ko-KR" altLang="en-US" sz="2800"/>
              <a:t>사용 결과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프로그래밍 모델을 제한하여 효율적으로 운영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네트워크 대역폭 리소스 사용량 최적화</a:t>
            </a:r>
            <a:endParaRPr lang="en-US" altLang="ko-KR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800"/>
              <a:t>중복 실행을 통한 머신 오류와 데이터 손실 방지</a:t>
            </a:r>
            <a:endParaRPr lang="en-US" altLang="ko-KR" sz="2800"/>
          </a:p>
        </p:txBody>
      </p:sp>
    </p:spTree>
    <p:extLst>
      <p:ext uri="{BB962C8B-B14F-4D97-AF65-F5344CB8AC3E}">
        <p14:creationId xmlns:p14="http://schemas.microsoft.com/office/powerpoint/2010/main" val="331126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291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A4C0C-593F-49EA-A036-AAE8EB62D98B}"/>
              </a:ext>
            </a:extLst>
          </p:cNvPr>
          <p:cNvSpPr txBox="1"/>
          <p:nvPr/>
        </p:nvSpPr>
        <p:spPr>
          <a:xfrm>
            <a:off x="322921" y="2011119"/>
            <a:ext cx="393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  <a:latin typeface="+mj-ea"/>
                <a:ea typeface="+mj-ea"/>
              </a:rPr>
              <a:t>A Table of Contents.</a:t>
            </a:r>
            <a:endParaRPr lang="ko-KR" altLang="en-US" sz="36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D65EFFB-77B3-4093-9EBE-5BC7CD9D594B}"/>
              </a:ext>
            </a:extLst>
          </p:cNvPr>
          <p:cNvGrpSpPr/>
          <p:nvPr/>
        </p:nvGrpSpPr>
        <p:grpSpPr>
          <a:xfrm>
            <a:off x="878507" y="3248496"/>
            <a:ext cx="4789375" cy="707886"/>
            <a:chOff x="294640" y="3596640"/>
            <a:chExt cx="4789375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75390-ADD7-4C94-8805-D912724ABC3E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461C2D-7B54-4B3D-9449-360FD650556A}"/>
                </a:ext>
              </a:extLst>
            </p:cNvPr>
            <p:cNvSpPr txBox="1"/>
            <p:nvPr/>
          </p:nvSpPr>
          <p:spPr>
            <a:xfrm>
              <a:off x="943394" y="3688973"/>
              <a:ext cx="4140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>
                  <a:solidFill>
                    <a:srgbClr val="393939"/>
                  </a:solidFill>
                </a:rPr>
                <a:t>Purpose and Programming</a:t>
              </a:r>
              <a:endParaRPr lang="ko-KR" altLang="en-US" sz="2800" spc="-150" dirty="0">
                <a:solidFill>
                  <a:srgbClr val="393939"/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F3CB36-97CB-4B01-AB5E-847ED38F7969}"/>
              </a:ext>
            </a:extLst>
          </p:cNvPr>
          <p:cNvGrpSpPr/>
          <p:nvPr/>
        </p:nvGrpSpPr>
        <p:grpSpPr>
          <a:xfrm>
            <a:off x="878507" y="4193485"/>
            <a:ext cx="2665973" cy="707886"/>
            <a:chOff x="294640" y="3596640"/>
            <a:chExt cx="2665973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3E10E-6802-4565-A9E8-5457EEEB6662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73533-A9D9-4EEB-A800-80F0AD62009F}"/>
                </a:ext>
              </a:extLst>
            </p:cNvPr>
            <p:cNvSpPr txBox="1"/>
            <p:nvPr/>
          </p:nvSpPr>
          <p:spPr>
            <a:xfrm>
              <a:off x="943394" y="3688973"/>
              <a:ext cx="2017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>
                  <a:solidFill>
                    <a:srgbClr val="393939"/>
                  </a:solidFill>
                </a:rPr>
                <a:t>Performance</a:t>
              </a:r>
              <a:endParaRPr lang="ko-KR" altLang="en-US" sz="2800" spc="-150" dirty="0">
                <a:solidFill>
                  <a:srgbClr val="393939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878507" y="5138474"/>
            <a:ext cx="2425202" cy="707886"/>
            <a:chOff x="294640" y="3596640"/>
            <a:chExt cx="2425202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17764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>
                  <a:solidFill>
                    <a:srgbClr val="393939"/>
                  </a:solidFill>
                </a:rPr>
                <a:t>Conclusion</a:t>
              </a:r>
              <a:endParaRPr lang="ko-KR" altLang="en-US" sz="2800" spc="-150" dirty="0">
                <a:solidFill>
                  <a:srgbClr val="3939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CF5B50-228A-485D-A453-4D79A709AC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0"/>
            <a:ext cx="121914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537BB-D98F-4D52-8570-BDD16D01B008}"/>
              </a:ext>
            </a:extLst>
          </p:cNvPr>
          <p:cNvSpPr txBox="1"/>
          <p:nvPr/>
        </p:nvSpPr>
        <p:spPr>
          <a:xfrm>
            <a:off x="395516" y="323464"/>
            <a:ext cx="38908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  <a:latin typeface="+mj-ea"/>
                <a:ea typeface="+mj-ea"/>
              </a:rPr>
              <a:t>Q&amp;A</a:t>
            </a:r>
            <a:endParaRPr lang="ko-KR" altLang="en-US" sz="13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639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1F6F75-B221-4061-B962-758F7C3BE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489951" y="3105834"/>
            <a:ext cx="462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 &amp; Programming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746927" y="3121223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9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The authors and many others at Google implemented hundreds of special-purpose computations that process large amounts of raw data</a:t>
            </a:r>
          </a:p>
          <a:p>
            <a:endParaRPr lang="en-US" altLang="ko-KR"/>
          </a:p>
          <a:p>
            <a:r>
              <a:rPr lang="en-US" altLang="ko-KR"/>
              <a:t>Suggestion : MapReduce programming model</a:t>
            </a:r>
          </a:p>
          <a:p>
            <a:endParaRPr lang="en-US" altLang="ko-KR"/>
          </a:p>
          <a:p>
            <a:r>
              <a:rPr lang="en-US" altLang="ko-KR"/>
              <a:t>MapReduce jobs are executed on Google’s clusters every day, processing a total of more than twenty petabytes of data per day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19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5EA9CF4-4B02-4D79-9686-A8B683FEB8DB}"/>
              </a:ext>
            </a:extLst>
          </p:cNvPr>
          <p:cNvGrpSpPr/>
          <p:nvPr/>
        </p:nvGrpSpPr>
        <p:grpSpPr>
          <a:xfrm>
            <a:off x="1133003" y="1585497"/>
            <a:ext cx="2887651" cy="1243338"/>
            <a:chOff x="631683" y="5390664"/>
            <a:chExt cx="2887651" cy="12433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EEFA88-3BDB-4986-A4E8-1D056235E726}"/>
                </a:ext>
              </a:extLst>
            </p:cNvPr>
            <p:cNvSpPr txBox="1"/>
            <p:nvPr/>
          </p:nvSpPr>
          <p:spPr>
            <a:xfrm>
              <a:off x="631683" y="5895338"/>
              <a:ext cx="28876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spc="-150">
                  <a:solidFill>
                    <a:srgbClr val="393939"/>
                  </a:solidFill>
                </a:rPr>
                <a:t>Written by the user, takes an input pair and produces a set of intermediate key/value pairs</a:t>
              </a:r>
              <a:endParaRPr lang="ko-KR" altLang="en-US" sz="14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94904B-FC61-4D90-BA0A-83761D16208E}"/>
                </a:ext>
              </a:extLst>
            </p:cNvPr>
            <p:cNvSpPr txBox="1"/>
            <p:nvPr/>
          </p:nvSpPr>
          <p:spPr>
            <a:xfrm>
              <a:off x="1750742" y="5390664"/>
              <a:ext cx="649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spc="-150">
                  <a:solidFill>
                    <a:srgbClr val="393939"/>
                  </a:solidFill>
                  <a:latin typeface="+mj-ea"/>
                  <a:ea typeface="+mj-ea"/>
                </a:rPr>
                <a:t>Map</a:t>
              </a:r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D953C9B-2611-4FE6-8766-B55AD80C0402}"/>
              </a:ext>
            </a:extLst>
          </p:cNvPr>
          <p:cNvGrpSpPr/>
          <p:nvPr/>
        </p:nvGrpSpPr>
        <p:grpSpPr>
          <a:xfrm>
            <a:off x="4515301" y="1523589"/>
            <a:ext cx="3360338" cy="1458781"/>
            <a:chOff x="631683" y="5390664"/>
            <a:chExt cx="2887651" cy="14587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E4B137-9F3C-4A3B-863C-2DA04F463D9A}"/>
                </a:ext>
              </a:extLst>
            </p:cNvPr>
            <p:cNvSpPr txBox="1"/>
            <p:nvPr/>
          </p:nvSpPr>
          <p:spPr>
            <a:xfrm>
              <a:off x="631683" y="5895338"/>
              <a:ext cx="2887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spc="-150">
                  <a:solidFill>
                    <a:srgbClr val="393939"/>
                  </a:solidFill>
                </a:rPr>
                <a:t> The MapReduce library groups together all intermediate values associated with the same intermediate key I and passes them to the reduce function</a:t>
              </a:r>
              <a:endParaRPr lang="ko-KR" altLang="en-US" sz="1400" spc="-150" dirty="0">
                <a:solidFill>
                  <a:srgbClr val="393939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4D8DDC-AAEE-433E-AB6D-A55B54CF21F5}"/>
                </a:ext>
              </a:extLst>
            </p:cNvPr>
            <p:cNvSpPr txBox="1"/>
            <p:nvPr/>
          </p:nvSpPr>
          <p:spPr>
            <a:xfrm>
              <a:off x="1615962" y="5390664"/>
              <a:ext cx="919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spc="-150">
                  <a:solidFill>
                    <a:srgbClr val="393939"/>
                  </a:solidFill>
                  <a:latin typeface="+mj-ea"/>
                  <a:ea typeface="+mj-ea"/>
                </a:rPr>
                <a:t>Reduce</a:t>
              </a:r>
              <a:endParaRPr lang="ko-KR" altLang="en-US" sz="2000" spc="-150" dirty="0">
                <a:solidFill>
                  <a:srgbClr val="393939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608A1720-28CF-4924-8018-EE56D01F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13" y="3429000"/>
            <a:ext cx="2894633" cy="305170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9928BF-036F-4381-8942-2E5C02D61E1A}"/>
              </a:ext>
            </a:extLst>
          </p:cNvPr>
          <p:cNvSpPr/>
          <p:nvPr/>
        </p:nvSpPr>
        <p:spPr>
          <a:xfrm>
            <a:off x="4975123" y="3303639"/>
            <a:ext cx="5466735" cy="630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Hellow world, Hellow peole</a:t>
            </a:r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BC57CA5-F992-459B-BF4D-D9D1BFD7BB5A}"/>
              </a:ext>
            </a:extLst>
          </p:cNvPr>
          <p:cNvSpPr/>
          <p:nvPr/>
        </p:nvSpPr>
        <p:spPr>
          <a:xfrm>
            <a:off x="4434350" y="4224069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(hellow, 1)</a:t>
            </a:r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5DE8300-A83C-4779-BE4F-C9F63B965033}"/>
              </a:ext>
            </a:extLst>
          </p:cNvPr>
          <p:cNvSpPr/>
          <p:nvPr/>
        </p:nvSpPr>
        <p:spPr>
          <a:xfrm>
            <a:off x="6189473" y="4224069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(world, 1)</a:t>
            </a:r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7F36CB0-2A7F-430D-A3C8-68E4A9769D8A}"/>
              </a:ext>
            </a:extLst>
          </p:cNvPr>
          <p:cNvSpPr/>
          <p:nvPr/>
        </p:nvSpPr>
        <p:spPr>
          <a:xfrm>
            <a:off x="7944596" y="4224069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(hellow, 1)</a:t>
            </a:r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EFFA2F3-E402-4468-A606-9B523B4D3BD1}"/>
              </a:ext>
            </a:extLst>
          </p:cNvPr>
          <p:cNvSpPr/>
          <p:nvPr/>
        </p:nvSpPr>
        <p:spPr>
          <a:xfrm>
            <a:off x="9699719" y="4224068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(people, 1)</a:t>
            </a:r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14A2973D-DB15-4C8F-816A-380606DB172D}"/>
              </a:ext>
            </a:extLst>
          </p:cNvPr>
          <p:cNvSpPr/>
          <p:nvPr/>
        </p:nvSpPr>
        <p:spPr>
          <a:xfrm>
            <a:off x="5139407" y="4974839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(hellow, [1,1])</a:t>
            </a:r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FE66830-423D-4F38-ACFF-3EF49ADC96C4}"/>
              </a:ext>
            </a:extLst>
          </p:cNvPr>
          <p:cNvSpPr/>
          <p:nvPr/>
        </p:nvSpPr>
        <p:spPr>
          <a:xfrm>
            <a:off x="7093975" y="4974838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(world, 1)</a:t>
            </a:r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6317098-6055-41EC-958B-E410CB6A3CD4}"/>
              </a:ext>
            </a:extLst>
          </p:cNvPr>
          <p:cNvSpPr/>
          <p:nvPr/>
        </p:nvSpPr>
        <p:spPr>
          <a:xfrm>
            <a:off x="9048543" y="4974838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(people, 1)</a:t>
            </a:r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EF46566-7B64-4984-A346-CCB5097911C9}"/>
              </a:ext>
            </a:extLst>
          </p:cNvPr>
          <p:cNvSpPr/>
          <p:nvPr/>
        </p:nvSpPr>
        <p:spPr>
          <a:xfrm>
            <a:off x="5139407" y="5767575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(hellow, 2)</a:t>
            </a:r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7C21A5B-70F9-429C-B39A-8A8CC282A8E2}"/>
              </a:ext>
            </a:extLst>
          </p:cNvPr>
          <p:cNvSpPr/>
          <p:nvPr/>
        </p:nvSpPr>
        <p:spPr>
          <a:xfrm>
            <a:off x="7093975" y="5767575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(world, 1)</a:t>
            </a:r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8683755-A83D-4AE0-A4F2-7CE568576552}"/>
              </a:ext>
            </a:extLst>
          </p:cNvPr>
          <p:cNvSpPr/>
          <p:nvPr/>
        </p:nvSpPr>
        <p:spPr>
          <a:xfrm>
            <a:off x="9048543" y="5767574"/>
            <a:ext cx="1563328" cy="41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(people, 1)</a:t>
            </a:r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14D6D78-33E6-4A58-9BE6-3EAC1557E0D1}"/>
              </a:ext>
            </a:extLst>
          </p:cNvPr>
          <p:cNvCxnSpPr>
            <a:stCxn id="11" idx="2"/>
            <a:endCxn id="30" idx="0"/>
          </p:cNvCxnSpPr>
          <p:nvPr/>
        </p:nvCxnSpPr>
        <p:spPr>
          <a:xfrm flipH="1">
            <a:off x="5216014" y="3933673"/>
            <a:ext cx="2492477" cy="29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94F0BF0-9BDE-4BDB-8983-C202B06C2219}"/>
              </a:ext>
            </a:extLst>
          </p:cNvPr>
          <p:cNvCxnSpPr>
            <a:stCxn id="11" idx="2"/>
            <a:endCxn id="32" idx="0"/>
          </p:cNvCxnSpPr>
          <p:nvPr/>
        </p:nvCxnSpPr>
        <p:spPr>
          <a:xfrm flipH="1">
            <a:off x="6971137" y="3933673"/>
            <a:ext cx="737354" cy="29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7FD50D0-9130-4A06-9F88-241ABEB71FA6}"/>
              </a:ext>
            </a:extLst>
          </p:cNvPr>
          <p:cNvCxnSpPr>
            <a:stCxn id="11" idx="2"/>
            <a:endCxn id="34" idx="0"/>
          </p:cNvCxnSpPr>
          <p:nvPr/>
        </p:nvCxnSpPr>
        <p:spPr>
          <a:xfrm>
            <a:off x="7708491" y="3933673"/>
            <a:ext cx="1017769" cy="290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A8228BA-FDB2-4A40-9517-87A7D345567F}"/>
              </a:ext>
            </a:extLst>
          </p:cNvPr>
          <p:cNvCxnSpPr>
            <a:stCxn id="11" idx="2"/>
            <a:endCxn id="36" idx="0"/>
          </p:cNvCxnSpPr>
          <p:nvPr/>
        </p:nvCxnSpPr>
        <p:spPr>
          <a:xfrm>
            <a:off x="7708491" y="3933673"/>
            <a:ext cx="2772892" cy="290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DB3EC77A-4255-4BD1-BC28-39535C222249}"/>
              </a:ext>
            </a:extLst>
          </p:cNvPr>
          <p:cNvCxnSpPr>
            <a:stCxn id="30" idx="2"/>
            <a:endCxn id="37" idx="0"/>
          </p:cNvCxnSpPr>
          <p:nvPr/>
        </p:nvCxnSpPr>
        <p:spPr>
          <a:xfrm>
            <a:off x="5216014" y="4638398"/>
            <a:ext cx="705057" cy="33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5438C213-B8CC-4C40-8C3C-9D8B85BB49ED}"/>
              </a:ext>
            </a:extLst>
          </p:cNvPr>
          <p:cNvCxnSpPr>
            <a:stCxn id="34" idx="2"/>
            <a:endCxn id="37" idx="0"/>
          </p:cNvCxnSpPr>
          <p:nvPr/>
        </p:nvCxnSpPr>
        <p:spPr>
          <a:xfrm flipH="1">
            <a:off x="5921071" y="4638398"/>
            <a:ext cx="2805189" cy="33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EAAE13E-0795-47BF-B82F-F7E67D09EDC2}"/>
              </a:ext>
            </a:extLst>
          </p:cNvPr>
          <p:cNvCxnSpPr>
            <a:stCxn id="32" idx="2"/>
            <a:endCxn id="38" idx="0"/>
          </p:cNvCxnSpPr>
          <p:nvPr/>
        </p:nvCxnSpPr>
        <p:spPr>
          <a:xfrm>
            <a:off x="6971137" y="4638398"/>
            <a:ext cx="904502" cy="336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8D7FC1A9-3A5B-45A2-AE35-8F72930FFB18}"/>
              </a:ext>
            </a:extLst>
          </p:cNvPr>
          <p:cNvCxnSpPr>
            <a:stCxn id="36" idx="2"/>
            <a:endCxn id="39" idx="0"/>
          </p:cNvCxnSpPr>
          <p:nvPr/>
        </p:nvCxnSpPr>
        <p:spPr>
          <a:xfrm flipH="1">
            <a:off x="9830207" y="4638397"/>
            <a:ext cx="651176" cy="33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4C7DF3A4-54A7-4E99-BDC1-6E6338558CC1}"/>
              </a:ext>
            </a:extLst>
          </p:cNvPr>
          <p:cNvCxnSpPr>
            <a:stCxn id="37" idx="2"/>
            <a:endCxn id="40" idx="0"/>
          </p:cNvCxnSpPr>
          <p:nvPr/>
        </p:nvCxnSpPr>
        <p:spPr>
          <a:xfrm>
            <a:off x="5921071" y="5389168"/>
            <a:ext cx="0" cy="37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D318B411-4760-49A4-A154-F374821922C0}"/>
              </a:ext>
            </a:extLst>
          </p:cNvPr>
          <p:cNvCxnSpPr>
            <a:stCxn id="38" idx="2"/>
            <a:endCxn id="41" idx="0"/>
          </p:cNvCxnSpPr>
          <p:nvPr/>
        </p:nvCxnSpPr>
        <p:spPr>
          <a:xfrm>
            <a:off x="7875639" y="5389167"/>
            <a:ext cx="0" cy="37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6F4385D7-FC93-403E-8CB4-72CBA39AF17E}"/>
              </a:ext>
            </a:extLst>
          </p:cNvPr>
          <p:cNvCxnSpPr>
            <a:stCxn id="39" idx="2"/>
            <a:endCxn id="42" idx="0"/>
          </p:cNvCxnSpPr>
          <p:nvPr/>
        </p:nvCxnSpPr>
        <p:spPr>
          <a:xfrm>
            <a:off x="9830207" y="5389167"/>
            <a:ext cx="0" cy="37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8C34BD-BA9A-4EE0-96D1-0A64601A6D9C}"/>
              </a:ext>
            </a:extLst>
          </p:cNvPr>
          <p:cNvSpPr txBox="1"/>
          <p:nvPr/>
        </p:nvSpPr>
        <p:spPr>
          <a:xfrm>
            <a:off x="11454842" y="4230097"/>
            <a:ext cx="60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Map</a:t>
            </a:r>
            <a:endParaRPr lang="ko-KR" altLang="en-US" sz="16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853591-611B-4214-B1A0-7BB1EE111806}"/>
              </a:ext>
            </a:extLst>
          </p:cNvPr>
          <p:cNvSpPr txBox="1"/>
          <p:nvPr/>
        </p:nvSpPr>
        <p:spPr>
          <a:xfrm>
            <a:off x="10701495" y="5074041"/>
            <a:ext cx="141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Reduce input</a:t>
            </a:r>
            <a:endParaRPr lang="ko-KR" altLang="en-US" sz="16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2BE3D9-EF7B-4C55-86F5-F4E11AB493A5}"/>
              </a:ext>
            </a:extLst>
          </p:cNvPr>
          <p:cNvSpPr txBox="1"/>
          <p:nvPr/>
        </p:nvSpPr>
        <p:spPr>
          <a:xfrm>
            <a:off x="10630162" y="5849055"/>
            <a:ext cx="1561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/>
              <a:t>Reduce output</a:t>
            </a:r>
            <a:endParaRPr lang="ko-KR" altLang="en-US" sz="1600"/>
          </a:p>
        </p:txBody>
      </p:sp>
      <p:sp>
        <p:nvSpPr>
          <p:cNvPr id="61" name="더하기 기호 60">
            <a:extLst>
              <a:ext uri="{FF2B5EF4-FFF2-40B4-BE49-F238E27FC236}">
                <a16:creationId xmlns:a16="http://schemas.microsoft.com/office/drawing/2014/main" id="{BF400BB0-DD7C-48EF-906E-2FFD0B9B488C}"/>
              </a:ext>
            </a:extLst>
          </p:cNvPr>
          <p:cNvSpPr/>
          <p:nvPr/>
        </p:nvSpPr>
        <p:spPr>
          <a:xfrm>
            <a:off x="4020654" y="2129257"/>
            <a:ext cx="536804" cy="50467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AE3024-186A-407C-9DAC-93FC81EA7A69}"/>
              </a:ext>
            </a:extLst>
          </p:cNvPr>
          <p:cNvSpPr txBox="1"/>
          <p:nvPr/>
        </p:nvSpPr>
        <p:spPr>
          <a:xfrm>
            <a:off x="875104" y="676096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Programming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9F6386D-80C5-4402-A335-D5EA112F1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1424998"/>
            <a:ext cx="7442676" cy="5206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7915938" y="3289764"/>
            <a:ext cx="3037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입력 파일 자름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워커에 </a:t>
            </a:r>
            <a:r>
              <a:rPr lang="en-US" altLang="ko-KR"/>
              <a:t>Map </a:t>
            </a:r>
            <a:r>
              <a:rPr lang="ko-KR" altLang="en-US"/>
              <a:t>할당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중간 </a:t>
            </a:r>
            <a:r>
              <a:rPr lang="en-US" altLang="ko-KR"/>
              <a:t>key/value </a:t>
            </a:r>
            <a:r>
              <a:rPr lang="ko-KR" altLang="en-US"/>
              <a:t>저장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리듀스 작업 할당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최종 결과 파일 저장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75DCAD-F0AA-443F-A43D-65E2883A4329}"/>
              </a:ext>
            </a:extLst>
          </p:cNvPr>
          <p:cNvSpPr txBox="1"/>
          <p:nvPr/>
        </p:nvSpPr>
        <p:spPr>
          <a:xfrm>
            <a:off x="875104" y="676096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Implematation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0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865305" y="1647776"/>
            <a:ext cx="10008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Master Data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Map and reduce task: idle, in-progress, or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Worker machine (for nonidle tasks)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the locations and sizes of the R intermediate file regions produced by the map task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ko-KR" alt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41AA5-6BCA-4272-BA5F-5F07A946BBBD}"/>
              </a:ext>
            </a:extLst>
          </p:cNvPr>
          <p:cNvSpPr txBox="1"/>
          <p:nvPr/>
        </p:nvSpPr>
        <p:spPr>
          <a:xfrm>
            <a:off x="875104" y="676096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Implematation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865305" y="1647776"/>
            <a:ext cx="10008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Fault Tolerance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Handling Worker 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Semantics in the Presence of Failures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2800"/>
              <a:t>Deterministic Fucntion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2800"/>
              <a:t>Nondeterministic Fucntion</a:t>
            </a:r>
            <a:endParaRPr lang="ko-KR" alt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CA794-5EE8-40F2-97FD-52D8A689CB90}"/>
              </a:ext>
            </a:extLst>
          </p:cNvPr>
          <p:cNvSpPr txBox="1"/>
          <p:nvPr/>
        </p:nvSpPr>
        <p:spPr>
          <a:xfrm>
            <a:off x="875104" y="676096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Implematation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0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2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Programming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and</a:t>
            </a:r>
            <a:r>
              <a:rPr lang="ko-KR" altLang="en-US" sz="3600" spc="-300">
                <a:solidFill>
                  <a:schemeClr val="bg1"/>
                </a:solidFill>
              </a:rPr>
              <a:t> </a:t>
            </a:r>
            <a:r>
              <a:rPr lang="en-US" altLang="ko-KR" sz="3600" spc="-300">
                <a:solidFill>
                  <a:schemeClr val="bg1"/>
                </a:solidFill>
              </a:rPr>
              <a:t>Implementation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FE95D-F041-4C46-B2E1-ABA850215AD0}"/>
              </a:ext>
            </a:extLst>
          </p:cNvPr>
          <p:cNvSpPr txBox="1"/>
          <p:nvPr/>
        </p:nvSpPr>
        <p:spPr>
          <a:xfrm>
            <a:off x="865305" y="1647776"/>
            <a:ext cx="100082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Locally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GFS : 64MB file block(stores 3 copies)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Master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2800"/>
              <a:t>Map task on a machine that a replica of the corresponding input data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sz="2800"/>
              <a:t>Failing that, it attempts to schedule a map task near a replica of that task’s input data</a:t>
            </a:r>
            <a:endParaRPr lang="ko-KR" alt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CA794-5EE8-40F2-97FD-52D8A689CB90}"/>
              </a:ext>
            </a:extLst>
          </p:cNvPr>
          <p:cNvSpPr txBox="1"/>
          <p:nvPr/>
        </p:nvSpPr>
        <p:spPr>
          <a:xfrm>
            <a:off x="875104" y="676096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>
                <a:solidFill>
                  <a:schemeClr val="bg1"/>
                </a:solidFill>
                <a:latin typeface="Arial Nova Light" panose="020B0304020202020204" pitchFamily="34" charset="0"/>
              </a:rPr>
              <a:t>Implematation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20009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252"/>
      </a:accent1>
      <a:accent2>
        <a:srgbClr val="005289"/>
      </a:accent2>
      <a:accent3>
        <a:srgbClr val="007095"/>
      </a:accent3>
      <a:accent4>
        <a:srgbClr val="BCDEE3"/>
      </a:accent4>
      <a:accent5>
        <a:srgbClr val="418A9D"/>
      </a:accent5>
      <a:accent6>
        <a:srgbClr val="AEAFA9"/>
      </a:accent6>
      <a:hlink>
        <a:srgbClr val="393939"/>
      </a:hlink>
      <a:folHlink>
        <a:srgbClr val="393939"/>
      </a:folHlink>
    </a:clrScheme>
    <a:fontScheme name="나눔스퀘어 Light">
      <a:majorFont>
        <a:latin typeface="나눔스퀘어 ExtraBold"/>
        <a:ea typeface="나눔스퀘어 ExtraBold"/>
        <a:cs typeface=""/>
      </a:majorFont>
      <a:minorFont>
        <a:latin typeface="나눔스퀘어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1532</Words>
  <Application>Microsoft Office PowerPoint</Application>
  <PresentationFormat>와이드스크린</PresentationFormat>
  <Paragraphs>218</Paragraphs>
  <Slides>20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나눔스퀘어 ExtraBold</vt:lpstr>
      <vt:lpstr>나눔스퀘어 Light</vt:lpstr>
      <vt:lpstr>맑은 고딕</vt:lpstr>
      <vt:lpstr>Arial</vt:lpstr>
      <vt:lpstr>Arial Nova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김 동현 (선임연구원)</cp:lastModifiedBy>
  <cp:revision>46</cp:revision>
  <dcterms:created xsi:type="dcterms:W3CDTF">2020-09-07T02:34:06Z</dcterms:created>
  <dcterms:modified xsi:type="dcterms:W3CDTF">2024-09-09T08:50:34Z</dcterms:modified>
</cp:coreProperties>
</file>