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03" r:id="rId2"/>
    <p:sldId id="273" r:id="rId3"/>
    <p:sldId id="754" r:id="rId4"/>
    <p:sldId id="795" r:id="rId5"/>
    <p:sldId id="821" r:id="rId6"/>
    <p:sldId id="822" r:id="rId7"/>
    <p:sldId id="823" r:id="rId8"/>
    <p:sldId id="824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4" r:id="rId17"/>
    <p:sldId id="833" r:id="rId18"/>
    <p:sldId id="835" r:id="rId19"/>
    <p:sldId id="753" r:id="rId20"/>
  </p:sldIdLst>
  <p:sldSz cx="10909300" cy="7777163"/>
  <p:notesSz cx="6797675" cy="9926638"/>
  <p:defaultTextStyle>
    <a:defPPr>
      <a:defRPr lang="en-US"/>
    </a:defPPr>
    <a:lvl1pPr marL="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533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orient="horz" pos="2427" userDrawn="1">
          <p15:clr>
            <a:srgbClr val="A4A3A4"/>
          </p15:clr>
        </p15:guide>
        <p15:guide id="4" pos="3436">
          <p15:clr>
            <a:srgbClr val="A4A3A4"/>
          </p15:clr>
        </p15:guide>
        <p15:guide id="5" pos="6611" userDrawn="1">
          <p15:clr>
            <a:srgbClr val="A4A3A4"/>
          </p15:clr>
        </p15:guide>
        <p15:guide id="6" orient="horz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함동찬" initials="함" lastIdx="3" clrIdx="0">
    <p:extLst>
      <p:ext uri="{19B8F6BF-5375-455C-9EA6-DF929625EA0E}">
        <p15:presenceInfo xmlns:p15="http://schemas.microsoft.com/office/powerpoint/2012/main" userId="S::32174906@dankook.ac.kr::d92e9425-d13d-407c-8adc-66bd54b9a16f" providerId="AD"/>
      </p:ext>
    </p:extLst>
  </p:cmAuthor>
  <p:cmAuthor id="2" name="박경록" initials="박" lastIdx="1" clrIdx="1">
    <p:extLst>
      <p:ext uri="{19B8F6BF-5375-455C-9EA6-DF929625EA0E}">
        <p15:presenceInfo xmlns:p15="http://schemas.microsoft.com/office/powerpoint/2012/main" userId="S::72230525@dankook.ac.kr::f58c61a2-3cf6-4ebe-a6dd-3d81426e2f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4040"/>
    <a:srgbClr val="FFFFFF"/>
    <a:srgbClr val="CC99FF"/>
    <a:srgbClr val="002060"/>
    <a:srgbClr val="EE0000"/>
    <a:srgbClr val="FFD966"/>
    <a:srgbClr val="DBFCB6"/>
    <a:srgbClr val="004B7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9" autoAdjust="0"/>
    <p:restoredTop sz="97380" autoAdjust="0"/>
  </p:normalViewPr>
  <p:slideViewPr>
    <p:cSldViewPr snapToGrid="0">
      <p:cViewPr varScale="1">
        <p:scale>
          <a:sx n="93" d="100"/>
          <a:sy n="93" d="100"/>
        </p:scale>
        <p:origin x="108" y="1196"/>
      </p:cViewPr>
      <p:guideLst>
        <p:guide orient="horz" pos="1021"/>
        <p:guide pos="261"/>
        <p:guide orient="horz" pos="2427"/>
        <p:guide pos="3436"/>
        <p:guide pos="6611"/>
        <p:guide orient="horz"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176" y="6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18BA096-1708-784F-84A3-AB907DE81B1F}" type="datetimeFigureOut">
              <a:rPr kumimoji="1" lang="ko-KR" altLang="en-US" smtClean="0"/>
              <a:t>2024-09-23</a:t>
            </a:fld>
            <a:endParaRPr kumimoji="1"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830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5D2408D-3904-2342-9910-FEC7468FD6D8}" type="datetimeFigureOut">
              <a:rPr kumimoji="1" lang="ko-KR" altLang="en-US" smtClean="0"/>
              <a:t>2024-09-23</a:t>
            </a:fld>
            <a:endParaRPr kumimoji="1"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1425"/>
            <a:ext cx="46958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A083A98-AA87-E24B-A34C-AAD66A0541C6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8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872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7745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1617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549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69362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3235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37107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0980" algn="l" defTabSz="1067745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1425"/>
            <a:ext cx="46958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49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Xen</a:t>
            </a:r>
            <a:r>
              <a:rPr lang="ko-KR" altLang="en-US" dirty="0"/>
              <a:t>의 성능 평가에 대한 내용입니다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을 여러 대체 가상화 기술들과 비교하여 결과를 제시 </a:t>
            </a:r>
            <a:r>
              <a:rPr lang="en-US" altLang="ko-KR" dirty="0"/>
              <a:t>&amp; </a:t>
            </a:r>
            <a:r>
              <a:rPr lang="ko-KR" altLang="en-US" dirty="0"/>
              <a:t>하나의 네이티브 </a:t>
            </a:r>
            <a:r>
              <a:rPr lang="en-US" altLang="ko-KR" dirty="0"/>
              <a:t>OS</a:t>
            </a:r>
            <a:r>
              <a:rPr lang="ko-KR" altLang="en-US" dirty="0"/>
              <a:t>에서 여러 </a:t>
            </a:r>
            <a:r>
              <a:rPr lang="en-US" altLang="ko-KR" dirty="0"/>
              <a:t>App</a:t>
            </a:r>
            <a:r>
              <a:rPr lang="ko-KR" altLang="en-US" dirty="0"/>
              <a:t>을 동시에 실행하는 것과 개별 가상 </a:t>
            </a:r>
            <a:r>
              <a:rPr lang="ko-KR" altLang="en-US" dirty="0" err="1"/>
              <a:t>머신에서</a:t>
            </a:r>
            <a:r>
              <a:rPr lang="ko-KR" altLang="en-US" dirty="0"/>
              <a:t> 각각의 </a:t>
            </a:r>
            <a:r>
              <a:rPr lang="en-US" altLang="ko-KR" dirty="0"/>
              <a:t>App</a:t>
            </a:r>
            <a:r>
              <a:rPr lang="ko-KR" altLang="en-US" dirty="0"/>
              <a:t>을 실행하는 경우의 전체 시스템 처리량 비교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Xen</a:t>
            </a:r>
            <a:r>
              <a:rPr lang="ko-KR" altLang="en-US" dirty="0"/>
              <a:t>이 게스트 </a:t>
            </a:r>
            <a:r>
              <a:rPr lang="en-US" altLang="ko-KR" dirty="0"/>
              <a:t>OS</a:t>
            </a:r>
            <a:r>
              <a:rPr lang="ko-KR" altLang="en-US" dirty="0"/>
              <a:t>간에 제공하는 성능 격리를 평가</a:t>
            </a:r>
            <a:r>
              <a:rPr lang="en-US" altLang="ko-KR" dirty="0"/>
              <a:t>, </a:t>
            </a:r>
            <a:r>
              <a:rPr lang="ko-KR" altLang="en-US" dirty="0"/>
              <a:t>동일한 하드웨어에서 다수의 운영체제를 실행하는 것에 대한 전체적이 오버헤드 분석</a:t>
            </a:r>
            <a:endParaRPr lang="en-US" altLang="ko-KR" dirty="0"/>
          </a:p>
          <a:p>
            <a:r>
              <a:rPr lang="en-US" altLang="ko-KR" dirty="0"/>
              <a:t>Linux 2.4.21 </a:t>
            </a:r>
            <a:r>
              <a:rPr lang="ko-KR" altLang="en-US" dirty="0"/>
              <a:t>기반 </a:t>
            </a:r>
            <a:r>
              <a:rPr lang="en-US" altLang="ko-KR" dirty="0" err="1"/>
              <a:t>XenoLinux</a:t>
            </a:r>
            <a:r>
              <a:rPr lang="en-US" altLang="ko-KR" dirty="0"/>
              <a:t> </a:t>
            </a:r>
            <a:r>
              <a:rPr lang="ko-KR" altLang="en-US" dirty="0"/>
              <a:t>포트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10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0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321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네이티브 </a:t>
            </a:r>
            <a:r>
              <a:rPr lang="en-US" altLang="ko-KR" dirty="0"/>
              <a:t>Linux</a:t>
            </a:r>
            <a:r>
              <a:rPr lang="ko-KR" altLang="en-US" dirty="0"/>
              <a:t>의 경우</a:t>
            </a:r>
            <a:r>
              <a:rPr lang="en-US" altLang="ko-KR" dirty="0"/>
              <a:t>, </a:t>
            </a:r>
            <a:r>
              <a:rPr lang="ko-KR" altLang="en-US" dirty="0"/>
              <a:t>단일 프로세서</a:t>
            </a:r>
            <a:r>
              <a:rPr lang="en-US" altLang="ko-KR" dirty="0"/>
              <a:t>(L-UP) </a:t>
            </a:r>
            <a:r>
              <a:rPr lang="ko-KR" altLang="en-US" dirty="0"/>
              <a:t>및 다중 프로세서</a:t>
            </a:r>
            <a:r>
              <a:rPr lang="en-US" altLang="ko-KR" dirty="0"/>
              <a:t>(L-SMP) </a:t>
            </a:r>
            <a:r>
              <a:rPr lang="ko-KR" altLang="en-US" dirty="0"/>
              <a:t>커널의 결과를 모두 제시했으며</a:t>
            </a:r>
            <a:r>
              <a:rPr lang="en-US" altLang="ko-KR" dirty="0"/>
              <a:t>, </a:t>
            </a:r>
            <a:r>
              <a:rPr lang="ko-KR" altLang="en-US" dirty="0"/>
              <a:t>이는 </a:t>
            </a:r>
            <a:r>
              <a:rPr lang="en-US" altLang="ko-KR" dirty="0"/>
              <a:t>SMP </a:t>
            </a:r>
            <a:r>
              <a:rPr lang="ko-KR" altLang="en-US" dirty="0"/>
              <a:t>시스템에서 추가적인 잠금</a:t>
            </a:r>
            <a:r>
              <a:rPr lang="en-US" altLang="ko-KR" dirty="0"/>
              <a:t>(locking)</a:t>
            </a:r>
            <a:r>
              <a:rPr lang="ko-KR" altLang="en-US" dirty="0"/>
              <a:t>으로 인해 발생한 성능 오버헤드가 일부 경우에서 예상보다 컸기 때문입니다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13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629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14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37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15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217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16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86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17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192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18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04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4D5156"/>
              </a:solidFill>
              <a:effectLst/>
              <a:latin typeface="Apple SD Gothic Neo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74308-C0D8-43B1-8969-F7AE7FF4BC2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9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3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85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4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97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5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35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6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107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7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13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8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44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3A98-AA87-E24B-A34C-AAD66A0541C6}" type="slidenum">
              <a:rPr kumimoji="1" lang="ko-KR" altLang="en-US" smtClean="0"/>
              <a:t>9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576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협의회 성과발표회\7. 발표자료\이미지\PPT object\bar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4" y="271198"/>
            <a:ext cx="10069659" cy="7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57" y="448592"/>
            <a:ext cx="9401160" cy="346160"/>
          </a:xfrm>
        </p:spPr>
        <p:txBody>
          <a:bodyPr lIns="0" tIns="0" rIns="0" bIns="0">
            <a:noAutofit/>
          </a:bodyPr>
          <a:lstStyle>
            <a:lvl1pPr>
              <a:defRPr sz="2800" b="0" baseline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533" y="1545950"/>
            <a:ext cx="10014809" cy="5771662"/>
          </a:xfrm>
        </p:spPr>
        <p:txBody>
          <a:bodyPr lIns="21019" tIns="0" rIns="0" bIns="0">
            <a:noAutofit/>
          </a:bodyPr>
          <a:lstStyle>
            <a:lvl1pPr marL="266936" indent="-294260">
              <a:buClrTx/>
              <a:buFont typeface="+mj-lt"/>
              <a:buAutoNum type="romanUcPeriod"/>
              <a:defRPr sz="19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588521" indent="-294260">
              <a:buClr>
                <a:schemeClr val="tx1"/>
              </a:buClr>
              <a:buFont typeface="+mj-lt"/>
              <a:buAutoNum type="arabicPeriod"/>
              <a:defRPr sz="16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882781">
              <a:buClr>
                <a:schemeClr val="tx1"/>
              </a:buClr>
              <a:buFont typeface="+mj-lt"/>
              <a:buAutoNum type="arabicParenR"/>
              <a:defRPr sz="14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177042">
              <a:buClrTx/>
              <a:buFont typeface="+mj-ea"/>
              <a:buAutoNum type="circleNumDbPlain"/>
              <a:defRPr sz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408246" indent="-210186">
              <a:buClrTx/>
              <a:buFont typeface="+mj-lt"/>
              <a:buAutoNum type="alphaLcPeriod"/>
              <a:defRPr sz="120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0" indent="0">
              <a:buFontTx/>
              <a:buNone/>
              <a:defRPr sz="14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</a:lstStyle>
          <a:p>
            <a:pPr lvl="0"/>
            <a:r>
              <a:rPr lang="ko-KR" altLang="en-US" dirty="0"/>
              <a:t>타이틀 </a:t>
            </a:r>
            <a:r>
              <a:rPr lang="en-US" altLang="ko-KR" dirty="0"/>
              <a:t>1</a:t>
            </a:r>
            <a:endParaRPr lang="ko-KR" altLang="en-US" dirty="0"/>
          </a:p>
          <a:p>
            <a:pPr lvl="1"/>
            <a:r>
              <a:rPr lang="ko-KR" altLang="en-US" dirty="0"/>
              <a:t>타이틀 </a:t>
            </a:r>
            <a:r>
              <a:rPr lang="en-US" altLang="ko-KR" dirty="0"/>
              <a:t>2</a:t>
            </a:r>
            <a:endParaRPr lang="ko-KR" altLang="en-US" dirty="0"/>
          </a:p>
          <a:p>
            <a:pPr lvl="2"/>
            <a:r>
              <a:rPr lang="ko-KR" altLang="en-US" dirty="0"/>
              <a:t>타이틀 </a:t>
            </a:r>
            <a:r>
              <a:rPr lang="en-US" altLang="ko-KR" dirty="0"/>
              <a:t>3</a:t>
            </a:r>
            <a:r>
              <a:rPr lang="ko-KR" altLang="en-US" dirty="0"/>
              <a:t> </a:t>
            </a:r>
          </a:p>
          <a:p>
            <a:pPr lvl="3"/>
            <a:r>
              <a:rPr lang="ko-KR" altLang="en-US" dirty="0"/>
              <a:t>타이틀 </a:t>
            </a:r>
            <a:r>
              <a:rPr lang="en-US" altLang="ko-KR" dirty="0"/>
              <a:t>4</a:t>
            </a:r>
          </a:p>
          <a:p>
            <a:pPr lvl="4"/>
            <a:r>
              <a:rPr lang="ko-KR" altLang="en-US" dirty="0"/>
              <a:t>각주</a:t>
            </a:r>
          </a:p>
          <a:p>
            <a:pPr lvl="5"/>
            <a:r>
              <a:rPr lang="ko-KR" altLang="en-US" dirty="0"/>
              <a:t>본문</a:t>
            </a:r>
            <a:endParaRPr lang="en-US" altLang="ko-KR" dirty="0"/>
          </a:p>
        </p:txBody>
      </p:sp>
      <p:sp>
        <p:nvSpPr>
          <p:cNvPr id="15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625792" y="7548697"/>
            <a:ext cx="278624" cy="228466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-1266436" y="625986"/>
            <a:ext cx="425512" cy="3461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00" b="0" kern="1200" baseline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 userDrawn="1"/>
        </p:nvCxnSpPr>
        <p:spPr>
          <a:xfrm>
            <a:off x="251520" y="1079152"/>
            <a:ext cx="10666845" cy="0"/>
          </a:xfrm>
          <a:prstGeom prst="line">
            <a:avLst/>
          </a:prstGeom>
          <a:ln w="6350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 userDrawn="1"/>
        </p:nvCxnSpPr>
        <p:spPr>
          <a:xfrm>
            <a:off x="1052387" y="547582"/>
            <a:ext cx="0" cy="36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09AA46-D39C-4E16-8303-395E76870E70}"/>
              </a:ext>
            </a:extLst>
          </p:cNvPr>
          <p:cNvSpPr txBox="1"/>
          <p:nvPr userDrawn="1"/>
        </p:nvSpPr>
        <p:spPr>
          <a:xfrm>
            <a:off x="1403819" y="131882"/>
            <a:ext cx="667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Time Perfect Bit Modification Attack on In-Vehicle CAN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C4A328B-44A8-4CE7-98D6-A6475FBDA724}"/>
              </a:ext>
            </a:extLst>
          </p:cNvPr>
          <p:cNvSpPr/>
          <p:nvPr userDrawn="1"/>
        </p:nvSpPr>
        <p:spPr>
          <a:xfrm>
            <a:off x="-1" y="249270"/>
            <a:ext cx="1451629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6424821-FF7B-4CD7-8DF8-C4AC49A0DC98}"/>
              </a:ext>
            </a:extLst>
          </p:cNvPr>
          <p:cNvSpPr/>
          <p:nvPr userDrawn="1"/>
        </p:nvSpPr>
        <p:spPr>
          <a:xfrm>
            <a:off x="5994400" y="249270"/>
            <a:ext cx="492515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26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488682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37596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4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660252" y="7572276"/>
            <a:ext cx="278624" cy="228466"/>
          </a:xfrm>
        </p:spPr>
        <p:txBody>
          <a:bodyPr lIns="0" tIns="0" rIns="0" bIns="0">
            <a:noAutofit/>
          </a:bodyPr>
          <a:lstStyle>
            <a:lvl1pPr algn="ctr">
              <a:defRPr sz="11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91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1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1667"/>
          <a:stretch/>
        </p:blipFill>
        <p:spPr bwMode="auto">
          <a:xfrm>
            <a:off x="0" y="0"/>
            <a:ext cx="10909300" cy="53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EPA Aftermarket Conference: Automotive Aftermarket Goes Digital -  EUROMETAL">
            <a:extLst>
              <a:ext uri="{FF2B5EF4-FFF2-40B4-BE49-F238E27FC236}">
                <a16:creationId xmlns:a16="http://schemas.microsoft.com/office/drawing/2014/main" id="{9ABDD5FE-C734-42B6-9EFC-7799D2B7E3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" t="4885" r="7312" b="-4885"/>
          <a:stretch/>
        </p:blipFill>
        <p:spPr bwMode="auto">
          <a:xfrm>
            <a:off x="0" y="573084"/>
            <a:ext cx="10909300" cy="4641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14A62C1-1113-4F43-B980-20807E30841E}"/>
              </a:ext>
            </a:extLst>
          </p:cNvPr>
          <p:cNvSpPr/>
          <p:nvPr userDrawn="1"/>
        </p:nvSpPr>
        <p:spPr>
          <a:xfrm>
            <a:off x="0" y="573084"/>
            <a:ext cx="10909300" cy="4641951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DF6920B-93A1-44DF-B573-3A076A1448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9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뒷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보쉬 조직 개편…이타스, 소프트웨어 정의 차량 개발 역량 통합">
            <a:extLst>
              <a:ext uri="{FF2B5EF4-FFF2-40B4-BE49-F238E27FC236}">
                <a16:creationId xmlns:a16="http://schemas.microsoft.com/office/drawing/2014/main" id="{2E427C6B-E5E2-426A-BA2B-C3879F287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26346"/>
          <a:stretch/>
        </p:blipFill>
        <p:spPr bwMode="auto">
          <a:xfrm>
            <a:off x="0" y="0"/>
            <a:ext cx="10909300" cy="542834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14FB7A0-7097-4403-8620-ECFE58774FAB}"/>
              </a:ext>
            </a:extLst>
          </p:cNvPr>
          <p:cNvSpPr/>
          <p:nvPr userDrawn="1"/>
        </p:nvSpPr>
        <p:spPr>
          <a:xfrm flipV="1">
            <a:off x="0" y="0"/>
            <a:ext cx="10909300" cy="542834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DF6920B-93A1-44DF-B573-3A076A1448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9880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rgbClr val="8B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46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대보정보통신\Desktop\한국도로공사 지원\c-its 교차로 서비스 표지-01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112"/>
          <a:stretch/>
        </p:blipFill>
        <p:spPr bwMode="auto">
          <a:xfrm>
            <a:off x="0" y="708660"/>
            <a:ext cx="10909300" cy="7068503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 userDrawn="1"/>
        </p:nvSpPr>
        <p:spPr>
          <a:xfrm rot="2753740">
            <a:off x="7002191" y="4206598"/>
            <a:ext cx="4103517" cy="3699744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effectLst>
            <a:softEdge rad="660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3530BFB-EA95-4C10-B7D5-198A4D570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6600"/>
            <a:ext cx="10909300" cy="704056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1800CBF-0514-40FC-9C75-3AB5DDC5682B}"/>
              </a:ext>
            </a:extLst>
          </p:cNvPr>
          <p:cNvSpPr/>
          <p:nvPr userDrawn="1"/>
        </p:nvSpPr>
        <p:spPr>
          <a:xfrm>
            <a:off x="1460500" y="708660"/>
            <a:ext cx="9448801" cy="7068503"/>
          </a:xfrm>
          <a:prstGeom prst="rect">
            <a:avLst/>
          </a:prstGeom>
          <a:gradFill>
            <a:gsLst>
              <a:gs pos="0">
                <a:srgbClr val="FFFFFF">
                  <a:alpha val="0"/>
                  <a:lumMod val="50000"/>
                  <a:lumOff val="5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65756972-C9A8-47F8-AB46-B39FB52395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7D989AA-CF6E-4033-878C-4B6DDD9F9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426"/>
          <a:stretch/>
        </p:blipFill>
        <p:spPr>
          <a:xfrm>
            <a:off x="0" y="606250"/>
            <a:ext cx="10909300" cy="71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대보정보통신\Desktop\한국도로공사 지원\c-its 교차로 서비스 표지-01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9112"/>
          <a:stretch/>
        </p:blipFill>
        <p:spPr bwMode="auto">
          <a:xfrm>
            <a:off x="0" y="708660"/>
            <a:ext cx="10909300" cy="7068503"/>
          </a:xfrm>
          <a:prstGeom prst="rect">
            <a:avLst/>
          </a:prstGeom>
          <a:noFill/>
        </p:spPr>
      </p:pic>
      <p:sp>
        <p:nvSpPr>
          <p:cNvPr id="3" name="모서리가 둥근 직사각형 2"/>
          <p:cNvSpPr/>
          <p:nvPr userDrawn="1"/>
        </p:nvSpPr>
        <p:spPr>
          <a:xfrm rot="2753740">
            <a:off x="7002191" y="4206598"/>
            <a:ext cx="4103517" cy="3699744"/>
          </a:xfrm>
          <a:prstGeom prst="roundRect">
            <a:avLst/>
          </a:prstGeom>
          <a:blipFill dpi="0" rotWithShape="1">
            <a:blip r:embed="rId3">
              <a:alphaModFix amt="86000"/>
            </a:blip>
            <a:srcRect/>
            <a:stretch>
              <a:fillRect/>
            </a:stretch>
          </a:blipFill>
          <a:effectLst>
            <a:softEdge rad="660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562505" y="708660"/>
            <a:ext cx="8346796" cy="7068503"/>
          </a:xfrm>
          <a:prstGeom prst="rect">
            <a:avLst/>
          </a:prstGeom>
          <a:gradFill>
            <a:gsLst>
              <a:gs pos="0">
                <a:srgbClr val="FFFFFF">
                  <a:alpha val="0"/>
                  <a:lumMod val="50000"/>
                  <a:lumOff val="5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AC044F9E-D2AE-4954-B47C-2ABE85CD41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9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40674_836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7" r="8816"/>
          <a:stretch/>
        </p:blipFill>
        <p:spPr bwMode="auto">
          <a:xfrm>
            <a:off x="5251269" y="3224210"/>
            <a:ext cx="5658031" cy="45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5251270" y="3224209"/>
            <a:ext cx="5658030" cy="455295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815907B-C36B-45A7-8226-D6AC56649F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3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e future of the modern car is actually digital - Vox">
            <a:extLst>
              <a:ext uri="{FF2B5EF4-FFF2-40B4-BE49-F238E27FC236}">
                <a16:creationId xmlns:a16="http://schemas.microsoft.com/office/drawing/2014/main" id="{F2504D5B-F177-454B-AA94-49AFE36827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4" b="6234"/>
          <a:stretch/>
        </p:blipFill>
        <p:spPr bwMode="auto">
          <a:xfrm flipH="1">
            <a:off x="1337129" y="2418442"/>
            <a:ext cx="9572171" cy="53587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2815907B-C36B-45A7-8226-D6AC56649F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1337129" y="2343150"/>
            <a:ext cx="9572171" cy="5434013"/>
          </a:xfrm>
          <a:prstGeom prst="rect">
            <a:avLst/>
          </a:prstGeom>
          <a:gradFill>
            <a:gsLst>
              <a:gs pos="35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09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442687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59880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1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6" descr="로고] 단국대학교 로고 AI 파일 공유 + png 파일(시그니처,앰블럼,심벌마크) : 네이버 블로그">
            <a:extLst>
              <a:ext uri="{FF2B5EF4-FFF2-40B4-BE49-F238E27FC236}">
                <a16:creationId xmlns:a16="http://schemas.microsoft.com/office/drawing/2014/main" id="{752AC9CC-4182-46F5-B423-FCCCDB5CFD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6" b="40639"/>
          <a:stretch/>
        </p:blipFill>
        <p:spPr bwMode="auto">
          <a:xfrm>
            <a:off x="8324105" y="106313"/>
            <a:ext cx="2427967" cy="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내용 -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3"/>
          <p:cNvSpPr>
            <a:spLocks/>
          </p:cNvSpPr>
          <p:nvPr userDrawn="1"/>
        </p:nvSpPr>
        <p:spPr bwMode="auto">
          <a:xfrm>
            <a:off x="10462343" y="6469021"/>
            <a:ext cx="446958" cy="1308143"/>
          </a:xfrm>
          <a:custGeom>
            <a:avLst/>
            <a:gdLst>
              <a:gd name="T0" fmla="*/ 0 w 316"/>
              <a:gd name="T1" fmla="*/ 973 h 973"/>
              <a:gd name="T2" fmla="*/ 316 w 316"/>
              <a:gd name="T3" fmla="*/ 973 h 973"/>
              <a:gd name="T4" fmla="*/ 316 w 316"/>
              <a:gd name="T5" fmla="*/ 0 h 973"/>
              <a:gd name="T6" fmla="*/ 0 w 316"/>
              <a:gd name="T7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6" h="973">
                <a:moveTo>
                  <a:pt x="0" y="973"/>
                </a:moveTo>
                <a:lnTo>
                  <a:pt x="316" y="973"/>
                </a:lnTo>
                <a:lnTo>
                  <a:pt x="316" y="0"/>
                </a:lnTo>
                <a:lnTo>
                  <a:pt x="0" y="9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06774" tIns="53387" rIns="106774" bIns="53387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62D3D31-0F14-9A41-83C0-D9B24FDD05C3}"/>
              </a:ext>
            </a:extLst>
          </p:cNvPr>
          <p:cNvGrpSpPr/>
          <p:nvPr userDrawn="1"/>
        </p:nvGrpSpPr>
        <p:grpSpPr>
          <a:xfrm>
            <a:off x="1487" y="549891"/>
            <a:ext cx="10909300" cy="535959"/>
            <a:chOff x="2381" y="1109408"/>
            <a:chExt cx="10907713" cy="390366"/>
          </a:xfrm>
        </p:grpSpPr>
        <p:pic>
          <p:nvPicPr>
            <p:cNvPr id="30" name="Picture 4" descr="C:\Users\AHRAM\Desktop\Untitled-19.png">
              <a:extLst>
                <a:ext uri="{FF2B5EF4-FFF2-40B4-BE49-F238E27FC236}">
                  <a16:creationId xmlns:a16="http://schemas.microsoft.com/office/drawing/2014/main" id="{22C4917C-A6FC-7A4B-A91B-557B4330E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81" y="1109408"/>
              <a:ext cx="10907713" cy="390366"/>
            </a:xfrm>
            <a:prstGeom prst="rect">
              <a:avLst/>
            </a:prstGeom>
            <a:noFill/>
          </p:spPr>
        </p:pic>
        <p:pic>
          <p:nvPicPr>
            <p:cNvPr id="31" name="Picture 25" descr="C:\Users\AHRAM\Desktop\Untitled-24.png">
              <a:extLst>
                <a:ext uri="{FF2B5EF4-FFF2-40B4-BE49-F238E27FC236}">
                  <a16:creationId xmlns:a16="http://schemas.microsoft.com/office/drawing/2014/main" id="{D63B5155-28DC-A24E-8BFE-303A85505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323" y="1204297"/>
              <a:ext cx="133389" cy="182488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78" y="633095"/>
            <a:ext cx="10014809" cy="346160"/>
          </a:xfrm>
        </p:spPr>
        <p:txBody>
          <a:bodyPr lIns="0" tIns="0" rIns="0" bIns="0">
            <a:noAutofit/>
          </a:bodyPr>
          <a:lstStyle>
            <a:lvl1pPr>
              <a:defRPr sz="23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</a:t>
            </a:r>
            <a:endParaRPr lang="en-US" dirty="0"/>
          </a:p>
        </p:txBody>
      </p:sp>
      <p:sp>
        <p:nvSpPr>
          <p:cNvPr id="27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 lIns="0" tIns="0" rIns="0" bIns="0">
            <a:no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62B8601-9583-40C4-A51E-20C8E69C43B3}"/>
              </a:ext>
            </a:extLst>
          </p:cNvPr>
          <p:cNvSpPr/>
          <p:nvPr userDrawn="1"/>
        </p:nvSpPr>
        <p:spPr>
          <a:xfrm>
            <a:off x="0" y="7687807"/>
            <a:ext cx="10909300" cy="108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774" tIns="53387" rIns="106774" bIns="53387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59678" y="110770"/>
            <a:ext cx="349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자동차 사이버보안 가이드라인 및 법률 개정안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0" y="249270"/>
            <a:ext cx="707366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 userDrawn="1"/>
        </p:nvSpPr>
        <p:spPr>
          <a:xfrm>
            <a:off x="7319556" y="249270"/>
            <a:ext cx="3600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3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0015" y="414064"/>
            <a:ext cx="9409271" cy="1503225"/>
          </a:xfrm>
          <a:prstGeom prst="rect">
            <a:avLst/>
          </a:prstGeom>
        </p:spPr>
        <p:txBody>
          <a:bodyPr vert="horz" lIns="106774" tIns="53387" rIns="106774" bIns="53387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015" y="2070310"/>
            <a:ext cx="9409271" cy="4934538"/>
          </a:xfrm>
          <a:prstGeom prst="rect">
            <a:avLst/>
          </a:prstGeom>
        </p:spPr>
        <p:txBody>
          <a:bodyPr vert="horz" lIns="106774" tIns="53387" rIns="106774" bIns="53387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014" y="7208280"/>
            <a:ext cx="245459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706" y="7208280"/>
            <a:ext cx="3681889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4693" y="7208280"/>
            <a:ext cx="2454593" cy="414062"/>
          </a:xfrm>
          <a:prstGeom prst="rect">
            <a:avLst/>
          </a:prstGeom>
        </p:spPr>
        <p:txBody>
          <a:bodyPr vert="horz" lIns="106774" tIns="53387" rIns="106774" bIns="533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CED-6144-4B78-9E59-762D97A9E27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3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3" r:id="rId3"/>
    <p:sldLayoutId id="2147483686" r:id="rId4"/>
    <p:sldLayoutId id="2147483677" r:id="rId5"/>
    <p:sldLayoutId id="2147483678" r:id="rId6"/>
    <p:sldLayoutId id="2147483684" r:id="rId7"/>
    <p:sldLayoutId id="2147483680" r:id="rId8"/>
    <p:sldLayoutId id="2147483681" r:id="rId9"/>
    <p:sldLayoutId id="2147483682" r:id="rId10"/>
    <p:sldLayoutId id="2147483676" r:id="rId11"/>
    <p:sldLayoutId id="2147483672" r:id="rId12"/>
    <p:sldLayoutId id="2147483685" r:id="rId13"/>
    <p:sldLayoutId id="2147483688" r:id="rId14"/>
    <p:sldLayoutId id="2147483679" r:id="rId15"/>
  </p:sldLayoutIdLst>
  <p:hf hdr="0" ftr="0" dt="0"/>
  <p:txStyles>
    <p:titleStyle>
      <a:lvl1pPr algn="l" defTabSz="1067745" rtl="0" eaLnBrk="1" latinLnBrk="1" hangingPunct="1">
        <a:lnSpc>
          <a:spcPct val="90000"/>
        </a:lnSpc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936" indent="-266936" algn="l" defTabSz="1067745" rtl="0" eaLnBrk="1" latinLnBrk="1" hangingPunct="1">
        <a:lnSpc>
          <a:spcPct val="90000"/>
        </a:lnSpc>
        <a:spcBef>
          <a:spcPts val="1168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0809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4681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554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2426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36298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171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4043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7916" indent="-266936" algn="l" defTabSz="1067745" rtl="0" eaLnBrk="1" latinLnBrk="1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87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74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61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549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362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3235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7107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0980" algn="l" defTabSz="1067745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blog.naver.com/sharedrecord/222633834165" TargetMode="External"/><Relationship Id="rId5" Type="http://schemas.openxmlformats.org/officeDocument/2006/relationships/hyperlink" Target="https://junhoahn.kr/noriwiki/index.php/Xen_and_the_Art_of_Virtualization" TargetMode="External"/><Relationship Id="rId4" Type="http://schemas.openxmlformats.org/officeDocument/2006/relationships/hyperlink" Target="https://velog.io/@pmw1130/balloonin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1838326"/>
            <a:ext cx="7016817" cy="921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600" b="1" dirty="0">
                <a:ln w="12700">
                  <a:noFill/>
                  <a:prstDash val="solid"/>
                </a:ln>
                <a:solidFill>
                  <a:srgbClr val="004B7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Xen and the Art of Virtualization</a:t>
            </a:r>
            <a:endParaRPr kumimoji="1" lang="ko-KR" altLang="en-US" sz="2600" b="1" dirty="0">
              <a:ln w="12700">
                <a:noFill/>
                <a:prstDash val="solid"/>
              </a:ln>
              <a:solidFill>
                <a:srgbClr val="004B7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294967295"/>
          </p:nvPr>
        </p:nvSpPr>
        <p:spPr>
          <a:xfrm>
            <a:off x="0" y="5246688"/>
            <a:ext cx="2703513" cy="317500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kumimoji="1"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2024-09-24</a:t>
            </a:r>
          </a:p>
          <a:p>
            <a:pPr marL="0" indent="0">
              <a:buNone/>
            </a:pPr>
            <a:r>
              <a:rPr kumimoji="1" lang="ko-KR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박경록</a:t>
            </a:r>
            <a:r>
              <a:rPr kumimoji="1" lang="en-US" altLang="ko-K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&amp; </a:t>
            </a:r>
            <a:r>
              <a:rPr kumimoji="1" lang="ko-KR" altLang="en-US" sz="2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정지헌</a:t>
            </a:r>
            <a:endParaRPr kumimoji="1" lang="en-US" altLang="ko-KR" sz="21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-15446" y="2859088"/>
            <a:ext cx="7523527" cy="0"/>
          </a:xfrm>
          <a:prstGeom prst="line">
            <a:avLst/>
          </a:prstGeom>
          <a:ln w="25400">
            <a:solidFill>
              <a:srgbClr val="004B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1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74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 Evaluation (1/4)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5358303" cy="498136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 vs VMware, UML(User-mode Linux)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Vmware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ESX Server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호스트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전용 커널로 대체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VMware Workstation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호스트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특권 커널 확장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UML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리눅스를 사용자 공간에서 실행하는 가상화 플랫폼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Connectix Virtual PC, Virtual Server, Plex86…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라이선스 제한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 저하 등의 이유로 성능 비교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AC7E95-80C8-F26A-60D5-CFDAC40C1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9682" r="1700" b="16691"/>
          <a:stretch/>
        </p:blipFill>
        <p:spPr bwMode="auto">
          <a:xfrm>
            <a:off x="7799475" y="2268840"/>
            <a:ext cx="2295486" cy="10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Mware Workstation Pro – Virtual machine review -">
            <a:extLst>
              <a:ext uri="{FF2B5EF4-FFF2-40B4-BE49-F238E27FC236}">
                <a16:creationId xmlns:a16="http://schemas.microsoft.com/office/drawing/2014/main" id="{BA356794-A358-F9B4-35CE-6C6AAF140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27017" r="23583" b="28165"/>
          <a:stretch/>
        </p:blipFill>
        <p:spPr bwMode="auto">
          <a:xfrm>
            <a:off x="7722368" y="3345041"/>
            <a:ext cx="2449701" cy="10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建構User-Mode Linux 的實驗環境- HackMD">
            <a:extLst>
              <a:ext uri="{FF2B5EF4-FFF2-40B4-BE49-F238E27FC236}">
                <a16:creationId xmlns:a16="http://schemas.microsoft.com/office/drawing/2014/main" id="{F0F83DAA-9A3D-6771-D40B-7D474D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29" y="4400725"/>
            <a:ext cx="2545977" cy="13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8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7285716" cy="273151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Relative Performance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다른 가상화 기술들의 오버헤드를 </a:t>
            </a: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*Bare Metal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성능과 비교한 결과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 INT2000: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CPU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중심의 작업을 평가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 build time: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커널</a:t>
            </a:r>
            <a:r>
              <a:rPr lang="ko-KR" altLang="en-US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컴파일시 걸리는 시간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PostgreSQL 7.1.3 DB: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검색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OLTP(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트랜잭션 처리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4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4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워크로드</a:t>
            </a:r>
            <a:endParaRPr lang="en-US" altLang="ko-KR" sz="1400" i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r>
              <a:rPr lang="en-US" altLang="ko-KR" sz="1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dbench</a:t>
            </a: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시스템 벤치마크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r>
              <a:rPr lang="en-US" altLang="ko-KR" sz="1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SPEC WEB99: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web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서버의 성능을 평가하는 벤치마크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6F2A497E-2899-F917-A5D6-0695CBC8C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769" y="4597875"/>
            <a:ext cx="6484810" cy="2893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42418A-8827-51E8-A0D1-5D181964981C}"/>
              </a:ext>
            </a:extLst>
          </p:cNvPr>
          <p:cNvSpPr txBox="1"/>
          <p:nvPr/>
        </p:nvSpPr>
        <p:spPr>
          <a:xfrm>
            <a:off x="233823" y="6923286"/>
            <a:ext cx="2097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100" i="1" dirty="0"/>
              <a:t>*Bare metal: </a:t>
            </a:r>
            <a:r>
              <a:rPr lang="ko-KR" altLang="en-US" sz="1100" i="1" dirty="0"/>
              <a:t>실제 하드웨어</a:t>
            </a:r>
            <a:endParaRPr lang="en-US" altLang="ko-KR" sz="1100" i="1" dirty="0"/>
          </a:p>
          <a:p>
            <a:pPr algn="just"/>
            <a:r>
              <a:rPr lang="en-US" altLang="ko-KR" sz="1100" i="1" dirty="0"/>
              <a:t>*</a:t>
            </a:r>
            <a:r>
              <a:rPr lang="ko-KR" altLang="en-US" sz="1100" i="1" dirty="0"/>
              <a:t>워크로드</a:t>
            </a:r>
            <a:r>
              <a:rPr lang="en-US" altLang="ko-KR" sz="1100" i="1" dirty="0"/>
              <a:t>: </a:t>
            </a:r>
            <a:r>
              <a:rPr lang="ko-KR" altLang="en-US" sz="1100" i="1" dirty="0"/>
              <a:t>리소스 사용량</a:t>
            </a:r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499B0C59-987E-5AB9-4818-C80B9ACEB264}"/>
              </a:ext>
            </a:extLst>
          </p:cNvPr>
          <p:cNvSpPr txBox="1"/>
          <p:nvPr/>
        </p:nvSpPr>
        <p:spPr>
          <a:xfrm>
            <a:off x="840358" y="1196752"/>
            <a:ext cx="274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 Evaluation (2/4)</a:t>
            </a:r>
          </a:p>
        </p:txBody>
      </p:sp>
    </p:spTree>
    <p:extLst>
      <p:ext uri="{BB962C8B-B14F-4D97-AF65-F5344CB8AC3E}">
        <p14:creationId xmlns:p14="http://schemas.microsoft.com/office/powerpoint/2010/main" val="84681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7285716" cy="4693593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Operating System Benchmarks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 다른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VMM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오버헤드를 세부적으로 분석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(using </a:t>
            </a:r>
            <a:r>
              <a:rPr lang="en-US" altLang="ko-KR" sz="1500" i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1500" i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lmbench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 성능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Fork, exec, </a:t>
            </a:r>
            <a:r>
              <a:rPr lang="en-US" altLang="ko-KR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등의 작업에서 느림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 폴트 및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mmap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지연 시간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캐시 정렬로 인한 우연한 효과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03748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성능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플리핑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기술 사용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4B8072-4959-2140-9190-7E9F004DD476}"/>
              </a:ext>
            </a:extLst>
          </p:cNvPr>
          <p:cNvSpPr txBox="1"/>
          <p:nvPr/>
        </p:nvSpPr>
        <p:spPr>
          <a:xfrm>
            <a:off x="233822" y="6923286"/>
            <a:ext cx="4149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100" i="1" dirty="0"/>
              <a:t>*</a:t>
            </a:r>
            <a:r>
              <a:rPr lang="en-US" altLang="ko-KR" sz="1100" i="1" dirty="0" err="1"/>
              <a:t>lmbench</a:t>
            </a:r>
            <a:r>
              <a:rPr lang="en-US" altLang="ko-KR" sz="1100" i="1" dirty="0"/>
              <a:t>: </a:t>
            </a:r>
            <a:r>
              <a:rPr lang="ko-KR" altLang="en-US" sz="1100" i="1" dirty="0"/>
              <a:t>운영체제 성능 부분 평가 도구</a:t>
            </a:r>
            <a:r>
              <a:rPr lang="en-US" altLang="ko-KR" sz="1100" i="1" dirty="0"/>
              <a:t>; CPU, </a:t>
            </a:r>
            <a:r>
              <a:rPr lang="ko-KR" altLang="en-US" sz="1100" i="1" dirty="0"/>
              <a:t>메모리</a:t>
            </a:r>
            <a:r>
              <a:rPr lang="en-US" altLang="ko-KR" sz="1100" i="1" dirty="0"/>
              <a:t>, </a:t>
            </a:r>
            <a:r>
              <a:rPr lang="ko-KR" altLang="en-US" sz="1100" i="1" dirty="0"/>
              <a:t>파일 시스템</a:t>
            </a:r>
            <a:r>
              <a:rPr lang="en-US" altLang="ko-KR" sz="1100" i="1" dirty="0"/>
              <a:t>, </a:t>
            </a:r>
            <a:r>
              <a:rPr lang="ko-KR" altLang="en-US" sz="1100" i="1" dirty="0"/>
              <a:t>프로세스 생성</a:t>
            </a:r>
            <a:r>
              <a:rPr lang="en-US" altLang="ko-KR" sz="1100" i="1" dirty="0"/>
              <a:t>, </a:t>
            </a:r>
            <a:r>
              <a:rPr lang="ko-KR" altLang="en-US" sz="1100" i="1" dirty="0" err="1"/>
              <a:t>컨테스트</a:t>
            </a:r>
            <a:r>
              <a:rPr lang="ko-KR" altLang="en-US" sz="1100" i="1" dirty="0"/>
              <a:t> 스위치</a:t>
            </a:r>
            <a:r>
              <a:rPr lang="en-US" altLang="ko-KR" sz="1100" i="1" dirty="0"/>
              <a:t>, </a:t>
            </a:r>
            <a:r>
              <a:rPr lang="ko-KR" altLang="en-US" sz="1100" i="1" dirty="0"/>
              <a:t>네트워크 처리 등 </a:t>
            </a:r>
            <a:endParaRPr lang="en-US" altLang="ko-KR" sz="1100" i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B5AD8C5-A763-F2FC-0AB4-DD73EEB8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018" y="1852805"/>
            <a:ext cx="3038864" cy="25676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CEAE42B-63E8-CC3F-4AC2-B030E6B01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018" y="4483192"/>
            <a:ext cx="3038863" cy="13322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D6E8DBE-C0D8-6250-A25C-D6CA1D10F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139" y="5912899"/>
            <a:ext cx="3492105" cy="13322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0D30CF-320F-5F9A-EAFC-CF84EAEF63C5}"/>
              </a:ext>
            </a:extLst>
          </p:cNvPr>
          <p:cNvSpPr txBox="1"/>
          <p:nvPr/>
        </p:nvSpPr>
        <p:spPr>
          <a:xfrm>
            <a:off x="8376557" y="5100227"/>
            <a:ext cx="277585" cy="128261"/>
          </a:xfrm>
          <a:prstGeom prst="rect">
            <a:avLst/>
          </a:prstGeom>
          <a:noFill/>
          <a:ln w="19050">
            <a:solidFill>
              <a:srgbClr val="FF404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1100" dirty="0"/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3E063BBD-D98D-E470-74DE-22B8AEF13643}"/>
              </a:ext>
            </a:extLst>
          </p:cNvPr>
          <p:cNvSpPr txBox="1"/>
          <p:nvPr/>
        </p:nvSpPr>
        <p:spPr>
          <a:xfrm>
            <a:off x="840358" y="1196752"/>
            <a:ext cx="274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 Evaluation (3/4)</a:t>
            </a:r>
          </a:p>
        </p:txBody>
      </p:sp>
    </p:spTree>
    <p:extLst>
      <p:ext uri="{BB962C8B-B14F-4D97-AF65-F5344CB8AC3E}">
        <p14:creationId xmlns:p14="http://schemas.microsoft.com/office/powerpoint/2010/main" val="207921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422269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kumimoji="0" lang="en-US" altLang="ko-K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Concurrent Virtual Machines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여러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각각의 게스트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실행한 성능과 네이티브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여러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동시 실행한 성능 비교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SPEC WEB99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벤치마크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도메인 수가 증가함에 따라 성능 차이 감소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PostgreSQL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벤치마크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25-35%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더 높은 집계 처리량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SMP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확장성 문제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Linux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블록 캐시 활용 부족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 차이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165927E6-E3A3-CBA8-20DD-70CB2B52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60" y="4119100"/>
            <a:ext cx="2757949" cy="235008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5D6E5E-FD96-017C-AC7E-4F35846A7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317" y="4119099"/>
            <a:ext cx="2635905" cy="2350084"/>
          </a:xfrm>
          <a:prstGeom prst="rect">
            <a:avLst/>
          </a:prstGeom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1E145F0A-401E-37D3-8B26-B434EEEB4576}"/>
              </a:ext>
            </a:extLst>
          </p:cNvPr>
          <p:cNvSpPr txBox="1"/>
          <p:nvPr/>
        </p:nvSpPr>
        <p:spPr>
          <a:xfrm>
            <a:off x="840358" y="1196752"/>
            <a:ext cx="274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 Evaluation (3/4)</a:t>
            </a:r>
          </a:p>
        </p:txBody>
      </p:sp>
    </p:spTree>
    <p:extLst>
      <p:ext uri="{BB962C8B-B14F-4D97-AF65-F5344CB8AC3E}">
        <p14:creationId xmlns:p14="http://schemas.microsoft.com/office/powerpoint/2010/main" val="49640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03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Evaluation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482439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kumimoji="0" lang="en-US" altLang="ko-K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Performance Isolation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 격리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테스트 결과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방해 작업이 있는 환경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4%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2%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정도만 감소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격리 기능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네이티브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실행 불가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Vmware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workstation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성능 낮음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753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753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Scalability</a:t>
            </a: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100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도메인 실행에 대한 성능 평가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요구 사항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 오버헤드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대화형 성능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스케쥴링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4DEE5B74-563C-36D9-604E-00ABED04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100" y="4487018"/>
            <a:ext cx="4283256" cy="2583552"/>
          </a:xfrm>
          <a:prstGeom prst="rect">
            <a:avLst/>
          </a:prstGeom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AABBA95A-B64C-F0AA-79D3-0A91B086A79E}"/>
              </a:ext>
            </a:extLst>
          </p:cNvPr>
          <p:cNvSpPr txBox="1"/>
          <p:nvPr/>
        </p:nvSpPr>
        <p:spPr>
          <a:xfrm>
            <a:off x="840358" y="1196752"/>
            <a:ext cx="274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 Evaluation (4/4)</a:t>
            </a:r>
          </a:p>
        </p:txBody>
      </p:sp>
    </p:spTree>
    <p:extLst>
      <p:ext uri="{BB962C8B-B14F-4D97-AF65-F5344CB8AC3E}">
        <p14:creationId xmlns:p14="http://schemas.microsoft.com/office/powerpoint/2010/main" val="321366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Related work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618666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Related work (1/2)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533069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VM/370 (IBM)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최초로 가상화를 사용하여 레거시 코드에 대한 바이너리 지원을 제공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VMware &amp; Connectix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범용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하드웨어 가상화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 운영체제를 하나의 호스트에서 실행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완전 가상화로 인한 성능 저하 문제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Discocc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NUMA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시스템에서 운영체제를 효율적으로 실행하기 위한 가상화 기술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MIPS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아키텍처에서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가상화된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실행을 위해 일부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Denali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대규모 가상화 환경을 위한 현대적 격리 커널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수의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가상화된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인스턴스를 지원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24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04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Related work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506908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vMatrix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(VMware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분산 시스템에서 코드 이동을 지원하는 플랫폼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PlanetLab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및 개발을 위한 지리적으로 분산된 네트워크 서비스 테스트베드 제공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 호스트를 작은 단위로 나누어 다수 사용자가 동시에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저수준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접근 권한을 가질 수 있음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IBM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zSeries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준가상화된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사용하여 여러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인스턴스를 동시에 실행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55625" lvl="1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ko-KR" altLang="en-US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차별점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코드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안전성 검증 필요 없음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특정 언어나 미들웨어에 종속되지 않음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9498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Tx/>
              <a:buChar char="-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운영체제와 언어 수준 가상 </a:t>
            </a:r>
            <a:r>
              <a:rPr lang="ko-KR" altLang="en-US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머신을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게스트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위에서 실행 가능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25">
            <a:extLst>
              <a:ext uri="{FF2B5EF4-FFF2-40B4-BE49-F238E27FC236}">
                <a16:creationId xmlns:a16="http://schemas.microsoft.com/office/drawing/2014/main" id="{B69125FC-1E27-55CE-7BA0-37B0ADB5809D}"/>
              </a:ext>
            </a:extLst>
          </p:cNvPr>
          <p:cNvSpPr txBox="1"/>
          <p:nvPr/>
        </p:nvSpPr>
        <p:spPr>
          <a:xfrm>
            <a:off x="840358" y="1196752"/>
            <a:ext cx="2519279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Related work (2/2)</a:t>
            </a:r>
          </a:p>
        </p:txBody>
      </p:sp>
    </p:spTree>
    <p:extLst>
      <p:ext uri="{BB962C8B-B14F-4D97-AF65-F5344CB8AC3E}">
        <p14:creationId xmlns:p14="http://schemas.microsoft.com/office/powerpoint/2010/main" val="267478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05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Discussion and Conclusion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65145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Conclusion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415344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kumimoji="0" lang="en-US" altLang="ko-KR" sz="15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Xen </a:t>
            </a:r>
            <a:r>
              <a:rPr kumimoji="0" lang="ko-KR" altLang="en-US" sz="15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하이퍼</a:t>
            </a:r>
            <a:r>
              <a:rPr kumimoji="0" lang="ko-KR" altLang="en-US" sz="15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5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바이저</a:t>
            </a:r>
            <a:r>
              <a:rPr kumimoji="0" lang="ko-KR" altLang="en-US" sz="15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소개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5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여러 도메인에서 게스트 운영체제를 실행할 수 있도록 자원 분할</a:t>
            </a:r>
            <a:r>
              <a:rPr lang="en-US" altLang="ko-KR" sz="105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8902" marR="0" lvl="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Future Work</a:t>
            </a:r>
          </a:p>
          <a:p>
            <a:pPr marL="534988" lvl="1" indent="-26352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Xenolinux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릴리즈 계획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34988" lvl="1" indent="-263525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Copy-on-Write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추가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도메인 간 데이터 공유를 지원</a:t>
            </a:r>
            <a:r>
              <a:rPr lang="en-US" altLang="ko-KR" sz="10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kumimoji="0" lang="en-US" altLang="ko-K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Conclusion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네트워크 중심 서비스 배포에 최적화된 플랫폼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짧은 기간 동안 비용 효율적으로 다수의 운영체제를 실행 가능</a:t>
            </a:r>
            <a:endParaRPr lang="en-US" altLang="ko-KR" sz="14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Xenolinux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성능은 네이티브 </a:t>
            </a:r>
            <a:r>
              <a:rPr lang="en-US" altLang="ko-KR" sz="14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linux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거의 동등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A76B0B9E-5F53-415D-C4EC-CF7AAE7F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92" y="3764595"/>
            <a:ext cx="3122378" cy="1229763"/>
          </a:xfrm>
          <a:prstGeom prst="rect">
            <a:avLst/>
          </a:prstGeom>
          <a:noFill/>
          <a:ln w="28575">
            <a:solidFill>
              <a:srgbClr val="7F7F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4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06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Reference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323054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Reference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7" y="1816938"/>
            <a:ext cx="10421411" cy="313932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배우는 가상화 기술의 이해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CPU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배우는 가상화 기술의 이해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I/O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메모리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Ballooning: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4"/>
              </a:rPr>
              <a:t>https://velog.io/@pmw1130/ballooning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분석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5"/>
              </a:rPr>
              <a:t>https://junhoahn.kr/noriwiki/index.php/Xen_and_the_Art_of_Virtualization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:https://velog.io/@mythos/%EB%A6%AC%EB%88%85%EC%8A%A4-%EC%BB%A4%EB%84%90-%EB%82%B4%EB%B6%80%EA%B5%AC%EC%A1%B0-%EB%B6%80%EB%A1%9D-A</a:t>
            </a: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Type 1 and 2: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6"/>
              </a:rPr>
              <a:t>https://blog.naver.com/sharedrecord/222633834165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4652" marR="0" lvl="0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Ø"/>
              <a:tabLst>
                <a:tab pos="114303" algn="l"/>
              </a:tabLst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 Architecture: https://alexypulivelil.medium.com/xen-architecture-82c39dd07001</a:t>
            </a: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26711" y="1675694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5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01738" y="6088860"/>
            <a:ext cx="85058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 you for your attention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39EB3AB-46D5-4392-BF10-77BCA69BD2CB}"/>
              </a:ext>
            </a:extLst>
          </p:cNvPr>
          <p:cNvCxnSpPr>
            <a:cxnSpLocks/>
          </p:cNvCxnSpPr>
          <p:nvPr/>
        </p:nvCxnSpPr>
        <p:spPr>
          <a:xfrm>
            <a:off x="1201737" y="4500830"/>
            <a:ext cx="8505825" cy="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E0B327-7D15-4F20-9A77-E53E0A7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72" y="4633925"/>
            <a:ext cx="2991353" cy="18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255B90C-8763-4230-9F23-5C992B2D58AA}"/>
              </a:ext>
            </a:extLst>
          </p:cNvPr>
          <p:cNvSpPr/>
          <p:nvPr/>
        </p:nvSpPr>
        <p:spPr>
          <a:xfrm>
            <a:off x="2626822" y="1322635"/>
            <a:ext cx="5802283" cy="5464154"/>
          </a:xfrm>
          <a:prstGeom prst="roundRect">
            <a:avLst>
              <a:gd name="adj" fmla="val 9125"/>
            </a:avLst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13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4B6E81A-85DE-46DC-88E9-25B83A44ABAE}"/>
              </a:ext>
            </a:extLst>
          </p:cNvPr>
          <p:cNvGrpSpPr/>
          <p:nvPr/>
        </p:nvGrpSpPr>
        <p:grpSpPr>
          <a:xfrm>
            <a:off x="3221105" y="1719807"/>
            <a:ext cx="4649201" cy="448263"/>
            <a:chOff x="500408" y="1346129"/>
            <a:chExt cx="4221626" cy="40703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BB92B-EED7-4479-AB72-D62357FB0C9F}"/>
                </a:ext>
              </a:extLst>
            </p:cNvPr>
            <p:cNvSpPr txBox="1"/>
            <p:nvPr/>
          </p:nvSpPr>
          <p:spPr>
            <a:xfrm>
              <a:off x="500408" y="1346129"/>
              <a:ext cx="1579886" cy="407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01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8A9A5C-FF58-408A-A249-D84BCAA93975}"/>
                </a:ext>
              </a:extLst>
            </p:cNvPr>
            <p:cNvSpPr txBox="1"/>
            <p:nvPr/>
          </p:nvSpPr>
          <p:spPr>
            <a:xfrm>
              <a:off x="2331100" y="1384234"/>
              <a:ext cx="2390934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Introduction Of Paper</a:t>
              </a:r>
              <a:r>
                <a:rPr lang="ko-KR" altLang="en-US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8FE8ECD3-47DF-41FE-B5D5-142ECE785209}"/>
              </a:ext>
            </a:extLst>
          </p:cNvPr>
          <p:cNvSpPr txBox="1"/>
          <p:nvPr/>
        </p:nvSpPr>
        <p:spPr>
          <a:xfrm>
            <a:off x="3038995" y="958262"/>
            <a:ext cx="4831310" cy="5696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fontAlgn="base">
              <a:lnSpc>
                <a:spcPct val="130000"/>
              </a:lnSpc>
              <a:defRPr/>
            </a:pPr>
            <a:r>
              <a:rPr lang="en-US" altLang="ko-KR" sz="3200" b="1" spc="-165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KoPubWorld돋움체 Bold" panose="00000800000000000000" pitchFamily="2" charset="-127"/>
              </a:rPr>
              <a:t>Table of contents</a:t>
            </a:r>
            <a:endParaRPr lang="ko-KR" altLang="en-US" sz="3200" b="1" spc="-165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KoPubWorld돋움체 Bold" panose="00000800000000000000" pitchFamily="2" charset="-127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3B08BB0-53F7-4060-944E-1CFA0D2B3A6A}"/>
              </a:ext>
            </a:extLst>
          </p:cNvPr>
          <p:cNvGrpSpPr/>
          <p:nvPr/>
        </p:nvGrpSpPr>
        <p:grpSpPr>
          <a:xfrm>
            <a:off x="3221105" y="2589340"/>
            <a:ext cx="3496082" cy="448264"/>
            <a:chOff x="500408" y="1346129"/>
            <a:chExt cx="3174560" cy="4070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43A35F-DD7B-4EDF-ACAE-529A6BF5FE91}"/>
                </a:ext>
              </a:extLst>
            </p:cNvPr>
            <p:cNvSpPr txBox="1"/>
            <p:nvPr/>
          </p:nvSpPr>
          <p:spPr>
            <a:xfrm>
              <a:off x="500408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02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1519AC-47F9-4FE7-9923-4DE6C0C4C6C5}"/>
                </a:ext>
              </a:extLst>
            </p:cNvPr>
            <p:cNvSpPr txBox="1"/>
            <p:nvPr/>
          </p:nvSpPr>
          <p:spPr>
            <a:xfrm>
              <a:off x="2341190" y="1394929"/>
              <a:ext cx="1333778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Background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EE0BFDB-A189-4680-BF27-BF7406E4F4A8}"/>
              </a:ext>
            </a:extLst>
          </p:cNvPr>
          <p:cNvGrpSpPr/>
          <p:nvPr/>
        </p:nvGrpSpPr>
        <p:grpSpPr>
          <a:xfrm>
            <a:off x="3221105" y="3491507"/>
            <a:ext cx="3314348" cy="677932"/>
            <a:chOff x="500409" y="1549650"/>
            <a:chExt cx="3009536" cy="61558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8C44B8-123C-45D5-9AC3-4AB11096A6A9}"/>
                </a:ext>
              </a:extLst>
            </p:cNvPr>
            <p:cNvSpPr txBox="1"/>
            <p:nvPr/>
          </p:nvSpPr>
          <p:spPr>
            <a:xfrm>
              <a:off x="500409" y="1549650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03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BDCB723-4F87-4EAB-804E-89CC7B1F40F1}"/>
                </a:ext>
              </a:extLst>
            </p:cNvPr>
            <p:cNvSpPr txBox="1"/>
            <p:nvPr/>
          </p:nvSpPr>
          <p:spPr>
            <a:xfrm>
              <a:off x="2331101" y="1588941"/>
              <a:ext cx="1178844" cy="576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Evaluation</a:t>
              </a:r>
            </a:p>
            <a:p>
              <a:pPr algn="r"/>
              <a:endParaRPr lang="ko-KR" altLang="en-US" sz="1762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0E5A9D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B71BFC4E-D8FD-4A7D-A446-5EE633EA27A3}"/>
              </a:ext>
            </a:extLst>
          </p:cNvPr>
          <p:cNvGrpSpPr/>
          <p:nvPr/>
        </p:nvGrpSpPr>
        <p:grpSpPr>
          <a:xfrm>
            <a:off x="3221105" y="4358484"/>
            <a:ext cx="3627142" cy="448264"/>
            <a:chOff x="500410" y="1346129"/>
            <a:chExt cx="3293564" cy="40703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2AED07-C1CC-409C-885E-CEF4194CA4FB}"/>
                </a:ext>
              </a:extLst>
            </p:cNvPr>
            <p:cNvSpPr txBox="1"/>
            <p:nvPr/>
          </p:nvSpPr>
          <p:spPr>
            <a:xfrm>
              <a:off x="500410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04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A3CFD92-E15B-4AB8-8557-937CE062F6D7}"/>
                </a:ext>
              </a:extLst>
            </p:cNvPr>
            <p:cNvSpPr txBox="1"/>
            <p:nvPr/>
          </p:nvSpPr>
          <p:spPr>
            <a:xfrm>
              <a:off x="2341190" y="1384614"/>
              <a:ext cx="1452784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Related work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6FF14C-5FB1-D664-F06F-3ACDFB3ADED1}"/>
              </a:ext>
            </a:extLst>
          </p:cNvPr>
          <p:cNvGrpSpPr/>
          <p:nvPr/>
        </p:nvGrpSpPr>
        <p:grpSpPr>
          <a:xfrm>
            <a:off x="3221105" y="5225454"/>
            <a:ext cx="5082862" cy="448264"/>
            <a:chOff x="500410" y="1346129"/>
            <a:chExt cx="4615405" cy="4070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242908-6B43-AB0B-4340-77BD30C960BE}"/>
                </a:ext>
              </a:extLst>
            </p:cNvPr>
            <p:cNvSpPr txBox="1"/>
            <p:nvPr/>
          </p:nvSpPr>
          <p:spPr>
            <a:xfrm>
              <a:off x="500410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05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AC7AFD-08CC-3982-4FB8-85F2D93457E3}"/>
                </a:ext>
              </a:extLst>
            </p:cNvPr>
            <p:cNvSpPr txBox="1"/>
            <p:nvPr/>
          </p:nvSpPr>
          <p:spPr>
            <a:xfrm>
              <a:off x="2341189" y="1394744"/>
              <a:ext cx="2774626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Discussion and Conclusion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EE177-A081-B05A-19FA-AE298DD6D200}"/>
              </a:ext>
            </a:extLst>
          </p:cNvPr>
          <p:cNvGrpSpPr/>
          <p:nvPr/>
        </p:nvGrpSpPr>
        <p:grpSpPr>
          <a:xfrm>
            <a:off x="3221107" y="6067218"/>
            <a:ext cx="3288538" cy="448264"/>
            <a:chOff x="500411" y="1346129"/>
            <a:chExt cx="2986100" cy="4070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49732B-CF1D-7C85-18F0-1406F90BA4E4}"/>
                </a:ext>
              </a:extLst>
            </p:cNvPr>
            <p:cNvSpPr txBox="1"/>
            <p:nvPr/>
          </p:nvSpPr>
          <p:spPr>
            <a:xfrm>
              <a:off x="500411" y="1346129"/>
              <a:ext cx="1579886" cy="407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313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Chapter 06</a:t>
              </a:r>
              <a:endParaRPr lang="ko-KR" altLang="en-US" sz="2313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F7F4B2-3459-C97E-B00C-C4289F8F65D5}"/>
                </a:ext>
              </a:extLst>
            </p:cNvPr>
            <p:cNvSpPr txBox="1"/>
            <p:nvPr/>
          </p:nvSpPr>
          <p:spPr>
            <a:xfrm>
              <a:off x="2354536" y="1389954"/>
              <a:ext cx="1131975" cy="330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762" b="1" dirty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rgbClr val="0E5A9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77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01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85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Introduction Of Paper </a:t>
            </a:r>
          </a:p>
          <a:p>
            <a:pPr marL="342900" indent="-342900">
              <a:lnSpc>
                <a:spcPts val="3100"/>
              </a:lnSpc>
            </a:pPr>
            <a:r>
              <a:rPr lang="ko-KR" altLang="en-US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88470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Information Of Paper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C2F6C80D-36FF-49BC-B4BF-76746BDC985F}"/>
              </a:ext>
            </a:extLst>
          </p:cNvPr>
          <p:cNvSpPr txBox="1"/>
          <p:nvPr/>
        </p:nvSpPr>
        <p:spPr>
          <a:xfrm>
            <a:off x="343249" y="1816938"/>
            <a:ext cx="4902131" cy="16850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Information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2003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년도 논문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가상머신인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소개하는 내용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구성 및 성능을 담고 있음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11A164-4B6D-F007-FEF5-59C972850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65" y="2016077"/>
            <a:ext cx="4165550" cy="533549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8EB4E15-CE59-DB2D-99C6-437DC78E3A31}"/>
              </a:ext>
            </a:extLst>
          </p:cNvPr>
          <p:cNvSpPr/>
          <p:nvPr/>
        </p:nvSpPr>
        <p:spPr>
          <a:xfrm>
            <a:off x="6820187" y="2349845"/>
            <a:ext cx="3565502" cy="4659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F2896-B654-D7B2-8296-F3BD9E5DCBE1}"/>
              </a:ext>
            </a:extLst>
          </p:cNvPr>
          <p:cNvSpPr txBox="1"/>
          <p:nvPr/>
        </p:nvSpPr>
        <p:spPr>
          <a:xfrm>
            <a:off x="343248" y="3602509"/>
            <a:ext cx="4902131" cy="168507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Keyword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Virtual Machine Monitor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Hypervisors</a:t>
            </a: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Paravirtualizations</a:t>
            </a:r>
          </a:p>
        </p:txBody>
      </p:sp>
    </p:spTree>
    <p:extLst>
      <p:ext uri="{BB962C8B-B14F-4D97-AF65-F5344CB8AC3E}">
        <p14:creationId xmlns:p14="http://schemas.microsoft.com/office/powerpoint/2010/main" val="23130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484655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가상화란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 무엇인가</a:t>
            </a:r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4902131" cy="325473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전통적인 구조 </a:t>
            </a: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vs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전통적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서버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운영체제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Task 1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Mail server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고유한 서버로 분할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하드웨어를 효율적으로 사용 가능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F6E32D-C3B0-F108-8F90-347F8B9B5493}"/>
              </a:ext>
            </a:extLst>
          </p:cNvPr>
          <p:cNvSpPr txBox="1"/>
          <p:nvPr/>
        </p:nvSpPr>
        <p:spPr>
          <a:xfrm>
            <a:off x="395536" y="5327885"/>
            <a:ext cx="5059114" cy="203132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 구조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물리적 리소스를 가져와 가상 환경이 사용할 수 있도록 분할하는 역할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9875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Picture 2" descr="server-usage">
            <a:extLst>
              <a:ext uri="{FF2B5EF4-FFF2-40B4-BE49-F238E27FC236}">
                <a16:creationId xmlns:a16="http://schemas.microsoft.com/office/drawing/2014/main" id="{EFEE4993-373C-C037-6F10-92F7FC16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75" y="1879118"/>
            <a:ext cx="3965943" cy="103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er-usage-for-virtualization">
            <a:extLst>
              <a:ext uri="{FF2B5EF4-FFF2-40B4-BE49-F238E27FC236}">
                <a16:creationId xmlns:a16="http://schemas.microsoft.com/office/drawing/2014/main" id="{9F7167D7-F911-E1C3-5DCF-A0FF633E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61" y="3447528"/>
            <a:ext cx="4170973" cy="10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1D3F08CD-8FBA-DEC2-7B8D-A264C7930339}"/>
              </a:ext>
            </a:extLst>
          </p:cNvPr>
          <p:cNvSpPr/>
          <p:nvPr/>
        </p:nvSpPr>
        <p:spPr>
          <a:xfrm rot="5400000">
            <a:off x="7659991" y="3095274"/>
            <a:ext cx="633908" cy="3824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1F023FF8-964B-E603-34B8-D20020EE3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285" y="5272375"/>
            <a:ext cx="3810000" cy="206692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6F36E37-12F1-8901-C660-EB3EA181092A}"/>
              </a:ext>
            </a:extLst>
          </p:cNvPr>
          <p:cNvCxnSpPr/>
          <p:nvPr/>
        </p:nvCxnSpPr>
        <p:spPr>
          <a:xfrm>
            <a:off x="199917" y="5162042"/>
            <a:ext cx="1047556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3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2484655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가상화란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 무엇인가</a:t>
            </a:r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490213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 분류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47665534-704C-57FB-AB1A-610A69E6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67" y="2331529"/>
            <a:ext cx="600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38741BA-DDE3-6BC2-B174-1D265364856B}"/>
              </a:ext>
            </a:extLst>
          </p:cNvPr>
          <p:cNvSpPr/>
          <p:nvPr/>
        </p:nvSpPr>
        <p:spPr>
          <a:xfrm>
            <a:off x="2966502" y="2333495"/>
            <a:ext cx="2999863" cy="21270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2A010-3319-07CD-27C1-45CA739BB387}"/>
              </a:ext>
            </a:extLst>
          </p:cNvPr>
          <p:cNvSpPr txBox="1"/>
          <p:nvPr/>
        </p:nvSpPr>
        <p:spPr>
          <a:xfrm>
            <a:off x="239723" y="3265377"/>
            <a:ext cx="24611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FF0000"/>
                </a:solidFill>
              </a:rPr>
              <a:t>① </a:t>
            </a:r>
            <a:r>
              <a:rPr lang="en-US" altLang="ko-KR" sz="1500" b="1" dirty="0"/>
              <a:t>By &lt;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1500" b="1" dirty="0"/>
              <a:t> 유형</a:t>
            </a:r>
            <a:r>
              <a:rPr lang="en-US" altLang="ko-KR" sz="1500" b="1" dirty="0"/>
              <a:t>&gt;</a:t>
            </a:r>
            <a:endParaRPr lang="ko-KR" altLang="en-US" sz="15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CF971-BB3C-D5E3-518F-1091A884B23E}"/>
              </a:ext>
            </a:extLst>
          </p:cNvPr>
          <p:cNvSpPr txBox="1"/>
          <p:nvPr/>
        </p:nvSpPr>
        <p:spPr>
          <a:xfrm>
            <a:off x="233823" y="5747358"/>
            <a:ext cx="24929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FF0000"/>
                </a:solidFill>
              </a:rPr>
              <a:t>②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By &lt;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가상화 방식</a:t>
            </a:r>
            <a:r>
              <a:rPr lang="ko-KR" altLang="en-US" sz="1500" b="1" dirty="0"/>
              <a:t> 유형</a:t>
            </a:r>
            <a:r>
              <a:rPr lang="en-US" altLang="ko-KR" sz="1500" b="1" dirty="0"/>
              <a:t>&gt;</a:t>
            </a:r>
            <a:endParaRPr lang="ko-KR" altLang="en-US" sz="1500" b="1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BC78BAF-D6A8-A218-21EB-A1838E2F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15" y="4808169"/>
            <a:ext cx="5049292" cy="25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8CDC283-388B-E1E4-4683-9EEDFBFFF37A}"/>
              </a:ext>
            </a:extLst>
          </p:cNvPr>
          <p:cNvCxnSpPr>
            <a:cxnSpLocks/>
          </p:cNvCxnSpPr>
          <p:nvPr/>
        </p:nvCxnSpPr>
        <p:spPr>
          <a:xfrm flipH="1">
            <a:off x="2908564" y="4460563"/>
            <a:ext cx="57938" cy="473143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2512782-B5EA-33A5-3A2E-145C7434183F}"/>
              </a:ext>
            </a:extLst>
          </p:cNvPr>
          <p:cNvCxnSpPr>
            <a:cxnSpLocks/>
          </p:cNvCxnSpPr>
          <p:nvPr/>
        </p:nvCxnSpPr>
        <p:spPr>
          <a:xfrm>
            <a:off x="5966365" y="4460563"/>
            <a:ext cx="1845946" cy="473143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29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5713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의 구조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4902131" cy="560922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아키텍처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Domain 0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Backend Driver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TCP/IP Stack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Real Hardware Driver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Domain U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Application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TCP/IP Stack</a:t>
            </a: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Frontend Driver</a:t>
            </a: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Xen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Shared Memory Segment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9875" marR="0" lvl="1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9875" marR="0" lvl="1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73437" lvl="2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729086-2CCE-0ADA-25B4-ACBA143F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06" y="2603501"/>
            <a:ext cx="6221569" cy="35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3BBB137A-2B97-A6E5-D832-2E0A75E2557F}"/>
              </a:ext>
            </a:extLst>
          </p:cNvPr>
          <p:cNvSpPr/>
          <p:nvPr/>
        </p:nvSpPr>
        <p:spPr>
          <a:xfrm>
            <a:off x="3686928" y="3873786"/>
            <a:ext cx="518615" cy="6902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5713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의 구조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9" y="1816938"/>
            <a:ext cx="6876417" cy="2469907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Xen: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제어 메커니즘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CPU 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제공하는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API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VM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특정 작업을 요청할 때 사용됨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OS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에서의 </a:t>
            </a: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Syscall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과 유사함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D977494F-76A7-F7C7-E4D7-61FEC808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911" y="4211444"/>
            <a:ext cx="4062191" cy="28583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7366752-3329-8174-42F1-19A87A373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31" y="4211444"/>
            <a:ext cx="4001058" cy="2896004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32F22F60-7F9E-B887-772F-2FA266B787E6}"/>
              </a:ext>
            </a:extLst>
          </p:cNvPr>
          <p:cNvSpPr/>
          <p:nvPr/>
        </p:nvSpPr>
        <p:spPr>
          <a:xfrm>
            <a:off x="5884217" y="2937843"/>
            <a:ext cx="518615" cy="6902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556AD-C480-AFE9-21DF-578D3D9C069B}"/>
              </a:ext>
            </a:extLst>
          </p:cNvPr>
          <p:cNvSpPr txBox="1"/>
          <p:nvPr/>
        </p:nvSpPr>
        <p:spPr>
          <a:xfrm>
            <a:off x="6507417" y="3111799"/>
            <a:ext cx="2953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b="1" i="1" dirty="0"/>
              <a:t>CPU</a:t>
            </a:r>
            <a:r>
              <a:rPr lang="ko-KR" altLang="en-US" sz="1500" b="1" i="1" dirty="0"/>
              <a:t>의 가상화를 수행할 수 있음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94C02F16-E7A7-C5E4-1D1B-F8B08D42666A}"/>
              </a:ext>
            </a:extLst>
          </p:cNvPr>
          <p:cNvSpPr/>
          <p:nvPr/>
        </p:nvSpPr>
        <p:spPr>
          <a:xfrm>
            <a:off x="5195342" y="5113863"/>
            <a:ext cx="518615" cy="69024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3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5713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의 구조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03857-AA33-8E22-C3B6-9E3DABDEC3B6}"/>
              </a:ext>
            </a:extLst>
          </p:cNvPr>
          <p:cNvSpPr txBox="1"/>
          <p:nvPr/>
        </p:nvSpPr>
        <p:spPr>
          <a:xfrm>
            <a:off x="343248" y="1816938"/>
            <a:ext cx="7906823" cy="207749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Xen: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전송 메커니즘</a:t>
            </a:r>
            <a:endParaRPr kumimoji="0" lang="en-US" altLang="ko-KR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lvl="1" indent="-182563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Ring</a:t>
            </a: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Xen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Hypervisor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도메인 간 데이터 전송을 처리하는 효율적인 버퍼 구조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큐 형태의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Ring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버퍼 구조를 사용함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디바이스와 도메인 간에는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&lt;Producer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Ring/Customer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Ring&gt;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존재함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리눅스 커널 내부구조 부록 #A, 가상화(Virtualization)란">
            <a:extLst>
              <a:ext uri="{FF2B5EF4-FFF2-40B4-BE49-F238E27FC236}">
                <a16:creationId xmlns:a16="http://schemas.microsoft.com/office/drawing/2014/main" id="{B6085CD9-C138-73FA-EE12-DF53A56FF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1" y="4063188"/>
            <a:ext cx="4702572" cy="32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EA0CBDCD-7480-3ACB-AAEE-9191517A1324}"/>
              </a:ext>
            </a:extLst>
          </p:cNvPr>
          <p:cNvSpPr/>
          <p:nvPr/>
        </p:nvSpPr>
        <p:spPr>
          <a:xfrm rot="5400000">
            <a:off x="5330407" y="6572756"/>
            <a:ext cx="734324" cy="2454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D5B68208-8A94-A8D9-A90B-D812345B0DB6}"/>
              </a:ext>
            </a:extLst>
          </p:cNvPr>
          <p:cNvSpPr/>
          <p:nvPr/>
        </p:nvSpPr>
        <p:spPr>
          <a:xfrm>
            <a:off x="5834205" y="6216889"/>
            <a:ext cx="98147" cy="888303"/>
          </a:xfrm>
          <a:prstGeom prst="rightBrace">
            <a:avLst>
              <a:gd name="adj1" fmla="val 146255"/>
              <a:gd name="adj2" fmla="val 50000"/>
            </a:avLst>
          </a:prstGeom>
          <a:ln w="19050">
            <a:solidFill>
              <a:srgbClr val="FF404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CD144-FD6B-8F08-46A4-F56972C047C3}"/>
              </a:ext>
            </a:extLst>
          </p:cNvPr>
          <p:cNvSpPr txBox="1"/>
          <p:nvPr/>
        </p:nvSpPr>
        <p:spPr>
          <a:xfrm>
            <a:off x="5932352" y="6499457"/>
            <a:ext cx="35317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 b="1" i="1" dirty="0"/>
              <a:t>네트워크와 디스크 가상화를 수행 가능</a:t>
            </a:r>
          </a:p>
        </p:txBody>
      </p:sp>
    </p:spTree>
    <p:extLst>
      <p:ext uri="{BB962C8B-B14F-4D97-AF65-F5344CB8AC3E}">
        <p14:creationId xmlns:p14="http://schemas.microsoft.com/office/powerpoint/2010/main" val="222317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1"/>
          <p:cNvSpPr txBox="1"/>
          <p:nvPr/>
        </p:nvSpPr>
        <p:spPr>
          <a:xfrm>
            <a:off x="395536" y="500042"/>
            <a:ext cx="562975" cy="489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800" b="1" spc="-150" dirty="0">
                <a:solidFill>
                  <a:srgbClr val="005CA8"/>
                </a:solidFill>
                <a:latin typeface="+mn-ea"/>
              </a:rPr>
              <a:t>02</a:t>
            </a:r>
            <a:endParaRPr lang="ko-KR" altLang="en-US" sz="2800" b="1" spc="-150" dirty="0">
              <a:solidFill>
                <a:srgbClr val="005CA8"/>
              </a:solidFill>
              <a:latin typeface="+mn-ea"/>
            </a:endParaRPr>
          </a:p>
        </p:txBody>
      </p:sp>
      <p:sp>
        <p:nvSpPr>
          <p:cNvPr id="5" name="TextBox 62"/>
          <p:cNvSpPr txBox="1"/>
          <p:nvPr/>
        </p:nvSpPr>
        <p:spPr>
          <a:xfrm>
            <a:off x="1115616" y="500042"/>
            <a:ext cx="8085534" cy="454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100"/>
              </a:lnSpc>
            </a:pPr>
            <a:r>
              <a:rPr lang="en-US" altLang="ko-KR" sz="23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Background</a:t>
            </a:r>
          </a:p>
        </p:txBody>
      </p:sp>
      <p:sp>
        <p:nvSpPr>
          <p:cNvPr id="20" name="TextBox 25"/>
          <p:cNvSpPr txBox="1"/>
          <p:nvPr/>
        </p:nvSpPr>
        <p:spPr>
          <a:xfrm>
            <a:off x="840358" y="1196752"/>
            <a:ext cx="1457130" cy="338554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</p:spPr>
        <p:txBody>
          <a:bodyPr vert="horz" wrap="none" lIns="0" tIns="0" rIns="0" bIns="0" rtlCol="0" anchor="t" anchorCtr="0">
            <a:spAutoFit/>
          </a:bodyPr>
          <a:lstStyle>
            <a:defPPr>
              <a:defRPr lang="ko-KR"/>
            </a:defPPr>
            <a:lvl1pPr marL="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4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4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11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485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349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20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096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968" algn="l" defTabSz="913741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Xen</a:t>
            </a:r>
            <a:r>
              <a:rPr lang="ko-KR" altLang="en-US" sz="22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의 구조</a:t>
            </a:r>
            <a:endParaRPr lang="en-US" altLang="ko-KR" sz="22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11576" y="1294029"/>
            <a:ext cx="144000" cy="144000"/>
            <a:chOff x="5911850" y="4345781"/>
            <a:chExt cx="108000" cy="108000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911850" y="4345781"/>
              <a:ext cx="108000" cy="108000"/>
            </a:xfrm>
            <a:prstGeom prst="roundRect">
              <a:avLst/>
            </a:prstGeom>
            <a:solidFill>
              <a:srgbClr val="BFBFB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Rix헤드 M" panose="02020603020101020101" pitchFamily="18" charset="-127"/>
                <a:ea typeface="Rix헤드 M" panose="02020603020101020101" pitchFamily="18" charset="-127"/>
              </a:endParaRPr>
            </a:p>
          </p:txBody>
        </p:sp>
        <p:pic>
          <p:nvPicPr>
            <p:cNvPr id="23" name="그림 22" descr="화살표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418" y="4372349"/>
              <a:ext cx="54864" cy="54864"/>
            </a:xfrm>
            <a:prstGeom prst="rect">
              <a:avLst/>
            </a:prstGeom>
          </p:spPr>
        </p:pic>
      </p:grpSp>
      <p:sp>
        <p:nvSpPr>
          <p:cNvPr id="100" name="슬라이드 번호 개체 틀 2">
            <a:extLst>
              <a:ext uri="{FF2B5EF4-FFF2-40B4-BE49-F238E27FC236}">
                <a16:creationId xmlns:a16="http://schemas.microsoft.com/office/drawing/2014/main" id="{4F6C25B7-51A8-47C5-B558-B21F828B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175" y="7420226"/>
            <a:ext cx="278624" cy="286242"/>
          </a:xfrm>
        </p:spPr>
        <p:txBody>
          <a:bodyPr/>
          <a:lstStyle/>
          <a:p>
            <a:fld id="{2D94ACED-6144-4B78-9E59-762D97A9E270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BC09E779-D79A-4839-BA1E-0842E817ACEB}"/>
              </a:ext>
            </a:extLst>
          </p:cNvPr>
          <p:cNvGrpSpPr/>
          <p:nvPr/>
        </p:nvGrpSpPr>
        <p:grpSpPr>
          <a:xfrm>
            <a:off x="135676" y="1684659"/>
            <a:ext cx="10637955" cy="5758737"/>
            <a:chOff x="135676" y="1684659"/>
            <a:chExt cx="10637955" cy="5758737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E9149BFB-8B20-4DDA-98EE-7416EE48ED9D}"/>
                </a:ext>
              </a:extLst>
            </p:cNvPr>
            <p:cNvGrpSpPr/>
            <p:nvPr/>
          </p:nvGrpSpPr>
          <p:grpSpPr>
            <a:xfrm>
              <a:off x="135676" y="6846899"/>
              <a:ext cx="637566" cy="596497"/>
              <a:chOff x="16160150" y="5401102"/>
              <a:chExt cx="360000" cy="360000"/>
            </a:xfrm>
          </p:grpSpPr>
          <p:sp>
            <p:nvSpPr>
              <p:cNvPr id="145" name="직사각형 144">
                <a:extLst>
                  <a:ext uri="{FF2B5EF4-FFF2-40B4-BE49-F238E27FC236}">
                    <a16:creationId xmlns:a16="http://schemas.microsoft.com/office/drawing/2014/main" id="{05E35BAE-F827-46D4-B70D-C958E1277136}"/>
                  </a:ext>
                </a:extLst>
              </p:cNvPr>
              <p:cNvSpPr/>
              <p:nvPr/>
            </p:nvSpPr>
            <p:spPr>
              <a:xfrm rot="16200000" flipH="1">
                <a:off x="16007859" y="5553393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6" name="직사각형 145">
                <a:extLst>
                  <a:ext uri="{FF2B5EF4-FFF2-40B4-BE49-F238E27FC236}">
                    <a16:creationId xmlns:a16="http://schemas.microsoft.com/office/drawing/2014/main" id="{A6152D5D-EF08-4AA5-A19A-B603CD14A5E4}"/>
                  </a:ext>
                </a:extLst>
              </p:cNvPr>
              <p:cNvSpPr/>
              <p:nvPr/>
            </p:nvSpPr>
            <p:spPr>
              <a:xfrm flipH="1">
                <a:off x="16160150" y="5705684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5ADCC9F4-E98F-4D1B-A9CA-057AD62EB819}"/>
                </a:ext>
              </a:extLst>
            </p:cNvPr>
            <p:cNvGrpSpPr/>
            <p:nvPr/>
          </p:nvGrpSpPr>
          <p:grpSpPr>
            <a:xfrm flipV="1">
              <a:off x="135676" y="1684659"/>
              <a:ext cx="637566" cy="596497"/>
              <a:chOff x="16160150" y="4795735"/>
              <a:chExt cx="360000" cy="360000"/>
            </a:xfrm>
          </p:grpSpPr>
          <p:sp>
            <p:nvSpPr>
              <p:cNvPr id="143" name="직사각형 142">
                <a:extLst>
                  <a:ext uri="{FF2B5EF4-FFF2-40B4-BE49-F238E27FC236}">
                    <a16:creationId xmlns:a16="http://schemas.microsoft.com/office/drawing/2014/main" id="{28BC83B0-5FF4-4B55-AB4D-7D812BD24039}"/>
                  </a:ext>
                </a:extLst>
              </p:cNvPr>
              <p:cNvSpPr/>
              <p:nvPr/>
            </p:nvSpPr>
            <p:spPr>
              <a:xfrm rot="16200000" flipH="1">
                <a:off x="16007859" y="4948026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DF55D3D5-9FE5-455F-B941-7FFF9E1AEB00}"/>
                  </a:ext>
                </a:extLst>
              </p:cNvPr>
              <p:cNvSpPr/>
              <p:nvPr/>
            </p:nvSpPr>
            <p:spPr>
              <a:xfrm flipH="1">
                <a:off x="16160150" y="5100317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8C418AB2-1CFB-4F16-84EA-3610BAE23264}"/>
                </a:ext>
              </a:extLst>
            </p:cNvPr>
            <p:cNvGrpSpPr/>
            <p:nvPr/>
          </p:nvGrpSpPr>
          <p:grpSpPr>
            <a:xfrm flipH="1">
              <a:off x="10125301" y="6846899"/>
              <a:ext cx="648323" cy="596497"/>
              <a:chOff x="15007762" y="5401102"/>
              <a:chExt cx="366074" cy="360000"/>
            </a:xfrm>
          </p:grpSpPr>
          <p:sp>
            <p:nvSpPr>
              <p:cNvPr id="141" name="직사각형 140">
                <a:extLst>
                  <a:ext uri="{FF2B5EF4-FFF2-40B4-BE49-F238E27FC236}">
                    <a16:creationId xmlns:a16="http://schemas.microsoft.com/office/drawing/2014/main" id="{AF7D6254-4EEC-4F55-A029-BF2FCA4F20C4}"/>
                  </a:ext>
                </a:extLst>
              </p:cNvPr>
              <p:cNvSpPr/>
              <p:nvPr/>
            </p:nvSpPr>
            <p:spPr>
              <a:xfrm rot="16200000" flipH="1">
                <a:off x="14855471" y="5553393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2" name="직사각형 141">
                <a:extLst>
                  <a:ext uri="{FF2B5EF4-FFF2-40B4-BE49-F238E27FC236}">
                    <a16:creationId xmlns:a16="http://schemas.microsoft.com/office/drawing/2014/main" id="{AE6CFCAB-A327-492D-91BC-D6B9588C41CB}"/>
                  </a:ext>
                </a:extLst>
              </p:cNvPr>
              <p:cNvSpPr/>
              <p:nvPr/>
            </p:nvSpPr>
            <p:spPr>
              <a:xfrm flipH="1">
                <a:off x="15013836" y="5705684"/>
                <a:ext cx="360000" cy="55418"/>
              </a:xfrm>
              <a:prstGeom prst="rect">
                <a:avLst/>
              </a:prstGeom>
              <a:solidFill>
                <a:srgbClr val="7ACA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B1566CCD-56A7-4AEF-8DE5-5049A5D8E86A}"/>
                </a:ext>
              </a:extLst>
            </p:cNvPr>
            <p:cNvGrpSpPr/>
            <p:nvPr/>
          </p:nvGrpSpPr>
          <p:grpSpPr>
            <a:xfrm flipH="1" flipV="1">
              <a:off x="10125310" y="1684659"/>
              <a:ext cx="648321" cy="596497"/>
              <a:chOff x="15007763" y="4795735"/>
              <a:chExt cx="366073" cy="360000"/>
            </a:xfrm>
          </p:grpSpPr>
          <p:sp>
            <p:nvSpPr>
              <p:cNvPr id="139" name="직사각형 138">
                <a:extLst>
                  <a:ext uri="{FF2B5EF4-FFF2-40B4-BE49-F238E27FC236}">
                    <a16:creationId xmlns:a16="http://schemas.microsoft.com/office/drawing/2014/main" id="{430352CC-EF1E-46C4-9C61-ABC035498BE6}"/>
                  </a:ext>
                </a:extLst>
              </p:cNvPr>
              <p:cNvSpPr/>
              <p:nvPr/>
            </p:nvSpPr>
            <p:spPr>
              <a:xfrm rot="16200000" flipH="1">
                <a:off x="14855472" y="4948026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  <p:sp>
            <p:nvSpPr>
              <p:cNvPr id="140" name="직사각형 139">
                <a:extLst>
                  <a:ext uri="{FF2B5EF4-FFF2-40B4-BE49-F238E27FC236}">
                    <a16:creationId xmlns:a16="http://schemas.microsoft.com/office/drawing/2014/main" id="{10F6AF03-0651-4A5F-8CC1-FEF69FE9D12D}"/>
                  </a:ext>
                </a:extLst>
              </p:cNvPr>
              <p:cNvSpPr/>
              <p:nvPr/>
            </p:nvSpPr>
            <p:spPr>
              <a:xfrm flipH="1">
                <a:off x="15013836" y="5100317"/>
                <a:ext cx="360000" cy="55418"/>
              </a:xfrm>
              <a:prstGeom prst="rect">
                <a:avLst/>
              </a:prstGeom>
              <a:solidFill>
                <a:srgbClr val="00206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2000">
                  <a:latin typeface="+mn-ea"/>
                </a:endParaRPr>
              </a:p>
            </p:txBody>
          </p:sp>
        </p:grp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54ED2EFB-0CFB-4E1B-AB93-7DF6C30B8D25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1731300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184CE8B-B8D1-4E88-B4F5-C212A80351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185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CA38835B-9B2F-485F-81A0-3254C1D8C310}"/>
                </a:ext>
              </a:extLst>
            </p:cNvPr>
            <p:cNvCxnSpPr>
              <a:cxnSpLocks/>
            </p:cNvCxnSpPr>
            <p:nvPr/>
          </p:nvCxnSpPr>
          <p:spPr>
            <a:xfrm>
              <a:off x="846866" y="7387952"/>
              <a:ext cx="9215568" cy="0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56FF9BFF-07BE-42F4-B4EF-D48DE7B35F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382" y="2349845"/>
              <a:ext cx="0" cy="4428366"/>
            </a:xfrm>
            <a:prstGeom prst="line">
              <a:avLst/>
            </a:prstGeom>
            <a:ln>
              <a:solidFill>
                <a:srgbClr val="7ACA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BC784C-334D-0F1A-C09C-763D8402287E}"/>
              </a:ext>
            </a:extLst>
          </p:cNvPr>
          <p:cNvSpPr txBox="1"/>
          <p:nvPr/>
        </p:nvSpPr>
        <p:spPr>
          <a:xfrm>
            <a:off x="277435" y="1814914"/>
            <a:ext cx="5233942" cy="5595378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lang="en-US" altLang="ko-KR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Xen: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 메모리 관리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Shadow page Table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전가상화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(Full Virtualization)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사용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lvl="2" indent="-285750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Xen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은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page Table 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관리를 모두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Guest </a:t>
            </a:r>
            <a:r>
              <a:rPr kumimoji="0" lang="en-US" altLang="ko-K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Os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 권한 부여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 페이지 테이블 접근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Guest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Read-only </a:t>
            </a:r>
            <a:r>
              <a:rPr lang="ko-KR" altLang="en-US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권한만을 지님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3437" marR="0" lvl="2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tabLst>
                <a:tab pos="114303" algn="l"/>
              </a:tabLst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0357" marR="0" lvl="0" indent="-171455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l"/>
              <a:tabLst>
                <a:tab pos="114303" algn="l"/>
              </a:tabLst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Xen: </a:t>
            </a:r>
            <a:r>
              <a:rPr lang="ko-KR" altLang="en-US" sz="18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물리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메모리 관리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452438" marR="0" lvl="1" indent="-182563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Wingdings" panose="05000000000000000000" pitchFamily="2" charset="2"/>
              <a:buChar char="ü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Memory Ballooning</a:t>
            </a: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9187" marR="0" lvl="2" indent="-285750" algn="l" defTabSz="914424" rtl="0" eaLnBrk="1" fontAlgn="ctr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tabLst>
                <a:tab pos="114303" algn="l"/>
              </a:tabLst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가상화 환경에서 메모리 리소스를 동적으로 관리하고 조절하기 위한 기법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69875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9875" lvl="1" defTabSz="914424" fontAlgn="ctr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tabLst>
                <a:tab pos="114303" algn="l"/>
              </a:tabLst>
              <a:defRPr/>
            </a:pPr>
            <a:endParaRPr lang="en-US" altLang="ko-KR" sz="15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A239DB2-5D81-787C-16C7-078416B7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04" y="1995162"/>
            <a:ext cx="3647871" cy="25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8A6BC01-7C67-14F6-F895-44BC2523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77" y="5066188"/>
            <a:ext cx="4613923" cy="1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23A7EF4-B3C0-9E2E-5EF0-684384FC6FBE}"/>
              </a:ext>
            </a:extLst>
          </p:cNvPr>
          <p:cNvCxnSpPr/>
          <p:nvPr/>
        </p:nvCxnSpPr>
        <p:spPr>
          <a:xfrm>
            <a:off x="199917" y="4865427"/>
            <a:ext cx="10475560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72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Penta">
      <a:dk1>
        <a:sysClr val="windowText" lastClr="000000"/>
      </a:dk1>
      <a:lt1>
        <a:sysClr val="window" lastClr="FFFFFF"/>
      </a:lt1>
      <a:dk2>
        <a:srgbClr val="999E9B"/>
      </a:dk2>
      <a:lt2>
        <a:srgbClr val="0060A9"/>
      </a:lt2>
      <a:accent1>
        <a:srgbClr val="30A2DB"/>
      </a:accent1>
      <a:accent2>
        <a:srgbClr val="1D7ED7"/>
      </a:accent2>
      <a:accent3>
        <a:srgbClr val="1B5DA5"/>
      </a:accent3>
      <a:accent4>
        <a:srgbClr val="002060"/>
      </a:accent4>
      <a:accent5>
        <a:srgbClr val="C00000"/>
      </a:accent5>
      <a:accent6>
        <a:srgbClr val="FFC000"/>
      </a:accent6>
      <a:hlink>
        <a:srgbClr val="309EFF"/>
      </a:hlink>
      <a:folHlink>
        <a:srgbClr val="8496B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50000"/>
            </a:schemeClr>
          </a:solidFill>
          <a:tailEnd type="triangl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41383</TotalTime>
  <Words>1206</Words>
  <Application>Microsoft Office PowerPoint</Application>
  <PresentationFormat>사용자 지정</PresentationFormat>
  <Paragraphs>267</Paragraphs>
  <Slides>19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Apple SD Gothic Neo</vt:lpstr>
      <vt:lpstr>HY견고딕</vt:lpstr>
      <vt:lpstr>Rix헤드 M</vt:lpstr>
      <vt:lpstr>나눔고딕</vt:lpstr>
      <vt:lpstr>맑은 고딕</vt:lpstr>
      <vt:lpstr>Arial</vt:lpstr>
      <vt:lpstr>Wingdings</vt:lpstr>
      <vt:lpstr>Office 테마</vt:lpstr>
      <vt:lpstr>Xen and the Art of Virtualization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송지록</dc:creator>
  <cp:lastModifiedBy>박경록</cp:lastModifiedBy>
  <cp:revision>2346</cp:revision>
  <cp:lastPrinted>2019-10-29T13:28:53Z</cp:lastPrinted>
  <dcterms:created xsi:type="dcterms:W3CDTF">2017-01-20T06:50:42Z</dcterms:created>
  <dcterms:modified xsi:type="dcterms:W3CDTF">2024-09-23T08:01:29Z</dcterms:modified>
</cp:coreProperties>
</file>