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65" r:id="rId2"/>
    <p:sldId id="533" r:id="rId3"/>
    <p:sldId id="526" r:id="rId4"/>
    <p:sldId id="501" r:id="rId5"/>
    <p:sldId id="527" r:id="rId6"/>
    <p:sldId id="512" r:id="rId7"/>
    <p:sldId id="525" r:id="rId8"/>
    <p:sldId id="532" r:id="rId9"/>
    <p:sldId id="500" r:id="rId10"/>
    <p:sldId id="528" r:id="rId11"/>
    <p:sldId id="524" r:id="rId12"/>
    <p:sldId id="513" r:id="rId13"/>
    <p:sldId id="503" r:id="rId14"/>
    <p:sldId id="514" r:id="rId15"/>
    <p:sldId id="515" r:id="rId16"/>
    <p:sldId id="516" r:id="rId17"/>
    <p:sldId id="529" r:id="rId18"/>
    <p:sldId id="518" r:id="rId19"/>
    <p:sldId id="520" r:id="rId20"/>
    <p:sldId id="519" r:id="rId21"/>
    <p:sldId id="521" r:id="rId22"/>
    <p:sldId id="474" r:id="rId23"/>
    <p:sldId id="425" r:id="rId2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CFF"/>
    <a:srgbClr val="223C6A"/>
    <a:srgbClr val="E8E8E8"/>
    <a:srgbClr val="FBE5D6"/>
    <a:srgbClr val="DEEBF7"/>
    <a:srgbClr val="E2F0D9"/>
    <a:srgbClr val="FFFFFF"/>
    <a:srgbClr val="D6DCE5"/>
    <a:srgbClr val="002166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23"/>
    <p:restoredTop sz="74215" autoAdjust="0"/>
  </p:normalViewPr>
  <p:slideViewPr>
    <p:cSldViewPr snapToGrid="0">
      <p:cViewPr varScale="1">
        <p:scale>
          <a:sx n="114" d="100"/>
          <a:sy n="114" d="100"/>
        </p:scale>
        <p:origin x="26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497C6-7855-4542-92BA-FA69C87C9068}" type="datetimeFigureOut">
              <a:rPr kumimoji="1" lang="ko-Kore-KR" altLang="en-US" smtClean="0"/>
              <a:t>10/09/2024</a:t>
            </a:fld>
            <a:endParaRPr kumimoji="1" lang="ko-Kore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937A7-AF7A-E442-B9E4-5B6B380B2C7B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5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6725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92906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0933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24201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99238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368307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23656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43645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645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4010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19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8026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ko-KR" altLang="en-US" b="0" i="0" dirty="0">
              <a:solidFill>
                <a:srgbClr val="D1D2D3"/>
              </a:solidFill>
              <a:effectLst/>
              <a:latin typeface="NotoSansKR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49373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20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48760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21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53382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22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3119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23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37140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ko-KR" altLang="en-US" b="0" i="0" dirty="0">
              <a:solidFill>
                <a:srgbClr val="D1D2D3"/>
              </a:solidFill>
              <a:effectLst/>
              <a:latin typeface="NotoSansKR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82371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6182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None/>
            </a:pPr>
            <a:endParaRPr lang="ko-KR" altLang="en-US" b="0" i="0" dirty="0">
              <a:solidFill>
                <a:srgbClr val="D1D2D3"/>
              </a:solidFill>
              <a:effectLst/>
              <a:latin typeface="NotoSansKR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5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024649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6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62371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7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509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8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24056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937A7-AF7A-E442-B9E4-5B6B380B2C7B}" type="slidenum">
              <a:rPr kumimoji="1" lang="ko-Kore-KR" altLang="en-US" smtClean="0"/>
              <a:t>9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4617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1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7DFBA228-F68E-C88E-CD3A-66DFF0BF6BF1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solidFill>
            <a:srgbClr val="002166"/>
          </a:solidFill>
          <a:ln>
            <a:solidFill>
              <a:srgbClr val="002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kumimoji="1" lang="ko-Kore-KR" altLang="en-US" dirty="0"/>
          </a:p>
        </p:txBody>
      </p:sp>
      <p:grpSp>
        <p:nvGrpSpPr>
          <p:cNvPr id="7" name="그룹 1001">
            <a:extLst>
              <a:ext uri="{FF2B5EF4-FFF2-40B4-BE49-F238E27FC236}">
                <a16:creationId xmlns:a16="http://schemas.microsoft.com/office/drawing/2014/main" id="{AD751DAD-E201-C9D4-3D3E-36D9A16C0C32}"/>
              </a:ext>
            </a:extLst>
          </p:cNvPr>
          <p:cNvGrpSpPr/>
          <p:nvPr userDrawn="1"/>
        </p:nvGrpSpPr>
        <p:grpSpPr>
          <a:xfrm>
            <a:off x="8730113" y="0"/>
            <a:ext cx="3461887" cy="6867524"/>
            <a:chOff x="12414873" y="0"/>
            <a:chExt cx="5870841" cy="10285714"/>
          </a:xfrm>
        </p:grpSpPr>
        <p:pic>
          <p:nvPicPr>
            <p:cNvPr id="8" name="Object 2">
              <a:extLst>
                <a:ext uri="{FF2B5EF4-FFF2-40B4-BE49-F238E27FC236}">
                  <a16:creationId xmlns:a16="http://schemas.microsoft.com/office/drawing/2014/main" id="{D1306267-6D2F-A64E-91BF-8A5D62CF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14873" y="0"/>
              <a:ext cx="5870841" cy="10285714"/>
            </a:xfrm>
            <a:prstGeom prst="rect">
              <a:avLst/>
            </a:prstGeom>
          </p:spPr>
        </p:pic>
      </p:grpSp>
      <p:grpSp>
        <p:nvGrpSpPr>
          <p:cNvPr id="9" name="그룹 1002">
            <a:extLst>
              <a:ext uri="{FF2B5EF4-FFF2-40B4-BE49-F238E27FC236}">
                <a16:creationId xmlns:a16="http://schemas.microsoft.com/office/drawing/2014/main" id="{13DC65FE-ABCE-D251-0CB8-8767ED6D9369}"/>
              </a:ext>
            </a:extLst>
          </p:cNvPr>
          <p:cNvGrpSpPr/>
          <p:nvPr userDrawn="1"/>
        </p:nvGrpSpPr>
        <p:grpSpPr>
          <a:xfrm>
            <a:off x="7201303" y="9524"/>
            <a:ext cx="3311433" cy="6858000"/>
            <a:chOff x="9962264" y="-43127"/>
            <a:chExt cx="4971138" cy="10328841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id="{F57A1DDE-5B1F-57C9-DBED-B6DED8DDB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62264" y="-43127"/>
              <a:ext cx="4971138" cy="10328841"/>
            </a:xfrm>
            <a:prstGeom prst="rect">
              <a:avLst/>
            </a:prstGeom>
          </p:spPr>
        </p:pic>
      </p:grpSp>
      <p:grpSp>
        <p:nvGrpSpPr>
          <p:cNvPr id="13" name="그룹 1004">
            <a:extLst>
              <a:ext uri="{FF2B5EF4-FFF2-40B4-BE49-F238E27FC236}">
                <a16:creationId xmlns:a16="http://schemas.microsoft.com/office/drawing/2014/main" id="{A3FE7B96-9720-14F5-1175-14380C308970}"/>
              </a:ext>
            </a:extLst>
          </p:cNvPr>
          <p:cNvGrpSpPr/>
          <p:nvPr userDrawn="1"/>
        </p:nvGrpSpPr>
        <p:grpSpPr>
          <a:xfrm>
            <a:off x="983226" y="9524"/>
            <a:ext cx="882445" cy="1239232"/>
            <a:chOff x="1233766" y="-261975"/>
            <a:chExt cx="1428433" cy="2283363"/>
          </a:xfrm>
        </p:grpSpPr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6D35457B-D03D-832D-D7BD-7ABBFFF1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3766" y="-261975"/>
              <a:ext cx="1428433" cy="2283363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2726E74-48FF-F58F-D1ED-A1287BCE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341" y="2149735"/>
            <a:ext cx="9144000" cy="847971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rgbClr val="59CCFF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DE219E-AE77-07F1-115A-59C9440D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966" y="3028132"/>
            <a:ext cx="9144000" cy="602064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  <p:grpSp>
        <p:nvGrpSpPr>
          <p:cNvPr id="11" name="그룹 1003">
            <a:extLst>
              <a:ext uri="{FF2B5EF4-FFF2-40B4-BE49-F238E27FC236}">
                <a16:creationId xmlns:a16="http://schemas.microsoft.com/office/drawing/2014/main" id="{63882862-A9EA-46E0-9A8D-5B75F24DB6FB}"/>
              </a:ext>
            </a:extLst>
          </p:cNvPr>
          <p:cNvGrpSpPr/>
          <p:nvPr userDrawn="1"/>
        </p:nvGrpSpPr>
        <p:grpSpPr>
          <a:xfrm>
            <a:off x="826106" y="5595874"/>
            <a:ext cx="6448075" cy="9524"/>
            <a:chOff x="980609" y="8725422"/>
            <a:chExt cx="7802170" cy="9524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0FCA7D23-8E99-4FCB-E6E4-B6B56411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609" y="8725422"/>
              <a:ext cx="7802170" cy="9524"/>
            </a:xfrm>
            <a:prstGeom prst="rect">
              <a:avLst/>
            </a:prstGeom>
          </p:spPr>
        </p:pic>
      </p:grp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3E3B7C47-8907-AA48-697F-6A60D80369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66" y="4608074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 dirty="0"/>
              <a:t>홍길동</a:t>
            </a:r>
          </a:p>
        </p:txBody>
      </p:sp>
      <p:sp>
        <p:nvSpPr>
          <p:cNvPr id="31" name="텍스트 개체 틀 25">
            <a:extLst>
              <a:ext uri="{FF2B5EF4-FFF2-40B4-BE49-F238E27FC236}">
                <a16:creationId xmlns:a16="http://schemas.microsoft.com/office/drawing/2014/main" id="{34138980-3BA5-BEE5-4FD9-C1B5F6C9B9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966" y="5034062"/>
            <a:ext cx="6708550" cy="400829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ko-KR" altLang="en-US" dirty="0"/>
              <a:t>단국대학교</a:t>
            </a:r>
          </a:p>
        </p:txBody>
      </p:sp>
      <p:sp>
        <p:nvSpPr>
          <p:cNvPr id="34" name="내용 개체 틀 33">
            <a:extLst>
              <a:ext uri="{FF2B5EF4-FFF2-40B4-BE49-F238E27FC236}">
                <a16:creationId xmlns:a16="http://schemas.microsoft.com/office/drawing/2014/main" id="{2AD1D8D0-91BF-B321-B990-3304CDAECA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3532" y="1601965"/>
            <a:ext cx="9179860" cy="428625"/>
          </a:xfrm>
        </p:spPr>
        <p:txBody>
          <a:bodyPr anchor="b">
            <a:normAutofit/>
          </a:bodyPr>
          <a:lstStyle>
            <a:lvl1pPr marL="1260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ko-KR" altLang="en-US" dirty="0"/>
              <a:t>마스터 텍스트 스타일을 편집하려면 클릭</a:t>
            </a:r>
            <a:endParaRPr kumimoji="1" lang="ko-Kore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4E428BC6-8583-06A3-5606-A2F0FEF6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147" b="40645"/>
          <a:stretch/>
        </p:blipFill>
        <p:spPr>
          <a:xfrm>
            <a:off x="845341" y="5773865"/>
            <a:ext cx="2241606" cy="427194"/>
          </a:xfrm>
          <a:prstGeom prst="rect">
            <a:avLst/>
          </a:prstGeom>
        </p:spPr>
      </p:pic>
      <p:pic>
        <p:nvPicPr>
          <p:cNvPr id="15" name="그림 14" descr="폰트, 텍스트, 그래픽, 로고이(가) 표시된 사진&#10;&#10;자동 생성된 설명">
            <a:extLst>
              <a:ext uri="{FF2B5EF4-FFF2-40B4-BE49-F238E27FC236}">
                <a16:creationId xmlns:a16="http://schemas.microsoft.com/office/drawing/2014/main" id="{4A53B4EA-3348-9EE3-8520-EC7A04866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771"/>
          <a:stretch/>
        </p:blipFill>
        <p:spPr>
          <a:xfrm>
            <a:off x="3577821" y="5773865"/>
            <a:ext cx="1551122" cy="432972"/>
          </a:xfrm>
          <a:prstGeom prst="rect">
            <a:avLst/>
          </a:prstGeo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D5C1352A-B9EF-940B-5ADB-4FCDAEF3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7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3216" y="5745113"/>
            <a:ext cx="420945" cy="4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651C5-1ABF-7206-A3AA-EEECFF9B0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 anchor="b"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A7ABEA1-282B-88BE-1238-4683160E09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en-US" altLang="ko-KR" dirty="0"/>
          </a:p>
          <a:p>
            <a:pPr lvl="0"/>
            <a:endParaRPr kumimoji="1" lang="en-US" altLang="en-US" dirty="0"/>
          </a:p>
          <a:p>
            <a:pPr lvl="0"/>
            <a:r>
              <a:rPr kumimoji="1" lang="en-US" altLang="en-US" dirty="0"/>
              <a:t>Click to edit master text style</a:t>
            </a:r>
          </a:p>
          <a:p>
            <a:pPr lvl="1"/>
            <a:r>
              <a:rPr kumimoji="1" lang="en-US" altLang="en-US" dirty="0"/>
              <a:t>Second stack</a:t>
            </a:r>
          </a:p>
          <a:p>
            <a:pPr lvl="2"/>
            <a:r>
              <a:rPr kumimoji="1" lang="en-US" altLang="en-US" dirty="0"/>
              <a:t>Third stack</a:t>
            </a:r>
          </a:p>
          <a:p>
            <a:pPr lvl="3"/>
            <a:r>
              <a:rPr kumimoji="1" lang="en-US" altLang="en-US" dirty="0"/>
              <a:t>Fourth stack</a:t>
            </a:r>
          </a:p>
          <a:p>
            <a:pPr lvl="4"/>
            <a:r>
              <a:rPr kumimoji="1" lang="en-US" altLang="en-US" dirty="0"/>
              <a:t>Fifth stack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A93F59-3A9A-EF15-39DF-5424410B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DCA4BC-3B14-EA89-511A-D13DD64E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283CE-3AED-D2E1-E6CE-EFA2BA8B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7CFD1112-1591-EB69-339F-C84692F4A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5177" y="56007"/>
            <a:ext cx="8141571" cy="365125"/>
          </a:xfrm>
        </p:spPr>
        <p:txBody>
          <a:bodyPr>
            <a:noAutofit/>
          </a:bodyPr>
          <a:lstStyle>
            <a:lvl1pPr marL="12600" indent="0">
              <a:buNone/>
              <a:defRPr sz="1600" b="1">
                <a:solidFill>
                  <a:srgbClr val="002166"/>
                </a:solidFill>
              </a:defRPr>
            </a:lvl1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6969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1709738"/>
            <a:ext cx="11567160" cy="2679673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002166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689987"/>
            <a:ext cx="11567160" cy="13996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3003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F105D-3219-7ADA-CEF9-99993DDC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rgbClr val="002166"/>
                </a:solidFill>
                <a:latin typeface="+mj-ea"/>
                <a:ea typeface="+mj-ea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2BAA39C-FCC0-C681-D76F-0052D62E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70" y="4296697"/>
            <a:ext cx="11567160" cy="1792953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C1E7E13-6965-686A-4677-02EB8C06F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B96B5D-6462-3996-1B92-BF6590D8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90E403-1735-10CB-5CC5-C4D6C92A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71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942AEF-E52E-DF96-3C36-4C4D41CC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8475"/>
            <a:ext cx="11567160" cy="644169"/>
          </a:xfrm>
        </p:spPr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5E8651-FD2D-8806-9090-F9C100697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2420" y="1265129"/>
            <a:ext cx="5707380" cy="5029790"/>
          </a:xfrm>
        </p:spPr>
        <p:txBody>
          <a:bodyPr/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F9D8F1-C104-8C00-16E1-E80AF182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5127"/>
            <a:ext cx="5707380" cy="5029790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56636D8-C593-EC85-DCE6-AE0F333D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9CCB19-E277-D097-28B6-8AA0198C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6E5A545-D040-2AB2-5E3B-A5532BF0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50941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4DEDB5-E615-9354-E3A3-C670D3E9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49852"/>
            <a:ext cx="11567160" cy="647498"/>
          </a:xfrm>
        </p:spPr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C1DCF-0F6B-5E1E-7390-853A7E785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43433"/>
            <a:ext cx="5685155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6D8438-F030-2BC2-01AA-863B972A3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420" y="1773862"/>
            <a:ext cx="5685155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30CD41A-8A27-4DF1-B737-570509E48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43433"/>
            <a:ext cx="5707380" cy="442420"/>
          </a:xfrm>
        </p:spPr>
        <p:txBody>
          <a:bodyPr anchor="ctr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E4D4BF5-24AC-7F86-6986-10FF572F8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773862"/>
            <a:ext cx="5707380" cy="4415801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54C8581-5725-531C-2358-81ED2199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7A2E577-8E5F-1E93-B41E-810C7F818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458A89B-E0B4-C481-232F-4A61CCF3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22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6311-9255-25DC-A949-EA5F6C0A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1608"/>
            <a:ext cx="11567160" cy="621036"/>
          </a:xfrm>
        </p:spPr>
        <p:txBody>
          <a:bodyPr/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B8FE47C-C32F-0E84-C31D-B1935D63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F73A0AF-AEF3-47C8-82B2-952FE0DB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F27489-7667-4983-909C-B0B167AC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26747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EE41259-47F8-4E59-A75D-F9D4F6E44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2C30967-B47E-64F1-7877-D8487EF6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AF4427-B402-4B7C-0B96-835CE4BC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CF19-81D8-464F-B12D-EB882744BB91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29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188C9-085C-9576-478E-6777BC77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78642"/>
            <a:ext cx="11567160" cy="621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AF7695-1DE1-3DE4-1C6A-62C8F8C9D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420" y="1265129"/>
            <a:ext cx="11567160" cy="5024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en-US" altLang="ko-KR" dirty="0"/>
          </a:p>
          <a:p>
            <a:pPr lvl="0"/>
            <a:endParaRPr kumimoji="1" lang="en-US" altLang="en-US" dirty="0"/>
          </a:p>
          <a:p>
            <a:pPr lvl="0"/>
            <a:r>
              <a:rPr kumimoji="1" lang="en-US" altLang="en-US" dirty="0"/>
              <a:t>Click to edit master text style</a:t>
            </a:r>
          </a:p>
          <a:p>
            <a:pPr lvl="1"/>
            <a:r>
              <a:rPr kumimoji="1" lang="en-US" altLang="en-US" dirty="0"/>
              <a:t>Second stack</a:t>
            </a:r>
          </a:p>
          <a:p>
            <a:pPr lvl="2"/>
            <a:r>
              <a:rPr kumimoji="1" lang="en-US" altLang="en-US" dirty="0"/>
              <a:t>Third stack</a:t>
            </a:r>
          </a:p>
          <a:p>
            <a:pPr lvl="3"/>
            <a:r>
              <a:rPr kumimoji="1" lang="en-US" altLang="en-US" dirty="0"/>
              <a:t>Fourth stack</a:t>
            </a:r>
          </a:p>
          <a:p>
            <a:pPr lvl="4"/>
            <a:r>
              <a:rPr kumimoji="1" lang="en-US" altLang="en-US" dirty="0"/>
              <a:t>Fifth stack</a:t>
            </a:r>
            <a:endParaRPr kumimoji="1" lang="ko-Kore-KR" altLang="en-US"/>
          </a:p>
          <a:p>
            <a:pPr lvl="0"/>
            <a:endParaRPr kumimoji="1" lang="ko-Kore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6CA21A-C823-0969-6D47-EA0750BEB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901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274970-F931-8BF2-45AC-6BEF4BE79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" y="63902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" altLang="ko-Kore-KR" dirty="0"/>
              <a:t>Copyright 2024. </a:t>
            </a:r>
            <a:r>
              <a:rPr kumimoji="1" lang="en" altLang="ko-Kore-KR" dirty="0" err="1"/>
              <a:t>BoanLab</a:t>
            </a:r>
            <a:r>
              <a:rPr kumimoji="1" lang="en" altLang="ko-Kore-KR" dirty="0"/>
              <a:t>. All rights reserved.</a:t>
            </a:r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ACD538-52C1-DEB4-3073-80BE5D90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0621" y="0"/>
            <a:ext cx="2037304" cy="360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EE5CF19-81D8-464F-B12D-EB882744BB91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grpSp>
        <p:nvGrpSpPr>
          <p:cNvPr id="15" name="그룹 1006">
            <a:extLst>
              <a:ext uri="{FF2B5EF4-FFF2-40B4-BE49-F238E27FC236}">
                <a16:creationId xmlns:a16="http://schemas.microsoft.com/office/drawing/2014/main" id="{91B94207-59F7-310B-B3F8-1C03826E278B}"/>
              </a:ext>
            </a:extLst>
          </p:cNvPr>
          <p:cNvGrpSpPr/>
          <p:nvPr userDrawn="1"/>
        </p:nvGrpSpPr>
        <p:grpSpPr>
          <a:xfrm>
            <a:off x="11503742" y="0"/>
            <a:ext cx="373858" cy="360326"/>
            <a:chOff x="16681347" y="-477608"/>
            <a:chExt cx="1309472" cy="1262077"/>
          </a:xfrm>
        </p:grpSpPr>
        <p:pic>
          <p:nvPicPr>
            <p:cNvPr id="16" name="Object 19">
              <a:extLst>
                <a:ext uri="{FF2B5EF4-FFF2-40B4-BE49-F238E27FC236}">
                  <a16:creationId xmlns:a16="http://schemas.microsoft.com/office/drawing/2014/main" id="{B419338C-9564-486C-F0E5-1BE73C1D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81347" y="-477608"/>
              <a:ext cx="1309472" cy="1262077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BBD6579F-C612-1183-66AF-B885D84C1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alphaModFix amt="50000"/>
          </a:blip>
          <a:srcRect t="41147" b="40645"/>
          <a:stretch/>
        </p:blipFill>
        <p:spPr>
          <a:xfrm>
            <a:off x="8419903" y="6408252"/>
            <a:ext cx="1805925" cy="32882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4F13A29-7831-A741-A223-13AFBC75254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</a:blip>
          <a:stretch>
            <a:fillRect/>
          </a:stretch>
        </p:blipFill>
        <p:spPr>
          <a:xfrm>
            <a:off x="10324848" y="6390102"/>
            <a:ext cx="1500585" cy="3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0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53" r:id="rId6"/>
    <p:sldLayoutId id="2147483654" r:id="rId7"/>
    <p:sldLayoutId id="214748365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59CCFF"/>
          </a:solidFill>
          <a:latin typeface="Calibri" panose="020F0502020204030204" pitchFamily="34" charset="0"/>
          <a:ea typeface="맑은 고딕" panose="020B0503020000020004" pitchFamily="34" charset="-127"/>
          <a:cs typeface="+mj-cs"/>
        </a:defRPr>
      </a:lvl1pPr>
    </p:titleStyle>
    <p:bodyStyle>
      <a:lvl1pPr marL="2286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1pPr>
      <a:lvl2pPr marL="6858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2pPr>
      <a:lvl3pPr marL="11430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3pPr>
      <a:lvl4pPr marL="16002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4pPr>
      <a:lvl5pPr marL="2057400" indent="-216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Calibri" panose="020F0502020204030204" pitchFamily="34" charset="0"/>
          <a:ea typeface="맑은 고딕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03377" TargetMode="External"/><Relationship Id="rId7" Type="http://schemas.openxmlformats.org/officeDocument/2006/relationships/hyperlink" Target="https://www.microsoft.com/en-us/research/project/fiddl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807.05358" TargetMode="External"/><Relationship Id="rId5" Type="http://schemas.openxmlformats.org/officeDocument/2006/relationships/hyperlink" Target="https://arxiv.org/abs/2006.09503" TargetMode="External"/><Relationship Id="rId4" Type="http://schemas.openxmlformats.org/officeDocument/2006/relationships/hyperlink" Target="https://arxiv.org/abs/1811.0696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11.069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89C6DC-F18B-2B94-FB00-74E3A519F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PipeDream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D6788F7-FD7A-2AC7-BBC4-14C7CFC275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ko-KR" sz="2800" dirty="0"/>
              <a:t>Generalized Pipeline Parallelism for DNN Training</a:t>
            </a:r>
            <a:endParaRPr kumimoji="1" lang="ko-Kore-KR" altLang="en-US" sz="280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3786496-7E64-3D72-D20A-2C20B20A4C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66" y="4401572"/>
            <a:ext cx="6708550" cy="607331"/>
          </a:xfrm>
        </p:spPr>
        <p:txBody>
          <a:bodyPr/>
          <a:lstStyle/>
          <a:p>
            <a:r>
              <a:rPr kumimoji="1" lang="en-US" altLang="en-US" sz="2800" b="1" dirty="0"/>
              <a:t>Ji-</a:t>
            </a:r>
            <a:r>
              <a:rPr kumimoji="1" lang="en-US" altLang="en-US" sz="2800" b="1" dirty="0" err="1"/>
              <a:t>su</a:t>
            </a:r>
            <a:r>
              <a:rPr kumimoji="1" lang="en-US" altLang="en-US" sz="2800" b="1" dirty="0"/>
              <a:t> Kim, Hyun-Jong</a:t>
            </a:r>
            <a:r>
              <a:rPr kumimoji="1" lang="ko-KR" altLang="en-US" sz="2800" b="1" dirty="0"/>
              <a:t> </a:t>
            </a:r>
            <a:r>
              <a:rPr kumimoji="1" lang="en-US" altLang="ko-KR" sz="2800" b="1" dirty="0"/>
              <a:t>Moon</a:t>
            </a:r>
            <a:endParaRPr kumimoji="1" lang="ko-Kore-KR" altLang="en-US" sz="2800" b="1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4482BE7-4512-A24D-5799-21E09166E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ko-KR" b="1" dirty="0" err="1"/>
              <a:t>Dankook</a:t>
            </a:r>
            <a:r>
              <a:rPr kumimoji="1" lang="en-US" altLang="ko-KR" b="1" dirty="0"/>
              <a:t> University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BoanLab</a:t>
            </a:r>
            <a:endParaRPr kumimoji="1" lang="ko-Kore-KR" altLang="en-US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B3C61A6-AFDF-2757-A52C-9DFD48E0784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kumimoji="1" lang="en-US" altLang="ko-KR" dirty="0"/>
              <a:t>Big Data Platform and Cloud Service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145178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A92EE45-870B-ED2A-033C-7F2F3A0D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Challenge Point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965D643-A033-389B-88C2-FEFCCAAB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Work Partitioning</a:t>
            </a:r>
          </a:p>
          <a:p>
            <a:pPr lvl="1"/>
            <a:r>
              <a:rPr kumimoji="1" lang="en-US" altLang="ko-KR" dirty="0"/>
              <a:t>PipeDream partitions DNN layers into stages, where each stage is assigned to a separate GPU.</a:t>
            </a:r>
          </a:p>
          <a:p>
            <a:pPr lvl="1"/>
            <a:r>
              <a:rPr kumimoji="1" lang="en-US" altLang="ko-KR" dirty="0"/>
              <a:t>This minimizes the training bottleneck by ensuring that no stage is slower than others, avoiding under-utilization of resources.</a:t>
            </a:r>
          </a:p>
          <a:p>
            <a:pPr lvl="2"/>
            <a:endParaRPr kumimoji="1" lang="en-US" altLang="ko-KR" dirty="0"/>
          </a:p>
          <a:p>
            <a:r>
              <a:rPr kumimoji="1" lang="en-US" altLang="ko-KR" b="1" dirty="0"/>
              <a:t>Work Scheduling</a:t>
            </a:r>
          </a:p>
          <a:p>
            <a:pPr lvl="1"/>
            <a:r>
              <a:rPr kumimoji="1" lang="en-US" altLang="ko-KR" dirty="0"/>
              <a:t>PipeDream alternates between forward and backward passes for different minibatches, ensuring all GPUs are used.</a:t>
            </a:r>
          </a:p>
          <a:p>
            <a:pPr lvl="1"/>
            <a:r>
              <a:rPr kumimoji="1" lang="en-US" altLang="ko-KR" dirty="0"/>
              <a:t>This scheduling method allows continuous computation and communication, reducing idle time and improving overall throughput.</a:t>
            </a:r>
          </a:p>
          <a:p>
            <a:pPr lvl="2"/>
            <a:endParaRPr kumimoji="1" lang="en-US" altLang="ko-KR" dirty="0"/>
          </a:p>
          <a:p>
            <a:r>
              <a:rPr kumimoji="1" lang="en-US" altLang="ko-KR" b="1" dirty="0"/>
              <a:t>Effective Learning</a:t>
            </a:r>
          </a:p>
          <a:p>
            <a:pPr lvl="1"/>
            <a:r>
              <a:rPr kumimoji="1" lang="en-US" altLang="ko-KR" dirty="0"/>
              <a:t>PipeDream uses weight stashing to ensure that each minibatch uses the correct weight versions during both the forward and backward passes.</a:t>
            </a:r>
          </a:p>
          <a:p>
            <a:pPr lvl="1"/>
            <a:r>
              <a:rPr kumimoji="1" lang="en-US" altLang="ko-KR" dirty="0"/>
              <a:t>This technique prevents invalid gradients from being computed, ensuring that the training process converges.</a:t>
            </a:r>
          </a:p>
        </p:txBody>
      </p:sp>
    </p:spTree>
    <p:extLst>
      <p:ext uri="{BB962C8B-B14F-4D97-AF65-F5344CB8AC3E}">
        <p14:creationId xmlns:p14="http://schemas.microsoft.com/office/powerpoint/2010/main" val="1694400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C8215B34-4C71-915E-01D6-9EFF5F56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Overview</a:t>
            </a:r>
          </a:p>
        </p:txBody>
      </p:sp>
      <p:pic>
        <p:nvPicPr>
          <p:cNvPr id="9" name="그림 8" descr="텍스트, 스크린샷, 폰트, 도표이(가) 표시된 사진&#10;&#10;자동 생성된 설명">
            <a:extLst>
              <a:ext uri="{FF2B5EF4-FFF2-40B4-BE49-F238E27FC236}">
                <a16:creationId xmlns:a16="http://schemas.microsoft.com/office/drawing/2014/main" id="{CBA31995-16E2-A70E-3055-7C190DD8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55" b="8356"/>
          <a:stretch/>
        </p:blipFill>
        <p:spPr>
          <a:xfrm>
            <a:off x="2362199" y="1177949"/>
            <a:ext cx="7467602" cy="51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13677DC-E22B-FD40-58C0-58490BFE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Pipeline Parallelism and Communication in DNN Training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D65D8382-D8DA-5EAF-0A9F-16260417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Differences of PipeDream (Compared to GPipe)</a:t>
            </a:r>
          </a:p>
          <a:p>
            <a:pPr lvl="1"/>
            <a:r>
              <a:rPr kumimoji="1" lang="en-US" altLang="ko-KR" dirty="0"/>
              <a:t>Once the gradient of a specific stage (layer) is obtained, </a:t>
            </a:r>
            <a:br>
              <a:rPr kumimoji="1" lang="en-US" altLang="ko-KR" dirty="0"/>
            </a:br>
            <a:r>
              <a:rPr kumimoji="1" lang="en-US" altLang="ko-KR" dirty="0"/>
              <a:t>it is updated immediately (asynchronous method).</a:t>
            </a:r>
          </a:p>
          <a:p>
            <a:pPr lvl="1"/>
            <a:r>
              <a:rPr kumimoji="1" lang="en-US" altLang="ko-KR" dirty="0"/>
              <a:t>Communication and computation are performed in parallel.</a:t>
            </a:r>
          </a:p>
          <a:p>
            <a:pPr lvl="1"/>
            <a:endParaRPr kumimoji="1" lang="en-US" altLang="ko-KR" b="1" dirty="0"/>
          </a:p>
          <a:p>
            <a:r>
              <a:rPr kumimoji="1" lang="en-US" altLang="ko-KR" b="1" dirty="0"/>
              <a:t>Advantages of PipeDream</a:t>
            </a:r>
          </a:p>
          <a:p>
            <a:pPr lvl="1"/>
            <a:r>
              <a:rPr kumimoji="1" lang="en-US" altLang="ko-KR" dirty="0"/>
              <a:t>PipeDream significantly reduces pipeline communication.</a:t>
            </a:r>
          </a:p>
          <a:p>
            <a:pPr lvl="1"/>
            <a:r>
              <a:rPr kumimoji="1" lang="en-US" altLang="ko-KR" dirty="0"/>
              <a:t>In PipeDream, computation and communication overlap in time,</a:t>
            </a:r>
            <a:br>
              <a:rPr kumimoji="1" lang="en-US" altLang="ko-KR" dirty="0"/>
            </a:br>
            <a:r>
              <a:rPr kumimoji="1" lang="en-US" altLang="ko-KR" dirty="0"/>
              <a:t>which greatly improves efficiency.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655081F-AA8C-E3C2-6BF8-EE586280A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48" y="1058718"/>
            <a:ext cx="4226032" cy="523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8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20FA9E4C-1114-E4D1-ADA9-5F97C086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One Forward, One Backward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EE1A9ED-A168-7993-2944-ABF9C788BE5B}"/>
              </a:ext>
            </a:extLst>
          </p:cNvPr>
          <p:cNvGrpSpPr/>
          <p:nvPr/>
        </p:nvGrpSpPr>
        <p:grpSpPr>
          <a:xfrm>
            <a:off x="1972408" y="1157175"/>
            <a:ext cx="8645915" cy="5598175"/>
            <a:chOff x="1972408" y="1157175"/>
            <a:chExt cx="8645915" cy="5598175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16338121-9CB7-E4C1-575E-23253CBF8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1097"/>
            <a:stretch/>
          </p:blipFill>
          <p:spPr>
            <a:xfrm>
              <a:off x="1972408" y="1157175"/>
              <a:ext cx="7954180" cy="2992795"/>
            </a:xfrm>
            <a:prstGeom prst="rect">
              <a:avLst/>
            </a:prstGeom>
          </p:spPr>
        </p:pic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6996C22E-FCCD-6CEC-26E4-465C3284F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20685"/>
            <a:stretch/>
          </p:blipFill>
          <p:spPr>
            <a:xfrm>
              <a:off x="2225627" y="4163720"/>
              <a:ext cx="8392696" cy="2591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5383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C6D2AE1-50EA-C606-5304-6519A167F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One Forward, One Backward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FA0086A5-0507-32FC-8DFC-80204BCB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One Forward, One Backward (1F1B)</a:t>
            </a:r>
          </a:p>
          <a:p>
            <a:pPr lvl="1"/>
            <a:r>
              <a:rPr kumimoji="1" lang="en-US" altLang="ko-KR" dirty="0"/>
              <a:t>1F1B alternates between one forward pass and one backward pass, ensuring continuous utilization of each worker's resources. </a:t>
            </a:r>
          </a:p>
          <a:p>
            <a:pPr lvl="1"/>
            <a:r>
              <a:rPr kumimoji="1" lang="en-US" altLang="ko-KR" dirty="0"/>
              <a:t>This method minimizes pipeline stalls and keeps the system in a steady processing state.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1F1B-RR (Round Robin)</a:t>
            </a:r>
          </a:p>
          <a:p>
            <a:pPr lvl="1"/>
            <a:r>
              <a:rPr kumimoji="1" lang="en-US" altLang="ko-KR" dirty="0"/>
              <a:t>1F1B-RR applies data parallelism using a round-robin method, distributing mini-batches across different workers. </a:t>
            </a:r>
          </a:p>
          <a:p>
            <a:pPr lvl="1"/>
            <a:r>
              <a:rPr kumimoji="1" lang="en-US" altLang="ko-KR" dirty="0"/>
              <a:t>This ensures consistency in data processing while maximizing parallel efficiency.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1D5492A-22A7-C53E-73BC-6C332F35A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862" y="4112708"/>
            <a:ext cx="6456276" cy="264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01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C8215B34-4C71-915E-01D6-9EFF5F56F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Weight stashing</a:t>
            </a:r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E412685D-FC4E-0BED-8FB0-8ECEF0D42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4270850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PipeDream uses asynchronous calculation.</a:t>
            </a:r>
          </a:p>
          <a:p>
            <a:pPr lvl="1"/>
            <a:r>
              <a:rPr kumimoji="1" lang="en-US" altLang="ko-KR" dirty="0"/>
              <a:t>It can lead to inconsistencies where different batches may use different model parameters during forward and backward propagation.</a:t>
            </a:r>
          </a:p>
          <a:p>
            <a:pPr lvl="1"/>
            <a:r>
              <a:rPr kumimoji="1" lang="en-US" altLang="ko-KR" dirty="0"/>
              <a:t>This could result in incorrect or inefficient training.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Weight Stashing is proposed to address the issue.</a:t>
            </a:r>
            <a:r>
              <a:rPr kumimoji="1" lang="en-US" altLang="ko-KR" dirty="0"/>
              <a:t> </a:t>
            </a:r>
          </a:p>
          <a:p>
            <a:pPr lvl="1"/>
            <a:r>
              <a:rPr kumimoji="1" lang="en-US" altLang="ko-KR" dirty="0"/>
              <a:t>It caches previous versions of model weights before each update.</a:t>
            </a:r>
          </a:p>
          <a:p>
            <a:pPr lvl="1"/>
            <a:r>
              <a:rPr kumimoji="1" lang="en-US" altLang="ko-KR" dirty="0"/>
              <a:t>This approach versions the cached models, ensuring that consistent model parameters are used across different stages of pipeline processing.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B8A6A96-0893-6C00-52D6-06E25E17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64" y="4165545"/>
            <a:ext cx="6180782" cy="25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5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0CE64B3-6742-2EC5-509E-4FBDA154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Evaluation(Time-to-Accuracy, Memory)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36428BC-D154-DAA0-4799-F4DA604C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313" y="1606290"/>
            <a:ext cx="4096322" cy="427732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CD5C502-876D-936C-1984-BDC782214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239" y="2947574"/>
            <a:ext cx="4620270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6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5B4697-2249-4A9B-75D1-EE9BAA3E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Evaluation(Intra-batch, Inter-batch)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FB21C2B-7178-773E-7BB8-66CE45A1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Comparison to Other Intra-batch Parallelism Schemes</a:t>
            </a:r>
          </a:p>
          <a:p>
            <a:pPr lvl="1"/>
            <a:r>
              <a:rPr kumimoji="1" lang="en-US" altLang="ko-KR" dirty="0"/>
              <a:t>Model Parallelism: Figure 14a shows pipelining boosts throughput by 2× or more, with PipeDream achieving 14.9× speedup for VGG-16 and 6.5× for </a:t>
            </a:r>
            <a:r>
              <a:rPr kumimoji="1" lang="en-US" altLang="ko-KR" dirty="0" err="1"/>
              <a:t>AlexNet</a:t>
            </a:r>
            <a:r>
              <a:rPr kumimoji="1" lang="en-US" altLang="ko-KR" dirty="0"/>
              <a:t>.</a:t>
            </a:r>
          </a:p>
          <a:p>
            <a:pPr lvl="1"/>
            <a:r>
              <a:rPr kumimoji="1" lang="en-US" altLang="ko-KR" dirty="0"/>
              <a:t>Hybrid Parallelism: Figure 14b shows PipeDream improves throughput by 80% and is 1.9× faster than </a:t>
            </a:r>
            <a:r>
              <a:rPr kumimoji="1" lang="en-US" altLang="ko-KR" dirty="0" err="1"/>
              <a:t>FlexFlow</a:t>
            </a:r>
            <a:r>
              <a:rPr kumimoji="1" lang="en-US" altLang="ko-KR" dirty="0"/>
              <a:t> on </a:t>
            </a:r>
            <a:r>
              <a:rPr kumimoji="1" lang="en-US" altLang="ko-KR" dirty="0" err="1"/>
              <a:t>AlexNet</a:t>
            </a:r>
            <a:r>
              <a:rPr kumimoji="1" lang="en-US" altLang="ko-KR" dirty="0"/>
              <a:t>.</a:t>
            </a:r>
          </a:p>
          <a:p>
            <a:pPr lvl="2"/>
            <a:endParaRPr kumimoji="1" lang="en-US" altLang="ko-KR" b="1" dirty="0"/>
          </a:p>
          <a:p>
            <a:r>
              <a:rPr kumimoji="1" lang="en-US" altLang="ko-KR" b="1" dirty="0"/>
              <a:t>Comparison to Inter-batch Parallelism</a:t>
            </a:r>
          </a:p>
          <a:p>
            <a:pPr lvl="1"/>
            <a:r>
              <a:rPr kumimoji="1" lang="en-US" altLang="ko-KR" dirty="0"/>
              <a:t>PipeDream vs. GPipe: PipeDream achieves 55-71% better throughput than GPipe by reducing pipeline stalls/flushes.</a:t>
            </a:r>
          </a:p>
          <a:p>
            <a:pPr lvl="1"/>
            <a:r>
              <a:rPr kumimoji="1" lang="en-US" altLang="ko-KR" dirty="0"/>
              <a:t>Memory Efficiency: PipeDream maintains high throughput with minimal memory overhead, even with deeper pipelines.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3D44CB5-B78A-6F89-4AD9-EEB3165FEAFC}"/>
              </a:ext>
            </a:extLst>
          </p:cNvPr>
          <p:cNvGrpSpPr/>
          <p:nvPr/>
        </p:nvGrpSpPr>
        <p:grpSpPr>
          <a:xfrm>
            <a:off x="2026031" y="4677795"/>
            <a:ext cx="8139938" cy="1830151"/>
            <a:chOff x="1799848" y="4706793"/>
            <a:chExt cx="8139938" cy="183015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000FDF14-7F48-B993-AA01-7E6648E8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51897"/>
            <a:stretch/>
          </p:blipFill>
          <p:spPr>
            <a:xfrm>
              <a:off x="6853709" y="4775261"/>
              <a:ext cx="3086077" cy="1693215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230C6E2-B27E-4D38-61AE-81271241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8006"/>
            <a:stretch/>
          </p:blipFill>
          <p:spPr>
            <a:xfrm>
              <a:off x="1799848" y="4706793"/>
              <a:ext cx="3086077" cy="1830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5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D5B4697-2249-4A9B-75D1-EE9BAA3EB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Conclusion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3FB21C2B-7178-773E-7BB8-66CE45A11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PipeDream significantly reduces training time for DNN models.</a:t>
            </a:r>
          </a:p>
          <a:p>
            <a:pPr lvl="1"/>
            <a:r>
              <a:rPr kumimoji="1" lang="en-US" altLang="ko-KR" dirty="0"/>
              <a:t>By combining intra-batch parallelism with inter-batch pipelining, PipeDream improves hardware utilization.</a:t>
            </a:r>
          </a:p>
          <a:p>
            <a:pPr lvl="1"/>
            <a:r>
              <a:rPr kumimoji="1" lang="en-US" altLang="ko-KR" dirty="0"/>
              <a:t>It achieves up to 5.3x faster training times compared to data-parallel approaches across various models.</a:t>
            </a:r>
          </a:p>
          <a:p>
            <a:pPr lvl="1"/>
            <a:endParaRPr kumimoji="1" lang="en-US" altLang="ko-KR" b="1" dirty="0"/>
          </a:p>
          <a:p>
            <a:r>
              <a:rPr kumimoji="1" lang="en-US" altLang="ko-KR" b="1" dirty="0"/>
              <a:t>PipeDream minimizes communication overhead during training.</a:t>
            </a:r>
          </a:p>
          <a:p>
            <a:pPr lvl="1"/>
            <a:r>
              <a:rPr kumimoji="1" lang="en-US" altLang="ko-KR" dirty="0"/>
              <a:t>Through pipelining and optimized layer partitioning, it reduces the amount of data transferred between workers.</a:t>
            </a:r>
          </a:p>
          <a:p>
            <a:pPr lvl="1"/>
            <a:r>
              <a:rPr kumimoji="1" lang="en-US" altLang="ko-KR" dirty="0"/>
              <a:t>This approach helps limit inter-server communication, leading to faster convergence.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PipeDream maintains high statistical efficiency with weight stashing.</a:t>
            </a:r>
          </a:p>
          <a:p>
            <a:pPr lvl="1"/>
            <a:r>
              <a:rPr kumimoji="1" lang="en-US" altLang="ko-KR" dirty="0"/>
              <a:t>The system ensures numerically correct gradient updates by stashing multiple weight versions during training.</a:t>
            </a:r>
          </a:p>
          <a:p>
            <a:pPr lvl="1"/>
            <a:r>
              <a:rPr kumimoji="1" lang="en-US" altLang="ko-KR" dirty="0"/>
              <a:t>This enables high accuracy while avoiding pipeline stalls, ensuring effective learning across large-scale DNN models.</a:t>
            </a:r>
          </a:p>
        </p:txBody>
      </p:sp>
    </p:spTree>
    <p:extLst>
      <p:ext uri="{BB962C8B-B14F-4D97-AF65-F5344CB8AC3E}">
        <p14:creationId xmlns:p14="http://schemas.microsoft.com/office/powerpoint/2010/main" val="191027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B056594-F1DD-5DE2-0286-A14F6D0A2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PipeDream-2BW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090057-F2EF-D2F8-3EEB-75E546E2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816" y="1199966"/>
            <a:ext cx="8480367" cy="2632180"/>
          </a:xfrm>
          <a:prstGeom prst="rect">
            <a:avLst/>
          </a:prstGeom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E955C6C3-C575-C739-3B01-FA4C54F9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4463817"/>
            <a:ext cx="11567160" cy="1826119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PipeDream-2BW accelerates the training of large-scale DNN models through memory-efficient pipeline parallelism.</a:t>
            </a:r>
          </a:p>
          <a:p>
            <a:pPr lvl="1"/>
            <a:r>
              <a:rPr kumimoji="1" lang="en-US" altLang="ko-KR" dirty="0"/>
              <a:t>It uses a double-buffered weight update strategy to maintain high throughput without pipeline flushes.</a:t>
            </a:r>
          </a:p>
          <a:p>
            <a:pPr lvl="1"/>
            <a:r>
              <a:rPr kumimoji="1" lang="en-US" altLang="ko-KR" dirty="0"/>
              <a:t>Additionally, it automatically partitions the model across accelerators while considering memory constraints.</a:t>
            </a:r>
          </a:p>
        </p:txBody>
      </p:sp>
    </p:spTree>
    <p:extLst>
      <p:ext uri="{BB962C8B-B14F-4D97-AF65-F5344CB8AC3E}">
        <p14:creationId xmlns:p14="http://schemas.microsoft.com/office/powerpoint/2010/main" val="191511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513E6AB-33A1-A6A5-2874-449F83D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First…. I’m Sorry</a:t>
            </a:r>
          </a:p>
        </p:txBody>
      </p:sp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C82644D1-3B41-BD95-CA41-661FE09D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" y="6390225"/>
            <a:ext cx="4114800" cy="365125"/>
          </a:xfrm>
        </p:spPr>
        <p:txBody>
          <a:bodyPr/>
          <a:lstStyle/>
          <a:p>
            <a:r>
              <a:rPr kumimoji="1" lang="en" altLang="ko-Kore-KR" dirty="0"/>
              <a:t>Copyright 2024. BoanLab. All rights reserved.</a:t>
            </a:r>
            <a:endParaRPr kumimoji="1" lang="ko-Kore-KR" altLang="en-US" dirty="0"/>
          </a:p>
        </p:txBody>
      </p:sp>
      <p:pic>
        <p:nvPicPr>
          <p:cNvPr id="4" name="그림 3" descr="책장, 텍스트, 책, 의류이(가) 표시된 사진&#10;&#10;자동 생성된 설명">
            <a:extLst>
              <a:ext uri="{FF2B5EF4-FFF2-40B4-BE49-F238E27FC236}">
                <a16:creationId xmlns:a16="http://schemas.microsoft.com/office/drawing/2014/main" id="{72FED6EB-F0A6-7A29-D37F-50F441B7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146" y="1554527"/>
            <a:ext cx="6909707" cy="438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13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9C84FCE-786B-DDB2-9EC2-90798A5B9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Microsoft Research's Project: Fiddle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92D784A-957A-35F8-4B1E-7B7AC95C7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b="1" dirty="0"/>
              <a:t>Fast and Efficient Infrastructure for Distributed Deep Learning</a:t>
            </a:r>
          </a:p>
          <a:p>
            <a:pPr lvl="1"/>
            <a:r>
              <a:rPr lang="en-US" altLang="ko-KR" dirty="0"/>
              <a:t>Efficient Distributed DNN Training</a:t>
            </a:r>
          </a:p>
          <a:p>
            <a:pPr lvl="2"/>
            <a:r>
              <a:rPr lang="en-US" altLang="ko-KR" dirty="0"/>
              <a:t>Project Fiddle focuses on building infrastructure to improve distributed DNN training efficiency by 100x.</a:t>
            </a:r>
          </a:p>
          <a:p>
            <a:pPr lvl="2"/>
            <a:r>
              <a:rPr lang="en-US" altLang="ko-KR" dirty="0"/>
              <a:t>It optimizes systems across single GPUs, multi-GPU setups, and large multi-machine clusters.</a:t>
            </a:r>
          </a:p>
          <a:p>
            <a:pPr lvl="1"/>
            <a:r>
              <a:rPr lang="en-US" altLang="ko-KR" dirty="0"/>
              <a:t>Key Innovations Across the Systems Stack</a:t>
            </a:r>
          </a:p>
          <a:p>
            <a:pPr lvl="2"/>
            <a:r>
              <a:rPr lang="en-US" altLang="ko-KR" dirty="0"/>
              <a:t>Gist: Reduces memory footprint to enable larger models on a single GPU.</a:t>
            </a:r>
          </a:p>
          <a:p>
            <a:pPr lvl="2"/>
            <a:r>
              <a:rPr lang="en-US" altLang="ko-KR" dirty="0"/>
              <a:t>PipeDream: Combines model, data parallelism, and pipelining to achieve fast, scalable training.</a:t>
            </a:r>
          </a:p>
          <a:p>
            <a:pPr lvl="2"/>
            <a:r>
              <a:rPr lang="en-US" altLang="ko-KR" dirty="0"/>
              <a:t>Blink: Accelerates inter-GPU communication, abstracting interconnect heterogeneity.</a:t>
            </a:r>
            <a:endParaRPr kumimoji="1" lang="en-US" altLang="ko-KR" dirty="0"/>
          </a:p>
        </p:txBody>
      </p:sp>
      <p:pic>
        <p:nvPicPr>
          <p:cNvPr id="3" name="그림 2" descr="텍스트, 스크린샷, 그래픽, 도표이(가) 표시된 사진&#10;&#10;자동 생성된 설명">
            <a:extLst>
              <a:ext uri="{FF2B5EF4-FFF2-40B4-BE49-F238E27FC236}">
                <a16:creationId xmlns:a16="http://schemas.microsoft.com/office/drawing/2014/main" id="{DF23FAEE-4FAD-28BD-E3D0-824FDC188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04" y="3915891"/>
            <a:ext cx="4998791" cy="28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ED71FA18-0BEF-D3FD-FDAA-7A45730A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If I were to use this paper's idea, …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F2061A9B-AEAA-93D9-5F53-2089FDAC3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lang="en-US" altLang="ko-KR" b="1" dirty="0"/>
              <a:t>Malicious Docker Image Classification</a:t>
            </a:r>
          </a:p>
          <a:p>
            <a:pPr lvl="1"/>
            <a:r>
              <a:rPr lang="en-US" altLang="ko-KR" dirty="0"/>
              <a:t>By utilizing </a:t>
            </a:r>
            <a:r>
              <a:rPr lang="en-US" altLang="ko-KR" dirty="0" err="1"/>
              <a:t>PipeDream’s</a:t>
            </a:r>
            <a:r>
              <a:rPr lang="en-US" altLang="ko-KR" dirty="0"/>
              <a:t> parallel DNN training, a system can be developed to classify malicious Docker images.</a:t>
            </a:r>
          </a:p>
          <a:p>
            <a:pPr lvl="1"/>
            <a:r>
              <a:rPr lang="en-US" altLang="ko-KR" dirty="0"/>
              <a:t>Integrated with Kubernetes’ container image scanning functionality, the model trained via PipeDream can detect malicious images in real-time.</a:t>
            </a:r>
          </a:p>
          <a:p>
            <a:pPr lvl="1"/>
            <a:endParaRPr lang="en-US" altLang="ko-KR" dirty="0"/>
          </a:p>
          <a:p>
            <a:r>
              <a:rPr lang="en-US" altLang="ko-KR" b="1" dirty="0"/>
              <a:t>AI-based Load Balancing</a:t>
            </a:r>
          </a:p>
          <a:p>
            <a:pPr lvl="1"/>
            <a:r>
              <a:rPr lang="en-US" altLang="ko-KR" dirty="0"/>
              <a:t>Combining Kubernetes' load balancer functionality with PipeDream enables </a:t>
            </a:r>
            <a:br>
              <a:rPr lang="en-US" altLang="ko-KR" dirty="0"/>
            </a:br>
            <a:r>
              <a:rPr lang="en-US" altLang="ko-KR" dirty="0"/>
              <a:t>the creation of an AI-based system that analyzes traffic.</a:t>
            </a:r>
          </a:p>
          <a:p>
            <a:pPr lvl="1"/>
            <a:r>
              <a:rPr lang="en-US" altLang="ko-KR" dirty="0"/>
              <a:t>This system then implements optimal resource allocation and scheduling </a:t>
            </a:r>
            <a:br>
              <a:rPr lang="en-US" altLang="ko-KR" dirty="0"/>
            </a:br>
            <a:r>
              <a:rPr lang="en-US" altLang="ko-KR" dirty="0"/>
              <a:t>for efficient load balancing.</a:t>
            </a:r>
          </a:p>
        </p:txBody>
      </p:sp>
      <p:pic>
        <p:nvPicPr>
          <p:cNvPr id="3" name="그림 2" descr="텍스트, 상자, 포장 및 라벨링, 카톤이(가) 표시된 사진&#10;&#10;자동 생성된 설명">
            <a:extLst>
              <a:ext uri="{FF2B5EF4-FFF2-40B4-BE49-F238E27FC236}">
                <a16:creationId xmlns:a16="http://schemas.microsoft.com/office/drawing/2014/main" id="{1ADBDA3F-2FEC-0D2A-4815-A805D90804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82" r="29060"/>
          <a:stretch/>
        </p:blipFill>
        <p:spPr>
          <a:xfrm>
            <a:off x="4924296" y="4481450"/>
            <a:ext cx="2343407" cy="2320543"/>
          </a:xfrm>
          <a:prstGeom prst="rect">
            <a:avLst/>
          </a:prstGeom>
        </p:spPr>
      </p:pic>
      <p:pic>
        <p:nvPicPr>
          <p:cNvPr id="11" name="그림 10" descr="스크린샷, 텍스트, 도표, 소프트웨어이(가) 표시된 사진&#10;&#10;자동 생성된 설명">
            <a:extLst>
              <a:ext uri="{FF2B5EF4-FFF2-40B4-BE49-F238E27FC236}">
                <a16:creationId xmlns:a16="http://schemas.microsoft.com/office/drawing/2014/main" id="{89B5D039-91F4-BF67-B042-33C134B41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6748" y="2966484"/>
            <a:ext cx="3427163" cy="37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C9E9BA-266D-2A5A-23A6-35CB36D4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ko-KR" dirty="0"/>
              <a:t>Reference</a:t>
            </a:r>
            <a:endParaRPr kumimoji="1"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F56030-B1D5-C71E-2021-50B8CFB3A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ko-KR" dirty="0">
                <a:hlinkClick r:id="rId3"/>
              </a:rPr>
              <a:t>https://arxiv.org/abs/1806.03377</a:t>
            </a:r>
            <a:r>
              <a:rPr kumimoji="1" lang="en-US" altLang="ko-KR" dirty="0"/>
              <a:t>(PipeDream)</a:t>
            </a:r>
          </a:p>
          <a:p>
            <a:r>
              <a:rPr kumimoji="1" lang="en-US" altLang="ko-KR" dirty="0">
                <a:hlinkClick r:id="rId4"/>
              </a:rPr>
              <a:t>https://arxiv.org/abs/1811.06965</a:t>
            </a:r>
            <a:r>
              <a:rPr kumimoji="1" lang="en-US" altLang="ko-KR" dirty="0"/>
              <a:t>(GPipe) </a:t>
            </a:r>
          </a:p>
          <a:p>
            <a:r>
              <a:rPr kumimoji="1" lang="en-US" altLang="ko-KR" dirty="0">
                <a:hlinkClick r:id="rId5"/>
              </a:rPr>
              <a:t>https://arxiv.org/abs/2006.09503</a:t>
            </a:r>
            <a:r>
              <a:rPr kumimoji="1" lang="en-US" altLang="ko-KR" dirty="0"/>
              <a:t>(PipeDream-2BW)</a:t>
            </a:r>
          </a:p>
          <a:p>
            <a:r>
              <a:rPr kumimoji="1" lang="en-US" altLang="ko-KR" dirty="0">
                <a:hlinkClick r:id="rId6"/>
              </a:rPr>
              <a:t>https://arxiv.org/abs/1807.05358</a:t>
            </a:r>
            <a:r>
              <a:rPr kumimoji="1" lang="en-US" altLang="ko-KR" dirty="0"/>
              <a:t>(Intra-batch, Inter-batch)</a:t>
            </a:r>
          </a:p>
          <a:p>
            <a:r>
              <a:rPr kumimoji="1" lang="en-US" altLang="ko-KR" dirty="0">
                <a:hlinkClick r:id="rId7"/>
              </a:rPr>
              <a:t>https://www.microsoft.com/en-us/research/project/fiddle/</a:t>
            </a:r>
            <a:r>
              <a:rPr kumimoji="1" lang="en-US" altLang="ko-KR" dirty="0"/>
              <a:t>(fiddle)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29468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7B207D-891C-65E6-A5BC-3D9DA73C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70" y="2208776"/>
            <a:ext cx="11567160" cy="1792953"/>
          </a:xfrm>
        </p:spPr>
        <p:txBody>
          <a:bodyPr anchor="ctr"/>
          <a:lstStyle/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5CC8655-A080-3BFE-0E7B-9BE77141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36967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513E6AB-33A1-A6A5-2874-449F83D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Deep Neural Networks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72C3D7B-66D5-7166-3363-6EB91A41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Issues Before DNN</a:t>
            </a:r>
          </a:p>
          <a:p>
            <a:pPr lvl="1"/>
            <a:r>
              <a:rPr lang="en-US" altLang="ko-KR" dirty="0"/>
              <a:t>Vanishing Gradient Problem</a:t>
            </a:r>
          </a:p>
          <a:p>
            <a:pPr lvl="2"/>
            <a:r>
              <a:rPr lang="en-US" altLang="ko-KR" dirty="0"/>
              <a:t>As the number of hidden layers increases, the gradient tends to approach zero, making it difficult for lower layers to learn.</a:t>
            </a:r>
          </a:p>
          <a:p>
            <a:pPr lvl="1"/>
            <a:endParaRPr kumimoji="1" lang="en-US" altLang="ko-KR" b="1" dirty="0"/>
          </a:p>
          <a:p>
            <a:r>
              <a:rPr kumimoji="1" lang="en-US" altLang="ko-KR" b="1" dirty="0"/>
              <a:t>DNN</a:t>
            </a:r>
            <a:r>
              <a:rPr kumimoji="1" lang="ko-KR" altLang="en-US" b="1" dirty="0"/>
              <a:t> </a:t>
            </a:r>
            <a:r>
              <a:rPr kumimoji="1" lang="en-US" altLang="ko-KR" b="1" dirty="0"/>
              <a:t>Solutions</a:t>
            </a:r>
          </a:p>
          <a:p>
            <a:pPr lvl="1"/>
            <a:r>
              <a:rPr kumimoji="1" lang="en-US" altLang="ko-KR" dirty="0" err="1"/>
              <a:t>ReLU</a:t>
            </a:r>
            <a:r>
              <a:rPr kumimoji="1" lang="en-US" altLang="ko-KR" dirty="0"/>
              <a:t> Activation Function</a:t>
            </a:r>
          </a:p>
          <a:p>
            <a:pPr lvl="2"/>
            <a:r>
              <a:rPr kumimoji="1" lang="en-US" altLang="ko-KR" dirty="0"/>
              <a:t>The use of </a:t>
            </a:r>
            <a:r>
              <a:rPr kumimoji="1" lang="en-US" altLang="ko-KR" dirty="0" err="1"/>
              <a:t>ReLU</a:t>
            </a:r>
            <a:r>
              <a:rPr kumimoji="1" lang="en-US" altLang="ko-KR" dirty="0"/>
              <a:t> (Rectified Linear Unit) solves the vanishing gradient problem, allowing for deeper networks by keeping gradients flowing during training.</a:t>
            </a:r>
          </a:p>
          <a:p>
            <a:pPr lvl="1"/>
            <a:r>
              <a:rPr kumimoji="1" lang="en-US" altLang="ko-KR" dirty="0"/>
              <a:t>Regularization Techniques</a:t>
            </a:r>
          </a:p>
          <a:p>
            <a:pPr lvl="2"/>
            <a:r>
              <a:rPr kumimoji="1" lang="en-US" altLang="ko-KR" dirty="0"/>
              <a:t>Various techniques such as dropout help prevent overfitting, </a:t>
            </a:r>
            <a:br>
              <a:rPr kumimoji="1" lang="en-US" altLang="ko-KR" dirty="0"/>
            </a:br>
            <a:r>
              <a:rPr kumimoji="1" lang="en-US" altLang="ko-KR" dirty="0"/>
              <a:t>making the model more robust.</a:t>
            </a:r>
          </a:p>
        </p:txBody>
      </p:sp>
      <p:pic>
        <p:nvPicPr>
          <p:cNvPr id="6" name="그림 5" descr="텍스트, 디자인, 패턴이(가) 표시된 사진&#10;&#10;자동 생성된 설명">
            <a:extLst>
              <a:ext uri="{FF2B5EF4-FFF2-40B4-BE49-F238E27FC236}">
                <a16:creationId xmlns:a16="http://schemas.microsoft.com/office/drawing/2014/main" id="{DABE328D-728A-7D0C-98B8-99992C85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168" y="3777533"/>
            <a:ext cx="4764070" cy="2958509"/>
          </a:xfrm>
          <a:prstGeom prst="rect">
            <a:avLst/>
          </a:prstGeom>
        </p:spPr>
      </p:pic>
      <p:sp>
        <p:nvSpPr>
          <p:cNvPr id="7" name="바닥글 개체 틀 3">
            <a:extLst>
              <a:ext uri="{FF2B5EF4-FFF2-40B4-BE49-F238E27FC236}">
                <a16:creationId xmlns:a16="http://schemas.microsoft.com/office/drawing/2014/main" id="{C82644D1-3B41-BD95-CA41-661FE09D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" y="6390225"/>
            <a:ext cx="4114800" cy="365125"/>
          </a:xfrm>
        </p:spPr>
        <p:txBody>
          <a:bodyPr/>
          <a:lstStyle/>
          <a:p>
            <a:r>
              <a:rPr kumimoji="1" lang="en" altLang="ko-Kore-KR" dirty="0"/>
              <a:t>Copyright 2024. BoanLab. All rights reserved.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7930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 dirty="0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513E6AB-33A1-A6A5-2874-449F83D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Deep Neural Networks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2670023-CE12-25B6-5EE2-07FE9EA71F63}"/>
              </a:ext>
            </a:extLst>
          </p:cNvPr>
          <p:cNvGrpSpPr/>
          <p:nvPr/>
        </p:nvGrpSpPr>
        <p:grpSpPr>
          <a:xfrm>
            <a:off x="1874918" y="1032124"/>
            <a:ext cx="8442162" cy="384424"/>
            <a:chOff x="3278372" y="1252991"/>
            <a:chExt cx="5847907" cy="384424"/>
          </a:xfrm>
        </p:grpSpPr>
        <p:cxnSp>
          <p:nvCxnSpPr>
            <p:cNvPr id="3" name="직선 화살표 연결선 2">
              <a:extLst>
                <a:ext uri="{FF2B5EF4-FFF2-40B4-BE49-F238E27FC236}">
                  <a16:creationId xmlns:a16="http://schemas.microsoft.com/office/drawing/2014/main" id="{EC7A8CDF-DB27-82E2-473D-478F82FD31F7}"/>
                </a:ext>
              </a:extLst>
            </p:cNvPr>
            <p:cNvCxnSpPr/>
            <p:nvPr/>
          </p:nvCxnSpPr>
          <p:spPr>
            <a:xfrm>
              <a:off x="3278372" y="1637415"/>
              <a:ext cx="58479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47ED7F-004C-2023-391F-E2E8E8639239}"/>
                </a:ext>
              </a:extLst>
            </p:cNvPr>
            <p:cNvSpPr txBox="1"/>
            <p:nvPr/>
          </p:nvSpPr>
          <p:spPr>
            <a:xfrm>
              <a:off x="4697928" y="1252991"/>
              <a:ext cx="30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Forward Pass</a:t>
              </a:r>
              <a:endParaRPr lang="ko-KR" alt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C6BB0A6-8D4A-AAFA-2EB5-966E5DE4D1ED}"/>
              </a:ext>
            </a:extLst>
          </p:cNvPr>
          <p:cNvGrpSpPr/>
          <p:nvPr/>
        </p:nvGrpSpPr>
        <p:grpSpPr>
          <a:xfrm>
            <a:off x="1874918" y="6272257"/>
            <a:ext cx="8442162" cy="369332"/>
            <a:chOff x="3314079" y="2438401"/>
            <a:chExt cx="5847907" cy="369332"/>
          </a:xfrm>
        </p:grpSpPr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AFD1FF4E-0177-A0DC-B243-A2C234AAF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4079" y="2438401"/>
              <a:ext cx="584790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FC1BC4-8780-70C3-A3DA-7E6B711E6809}"/>
                </a:ext>
              </a:extLst>
            </p:cNvPr>
            <p:cNvSpPr txBox="1"/>
            <p:nvPr/>
          </p:nvSpPr>
          <p:spPr>
            <a:xfrm>
              <a:off x="4733635" y="2438401"/>
              <a:ext cx="3013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Backward Pass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D76FC93-67B9-28A8-0F16-6B0D14BC9F46}"/>
              </a:ext>
            </a:extLst>
          </p:cNvPr>
          <p:cNvGrpSpPr/>
          <p:nvPr/>
        </p:nvGrpSpPr>
        <p:grpSpPr>
          <a:xfrm>
            <a:off x="1500820" y="2692903"/>
            <a:ext cx="1118507" cy="2573712"/>
            <a:chOff x="1110342" y="2314906"/>
            <a:chExt cx="1118507" cy="25737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A4F18E0C-A5BC-352C-F916-CAB83FEE9691}"/>
                </a:ext>
              </a:extLst>
            </p:cNvPr>
            <p:cNvSpPr/>
            <p:nvPr/>
          </p:nvSpPr>
          <p:spPr>
            <a:xfrm>
              <a:off x="1110342" y="2314906"/>
              <a:ext cx="1118507" cy="111850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B32FD719-570E-A2B1-3469-433C21CC2228}"/>
                </a:ext>
              </a:extLst>
            </p:cNvPr>
            <p:cNvSpPr/>
            <p:nvPr/>
          </p:nvSpPr>
          <p:spPr>
            <a:xfrm>
              <a:off x="1110342" y="3770111"/>
              <a:ext cx="1118507" cy="111850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C0CFF6C9-C4F5-B8C9-8370-E287C7E4E799}"/>
              </a:ext>
            </a:extLst>
          </p:cNvPr>
          <p:cNvGrpSpPr/>
          <p:nvPr/>
        </p:nvGrpSpPr>
        <p:grpSpPr>
          <a:xfrm>
            <a:off x="3949677" y="1869752"/>
            <a:ext cx="4292645" cy="4220014"/>
            <a:chOff x="2910071" y="1482778"/>
            <a:chExt cx="4292645" cy="4220014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BC37D4F-C756-C1A8-88A2-69B0B6D8B74D}"/>
                </a:ext>
              </a:extLst>
            </p:cNvPr>
            <p:cNvGrpSpPr/>
            <p:nvPr/>
          </p:nvGrpSpPr>
          <p:grpSpPr>
            <a:xfrm>
              <a:off x="2910071" y="1482778"/>
              <a:ext cx="4292645" cy="1118507"/>
              <a:chOff x="2910072" y="1482778"/>
              <a:chExt cx="4292645" cy="1118507"/>
            </a:xfrm>
            <a:grpFill/>
          </p:grpSpPr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717EB84D-EB72-A988-8CCA-6FC2614E6C31}"/>
                  </a:ext>
                </a:extLst>
              </p:cNvPr>
              <p:cNvSpPr/>
              <p:nvPr/>
            </p:nvSpPr>
            <p:spPr>
              <a:xfrm>
                <a:off x="2910072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3B18C4F2-90BB-3D18-0F84-DCF3AC49ECD0}"/>
                  </a:ext>
                </a:extLst>
              </p:cNvPr>
              <p:cNvSpPr/>
              <p:nvPr/>
            </p:nvSpPr>
            <p:spPr>
              <a:xfrm>
                <a:off x="4497141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49BEB33E-66BF-8D3A-0756-F607566AFC8D}"/>
                  </a:ext>
                </a:extLst>
              </p:cNvPr>
              <p:cNvSpPr/>
              <p:nvPr/>
            </p:nvSpPr>
            <p:spPr>
              <a:xfrm>
                <a:off x="6084210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EB4A4463-FFF5-6F38-D0F9-54C1BBFA2454}"/>
                </a:ext>
              </a:extLst>
            </p:cNvPr>
            <p:cNvGrpSpPr/>
            <p:nvPr/>
          </p:nvGrpSpPr>
          <p:grpSpPr>
            <a:xfrm>
              <a:off x="2910071" y="3033531"/>
              <a:ext cx="4292645" cy="1118507"/>
              <a:chOff x="2910072" y="1482778"/>
              <a:chExt cx="4292645" cy="1118507"/>
            </a:xfrm>
            <a:grpFill/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FE8477BE-C375-EA09-BFEA-296F2EA61784}"/>
                  </a:ext>
                </a:extLst>
              </p:cNvPr>
              <p:cNvSpPr/>
              <p:nvPr/>
            </p:nvSpPr>
            <p:spPr>
              <a:xfrm>
                <a:off x="2910072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32E56F55-DB8C-7B4D-CF3B-10411E5BB231}"/>
                  </a:ext>
                </a:extLst>
              </p:cNvPr>
              <p:cNvSpPr/>
              <p:nvPr/>
            </p:nvSpPr>
            <p:spPr>
              <a:xfrm>
                <a:off x="4497141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4D43F573-3E1E-1F49-57D3-AB842ED18F3B}"/>
                  </a:ext>
                </a:extLst>
              </p:cNvPr>
              <p:cNvSpPr/>
              <p:nvPr/>
            </p:nvSpPr>
            <p:spPr>
              <a:xfrm>
                <a:off x="6084210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17B955FE-A0D8-4B05-7647-38F9F1E04635}"/>
                </a:ext>
              </a:extLst>
            </p:cNvPr>
            <p:cNvGrpSpPr/>
            <p:nvPr/>
          </p:nvGrpSpPr>
          <p:grpSpPr>
            <a:xfrm>
              <a:off x="2910071" y="4584285"/>
              <a:ext cx="4292645" cy="1118507"/>
              <a:chOff x="2910072" y="1482778"/>
              <a:chExt cx="4292645" cy="1118507"/>
            </a:xfrm>
            <a:grpFill/>
          </p:grpSpPr>
          <p:sp>
            <p:nvSpPr>
              <p:cNvPr id="28" name="타원 27">
                <a:extLst>
                  <a:ext uri="{FF2B5EF4-FFF2-40B4-BE49-F238E27FC236}">
                    <a16:creationId xmlns:a16="http://schemas.microsoft.com/office/drawing/2014/main" id="{7AAA48B8-6AA8-4449-4319-E618262207FD}"/>
                  </a:ext>
                </a:extLst>
              </p:cNvPr>
              <p:cNvSpPr/>
              <p:nvPr/>
            </p:nvSpPr>
            <p:spPr>
              <a:xfrm>
                <a:off x="2910072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타원 28">
                <a:extLst>
                  <a:ext uri="{FF2B5EF4-FFF2-40B4-BE49-F238E27FC236}">
                    <a16:creationId xmlns:a16="http://schemas.microsoft.com/office/drawing/2014/main" id="{54CF8548-BE78-BD71-C1B4-1D6E2D32B1C6}"/>
                  </a:ext>
                </a:extLst>
              </p:cNvPr>
              <p:cNvSpPr/>
              <p:nvPr/>
            </p:nvSpPr>
            <p:spPr>
              <a:xfrm>
                <a:off x="4497141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id="{8EB30B85-4111-02CB-9358-383703985A8C}"/>
                  </a:ext>
                </a:extLst>
              </p:cNvPr>
              <p:cNvSpPr/>
              <p:nvPr/>
            </p:nvSpPr>
            <p:spPr>
              <a:xfrm>
                <a:off x="6084210" y="1482778"/>
                <a:ext cx="1118507" cy="1118507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1" name="타원 30">
            <a:extLst>
              <a:ext uri="{FF2B5EF4-FFF2-40B4-BE49-F238E27FC236}">
                <a16:creationId xmlns:a16="http://schemas.microsoft.com/office/drawing/2014/main" id="{154BEDF0-1EA0-A9A9-71B2-87231E5D06C3}"/>
              </a:ext>
            </a:extLst>
          </p:cNvPr>
          <p:cNvSpPr/>
          <p:nvPr/>
        </p:nvSpPr>
        <p:spPr>
          <a:xfrm>
            <a:off x="9572673" y="3420506"/>
            <a:ext cx="1118507" cy="11185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17230B-7A68-D957-13A3-5B4E2916AB46}"/>
              </a:ext>
            </a:extLst>
          </p:cNvPr>
          <p:cNvSpPr txBox="1"/>
          <p:nvPr/>
        </p:nvSpPr>
        <p:spPr>
          <a:xfrm>
            <a:off x="3949677" y="1458484"/>
            <a:ext cx="434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Hidden Layer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8342D7-1914-E614-03FD-340D3F5281B1}"/>
              </a:ext>
            </a:extLst>
          </p:cNvPr>
          <p:cNvSpPr txBox="1"/>
          <p:nvPr/>
        </p:nvSpPr>
        <p:spPr>
          <a:xfrm>
            <a:off x="847557" y="2131871"/>
            <a:ext cx="24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Input Layer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6E6875-7E48-E84E-5679-404C5F20949B}"/>
              </a:ext>
            </a:extLst>
          </p:cNvPr>
          <p:cNvSpPr txBox="1"/>
          <p:nvPr/>
        </p:nvSpPr>
        <p:spPr>
          <a:xfrm>
            <a:off x="8919410" y="2959929"/>
            <a:ext cx="2425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Output Layer</a:t>
            </a:r>
            <a:endParaRPr lang="ko-KR" altLang="en-US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3BC37BDE-AAA6-15AC-EDBB-23DD9EC8687D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 flipV="1">
            <a:off x="2619327" y="2429006"/>
            <a:ext cx="1330350" cy="82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0A2AF289-5830-6803-F212-21B657CAFC53}"/>
              </a:ext>
            </a:extLst>
          </p:cNvPr>
          <p:cNvCxnSpPr>
            <a:cxnSpLocks/>
            <a:stCxn id="13" idx="6"/>
            <a:endCxn id="24" idx="2"/>
          </p:cNvCxnSpPr>
          <p:nvPr/>
        </p:nvCxnSpPr>
        <p:spPr>
          <a:xfrm>
            <a:off x="2619327" y="3252157"/>
            <a:ext cx="1330350" cy="727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06F814A3-53A7-F9F2-527B-FEAAE105B2AC}"/>
              </a:ext>
            </a:extLst>
          </p:cNvPr>
          <p:cNvCxnSpPr>
            <a:cxnSpLocks/>
            <a:stCxn id="13" idx="6"/>
            <a:endCxn id="28" idx="2"/>
          </p:cNvCxnSpPr>
          <p:nvPr/>
        </p:nvCxnSpPr>
        <p:spPr>
          <a:xfrm>
            <a:off x="2619327" y="3252157"/>
            <a:ext cx="1330350" cy="227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CB5BA339-3857-8A52-6CB1-F50A3810AEC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 flipV="1">
            <a:off x="2619327" y="2429006"/>
            <a:ext cx="1330350" cy="227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2FC98E5-89E0-C3DC-5C5C-999FED7C9E51}"/>
              </a:ext>
            </a:extLst>
          </p:cNvPr>
          <p:cNvCxnSpPr>
            <a:cxnSpLocks/>
            <a:stCxn id="14" idx="6"/>
            <a:endCxn id="24" idx="2"/>
          </p:cNvCxnSpPr>
          <p:nvPr/>
        </p:nvCxnSpPr>
        <p:spPr>
          <a:xfrm flipV="1">
            <a:off x="2619327" y="3979759"/>
            <a:ext cx="1330350" cy="727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3" name="직선 화살표 연결선 52">
            <a:extLst>
              <a:ext uri="{FF2B5EF4-FFF2-40B4-BE49-F238E27FC236}">
                <a16:creationId xmlns:a16="http://schemas.microsoft.com/office/drawing/2014/main" id="{55BF00E9-23C6-AB17-AF73-C737761AB446}"/>
              </a:ext>
            </a:extLst>
          </p:cNvPr>
          <p:cNvCxnSpPr>
            <a:cxnSpLocks/>
            <a:stCxn id="14" idx="6"/>
            <a:endCxn id="28" idx="2"/>
          </p:cNvCxnSpPr>
          <p:nvPr/>
        </p:nvCxnSpPr>
        <p:spPr>
          <a:xfrm>
            <a:off x="2619327" y="4707362"/>
            <a:ext cx="1330350" cy="82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3426A1A8-5EC3-145B-6462-1BE9959F59B5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5068184" y="2429006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F624EA49-EADE-AD2A-67D6-E5294BF43CC9}"/>
              </a:ext>
            </a:extLst>
          </p:cNvPr>
          <p:cNvCxnSpPr>
            <a:cxnSpLocks/>
            <a:stCxn id="16" idx="6"/>
            <a:endCxn id="25" idx="2"/>
          </p:cNvCxnSpPr>
          <p:nvPr/>
        </p:nvCxnSpPr>
        <p:spPr>
          <a:xfrm>
            <a:off x="5068184" y="2429006"/>
            <a:ext cx="468562" cy="155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19DEF31E-EE5E-97C5-B3F1-0FA343AE7C13}"/>
              </a:ext>
            </a:extLst>
          </p:cNvPr>
          <p:cNvCxnSpPr>
            <a:cxnSpLocks/>
            <a:stCxn id="16" idx="6"/>
            <a:endCxn id="29" idx="2"/>
          </p:cNvCxnSpPr>
          <p:nvPr/>
        </p:nvCxnSpPr>
        <p:spPr>
          <a:xfrm>
            <a:off x="5068184" y="2429006"/>
            <a:ext cx="468562" cy="310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F467E665-C49C-0EE1-400D-F6E3E67B8F6B}"/>
              </a:ext>
            </a:extLst>
          </p:cNvPr>
          <p:cNvCxnSpPr>
            <a:cxnSpLocks/>
            <a:stCxn id="24" idx="6"/>
            <a:endCxn id="25" idx="2"/>
          </p:cNvCxnSpPr>
          <p:nvPr/>
        </p:nvCxnSpPr>
        <p:spPr>
          <a:xfrm>
            <a:off x="5068184" y="3979759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A0E2DD43-C97C-E962-4396-D98A7F51AAAE}"/>
              </a:ext>
            </a:extLst>
          </p:cNvPr>
          <p:cNvCxnSpPr>
            <a:cxnSpLocks/>
            <a:stCxn id="24" idx="6"/>
            <a:endCxn id="29" idx="2"/>
          </p:cNvCxnSpPr>
          <p:nvPr/>
        </p:nvCxnSpPr>
        <p:spPr>
          <a:xfrm>
            <a:off x="5068184" y="3979759"/>
            <a:ext cx="468562" cy="15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직선 화살표 연결선 72">
            <a:extLst>
              <a:ext uri="{FF2B5EF4-FFF2-40B4-BE49-F238E27FC236}">
                <a16:creationId xmlns:a16="http://schemas.microsoft.com/office/drawing/2014/main" id="{27901773-4EE6-C36F-0836-2382CF96EF8F}"/>
              </a:ext>
            </a:extLst>
          </p:cNvPr>
          <p:cNvCxnSpPr>
            <a:cxnSpLocks/>
            <a:stCxn id="24" idx="6"/>
            <a:endCxn id="17" idx="2"/>
          </p:cNvCxnSpPr>
          <p:nvPr/>
        </p:nvCxnSpPr>
        <p:spPr>
          <a:xfrm flipV="1">
            <a:off x="5068184" y="2429006"/>
            <a:ext cx="468562" cy="155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직선 화살표 연결선 76">
            <a:extLst>
              <a:ext uri="{FF2B5EF4-FFF2-40B4-BE49-F238E27FC236}">
                <a16:creationId xmlns:a16="http://schemas.microsoft.com/office/drawing/2014/main" id="{120BC514-3675-40AD-79B9-8A6114B6BE5C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5068184" y="5530513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F10CD5E1-BFDD-A7C1-3F80-206C550A3039}"/>
              </a:ext>
            </a:extLst>
          </p:cNvPr>
          <p:cNvCxnSpPr>
            <a:cxnSpLocks/>
            <a:stCxn id="28" idx="6"/>
            <a:endCxn id="25" idx="2"/>
          </p:cNvCxnSpPr>
          <p:nvPr/>
        </p:nvCxnSpPr>
        <p:spPr>
          <a:xfrm flipV="1">
            <a:off x="5068184" y="3979759"/>
            <a:ext cx="468562" cy="15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직선 화살표 연결선 83">
            <a:extLst>
              <a:ext uri="{FF2B5EF4-FFF2-40B4-BE49-F238E27FC236}">
                <a16:creationId xmlns:a16="http://schemas.microsoft.com/office/drawing/2014/main" id="{9E5F8502-DD32-9BC1-49B4-286B81ECAE6B}"/>
              </a:ext>
            </a:extLst>
          </p:cNvPr>
          <p:cNvCxnSpPr>
            <a:cxnSpLocks/>
            <a:stCxn id="28" idx="6"/>
            <a:endCxn id="17" idx="2"/>
          </p:cNvCxnSpPr>
          <p:nvPr/>
        </p:nvCxnSpPr>
        <p:spPr>
          <a:xfrm flipV="1">
            <a:off x="5068184" y="2429006"/>
            <a:ext cx="468562" cy="310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직선 화살표 연결선 86">
            <a:extLst>
              <a:ext uri="{FF2B5EF4-FFF2-40B4-BE49-F238E27FC236}">
                <a16:creationId xmlns:a16="http://schemas.microsoft.com/office/drawing/2014/main" id="{F350E3C2-F8F0-9799-EA87-142F8B9632F4}"/>
              </a:ext>
            </a:extLst>
          </p:cNvPr>
          <p:cNvCxnSpPr>
            <a:cxnSpLocks/>
            <a:stCxn id="17" idx="6"/>
            <a:endCxn id="26" idx="2"/>
          </p:cNvCxnSpPr>
          <p:nvPr/>
        </p:nvCxnSpPr>
        <p:spPr>
          <a:xfrm>
            <a:off x="6655253" y="2429006"/>
            <a:ext cx="468562" cy="155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3A9D7041-A1D8-2E29-3FF4-11E3BBA1E841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655253" y="2429006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직선 화살표 연결선 92">
            <a:extLst>
              <a:ext uri="{FF2B5EF4-FFF2-40B4-BE49-F238E27FC236}">
                <a16:creationId xmlns:a16="http://schemas.microsoft.com/office/drawing/2014/main" id="{D4ECF829-12A1-AAE7-53AF-8DEB1F84AB9B}"/>
              </a:ext>
            </a:extLst>
          </p:cNvPr>
          <p:cNvCxnSpPr>
            <a:cxnSpLocks/>
            <a:stCxn id="17" idx="6"/>
            <a:endCxn id="30" idx="2"/>
          </p:cNvCxnSpPr>
          <p:nvPr/>
        </p:nvCxnSpPr>
        <p:spPr>
          <a:xfrm>
            <a:off x="6655253" y="2429006"/>
            <a:ext cx="468562" cy="310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직선 화살표 연결선 95">
            <a:extLst>
              <a:ext uri="{FF2B5EF4-FFF2-40B4-BE49-F238E27FC236}">
                <a16:creationId xmlns:a16="http://schemas.microsoft.com/office/drawing/2014/main" id="{D7151AA2-C629-DC41-2C39-2FC56E1EB27E}"/>
              </a:ext>
            </a:extLst>
          </p:cNvPr>
          <p:cNvCxnSpPr>
            <a:cxnSpLocks/>
            <a:stCxn id="25" idx="6"/>
            <a:endCxn id="30" idx="2"/>
          </p:cNvCxnSpPr>
          <p:nvPr/>
        </p:nvCxnSpPr>
        <p:spPr>
          <a:xfrm>
            <a:off x="6655253" y="3979759"/>
            <a:ext cx="468562" cy="15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직선 화살표 연결선 97">
            <a:extLst>
              <a:ext uri="{FF2B5EF4-FFF2-40B4-BE49-F238E27FC236}">
                <a16:creationId xmlns:a16="http://schemas.microsoft.com/office/drawing/2014/main" id="{7B1CFD8A-82D7-90AA-0255-073BBF6DE551}"/>
              </a:ext>
            </a:extLst>
          </p:cNvPr>
          <p:cNvCxnSpPr>
            <a:cxnSpLocks/>
            <a:stCxn id="29" idx="6"/>
            <a:endCxn id="30" idx="2"/>
          </p:cNvCxnSpPr>
          <p:nvPr/>
        </p:nvCxnSpPr>
        <p:spPr>
          <a:xfrm>
            <a:off x="6655253" y="5530513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직선 화살표 연결선 101">
            <a:extLst>
              <a:ext uri="{FF2B5EF4-FFF2-40B4-BE49-F238E27FC236}">
                <a16:creationId xmlns:a16="http://schemas.microsoft.com/office/drawing/2014/main" id="{E8940582-2B27-7866-15AB-CBD3D0060E16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>
            <a:off x="6655253" y="3979759"/>
            <a:ext cx="4685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직선 화살표 연결선 104">
            <a:extLst>
              <a:ext uri="{FF2B5EF4-FFF2-40B4-BE49-F238E27FC236}">
                <a16:creationId xmlns:a16="http://schemas.microsoft.com/office/drawing/2014/main" id="{E17B2EF3-610F-9F45-D734-BCC9C2B6E696}"/>
              </a:ext>
            </a:extLst>
          </p:cNvPr>
          <p:cNvCxnSpPr>
            <a:cxnSpLocks/>
            <a:stCxn id="25" idx="6"/>
            <a:endCxn id="18" idx="2"/>
          </p:cNvCxnSpPr>
          <p:nvPr/>
        </p:nvCxnSpPr>
        <p:spPr>
          <a:xfrm flipV="1">
            <a:off x="6655253" y="2429006"/>
            <a:ext cx="468562" cy="155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B9EC00F8-F42F-D16D-7DBA-ECBD7F71123E}"/>
              </a:ext>
            </a:extLst>
          </p:cNvPr>
          <p:cNvCxnSpPr>
            <a:cxnSpLocks/>
            <a:stCxn id="29" idx="6"/>
            <a:endCxn id="18" idx="2"/>
          </p:cNvCxnSpPr>
          <p:nvPr/>
        </p:nvCxnSpPr>
        <p:spPr>
          <a:xfrm flipV="1">
            <a:off x="6655253" y="2429006"/>
            <a:ext cx="468562" cy="3101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직선 화살표 연결선 110">
            <a:extLst>
              <a:ext uri="{FF2B5EF4-FFF2-40B4-BE49-F238E27FC236}">
                <a16:creationId xmlns:a16="http://schemas.microsoft.com/office/drawing/2014/main" id="{37311D5A-3CA3-8950-1709-A15AF00ACE6D}"/>
              </a:ext>
            </a:extLst>
          </p:cNvPr>
          <p:cNvCxnSpPr>
            <a:cxnSpLocks/>
            <a:stCxn id="29" idx="6"/>
            <a:endCxn id="26" idx="2"/>
          </p:cNvCxnSpPr>
          <p:nvPr/>
        </p:nvCxnSpPr>
        <p:spPr>
          <a:xfrm flipV="1">
            <a:off x="6655253" y="3979759"/>
            <a:ext cx="468562" cy="15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4" name="직선 화살표 연결선 113">
            <a:extLst>
              <a:ext uri="{FF2B5EF4-FFF2-40B4-BE49-F238E27FC236}">
                <a16:creationId xmlns:a16="http://schemas.microsoft.com/office/drawing/2014/main" id="{46DDE1FC-7A0F-2973-68E6-B47AC5011B70}"/>
              </a:ext>
            </a:extLst>
          </p:cNvPr>
          <p:cNvCxnSpPr>
            <a:cxnSpLocks/>
            <a:stCxn id="30" idx="6"/>
            <a:endCxn id="31" idx="2"/>
          </p:cNvCxnSpPr>
          <p:nvPr/>
        </p:nvCxnSpPr>
        <p:spPr>
          <a:xfrm flipV="1">
            <a:off x="8242322" y="3979760"/>
            <a:ext cx="1330351" cy="1550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직선 화살표 연결선 116">
            <a:extLst>
              <a:ext uri="{FF2B5EF4-FFF2-40B4-BE49-F238E27FC236}">
                <a16:creationId xmlns:a16="http://schemas.microsoft.com/office/drawing/2014/main" id="{DEF6020D-15C8-BBD3-9C17-83A401E8F802}"/>
              </a:ext>
            </a:extLst>
          </p:cNvPr>
          <p:cNvCxnSpPr>
            <a:cxnSpLocks/>
            <a:stCxn id="26" idx="6"/>
            <a:endCxn id="31" idx="2"/>
          </p:cNvCxnSpPr>
          <p:nvPr/>
        </p:nvCxnSpPr>
        <p:spPr>
          <a:xfrm>
            <a:off x="8242322" y="3979759"/>
            <a:ext cx="133035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0" name="직선 화살표 연결선 119">
            <a:extLst>
              <a:ext uri="{FF2B5EF4-FFF2-40B4-BE49-F238E27FC236}">
                <a16:creationId xmlns:a16="http://schemas.microsoft.com/office/drawing/2014/main" id="{981AF7B1-B726-C28E-6EFA-9464B21BEE1B}"/>
              </a:ext>
            </a:extLst>
          </p:cNvPr>
          <p:cNvCxnSpPr>
            <a:cxnSpLocks/>
            <a:stCxn id="18" idx="6"/>
            <a:endCxn id="31" idx="2"/>
          </p:cNvCxnSpPr>
          <p:nvPr/>
        </p:nvCxnSpPr>
        <p:spPr>
          <a:xfrm>
            <a:off x="8242322" y="2429006"/>
            <a:ext cx="1330351" cy="155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3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7513E6AB-33A1-A6A5-2874-449F83D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Deep Neural Networks Training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EE296F33-3061-177F-E71F-6090E4E3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Forward Pass</a:t>
            </a:r>
          </a:p>
          <a:p>
            <a:pPr lvl="1"/>
            <a:r>
              <a:rPr kumimoji="1" lang="en-US" altLang="ko-KR" dirty="0"/>
              <a:t>The input data moves through each layer of the network.</a:t>
            </a:r>
          </a:p>
          <a:p>
            <a:pPr lvl="1"/>
            <a:r>
              <a:rPr kumimoji="1" lang="en-US" altLang="ko-KR" dirty="0"/>
              <a:t>For each neuron, the output is calculated using</a:t>
            </a:r>
          </a:p>
          <a:p>
            <a:pPr marL="469800" lvl="1" indent="0" algn="ctr">
              <a:buNone/>
            </a:pPr>
            <a:r>
              <a:rPr kumimoji="1" lang="en-US" altLang="ko-KR" dirty="0"/>
              <a:t>Output=(</a:t>
            </a:r>
            <a:r>
              <a:rPr kumimoji="1" lang="en-US" altLang="ko-KR" dirty="0" err="1"/>
              <a:t>Input×Weights</a:t>
            </a:r>
            <a:r>
              <a:rPr kumimoji="1" lang="en-US" altLang="ko-KR" dirty="0"/>
              <a:t>)+</a:t>
            </a:r>
            <a:r>
              <a:rPr kumimoji="1" lang="en-US" altLang="ko-KR" dirty="0" err="1"/>
              <a:t>BiasOutput</a:t>
            </a:r>
            <a:r>
              <a:rPr kumimoji="1" lang="en-US" altLang="ko-KR" dirty="0"/>
              <a:t>=(</a:t>
            </a:r>
            <a:r>
              <a:rPr kumimoji="1" lang="en-US" altLang="ko-KR" dirty="0" err="1"/>
              <a:t>Input×Weights</a:t>
            </a:r>
            <a:r>
              <a:rPr kumimoji="1" lang="en-US" altLang="ko-KR" dirty="0"/>
              <a:t>)+Bias</a:t>
            </a:r>
          </a:p>
          <a:p>
            <a:pPr lvl="1"/>
            <a:r>
              <a:rPr kumimoji="1" lang="en-US" altLang="ko-KR" dirty="0"/>
              <a:t>The output is passed through an activation function (e.g., </a:t>
            </a:r>
            <a:r>
              <a:rPr kumimoji="1" lang="en-US" altLang="ko-KR" dirty="0" err="1"/>
              <a:t>ReLU</a:t>
            </a:r>
            <a:r>
              <a:rPr kumimoji="1" lang="en-US" altLang="ko-KR" dirty="0"/>
              <a:t>, Sigmoid) to introduce non-linearity.</a:t>
            </a:r>
          </a:p>
          <a:p>
            <a:pPr lvl="1"/>
            <a:r>
              <a:rPr kumimoji="1" lang="en-US" altLang="ko-KR" dirty="0"/>
              <a:t>This process continues through all the layers until the network produces a prediction in the output layer.</a:t>
            </a:r>
          </a:p>
          <a:p>
            <a:pPr lvl="1"/>
            <a:endParaRPr kumimoji="1" lang="en-US" altLang="ko-KR" b="1" dirty="0"/>
          </a:p>
          <a:p>
            <a:r>
              <a:rPr kumimoji="1" lang="en-US" altLang="ko-KR" b="1" dirty="0"/>
              <a:t>Backward Pass</a:t>
            </a:r>
          </a:p>
          <a:p>
            <a:pPr lvl="1"/>
            <a:r>
              <a:rPr kumimoji="1" lang="en-US" altLang="ko-KR" dirty="0"/>
              <a:t>In the backward pass, we calculate the difference (error) between the prediction and the actual target.</a:t>
            </a:r>
          </a:p>
          <a:p>
            <a:pPr lvl="1"/>
            <a:r>
              <a:rPr kumimoji="1" lang="en-US" altLang="ko-KR" dirty="0"/>
              <a:t>This error is used to adjust the weights through a process called Gradient Descent.</a:t>
            </a:r>
          </a:p>
          <a:p>
            <a:pPr lvl="1"/>
            <a:r>
              <a:rPr kumimoji="1" lang="en-US" altLang="ko-KR" dirty="0"/>
              <a:t>The goal is to minimize the error by iteratively updating the weights and biases.</a:t>
            </a:r>
          </a:p>
          <a:p>
            <a:pPr marL="469800" lvl="1" indent="0" algn="ctr">
              <a:buNone/>
            </a:pPr>
            <a:r>
              <a:rPr kumimoji="1" lang="en-US" altLang="ko-KR" dirty="0"/>
              <a:t>New Weights=Old Weights−</a:t>
            </a:r>
            <a:r>
              <a:rPr kumimoji="1" lang="ko-KR" altLang="en-US" dirty="0"/>
              <a:t>𝜂</a:t>
            </a:r>
            <a:r>
              <a:rPr kumimoji="1" lang="en-US" altLang="ko-KR" dirty="0"/>
              <a:t>×Gradient where </a:t>
            </a:r>
            <a:r>
              <a:rPr kumimoji="1" lang="ko-KR" altLang="en-US" dirty="0"/>
              <a:t>𝜂</a:t>
            </a:r>
            <a:r>
              <a:rPr kumimoji="1" lang="en-US" altLang="ko-KR" dirty="0"/>
              <a:t>η is the learning rate.</a:t>
            </a:r>
          </a:p>
          <a:p>
            <a:pPr lvl="1"/>
            <a:r>
              <a:rPr kumimoji="1" lang="en-US" altLang="ko-KR" dirty="0"/>
              <a:t>This process is repeated until the model converges, reducing the error.</a:t>
            </a:r>
          </a:p>
        </p:txBody>
      </p:sp>
      <p:sp>
        <p:nvSpPr>
          <p:cNvPr id="6" name="바닥글 개체 틀 3">
            <a:extLst>
              <a:ext uri="{FF2B5EF4-FFF2-40B4-BE49-F238E27FC236}">
                <a16:creationId xmlns:a16="http://schemas.microsoft.com/office/drawing/2014/main" id="{B225DBEE-9A2C-F22A-6AF1-520A6C85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" y="6390225"/>
            <a:ext cx="4114800" cy="365125"/>
          </a:xfrm>
        </p:spPr>
        <p:txBody>
          <a:bodyPr/>
          <a:lstStyle/>
          <a:p>
            <a:r>
              <a:rPr kumimoji="1" lang="en" altLang="ko-Kore-KR" dirty="0"/>
              <a:t>Copyright 2024. BoanLab. All rights reserved.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07578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CD6A67D-C311-B67B-E792-2E83D9D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Parallelizing Optimization Algorithm Iterations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F6FA10F-67B7-5545-0648-50BCBD28AF91}"/>
              </a:ext>
            </a:extLst>
          </p:cNvPr>
          <p:cNvGrpSpPr/>
          <p:nvPr/>
        </p:nvGrpSpPr>
        <p:grpSpPr>
          <a:xfrm>
            <a:off x="1918490" y="1294060"/>
            <a:ext cx="9027391" cy="4990682"/>
            <a:chOff x="1918490" y="1294060"/>
            <a:chExt cx="9027391" cy="4990682"/>
          </a:xfrm>
        </p:grpSpPr>
        <p:pic>
          <p:nvPicPr>
            <p:cNvPr id="3" name="그림 2" descr="텍스트, 스크린샷, 도표, 라인이(가) 표시된 사진&#10;&#10;자동 생성된 설명">
              <a:extLst>
                <a:ext uri="{FF2B5EF4-FFF2-40B4-BE49-F238E27FC236}">
                  <a16:creationId xmlns:a16="http://schemas.microsoft.com/office/drawing/2014/main" id="{EF4BE394-8522-7013-B307-C6B809102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02" r="50042"/>
            <a:stretch/>
          </p:blipFill>
          <p:spPr>
            <a:xfrm>
              <a:off x="6289475" y="1294060"/>
              <a:ext cx="4656406" cy="4990682"/>
            </a:xfrm>
            <a:prstGeom prst="rect">
              <a:avLst/>
            </a:prstGeom>
          </p:spPr>
        </p:pic>
        <p:pic>
          <p:nvPicPr>
            <p:cNvPr id="2" name="그림 1" descr="텍스트, 스크린샷, 도표, 라인이(가) 표시된 사진&#10;&#10;자동 생성된 설명">
              <a:extLst>
                <a:ext uri="{FF2B5EF4-FFF2-40B4-BE49-F238E27FC236}">
                  <a16:creationId xmlns:a16="http://schemas.microsoft.com/office/drawing/2014/main" id="{EACF64EF-8B93-7539-87C6-CCD36DF3C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8240" r="8608"/>
            <a:stretch/>
          </p:blipFill>
          <p:spPr>
            <a:xfrm>
              <a:off x="1918490" y="1294060"/>
              <a:ext cx="3266671" cy="4990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93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8CD6A67D-C311-B67B-E792-2E83D9D7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Intra-batch, Inter-batch</a:t>
            </a: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DE9E949-F3C2-83AB-1E81-AF5579B29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Intra-batch</a:t>
            </a:r>
          </a:p>
          <a:p>
            <a:pPr lvl="1"/>
            <a:r>
              <a:rPr kumimoji="1" lang="en-US" altLang="ko-KR" dirty="0"/>
              <a:t>mainly focus on how to complete the training of multiple batches faster</a:t>
            </a:r>
          </a:p>
          <a:p>
            <a:pPr lvl="1"/>
            <a:r>
              <a:rPr kumimoji="1" lang="en-US" altLang="ko-KR" dirty="0"/>
              <a:t>Data Parallelism, Model Parallelism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Inter-batch</a:t>
            </a:r>
          </a:p>
          <a:p>
            <a:pPr lvl="1"/>
            <a:r>
              <a:rPr kumimoji="1" lang="en-US" altLang="ko-KR" dirty="0"/>
              <a:t>mainly focus on how to complete a batch training faster</a:t>
            </a:r>
          </a:p>
          <a:p>
            <a:pPr lvl="1"/>
            <a:r>
              <a:rPr kumimoji="1" lang="en-US" altLang="ko-KR" dirty="0">
                <a:hlinkClick r:id="rId3"/>
              </a:rPr>
              <a:t>GPipe</a:t>
            </a:r>
            <a:endParaRPr kumimoji="1"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4850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A92EE45-870B-ED2A-033C-7F2F3A0D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Problems with Traditional Pipelining Techniques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B965D643-A033-389B-88C2-FEFCCAAB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1265129"/>
            <a:ext cx="11567160" cy="5024808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Inefficient Computation and Communication</a:t>
            </a:r>
          </a:p>
          <a:p>
            <a:pPr lvl="1"/>
            <a:r>
              <a:rPr kumimoji="1" lang="en-US" altLang="ko-KR" dirty="0"/>
              <a:t>Traditional pipelining techniques like GPipe perform gradient updates only after all stages have completed their computation.</a:t>
            </a:r>
          </a:p>
          <a:p>
            <a:pPr lvl="1"/>
            <a:r>
              <a:rPr kumimoji="1" lang="en-US" altLang="ko-KR" dirty="0"/>
              <a:t>This leads to a sequential process where communication occurs only after computation is finished, elongating the overall training time.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Parameter Inconsistency Due to Asynchronous Processing</a:t>
            </a:r>
          </a:p>
          <a:p>
            <a:pPr lvl="1"/>
            <a:r>
              <a:rPr kumimoji="1" lang="en-US" altLang="ko-KR" dirty="0"/>
              <a:t>In pipelined parallelism, stages operate asynchronously, causing potential mismatches between the parameters used during forward and backward passes.</a:t>
            </a:r>
          </a:p>
          <a:p>
            <a:pPr lvl="1"/>
            <a:r>
              <a:rPr kumimoji="1" lang="en-US" altLang="ko-KR" dirty="0"/>
              <a:t>This parameter inconsistency can disrupt the training process, negatively affecting the model's accuracy.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b="1" dirty="0"/>
              <a:t>Pipeline Stalls</a:t>
            </a:r>
          </a:p>
          <a:p>
            <a:pPr lvl="1"/>
            <a:r>
              <a:rPr kumimoji="1" lang="en-US" altLang="ko-KR" dirty="0"/>
              <a:t>In GPipe, stages process sequentially, meaning the next stage must wait for the previous one to finish.</a:t>
            </a:r>
          </a:p>
          <a:p>
            <a:pPr lvl="1"/>
            <a:r>
              <a:rPr kumimoji="1" lang="en-US" altLang="ko-KR" dirty="0"/>
              <a:t>This introduces pipeline stalls where idle time is created, especially if a slower stage causes a bottleneck.</a:t>
            </a:r>
          </a:p>
        </p:txBody>
      </p:sp>
    </p:spTree>
    <p:extLst>
      <p:ext uri="{BB962C8B-B14F-4D97-AF65-F5344CB8AC3E}">
        <p14:creationId xmlns:p14="http://schemas.microsoft.com/office/powerpoint/2010/main" val="373377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5893C90-7F69-32BF-89FB-0E2D605E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" altLang="ko-Kore-KR"/>
              <a:t>Copyright 2024. BoanLab. All rights reserved.</a:t>
            </a:r>
            <a:endParaRPr kumimoji="1" lang="ko-Kore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AE0E2B7F-F3CB-ECDE-C111-8557917593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ko-KR" sz="1400" dirty="0"/>
              <a:t>PipeDream: Generalized Pipeline Parallelism for DNN Training</a:t>
            </a:r>
            <a:endParaRPr kumimoji="1" lang="ko-KR" altLang="en-US" sz="1400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7A92EE45-870B-ED2A-033C-7F2F3A0D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499403"/>
            <a:ext cx="11567160" cy="600275"/>
          </a:xfrm>
        </p:spPr>
        <p:txBody>
          <a:bodyPr>
            <a:noAutofit/>
          </a:bodyPr>
          <a:lstStyle/>
          <a:p>
            <a:r>
              <a:rPr kumimoji="1" lang="en-US" altLang="ko-KR" dirty="0"/>
              <a:t>PipeDream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806F3D05-FB8E-5539-2ABD-DA110D7D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4463817"/>
            <a:ext cx="11567160" cy="1826119"/>
          </a:xfrm>
        </p:spPr>
        <p:txBody>
          <a:bodyPr>
            <a:normAutofit/>
          </a:bodyPr>
          <a:lstStyle/>
          <a:p>
            <a:r>
              <a:rPr kumimoji="1" lang="en-US" altLang="ko-KR" b="1" dirty="0"/>
              <a:t>PipeDream introduces pipeline parallelism to overcome the limitations of traditional methods.</a:t>
            </a:r>
          </a:p>
          <a:p>
            <a:pPr lvl="1"/>
            <a:r>
              <a:rPr kumimoji="1" lang="en-US" altLang="ko-KR" dirty="0"/>
              <a:t>This approach divides the model's layers into multiple stages, with each stage being processed by a separate worker.</a:t>
            </a:r>
          </a:p>
          <a:p>
            <a:pPr lvl="1"/>
            <a:r>
              <a:rPr kumimoji="1" lang="en-US" altLang="ko-KR" dirty="0"/>
              <a:t>By doing so, forward and backward computations can be performed simultaneously, which reduces communication overhead while maximizing computational efficiency.</a:t>
            </a:r>
          </a:p>
        </p:txBody>
      </p:sp>
      <p:pic>
        <p:nvPicPr>
          <p:cNvPr id="3" name="그림 2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3C0DBFD9-E335-6431-661E-059D000FB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386" y="1199966"/>
            <a:ext cx="8761228" cy="31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5378</TotalTime>
  <Words>1763</Words>
  <Application>Microsoft Office PowerPoint</Application>
  <PresentationFormat>와이드스크린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7" baseType="lpstr">
      <vt:lpstr>NotoSansKR</vt:lpstr>
      <vt:lpstr>Arial</vt:lpstr>
      <vt:lpstr>Calibri</vt:lpstr>
      <vt:lpstr>Office 테마</vt:lpstr>
      <vt:lpstr>PipeDream</vt:lpstr>
      <vt:lpstr>First…. I’m Sorry</vt:lpstr>
      <vt:lpstr>Deep Neural Networks</vt:lpstr>
      <vt:lpstr>Deep Neural Networks</vt:lpstr>
      <vt:lpstr>Deep Neural Networks Training</vt:lpstr>
      <vt:lpstr>Parallelizing Optimization Algorithm Iterations</vt:lpstr>
      <vt:lpstr>Intra-batch, Inter-batch</vt:lpstr>
      <vt:lpstr>Problems with Traditional Pipelining Techniques</vt:lpstr>
      <vt:lpstr>PipeDream</vt:lpstr>
      <vt:lpstr>Challenge Point</vt:lpstr>
      <vt:lpstr>Overview</vt:lpstr>
      <vt:lpstr>Pipeline Parallelism and Communication in DNN Training</vt:lpstr>
      <vt:lpstr>One Forward, One Backward</vt:lpstr>
      <vt:lpstr>One Forward, One Backward</vt:lpstr>
      <vt:lpstr>Weight stashing</vt:lpstr>
      <vt:lpstr>Evaluation(Time-to-Accuracy, Memory)</vt:lpstr>
      <vt:lpstr>Evaluation(Intra-batch, Inter-batch)</vt:lpstr>
      <vt:lpstr>Conclusion</vt:lpstr>
      <vt:lpstr>PipeDream-2BW</vt:lpstr>
      <vt:lpstr>Microsoft Research's Project: Fiddle</vt:lpstr>
      <vt:lpstr>If I were to use this paper's idea, …</vt:lpstr>
      <vt:lpstr>Reference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대제목</dc:title>
  <dc:creator>남재현</dc:creator>
  <cp:lastModifiedBy>김지수</cp:lastModifiedBy>
  <cp:revision>516</cp:revision>
  <dcterms:created xsi:type="dcterms:W3CDTF">2023-07-20T12:34:28Z</dcterms:created>
  <dcterms:modified xsi:type="dcterms:W3CDTF">2024-10-09T06:19:48Z</dcterms:modified>
</cp:coreProperties>
</file>