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29"/>
  </p:notesMasterIdLst>
  <p:handoutMasterIdLst>
    <p:handoutMasterId r:id="rId30"/>
  </p:handoutMasterIdLst>
  <p:sldIdLst>
    <p:sldId id="482" r:id="rId2"/>
    <p:sldId id="523" r:id="rId3"/>
    <p:sldId id="525" r:id="rId4"/>
    <p:sldId id="526" r:id="rId5"/>
    <p:sldId id="527" r:id="rId6"/>
    <p:sldId id="529" r:id="rId7"/>
    <p:sldId id="528" r:id="rId8"/>
    <p:sldId id="531" r:id="rId9"/>
    <p:sldId id="532" r:id="rId10"/>
    <p:sldId id="533" r:id="rId11"/>
    <p:sldId id="535" r:id="rId12"/>
    <p:sldId id="536" r:id="rId13"/>
    <p:sldId id="538" r:id="rId14"/>
    <p:sldId id="524" r:id="rId15"/>
    <p:sldId id="537" r:id="rId16"/>
    <p:sldId id="539" r:id="rId17"/>
    <p:sldId id="534" r:id="rId18"/>
    <p:sldId id="543" r:id="rId19"/>
    <p:sldId id="545" r:id="rId20"/>
    <p:sldId id="547" r:id="rId21"/>
    <p:sldId id="546" r:id="rId22"/>
    <p:sldId id="542" r:id="rId23"/>
    <p:sldId id="540" r:id="rId24"/>
    <p:sldId id="501" r:id="rId25"/>
    <p:sldId id="541" r:id="rId26"/>
    <p:sldId id="530" r:id="rId27"/>
    <p:sldId id="486" r:id="rId28"/>
  </p:sldIdLst>
  <p:sldSz cx="12192000" cy="6858000"/>
  <p:notesSz cx="6858000" cy="9144000"/>
  <p:defaultTextStyle>
    <a:defPPr>
      <a:defRPr lang="en-US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2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3840" userDrawn="1">
          <p15:clr>
            <a:srgbClr val="A4A3A4"/>
          </p15:clr>
        </p15:guide>
        <p15:guide id="6" orient="horz" pos="480" userDrawn="1">
          <p15:clr>
            <a:srgbClr val="A4A3A4"/>
          </p15:clr>
        </p15:guide>
        <p15:guide id="7" orient="horz" pos="1608" userDrawn="1">
          <p15:clr>
            <a:srgbClr val="A4A3A4"/>
          </p15:clr>
        </p15:guide>
        <p15:guide id="8" pos="2712" userDrawn="1">
          <p15:clr>
            <a:srgbClr val="A4A3A4"/>
          </p15:clr>
        </p15:guide>
        <p15:guide id="9" pos="4968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AE3"/>
    <a:srgbClr val="000000"/>
    <a:srgbClr val="ADB5DF"/>
    <a:srgbClr val="959FD6"/>
    <a:srgbClr val="6472C3"/>
    <a:srgbClr val="262626"/>
    <a:srgbClr val="FCFCFC"/>
    <a:srgbClr val="DCDEE0"/>
    <a:srgbClr val="AAB3B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9" autoAdjust="0"/>
    <p:restoredTop sz="94291" autoAdjust="0"/>
  </p:normalViewPr>
  <p:slideViewPr>
    <p:cSldViewPr snapToGrid="0">
      <p:cViewPr varScale="1">
        <p:scale>
          <a:sx n="105" d="100"/>
          <a:sy n="105" d="100"/>
        </p:scale>
        <p:origin x="188" y="64"/>
      </p:cViewPr>
      <p:guideLst>
        <p:guide orient="horz" pos="2712"/>
        <p:guide pos="456"/>
        <p:guide pos="7224"/>
        <p:guide orient="horz" pos="3840"/>
        <p:guide orient="horz" pos="480"/>
        <p:guide orient="horz" pos="1608"/>
        <p:guide pos="2712"/>
        <p:guide pos="4968"/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86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0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TensorFlow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AlexNet</c:v>
                </c:pt>
                <c:pt idx="1">
                  <c:v>Overfeat</c:v>
                </c:pt>
                <c:pt idx="2">
                  <c:v>OxfordNet</c:v>
                </c:pt>
                <c:pt idx="3">
                  <c:v>GoogleNet</c:v>
                </c:pt>
              </c:strCache>
            </c:strRef>
          </c:cat>
          <c:val>
            <c:numRef>
              <c:f>Sheet1!$B$2:$E$2</c:f>
              <c:numCache>
                <c:formatCode>#,##0</c:formatCode>
                <c:ptCount val="4"/>
                <c:pt idx="0">
                  <c:v>81</c:v>
                </c:pt>
                <c:pt idx="1">
                  <c:v>279</c:v>
                </c:pt>
                <c:pt idx="2" formatCode="General">
                  <c:v>540</c:v>
                </c:pt>
                <c:pt idx="3" formatCode="General">
                  <c:v>445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41E-4109-B7B3-129F6CFD9CBA}"/>
            </c:ext>
          </c:extLst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Caffe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AlexNet</c:v>
                </c:pt>
                <c:pt idx="1">
                  <c:v>Overfeat</c:v>
                </c:pt>
                <c:pt idx="2">
                  <c:v>OxfordNet</c:v>
                </c:pt>
                <c:pt idx="3">
                  <c:v>GoogleNet</c:v>
                </c:pt>
              </c:strCache>
            </c:strRef>
          </c:cat>
          <c:val>
            <c:numRef>
              <c:f>Sheet1!$B$3:$E$3</c:f>
              <c:numCache>
                <c:formatCode>#,##0</c:formatCode>
                <c:ptCount val="4"/>
                <c:pt idx="0">
                  <c:v>324</c:v>
                </c:pt>
                <c:pt idx="1">
                  <c:v>823</c:v>
                </c:pt>
                <c:pt idx="2" formatCode="General">
                  <c:v>1068</c:v>
                </c:pt>
                <c:pt idx="3" formatCode="General">
                  <c:v>1935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BE-4D4D-962E-3C1DB27EB890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Neon</c:v>
                </c:pt>
              </c:strCache>
            </c:strRef>
          </c:tx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AlexNet</c:v>
                </c:pt>
                <c:pt idx="1">
                  <c:v>Overfeat</c:v>
                </c:pt>
                <c:pt idx="2">
                  <c:v>OxfordNet</c:v>
                </c:pt>
                <c:pt idx="3">
                  <c:v>GoogleNet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87</c:v>
                </c:pt>
                <c:pt idx="1">
                  <c:v>211</c:v>
                </c:pt>
                <c:pt idx="2">
                  <c:v>320</c:v>
                </c:pt>
                <c:pt idx="3">
                  <c:v>270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41E-4109-B7B3-129F6CFD9CBA}"/>
            </c:ext>
          </c:extLst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Torch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Sheet1!$B$1:$E$1</c:f>
              <c:strCache>
                <c:ptCount val="4"/>
                <c:pt idx="0">
                  <c:v>AlexNet</c:v>
                </c:pt>
                <c:pt idx="1">
                  <c:v>Overfeat</c:v>
                </c:pt>
                <c:pt idx="2">
                  <c:v>OxfordNet</c:v>
                </c:pt>
                <c:pt idx="3">
                  <c:v>GoogleNet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81</c:v>
                </c:pt>
                <c:pt idx="1">
                  <c:v>268</c:v>
                </c:pt>
                <c:pt idx="2">
                  <c:v>529</c:v>
                </c:pt>
                <c:pt idx="3">
                  <c:v>470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BE-4D4D-962E-3C1DB27EB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2208520"/>
        <c:axId val="-2131848408"/>
      </c:lineChart>
      <c:catAx>
        <c:axId val="-2132208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2">
                <a:lumMod val="85000"/>
                <a:lumOff val="15000"/>
              </a:schemeClr>
            </a:solidFill>
          </a:ln>
        </c:spPr>
        <c:txPr>
          <a:bodyPr rot="0" anchor="t" anchorCtr="0"/>
          <a:lstStyle/>
          <a:p>
            <a:pPr>
              <a:defRPr sz="1000">
                <a:solidFill>
                  <a:srgbClr val="2C3E50"/>
                </a:solidFill>
                <a:latin typeface="Lato" panose="020F0502020204030203"/>
              </a:defRPr>
            </a:pPr>
            <a:endParaRPr lang="ko-KR"/>
          </a:p>
        </c:txPr>
        <c:crossAx val="-2131848408"/>
        <c:crosses val="autoZero"/>
        <c:auto val="1"/>
        <c:lblAlgn val="ctr"/>
        <c:lblOffset val="100"/>
        <c:noMultiLvlLbl val="0"/>
      </c:catAx>
      <c:valAx>
        <c:axId val="-2131848408"/>
        <c:scaling>
          <c:orientation val="minMax"/>
          <c:max val="2000"/>
        </c:scaling>
        <c:delete val="0"/>
        <c:axPos val="l"/>
        <c:majorGridlines>
          <c:spPr>
            <a:ln>
              <a:solidFill>
                <a:schemeClr val="tx2">
                  <a:lumMod val="50000"/>
                  <a:lumOff val="50000"/>
                </a:schemeClr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solidFill>
              <a:schemeClr val="tx2">
                <a:lumMod val="85000"/>
                <a:lumOff val="15000"/>
              </a:schemeClr>
            </a:solidFill>
          </a:ln>
        </c:spPr>
        <c:txPr>
          <a:bodyPr/>
          <a:lstStyle/>
          <a:p>
            <a:pPr>
              <a:defRPr sz="1000">
                <a:solidFill>
                  <a:srgbClr val="2C3E50"/>
                </a:solidFill>
                <a:latin typeface="Lato" panose="020F0502020204030203"/>
              </a:defRPr>
            </a:pPr>
            <a:endParaRPr lang="ko-KR"/>
          </a:p>
        </c:txPr>
        <c:crossAx val="-2132208520"/>
        <c:crossesAt val="1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0285F-8CFC-4268-B27F-B2B761A16A4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6965B1-D88D-4DDA-B219-23F5073815C4}">
      <dgm:prSet custT="1"/>
      <dgm:spPr/>
      <dgm:t>
        <a:bodyPr/>
        <a:lstStyle/>
        <a:p>
          <a:r>
            <a:rPr lang="ko-KR" sz="1200" b="0" i="0" baseline="0" dirty="0" err="1">
              <a:solidFill>
                <a:schemeClr val="accent3"/>
              </a:solidFill>
            </a:rPr>
            <a:t>TensorFlow는</a:t>
          </a:r>
          <a:r>
            <a:rPr lang="ko-KR" sz="1200" b="0" i="0" baseline="0" dirty="0">
              <a:solidFill>
                <a:schemeClr val="accent3"/>
              </a:solidFill>
            </a:rPr>
            <a:t> 대규모 </a:t>
          </a:r>
          <a:r>
            <a:rPr lang="ko-KR" sz="1200" b="1" i="0" baseline="0" dirty="0">
              <a:solidFill>
                <a:schemeClr val="accent3"/>
              </a:solidFill>
            </a:rPr>
            <a:t>기계 학습</a:t>
          </a:r>
          <a:r>
            <a:rPr lang="ko-KR" sz="1200" b="0" i="0" baseline="0" dirty="0">
              <a:solidFill>
                <a:schemeClr val="accent3"/>
              </a:solidFill>
            </a:rPr>
            <a:t>을 목표로 개발된 시스템</a:t>
          </a:r>
          <a:endParaRPr lang="en-US" sz="1200" dirty="0">
            <a:solidFill>
              <a:schemeClr val="accent3"/>
            </a:solidFill>
          </a:endParaRPr>
        </a:p>
      </dgm:t>
    </dgm:pt>
    <dgm:pt modelId="{6F537FE2-1C1B-4629-9282-6C1183DE93CD}" type="parTrans" cxnId="{739AB5C6-5C4C-4696-873C-8BAC72AE6A01}">
      <dgm:prSet/>
      <dgm:spPr/>
      <dgm:t>
        <a:bodyPr/>
        <a:lstStyle/>
        <a:p>
          <a:endParaRPr lang="en-US"/>
        </a:p>
      </dgm:t>
    </dgm:pt>
    <dgm:pt modelId="{6FF320B1-646B-4E27-9714-6965A337F7A7}" type="sibTrans" cxnId="{739AB5C6-5C4C-4696-873C-8BAC72AE6A01}">
      <dgm:prSet/>
      <dgm:spPr/>
      <dgm:t>
        <a:bodyPr/>
        <a:lstStyle/>
        <a:p>
          <a:endParaRPr lang="en-US"/>
        </a:p>
      </dgm:t>
    </dgm:pt>
    <dgm:pt modelId="{5B1998E4-C9B2-45B2-B3F0-1CF798C7AD1F}">
      <dgm:prSet custT="1"/>
      <dgm:spPr/>
      <dgm:t>
        <a:bodyPr/>
        <a:lstStyle/>
        <a:p>
          <a:r>
            <a:rPr lang="ko-KR" sz="1400" b="0" i="0" baseline="0" dirty="0">
              <a:solidFill>
                <a:schemeClr val="accent3"/>
              </a:solidFill>
            </a:rPr>
            <a:t>데이터 흐름 그래프로 계산을 표현</a:t>
          </a:r>
          <a:endParaRPr lang="en-US" sz="1400" dirty="0">
            <a:solidFill>
              <a:schemeClr val="accent3"/>
            </a:solidFill>
          </a:endParaRPr>
        </a:p>
      </dgm:t>
    </dgm:pt>
    <dgm:pt modelId="{F5DBB208-DBB8-4991-B092-D5E923F3A2BA}" type="parTrans" cxnId="{C8109A95-BD71-450A-B26F-2E1C49D3A00D}">
      <dgm:prSet/>
      <dgm:spPr/>
      <dgm:t>
        <a:bodyPr/>
        <a:lstStyle/>
        <a:p>
          <a:endParaRPr lang="en-US"/>
        </a:p>
      </dgm:t>
    </dgm:pt>
    <dgm:pt modelId="{D72C8537-8C23-4112-962E-BE14CB6C8894}" type="sibTrans" cxnId="{C8109A95-BD71-450A-B26F-2E1C49D3A00D}">
      <dgm:prSet/>
      <dgm:spPr/>
      <dgm:t>
        <a:bodyPr/>
        <a:lstStyle/>
        <a:p>
          <a:endParaRPr lang="en-US"/>
        </a:p>
      </dgm:t>
    </dgm:pt>
    <dgm:pt modelId="{55D74F49-A80E-4499-91C1-AC630794745A}">
      <dgm:prSet custT="1"/>
      <dgm:spPr/>
      <dgm:t>
        <a:bodyPr/>
        <a:lstStyle/>
        <a:p>
          <a:r>
            <a:rPr lang="ko-KR" sz="1200" b="0" i="0" baseline="0" dirty="0" err="1">
              <a:solidFill>
                <a:schemeClr val="accent3"/>
              </a:solidFill>
            </a:rPr>
            <a:t>TensorFlow</a:t>
          </a:r>
          <a:r>
            <a:rPr lang="ko-KR" altLang="en-US" sz="1200" b="0" i="0" baseline="0" dirty="0" err="1">
              <a:solidFill>
                <a:schemeClr val="accent3"/>
              </a:solidFill>
            </a:rPr>
            <a:t>은</a:t>
          </a:r>
          <a:r>
            <a:rPr lang="ko-KR" sz="1200" b="0" i="0" baseline="0" dirty="0">
              <a:solidFill>
                <a:schemeClr val="accent3"/>
              </a:solidFill>
            </a:rPr>
            <a:t> 깊은 신경망의 훈련과 추론</a:t>
          </a:r>
          <a:r>
            <a:rPr lang="ko-KR" altLang="en-US" sz="1200" b="0" i="0" baseline="0" dirty="0">
              <a:solidFill>
                <a:schemeClr val="accent3"/>
              </a:solidFill>
            </a:rPr>
            <a:t>이</a:t>
          </a:r>
          <a:r>
            <a:rPr lang="ko-KR" sz="1200" b="0" i="0" baseline="0" dirty="0">
              <a:solidFill>
                <a:schemeClr val="accent3"/>
              </a:solidFill>
            </a:rPr>
            <a:t> 주요</a:t>
          </a:r>
          <a:r>
            <a:rPr lang="en-US" altLang="ko-KR" sz="1200" b="0" i="0" baseline="0" dirty="0">
              <a:solidFill>
                <a:schemeClr val="accent3"/>
              </a:solidFill>
            </a:rPr>
            <a:t> </a:t>
          </a:r>
          <a:r>
            <a:rPr lang="ko-KR" altLang="en-US" sz="1200" b="0" i="0" baseline="0" dirty="0">
              <a:solidFill>
                <a:schemeClr val="accent3"/>
              </a:solidFill>
            </a:rPr>
            <a:t>목적</a:t>
          </a:r>
          <a:endParaRPr lang="en-US" sz="1200" dirty="0">
            <a:solidFill>
              <a:schemeClr val="accent3"/>
            </a:solidFill>
          </a:endParaRPr>
        </a:p>
      </dgm:t>
    </dgm:pt>
    <dgm:pt modelId="{3BDB4014-B7C8-4D22-84F4-B3F53695CCCC}" type="parTrans" cxnId="{9B0D1996-7D85-44A2-A304-DE736BC479AC}">
      <dgm:prSet/>
      <dgm:spPr/>
      <dgm:t>
        <a:bodyPr/>
        <a:lstStyle/>
        <a:p>
          <a:endParaRPr lang="en-US"/>
        </a:p>
      </dgm:t>
    </dgm:pt>
    <dgm:pt modelId="{348AADC6-D4F5-4C7D-A9C5-F138AD53657A}" type="sibTrans" cxnId="{9B0D1996-7D85-44A2-A304-DE736BC479AC}">
      <dgm:prSet/>
      <dgm:spPr/>
      <dgm:t>
        <a:bodyPr/>
        <a:lstStyle/>
        <a:p>
          <a:endParaRPr lang="en-US"/>
        </a:p>
      </dgm:t>
    </dgm:pt>
    <dgm:pt modelId="{F2EE85EA-914F-4090-9736-7203EB47CFDB}">
      <dgm:prSet custT="1"/>
      <dgm:spPr/>
      <dgm:t>
        <a:bodyPr/>
        <a:lstStyle/>
        <a:p>
          <a:r>
            <a:rPr lang="ko-KR" sz="1200" b="1" i="0" baseline="0" dirty="0">
              <a:solidFill>
                <a:schemeClr val="accent3"/>
              </a:solidFill>
            </a:rPr>
            <a:t>오픈 소스로 공개</a:t>
          </a:r>
          <a:r>
            <a:rPr lang="ko-KR" sz="1200" b="0" i="0" baseline="0" dirty="0">
              <a:solidFill>
                <a:schemeClr val="accent3"/>
              </a:solidFill>
            </a:rPr>
            <a:t>되어 기계 학습 연구에서 </a:t>
          </a:r>
          <a:r>
            <a:rPr lang="ko-KR" altLang="en-US" sz="1200" b="0" i="0" baseline="0" dirty="0">
              <a:solidFill>
                <a:schemeClr val="accent3"/>
              </a:solidFill>
            </a:rPr>
            <a:t>활용</a:t>
          </a:r>
          <a:endParaRPr lang="en-US" sz="1200" dirty="0">
            <a:solidFill>
              <a:schemeClr val="accent3"/>
            </a:solidFill>
          </a:endParaRPr>
        </a:p>
      </dgm:t>
    </dgm:pt>
    <dgm:pt modelId="{9F0F9889-3855-4D5C-A449-D8DFDF079E34}" type="parTrans" cxnId="{88D285CC-2A40-4BAD-BEB4-AA6314448D82}">
      <dgm:prSet/>
      <dgm:spPr/>
      <dgm:t>
        <a:bodyPr/>
        <a:lstStyle/>
        <a:p>
          <a:endParaRPr lang="en-US"/>
        </a:p>
      </dgm:t>
    </dgm:pt>
    <dgm:pt modelId="{2E25872A-9ADC-4084-97FB-0AFD763B2090}" type="sibTrans" cxnId="{88D285CC-2A40-4BAD-BEB4-AA6314448D82}">
      <dgm:prSet/>
      <dgm:spPr/>
      <dgm:t>
        <a:bodyPr/>
        <a:lstStyle/>
        <a:p>
          <a:endParaRPr lang="en-US"/>
        </a:p>
      </dgm:t>
    </dgm:pt>
    <dgm:pt modelId="{CD7F12FF-1944-4EA9-95F0-18F4EDC72066}" type="pres">
      <dgm:prSet presAssocID="{A110285F-8CFC-4268-B27F-B2B761A16A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CB338A-6D07-493A-83A5-61B09D402D18}" type="pres">
      <dgm:prSet presAssocID="{A16965B1-D88D-4DDA-B219-23F5073815C4}" presName="hierRoot1" presStyleCnt="0"/>
      <dgm:spPr/>
    </dgm:pt>
    <dgm:pt modelId="{FC0D4752-3003-46AB-81DE-6E1AEF9C691B}" type="pres">
      <dgm:prSet presAssocID="{A16965B1-D88D-4DDA-B219-23F5073815C4}" presName="composite" presStyleCnt="0"/>
      <dgm:spPr/>
    </dgm:pt>
    <dgm:pt modelId="{B7147B13-6DBA-4C5A-90B7-6CD5BC2A67C3}" type="pres">
      <dgm:prSet presAssocID="{A16965B1-D88D-4DDA-B219-23F5073815C4}" presName="background" presStyleLbl="node0" presStyleIdx="0" presStyleCnt="4"/>
      <dgm:spPr>
        <a:solidFill>
          <a:schemeClr val="tx1">
            <a:lumMod val="60000"/>
            <a:lumOff val="40000"/>
          </a:schemeClr>
        </a:solidFill>
      </dgm:spPr>
    </dgm:pt>
    <dgm:pt modelId="{1D2ED544-6FDE-4214-ABCF-5ECD3195C828}" type="pres">
      <dgm:prSet presAssocID="{A16965B1-D88D-4DDA-B219-23F5073815C4}" presName="text" presStyleLbl="fgAcc0" presStyleIdx="0" presStyleCnt="4">
        <dgm:presLayoutVars>
          <dgm:chPref val="3"/>
        </dgm:presLayoutVars>
      </dgm:prSet>
      <dgm:spPr/>
    </dgm:pt>
    <dgm:pt modelId="{A1D1784E-114C-4274-A12B-BBB8032DBF6B}" type="pres">
      <dgm:prSet presAssocID="{A16965B1-D88D-4DDA-B219-23F5073815C4}" presName="hierChild2" presStyleCnt="0"/>
      <dgm:spPr/>
    </dgm:pt>
    <dgm:pt modelId="{58BE0CA1-A941-48A8-BF84-22FBC25AF4F2}" type="pres">
      <dgm:prSet presAssocID="{5B1998E4-C9B2-45B2-B3F0-1CF798C7AD1F}" presName="hierRoot1" presStyleCnt="0"/>
      <dgm:spPr/>
    </dgm:pt>
    <dgm:pt modelId="{3596A126-A778-4AD5-889B-154A1D869FDB}" type="pres">
      <dgm:prSet presAssocID="{5B1998E4-C9B2-45B2-B3F0-1CF798C7AD1F}" presName="composite" presStyleCnt="0"/>
      <dgm:spPr/>
    </dgm:pt>
    <dgm:pt modelId="{DC514484-EC2E-4191-9BD1-6A5E18121E09}" type="pres">
      <dgm:prSet presAssocID="{5B1998E4-C9B2-45B2-B3F0-1CF798C7AD1F}" presName="background" presStyleLbl="node0" presStyleIdx="1" presStyleCnt="4"/>
      <dgm:spPr>
        <a:solidFill>
          <a:schemeClr val="tx1">
            <a:lumMod val="60000"/>
            <a:lumOff val="40000"/>
          </a:schemeClr>
        </a:solidFill>
      </dgm:spPr>
    </dgm:pt>
    <dgm:pt modelId="{29A9E401-B783-475D-ADC1-20DF39BCA038}" type="pres">
      <dgm:prSet presAssocID="{5B1998E4-C9B2-45B2-B3F0-1CF798C7AD1F}" presName="text" presStyleLbl="fgAcc0" presStyleIdx="1" presStyleCnt="4">
        <dgm:presLayoutVars>
          <dgm:chPref val="3"/>
        </dgm:presLayoutVars>
      </dgm:prSet>
      <dgm:spPr/>
    </dgm:pt>
    <dgm:pt modelId="{C2D94E52-9F9D-4934-93F1-E6BC967871BD}" type="pres">
      <dgm:prSet presAssocID="{5B1998E4-C9B2-45B2-B3F0-1CF798C7AD1F}" presName="hierChild2" presStyleCnt="0"/>
      <dgm:spPr/>
    </dgm:pt>
    <dgm:pt modelId="{205E6419-949F-4ECE-BE2C-9BFB9911A022}" type="pres">
      <dgm:prSet presAssocID="{55D74F49-A80E-4499-91C1-AC630794745A}" presName="hierRoot1" presStyleCnt="0"/>
      <dgm:spPr/>
    </dgm:pt>
    <dgm:pt modelId="{542D2688-8077-4FA2-805F-3FD9EB28B2CC}" type="pres">
      <dgm:prSet presAssocID="{55D74F49-A80E-4499-91C1-AC630794745A}" presName="composite" presStyleCnt="0"/>
      <dgm:spPr/>
    </dgm:pt>
    <dgm:pt modelId="{7579D3CE-91C0-4759-BD00-33DFA5801D19}" type="pres">
      <dgm:prSet presAssocID="{55D74F49-A80E-4499-91C1-AC630794745A}" presName="background" presStyleLbl="node0" presStyleIdx="2" presStyleCnt="4"/>
      <dgm:spPr>
        <a:solidFill>
          <a:schemeClr val="tx1">
            <a:lumMod val="60000"/>
            <a:lumOff val="40000"/>
          </a:schemeClr>
        </a:solidFill>
      </dgm:spPr>
    </dgm:pt>
    <dgm:pt modelId="{3DECF7ED-240F-4369-8687-AE6BA4ADCBEE}" type="pres">
      <dgm:prSet presAssocID="{55D74F49-A80E-4499-91C1-AC630794745A}" presName="text" presStyleLbl="fgAcc0" presStyleIdx="2" presStyleCnt="4">
        <dgm:presLayoutVars>
          <dgm:chPref val="3"/>
        </dgm:presLayoutVars>
      </dgm:prSet>
      <dgm:spPr/>
    </dgm:pt>
    <dgm:pt modelId="{1E111579-D92F-49E0-9001-7CEF95170EBF}" type="pres">
      <dgm:prSet presAssocID="{55D74F49-A80E-4499-91C1-AC630794745A}" presName="hierChild2" presStyleCnt="0"/>
      <dgm:spPr/>
    </dgm:pt>
    <dgm:pt modelId="{B35F9D99-9FBF-4574-9658-E7EFFE59E2C9}" type="pres">
      <dgm:prSet presAssocID="{F2EE85EA-914F-4090-9736-7203EB47CFDB}" presName="hierRoot1" presStyleCnt="0"/>
      <dgm:spPr/>
    </dgm:pt>
    <dgm:pt modelId="{D7E38FBC-2AC6-4B64-A829-973AF83B7CA9}" type="pres">
      <dgm:prSet presAssocID="{F2EE85EA-914F-4090-9736-7203EB47CFDB}" presName="composite" presStyleCnt="0"/>
      <dgm:spPr/>
    </dgm:pt>
    <dgm:pt modelId="{F5AC3A03-0362-4B50-A679-B1407D6FF057}" type="pres">
      <dgm:prSet presAssocID="{F2EE85EA-914F-4090-9736-7203EB47CFDB}" presName="background" presStyleLbl="node0" presStyleIdx="3" presStyleCnt="4"/>
      <dgm:spPr>
        <a:solidFill>
          <a:schemeClr val="tx1">
            <a:lumMod val="60000"/>
            <a:lumOff val="40000"/>
          </a:schemeClr>
        </a:solidFill>
      </dgm:spPr>
    </dgm:pt>
    <dgm:pt modelId="{026E6035-2F6E-4900-AEE1-673D8793E3C4}" type="pres">
      <dgm:prSet presAssocID="{F2EE85EA-914F-4090-9736-7203EB47CFDB}" presName="text" presStyleLbl="fgAcc0" presStyleIdx="3" presStyleCnt="4">
        <dgm:presLayoutVars>
          <dgm:chPref val="3"/>
        </dgm:presLayoutVars>
      </dgm:prSet>
      <dgm:spPr/>
    </dgm:pt>
    <dgm:pt modelId="{45E1BB5F-8627-418C-A52A-2E720D615ECC}" type="pres">
      <dgm:prSet presAssocID="{F2EE85EA-914F-4090-9736-7203EB47CFDB}" presName="hierChild2" presStyleCnt="0"/>
      <dgm:spPr/>
    </dgm:pt>
  </dgm:ptLst>
  <dgm:cxnLst>
    <dgm:cxn modelId="{35C70A01-C4BA-4E09-BA56-AC4733ECA9AA}" type="presOf" srcId="{A110285F-8CFC-4268-B27F-B2B761A16A4E}" destId="{CD7F12FF-1944-4EA9-95F0-18F4EDC72066}" srcOrd="0" destOrd="0" presId="urn:microsoft.com/office/officeart/2005/8/layout/hierarchy1"/>
    <dgm:cxn modelId="{6A726B6A-E16F-4DD5-83C4-F9A49F965B7E}" type="presOf" srcId="{55D74F49-A80E-4499-91C1-AC630794745A}" destId="{3DECF7ED-240F-4369-8687-AE6BA4ADCBEE}" srcOrd="0" destOrd="0" presId="urn:microsoft.com/office/officeart/2005/8/layout/hierarchy1"/>
    <dgm:cxn modelId="{9B4B8D70-095B-447D-99F2-6D1465167E84}" type="presOf" srcId="{5B1998E4-C9B2-45B2-B3F0-1CF798C7AD1F}" destId="{29A9E401-B783-475D-ADC1-20DF39BCA038}" srcOrd="0" destOrd="0" presId="urn:microsoft.com/office/officeart/2005/8/layout/hierarchy1"/>
    <dgm:cxn modelId="{C8109A95-BD71-450A-B26F-2E1C49D3A00D}" srcId="{A110285F-8CFC-4268-B27F-B2B761A16A4E}" destId="{5B1998E4-C9B2-45B2-B3F0-1CF798C7AD1F}" srcOrd="1" destOrd="0" parTransId="{F5DBB208-DBB8-4991-B092-D5E923F3A2BA}" sibTransId="{D72C8537-8C23-4112-962E-BE14CB6C8894}"/>
    <dgm:cxn modelId="{9B0D1996-7D85-44A2-A304-DE736BC479AC}" srcId="{A110285F-8CFC-4268-B27F-B2B761A16A4E}" destId="{55D74F49-A80E-4499-91C1-AC630794745A}" srcOrd="2" destOrd="0" parTransId="{3BDB4014-B7C8-4D22-84F4-B3F53695CCCC}" sibTransId="{348AADC6-D4F5-4C7D-A9C5-F138AD53657A}"/>
    <dgm:cxn modelId="{739AB5C6-5C4C-4696-873C-8BAC72AE6A01}" srcId="{A110285F-8CFC-4268-B27F-B2B761A16A4E}" destId="{A16965B1-D88D-4DDA-B219-23F5073815C4}" srcOrd="0" destOrd="0" parTransId="{6F537FE2-1C1B-4629-9282-6C1183DE93CD}" sibTransId="{6FF320B1-646B-4E27-9714-6965A337F7A7}"/>
    <dgm:cxn modelId="{88D285CC-2A40-4BAD-BEB4-AA6314448D82}" srcId="{A110285F-8CFC-4268-B27F-B2B761A16A4E}" destId="{F2EE85EA-914F-4090-9736-7203EB47CFDB}" srcOrd="3" destOrd="0" parTransId="{9F0F9889-3855-4D5C-A449-D8DFDF079E34}" sibTransId="{2E25872A-9ADC-4084-97FB-0AFD763B2090}"/>
    <dgm:cxn modelId="{44D9DBD6-36E0-4222-B4C5-C47898477953}" type="presOf" srcId="{F2EE85EA-914F-4090-9736-7203EB47CFDB}" destId="{026E6035-2F6E-4900-AEE1-673D8793E3C4}" srcOrd="0" destOrd="0" presId="urn:microsoft.com/office/officeart/2005/8/layout/hierarchy1"/>
    <dgm:cxn modelId="{17E125DE-F708-4107-81A5-0DF174C9A244}" type="presOf" srcId="{A16965B1-D88D-4DDA-B219-23F5073815C4}" destId="{1D2ED544-6FDE-4214-ABCF-5ECD3195C828}" srcOrd="0" destOrd="0" presId="urn:microsoft.com/office/officeart/2005/8/layout/hierarchy1"/>
    <dgm:cxn modelId="{99F0BEEA-7245-418E-9D17-97A11E2CC79C}" type="presParOf" srcId="{CD7F12FF-1944-4EA9-95F0-18F4EDC72066}" destId="{98CB338A-6D07-493A-83A5-61B09D402D18}" srcOrd="0" destOrd="0" presId="urn:microsoft.com/office/officeart/2005/8/layout/hierarchy1"/>
    <dgm:cxn modelId="{B8513654-4E2E-49FB-A0AF-4FAF36A4FEAC}" type="presParOf" srcId="{98CB338A-6D07-493A-83A5-61B09D402D18}" destId="{FC0D4752-3003-46AB-81DE-6E1AEF9C691B}" srcOrd="0" destOrd="0" presId="urn:microsoft.com/office/officeart/2005/8/layout/hierarchy1"/>
    <dgm:cxn modelId="{C597777D-69DD-4E0E-B359-8CB58AA5A5B1}" type="presParOf" srcId="{FC0D4752-3003-46AB-81DE-6E1AEF9C691B}" destId="{B7147B13-6DBA-4C5A-90B7-6CD5BC2A67C3}" srcOrd="0" destOrd="0" presId="urn:microsoft.com/office/officeart/2005/8/layout/hierarchy1"/>
    <dgm:cxn modelId="{7A633A6B-2FC9-49D5-B083-447F2EBDE82A}" type="presParOf" srcId="{FC0D4752-3003-46AB-81DE-6E1AEF9C691B}" destId="{1D2ED544-6FDE-4214-ABCF-5ECD3195C828}" srcOrd="1" destOrd="0" presId="urn:microsoft.com/office/officeart/2005/8/layout/hierarchy1"/>
    <dgm:cxn modelId="{E21EC380-6274-4415-88B1-B4D6B6ACD40B}" type="presParOf" srcId="{98CB338A-6D07-493A-83A5-61B09D402D18}" destId="{A1D1784E-114C-4274-A12B-BBB8032DBF6B}" srcOrd="1" destOrd="0" presId="urn:microsoft.com/office/officeart/2005/8/layout/hierarchy1"/>
    <dgm:cxn modelId="{5DEDF757-2BE5-45EB-A6C9-60CC38047A78}" type="presParOf" srcId="{CD7F12FF-1944-4EA9-95F0-18F4EDC72066}" destId="{58BE0CA1-A941-48A8-BF84-22FBC25AF4F2}" srcOrd="1" destOrd="0" presId="urn:microsoft.com/office/officeart/2005/8/layout/hierarchy1"/>
    <dgm:cxn modelId="{E27FE69D-E07B-4935-9D38-70BCFFDC7AF5}" type="presParOf" srcId="{58BE0CA1-A941-48A8-BF84-22FBC25AF4F2}" destId="{3596A126-A778-4AD5-889B-154A1D869FDB}" srcOrd="0" destOrd="0" presId="urn:microsoft.com/office/officeart/2005/8/layout/hierarchy1"/>
    <dgm:cxn modelId="{03F1A94F-723A-4592-962F-1E42CB9A929E}" type="presParOf" srcId="{3596A126-A778-4AD5-889B-154A1D869FDB}" destId="{DC514484-EC2E-4191-9BD1-6A5E18121E09}" srcOrd="0" destOrd="0" presId="urn:microsoft.com/office/officeart/2005/8/layout/hierarchy1"/>
    <dgm:cxn modelId="{487E0CD7-B252-4242-AFF2-8E5AEB9BA0AC}" type="presParOf" srcId="{3596A126-A778-4AD5-889B-154A1D869FDB}" destId="{29A9E401-B783-475D-ADC1-20DF39BCA038}" srcOrd="1" destOrd="0" presId="urn:microsoft.com/office/officeart/2005/8/layout/hierarchy1"/>
    <dgm:cxn modelId="{9E05FEAE-9D35-47AE-A331-60B66B0A5E0B}" type="presParOf" srcId="{58BE0CA1-A941-48A8-BF84-22FBC25AF4F2}" destId="{C2D94E52-9F9D-4934-93F1-E6BC967871BD}" srcOrd="1" destOrd="0" presId="urn:microsoft.com/office/officeart/2005/8/layout/hierarchy1"/>
    <dgm:cxn modelId="{73807ED3-16AC-4445-A936-C4658875E5CE}" type="presParOf" srcId="{CD7F12FF-1944-4EA9-95F0-18F4EDC72066}" destId="{205E6419-949F-4ECE-BE2C-9BFB9911A022}" srcOrd="2" destOrd="0" presId="urn:microsoft.com/office/officeart/2005/8/layout/hierarchy1"/>
    <dgm:cxn modelId="{07A4260A-AD0B-4B2E-83D0-A98AE74C4D8E}" type="presParOf" srcId="{205E6419-949F-4ECE-BE2C-9BFB9911A022}" destId="{542D2688-8077-4FA2-805F-3FD9EB28B2CC}" srcOrd="0" destOrd="0" presId="urn:microsoft.com/office/officeart/2005/8/layout/hierarchy1"/>
    <dgm:cxn modelId="{0FFF47B5-88FE-4C8F-8689-2E60D6371226}" type="presParOf" srcId="{542D2688-8077-4FA2-805F-3FD9EB28B2CC}" destId="{7579D3CE-91C0-4759-BD00-33DFA5801D19}" srcOrd="0" destOrd="0" presId="urn:microsoft.com/office/officeart/2005/8/layout/hierarchy1"/>
    <dgm:cxn modelId="{59185160-C643-4407-A9E4-D2EC1EE32D6A}" type="presParOf" srcId="{542D2688-8077-4FA2-805F-3FD9EB28B2CC}" destId="{3DECF7ED-240F-4369-8687-AE6BA4ADCBEE}" srcOrd="1" destOrd="0" presId="urn:microsoft.com/office/officeart/2005/8/layout/hierarchy1"/>
    <dgm:cxn modelId="{014C1287-2B71-4C56-8441-4866FA863F34}" type="presParOf" srcId="{205E6419-949F-4ECE-BE2C-9BFB9911A022}" destId="{1E111579-D92F-49E0-9001-7CEF95170EBF}" srcOrd="1" destOrd="0" presId="urn:microsoft.com/office/officeart/2005/8/layout/hierarchy1"/>
    <dgm:cxn modelId="{92746A18-D05F-4A7E-9E73-4E774AE70B89}" type="presParOf" srcId="{CD7F12FF-1944-4EA9-95F0-18F4EDC72066}" destId="{B35F9D99-9FBF-4574-9658-E7EFFE59E2C9}" srcOrd="3" destOrd="0" presId="urn:microsoft.com/office/officeart/2005/8/layout/hierarchy1"/>
    <dgm:cxn modelId="{CEDF09B1-3D52-45B0-A909-066C0E7AFBE6}" type="presParOf" srcId="{B35F9D99-9FBF-4574-9658-E7EFFE59E2C9}" destId="{D7E38FBC-2AC6-4B64-A829-973AF83B7CA9}" srcOrd="0" destOrd="0" presId="urn:microsoft.com/office/officeart/2005/8/layout/hierarchy1"/>
    <dgm:cxn modelId="{BD5AAE8D-8286-4748-B381-AA4473D4879D}" type="presParOf" srcId="{D7E38FBC-2AC6-4B64-A829-973AF83B7CA9}" destId="{F5AC3A03-0362-4B50-A679-B1407D6FF057}" srcOrd="0" destOrd="0" presId="urn:microsoft.com/office/officeart/2005/8/layout/hierarchy1"/>
    <dgm:cxn modelId="{EBC61021-1077-434E-8ECF-C10198643BCA}" type="presParOf" srcId="{D7E38FBC-2AC6-4B64-A829-973AF83B7CA9}" destId="{026E6035-2F6E-4900-AEE1-673D8793E3C4}" srcOrd="1" destOrd="0" presId="urn:microsoft.com/office/officeart/2005/8/layout/hierarchy1"/>
    <dgm:cxn modelId="{DE715C18-9F61-4B3F-9B37-6D8DF423ACCC}" type="presParOf" srcId="{B35F9D99-9FBF-4574-9658-E7EFFE59E2C9}" destId="{45E1BB5F-8627-418C-A52A-2E720D615E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47B13-6DBA-4C5A-90B7-6CD5BC2A67C3}">
      <dsp:nvSpPr>
        <dsp:cNvPr id="0" name=""/>
        <dsp:cNvSpPr/>
      </dsp:nvSpPr>
      <dsp:spPr>
        <a:xfrm>
          <a:off x="3201" y="998347"/>
          <a:ext cx="2285656" cy="1451391"/>
        </a:xfrm>
        <a:prstGeom prst="roundRect">
          <a:avLst>
            <a:gd name="adj" fmla="val 10000"/>
          </a:avLst>
        </a:prstGeom>
        <a:solidFill>
          <a:schemeClr val="tx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ED544-6FDE-4214-ABCF-5ECD3195C828}">
      <dsp:nvSpPr>
        <dsp:cNvPr id="0" name=""/>
        <dsp:cNvSpPr/>
      </dsp:nvSpPr>
      <dsp:spPr>
        <a:xfrm>
          <a:off x="257163" y="1239610"/>
          <a:ext cx="2285656" cy="1451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200" b="0" i="0" kern="1200" baseline="0" dirty="0" err="1">
              <a:solidFill>
                <a:schemeClr val="accent3"/>
              </a:solidFill>
            </a:rPr>
            <a:t>TensorFlow는</a:t>
          </a:r>
          <a:r>
            <a:rPr lang="ko-KR" sz="1200" b="0" i="0" kern="1200" baseline="0" dirty="0">
              <a:solidFill>
                <a:schemeClr val="accent3"/>
              </a:solidFill>
            </a:rPr>
            <a:t> 대규모 </a:t>
          </a:r>
          <a:r>
            <a:rPr lang="ko-KR" sz="1200" b="1" i="0" kern="1200" baseline="0" dirty="0">
              <a:solidFill>
                <a:schemeClr val="accent3"/>
              </a:solidFill>
            </a:rPr>
            <a:t>기계 학습</a:t>
          </a:r>
          <a:r>
            <a:rPr lang="ko-KR" sz="1200" b="0" i="0" kern="1200" baseline="0" dirty="0">
              <a:solidFill>
                <a:schemeClr val="accent3"/>
              </a:solidFill>
            </a:rPr>
            <a:t>을 목표로 개발된 시스템</a:t>
          </a:r>
          <a:endParaRPr lang="en-US" sz="1200" kern="1200" dirty="0">
            <a:solidFill>
              <a:schemeClr val="accent3"/>
            </a:solidFill>
          </a:endParaRPr>
        </a:p>
      </dsp:txBody>
      <dsp:txXfrm>
        <a:off x="299673" y="1282120"/>
        <a:ext cx="2200636" cy="1366371"/>
      </dsp:txXfrm>
    </dsp:sp>
    <dsp:sp modelId="{DC514484-EC2E-4191-9BD1-6A5E18121E09}">
      <dsp:nvSpPr>
        <dsp:cNvPr id="0" name=""/>
        <dsp:cNvSpPr/>
      </dsp:nvSpPr>
      <dsp:spPr>
        <a:xfrm>
          <a:off x="2796781" y="998347"/>
          <a:ext cx="2285656" cy="1451391"/>
        </a:xfrm>
        <a:prstGeom prst="roundRect">
          <a:avLst>
            <a:gd name="adj" fmla="val 10000"/>
          </a:avLst>
        </a:prstGeom>
        <a:solidFill>
          <a:schemeClr val="tx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9E401-B783-475D-ADC1-20DF39BCA038}">
      <dsp:nvSpPr>
        <dsp:cNvPr id="0" name=""/>
        <dsp:cNvSpPr/>
      </dsp:nvSpPr>
      <dsp:spPr>
        <a:xfrm>
          <a:off x="3050743" y="1239610"/>
          <a:ext cx="2285656" cy="1451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400" b="0" i="0" kern="1200" baseline="0" dirty="0">
              <a:solidFill>
                <a:schemeClr val="accent3"/>
              </a:solidFill>
            </a:rPr>
            <a:t>데이터 흐름 그래프로 계산을 표현</a:t>
          </a:r>
          <a:endParaRPr lang="en-US" sz="1400" kern="1200" dirty="0">
            <a:solidFill>
              <a:schemeClr val="accent3"/>
            </a:solidFill>
          </a:endParaRPr>
        </a:p>
      </dsp:txBody>
      <dsp:txXfrm>
        <a:off x="3093253" y="1282120"/>
        <a:ext cx="2200636" cy="1366371"/>
      </dsp:txXfrm>
    </dsp:sp>
    <dsp:sp modelId="{7579D3CE-91C0-4759-BD00-33DFA5801D19}">
      <dsp:nvSpPr>
        <dsp:cNvPr id="0" name=""/>
        <dsp:cNvSpPr/>
      </dsp:nvSpPr>
      <dsp:spPr>
        <a:xfrm>
          <a:off x="5590361" y="998347"/>
          <a:ext cx="2285656" cy="1451391"/>
        </a:xfrm>
        <a:prstGeom prst="roundRect">
          <a:avLst>
            <a:gd name="adj" fmla="val 10000"/>
          </a:avLst>
        </a:prstGeom>
        <a:solidFill>
          <a:schemeClr val="tx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CF7ED-240F-4369-8687-AE6BA4ADCBEE}">
      <dsp:nvSpPr>
        <dsp:cNvPr id="0" name=""/>
        <dsp:cNvSpPr/>
      </dsp:nvSpPr>
      <dsp:spPr>
        <a:xfrm>
          <a:off x="5844323" y="1239610"/>
          <a:ext cx="2285656" cy="1451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200" b="0" i="0" kern="1200" baseline="0" dirty="0" err="1">
              <a:solidFill>
                <a:schemeClr val="accent3"/>
              </a:solidFill>
            </a:rPr>
            <a:t>TensorFlow</a:t>
          </a:r>
          <a:r>
            <a:rPr lang="ko-KR" altLang="en-US" sz="1200" b="0" i="0" kern="1200" baseline="0" dirty="0" err="1">
              <a:solidFill>
                <a:schemeClr val="accent3"/>
              </a:solidFill>
            </a:rPr>
            <a:t>은</a:t>
          </a:r>
          <a:r>
            <a:rPr lang="ko-KR" sz="1200" b="0" i="0" kern="1200" baseline="0" dirty="0">
              <a:solidFill>
                <a:schemeClr val="accent3"/>
              </a:solidFill>
            </a:rPr>
            <a:t> 깊은 신경망의 훈련과 추론</a:t>
          </a:r>
          <a:r>
            <a:rPr lang="ko-KR" altLang="en-US" sz="1200" b="0" i="0" kern="1200" baseline="0" dirty="0">
              <a:solidFill>
                <a:schemeClr val="accent3"/>
              </a:solidFill>
            </a:rPr>
            <a:t>이</a:t>
          </a:r>
          <a:r>
            <a:rPr lang="ko-KR" sz="1200" b="0" i="0" kern="1200" baseline="0" dirty="0">
              <a:solidFill>
                <a:schemeClr val="accent3"/>
              </a:solidFill>
            </a:rPr>
            <a:t> 주요</a:t>
          </a:r>
          <a:r>
            <a:rPr lang="en-US" altLang="ko-KR" sz="1200" b="0" i="0" kern="1200" baseline="0" dirty="0">
              <a:solidFill>
                <a:schemeClr val="accent3"/>
              </a:solidFill>
            </a:rPr>
            <a:t> </a:t>
          </a:r>
          <a:r>
            <a:rPr lang="ko-KR" altLang="en-US" sz="1200" b="0" i="0" kern="1200" baseline="0" dirty="0">
              <a:solidFill>
                <a:schemeClr val="accent3"/>
              </a:solidFill>
            </a:rPr>
            <a:t>목적</a:t>
          </a:r>
          <a:endParaRPr lang="en-US" sz="1200" kern="1200" dirty="0">
            <a:solidFill>
              <a:schemeClr val="accent3"/>
            </a:solidFill>
          </a:endParaRPr>
        </a:p>
      </dsp:txBody>
      <dsp:txXfrm>
        <a:off x="5886833" y="1282120"/>
        <a:ext cx="2200636" cy="1366371"/>
      </dsp:txXfrm>
    </dsp:sp>
    <dsp:sp modelId="{F5AC3A03-0362-4B50-A679-B1407D6FF057}">
      <dsp:nvSpPr>
        <dsp:cNvPr id="0" name=""/>
        <dsp:cNvSpPr/>
      </dsp:nvSpPr>
      <dsp:spPr>
        <a:xfrm>
          <a:off x="8383942" y="998347"/>
          <a:ext cx="2285656" cy="1451391"/>
        </a:xfrm>
        <a:prstGeom prst="roundRect">
          <a:avLst>
            <a:gd name="adj" fmla="val 10000"/>
          </a:avLst>
        </a:prstGeom>
        <a:solidFill>
          <a:schemeClr val="tx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E6035-2F6E-4900-AEE1-673D8793E3C4}">
      <dsp:nvSpPr>
        <dsp:cNvPr id="0" name=""/>
        <dsp:cNvSpPr/>
      </dsp:nvSpPr>
      <dsp:spPr>
        <a:xfrm>
          <a:off x="8637904" y="1239610"/>
          <a:ext cx="2285656" cy="14513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200" b="1" i="0" kern="1200" baseline="0" dirty="0">
              <a:solidFill>
                <a:schemeClr val="accent3"/>
              </a:solidFill>
            </a:rPr>
            <a:t>오픈 소스로 공개</a:t>
          </a:r>
          <a:r>
            <a:rPr lang="ko-KR" sz="1200" b="0" i="0" kern="1200" baseline="0" dirty="0">
              <a:solidFill>
                <a:schemeClr val="accent3"/>
              </a:solidFill>
            </a:rPr>
            <a:t>되어 기계 학습 연구에서 </a:t>
          </a:r>
          <a:r>
            <a:rPr lang="ko-KR" altLang="en-US" sz="1200" b="0" i="0" kern="1200" baseline="0" dirty="0">
              <a:solidFill>
                <a:schemeClr val="accent3"/>
              </a:solidFill>
            </a:rPr>
            <a:t>활용</a:t>
          </a:r>
          <a:endParaRPr lang="en-US" sz="1200" kern="1200" dirty="0">
            <a:solidFill>
              <a:schemeClr val="accent3"/>
            </a:solidFill>
          </a:endParaRPr>
        </a:p>
      </dsp:txBody>
      <dsp:txXfrm>
        <a:off x="8680414" y="1282120"/>
        <a:ext cx="2200636" cy="1366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0298A-A03F-418F-998A-F7CA54F8B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89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FFF55F-8596-4ED6-A487-C5C49AFFE812}" type="datetimeFigureOut">
              <a:rPr lang="id-ID" smtClean="0"/>
              <a:t>10/10/2024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0106B-FE1C-4EDD-AE60-AB8F600726B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3235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72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43F09D07-2F29-4DD6-A26E-A8E6A631E88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440181" y="1967732"/>
            <a:ext cx="3981994" cy="136877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Deskription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3DE0FDE-910D-4306-A714-4C05DF1D6D02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440181" y="3521489"/>
            <a:ext cx="3981994" cy="136877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Deskription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DBE9DD86-5791-4DB9-84E0-AAFD733AA472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625736" y="1967732"/>
            <a:ext cx="2461261" cy="292253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Deskription</a:t>
            </a:r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6D1A3E1-698D-49E4-922D-D1E5FB348882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290558" y="1967732"/>
            <a:ext cx="2461261" cy="292253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Deskription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54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04039894-9E6B-4DFF-AA2D-28D1ADCA1C9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930537" y="762000"/>
            <a:ext cx="5537563" cy="3214914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7354D694-297A-49D3-8C14-5A16636F0E9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3900" y="762001"/>
            <a:ext cx="4995454" cy="15023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A1DFD55-F8E2-447C-BF88-94520997EB5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23900" y="2474613"/>
            <a:ext cx="4995454" cy="15023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043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9F74CA8D-A2E5-4807-AAB5-E8450B7435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29201" y="762001"/>
            <a:ext cx="7162800" cy="282092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65727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EBCEACB-5FAC-4242-8BED-BF4F12B3659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933304" y="762000"/>
            <a:ext cx="1828799" cy="53340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4616815-3526-464C-BA2A-65110B45E16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820195" y="762000"/>
            <a:ext cx="5438501" cy="2482596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75938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096FB75-3EC5-4723-A912-ACAA83FE0D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723900" y="1127216"/>
            <a:ext cx="3078843" cy="46035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8920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510811D-0626-440A-8F47-856FA17F7F7B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810002" y="2552699"/>
            <a:ext cx="8571996" cy="43053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28894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1E196FE-951C-45C8-9A30-6E77AA34BB3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9051" y="1280976"/>
            <a:ext cx="2270035" cy="4296048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C501974D-68B8-41BE-855E-DDFAEA18AEA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096000" y="1280976"/>
            <a:ext cx="2270035" cy="4296048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72642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A4281C1D-5BB4-41D7-B39F-43ABDDF961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01964" y="1097280"/>
            <a:ext cx="3103336" cy="466344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76528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8DC8E3-063A-4061-923D-00578BF3C0A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23899" y="1211580"/>
            <a:ext cx="4727666" cy="21031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F75DA0CC-D744-46D9-968A-DE5EF3DA87C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43301" y="3543300"/>
            <a:ext cx="2653937" cy="21031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F6E24286-DBD2-485B-AD94-74D4EB6C09B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760764" y="3543300"/>
            <a:ext cx="2653937" cy="21031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8945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C9B602B-59DE-48F1-AF33-3B0A2E44F01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886701" y="762001"/>
            <a:ext cx="3581400" cy="53340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8E8A3958-6297-49FB-AAEA-D9643FD1A7F8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23900" y="3952876"/>
            <a:ext cx="6455231" cy="2143124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5168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C515B3-8B9E-4B8F-BF11-E91C2BEFA784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56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32359349-C0F1-4785-A70A-D5339384EE2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723086" y="1476103"/>
            <a:ext cx="3468914" cy="538189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08D28D4B-2577-44BA-AAFD-77340956A11A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1" y="4676502"/>
            <a:ext cx="7406641" cy="218149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D77F4BE-261D-4F93-9E61-56F5FBBA49A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71920" y="0"/>
            <a:ext cx="1875246" cy="43053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0683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2EEC7C9B-4D90-4A7F-8110-047396B7F82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04720" y="1227910"/>
            <a:ext cx="3188308" cy="43891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12524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89F3B4CF-A8F0-4E58-BF3D-EC418FAC215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23900" y="762000"/>
            <a:ext cx="3581400" cy="533399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5B08D579-9031-448E-912F-A36142E11EA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0154194" y="1418408"/>
            <a:ext cx="2037806" cy="402118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79041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A1F44A33-15DD-45AE-96D2-B988ADDC68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28000" y="1348684"/>
            <a:ext cx="2267712" cy="40900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877100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2F2E9F8C-C007-44BF-B2E2-7B5C57F2015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901440" y="1234440"/>
            <a:ext cx="4389120" cy="438912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38103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EB68261-EE0E-4970-9DCD-BC2E659C9D8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654018" y="900332"/>
            <a:ext cx="4614204" cy="242316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764765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DC4A843C-A944-436D-9A3A-AE44EC0B699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261691" y="0"/>
            <a:ext cx="8828314" cy="2157472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35489C15-DFF5-4323-8287-CF17770C8AA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107440" y="2834640"/>
            <a:ext cx="3197860" cy="402336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1990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3C711AC-5131-404B-9751-1AB8987FBA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1670685" y="2117557"/>
            <a:ext cx="2149642" cy="2630905"/>
          </a:xfrm>
          <a:custGeom>
            <a:avLst/>
            <a:gdLst>
              <a:gd name="connsiteX0" fmla="*/ 0 w 2149642"/>
              <a:gd name="connsiteY0" fmla="*/ 0 h 2630905"/>
              <a:gd name="connsiteX1" fmla="*/ 2149642 w 2149642"/>
              <a:gd name="connsiteY1" fmla="*/ 0 h 2630905"/>
              <a:gd name="connsiteX2" fmla="*/ 2149642 w 2149642"/>
              <a:gd name="connsiteY2" fmla="*/ 2630905 h 2630905"/>
              <a:gd name="connsiteX3" fmla="*/ 0 w 2149642"/>
              <a:gd name="connsiteY3" fmla="*/ 2630905 h 263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9642" h="2630905">
                <a:moveTo>
                  <a:pt x="0" y="0"/>
                </a:moveTo>
                <a:lnTo>
                  <a:pt x="2149642" y="0"/>
                </a:lnTo>
                <a:lnTo>
                  <a:pt x="2149642" y="2630905"/>
                </a:lnTo>
                <a:lnTo>
                  <a:pt x="0" y="2630905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0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CED99829-B689-4D95-8442-EE25D84ABDC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23900" y="762000"/>
            <a:ext cx="2761269" cy="533400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0A5280D-B03E-4A5E-A495-D5A3E718B46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814356" y="2644666"/>
            <a:ext cx="2281645" cy="155448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9B558901-493E-4999-B03E-6B1D714DAB9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3814355" y="765163"/>
            <a:ext cx="2281646" cy="155448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757DE2F9-157F-478E-9C88-D461B7018A8F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3814355" y="4524168"/>
            <a:ext cx="2281646" cy="1554480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61345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7A7F8AE6-9990-496C-8E6D-ECCFC7FD224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06730" y="1358536"/>
            <a:ext cx="4489269" cy="189084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14411016-D1F7-4E92-ACAE-E8BC30B7133C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23900" y="3608616"/>
            <a:ext cx="4489269" cy="189084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412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8FF3E168-0C8B-4B03-9042-1D29967A02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0" y="2552701"/>
            <a:ext cx="12192000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452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4EB3E625-3866-42A5-AB9D-04B5ACD8E38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316583" y="1052376"/>
            <a:ext cx="3608614" cy="22851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Picture</a:t>
            </a:r>
            <a:endParaRPr lang="id-ID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E9ABF896-BFAD-42CF-A523-7D73EFEB60F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152708" y="1052376"/>
            <a:ext cx="2329543" cy="2285184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15F27C36-FE89-47DA-8AEB-B8A7F0C6561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540138" y="3552690"/>
            <a:ext cx="3608614" cy="2285184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489862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D97F3983-7091-44C4-876E-C865E54F88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auto">
          <a:xfrm>
            <a:off x="9157062" y="1319349"/>
            <a:ext cx="2311037" cy="210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569DD66-AEBE-4C4F-AF93-7E7A0248E2C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9157062" y="3640182"/>
            <a:ext cx="2311037" cy="2551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2E21B06-453B-4714-9104-804005B0FB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auto">
          <a:xfrm>
            <a:off x="6096000" y="762000"/>
            <a:ext cx="2825931" cy="4188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917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2887B9C9-D542-4E10-8774-BAE6A6B3BA7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91739" y="1541132"/>
            <a:ext cx="1593668" cy="1213757"/>
          </a:xfrm>
          <a:custGeom>
            <a:avLst/>
            <a:gdLst>
              <a:gd name="connsiteX0" fmla="*/ 202297 w 1593668"/>
              <a:gd name="connsiteY0" fmla="*/ 0 h 1213757"/>
              <a:gd name="connsiteX1" fmla="*/ 1391371 w 1593668"/>
              <a:gd name="connsiteY1" fmla="*/ 0 h 1213757"/>
              <a:gd name="connsiteX2" fmla="*/ 1593668 w 1593668"/>
              <a:gd name="connsiteY2" fmla="*/ 202297 h 1213757"/>
              <a:gd name="connsiteX3" fmla="*/ 1593668 w 1593668"/>
              <a:gd name="connsiteY3" fmla="*/ 1011460 h 1213757"/>
              <a:gd name="connsiteX4" fmla="*/ 1391371 w 1593668"/>
              <a:gd name="connsiteY4" fmla="*/ 1213757 h 1213757"/>
              <a:gd name="connsiteX5" fmla="*/ 202297 w 1593668"/>
              <a:gd name="connsiteY5" fmla="*/ 1213757 h 1213757"/>
              <a:gd name="connsiteX6" fmla="*/ 0 w 1593668"/>
              <a:gd name="connsiteY6" fmla="*/ 1011460 h 1213757"/>
              <a:gd name="connsiteX7" fmla="*/ 0 w 1593668"/>
              <a:gd name="connsiteY7" fmla="*/ 202297 h 1213757"/>
              <a:gd name="connsiteX8" fmla="*/ 202297 w 1593668"/>
              <a:gd name="connsiteY8" fmla="*/ 0 h 1213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668" h="1213757">
                <a:moveTo>
                  <a:pt x="202297" y="0"/>
                </a:moveTo>
                <a:lnTo>
                  <a:pt x="1391371" y="0"/>
                </a:lnTo>
                <a:cubicBezTo>
                  <a:pt x="1503097" y="0"/>
                  <a:pt x="1593668" y="90571"/>
                  <a:pt x="1593668" y="202297"/>
                </a:cubicBezTo>
                <a:lnTo>
                  <a:pt x="1593668" y="1011460"/>
                </a:lnTo>
                <a:cubicBezTo>
                  <a:pt x="1593668" y="1123186"/>
                  <a:pt x="1503097" y="1213757"/>
                  <a:pt x="1391371" y="1213757"/>
                </a:cubicBezTo>
                <a:lnTo>
                  <a:pt x="202297" y="1213757"/>
                </a:lnTo>
                <a:cubicBezTo>
                  <a:pt x="90571" y="1213757"/>
                  <a:pt x="0" y="1123186"/>
                  <a:pt x="0" y="1011460"/>
                </a:cubicBezTo>
                <a:lnTo>
                  <a:pt x="0" y="202297"/>
                </a:lnTo>
                <a:cubicBezTo>
                  <a:pt x="0" y="90571"/>
                  <a:pt x="90571" y="0"/>
                  <a:pt x="2022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DF4075D2-885D-4615-BF76-FCE6136FEDE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34494" y="1541132"/>
            <a:ext cx="1593668" cy="1213757"/>
          </a:xfrm>
          <a:custGeom>
            <a:avLst/>
            <a:gdLst>
              <a:gd name="connsiteX0" fmla="*/ 202297 w 1593668"/>
              <a:gd name="connsiteY0" fmla="*/ 0 h 1213757"/>
              <a:gd name="connsiteX1" fmla="*/ 1391371 w 1593668"/>
              <a:gd name="connsiteY1" fmla="*/ 0 h 1213757"/>
              <a:gd name="connsiteX2" fmla="*/ 1593668 w 1593668"/>
              <a:gd name="connsiteY2" fmla="*/ 202297 h 1213757"/>
              <a:gd name="connsiteX3" fmla="*/ 1593668 w 1593668"/>
              <a:gd name="connsiteY3" fmla="*/ 1011460 h 1213757"/>
              <a:gd name="connsiteX4" fmla="*/ 1391371 w 1593668"/>
              <a:gd name="connsiteY4" fmla="*/ 1213757 h 1213757"/>
              <a:gd name="connsiteX5" fmla="*/ 202297 w 1593668"/>
              <a:gd name="connsiteY5" fmla="*/ 1213757 h 1213757"/>
              <a:gd name="connsiteX6" fmla="*/ 0 w 1593668"/>
              <a:gd name="connsiteY6" fmla="*/ 1011460 h 1213757"/>
              <a:gd name="connsiteX7" fmla="*/ 0 w 1593668"/>
              <a:gd name="connsiteY7" fmla="*/ 202297 h 1213757"/>
              <a:gd name="connsiteX8" fmla="*/ 202297 w 1593668"/>
              <a:gd name="connsiteY8" fmla="*/ 0 h 1213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668" h="1213757">
                <a:moveTo>
                  <a:pt x="202297" y="0"/>
                </a:moveTo>
                <a:lnTo>
                  <a:pt x="1391371" y="0"/>
                </a:lnTo>
                <a:cubicBezTo>
                  <a:pt x="1503097" y="0"/>
                  <a:pt x="1593668" y="90571"/>
                  <a:pt x="1593668" y="202297"/>
                </a:cubicBezTo>
                <a:lnTo>
                  <a:pt x="1593668" y="1011460"/>
                </a:lnTo>
                <a:cubicBezTo>
                  <a:pt x="1593668" y="1123186"/>
                  <a:pt x="1503097" y="1213757"/>
                  <a:pt x="1391371" y="1213757"/>
                </a:cubicBezTo>
                <a:lnTo>
                  <a:pt x="202297" y="1213757"/>
                </a:lnTo>
                <a:cubicBezTo>
                  <a:pt x="90571" y="1213757"/>
                  <a:pt x="0" y="1123186"/>
                  <a:pt x="0" y="1011460"/>
                </a:cubicBezTo>
                <a:lnTo>
                  <a:pt x="0" y="202297"/>
                </a:lnTo>
                <a:cubicBezTo>
                  <a:pt x="0" y="90571"/>
                  <a:pt x="90571" y="0"/>
                  <a:pt x="2022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3299BD68-243C-40D9-ABD8-AA79B0D6E72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391739" y="3513816"/>
            <a:ext cx="1593668" cy="1213757"/>
          </a:xfrm>
          <a:custGeom>
            <a:avLst/>
            <a:gdLst>
              <a:gd name="connsiteX0" fmla="*/ 202297 w 1593668"/>
              <a:gd name="connsiteY0" fmla="*/ 0 h 1213757"/>
              <a:gd name="connsiteX1" fmla="*/ 1391371 w 1593668"/>
              <a:gd name="connsiteY1" fmla="*/ 0 h 1213757"/>
              <a:gd name="connsiteX2" fmla="*/ 1593668 w 1593668"/>
              <a:gd name="connsiteY2" fmla="*/ 202297 h 1213757"/>
              <a:gd name="connsiteX3" fmla="*/ 1593668 w 1593668"/>
              <a:gd name="connsiteY3" fmla="*/ 1011460 h 1213757"/>
              <a:gd name="connsiteX4" fmla="*/ 1391371 w 1593668"/>
              <a:gd name="connsiteY4" fmla="*/ 1213757 h 1213757"/>
              <a:gd name="connsiteX5" fmla="*/ 202297 w 1593668"/>
              <a:gd name="connsiteY5" fmla="*/ 1213757 h 1213757"/>
              <a:gd name="connsiteX6" fmla="*/ 0 w 1593668"/>
              <a:gd name="connsiteY6" fmla="*/ 1011460 h 1213757"/>
              <a:gd name="connsiteX7" fmla="*/ 0 w 1593668"/>
              <a:gd name="connsiteY7" fmla="*/ 202297 h 1213757"/>
              <a:gd name="connsiteX8" fmla="*/ 202297 w 1593668"/>
              <a:gd name="connsiteY8" fmla="*/ 0 h 1213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668" h="1213757">
                <a:moveTo>
                  <a:pt x="202297" y="0"/>
                </a:moveTo>
                <a:lnTo>
                  <a:pt x="1391371" y="0"/>
                </a:lnTo>
                <a:cubicBezTo>
                  <a:pt x="1503097" y="0"/>
                  <a:pt x="1593668" y="90571"/>
                  <a:pt x="1593668" y="202297"/>
                </a:cubicBezTo>
                <a:lnTo>
                  <a:pt x="1593668" y="1011460"/>
                </a:lnTo>
                <a:cubicBezTo>
                  <a:pt x="1593668" y="1123186"/>
                  <a:pt x="1503097" y="1213757"/>
                  <a:pt x="1391371" y="1213757"/>
                </a:cubicBezTo>
                <a:lnTo>
                  <a:pt x="202297" y="1213757"/>
                </a:lnTo>
                <a:cubicBezTo>
                  <a:pt x="90571" y="1213757"/>
                  <a:pt x="0" y="1123186"/>
                  <a:pt x="0" y="1011460"/>
                </a:cubicBezTo>
                <a:lnTo>
                  <a:pt x="0" y="202297"/>
                </a:lnTo>
                <a:cubicBezTo>
                  <a:pt x="0" y="90571"/>
                  <a:pt x="90571" y="0"/>
                  <a:pt x="2022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C255C484-86BB-4A79-99FC-3B739B1253B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834494" y="3513816"/>
            <a:ext cx="1593668" cy="1213757"/>
          </a:xfrm>
          <a:custGeom>
            <a:avLst/>
            <a:gdLst>
              <a:gd name="connsiteX0" fmla="*/ 202297 w 1593668"/>
              <a:gd name="connsiteY0" fmla="*/ 0 h 1213757"/>
              <a:gd name="connsiteX1" fmla="*/ 1391371 w 1593668"/>
              <a:gd name="connsiteY1" fmla="*/ 0 h 1213757"/>
              <a:gd name="connsiteX2" fmla="*/ 1593668 w 1593668"/>
              <a:gd name="connsiteY2" fmla="*/ 202297 h 1213757"/>
              <a:gd name="connsiteX3" fmla="*/ 1593668 w 1593668"/>
              <a:gd name="connsiteY3" fmla="*/ 1011460 h 1213757"/>
              <a:gd name="connsiteX4" fmla="*/ 1391371 w 1593668"/>
              <a:gd name="connsiteY4" fmla="*/ 1213757 h 1213757"/>
              <a:gd name="connsiteX5" fmla="*/ 202297 w 1593668"/>
              <a:gd name="connsiteY5" fmla="*/ 1213757 h 1213757"/>
              <a:gd name="connsiteX6" fmla="*/ 0 w 1593668"/>
              <a:gd name="connsiteY6" fmla="*/ 1011460 h 1213757"/>
              <a:gd name="connsiteX7" fmla="*/ 0 w 1593668"/>
              <a:gd name="connsiteY7" fmla="*/ 202297 h 1213757"/>
              <a:gd name="connsiteX8" fmla="*/ 202297 w 1593668"/>
              <a:gd name="connsiteY8" fmla="*/ 0 h 1213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668" h="1213757">
                <a:moveTo>
                  <a:pt x="202297" y="0"/>
                </a:moveTo>
                <a:lnTo>
                  <a:pt x="1391371" y="0"/>
                </a:lnTo>
                <a:cubicBezTo>
                  <a:pt x="1503097" y="0"/>
                  <a:pt x="1593668" y="90571"/>
                  <a:pt x="1593668" y="202297"/>
                </a:cubicBezTo>
                <a:lnTo>
                  <a:pt x="1593668" y="1011460"/>
                </a:lnTo>
                <a:cubicBezTo>
                  <a:pt x="1593668" y="1123186"/>
                  <a:pt x="1503097" y="1213757"/>
                  <a:pt x="1391371" y="1213757"/>
                </a:cubicBezTo>
                <a:lnTo>
                  <a:pt x="202297" y="1213757"/>
                </a:lnTo>
                <a:cubicBezTo>
                  <a:pt x="90571" y="1213757"/>
                  <a:pt x="0" y="1123186"/>
                  <a:pt x="0" y="1011460"/>
                </a:cubicBezTo>
                <a:lnTo>
                  <a:pt x="0" y="202297"/>
                </a:lnTo>
                <a:cubicBezTo>
                  <a:pt x="0" y="90571"/>
                  <a:pt x="90571" y="0"/>
                  <a:pt x="20229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322537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D2ECBC-9FD2-4712-8E4F-0C89A9C38CE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auto">
          <a:xfrm>
            <a:off x="723899" y="1091095"/>
            <a:ext cx="8237219" cy="4675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671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C119540-C1BE-4498-B133-1AED8B48A8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 bwMode="auto">
          <a:xfrm>
            <a:off x="723900" y="762000"/>
            <a:ext cx="10744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07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5310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90C84C-2687-5959-02F6-13B8BDA06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79C3D2-A2C3-A365-28A4-58C2890E7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B9A54A-AD83-F5DD-5DE4-A4F8E824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EB066-B857-4179-9FF2-234F45BB513A}" type="datetimeFigureOut">
              <a:rPr lang="ko-KR" altLang="en-US" smtClean="0"/>
              <a:t>2024-10-10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11618D-C0C5-6E3F-69EA-A25D62F85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04722C-2922-BDFF-FEC5-97CED673A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A048E-E148-4687-8A95-A9C0AAE166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895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97B5B50-EA1A-4D0F-BC97-3BDFD4BC6F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0" y="1436097"/>
            <a:ext cx="12191999" cy="398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5308D3D3-0BD3-4F0C-8B35-93C64DF1BF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723900" y="762000"/>
            <a:ext cx="307739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E0AB3097-EF14-45B0-B9E5-CA19903B49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auto">
          <a:xfrm>
            <a:off x="8390711" y="762000"/>
            <a:ext cx="307739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5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845393D5-2903-45EF-9847-FDC95A8319A9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839597" y="2552699"/>
            <a:ext cx="1628502" cy="3543299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id="{E018CA33-DFFF-4132-9A46-1F67FF066017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309360" y="2552699"/>
            <a:ext cx="3312938" cy="1636202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37" name="Picture Placeholder 4">
            <a:extLst>
              <a:ext uri="{FF2B5EF4-FFF2-40B4-BE49-F238E27FC236}">
                <a16:creationId xmlns:a16="http://schemas.microsoft.com/office/drawing/2014/main" id="{ED1280AC-3BDE-41AB-8A49-FFD50C5B683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309360" y="4429504"/>
            <a:ext cx="3312938" cy="1666496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167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CE8BE01A-E253-4E3B-B7EE-6FC82805339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886700" y="2036853"/>
            <a:ext cx="3581400" cy="2784293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967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9C1ECCB-0FA9-4367-9FC2-3B903778474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703717" y="2913017"/>
            <a:ext cx="2784566" cy="2784566"/>
          </a:xfrm>
          <a:prstGeom prst="ellipse">
            <a:avLst/>
          </a:pr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704EB3DF-92A0-49FE-AEEE-597B84A3435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011488" y="3171008"/>
            <a:ext cx="2268583" cy="2268583"/>
          </a:xfrm>
          <a:prstGeom prst="ellipse">
            <a:avLst/>
          </a:pr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2AB96E9A-F7FF-49D3-94E5-5F7094CB2824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911930" y="3171008"/>
            <a:ext cx="2268583" cy="2268583"/>
          </a:xfrm>
          <a:prstGeom prst="ellipse">
            <a:avLst/>
          </a:pr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5040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icture Placeholder 5">
            <a:extLst>
              <a:ext uri="{FF2B5EF4-FFF2-40B4-BE49-F238E27FC236}">
                <a16:creationId xmlns:a16="http://schemas.microsoft.com/office/drawing/2014/main" id="{3DA9F486-CF80-4770-8311-868C51E1A97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122952" y="2558845"/>
            <a:ext cx="1463041" cy="1463041"/>
          </a:xfrm>
          <a:prstGeom prst="ellipse">
            <a:avLst/>
          </a:prstGeom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49" name="Picture Placeholder 5">
            <a:extLst>
              <a:ext uri="{FF2B5EF4-FFF2-40B4-BE49-F238E27FC236}">
                <a16:creationId xmlns:a16="http://schemas.microsoft.com/office/drawing/2014/main" id="{5EF46BF6-7B36-4E25-B85F-C230A25F5747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606007" y="4325400"/>
            <a:ext cx="1463041" cy="1463041"/>
          </a:xfrm>
          <a:prstGeom prst="ellipse">
            <a:avLst/>
          </a:pr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511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3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65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906" r:id="rId9"/>
    <p:sldLayoutId id="2147483909" r:id="rId10"/>
    <p:sldLayoutId id="2147483907" r:id="rId11"/>
    <p:sldLayoutId id="2147483908" r:id="rId12"/>
    <p:sldLayoutId id="2147483910" r:id="rId13"/>
    <p:sldLayoutId id="2147483911" r:id="rId14"/>
    <p:sldLayoutId id="2147483912" r:id="rId15"/>
    <p:sldLayoutId id="2147483913" r:id="rId16"/>
    <p:sldLayoutId id="2147483914" r:id="rId17"/>
    <p:sldLayoutId id="2147483915" r:id="rId18"/>
    <p:sldLayoutId id="2147483916" r:id="rId19"/>
    <p:sldLayoutId id="2147483917" r:id="rId20"/>
    <p:sldLayoutId id="2147483922" r:id="rId21"/>
    <p:sldLayoutId id="2147483918" r:id="rId22"/>
    <p:sldLayoutId id="2147483923" r:id="rId23"/>
    <p:sldLayoutId id="2147483919" r:id="rId24"/>
    <p:sldLayoutId id="2147483926" r:id="rId25"/>
    <p:sldLayoutId id="2147483920" r:id="rId26"/>
    <p:sldLayoutId id="2147483935" r:id="rId27"/>
    <p:sldLayoutId id="2147483921" r:id="rId28"/>
    <p:sldLayoutId id="2147483924" r:id="rId29"/>
    <p:sldLayoutId id="2147483925" r:id="rId30"/>
    <p:sldLayoutId id="2147483927" r:id="rId31"/>
    <p:sldLayoutId id="2147483928" r:id="rId32"/>
    <p:sldLayoutId id="2147483929" r:id="rId33"/>
    <p:sldLayoutId id="2147483798" r:id="rId34"/>
    <p:sldLayoutId id="2147483736" r:id="rId35"/>
    <p:sldLayoutId id="2147483936" r:id="rId3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40" userDrawn="1">
          <p15:clr>
            <a:srgbClr val="F26B43"/>
          </p15:clr>
        </p15:guide>
        <p15:guide id="2" pos="456" userDrawn="1">
          <p15:clr>
            <a:srgbClr val="F26B43"/>
          </p15:clr>
        </p15:guide>
        <p15:guide id="3" pos="2712" userDrawn="1">
          <p15:clr>
            <a:srgbClr val="F26B43"/>
          </p15:clr>
        </p15:guide>
        <p15:guide id="4" pos="4968" userDrawn="1">
          <p15:clr>
            <a:srgbClr val="F26B43"/>
          </p15:clr>
        </p15:guide>
        <p15:guide id="5" pos="7224" userDrawn="1">
          <p15:clr>
            <a:srgbClr val="F26B43"/>
          </p15:clr>
        </p15:guide>
        <p15:guide id="6" orient="horz" pos="2712" userDrawn="1">
          <p15:clr>
            <a:srgbClr val="F26B43"/>
          </p15:clr>
        </p15:guide>
        <p15:guide id="7" orient="horz" pos="1608" userDrawn="1">
          <p15:clr>
            <a:srgbClr val="F26B43"/>
          </p15:clr>
        </p15:guide>
        <p15:guide id="8" orient="horz" pos="480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d.com/2015/11/google-open-sources-its-artificial-intelligence-engine/" TargetMode="External"/><Relationship Id="rId2" Type="http://schemas.openxmlformats.org/officeDocument/2006/relationships/hyperlink" Target="https://www.tensorflow.org/about?hl=ko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37BCAFF-91FB-4515-AF14-81C657AFEA67}"/>
              </a:ext>
            </a:extLst>
          </p:cNvPr>
          <p:cNvSpPr/>
          <p:nvPr/>
        </p:nvSpPr>
        <p:spPr>
          <a:xfrm>
            <a:off x="0" y="5913119"/>
            <a:ext cx="12192000" cy="182880"/>
          </a:xfrm>
          <a:custGeom>
            <a:avLst/>
            <a:gdLst>
              <a:gd name="connsiteX0" fmla="*/ 0 w 12192000"/>
              <a:gd name="connsiteY0" fmla="*/ 0 h 182880"/>
              <a:gd name="connsiteX1" fmla="*/ 723900 w 12192000"/>
              <a:gd name="connsiteY1" fmla="*/ 0 h 182880"/>
              <a:gd name="connsiteX2" fmla="*/ 723900 w 12192000"/>
              <a:gd name="connsiteY2" fmla="*/ 180534 h 182880"/>
              <a:gd name="connsiteX3" fmla="*/ 3502855 w 12192000"/>
              <a:gd name="connsiteY3" fmla="*/ 180534 h 182880"/>
              <a:gd name="connsiteX4" fmla="*/ 3502855 w 12192000"/>
              <a:gd name="connsiteY4" fmla="*/ 0 h 182880"/>
              <a:gd name="connsiteX5" fmla="*/ 12192000 w 12192000"/>
              <a:gd name="connsiteY5" fmla="*/ 0 h 182880"/>
              <a:gd name="connsiteX6" fmla="*/ 12192000 w 12192000"/>
              <a:gd name="connsiteY6" fmla="*/ 182880 h 182880"/>
              <a:gd name="connsiteX7" fmla="*/ 0 w 12192000"/>
              <a:gd name="connsiteY7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82880">
                <a:moveTo>
                  <a:pt x="0" y="0"/>
                </a:moveTo>
                <a:lnTo>
                  <a:pt x="723900" y="0"/>
                </a:lnTo>
                <a:lnTo>
                  <a:pt x="723900" y="180534"/>
                </a:lnTo>
                <a:lnTo>
                  <a:pt x="3502855" y="180534"/>
                </a:lnTo>
                <a:lnTo>
                  <a:pt x="3502855" y="0"/>
                </a:lnTo>
                <a:lnTo>
                  <a:pt x="12192000" y="0"/>
                </a:lnTo>
                <a:lnTo>
                  <a:pt x="12192000" y="182880"/>
                </a:lnTo>
                <a:lnTo>
                  <a:pt x="0" y="1828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D60B39-F8F9-420C-958A-3845AB72B3FD}"/>
              </a:ext>
            </a:extLst>
          </p:cNvPr>
          <p:cNvSpPr txBox="1"/>
          <p:nvPr/>
        </p:nvSpPr>
        <p:spPr>
          <a:xfrm>
            <a:off x="727534" y="5913119"/>
            <a:ext cx="277977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200" spc="600" dirty="0">
                <a:solidFill>
                  <a:schemeClr val="tx2">
                    <a:lumMod val="65000"/>
                    <a:lumOff val="35000"/>
                  </a:schemeClr>
                </a:solidFill>
                <a:latin typeface="Lato"/>
                <a:ea typeface="Roboto Slab" pitchFamily="2" charset="0"/>
                <a:cs typeface="Lato" charset="0"/>
              </a:rPr>
              <a:t>발표자 </a:t>
            </a:r>
            <a:r>
              <a:rPr lang="en-US" altLang="ko-KR" sz="1200" spc="600" dirty="0">
                <a:solidFill>
                  <a:schemeClr val="tx2">
                    <a:lumMod val="65000"/>
                    <a:lumOff val="35000"/>
                  </a:schemeClr>
                </a:solidFill>
                <a:latin typeface="Lato"/>
                <a:ea typeface="Roboto Slab" pitchFamily="2" charset="0"/>
                <a:cs typeface="Lato" charset="0"/>
              </a:rPr>
              <a:t>: </a:t>
            </a:r>
            <a:r>
              <a:rPr lang="ko-KR" altLang="en-US" sz="1200" spc="600" dirty="0">
                <a:solidFill>
                  <a:schemeClr val="tx2">
                    <a:lumMod val="65000"/>
                    <a:lumOff val="35000"/>
                  </a:schemeClr>
                </a:solidFill>
                <a:latin typeface="Lato"/>
                <a:ea typeface="Roboto Slab" pitchFamily="2" charset="0"/>
                <a:cs typeface="Lato" charset="0"/>
              </a:rPr>
              <a:t>박정혁 조성환</a:t>
            </a:r>
            <a:endParaRPr lang="en-US" sz="1200" spc="600" dirty="0">
              <a:solidFill>
                <a:schemeClr val="tx2">
                  <a:lumMod val="65000"/>
                  <a:lumOff val="35000"/>
                </a:schemeClr>
              </a:solidFill>
              <a:latin typeface="Lato"/>
              <a:ea typeface="Roboto Slab" pitchFamily="2" charset="0"/>
              <a:cs typeface="Lato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705924-BC68-4143-BCED-95F09180A078}"/>
              </a:ext>
            </a:extLst>
          </p:cNvPr>
          <p:cNvSpPr txBox="1"/>
          <p:nvPr/>
        </p:nvSpPr>
        <p:spPr>
          <a:xfrm>
            <a:off x="877784" y="1593287"/>
            <a:ext cx="3502854" cy="1368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ko-KR" sz="1200" dirty="0"/>
              <a:t>Google Brain</a:t>
            </a:r>
            <a:endParaRPr lang="en-US" sz="1200" b="1" dirty="0"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931957-525A-4393-B35A-04044E4645DD}"/>
              </a:ext>
            </a:extLst>
          </p:cNvPr>
          <p:cNvSpPr txBox="1"/>
          <p:nvPr/>
        </p:nvSpPr>
        <p:spPr>
          <a:xfrm>
            <a:off x="877784" y="1781473"/>
            <a:ext cx="3502854" cy="76944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US" altLang="ko-KR" sz="5400" dirty="0"/>
              <a:t>TensorFlow</a:t>
            </a:r>
            <a:endParaRPr lang="id-ID" sz="5400" dirty="0">
              <a:latin typeface="Raleway Black" panose="020B0A030301010600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0C88DF-222C-44BB-B968-F14E6136049E}"/>
              </a:ext>
            </a:extLst>
          </p:cNvPr>
          <p:cNvSpPr txBox="1"/>
          <p:nvPr/>
        </p:nvSpPr>
        <p:spPr>
          <a:xfrm>
            <a:off x="974304" y="2552700"/>
            <a:ext cx="3502854" cy="73866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2400" dirty="0">
                <a:solidFill>
                  <a:schemeClr val="tx2"/>
                </a:solidFill>
              </a:rPr>
              <a:t>A system for large-scale machine learning</a:t>
            </a:r>
            <a:endParaRPr lang="id-ID" sz="2400" b="1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49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0A734AA-0367-4EEA-969D-B59FC85BFD90}"/>
              </a:ext>
            </a:extLst>
          </p:cNvPr>
          <p:cNvSpPr txBox="1"/>
          <p:nvPr/>
        </p:nvSpPr>
        <p:spPr>
          <a:xfrm>
            <a:off x="7022555" y="2161848"/>
            <a:ext cx="43245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실행모델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46F451-4B53-46CA-AADE-0481BF529EAB}"/>
              </a:ext>
            </a:extLst>
          </p:cNvPr>
          <p:cNvSpPr txBox="1"/>
          <p:nvPr/>
        </p:nvSpPr>
        <p:spPr>
          <a:xfrm>
            <a:off x="7022555" y="2408839"/>
            <a:ext cx="4325983" cy="54367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ko-KR" sz="34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TensorFlow</a:t>
            </a:r>
            <a:r>
              <a:rPr lang="ko-KR" altLang="en-US" sz="3400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의 동적 제어</a:t>
            </a:r>
            <a:endParaRPr lang="id-ID" sz="3400" dirty="0">
              <a:solidFill>
                <a:schemeClr val="accent3"/>
              </a:solidFill>
              <a:latin typeface="Raleway Black" panose="020B0A030301010600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06F98D-C2BF-42A8-9867-71C791351A3A}"/>
              </a:ext>
            </a:extLst>
          </p:cNvPr>
          <p:cNvSpPr/>
          <p:nvPr/>
        </p:nvSpPr>
        <p:spPr>
          <a:xfrm>
            <a:off x="7022555" y="3154091"/>
            <a:ext cx="4324568" cy="667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</a:t>
            </a:r>
            <a:r>
              <a:rPr lang="en-US" altLang="ko-KR" sz="1000" b="1" dirty="0">
                <a:solidFill>
                  <a:schemeClr val="accent3"/>
                </a:solidFill>
              </a:rPr>
              <a:t>Switch</a:t>
            </a:r>
            <a:r>
              <a:rPr lang="ko-KR" altLang="en-US" sz="1000" dirty="0">
                <a:solidFill>
                  <a:schemeClr val="accent3"/>
                </a:solidFill>
              </a:rPr>
              <a:t>와 </a:t>
            </a:r>
            <a:r>
              <a:rPr lang="en-US" altLang="ko-KR" sz="1000" b="1" dirty="0">
                <a:solidFill>
                  <a:schemeClr val="accent3"/>
                </a:solidFill>
              </a:rPr>
              <a:t>Merge</a:t>
            </a:r>
            <a:r>
              <a:rPr lang="ko-KR" altLang="en-US" sz="1000" dirty="0">
                <a:solidFill>
                  <a:schemeClr val="accent3"/>
                </a:solidFill>
              </a:rPr>
              <a:t> 연산을 통해 </a:t>
            </a:r>
            <a:r>
              <a:rPr lang="ko-KR" altLang="en-US" sz="1000" b="1" dirty="0">
                <a:solidFill>
                  <a:schemeClr val="accent3"/>
                </a:solidFill>
              </a:rPr>
              <a:t>동적 제어 흐름</a:t>
            </a:r>
            <a:r>
              <a:rPr lang="ko-KR" altLang="en-US" sz="1000" dirty="0">
                <a:solidFill>
                  <a:schemeClr val="accent3"/>
                </a:solidFill>
              </a:rPr>
              <a:t>을 지원합니다</a:t>
            </a:r>
            <a:r>
              <a:rPr lang="en-US" altLang="ko-KR" sz="1000" dirty="0">
                <a:solidFill>
                  <a:schemeClr val="accent3"/>
                </a:solidFill>
              </a:rPr>
              <a:t>. Switch</a:t>
            </a:r>
            <a:r>
              <a:rPr lang="ko-KR" altLang="en-US" sz="1000" dirty="0">
                <a:solidFill>
                  <a:schemeClr val="accent3"/>
                </a:solidFill>
              </a:rPr>
              <a:t>는 </a:t>
            </a:r>
            <a:r>
              <a:rPr lang="ko-KR" altLang="en-US" sz="1000" dirty="0" err="1">
                <a:solidFill>
                  <a:schemeClr val="accent3"/>
                </a:solidFill>
              </a:rPr>
              <a:t>입력값을</a:t>
            </a:r>
            <a:r>
              <a:rPr lang="ko-KR" altLang="en-US" sz="1000" dirty="0">
                <a:solidFill>
                  <a:schemeClr val="accent3"/>
                </a:solidFill>
              </a:rPr>
              <a:t> 기준으로 분기하고</a:t>
            </a:r>
            <a:r>
              <a:rPr lang="en-US" altLang="ko-KR" sz="1000" dirty="0">
                <a:solidFill>
                  <a:schemeClr val="accent3"/>
                </a:solidFill>
              </a:rPr>
              <a:t>, Merge</a:t>
            </a:r>
            <a:r>
              <a:rPr lang="ko-KR" altLang="en-US" sz="1000" dirty="0">
                <a:solidFill>
                  <a:schemeClr val="accent3"/>
                </a:solidFill>
              </a:rPr>
              <a:t>는 선택된 분기를 출력합니다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r>
              <a:rPr lang="ko-KR" altLang="en-US" sz="1000" dirty="0">
                <a:solidFill>
                  <a:schemeClr val="accent3"/>
                </a:solidFill>
              </a:rPr>
              <a:t>이를 통해 </a:t>
            </a:r>
            <a:r>
              <a:rPr lang="ko-KR" altLang="en-US" sz="1000" b="1" dirty="0">
                <a:solidFill>
                  <a:schemeClr val="accent3"/>
                </a:solidFill>
              </a:rPr>
              <a:t>반복자 작업</a:t>
            </a:r>
            <a:r>
              <a:rPr lang="ko-KR" altLang="en-US" sz="1000" dirty="0">
                <a:solidFill>
                  <a:schemeClr val="accent3"/>
                </a:solidFill>
              </a:rPr>
              <a:t>과 </a:t>
            </a:r>
            <a:r>
              <a:rPr lang="ko-KR" altLang="en-US" sz="1000" b="1" dirty="0">
                <a:solidFill>
                  <a:schemeClr val="accent3"/>
                </a:solidFill>
              </a:rPr>
              <a:t>루프</a:t>
            </a:r>
            <a:r>
              <a:rPr lang="ko-KR" altLang="en-US" sz="1000" dirty="0">
                <a:solidFill>
                  <a:schemeClr val="accent3"/>
                </a:solidFill>
              </a:rPr>
              <a:t> 구현도 가능합니다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sz="4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C0C47010-9C22-2235-A84C-05B8B70625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22"/>
          <a:stretch/>
        </p:blipFill>
        <p:spPr bwMode="auto">
          <a:xfrm>
            <a:off x="802544" y="1808125"/>
            <a:ext cx="5476336" cy="261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426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671A362-F24F-4EA6-9AE1-ECDC7C4202F2}"/>
              </a:ext>
            </a:extLst>
          </p:cNvPr>
          <p:cNvSpPr txBox="1"/>
          <p:nvPr/>
        </p:nvSpPr>
        <p:spPr>
          <a:xfrm>
            <a:off x="1440181" y="4026669"/>
            <a:ext cx="930859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의 실행 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CE78C3-B53F-4DE0-B4AE-A719AD264C0E}"/>
              </a:ext>
            </a:extLst>
          </p:cNvPr>
          <p:cNvSpPr txBox="1"/>
          <p:nvPr/>
        </p:nvSpPr>
        <p:spPr>
          <a:xfrm>
            <a:off x="1440181" y="4273660"/>
            <a:ext cx="9311638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TensorFlow</a:t>
            </a: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의 </a:t>
            </a:r>
            <a:r>
              <a:rPr lang="en-US" altLang="ko-KR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RNN</a:t>
            </a: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활용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1290B5-0067-4226-A4A0-2358BE6E1052}"/>
              </a:ext>
            </a:extLst>
          </p:cNvPr>
          <p:cNvSpPr/>
          <p:nvPr/>
        </p:nvSpPr>
        <p:spPr>
          <a:xfrm>
            <a:off x="722377" y="5065648"/>
            <a:ext cx="10744200" cy="1128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</a:t>
            </a:r>
            <a:r>
              <a:rPr lang="ko-KR" altLang="en-US" sz="1000" b="1" dirty="0">
                <a:solidFill>
                  <a:schemeClr val="accent3"/>
                </a:solidFill>
              </a:rPr>
              <a:t>조건부 및 반복 제어 흐름</a:t>
            </a:r>
            <a:r>
              <a:rPr lang="ko-KR" altLang="en-US" sz="1000" dirty="0">
                <a:solidFill>
                  <a:schemeClr val="accent3"/>
                </a:solidFill>
              </a:rPr>
              <a:t>을 포함하는 고급 </a:t>
            </a:r>
            <a:r>
              <a:rPr lang="ko-KR" altLang="en-US" sz="1000" dirty="0" err="1">
                <a:solidFill>
                  <a:schemeClr val="accent3"/>
                </a:solidFill>
              </a:rPr>
              <a:t>머신러닝</a:t>
            </a:r>
            <a:r>
              <a:rPr lang="ko-KR" altLang="en-US" sz="1000" dirty="0">
                <a:solidFill>
                  <a:schemeClr val="accent3"/>
                </a:solidFill>
              </a:rPr>
              <a:t> 알고리즘을 지원합니다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 </a:t>
            </a:r>
            <a:r>
              <a:rPr lang="en-US" altLang="ko-KR" sz="1000" b="1" dirty="0">
                <a:solidFill>
                  <a:schemeClr val="accent3"/>
                </a:solidFill>
              </a:rPr>
              <a:t>LSTM</a:t>
            </a:r>
            <a:r>
              <a:rPr lang="ko-KR" altLang="en-US" sz="1000" dirty="0">
                <a:solidFill>
                  <a:schemeClr val="accent3"/>
                </a:solidFill>
              </a:rPr>
              <a:t>과 같은 </a:t>
            </a:r>
            <a:r>
              <a:rPr lang="ko-KR" altLang="en-US" sz="1000" b="1" dirty="0">
                <a:solidFill>
                  <a:schemeClr val="accent3"/>
                </a:solidFill>
              </a:rPr>
              <a:t>순환 신경망</a:t>
            </a:r>
            <a:r>
              <a:rPr lang="en-US" altLang="ko-KR" sz="1000" b="1" dirty="0">
                <a:solidFill>
                  <a:schemeClr val="accent3"/>
                </a:solidFill>
              </a:rPr>
              <a:t>(RNN)</a:t>
            </a:r>
            <a:r>
              <a:rPr lang="ko-KR" altLang="en-US" sz="1000" dirty="0">
                <a:solidFill>
                  <a:schemeClr val="accent3"/>
                </a:solidFill>
              </a:rPr>
              <a:t>을 사용해 순차 데이터를 처리하고 예측을 생성하는 데 유용합니다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예를 들어</a:t>
            </a:r>
            <a:r>
              <a:rPr lang="en-US" altLang="ko-KR" sz="1000" dirty="0">
                <a:solidFill>
                  <a:schemeClr val="accent3"/>
                </a:solidFill>
              </a:rPr>
              <a:t>, Google</a:t>
            </a:r>
            <a:r>
              <a:rPr lang="ko-KR" altLang="en-US" sz="1000" dirty="0">
                <a:solidFill>
                  <a:schemeClr val="accent3"/>
                </a:solidFill>
              </a:rPr>
              <a:t>의 신경 기계 번역 시스템은 </a:t>
            </a: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를 사용해 </a:t>
            </a:r>
            <a:r>
              <a:rPr lang="ko-KR" altLang="en-US" sz="1000" b="1" dirty="0">
                <a:solidFill>
                  <a:schemeClr val="accent3"/>
                </a:solidFill>
              </a:rPr>
              <a:t>깊은 </a:t>
            </a:r>
            <a:r>
              <a:rPr lang="en-US" altLang="ko-KR" sz="1000" b="1" dirty="0">
                <a:solidFill>
                  <a:schemeClr val="accent3"/>
                </a:solidFill>
              </a:rPr>
              <a:t>LSTM</a:t>
            </a:r>
            <a:r>
              <a:rPr lang="ko-KR" altLang="en-US" sz="1000" dirty="0">
                <a:solidFill>
                  <a:schemeClr val="accent3"/>
                </a:solidFill>
              </a:rPr>
              <a:t>을 훈련하여 뛰어난 번역 성능을 달성했습니다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</a:t>
            </a:r>
            <a:r>
              <a:rPr lang="ko-KR" altLang="en-US" sz="1000" b="1" dirty="0">
                <a:solidFill>
                  <a:schemeClr val="accent3"/>
                </a:solidFill>
              </a:rPr>
              <a:t>데이터 흐름 그래프</a:t>
            </a:r>
            <a:r>
              <a:rPr lang="ko-KR" altLang="en-US" sz="1000" dirty="0">
                <a:solidFill>
                  <a:schemeClr val="accent3"/>
                </a:solidFill>
              </a:rPr>
              <a:t>에서 조건문과 반복문을 추가하여 </a:t>
            </a:r>
            <a:r>
              <a:rPr lang="en-US" altLang="ko-KR" sz="1000" dirty="0">
                <a:solidFill>
                  <a:schemeClr val="accent3"/>
                </a:solidFill>
              </a:rPr>
              <a:t>RNN </a:t>
            </a:r>
            <a:r>
              <a:rPr lang="ko-KR" altLang="en-US" sz="1000" dirty="0">
                <a:solidFill>
                  <a:schemeClr val="accent3"/>
                </a:solidFill>
              </a:rPr>
              <a:t>구현을 간소화하며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chemeClr val="accent3"/>
                </a:solidFill>
              </a:rPr>
              <a:t>자동 미분</a:t>
            </a:r>
            <a:r>
              <a:rPr lang="ko-KR" altLang="en-US" sz="1000" dirty="0">
                <a:solidFill>
                  <a:schemeClr val="accent3"/>
                </a:solidFill>
              </a:rPr>
              <a:t>을 통해 제어 흐름의 기울기 계산을 지원합니다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ko-KR" sz="4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pic>
        <p:nvPicPr>
          <p:cNvPr id="2" name="Picture 2" descr="Text generation with an RNN | TensorFlow">
            <a:extLst>
              <a:ext uri="{FF2B5EF4-FFF2-40B4-BE49-F238E27FC236}">
                <a16:creationId xmlns:a16="http://schemas.microsoft.com/office/drawing/2014/main" id="{BAC1E33B-CCBC-8734-5456-5521D5874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144" y="1004382"/>
            <a:ext cx="6749388" cy="257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85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0588E3-A165-4370-A00A-112A1B41FD14}"/>
              </a:ext>
            </a:extLst>
          </p:cNvPr>
          <p:cNvSpPr/>
          <p:nvPr/>
        </p:nvSpPr>
        <p:spPr>
          <a:xfrm>
            <a:off x="9913257" y="2552700"/>
            <a:ext cx="1554843" cy="43053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AF72D8-D66F-4F38-8210-E851D5914B54}"/>
              </a:ext>
            </a:extLst>
          </p:cNvPr>
          <p:cNvSpPr/>
          <p:nvPr/>
        </p:nvSpPr>
        <p:spPr>
          <a:xfrm>
            <a:off x="7771311" y="0"/>
            <a:ext cx="1554843" cy="43053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71E5F8-C107-42FC-87AA-E24B9CF6D788}"/>
              </a:ext>
            </a:extLst>
          </p:cNvPr>
          <p:cNvSpPr txBox="1"/>
          <p:nvPr/>
        </p:nvSpPr>
        <p:spPr>
          <a:xfrm>
            <a:off x="1182914" y="2370128"/>
            <a:ext cx="43245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확장성 연구 사례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964F3C-DC96-4854-9955-4C605091F7AD}"/>
              </a:ext>
            </a:extLst>
          </p:cNvPr>
          <p:cNvSpPr txBox="1"/>
          <p:nvPr/>
        </p:nvSpPr>
        <p:spPr>
          <a:xfrm>
            <a:off x="1182914" y="2617119"/>
            <a:ext cx="4325983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확장성 연구사례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C2DFFB-904B-4C86-A98A-D074CCE5504D}"/>
              </a:ext>
            </a:extLst>
          </p:cNvPr>
          <p:cNvSpPr/>
          <p:nvPr/>
        </p:nvSpPr>
        <p:spPr>
          <a:xfrm>
            <a:off x="1182914" y="3362371"/>
            <a:ext cx="4324568" cy="6664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Lato" panose="020F0502020204030203"/>
                <a:ea typeface="PT Sans" panose="020B0503020203020204" pitchFamily="34" charset="0"/>
                <a:cs typeface="Latha" panose="020B0502040204020203" pitchFamily="34" charset="0"/>
              </a:rPr>
              <a:t>미분의 최적화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  <a:cs typeface="Latha" panose="020B050204020402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>
                <a:solidFill>
                  <a:schemeClr val="bg1">
                    <a:lumMod val="50000"/>
                  </a:schemeClr>
                </a:solidFill>
                <a:latin typeface="Lato" panose="020F0502020204030203"/>
                <a:ea typeface="PT Sans" panose="020B0503020203020204" pitchFamily="34" charset="0"/>
                <a:cs typeface="Latha" panose="020B0502040204020203" pitchFamily="34" charset="0"/>
              </a:rPr>
              <a:t>임베딩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Lato" panose="020F0502020204030203"/>
                <a:ea typeface="PT Sans" panose="020B0503020203020204" pitchFamily="34" charset="0"/>
                <a:cs typeface="Latha" panose="020B0502040204020203" pitchFamily="34" charset="0"/>
              </a:rPr>
              <a:t> 행렬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  <a:cs typeface="Latha" panose="020B050204020402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Lato" panose="020F0502020204030203"/>
                <a:ea typeface="PT Sans" panose="020B0503020203020204" pitchFamily="34" charset="0"/>
                <a:cs typeface="Latha" panose="020B0502040204020203" pitchFamily="34" charset="0"/>
              </a:rPr>
              <a:t>동기화 조정</a:t>
            </a:r>
            <a:endParaRPr lang="en-US" sz="4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8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BA88E136-A804-4687-A460-5EA910DA30FB}"/>
              </a:ext>
            </a:extLst>
          </p:cNvPr>
          <p:cNvSpPr txBox="1"/>
          <p:nvPr/>
        </p:nvSpPr>
        <p:spPr>
          <a:xfrm>
            <a:off x="723900" y="1369244"/>
            <a:ext cx="490022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확장성 사례 연구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0B03CB-0290-4B52-A676-E4477BF73A24}"/>
              </a:ext>
            </a:extLst>
          </p:cNvPr>
          <p:cNvSpPr txBox="1"/>
          <p:nvPr/>
        </p:nvSpPr>
        <p:spPr>
          <a:xfrm>
            <a:off x="723899" y="1621040"/>
            <a:ext cx="4900221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SGD </a:t>
            </a: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및</a:t>
            </a:r>
            <a:endParaRPr lang="en-US" altLang="ko-KR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최적화 사례 연구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A703CD-92DA-4E8A-938C-D264D4CBFD65}"/>
              </a:ext>
            </a:extLst>
          </p:cNvPr>
          <p:cNvSpPr/>
          <p:nvPr/>
        </p:nvSpPr>
        <p:spPr>
          <a:xfrm>
            <a:off x="723899" y="2979967"/>
            <a:ext cx="7724142" cy="898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dirty="0">
                <a:solidFill>
                  <a:schemeClr val="accent3"/>
                </a:solidFill>
              </a:rPr>
              <a:t>SGD(</a:t>
            </a:r>
            <a:r>
              <a:rPr lang="ko-KR" altLang="en-US" sz="1000" b="1" dirty="0">
                <a:solidFill>
                  <a:schemeClr val="accent3"/>
                </a:solidFill>
              </a:rPr>
              <a:t>확률적 경사 </a:t>
            </a:r>
            <a:r>
              <a:rPr lang="ko-KR" altLang="en-US" sz="1000" b="1" dirty="0" err="1">
                <a:solidFill>
                  <a:schemeClr val="accent3"/>
                </a:solidFill>
              </a:rPr>
              <a:t>하강법</a:t>
            </a:r>
            <a:r>
              <a:rPr lang="en-US" altLang="ko-KR" sz="1000" b="1" dirty="0">
                <a:solidFill>
                  <a:schemeClr val="accent3"/>
                </a:solidFill>
              </a:rPr>
              <a:t>)</a:t>
            </a:r>
            <a:r>
              <a:rPr lang="ko-KR" altLang="en-US" sz="1000" dirty="0">
                <a:solidFill>
                  <a:schemeClr val="accent3"/>
                </a:solidFill>
              </a:rPr>
              <a:t>는 손실 함수의 </a:t>
            </a:r>
            <a:r>
              <a:rPr lang="ko-KR" altLang="en-US" sz="1000" dirty="0" err="1">
                <a:solidFill>
                  <a:schemeClr val="accent3"/>
                </a:solidFill>
              </a:rPr>
              <a:t>그래디언트를</a:t>
            </a:r>
            <a:r>
              <a:rPr lang="ko-KR" altLang="en-US" sz="1000" dirty="0">
                <a:solidFill>
                  <a:schemeClr val="accent3"/>
                </a:solidFill>
              </a:rPr>
              <a:t> 계산하여 파라미터를 업데이트하는 가장 기본적인 최적화 알고리즘 중 하나입니다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r>
              <a:rPr lang="ko-KR" altLang="en-US" sz="1000" dirty="0">
                <a:solidFill>
                  <a:schemeClr val="accent3"/>
                </a:solidFill>
              </a:rPr>
              <a:t>각 반복에서 데이터의 작은 부분</a:t>
            </a:r>
            <a:r>
              <a:rPr lang="en-US" altLang="ko-KR" sz="1000" dirty="0">
                <a:solidFill>
                  <a:schemeClr val="accent3"/>
                </a:solidFill>
              </a:rPr>
              <a:t>(</a:t>
            </a:r>
            <a:r>
              <a:rPr lang="ko-KR" altLang="en-US" sz="1000" dirty="0">
                <a:solidFill>
                  <a:schemeClr val="accent3"/>
                </a:solidFill>
              </a:rPr>
              <a:t>미니배치</a:t>
            </a:r>
            <a:r>
              <a:rPr lang="en-US" altLang="ko-KR" sz="1000" dirty="0">
                <a:solidFill>
                  <a:schemeClr val="accent3"/>
                </a:solidFill>
              </a:rPr>
              <a:t>)</a:t>
            </a:r>
            <a:r>
              <a:rPr lang="ko-KR" altLang="en-US" sz="1000" dirty="0">
                <a:solidFill>
                  <a:schemeClr val="accent3"/>
                </a:solidFill>
              </a:rPr>
              <a:t>을 사용하여 파라미터를 조금씩 수정해 나갑니다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000" b="1" dirty="0">
                <a:solidFill>
                  <a:schemeClr val="accent3"/>
                </a:solidFill>
              </a:rPr>
              <a:t>최적화 알고리즘</a:t>
            </a:r>
            <a:r>
              <a:rPr lang="ko-KR" altLang="en-US" sz="1000" dirty="0">
                <a:solidFill>
                  <a:schemeClr val="accent3"/>
                </a:solidFill>
              </a:rPr>
              <a:t>은 </a:t>
            </a:r>
            <a:r>
              <a:rPr lang="en-US" altLang="ko-KR" sz="1000" dirty="0">
                <a:solidFill>
                  <a:schemeClr val="accent3"/>
                </a:solidFill>
              </a:rPr>
              <a:t>SGD</a:t>
            </a:r>
            <a:r>
              <a:rPr lang="ko-KR" altLang="en-US" sz="1000" dirty="0">
                <a:solidFill>
                  <a:schemeClr val="accent3"/>
                </a:solidFill>
              </a:rPr>
              <a:t>의 변형으로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더 빠르게 수렴하거나 안정성을 높이기 위해 설계된 기법들입니다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대표적으로 </a:t>
            </a:r>
            <a:r>
              <a:rPr lang="en-US" altLang="ko-KR" sz="1000" b="1" dirty="0">
                <a:solidFill>
                  <a:schemeClr val="accent3"/>
                </a:solidFill>
              </a:rPr>
              <a:t>Momentum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en-US" altLang="ko-KR" sz="1000" b="1" dirty="0">
                <a:solidFill>
                  <a:schemeClr val="accent3"/>
                </a:solidFill>
              </a:rPr>
              <a:t>Adam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en-US" altLang="ko-KR" sz="1000" b="1" dirty="0" err="1">
                <a:solidFill>
                  <a:schemeClr val="accent3"/>
                </a:solidFill>
              </a:rPr>
              <a:t>RMSProp</a:t>
            </a:r>
            <a:r>
              <a:rPr lang="ko-KR" altLang="en-US" sz="1000" dirty="0">
                <a:solidFill>
                  <a:schemeClr val="accent3"/>
                </a:solidFill>
              </a:rPr>
              <a:t> 등이 있으며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 err="1">
                <a:solidFill>
                  <a:schemeClr val="accent3"/>
                </a:solidFill>
              </a:rPr>
              <a:t>그래디언트</a:t>
            </a:r>
            <a:r>
              <a:rPr lang="ko-KR" altLang="en-US" sz="1000" dirty="0">
                <a:solidFill>
                  <a:schemeClr val="accent3"/>
                </a:solidFill>
              </a:rPr>
              <a:t> 업데이트 방식을 다르게 최적화하여 훈련 속도와 성능을 개선합니다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sz="1000" dirty="0">
              <a:solidFill>
                <a:schemeClr val="accent3"/>
              </a:solidFill>
              <a:latin typeface="Lato"/>
              <a:ea typeface="PT Sans" panose="020B0503020203020204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1267924-4335-4997-92AC-A256AC3BD436}"/>
              </a:ext>
            </a:extLst>
          </p:cNvPr>
          <p:cNvSpPr/>
          <p:nvPr/>
        </p:nvSpPr>
        <p:spPr>
          <a:xfrm>
            <a:off x="740779" y="5114293"/>
            <a:ext cx="558800" cy="558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9AF913-5252-4F6D-8D65-22252F8C8E0D}"/>
              </a:ext>
            </a:extLst>
          </p:cNvPr>
          <p:cNvSpPr txBox="1"/>
          <p:nvPr/>
        </p:nvSpPr>
        <p:spPr>
          <a:xfrm>
            <a:off x="1465053" y="5076193"/>
            <a:ext cx="23009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 err="1">
                <a:solidFill>
                  <a:schemeClr val="accent3"/>
                </a:solidFill>
              </a:rPr>
              <a:t>그래디언트</a:t>
            </a:r>
            <a:r>
              <a:rPr lang="ko-KR" altLang="en-US" sz="1400" b="1" dirty="0">
                <a:solidFill>
                  <a:schemeClr val="accent3"/>
                </a:solidFill>
              </a:rPr>
              <a:t> 계산 및 </a:t>
            </a:r>
            <a:r>
              <a:rPr lang="en-US" altLang="ko-KR" sz="1400" b="1" dirty="0">
                <a:solidFill>
                  <a:schemeClr val="accent3"/>
                </a:solidFill>
              </a:rPr>
              <a:t>SGD </a:t>
            </a:r>
            <a:r>
              <a:rPr lang="ko-KR" altLang="en-US" sz="1400" b="1" dirty="0">
                <a:solidFill>
                  <a:schemeClr val="accent3"/>
                </a:solidFill>
              </a:rPr>
              <a:t>변형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29" name="7 CuadroTexto">
            <a:extLst>
              <a:ext uri="{FF2B5EF4-FFF2-40B4-BE49-F238E27FC236}">
                <a16:creationId xmlns:a16="http://schemas.microsoft.com/office/drawing/2014/main" id="{58DCA90B-D8ED-4315-8056-60B24769DA50}"/>
              </a:ext>
            </a:extLst>
          </p:cNvPr>
          <p:cNvSpPr txBox="1"/>
          <p:nvPr/>
        </p:nvSpPr>
        <p:spPr>
          <a:xfrm>
            <a:off x="1465053" y="5414747"/>
            <a:ext cx="2135510" cy="43659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많은 학습 알고리즘은 </a:t>
            </a:r>
            <a:r>
              <a:rPr lang="en-US" altLang="ko-KR" sz="1000" b="1" dirty="0">
                <a:solidFill>
                  <a:schemeClr val="accent3"/>
                </a:solidFill>
              </a:rPr>
              <a:t>SGD</a:t>
            </a:r>
            <a:r>
              <a:rPr lang="ko-KR" altLang="en-US" sz="1000" dirty="0">
                <a:solidFill>
                  <a:schemeClr val="accent3"/>
                </a:solidFill>
              </a:rPr>
              <a:t>의 변형을 사용해 파라미터를 업데이트</a:t>
            </a:r>
            <a:endParaRPr lang="en-US" altLang="ko-KR" sz="1000" dirty="0">
              <a:solidFill>
                <a:schemeClr val="accent3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41A031-A840-4BEB-B8EB-C09624A4E683}"/>
              </a:ext>
            </a:extLst>
          </p:cNvPr>
          <p:cNvSpPr txBox="1"/>
          <p:nvPr/>
        </p:nvSpPr>
        <p:spPr>
          <a:xfrm>
            <a:off x="699004" y="5239804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01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1B3B3FC-3089-4873-96A8-96A17D64F391}"/>
              </a:ext>
            </a:extLst>
          </p:cNvPr>
          <p:cNvSpPr/>
          <p:nvPr/>
        </p:nvSpPr>
        <p:spPr>
          <a:xfrm>
            <a:off x="4666108" y="5115101"/>
            <a:ext cx="558800" cy="558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826832-E903-44BD-B72C-6A241C842EC9}"/>
              </a:ext>
            </a:extLst>
          </p:cNvPr>
          <p:cNvSpPr txBox="1"/>
          <p:nvPr/>
        </p:nvSpPr>
        <p:spPr>
          <a:xfrm>
            <a:off x="5390382" y="5077001"/>
            <a:ext cx="23009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accent3"/>
                </a:solidFill>
              </a:rPr>
              <a:t>자동 미분 및 </a:t>
            </a:r>
            <a:r>
              <a:rPr lang="ko-KR" altLang="en-US" sz="1400" b="1" dirty="0" err="1">
                <a:solidFill>
                  <a:schemeClr val="accent3"/>
                </a:solidFill>
              </a:rPr>
              <a:t>백프롭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4" name="7 CuadroTexto">
            <a:extLst>
              <a:ext uri="{FF2B5EF4-FFF2-40B4-BE49-F238E27FC236}">
                <a16:creationId xmlns:a16="http://schemas.microsoft.com/office/drawing/2014/main" id="{767E2EC1-264E-48F3-B39F-D444BCFFB790}"/>
              </a:ext>
            </a:extLst>
          </p:cNvPr>
          <p:cNvSpPr txBox="1"/>
          <p:nvPr/>
        </p:nvSpPr>
        <p:spPr>
          <a:xfrm>
            <a:off x="5390382" y="5415555"/>
            <a:ext cx="2412498" cy="43640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b="1" dirty="0">
                <a:solidFill>
                  <a:schemeClr val="accent3"/>
                </a:solidFill>
              </a:rPr>
              <a:t>자동 미분</a:t>
            </a:r>
            <a:r>
              <a:rPr lang="ko-KR" altLang="en-US" sz="1000" dirty="0">
                <a:solidFill>
                  <a:schemeClr val="accent3"/>
                </a:solidFill>
              </a:rPr>
              <a:t>을 통해 손실 함수의 </a:t>
            </a:r>
            <a:r>
              <a:rPr lang="ko-KR" altLang="en-US" sz="1000" dirty="0" err="1">
                <a:solidFill>
                  <a:schemeClr val="accent3"/>
                </a:solidFill>
              </a:rPr>
              <a:t>그래디언트를</a:t>
            </a:r>
            <a:r>
              <a:rPr lang="ko-KR" altLang="en-US" sz="1000" dirty="0">
                <a:solidFill>
                  <a:schemeClr val="accent3"/>
                </a:solidFill>
              </a:rPr>
              <a:t> 계산하는 라이브러리를 제공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66BADA-5411-410A-A842-9729860FBA3B}"/>
              </a:ext>
            </a:extLst>
          </p:cNvPr>
          <p:cNvSpPr txBox="1"/>
          <p:nvPr/>
        </p:nvSpPr>
        <p:spPr>
          <a:xfrm>
            <a:off x="4624333" y="5240612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02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2C6C719-5124-4395-9423-5A4257C30AF9}"/>
              </a:ext>
            </a:extLst>
          </p:cNvPr>
          <p:cNvSpPr/>
          <p:nvPr/>
        </p:nvSpPr>
        <p:spPr>
          <a:xfrm>
            <a:off x="8591437" y="5114293"/>
            <a:ext cx="558800" cy="5588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53C652-C116-44E0-A446-40ABD806B459}"/>
              </a:ext>
            </a:extLst>
          </p:cNvPr>
          <p:cNvSpPr txBox="1"/>
          <p:nvPr/>
        </p:nvSpPr>
        <p:spPr>
          <a:xfrm>
            <a:off x="9315711" y="5076193"/>
            <a:ext cx="23009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accent3"/>
                </a:solidFill>
              </a:rPr>
              <a:t>최적화 알고리즘 실험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9" name="7 CuadroTexto">
            <a:extLst>
              <a:ext uri="{FF2B5EF4-FFF2-40B4-BE49-F238E27FC236}">
                <a16:creationId xmlns:a16="http://schemas.microsoft.com/office/drawing/2014/main" id="{D3CF7FE6-C8A7-482F-9F79-6FC73BE74D16}"/>
              </a:ext>
            </a:extLst>
          </p:cNvPr>
          <p:cNvSpPr txBox="1"/>
          <p:nvPr/>
        </p:nvSpPr>
        <p:spPr>
          <a:xfrm>
            <a:off x="9315710" y="5414747"/>
            <a:ext cx="2246369" cy="66723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1000" b="1" dirty="0">
                <a:solidFill>
                  <a:schemeClr val="accent3"/>
                </a:solidFill>
              </a:rPr>
              <a:t>Variable </a:t>
            </a:r>
            <a:r>
              <a:rPr lang="ko-KR" altLang="en-US" sz="1000" b="1" dirty="0">
                <a:solidFill>
                  <a:schemeClr val="accent3"/>
                </a:solidFill>
              </a:rPr>
              <a:t>작업</a:t>
            </a:r>
            <a:r>
              <a:rPr lang="ko-KR" altLang="en-US" sz="1000" dirty="0">
                <a:solidFill>
                  <a:schemeClr val="accent3"/>
                </a:solidFill>
              </a:rPr>
              <a:t>과 수학적 연산을 사용해 </a:t>
            </a:r>
            <a:r>
              <a:rPr lang="en-US" altLang="ko-KR" sz="1000" b="1" dirty="0">
                <a:solidFill>
                  <a:schemeClr val="accent3"/>
                </a:solidFill>
              </a:rPr>
              <a:t>Momentum</a:t>
            </a:r>
            <a:r>
              <a:rPr lang="ko-KR" altLang="en-US" sz="1000" dirty="0">
                <a:solidFill>
                  <a:schemeClr val="accent3"/>
                </a:solidFill>
              </a:rPr>
              <a:t>과 같은 고급 최적화 기법을 쉽게 실험할 수 있는 환경을 제공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08636D1-8C57-4CC8-89BD-000BFD1D5578}"/>
              </a:ext>
            </a:extLst>
          </p:cNvPr>
          <p:cNvSpPr txBox="1"/>
          <p:nvPr/>
        </p:nvSpPr>
        <p:spPr>
          <a:xfrm>
            <a:off x="8549662" y="5239804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363161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0E7C116B-10CB-4EEE-84BE-E3AE694D017F}"/>
              </a:ext>
            </a:extLst>
          </p:cNvPr>
          <p:cNvSpPr txBox="1"/>
          <p:nvPr/>
        </p:nvSpPr>
        <p:spPr>
          <a:xfrm>
            <a:off x="723900" y="912864"/>
            <a:ext cx="53721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1200" b="1" dirty="0" err="1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TenserFlow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7D5111-B1C6-471D-AF6A-5A148FC7A349}"/>
              </a:ext>
            </a:extLst>
          </p:cNvPr>
          <p:cNvSpPr txBox="1"/>
          <p:nvPr/>
        </p:nvSpPr>
        <p:spPr>
          <a:xfrm>
            <a:off x="723900" y="1161013"/>
            <a:ext cx="5372100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병렬 </a:t>
            </a:r>
            <a:r>
              <a:rPr lang="en-US" altLang="ko-KR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SDG </a:t>
            </a: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처리과정</a:t>
            </a:r>
            <a:endParaRPr lang="en-US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pic>
        <p:nvPicPr>
          <p:cNvPr id="2" name="내용 개체 틀 4">
            <a:extLst>
              <a:ext uri="{FF2B5EF4-FFF2-40B4-BE49-F238E27FC236}">
                <a16:creationId xmlns:a16="http://schemas.microsoft.com/office/drawing/2014/main" id="{11DFF073-B596-3A2A-809B-1CAE6BA46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96" y="3059629"/>
            <a:ext cx="10452608" cy="2743810"/>
          </a:xfrm>
          <a:prstGeom prst="rect">
            <a:avLst/>
          </a:prstGeom>
        </p:spPr>
      </p:pic>
      <p:sp>
        <p:nvSpPr>
          <p:cNvPr id="4" name="Rectangle 23">
            <a:extLst>
              <a:ext uri="{FF2B5EF4-FFF2-40B4-BE49-F238E27FC236}">
                <a16:creationId xmlns:a16="http://schemas.microsoft.com/office/drawing/2014/main" id="{DBCC11C1-BB94-304E-0A36-E116304650E9}"/>
              </a:ext>
            </a:extLst>
          </p:cNvPr>
          <p:cNvSpPr/>
          <p:nvPr/>
        </p:nvSpPr>
        <p:spPr>
          <a:xfrm>
            <a:off x="1427480" y="2031333"/>
            <a:ext cx="2656288" cy="78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90000"/>
              </a:lnSpc>
              <a:spcAft>
                <a:spcPts val="600"/>
              </a:spcAft>
            </a:pPr>
            <a:r>
              <a:rPr lang="ko-KR" altLang="en-US" sz="1000" dirty="0">
                <a:solidFill>
                  <a:schemeClr val="tx2"/>
                </a:solidFill>
              </a:rPr>
              <a:t>병렬 </a:t>
            </a:r>
            <a:r>
              <a:rPr lang="en-US" altLang="ko-KR" sz="1000" dirty="0">
                <a:solidFill>
                  <a:schemeClr val="tx2"/>
                </a:solidFill>
              </a:rPr>
              <a:t>SGD</a:t>
            </a:r>
            <a:r>
              <a:rPr lang="ko-KR" altLang="en-US" sz="1000" dirty="0">
                <a:solidFill>
                  <a:schemeClr val="tx2"/>
                </a:solidFill>
              </a:rPr>
              <a:t>를 위한 세가지 동기화 방식</a:t>
            </a:r>
            <a:r>
              <a:rPr lang="en-US" altLang="ko-KR" sz="1000" dirty="0">
                <a:solidFill>
                  <a:schemeClr val="tx2"/>
                </a:solidFill>
              </a:rPr>
              <a:t> </a:t>
            </a:r>
          </a:p>
          <a:p>
            <a:pPr marL="228600" indent="-228600" latinLnBrk="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ko-KR" altLang="en-US" sz="1000" dirty="0">
                <a:solidFill>
                  <a:schemeClr val="tx2"/>
                </a:solidFill>
              </a:rPr>
              <a:t>각 색상은 각각의 </a:t>
            </a:r>
            <a:r>
              <a:rPr lang="ko-KR" altLang="en-US" sz="1000" dirty="0" err="1">
                <a:solidFill>
                  <a:schemeClr val="tx2"/>
                </a:solidFill>
              </a:rPr>
              <a:t>매개변수값</a:t>
            </a:r>
            <a:r>
              <a:rPr lang="en-US" altLang="ko-KR" sz="1000" dirty="0">
                <a:solidFill>
                  <a:schemeClr val="tx2"/>
                </a:solidFill>
              </a:rPr>
              <a:t> </a:t>
            </a:r>
          </a:p>
          <a:p>
            <a:pPr marL="228600" indent="-228600" latinLnBrk="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ko-KR" altLang="en-US" sz="1000" dirty="0">
                <a:solidFill>
                  <a:schemeClr val="tx2"/>
                </a:solidFill>
              </a:rPr>
              <a:t>흰색 사각형은 매개변수의 업데이트 부분</a:t>
            </a:r>
            <a:endParaRPr lang="en-US" altLang="ko-KR" sz="1000" dirty="0">
              <a:solidFill>
                <a:schemeClr val="tx2"/>
              </a:solidFill>
            </a:endParaRPr>
          </a:p>
          <a:p>
            <a:pPr marL="228600" indent="-228600" latinLnBrk="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ko-KR" altLang="en-US" sz="1000" dirty="0">
                <a:solidFill>
                  <a:schemeClr val="tx2"/>
                </a:solidFill>
              </a:rPr>
              <a:t>점선 사각형은 결과가 삭제되는 백업 워커</a:t>
            </a:r>
          </a:p>
        </p:txBody>
      </p:sp>
    </p:spTree>
    <p:extLst>
      <p:ext uri="{BB962C8B-B14F-4D97-AF65-F5344CB8AC3E}">
        <p14:creationId xmlns:p14="http://schemas.microsoft.com/office/powerpoint/2010/main" val="222350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0207D73-3F23-4656-A862-740E5E25855E}"/>
              </a:ext>
            </a:extLst>
          </p:cNvPr>
          <p:cNvSpPr txBox="1"/>
          <p:nvPr/>
        </p:nvSpPr>
        <p:spPr>
          <a:xfrm>
            <a:off x="7160455" y="1603383"/>
            <a:ext cx="4306089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확장성 연구사례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C761A4-F060-4E89-B41A-669742FA1300}"/>
              </a:ext>
            </a:extLst>
          </p:cNvPr>
          <p:cNvSpPr txBox="1"/>
          <p:nvPr/>
        </p:nvSpPr>
        <p:spPr>
          <a:xfrm>
            <a:off x="7160602" y="1850374"/>
            <a:ext cx="4307498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Embedding layer dataflow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8A50B0-A722-4ADE-B889-DEE81830EC10}"/>
              </a:ext>
            </a:extLst>
          </p:cNvPr>
          <p:cNvSpPr/>
          <p:nvPr/>
        </p:nvSpPr>
        <p:spPr>
          <a:xfrm>
            <a:off x="5455921" y="4106705"/>
            <a:ext cx="6010624" cy="667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이 레이어는 두 개의 분할된</a:t>
            </a:r>
            <a:r>
              <a:rPr lang="en-US" altLang="ko-KR" sz="1000" dirty="0">
                <a:solidFill>
                  <a:schemeClr val="accent3"/>
                </a:solidFill>
              </a:rPr>
              <a:t>(Sharded) </a:t>
            </a:r>
            <a:r>
              <a:rPr lang="ko-KR" altLang="en-US" sz="1000" dirty="0" err="1">
                <a:solidFill>
                  <a:schemeClr val="accent3"/>
                </a:solidFill>
              </a:rPr>
              <a:t>임베딩</a:t>
            </a:r>
            <a:r>
              <a:rPr lang="ko-KR" altLang="en-US" sz="1000" dirty="0">
                <a:solidFill>
                  <a:schemeClr val="accent3"/>
                </a:solidFill>
              </a:rPr>
              <a:t> 행렬을 사용합니다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r">
              <a:lnSpc>
                <a:spcPct val="150000"/>
              </a:lnSpc>
            </a:pPr>
            <a:r>
              <a:rPr lang="en-US" altLang="ko-KR" sz="1000" b="1" dirty="0">
                <a:solidFill>
                  <a:schemeClr val="accent3"/>
                </a:solidFill>
              </a:rPr>
              <a:t>Shards</a:t>
            </a:r>
            <a:r>
              <a:rPr lang="ko-KR" altLang="en-US" sz="1000" dirty="0">
                <a:solidFill>
                  <a:schemeClr val="accent3"/>
                </a:solidFill>
              </a:rPr>
              <a:t>에서 데이터를 </a:t>
            </a:r>
            <a:r>
              <a:rPr lang="en-US" altLang="ko-KR" sz="1000" b="1" dirty="0">
                <a:solidFill>
                  <a:schemeClr val="accent3"/>
                </a:solidFill>
              </a:rPr>
              <a:t>Gather</a:t>
            </a:r>
            <a:r>
              <a:rPr lang="ko-KR" altLang="en-US" sz="1000" dirty="0">
                <a:solidFill>
                  <a:schemeClr val="accent3"/>
                </a:solidFill>
              </a:rPr>
              <a:t> 연산을 통해 추출하고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en-US" altLang="ko-KR" sz="1000" b="1" dirty="0">
                <a:solidFill>
                  <a:schemeClr val="accent3"/>
                </a:solidFill>
              </a:rPr>
              <a:t>Part</a:t>
            </a:r>
            <a:r>
              <a:rPr lang="ko-KR" altLang="en-US" sz="1000" dirty="0">
                <a:solidFill>
                  <a:schemeClr val="accent3"/>
                </a:solidFill>
              </a:rPr>
              <a:t> 연산은 입력을 적절한 크기로 나눕니다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r">
              <a:lnSpc>
                <a:spcPct val="150000"/>
              </a:lnSpc>
            </a:pPr>
            <a:r>
              <a:rPr lang="en-US" altLang="ko-KR" sz="1000" b="1" dirty="0">
                <a:solidFill>
                  <a:schemeClr val="accent3"/>
                </a:solidFill>
              </a:rPr>
              <a:t>Stitch</a:t>
            </a:r>
            <a:r>
              <a:rPr lang="ko-KR" altLang="en-US" sz="1000" dirty="0">
                <a:solidFill>
                  <a:schemeClr val="accent3"/>
                </a:solidFill>
              </a:rPr>
              <a:t> 연산이 각 분할된 결과를 하나로 결합하고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마지막으로 </a:t>
            </a:r>
            <a:r>
              <a:rPr lang="en-US" altLang="ko-KR" sz="1000" b="1" dirty="0">
                <a:solidFill>
                  <a:schemeClr val="accent3"/>
                </a:solidFill>
              </a:rPr>
              <a:t>Sum</a:t>
            </a:r>
            <a:r>
              <a:rPr lang="ko-KR" altLang="en-US" sz="1000" dirty="0">
                <a:solidFill>
                  <a:schemeClr val="accent3"/>
                </a:solidFill>
              </a:rPr>
              <a:t> 연산을 통해 결과를 합산합니다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pic>
        <p:nvPicPr>
          <p:cNvPr id="5122" name="Picture 2" descr="업로드한 이미지">
            <a:extLst>
              <a:ext uri="{FF2B5EF4-FFF2-40B4-BE49-F238E27FC236}">
                <a16:creationId xmlns:a16="http://schemas.microsoft.com/office/drawing/2014/main" id="{EAE20823-70C3-6269-02BF-5C7E820454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34"/>
          <a:stretch/>
        </p:blipFill>
        <p:spPr bwMode="auto">
          <a:xfrm>
            <a:off x="1027431" y="2570728"/>
            <a:ext cx="4514850" cy="196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10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9D3A6C2-813D-4C2F-A951-96FC9D0202F5}"/>
              </a:ext>
            </a:extLst>
          </p:cNvPr>
          <p:cNvSpPr/>
          <p:nvPr/>
        </p:nvSpPr>
        <p:spPr>
          <a:xfrm>
            <a:off x="-1961" y="635"/>
            <a:ext cx="12192000" cy="3429002"/>
          </a:xfrm>
          <a:prstGeom prst="rect">
            <a:avLst/>
          </a:prstGeom>
          <a:solidFill>
            <a:schemeClr val="tx2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D880397-19E5-4C44-8032-615EAEF703EB}"/>
              </a:ext>
            </a:extLst>
          </p:cNvPr>
          <p:cNvSpPr/>
          <p:nvPr/>
        </p:nvSpPr>
        <p:spPr>
          <a:xfrm>
            <a:off x="1489501" y="2490769"/>
            <a:ext cx="9212997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bg1"/>
                </a:solidFill>
              </a:rPr>
              <a:t>대규모 모델 훈련 및 최적화 방법은 </a:t>
            </a:r>
            <a:r>
              <a:rPr lang="ko-KR" altLang="en-US" sz="1000" b="1" dirty="0">
                <a:solidFill>
                  <a:schemeClr val="bg1"/>
                </a:solidFill>
              </a:rPr>
              <a:t>분산 표현</a:t>
            </a:r>
            <a:r>
              <a:rPr lang="ko-KR" altLang="en-US" sz="1000" dirty="0">
                <a:solidFill>
                  <a:schemeClr val="bg1"/>
                </a:solidFill>
              </a:rPr>
              <a:t>을 사용해 고차원 데이터를 효율적으로 처리하는 방식으로</a:t>
            </a:r>
            <a:endParaRPr lang="en-US" altLang="ko-KR" sz="1000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000" b="1" dirty="0">
                <a:solidFill>
                  <a:schemeClr val="bg1"/>
                </a:solidFill>
              </a:rPr>
              <a:t>희소 업데이트</a:t>
            </a:r>
            <a:r>
              <a:rPr lang="ko-KR" altLang="en-US" sz="1000" dirty="0">
                <a:solidFill>
                  <a:schemeClr val="bg1"/>
                </a:solidFill>
              </a:rPr>
              <a:t>와 </a:t>
            </a:r>
            <a:r>
              <a:rPr lang="ko-KR" altLang="en-US" sz="1000" b="1" dirty="0">
                <a:solidFill>
                  <a:schemeClr val="bg1"/>
                </a:solidFill>
              </a:rPr>
              <a:t>자동 미분</a:t>
            </a:r>
            <a:r>
              <a:rPr lang="ko-KR" altLang="en-US" sz="1000" dirty="0">
                <a:solidFill>
                  <a:schemeClr val="bg1"/>
                </a:solidFill>
              </a:rPr>
              <a:t>을 지원하여 매개변수 수가 많은 대규모 모델도 효과적으로 학습이 가능합니다</a:t>
            </a:r>
            <a:r>
              <a:rPr lang="en-US" altLang="ko-KR" sz="1000" dirty="0">
                <a:solidFill>
                  <a:schemeClr val="bg1"/>
                </a:solidFill>
              </a:rPr>
              <a:t>.</a:t>
            </a:r>
            <a:endParaRPr lang="en-US" altLang="en-US" sz="1000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5FC0F12-60CB-4113-8D46-F35E96487072}"/>
              </a:ext>
            </a:extLst>
          </p:cNvPr>
          <p:cNvSpPr txBox="1"/>
          <p:nvPr/>
        </p:nvSpPr>
        <p:spPr>
          <a:xfrm>
            <a:off x="2436439" y="1521637"/>
            <a:ext cx="73152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ko-KR" altLang="en-US" sz="1200" b="1" dirty="0">
                <a:solidFill>
                  <a:schemeClr val="bg1"/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확장성 사례 연구</a:t>
            </a:r>
            <a:endParaRPr lang="en-US" sz="1200" b="1" dirty="0">
              <a:solidFill>
                <a:schemeClr val="bg1"/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E8E1994-AA55-467A-B1A6-42999A9945AD}"/>
              </a:ext>
            </a:extLst>
          </p:cNvPr>
          <p:cNvSpPr txBox="1"/>
          <p:nvPr/>
        </p:nvSpPr>
        <p:spPr>
          <a:xfrm>
            <a:off x="2439654" y="1773433"/>
            <a:ext cx="7315200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ko-KR" altLang="en-US" sz="4400" dirty="0">
                <a:solidFill>
                  <a:schemeClr val="bg1"/>
                </a:solidFill>
                <a:latin typeface="Raleway Black" panose="020B0A03030101060003" pitchFamily="34" charset="0"/>
              </a:rPr>
              <a:t>대규모 훈련 및 최적화</a:t>
            </a:r>
            <a:endParaRPr lang="id-ID" sz="4400" dirty="0">
              <a:solidFill>
                <a:schemeClr val="bg1"/>
              </a:solidFill>
              <a:latin typeface="Raleway Black" panose="020B0A030301010600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7F3488C-68B7-466B-8D3E-93299E7A2A5A}"/>
              </a:ext>
            </a:extLst>
          </p:cNvPr>
          <p:cNvSpPr txBox="1"/>
          <p:nvPr/>
        </p:nvSpPr>
        <p:spPr>
          <a:xfrm>
            <a:off x="1489501" y="4212423"/>
            <a:ext cx="14751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2"/>
                </a:solidFill>
              </a:rPr>
              <a:t>분산 표현</a:t>
            </a:r>
            <a:endParaRPr lang="en-US" sz="1400" baseline="300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966B26B-EDFE-4F46-8F18-562ECA2A64C0}"/>
              </a:ext>
            </a:extLst>
          </p:cNvPr>
          <p:cNvSpPr txBox="1"/>
          <p:nvPr/>
        </p:nvSpPr>
        <p:spPr>
          <a:xfrm>
            <a:off x="9227370" y="4214596"/>
            <a:ext cx="14751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2"/>
                </a:solidFill>
              </a:rPr>
              <a:t>최적화 기술</a:t>
            </a:r>
            <a:endParaRPr lang="en-US" sz="1400" baseline="300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1AEA3C9-19BE-48A4-A4BE-99E175D0FF89}"/>
              </a:ext>
            </a:extLst>
          </p:cNvPr>
          <p:cNvSpPr txBox="1"/>
          <p:nvPr/>
        </p:nvSpPr>
        <p:spPr>
          <a:xfrm>
            <a:off x="4068791" y="4212492"/>
            <a:ext cx="14751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tx2"/>
                </a:solidFill>
              </a:rPr>
              <a:t>TensorFlow</a:t>
            </a:r>
            <a:r>
              <a:rPr lang="ko-KR" altLang="en-US" sz="1400" dirty="0">
                <a:solidFill>
                  <a:schemeClr val="tx2"/>
                </a:solidFill>
              </a:rPr>
              <a:t>의 역할</a:t>
            </a:r>
            <a:endParaRPr lang="en-US" sz="1400" baseline="300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E9D5F9C-B474-4C15-97AA-8EDA49F95543}"/>
              </a:ext>
            </a:extLst>
          </p:cNvPr>
          <p:cNvSpPr txBox="1"/>
          <p:nvPr/>
        </p:nvSpPr>
        <p:spPr>
          <a:xfrm>
            <a:off x="6648081" y="4212423"/>
            <a:ext cx="147512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2"/>
                </a:solidFill>
              </a:rPr>
              <a:t>매개변수 관리</a:t>
            </a:r>
            <a:endParaRPr lang="en-US" sz="1400" baseline="300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49AFA7-AB0C-8CAD-C960-93D3C2F8A2C1}"/>
              </a:ext>
            </a:extLst>
          </p:cNvPr>
          <p:cNvSpPr txBox="1"/>
          <p:nvPr/>
        </p:nvSpPr>
        <p:spPr>
          <a:xfrm>
            <a:off x="1351280" y="4671269"/>
            <a:ext cx="19659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고차원 데이터를 낮은 차원으로 변환하여 학습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87A035-7386-950D-373B-96B10FDB0278}"/>
              </a:ext>
            </a:extLst>
          </p:cNvPr>
          <p:cNvSpPr txBox="1"/>
          <p:nvPr/>
        </p:nvSpPr>
        <p:spPr>
          <a:xfrm>
            <a:off x="3999680" y="4671268"/>
            <a:ext cx="1965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분산된 특성 교차와 희소 업데이트를 통해 대규모 모델을 효율적으로 훈련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85B354-4103-8785-95A3-65002F6019B4}"/>
              </a:ext>
            </a:extLst>
          </p:cNvPr>
          <p:cNvSpPr txBox="1"/>
          <p:nvPr/>
        </p:nvSpPr>
        <p:spPr>
          <a:xfrm>
            <a:off x="6648081" y="4671269"/>
            <a:ext cx="1965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2"/>
                </a:solidFill>
              </a:rPr>
              <a:t>10</a:t>
            </a:r>
            <a:r>
              <a:rPr lang="ko-KR" altLang="en-US" sz="1200" dirty="0">
                <a:solidFill>
                  <a:schemeClr val="tx2"/>
                </a:solidFill>
              </a:rPr>
              <a:t>억 개 이상의 매개변수를 다루는 대규모 언어 모델 지원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7EB88-5462-EA57-C731-676F494CB5D6}"/>
              </a:ext>
            </a:extLst>
          </p:cNvPr>
          <p:cNvSpPr txBox="1"/>
          <p:nvPr/>
        </p:nvSpPr>
        <p:spPr>
          <a:xfrm>
            <a:off x="9113520" y="4671269"/>
            <a:ext cx="1965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자동 미분과 다양한 기법을 활용하여 학습 속도와 성능 향상</a:t>
            </a:r>
          </a:p>
        </p:txBody>
      </p:sp>
    </p:spTree>
    <p:extLst>
      <p:ext uri="{BB962C8B-B14F-4D97-AF65-F5344CB8AC3E}">
        <p14:creationId xmlns:p14="http://schemas.microsoft.com/office/powerpoint/2010/main" val="4104105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351DBDD-28A6-4161-9553-23E0D269FF26}"/>
              </a:ext>
            </a:extLst>
          </p:cNvPr>
          <p:cNvSpPr/>
          <p:nvPr/>
        </p:nvSpPr>
        <p:spPr>
          <a:xfrm>
            <a:off x="2995984" y="1117600"/>
            <a:ext cx="6200032" cy="237856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64B0DF-B255-47BD-AB61-16336C1B5886}"/>
              </a:ext>
            </a:extLst>
          </p:cNvPr>
          <p:cNvSpPr txBox="1"/>
          <p:nvPr/>
        </p:nvSpPr>
        <p:spPr>
          <a:xfrm>
            <a:off x="1810002" y="1606303"/>
            <a:ext cx="856919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ko-KR" altLang="en-US" sz="1200" b="1" dirty="0">
                <a:solidFill>
                  <a:schemeClr val="bg1"/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확장성 사례 연구</a:t>
            </a:r>
            <a:endParaRPr lang="en-US" sz="1200" b="1" dirty="0">
              <a:solidFill>
                <a:schemeClr val="bg1"/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17E1F8-7673-4B06-9A55-E71DC4F86061}"/>
              </a:ext>
            </a:extLst>
          </p:cNvPr>
          <p:cNvSpPr txBox="1"/>
          <p:nvPr/>
        </p:nvSpPr>
        <p:spPr>
          <a:xfrm>
            <a:off x="1810002" y="1853294"/>
            <a:ext cx="8571996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Raleway Black" panose="020B0A03030101060003" pitchFamily="34" charset="0"/>
              </a:rPr>
              <a:t>모델 훈련을 위한</a:t>
            </a:r>
            <a:endParaRPr lang="en-US" altLang="ko-KR" sz="4000" b="1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algn="ctr">
              <a:lnSpc>
                <a:spcPts val="45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Raleway Black" panose="020B0A03030101060003" pitchFamily="34" charset="0"/>
              </a:rPr>
              <a:t>내결함성 및 동기화조정</a:t>
            </a:r>
            <a:endParaRPr lang="en-US" altLang="ko-KR" sz="4000" b="1" dirty="0">
              <a:solidFill>
                <a:schemeClr val="bg1"/>
              </a:solidFill>
              <a:latin typeface="Raleway Black" panose="020B0A030301010600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69402A-43EB-4DBD-80E4-ED05A35066C3}"/>
              </a:ext>
            </a:extLst>
          </p:cNvPr>
          <p:cNvSpPr/>
          <p:nvPr/>
        </p:nvSpPr>
        <p:spPr>
          <a:xfrm>
            <a:off x="-1402" y="3938581"/>
            <a:ext cx="12192000" cy="898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모델 훈련 과정에서 자원이 비전용일 수 있으므로 </a:t>
            </a:r>
            <a:r>
              <a:rPr lang="ko-KR" altLang="en-US" sz="1000" b="1" dirty="0">
                <a:solidFill>
                  <a:schemeClr val="accent3"/>
                </a:solidFill>
              </a:rPr>
              <a:t>내결함성</a:t>
            </a:r>
            <a:r>
              <a:rPr lang="ko-KR" altLang="en-US" sz="1000" dirty="0">
                <a:solidFill>
                  <a:schemeClr val="accent3"/>
                </a:solidFill>
              </a:rPr>
              <a:t>이 중요합니다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</a:t>
            </a:r>
            <a:r>
              <a:rPr lang="ko-KR" altLang="en-US" sz="1000" b="1" dirty="0">
                <a:solidFill>
                  <a:schemeClr val="accent3"/>
                </a:solidFill>
              </a:rPr>
              <a:t>체크포인트</a:t>
            </a:r>
            <a:r>
              <a:rPr lang="ko-KR" altLang="en-US" sz="1000" dirty="0">
                <a:solidFill>
                  <a:schemeClr val="accent3"/>
                </a:solidFill>
              </a:rPr>
              <a:t>를 사용해 이를 구현하며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사용자가 다양한 정책을 적용할 수 있게 합니다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비동기 훈련은 높은 처리량을 유지하지만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동기화된 훈련이 같은 플랫폼에서 더 빠를 수 있다는 연구도 있습니다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 </a:t>
            </a:r>
            <a:r>
              <a:rPr lang="ko-KR" altLang="en-US" sz="1000" dirty="0">
                <a:solidFill>
                  <a:schemeClr val="accent3"/>
                </a:solidFill>
              </a:rPr>
              <a:t>그래프는 비동기 및 동기화 방식을 모두 지원하며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b="1" dirty="0">
                <a:solidFill>
                  <a:schemeClr val="accent3"/>
                </a:solidFill>
              </a:rPr>
              <a:t>백업 작업자</a:t>
            </a:r>
            <a:r>
              <a:rPr lang="ko-KR" altLang="en-US" sz="1000" dirty="0">
                <a:solidFill>
                  <a:schemeClr val="accent3"/>
                </a:solidFill>
              </a:rPr>
              <a:t>를 통해 느린 작업자를 보완하여 훈련 속도를 약 </a:t>
            </a:r>
            <a:r>
              <a:rPr lang="en-US" altLang="ko-KR" sz="1000" dirty="0">
                <a:solidFill>
                  <a:schemeClr val="accent3"/>
                </a:solidFill>
              </a:rPr>
              <a:t>10% </a:t>
            </a:r>
            <a:r>
              <a:rPr lang="ko-KR" altLang="en-US" sz="1000" dirty="0">
                <a:solidFill>
                  <a:schemeClr val="accent3"/>
                </a:solidFill>
              </a:rPr>
              <a:t>개선합니다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sz="4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96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0A734AA-0367-4EEA-969D-B59FC85BFD90}"/>
              </a:ext>
            </a:extLst>
          </p:cNvPr>
          <p:cNvSpPr txBox="1"/>
          <p:nvPr/>
        </p:nvSpPr>
        <p:spPr>
          <a:xfrm>
            <a:off x="5661115" y="1912928"/>
            <a:ext cx="43245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구현 및 최적화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46F451-4B53-46CA-AADE-0481BF529EAB}"/>
              </a:ext>
            </a:extLst>
          </p:cNvPr>
          <p:cNvSpPr txBox="1"/>
          <p:nvPr/>
        </p:nvSpPr>
        <p:spPr>
          <a:xfrm>
            <a:off x="5661115" y="2159919"/>
            <a:ext cx="4325983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tx2"/>
                </a:solidFill>
              </a:rPr>
              <a:t> </a:t>
            </a:r>
            <a:r>
              <a:rPr lang="en-US" altLang="ko-KR" sz="4400" dirty="0">
                <a:solidFill>
                  <a:schemeClr val="tx2"/>
                </a:solidFill>
              </a:rPr>
              <a:t>TensorFlow</a:t>
            </a:r>
            <a:r>
              <a:rPr lang="ko-KR" altLang="en-US" sz="4400" dirty="0">
                <a:solidFill>
                  <a:schemeClr val="tx2"/>
                </a:solidFill>
              </a:rPr>
              <a:t> </a:t>
            </a:r>
            <a:endParaRPr lang="en-US" altLang="ko-KR" sz="4400" dirty="0">
              <a:solidFill>
                <a:schemeClr val="tx2"/>
              </a:solidFill>
            </a:endParaRPr>
          </a:p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tx2"/>
                </a:solidFill>
              </a:rPr>
              <a:t>구현 및 최적화</a:t>
            </a:r>
            <a:endParaRPr lang="id-ID" altLang="ko-KR" sz="4400" dirty="0">
              <a:solidFill>
                <a:schemeClr val="tx2"/>
              </a:solidFill>
              <a:latin typeface="Raleway Black" panose="020B0A030301010600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06F98D-C2BF-42A8-9867-71C791351A3A}"/>
              </a:ext>
            </a:extLst>
          </p:cNvPr>
          <p:cNvSpPr/>
          <p:nvPr/>
        </p:nvSpPr>
        <p:spPr>
          <a:xfrm>
            <a:off x="5661114" y="3429498"/>
            <a:ext cx="6170205" cy="11288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tx2"/>
                </a:solidFill>
              </a:rPr>
              <a:t>TensorFlow</a:t>
            </a:r>
            <a:r>
              <a:rPr lang="ko-KR" altLang="en-US" sz="1000" dirty="0">
                <a:solidFill>
                  <a:schemeClr val="tx2"/>
                </a:solidFill>
              </a:rPr>
              <a:t>는 </a:t>
            </a:r>
            <a:r>
              <a:rPr lang="ko-KR" altLang="en-US" sz="1000" b="1" dirty="0">
                <a:solidFill>
                  <a:schemeClr val="tx2"/>
                </a:solidFill>
              </a:rPr>
              <a:t>크로스 플랫폼 라이브러리</a:t>
            </a:r>
            <a:r>
              <a:rPr lang="ko-KR" altLang="en-US" sz="1000" dirty="0">
                <a:solidFill>
                  <a:schemeClr val="tx2"/>
                </a:solidFill>
              </a:rPr>
              <a:t>로 </a:t>
            </a:r>
            <a:r>
              <a:rPr lang="en-US" altLang="ko-KR" sz="1000" dirty="0">
                <a:solidFill>
                  <a:schemeClr val="tx2"/>
                </a:solidFill>
              </a:rPr>
              <a:t>C++</a:t>
            </a:r>
            <a:r>
              <a:rPr lang="ko-KR" altLang="en-US" sz="1000" dirty="0">
                <a:solidFill>
                  <a:schemeClr val="tx2"/>
                </a:solidFill>
              </a:rPr>
              <a:t>로 구현되어 여러 운영 체제에서 실행됩니다</a:t>
            </a:r>
            <a:r>
              <a:rPr lang="en-US" altLang="ko-KR" sz="1000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tx2"/>
                </a:solidFill>
              </a:rPr>
              <a:t> </a:t>
            </a:r>
            <a:r>
              <a:rPr lang="ko-KR" altLang="en-US" sz="1000" dirty="0">
                <a:solidFill>
                  <a:schemeClr val="tx2"/>
                </a:solidFill>
              </a:rPr>
              <a:t>시스템은 사용자 요청을 </a:t>
            </a:r>
            <a:r>
              <a:rPr lang="ko-KR" altLang="en-US" sz="1000" b="1" dirty="0">
                <a:solidFill>
                  <a:schemeClr val="tx2"/>
                </a:solidFill>
              </a:rPr>
              <a:t>그래프로 변환</a:t>
            </a:r>
            <a:r>
              <a:rPr lang="ko-KR" altLang="en-US" sz="1000" dirty="0">
                <a:solidFill>
                  <a:schemeClr val="tx2"/>
                </a:solidFill>
              </a:rPr>
              <a:t>하고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b="1" dirty="0">
                <a:solidFill>
                  <a:schemeClr val="tx2"/>
                </a:solidFill>
              </a:rPr>
              <a:t>가지치기 및 분할</a:t>
            </a:r>
            <a:r>
              <a:rPr lang="ko-KR" altLang="en-US" sz="1000" dirty="0">
                <a:solidFill>
                  <a:schemeClr val="tx2"/>
                </a:solidFill>
              </a:rPr>
              <a:t>하여 각 장치에 맞는 하위 그래프를 생성합니다</a:t>
            </a:r>
            <a:r>
              <a:rPr lang="en-US" altLang="ko-KR" sz="1000" dirty="0">
                <a:solidFill>
                  <a:schemeClr val="tx2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각 작업의 </a:t>
            </a:r>
            <a:r>
              <a:rPr lang="ko-KR" altLang="en-US" sz="1000" b="1" dirty="0">
                <a:solidFill>
                  <a:schemeClr val="tx2"/>
                </a:solidFill>
              </a:rPr>
              <a:t>데이터 흐름 실행자</a:t>
            </a:r>
            <a:r>
              <a:rPr lang="ko-KR" altLang="en-US" sz="1000" dirty="0">
                <a:solidFill>
                  <a:schemeClr val="tx2"/>
                </a:solidFill>
              </a:rPr>
              <a:t>는 로컬 커널 실행을 스케줄링하고 최적화합니다</a:t>
            </a:r>
            <a:r>
              <a:rPr lang="en-US" altLang="ko-KR" sz="1000" dirty="0">
                <a:solidFill>
                  <a:schemeClr val="tx2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tx2"/>
                </a:solidFill>
              </a:rPr>
              <a:t>TensorFlow</a:t>
            </a:r>
            <a:r>
              <a:rPr lang="ko-KR" altLang="en-US" sz="1000" dirty="0">
                <a:solidFill>
                  <a:schemeClr val="tx2"/>
                </a:solidFill>
              </a:rPr>
              <a:t>는 </a:t>
            </a:r>
            <a:r>
              <a:rPr lang="en-US" altLang="ko-KR" sz="1000" b="1" dirty="0">
                <a:solidFill>
                  <a:schemeClr val="tx2"/>
                </a:solidFill>
              </a:rPr>
              <a:t>200</a:t>
            </a:r>
            <a:r>
              <a:rPr lang="ko-KR" altLang="en-US" sz="1000" b="1" dirty="0">
                <a:solidFill>
                  <a:schemeClr val="tx2"/>
                </a:solidFill>
              </a:rPr>
              <a:t>개 이상의 표준 작업</a:t>
            </a:r>
            <a:r>
              <a:rPr lang="ko-KR" altLang="en-US" sz="1000" dirty="0">
                <a:solidFill>
                  <a:schemeClr val="tx2"/>
                </a:solidFill>
              </a:rPr>
              <a:t>을 지원하며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en-US" altLang="ko-KR" sz="1000" b="1" dirty="0">
                <a:solidFill>
                  <a:schemeClr val="tx2"/>
                </a:solidFill>
              </a:rPr>
              <a:t>GPU </a:t>
            </a:r>
            <a:r>
              <a:rPr lang="ko-KR" altLang="en-US" sz="1000" b="1" dirty="0">
                <a:solidFill>
                  <a:schemeClr val="tx2"/>
                </a:solidFill>
              </a:rPr>
              <a:t>간 통신 최적화</a:t>
            </a:r>
            <a:r>
              <a:rPr lang="ko-KR" altLang="en-US" sz="1000" dirty="0">
                <a:solidFill>
                  <a:schemeClr val="tx2"/>
                </a:solidFill>
              </a:rPr>
              <a:t> 및 </a:t>
            </a:r>
            <a:r>
              <a:rPr lang="ko-KR" altLang="en-US" sz="1000" b="1" dirty="0">
                <a:solidFill>
                  <a:schemeClr val="tx2"/>
                </a:solidFill>
              </a:rPr>
              <a:t>수동 커널 퓨전</a:t>
            </a:r>
            <a:r>
              <a:rPr lang="ko-KR" altLang="en-US" sz="1000" dirty="0">
                <a:solidFill>
                  <a:schemeClr val="tx2"/>
                </a:solidFill>
              </a:rPr>
              <a:t>을 통해 성능을 극대화하고 있습니다</a:t>
            </a:r>
            <a:r>
              <a:rPr lang="en-US" altLang="ko-KR" sz="1000" dirty="0">
                <a:solidFill>
                  <a:schemeClr val="tx2"/>
                </a:solidFill>
              </a:rPr>
              <a:t>.</a:t>
            </a:r>
            <a:endParaRPr lang="en-US" altLang="ko-KR" sz="1000" spc="600" dirty="0">
              <a:solidFill>
                <a:schemeClr val="tx2"/>
              </a:solidFill>
              <a:latin typeface="Lato"/>
              <a:ea typeface="Roboto Slab" pitchFamily="2" charset="0"/>
              <a:cs typeface="Lato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AF130503-F883-26D9-E8BC-D207A8A090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22"/>
          <a:stretch/>
        </p:blipFill>
        <p:spPr bwMode="auto">
          <a:xfrm>
            <a:off x="821373" y="1579386"/>
            <a:ext cx="4339209" cy="3469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726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B11C64A-B707-4927-861E-8D02CC8CA887}"/>
              </a:ext>
            </a:extLst>
          </p:cNvPr>
          <p:cNvSpPr txBox="1"/>
          <p:nvPr/>
        </p:nvSpPr>
        <p:spPr>
          <a:xfrm>
            <a:off x="984069" y="1602883"/>
            <a:ext cx="414110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성능 평가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1FEE61-6AD4-4DC4-8924-C6CDF7810CA7}"/>
              </a:ext>
            </a:extLst>
          </p:cNvPr>
          <p:cNvSpPr txBox="1"/>
          <p:nvPr/>
        </p:nvSpPr>
        <p:spPr>
          <a:xfrm>
            <a:off x="307311" y="1741382"/>
            <a:ext cx="4817862" cy="17312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sz="4400" dirty="0" err="1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Stnchronous</a:t>
            </a:r>
            <a:endParaRPr lang="en-US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  <a:p>
            <a:pPr algn="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Replica </a:t>
            </a:r>
          </a:p>
          <a:p>
            <a:pPr algn="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microbenchmark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D386F4-2009-43E5-AF3F-D4A633BA91AD}"/>
              </a:ext>
            </a:extLst>
          </p:cNvPr>
          <p:cNvSpPr/>
          <p:nvPr/>
        </p:nvSpPr>
        <p:spPr>
          <a:xfrm>
            <a:off x="90424" y="3541918"/>
            <a:ext cx="5034749" cy="205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기기의 수에 따라 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TF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가 수행하는 초당 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Null Training Step 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수를 모델의 크기 별로 보여줍니다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.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2331811-ED41-D049-E8EA-3CC0C8E53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931" y="1484172"/>
            <a:ext cx="5400000" cy="3739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7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EDC3B3-A869-3446-D2A5-8ADE9D8B6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2669309"/>
            <a:ext cx="3201366" cy="759691"/>
          </a:xfrm>
        </p:spPr>
        <p:txBody>
          <a:bodyPr anchor="b">
            <a:normAutofit/>
          </a:bodyPr>
          <a:lstStyle/>
          <a:p>
            <a:pPr algn="ctr"/>
            <a:r>
              <a:rPr lang="ko-KR" altLang="en-US" sz="4000" dirty="0">
                <a:solidFill>
                  <a:srgbClr val="FFFFFF"/>
                </a:solidFill>
              </a:rPr>
              <a:t>목차</a:t>
            </a:r>
          </a:p>
        </p:txBody>
      </p:sp>
      <p:sp>
        <p:nvSpPr>
          <p:cNvPr id="80" name="내용 개체 틀 2">
            <a:extLst>
              <a:ext uri="{FF2B5EF4-FFF2-40B4-BE49-F238E27FC236}">
                <a16:creationId xmlns:a16="http://schemas.microsoft.com/office/drawing/2014/main" id="{1E82D5AC-16D7-3C02-EDCE-352ECFE5E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altLang="ko-KR" sz="1800" dirty="0">
                <a:solidFill>
                  <a:schemeClr val="tx2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TensorFlow</a:t>
            </a: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의 소개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배경 및 동기</a:t>
            </a:r>
            <a:endParaRPr lang="en-US" altLang="ko-KR" sz="10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altLang="ko-KR" sz="1800" dirty="0">
                <a:solidFill>
                  <a:schemeClr val="tx2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TensorFlow </a:t>
            </a: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실행 모델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확장성 사례 연구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구현 및 최적화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성능 평가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ko-KR" altLang="en-US" sz="1800" dirty="0" err="1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텐서플로우</a:t>
            </a:r>
            <a:r>
              <a:rPr lang="ko-KR" altLang="en-US" sz="1800" dirty="0">
                <a:solidFill>
                  <a:schemeClr val="tx2"/>
                </a:solidFill>
                <a:latin typeface="ADLaM Display" panose="020F0502020204030204" pitchFamily="2" charset="0"/>
                <a:cs typeface="ADLaM Display" panose="020F0502020204030204" pitchFamily="2" charset="0"/>
              </a:rPr>
              <a:t> 시스템의 데이터 흐름 최적화</a:t>
            </a:r>
            <a:endParaRPr lang="en-US" altLang="ko-KR" sz="1800" dirty="0">
              <a:solidFill>
                <a:schemeClr val="tx2"/>
              </a:solidFill>
              <a:latin typeface="ADLaM Display" panose="020F0502020204030204" pitchFamily="2" charset="0"/>
              <a:ea typeface="ADLaM Display" panose="020F0502020204030204" pitchFamily="2" charset="0"/>
              <a:cs typeface="ADLaM Display" panose="020F0502020204030204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C425AC-E5AE-0676-34CD-175134EF7A31}"/>
              </a:ext>
            </a:extLst>
          </p:cNvPr>
          <p:cNvSpPr/>
          <p:nvPr/>
        </p:nvSpPr>
        <p:spPr>
          <a:xfrm>
            <a:off x="0" y="0"/>
            <a:ext cx="3251200" cy="6858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dirty="0"/>
              <a:t>목차</a:t>
            </a:r>
            <a:endParaRPr lang="en-US" sz="3000" dirty="0"/>
          </a:p>
          <a:p>
            <a:pPr algn="ctr"/>
            <a:endParaRPr lang="en-US" sz="3000" dirty="0"/>
          </a:p>
          <a:p>
            <a:pPr algn="ctr"/>
            <a:endParaRPr lang="en-US" sz="3000" dirty="0"/>
          </a:p>
          <a:p>
            <a:pPr algn="ctr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08501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B11C64A-B707-4927-861E-8D02CC8CA887}"/>
              </a:ext>
            </a:extLst>
          </p:cNvPr>
          <p:cNvSpPr txBox="1"/>
          <p:nvPr/>
        </p:nvSpPr>
        <p:spPr>
          <a:xfrm>
            <a:off x="709749" y="1494391"/>
            <a:ext cx="414110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성능 평가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1FEE61-6AD4-4DC4-8924-C6CDF7810CA7}"/>
              </a:ext>
            </a:extLst>
          </p:cNvPr>
          <p:cNvSpPr txBox="1"/>
          <p:nvPr/>
        </p:nvSpPr>
        <p:spPr>
          <a:xfrm>
            <a:off x="709890" y="1741382"/>
            <a:ext cx="4142459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Image Classification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D386F4-2009-43E5-AF3F-D4A633BA91AD}"/>
              </a:ext>
            </a:extLst>
          </p:cNvPr>
          <p:cNvSpPr/>
          <p:nvPr/>
        </p:nvSpPr>
        <p:spPr>
          <a:xfrm>
            <a:off x="-183896" y="2992598"/>
            <a:ext cx="5034749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TensorFlow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는 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Google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의 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Inception-v3 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모델을 사용해 </a:t>
            </a:r>
            <a:endParaRPr lang="en-US" altLang="ko-KR" sz="1000" b="0" i="0" dirty="0">
              <a:solidFill>
                <a:srgbClr val="222222"/>
              </a:solidFill>
              <a:effectLst/>
              <a:latin typeface="Pretendard-Regular"/>
            </a:endParaRPr>
          </a:p>
          <a:p>
            <a:pPr algn="r">
              <a:lnSpc>
                <a:spcPct val="150000"/>
              </a:lnSpc>
            </a:pP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GPU 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클러스터의 연산을 얼마나 잘 수행하는지 측정</a:t>
            </a:r>
            <a:r>
              <a:rPr lang="ko-KR" altLang="en-US" sz="1000" dirty="0">
                <a:solidFill>
                  <a:srgbClr val="222222"/>
                </a:solidFill>
                <a:latin typeface="Pretendard-Regular"/>
              </a:rPr>
              <a:t>하였습니다</a:t>
            </a:r>
            <a:r>
              <a:rPr lang="en-US" altLang="ko-KR" sz="1000" dirty="0">
                <a:solidFill>
                  <a:srgbClr val="222222"/>
                </a:solidFill>
                <a:latin typeface="Pretendard-Regular"/>
              </a:rPr>
              <a:t>.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EE840CF-706B-7686-716E-852CEE98A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8893" y="742422"/>
            <a:ext cx="3600000" cy="2834346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33380D9-8CF7-3E0B-8F38-770F11D76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5445" y="3673822"/>
            <a:ext cx="3600000" cy="2773771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10C61D3-4B2B-8883-8C7A-43136BE08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382" y="3673822"/>
            <a:ext cx="3600000" cy="283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907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B11C64A-B707-4927-861E-8D02CC8CA887}"/>
              </a:ext>
            </a:extLst>
          </p:cNvPr>
          <p:cNvSpPr txBox="1"/>
          <p:nvPr/>
        </p:nvSpPr>
        <p:spPr>
          <a:xfrm>
            <a:off x="709749" y="1494391"/>
            <a:ext cx="414110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성능 평가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1FEE61-6AD4-4DC4-8924-C6CDF7810CA7}"/>
              </a:ext>
            </a:extLst>
          </p:cNvPr>
          <p:cNvSpPr txBox="1"/>
          <p:nvPr/>
        </p:nvSpPr>
        <p:spPr>
          <a:xfrm>
            <a:off x="709890" y="1741382"/>
            <a:ext cx="4142459" cy="11541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Image Classification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D386F4-2009-43E5-AF3F-D4A633BA91AD}"/>
              </a:ext>
            </a:extLst>
          </p:cNvPr>
          <p:cNvSpPr/>
          <p:nvPr/>
        </p:nvSpPr>
        <p:spPr>
          <a:xfrm>
            <a:off x="-183896" y="2992598"/>
            <a:ext cx="5034749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TensorFlow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는 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Google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의 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Inception-v3 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모델을 사용해 </a:t>
            </a:r>
            <a:endParaRPr lang="en-US" altLang="ko-KR" sz="1000" b="0" i="0" dirty="0">
              <a:solidFill>
                <a:srgbClr val="222222"/>
              </a:solidFill>
              <a:effectLst/>
              <a:latin typeface="Pretendard-Regular"/>
            </a:endParaRPr>
          </a:p>
          <a:p>
            <a:pPr algn="r">
              <a:lnSpc>
                <a:spcPct val="150000"/>
              </a:lnSpc>
            </a:pPr>
            <a:r>
              <a:rPr lang="en-US" altLang="ko-KR" sz="1000" b="0" i="0" dirty="0">
                <a:solidFill>
                  <a:srgbClr val="222222"/>
                </a:solidFill>
                <a:effectLst/>
                <a:latin typeface="Pretendard-Regular"/>
              </a:rPr>
              <a:t>GPU </a:t>
            </a:r>
            <a:r>
              <a:rPr lang="ko-KR" altLang="en-US" sz="1000" b="0" i="0" dirty="0">
                <a:solidFill>
                  <a:srgbClr val="222222"/>
                </a:solidFill>
                <a:effectLst/>
                <a:latin typeface="Pretendard-Regular"/>
              </a:rPr>
              <a:t>클러스터의 연산을 얼마나 잘 수행하는지 측정</a:t>
            </a:r>
            <a:r>
              <a:rPr lang="ko-KR" altLang="en-US" sz="1000" dirty="0">
                <a:solidFill>
                  <a:srgbClr val="222222"/>
                </a:solidFill>
                <a:latin typeface="Pretendard-Regular"/>
              </a:rPr>
              <a:t>하였습니다</a:t>
            </a:r>
            <a:r>
              <a:rPr lang="en-US" altLang="ko-KR" sz="1000" dirty="0">
                <a:solidFill>
                  <a:srgbClr val="222222"/>
                </a:solidFill>
                <a:latin typeface="Pretendard-Regular"/>
              </a:rPr>
              <a:t>.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4A57744-9C1D-7396-B0C8-DCD227F5E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7641"/>
            <a:ext cx="4680000" cy="3188011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48E1ABE-050F-5C61-5747-CA7975B3A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400762"/>
            <a:ext cx="4680000" cy="328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52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41D2335-644F-4A9E-8C95-77E7FAAFD9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513769"/>
              </p:ext>
            </p:extLst>
          </p:nvPr>
        </p:nvGraphicFramePr>
        <p:xfrm>
          <a:off x="723900" y="762001"/>
          <a:ext cx="53720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DF6BE59-3FFD-4A17-9FA0-CCB37F47FAAA}"/>
              </a:ext>
            </a:extLst>
          </p:cNvPr>
          <p:cNvSpPr txBox="1"/>
          <p:nvPr/>
        </p:nvSpPr>
        <p:spPr>
          <a:xfrm>
            <a:off x="6527409" y="2418166"/>
            <a:ext cx="493907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성능 평가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70D234-27C9-42BC-AADF-7A35902A27E3}"/>
              </a:ext>
            </a:extLst>
          </p:cNvPr>
          <p:cNvSpPr txBox="1"/>
          <p:nvPr/>
        </p:nvSpPr>
        <p:spPr>
          <a:xfrm>
            <a:off x="6527409" y="2665157"/>
            <a:ext cx="4940691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단일 기계 성능 비교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0D0E6-EF00-49E9-AE01-33F33CC9A56C}"/>
              </a:ext>
            </a:extLst>
          </p:cNvPr>
          <p:cNvSpPr/>
          <p:nvPr/>
        </p:nvSpPr>
        <p:spPr>
          <a:xfrm>
            <a:off x="6527409" y="3410409"/>
            <a:ext cx="4939075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신경망 모델</a:t>
            </a:r>
            <a:r>
              <a:rPr lang="en-US" altLang="ko-KR" sz="1000" dirty="0">
                <a:solidFill>
                  <a:schemeClr val="tx2"/>
                </a:solidFill>
              </a:rPr>
              <a:t>(</a:t>
            </a:r>
            <a:r>
              <a:rPr lang="en-US" altLang="ko-KR" sz="1000" dirty="0" err="1">
                <a:solidFill>
                  <a:schemeClr val="tx2"/>
                </a:solidFill>
              </a:rPr>
              <a:t>AlexNet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en-US" altLang="ko-KR" sz="1000" dirty="0" err="1">
                <a:solidFill>
                  <a:schemeClr val="tx2"/>
                </a:solidFill>
              </a:rPr>
              <a:t>Overfeat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en-US" altLang="ko-KR" sz="1000" dirty="0" err="1">
                <a:solidFill>
                  <a:schemeClr val="tx2"/>
                </a:solidFill>
              </a:rPr>
              <a:t>OxfordNet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en-US" altLang="ko-KR" sz="1000" dirty="0" err="1">
                <a:solidFill>
                  <a:schemeClr val="tx2"/>
                </a:solidFill>
              </a:rPr>
              <a:t>GoogleNet</a:t>
            </a:r>
            <a:r>
              <a:rPr lang="en-US" altLang="ko-KR" sz="1000" dirty="0">
                <a:solidFill>
                  <a:schemeClr val="tx2"/>
                </a:solidFill>
              </a:rPr>
              <a:t>)</a:t>
            </a:r>
            <a:r>
              <a:rPr lang="ko-KR" altLang="en-US" sz="1000" dirty="0">
                <a:solidFill>
                  <a:schemeClr val="tx2"/>
                </a:solidFill>
              </a:rPr>
              <a:t>을 훈련하는 데 </a:t>
            </a:r>
            <a:endParaRPr lang="en-US" altLang="ko-KR" sz="1000" dirty="0">
              <a:solidFill>
                <a:schemeClr val="tx2"/>
              </a:solidFill>
            </a:endParaRPr>
          </a:p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걸리는 시간</a:t>
            </a:r>
            <a:r>
              <a:rPr lang="en-US" altLang="ko-KR" sz="1000" dirty="0">
                <a:solidFill>
                  <a:schemeClr val="tx2"/>
                </a:solidFill>
              </a:rPr>
              <a:t>(</a:t>
            </a:r>
            <a:r>
              <a:rPr lang="ko-KR" altLang="en-US" sz="1000" dirty="0">
                <a:solidFill>
                  <a:schemeClr val="tx2"/>
                </a:solidFill>
              </a:rPr>
              <a:t>단위</a:t>
            </a:r>
            <a:r>
              <a:rPr lang="en-US" altLang="ko-KR" sz="1000" dirty="0">
                <a:solidFill>
                  <a:schemeClr val="tx2"/>
                </a:solidFill>
              </a:rPr>
              <a:t>: </a:t>
            </a:r>
            <a:r>
              <a:rPr lang="en-US" altLang="ko-KR" sz="1000" dirty="0" err="1">
                <a:solidFill>
                  <a:schemeClr val="tx2"/>
                </a:solidFill>
              </a:rPr>
              <a:t>ms</a:t>
            </a:r>
            <a:r>
              <a:rPr lang="en-US" altLang="ko-KR" sz="1000" dirty="0">
                <a:solidFill>
                  <a:schemeClr val="tx2"/>
                </a:solidFill>
              </a:rPr>
              <a:t>)</a:t>
            </a:r>
            <a:r>
              <a:rPr lang="ko-KR" altLang="en-US" sz="1000" dirty="0">
                <a:solidFill>
                  <a:schemeClr val="tx2"/>
                </a:solidFill>
              </a:rPr>
              <a:t>을 비교</a:t>
            </a:r>
            <a:endParaRPr lang="en-US" sz="4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6017166-D8E2-6925-B074-F6A06A789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2778" y="4424278"/>
            <a:ext cx="4401164" cy="12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6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EBF52B79-491E-40F3-82FD-D8A0A09E687C}"/>
              </a:ext>
            </a:extLst>
          </p:cNvPr>
          <p:cNvSpPr/>
          <p:nvPr/>
        </p:nvSpPr>
        <p:spPr>
          <a:xfrm>
            <a:off x="795020" y="3686993"/>
            <a:ext cx="10744200" cy="1883554"/>
          </a:xfrm>
          <a:prstGeom prst="rect">
            <a:avLst/>
          </a:prstGeom>
          <a:solidFill>
            <a:schemeClr val="tx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092E11-04E1-47A4-B2F9-49E121ED0A67}"/>
              </a:ext>
            </a:extLst>
          </p:cNvPr>
          <p:cNvSpPr txBox="1"/>
          <p:nvPr/>
        </p:nvSpPr>
        <p:spPr>
          <a:xfrm>
            <a:off x="795020" y="3915207"/>
            <a:ext cx="10744200" cy="1354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bg1"/>
                </a:solidFill>
              </a:rPr>
              <a:t>언어 모델은 주어진 단어 시퀀스를 바탕으로 다음에 올 단어를 예측하는 역할을 합니다</a:t>
            </a:r>
            <a:r>
              <a:rPr lang="en-US" altLang="ko-KR" sz="1200" dirty="0">
                <a:solidFill>
                  <a:schemeClr val="bg1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schemeClr val="bg1"/>
                </a:solidFill>
              </a:rPr>
              <a:t>TensorFlow</a:t>
            </a:r>
            <a:r>
              <a:rPr lang="ko-KR" altLang="en-US" sz="1200" dirty="0">
                <a:solidFill>
                  <a:schemeClr val="bg1"/>
                </a:solidFill>
              </a:rPr>
              <a:t>를 사용하여 </a:t>
            </a:r>
            <a:r>
              <a:rPr lang="en-US" altLang="ko-KR" sz="1200" b="1" dirty="0">
                <a:solidFill>
                  <a:schemeClr val="bg1"/>
                </a:solidFill>
              </a:rPr>
              <a:t>One Billion Word Benchmark</a:t>
            </a:r>
            <a:r>
              <a:rPr lang="ko-KR" altLang="en-US" sz="1200" dirty="0">
                <a:solidFill>
                  <a:schemeClr val="bg1"/>
                </a:solidFill>
              </a:rPr>
              <a:t>의 텍스트 데이터를 반복 신경망</a:t>
            </a:r>
            <a:r>
              <a:rPr lang="en-US" altLang="ko-KR" sz="1200" dirty="0">
                <a:solidFill>
                  <a:schemeClr val="bg1"/>
                </a:solidFill>
              </a:rPr>
              <a:t>(RNN)</a:t>
            </a:r>
            <a:r>
              <a:rPr lang="ko-KR" altLang="en-US" sz="1200" dirty="0">
                <a:solidFill>
                  <a:schemeClr val="bg1"/>
                </a:solidFill>
              </a:rPr>
              <a:t>을 통해 모델링하는 방법을 연구합니다</a:t>
            </a:r>
            <a:r>
              <a:rPr lang="en-US" altLang="ko-KR" sz="1200" dirty="0">
                <a:solidFill>
                  <a:schemeClr val="bg1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bg1"/>
                </a:solidFill>
              </a:rPr>
              <a:t>모델의 마지막 층에서는 어휘 크기에 해당하는 클래스를 처리하여 각 단어에 대한 확률을 계산하게 됩니다</a:t>
            </a:r>
            <a:r>
              <a:rPr lang="en-US" altLang="ko-KR" sz="1200" dirty="0">
                <a:solidFill>
                  <a:schemeClr val="bg1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bg1"/>
                </a:solidFill>
              </a:rPr>
              <a:t>따라서 </a:t>
            </a:r>
            <a:r>
              <a:rPr lang="ko-KR" altLang="en-US" sz="1200" b="1" dirty="0">
                <a:solidFill>
                  <a:schemeClr val="bg1"/>
                </a:solidFill>
              </a:rPr>
              <a:t>어휘의 크기</a:t>
            </a:r>
            <a:r>
              <a:rPr lang="ko-KR" altLang="en-US" sz="1200" dirty="0">
                <a:solidFill>
                  <a:schemeClr val="bg1"/>
                </a:solidFill>
              </a:rPr>
              <a:t>가 훈련 성능에 큰 영향을 미칠 수 있습니다</a:t>
            </a:r>
            <a:r>
              <a:rPr lang="en-US" altLang="ko-KR" sz="1200" dirty="0">
                <a:solidFill>
                  <a:schemeClr val="bg1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200" dirty="0">
                <a:solidFill>
                  <a:schemeClr val="bg1"/>
                </a:solidFill>
              </a:rPr>
              <a:t>이번 실험에서는 더 작은 규모의 모델링을 위해 </a:t>
            </a:r>
            <a:r>
              <a:rPr lang="en-US" altLang="ko-KR" sz="1200" b="1" dirty="0">
                <a:solidFill>
                  <a:schemeClr val="bg1"/>
                </a:solidFill>
              </a:rPr>
              <a:t>40,000 </a:t>
            </a:r>
            <a:r>
              <a:rPr lang="ko-KR" altLang="en-US" sz="1200" b="1" dirty="0">
                <a:solidFill>
                  <a:schemeClr val="bg1"/>
                </a:solidFill>
              </a:rPr>
              <a:t>단어</a:t>
            </a:r>
            <a:r>
              <a:rPr lang="ko-KR" altLang="en-US" sz="1200" dirty="0">
                <a:solidFill>
                  <a:schemeClr val="bg1"/>
                </a:solidFill>
              </a:rPr>
              <a:t>의 일반적인 어휘를 사용하여 실험을 진행하였습니다</a:t>
            </a:r>
            <a:r>
              <a:rPr lang="en-US" altLang="ko-KR" sz="1200" dirty="0">
                <a:solidFill>
                  <a:schemeClr val="bg1"/>
                </a:solidFill>
              </a:rPr>
              <a:t>.</a:t>
            </a:r>
            <a:endParaRPr lang="en-US" sz="1200" spc="600" dirty="0">
              <a:solidFill>
                <a:schemeClr val="bg1"/>
              </a:solidFill>
              <a:latin typeface="Lato"/>
              <a:ea typeface="Roboto Slab" pitchFamily="2" charset="0"/>
              <a:cs typeface="Lato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4E23EE-B500-432B-93E7-CF160EED35A3}"/>
              </a:ext>
            </a:extLst>
          </p:cNvPr>
          <p:cNvSpPr/>
          <p:nvPr/>
        </p:nvSpPr>
        <p:spPr>
          <a:xfrm>
            <a:off x="4293582" y="1105681"/>
            <a:ext cx="3564990" cy="175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69A061D-B11F-4842-B3B2-CF8666C31354}"/>
              </a:ext>
            </a:extLst>
          </p:cNvPr>
          <p:cNvGrpSpPr/>
          <p:nvPr/>
        </p:nvGrpSpPr>
        <p:grpSpPr>
          <a:xfrm>
            <a:off x="4164038" y="1287453"/>
            <a:ext cx="3828762" cy="1413112"/>
            <a:chOff x="4001603" y="1802105"/>
            <a:chExt cx="4188785" cy="141311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26372B1-87D5-4C04-B8CB-03597431647B}"/>
                </a:ext>
              </a:extLst>
            </p:cNvPr>
            <p:cNvSpPr txBox="1"/>
            <p:nvPr/>
          </p:nvSpPr>
          <p:spPr>
            <a:xfrm>
              <a:off x="5552755" y="1802105"/>
              <a:ext cx="1087317" cy="13529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ko-KR" altLang="en-US" sz="1200" b="1" dirty="0">
                  <a:solidFill>
                    <a:schemeClr val="bg1"/>
                  </a:solidFill>
                  <a:latin typeface="Bitter" panose="00000500000000000000" pitchFamily="50" charset="0"/>
                  <a:ea typeface="Helmet" pitchFamily="50" charset="-128"/>
                  <a:cs typeface="Helmet" pitchFamily="50" charset="-128"/>
                </a:rPr>
                <a:t>구현 및 최적화</a:t>
              </a:r>
              <a:endParaRPr lang="en-US" sz="1200" b="1" dirty="0">
                <a:solidFill>
                  <a:schemeClr val="bg1"/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E00E45-513C-41E3-9A32-8C3BD1F9ADCE}"/>
                </a:ext>
              </a:extLst>
            </p:cNvPr>
            <p:cNvSpPr txBox="1"/>
            <p:nvPr/>
          </p:nvSpPr>
          <p:spPr>
            <a:xfrm>
              <a:off x="4001603" y="2061055"/>
              <a:ext cx="4188785" cy="11541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4500"/>
                </a:lnSpc>
              </a:pPr>
              <a:r>
                <a:rPr lang="en-US" altLang="ko-KR" sz="4000" dirty="0">
                  <a:solidFill>
                    <a:schemeClr val="bg1"/>
                  </a:solidFill>
                </a:rPr>
                <a:t>Language</a:t>
              </a:r>
              <a:br>
                <a:rPr lang="en-US" altLang="ko-KR" sz="4000" dirty="0">
                  <a:solidFill>
                    <a:schemeClr val="bg1"/>
                  </a:solidFill>
                </a:rPr>
              </a:br>
              <a:r>
                <a:rPr lang="en-US" altLang="ko-KR" sz="4000" dirty="0">
                  <a:solidFill>
                    <a:schemeClr val="bg1"/>
                  </a:solidFill>
                </a:rPr>
                <a:t>modeling</a:t>
              </a:r>
              <a:endParaRPr lang="id-ID" sz="4000" dirty="0">
                <a:solidFill>
                  <a:schemeClr val="bg1"/>
                </a:solidFill>
                <a:latin typeface="Raleway Black" panose="020B0A030301010600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7878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EACD804-238B-41BF-AE85-CA802F0815B7}"/>
              </a:ext>
            </a:extLst>
          </p:cNvPr>
          <p:cNvSpPr/>
          <p:nvPr/>
        </p:nvSpPr>
        <p:spPr>
          <a:xfrm>
            <a:off x="1" y="0"/>
            <a:ext cx="4510238" cy="3429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3D0540-E06A-46A2-B0D4-694A8D69F638}"/>
              </a:ext>
            </a:extLst>
          </p:cNvPr>
          <p:cNvSpPr/>
          <p:nvPr/>
        </p:nvSpPr>
        <p:spPr>
          <a:xfrm>
            <a:off x="3797663" y="1127216"/>
            <a:ext cx="7665357" cy="4603568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C73766-57B8-4B26-BE44-E1B834B7DA34}"/>
              </a:ext>
            </a:extLst>
          </p:cNvPr>
          <p:cNvSpPr txBox="1"/>
          <p:nvPr/>
        </p:nvSpPr>
        <p:spPr>
          <a:xfrm>
            <a:off x="4510355" y="1549342"/>
            <a:ext cx="598032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>
                <a:solidFill>
                  <a:schemeClr val="bg1"/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bg1"/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시스템의 데이터 흐름 최적화</a:t>
            </a:r>
            <a:endParaRPr lang="en-US" sz="1200" b="1" dirty="0">
              <a:solidFill>
                <a:schemeClr val="bg1"/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DB4F29-4684-4A08-988D-D1943323D270}"/>
              </a:ext>
            </a:extLst>
          </p:cNvPr>
          <p:cNvSpPr txBox="1"/>
          <p:nvPr/>
        </p:nvSpPr>
        <p:spPr>
          <a:xfrm>
            <a:off x="4510239" y="1801138"/>
            <a:ext cx="5983590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rgbClr val="FFFFFF"/>
                </a:solidFill>
              </a:rPr>
              <a:t>데이터 흐름 및 최적화</a:t>
            </a:r>
            <a:endParaRPr lang="id-ID" sz="4400" dirty="0">
              <a:solidFill>
                <a:schemeClr val="bg1"/>
              </a:solidFill>
              <a:latin typeface="Raleway Black" panose="020B0A03030101060003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1CB783-4F35-408F-9478-5E0C5D7E51AC}"/>
              </a:ext>
            </a:extLst>
          </p:cNvPr>
          <p:cNvSpPr/>
          <p:nvPr/>
        </p:nvSpPr>
        <p:spPr>
          <a:xfrm>
            <a:off x="4616871" y="4902649"/>
            <a:ext cx="5949843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bg1"/>
                </a:solidFill>
              </a:rPr>
              <a:t>자동 최적화</a:t>
            </a:r>
            <a:r>
              <a:rPr lang="ko-KR" altLang="en-US" sz="1000" dirty="0">
                <a:solidFill>
                  <a:schemeClr val="bg1"/>
                </a:solidFill>
              </a:rPr>
              <a:t> 연구를 통해 강한 일관성을 요구하는 애플리케이션에 대한 정책을 개발</a:t>
            </a:r>
            <a:endParaRPr lang="en-US" altLang="ko-KR" sz="100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bg1"/>
                </a:solidFill>
              </a:rPr>
              <a:t>정적 데이터 흐름 그래프</a:t>
            </a:r>
            <a:r>
              <a:rPr lang="ko-KR" altLang="en-US" sz="1000" dirty="0">
                <a:solidFill>
                  <a:schemeClr val="bg1"/>
                </a:solidFill>
              </a:rPr>
              <a:t>의 한계를 해결하기 위한 새로운 시스템을 모색</a:t>
            </a:r>
            <a:endParaRPr lang="en-US" sz="1000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ha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1597FC-9299-49B9-BA25-EC23272F67A9}"/>
              </a:ext>
            </a:extLst>
          </p:cNvPr>
          <p:cNvSpPr txBox="1"/>
          <p:nvPr/>
        </p:nvSpPr>
        <p:spPr>
          <a:xfrm flipH="1">
            <a:off x="4526641" y="2645546"/>
            <a:ext cx="355055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</a:rPr>
              <a:t>TensorFlow </a:t>
            </a:r>
            <a:r>
              <a:rPr lang="ko-KR" altLang="en-US" sz="1400" b="1" dirty="0">
                <a:solidFill>
                  <a:schemeClr val="bg1"/>
                </a:solidFill>
              </a:rPr>
              <a:t>시스템 및 프로그래밍 모델 개요</a:t>
            </a:r>
            <a:endParaRPr 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Times Sans Serif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2FA05-7CCD-4CB6-9F1F-5901AC8E7816}"/>
              </a:ext>
            </a:extLst>
          </p:cNvPr>
          <p:cNvSpPr txBox="1"/>
          <p:nvPr/>
        </p:nvSpPr>
        <p:spPr>
          <a:xfrm flipH="1">
            <a:off x="4526641" y="3710653"/>
            <a:ext cx="291610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bg1"/>
                </a:solidFill>
              </a:rPr>
              <a:t>오픈 소스와 실제 활용</a:t>
            </a:r>
            <a:endParaRPr 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Times Sans Serif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477F0D-4167-468C-A8B6-433F3CEAD6F1}"/>
              </a:ext>
            </a:extLst>
          </p:cNvPr>
          <p:cNvSpPr txBox="1"/>
          <p:nvPr/>
        </p:nvSpPr>
        <p:spPr>
          <a:xfrm flipH="1">
            <a:off x="4526641" y="4658722"/>
            <a:ext cx="291610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bg1"/>
                </a:solidFill>
              </a:rPr>
              <a:t>미래 연구 및 개선</a:t>
            </a:r>
            <a:endParaRPr 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Times Sans Serif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E58E547-3D2B-1817-3E44-DE7F3D1AF2BC}"/>
              </a:ext>
            </a:extLst>
          </p:cNvPr>
          <p:cNvSpPr/>
          <p:nvPr/>
        </p:nvSpPr>
        <p:spPr>
          <a:xfrm>
            <a:off x="4616871" y="2896644"/>
            <a:ext cx="5949843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chemeClr val="bg1"/>
                </a:solidFill>
              </a:rPr>
              <a:t>TensorFlow</a:t>
            </a:r>
            <a:r>
              <a:rPr lang="ko-KR" altLang="en-US" sz="1000" dirty="0">
                <a:solidFill>
                  <a:schemeClr val="bg1"/>
                </a:solidFill>
              </a:rPr>
              <a:t>는 </a:t>
            </a:r>
            <a:r>
              <a:rPr lang="ko-KR" altLang="en-US" sz="1000" b="1" dirty="0">
                <a:solidFill>
                  <a:schemeClr val="bg1"/>
                </a:solidFill>
              </a:rPr>
              <a:t>대규모 이질적 시스템</a:t>
            </a:r>
            <a:r>
              <a:rPr lang="ko-KR" altLang="en-US" sz="1000" dirty="0">
                <a:solidFill>
                  <a:schemeClr val="bg1"/>
                </a:solidFill>
              </a:rPr>
              <a:t>을 활용할 수 있는 </a:t>
            </a:r>
            <a:r>
              <a:rPr lang="ko-KR" altLang="en-US" sz="1000" b="1" dirty="0">
                <a:solidFill>
                  <a:schemeClr val="bg1"/>
                </a:solidFill>
              </a:rPr>
              <a:t>통일된 추상화</a:t>
            </a:r>
            <a:r>
              <a:rPr lang="ko-KR" altLang="en-US" sz="1000" dirty="0">
                <a:solidFill>
                  <a:schemeClr val="bg1"/>
                </a:solidFill>
              </a:rPr>
              <a:t>를 제공</a:t>
            </a:r>
            <a:endParaRPr lang="en-US" altLang="ko-KR" sz="1000" dirty="0">
              <a:solidFill>
                <a:schemeClr val="bg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bg1"/>
                </a:solidFill>
              </a:rPr>
              <a:t>프로그램 모델</a:t>
            </a:r>
            <a:r>
              <a:rPr lang="ko-KR" altLang="en-US" sz="1000" dirty="0">
                <a:solidFill>
                  <a:schemeClr val="bg1"/>
                </a:solidFill>
              </a:rPr>
              <a:t>을 통해 다양한 실험을 촉진하며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 b="1" dirty="0">
                <a:solidFill>
                  <a:schemeClr val="bg1"/>
                </a:solidFill>
              </a:rPr>
              <a:t>확장성</a:t>
            </a:r>
            <a:r>
              <a:rPr lang="ko-KR" altLang="en-US" sz="1000" dirty="0">
                <a:solidFill>
                  <a:schemeClr val="bg1"/>
                </a:solidFill>
              </a:rPr>
              <a:t>을 가진 구현</a:t>
            </a:r>
            <a:endParaRPr lang="en-US" sz="1000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ha" panose="020B0502040204020203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2635BA7-BE94-13A1-2091-40FA616BE417}"/>
              </a:ext>
            </a:extLst>
          </p:cNvPr>
          <p:cNvSpPr/>
          <p:nvPr/>
        </p:nvSpPr>
        <p:spPr>
          <a:xfrm>
            <a:off x="4616871" y="3959262"/>
            <a:ext cx="5949843" cy="2055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>
                <a:solidFill>
                  <a:schemeClr val="bg1"/>
                </a:solidFill>
              </a:rPr>
              <a:t>TensorFlow</a:t>
            </a:r>
            <a:r>
              <a:rPr lang="ko-KR" altLang="en-US" sz="1000" dirty="0">
                <a:solidFill>
                  <a:schemeClr val="bg1"/>
                </a:solidFill>
              </a:rPr>
              <a:t>는 </a:t>
            </a:r>
            <a:r>
              <a:rPr lang="ko-KR" altLang="en-US" sz="1000" b="1" dirty="0">
                <a:solidFill>
                  <a:schemeClr val="bg1"/>
                </a:solidFill>
              </a:rPr>
              <a:t>오픈 소스로 공개</a:t>
            </a:r>
            <a:r>
              <a:rPr lang="ko-KR" altLang="en-US" sz="1000" dirty="0">
                <a:solidFill>
                  <a:schemeClr val="bg1"/>
                </a:solidFill>
              </a:rPr>
              <a:t>되어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 dirty="0">
                <a:solidFill>
                  <a:schemeClr val="bg1"/>
                </a:solidFill>
              </a:rPr>
              <a:t>많은 그룹이 이를 실제 환경에서 </a:t>
            </a:r>
            <a:r>
              <a:rPr lang="ko-KR" altLang="en-US" sz="1000" b="1" dirty="0">
                <a:solidFill>
                  <a:schemeClr val="bg1"/>
                </a:solidFill>
              </a:rPr>
              <a:t>배포</a:t>
            </a:r>
            <a:endParaRPr lang="en-US" sz="1000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h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7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E43310-E89F-484B-A512-61B245CA7329}"/>
              </a:ext>
            </a:extLst>
          </p:cNvPr>
          <p:cNvSpPr/>
          <p:nvPr/>
        </p:nvSpPr>
        <p:spPr>
          <a:xfrm>
            <a:off x="2162408" y="3358725"/>
            <a:ext cx="7863261" cy="898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tx2"/>
                </a:solidFill>
              </a:rPr>
              <a:t>TensorFlow</a:t>
            </a:r>
            <a:r>
              <a:rPr lang="ko-KR" altLang="en-US" sz="1000" dirty="0">
                <a:solidFill>
                  <a:schemeClr val="tx2"/>
                </a:solidFill>
              </a:rPr>
              <a:t>는 데이터 흐름 기반의 프로그래밍 모델로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dirty="0">
                <a:solidFill>
                  <a:schemeClr val="tx2"/>
                </a:solidFill>
              </a:rPr>
              <a:t>대규모 시스템을 효과적으로 활용할 수 있는 일관된 모델을 제공합니다</a:t>
            </a:r>
            <a:r>
              <a:rPr lang="en-US" altLang="ko-KR" sz="1000" dirty="0">
                <a:solidFill>
                  <a:schemeClr val="tx2"/>
                </a:solidFill>
              </a:rPr>
              <a:t>. TensorFlow</a:t>
            </a:r>
            <a:r>
              <a:rPr lang="ko-KR" altLang="en-US" sz="1000" dirty="0">
                <a:solidFill>
                  <a:schemeClr val="tx2"/>
                </a:solidFill>
              </a:rPr>
              <a:t>는 이미 많은 구글 내 그룹에서 사용 중이며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dirty="0">
                <a:solidFill>
                  <a:schemeClr val="tx2"/>
                </a:solidFill>
              </a:rPr>
              <a:t>오픈소스로 공개된 후 전 세계에서 활발히 사용되고 있습니다</a:t>
            </a:r>
            <a:r>
              <a:rPr lang="en-US" altLang="ko-KR" sz="1000" dirty="0">
                <a:solidFill>
                  <a:schemeClr val="tx2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현재 시스템 최적화와 메모리 관리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dirty="0">
                <a:solidFill>
                  <a:schemeClr val="tx2"/>
                </a:solidFill>
              </a:rPr>
              <a:t>스케줄링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dirty="0">
                <a:solidFill>
                  <a:schemeClr val="tx2"/>
                </a:solidFill>
              </a:rPr>
              <a:t>상태 관리에서 개선을 진행 중이며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  <a:r>
              <a:rPr lang="ko-KR" altLang="en-US" sz="1000" dirty="0">
                <a:solidFill>
                  <a:schemeClr val="tx2"/>
                </a:solidFill>
              </a:rPr>
              <a:t>특히 동적 계산 구조를 지원하는 방안이 연구되고 있습니다</a:t>
            </a:r>
            <a:r>
              <a:rPr lang="en-US" altLang="ko-KR" sz="1000" dirty="0">
                <a:solidFill>
                  <a:schemeClr val="tx2"/>
                </a:solidFill>
              </a:rPr>
              <a:t>. TensorFlow</a:t>
            </a:r>
            <a:r>
              <a:rPr lang="ko-KR" altLang="en-US" sz="1000" dirty="0">
                <a:solidFill>
                  <a:schemeClr val="tx2"/>
                </a:solidFill>
              </a:rPr>
              <a:t>의 발전을 통해 분산 시스템 및 </a:t>
            </a:r>
            <a:r>
              <a:rPr lang="ko-KR" altLang="en-US" sz="1000" dirty="0" err="1">
                <a:solidFill>
                  <a:schemeClr val="tx2"/>
                </a:solidFill>
              </a:rPr>
              <a:t>머신러닝</a:t>
            </a:r>
            <a:r>
              <a:rPr lang="ko-KR" altLang="en-US" sz="1000" dirty="0">
                <a:solidFill>
                  <a:schemeClr val="tx2"/>
                </a:solidFill>
              </a:rPr>
              <a:t> 연구의 진전을 기대합니다</a:t>
            </a:r>
            <a:r>
              <a:rPr lang="en-US" altLang="ko-KR" sz="1000" dirty="0">
                <a:solidFill>
                  <a:schemeClr val="tx2"/>
                </a:solidFill>
              </a:rPr>
              <a:t>.</a:t>
            </a:r>
            <a:endParaRPr lang="en-US" sz="4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7E845D-AC67-48E3-B59E-209DE455FF56}"/>
              </a:ext>
            </a:extLst>
          </p:cNvPr>
          <p:cNvSpPr txBox="1"/>
          <p:nvPr/>
        </p:nvSpPr>
        <p:spPr>
          <a:xfrm>
            <a:off x="4038600" y="2420368"/>
            <a:ext cx="4114800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결론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8F19E7-DE37-497E-95A2-B8F9C0F863F2}"/>
              </a:ext>
            </a:extLst>
          </p:cNvPr>
          <p:cNvSpPr/>
          <p:nvPr/>
        </p:nvSpPr>
        <p:spPr>
          <a:xfrm>
            <a:off x="5958840" y="0"/>
            <a:ext cx="274320" cy="16936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D0AD60-4A69-41A5-83D4-634EDE300532}"/>
              </a:ext>
            </a:extLst>
          </p:cNvPr>
          <p:cNvSpPr/>
          <p:nvPr/>
        </p:nvSpPr>
        <p:spPr>
          <a:xfrm>
            <a:off x="5958840" y="5164316"/>
            <a:ext cx="274320" cy="169368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15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D5C1DAF-A201-4FB6-A0BB-5833D527EC91}"/>
              </a:ext>
            </a:extLst>
          </p:cNvPr>
          <p:cNvSpPr/>
          <p:nvPr/>
        </p:nvSpPr>
        <p:spPr>
          <a:xfrm>
            <a:off x="4115453" y="870619"/>
            <a:ext cx="3108960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ko-KR" sz="1100" dirty="0">
                <a:hlinkClick r:id="rId2"/>
              </a:rPr>
              <a:t>TensorFlow</a:t>
            </a:r>
            <a:r>
              <a:rPr lang="ko-KR" altLang="en-US" sz="1100" dirty="0">
                <a:hlinkClick r:id="rId2"/>
              </a:rPr>
              <a:t>를 사용해야 하는 이유</a:t>
            </a:r>
            <a:endParaRPr lang="en-US" altLang="ko-KR" sz="11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C969BD-F1C5-475A-A82B-35BECDC5101E}"/>
              </a:ext>
            </a:extLst>
          </p:cNvPr>
          <p:cNvSpPr/>
          <p:nvPr/>
        </p:nvSpPr>
        <p:spPr>
          <a:xfrm>
            <a:off x="4115453" y="1131968"/>
            <a:ext cx="3108960" cy="17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400"/>
              </a:lnSpc>
              <a:spcAft>
                <a:spcPts val="400"/>
              </a:spcAft>
            </a:pPr>
            <a:r>
              <a:rPr lang="en-US" altLang="ko-KR" sz="1100" dirty="0">
                <a:hlinkClick r:id="rId3"/>
              </a:rPr>
              <a:t>Google Just Open Sourced TensorFlow, Its Artificial</a:t>
            </a:r>
            <a:endParaRPr lang="id-ID" sz="1100" dirty="0">
              <a:solidFill>
                <a:schemeClr val="tx2">
                  <a:lumMod val="50000"/>
                  <a:lumOff val="50000"/>
                </a:schemeClr>
              </a:solidFill>
              <a:latin typeface="Lato" panose="020F0502020204030203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8F3AF28-3E52-4B9D-A80B-467B768D847F}"/>
              </a:ext>
            </a:extLst>
          </p:cNvPr>
          <p:cNvSpPr/>
          <p:nvPr/>
        </p:nvSpPr>
        <p:spPr>
          <a:xfrm>
            <a:off x="4115453" y="1418459"/>
            <a:ext cx="3108960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ko-KR" sz="1100" dirty="0">
                <a:hlinkClick r:id="rId3"/>
              </a:rPr>
              <a:t>Intelligence Engine | WIRED</a:t>
            </a:r>
            <a:endParaRPr lang="en-US" altLang="ko-KR" sz="11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EA0382D-8D2E-4C1D-8800-7565BAC62CAC}"/>
              </a:ext>
            </a:extLst>
          </p:cNvPr>
          <p:cNvSpPr txBox="1"/>
          <p:nvPr/>
        </p:nvSpPr>
        <p:spPr>
          <a:xfrm>
            <a:off x="7224413" y="5785301"/>
            <a:ext cx="38404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200" spc="600" dirty="0">
                <a:solidFill>
                  <a:schemeClr val="bg1"/>
                </a:solidFill>
                <a:latin typeface="Lato"/>
                <a:ea typeface="Roboto Slab" pitchFamily="2" charset="0"/>
                <a:cs typeface="Lato" charset="0"/>
              </a:rPr>
              <a:t>WWW.FLATO.COM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F6DC22-CB85-4E82-AFED-5B2D338A8557}"/>
              </a:ext>
            </a:extLst>
          </p:cNvPr>
          <p:cNvSpPr txBox="1"/>
          <p:nvPr/>
        </p:nvSpPr>
        <p:spPr>
          <a:xfrm>
            <a:off x="1197448" y="762000"/>
            <a:ext cx="27648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결론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848EF1D-5DD1-427A-B474-2A26FFDD9EF6}"/>
              </a:ext>
            </a:extLst>
          </p:cNvPr>
          <p:cNvSpPr txBox="1"/>
          <p:nvPr/>
        </p:nvSpPr>
        <p:spPr>
          <a:xfrm>
            <a:off x="1197449" y="1013796"/>
            <a:ext cx="2761386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참조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2917B23-4ACC-4577-B907-C414DD97B9A1}"/>
              </a:ext>
            </a:extLst>
          </p:cNvPr>
          <p:cNvSpPr/>
          <p:nvPr/>
        </p:nvSpPr>
        <p:spPr>
          <a:xfrm>
            <a:off x="3761529" y="870619"/>
            <a:ext cx="45719" cy="717117"/>
          </a:xfrm>
          <a:prstGeom prst="rect">
            <a:avLst/>
          </a:prstGeom>
          <a:solidFill>
            <a:schemeClr val="tx2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734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9A6011E2-EA31-46E0-A703-A82DD8271639}"/>
              </a:ext>
            </a:extLst>
          </p:cNvPr>
          <p:cNvGrpSpPr/>
          <p:nvPr/>
        </p:nvGrpSpPr>
        <p:grpSpPr>
          <a:xfrm>
            <a:off x="3412192" y="2552700"/>
            <a:ext cx="5367615" cy="2930773"/>
            <a:chOff x="3412192" y="2669900"/>
            <a:chExt cx="5367615" cy="293077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02A2858-D523-498F-8946-32F4BE98D997}"/>
                </a:ext>
              </a:extLst>
            </p:cNvPr>
            <p:cNvSpPr txBox="1"/>
            <p:nvPr/>
          </p:nvSpPr>
          <p:spPr>
            <a:xfrm>
              <a:off x="3412192" y="2669900"/>
              <a:ext cx="5367615" cy="1368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n-US" sz="1200" b="1" dirty="0">
                  <a:solidFill>
                    <a:schemeClr val="tx2">
                      <a:lumMod val="65000"/>
                      <a:lumOff val="35000"/>
                    </a:schemeClr>
                  </a:solidFill>
                  <a:latin typeface="Bitter" panose="00000500000000000000" pitchFamily="50" charset="0"/>
                  <a:ea typeface="Helmet" pitchFamily="50" charset="-128"/>
                  <a:cs typeface="Helmet" pitchFamily="50" charset="-128"/>
                </a:rPr>
                <a:t>TensorFlow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6385734-C628-4952-85D1-588268855D44}"/>
                </a:ext>
              </a:extLst>
            </p:cNvPr>
            <p:cNvSpPr txBox="1"/>
            <p:nvPr/>
          </p:nvSpPr>
          <p:spPr>
            <a:xfrm>
              <a:off x="3412194" y="2907628"/>
              <a:ext cx="5360816" cy="26930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ts val="7000"/>
                </a:lnSpc>
              </a:pPr>
              <a:r>
                <a:rPr lang="en-US" sz="60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Raleway Black" panose="020B0A03030101060003" pitchFamily="34" charset="0"/>
                </a:rPr>
                <a:t>THANKS</a:t>
              </a:r>
            </a:p>
            <a:p>
              <a:pPr algn="ctr">
                <a:lnSpc>
                  <a:spcPts val="7000"/>
                </a:lnSpc>
              </a:pPr>
              <a:r>
                <a:rPr lang="en-US" sz="60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Raleway Black" panose="020B0A03030101060003" pitchFamily="34" charset="0"/>
                </a:rPr>
                <a:t>FOR</a:t>
              </a:r>
            </a:p>
            <a:p>
              <a:pPr algn="ctr">
                <a:lnSpc>
                  <a:spcPts val="7000"/>
                </a:lnSpc>
              </a:pPr>
              <a:r>
                <a:rPr lang="en-US" sz="6000" dirty="0">
                  <a:solidFill>
                    <a:schemeClr val="tx2">
                      <a:lumMod val="85000"/>
                      <a:lumOff val="15000"/>
                    </a:schemeClr>
                  </a:solidFill>
                  <a:latin typeface="Raleway Black" panose="020B0A03030101060003" pitchFamily="34" charset="0"/>
                </a:rPr>
                <a:t>WATCHING</a:t>
              </a:r>
              <a:endParaRPr lang="id-ID" sz="60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B01C34C-A686-40AB-B55E-D63C08D5CC4F}"/>
              </a:ext>
            </a:extLst>
          </p:cNvPr>
          <p:cNvSpPr txBox="1"/>
          <p:nvPr/>
        </p:nvSpPr>
        <p:spPr>
          <a:xfrm>
            <a:off x="4175760" y="5829831"/>
            <a:ext cx="38404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200" spc="600" dirty="0">
                <a:solidFill>
                  <a:schemeClr val="tx2">
                    <a:lumMod val="65000"/>
                    <a:lumOff val="35000"/>
                  </a:schemeClr>
                </a:solidFill>
                <a:latin typeface="Lato"/>
                <a:ea typeface="Roboto Slab" pitchFamily="2" charset="0"/>
                <a:cs typeface="Lato" charset="0"/>
              </a:rPr>
              <a:t>박정혁 조성환</a:t>
            </a:r>
            <a:endParaRPr lang="en-US" sz="1200" spc="600" dirty="0">
              <a:solidFill>
                <a:schemeClr val="tx2">
                  <a:lumMod val="65000"/>
                  <a:lumOff val="35000"/>
                </a:schemeClr>
              </a:solidFill>
              <a:latin typeface="Lato"/>
              <a:ea typeface="Roboto Slab" pitchFamily="2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9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73BAAE-AFFE-44B3-A0D8-D8DA5CBE9752}"/>
              </a:ext>
            </a:extLst>
          </p:cNvPr>
          <p:cNvSpPr txBox="1"/>
          <p:nvPr/>
        </p:nvSpPr>
        <p:spPr>
          <a:xfrm>
            <a:off x="723900" y="1624015"/>
            <a:ext cx="401691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의 소개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E7740F-B58D-43DF-B26D-BF080CFD468E}"/>
              </a:ext>
            </a:extLst>
          </p:cNvPr>
          <p:cNvSpPr txBox="1"/>
          <p:nvPr/>
        </p:nvSpPr>
        <p:spPr>
          <a:xfrm>
            <a:off x="723900" y="1896403"/>
            <a:ext cx="4016912" cy="57874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altLang="ko-KR" sz="4400" b="1" dirty="0">
                <a:solidFill>
                  <a:schemeClr val="tx2"/>
                </a:solidFill>
              </a:rPr>
              <a:t>TensorFlow</a:t>
            </a:r>
            <a:endParaRPr lang="en-US" sz="4400" b="1" dirty="0">
              <a:solidFill>
                <a:schemeClr val="tx2"/>
              </a:solidFill>
              <a:latin typeface="Raleway Black" panose="020B0A030301010600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DACAA3-D23A-4E51-9722-B40832F043A9}"/>
              </a:ext>
            </a:extLst>
          </p:cNvPr>
          <p:cNvSpPr/>
          <p:nvPr/>
        </p:nvSpPr>
        <p:spPr>
          <a:xfrm>
            <a:off x="723901" y="2688255"/>
            <a:ext cx="4295139" cy="898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tx2"/>
                </a:solidFill>
              </a:rPr>
              <a:t>TensorFlow</a:t>
            </a:r>
            <a:r>
              <a:rPr lang="ko-KR" altLang="en-US" sz="1000" dirty="0">
                <a:solidFill>
                  <a:schemeClr val="tx2"/>
                </a:solidFill>
              </a:rPr>
              <a:t>는 대규모 기계 학습 및 딥러닝 모델을 훈련하고 추론할 수 있도록 지원하는 오픈 소스 라이브러리</a:t>
            </a:r>
            <a:endParaRPr lang="en-US" altLang="ko-KR" sz="1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다양한 하드웨어에서 분산 처리와 최적화 기능을 제공하며</a:t>
            </a:r>
            <a:r>
              <a:rPr lang="en-US" altLang="ko-KR" sz="1000" dirty="0">
                <a:solidFill>
                  <a:schemeClr val="tx2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sz="1000" dirty="0">
                <a:solidFill>
                  <a:schemeClr val="tx2"/>
                </a:solidFill>
              </a:rPr>
              <a:t>특히 딥 </a:t>
            </a:r>
            <a:r>
              <a:rPr lang="ko-KR" altLang="en-US" sz="1000" dirty="0" err="1">
                <a:solidFill>
                  <a:schemeClr val="tx2"/>
                </a:solidFill>
              </a:rPr>
              <a:t>뉴럴</a:t>
            </a:r>
            <a:r>
              <a:rPr lang="ko-KR" altLang="en-US" sz="1000" dirty="0">
                <a:solidFill>
                  <a:schemeClr val="tx2"/>
                </a:solidFill>
              </a:rPr>
              <a:t> 네트워크의 훈련에 최적화</a:t>
            </a:r>
            <a:endParaRPr lang="en-US" sz="1000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268EFEA4-A575-4D33-92C6-364EBDC69D6C}"/>
              </a:ext>
            </a:extLst>
          </p:cNvPr>
          <p:cNvSpPr/>
          <p:nvPr/>
        </p:nvSpPr>
        <p:spPr>
          <a:xfrm>
            <a:off x="733983" y="4323601"/>
            <a:ext cx="558800" cy="558800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95000"/>
                  <a:lumOff val="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540A3EF-B12D-41E8-8015-19FF500AFFD2}"/>
              </a:ext>
            </a:extLst>
          </p:cNvPr>
          <p:cNvSpPr txBox="1"/>
          <p:nvPr/>
        </p:nvSpPr>
        <p:spPr>
          <a:xfrm>
            <a:off x="1529394" y="4323601"/>
            <a:ext cx="2139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기계적 학습 시스템</a:t>
            </a:r>
            <a:endParaRPr lang="en-US" sz="14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55" name="7 CuadroTexto">
            <a:extLst>
              <a:ext uri="{FF2B5EF4-FFF2-40B4-BE49-F238E27FC236}">
                <a16:creationId xmlns:a16="http://schemas.microsoft.com/office/drawing/2014/main" id="{0EB9AFCF-BC34-415A-9B03-C07733BC136D}"/>
              </a:ext>
            </a:extLst>
          </p:cNvPr>
          <p:cNvSpPr txBox="1"/>
          <p:nvPr/>
        </p:nvSpPr>
        <p:spPr>
          <a:xfrm>
            <a:off x="1529394" y="4603001"/>
            <a:ext cx="2139696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lvl="0" latinLnBrk="1"/>
            <a:r>
              <a:rPr lang="ko-KR" altLang="ko-KR" sz="1000" b="0" i="0" baseline="0" dirty="0">
                <a:solidFill>
                  <a:schemeClr val="accent3"/>
                </a:solidFill>
              </a:rPr>
              <a:t>데이터 흐름 그래프를 활용하여 </a:t>
            </a:r>
            <a:endParaRPr lang="en-US" altLang="ko-KR" sz="1000" b="0" i="0" baseline="0" dirty="0">
              <a:solidFill>
                <a:schemeClr val="accent3"/>
              </a:solidFill>
            </a:endParaRPr>
          </a:p>
          <a:p>
            <a:pPr lvl="0" latinLnBrk="1"/>
            <a:r>
              <a:rPr lang="ko-KR" altLang="ko-KR" sz="1000" b="0" i="0" baseline="0" dirty="0">
                <a:solidFill>
                  <a:schemeClr val="accent3"/>
                </a:solidFill>
              </a:rPr>
              <a:t>계산과 상태 변화를 표현</a:t>
            </a:r>
            <a:endParaRPr lang="ko-KR" altLang="en-US" sz="1000" dirty="0">
              <a:solidFill>
                <a:schemeClr val="accent3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544BAFD-E064-49F2-9869-A6D367CD3658}"/>
              </a:ext>
            </a:extLst>
          </p:cNvPr>
          <p:cNvSpPr txBox="1"/>
          <p:nvPr/>
        </p:nvSpPr>
        <p:spPr>
          <a:xfrm>
            <a:off x="693343" y="4449112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01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4FD1A934-D19D-4790-B34A-8E86AFC089C7}"/>
              </a:ext>
            </a:extLst>
          </p:cNvPr>
          <p:cNvSpPr/>
          <p:nvPr/>
        </p:nvSpPr>
        <p:spPr>
          <a:xfrm>
            <a:off x="733983" y="5401136"/>
            <a:ext cx="558800" cy="558800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95000"/>
                  <a:lumOff val="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3561801-1E35-455A-8847-19F7F60F60A3}"/>
              </a:ext>
            </a:extLst>
          </p:cNvPr>
          <p:cNvSpPr txBox="1"/>
          <p:nvPr/>
        </p:nvSpPr>
        <p:spPr>
          <a:xfrm>
            <a:off x="1529394" y="5401136"/>
            <a:ext cx="2139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tx2"/>
                </a:solidFill>
              </a:rPr>
              <a:t>딥러닝 지원</a:t>
            </a:r>
            <a:endParaRPr lang="en-US" sz="1400" b="1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59" name="7 CuadroTexto">
            <a:extLst>
              <a:ext uri="{FF2B5EF4-FFF2-40B4-BE49-F238E27FC236}">
                <a16:creationId xmlns:a16="http://schemas.microsoft.com/office/drawing/2014/main" id="{33000217-2E14-4DE6-8840-CB1F201B6CC6}"/>
              </a:ext>
            </a:extLst>
          </p:cNvPr>
          <p:cNvSpPr txBox="1"/>
          <p:nvPr/>
        </p:nvSpPr>
        <p:spPr>
          <a:xfrm>
            <a:off x="1529394" y="5680536"/>
            <a:ext cx="2180336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다양한 딥 </a:t>
            </a:r>
            <a:r>
              <a:rPr lang="ko-KR" altLang="en-US" sz="1000" dirty="0" err="1">
                <a:solidFill>
                  <a:schemeClr val="accent3"/>
                </a:solidFill>
              </a:rPr>
              <a:t>뉴럴</a:t>
            </a:r>
            <a:r>
              <a:rPr lang="ko-KR" altLang="en-US" sz="1000" dirty="0">
                <a:solidFill>
                  <a:schemeClr val="accent3"/>
                </a:solidFill>
              </a:rPr>
              <a:t> 네트워크의 훈련 및 추론에 사용되며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실제 서비스에서 활용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1E97023-37E3-4CE1-80CF-5F4A8A88E812}"/>
              </a:ext>
            </a:extLst>
          </p:cNvPr>
          <p:cNvSpPr txBox="1"/>
          <p:nvPr/>
        </p:nvSpPr>
        <p:spPr>
          <a:xfrm>
            <a:off x="693343" y="5526648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04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CB3FF7B-606C-429F-9439-D810EB0399B6}"/>
              </a:ext>
            </a:extLst>
          </p:cNvPr>
          <p:cNvSpPr/>
          <p:nvPr/>
        </p:nvSpPr>
        <p:spPr>
          <a:xfrm>
            <a:off x="8494775" y="4323601"/>
            <a:ext cx="558800" cy="558800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95000"/>
                  <a:lumOff val="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EE26F2-078B-42EF-8F10-EBCECB7334D2}"/>
              </a:ext>
            </a:extLst>
          </p:cNvPr>
          <p:cNvSpPr txBox="1"/>
          <p:nvPr/>
        </p:nvSpPr>
        <p:spPr>
          <a:xfrm>
            <a:off x="9290186" y="4323601"/>
            <a:ext cx="2139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tx2"/>
                </a:solidFill>
              </a:rPr>
              <a:t>최적화와 유연성</a:t>
            </a:r>
            <a:endParaRPr lang="en-US" sz="1400" b="1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63" name="7 CuadroTexto">
            <a:extLst>
              <a:ext uri="{FF2B5EF4-FFF2-40B4-BE49-F238E27FC236}">
                <a16:creationId xmlns:a16="http://schemas.microsoft.com/office/drawing/2014/main" id="{9B0F7629-743D-4EF2-851F-CF81ABF71C0B}"/>
              </a:ext>
            </a:extLst>
          </p:cNvPr>
          <p:cNvSpPr txBox="1"/>
          <p:nvPr/>
        </p:nvSpPr>
        <p:spPr>
          <a:xfrm>
            <a:off x="9290186" y="4603001"/>
            <a:ext cx="2139696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개발자에게 최적화와 훈련 알고리즘 실험의 유연성을 제공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E1182FA-B45B-42E8-8715-0EF9EABE8EA6}"/>
              </a:ext>
            </a:extLst>
          </p:cNvPr>
          <p:cNvSpPr txBox="1"/>
          <p:nvPr/>
        </p:nvSpPr>
        <p:spPr>
          <a:xfrm>
            <a:off x="8454135" y="4449112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03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7D0A2EE-FE6E-48C9-8BEE-944BFC84E505}"/>
              </a:ext>
            </a:extLst>
          </p:cNvPr>
          <p:cNvSpPr/>
          <p:nvPr/>
        </p:nvSpPr>
        <p:spPr>
          <a:xfrm>
            <a:off x="4614379" y="4323601"/>
            <a:ext cx="558800" cy="558800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95000"/>
                  <a:lumOff val="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BAAADAC-D6C8-4B42-A365-A27355F497AB}"/>
              </a:ext>
            </a:extLst>
          </p:cNvPr>
          <p:cNvSpPr txBox="1"/>
          <p:nvPr/>
        </p:nvSpPr>
        <p:spPr>
          <a:xfrm>
            <a:off x="5409790" y="4323601"/>
            <a:ext cx="2139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tx2"/>
                </a:solidFill>
              </a:rPr>
              <a:t>분산 처리 기능</a:t>
            </a:r>
            <a:endParaRPr lang="en-US" sz="1400" b="1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6" name="7 CuadroTexto">
            <a:extLst>
              <a:ext uri="{FF2B5EF4-FFF2-40B4-BE49-F238E27FC236}">
                <a16:creationId xmlns:a16="http://schemas.microsoft.com/office/drawing/2014/main" id="{A83605F1-5682-4BE4-9F94-3906081DE29A}"/>
              </a:ext>
            </a:extLst>
          </p:cNvPr>
          <p:cNvSpPr txBox="1"/>
          <p:nvPr/>
        </p:nvSpPr>
        <p:spPr>
          <a:xfrm>
            <a:off x="5409790" y="4603503"/>
            <a:ext cx="2205130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멀티코어 </a:t>
            </a:r>
            <a:r>
              <a:rPr lang="en-US" altLang="ko-KR" sz="1000" dirty="0">
                <a:solidFill>
                  <a:schemeClr val="accent3"/>
                </a:solidFill>
              </a:rPr>
              <a:t>CPU, GPU, TPU</a:t>
            </a:r>
            <a:r>
              <a:rPr lang="ko-KR" altLang="en-US" sz="1000" dirty="0">
                <a:solidFill>
                  <a:schemeClr val="accent3"/>
                </a:solidFill>
              </a:rPr>
              <a:t> 등의 장치에서 노드를 분산 처리하여 대규모 연산 지원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909AB3E-63D0-42B6-8ABB-EAE480CC7DBE}"/>
              </a:ext>
            </a:extLst>
          </p:cNvPr>
          <p:cNvSpPr txBox="1"/>
          <p:nvPr/>
        </p:nvSpPr>
        <p:spPr>
          <a:xfrm>
            <a:off x="4573739" y="4449112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02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1718CA4D-7FF2-4B37-9E27-715C32873E9E}"/>
              </a:ext>
            </a:extLst>
          </p:cNvPr>
          <p:cNvSpPr/>
          <p:nvPr/>
        </p:nvSpPr>
        <p:spPr>
          <a:xfrm>
            <a:off x="4614379" y="5401136"/>
            <a:ext cx="558800" cy="558800"/>
          </a:xfrm>
          <a:prstGeom prst="round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000" b="1" dirty="0">
              <a:solidFill>
                <a:schemeClr val="tx2">
                  <a:lumMod val="95000"/>
                  <a:lumOff val="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EA928B8-226C-44E5-B071-DB2B1E94A042}"/>
              </a:ext>
            </a:extLst>
          </p:cNvPr>
          <p:cNvSpPr txBox="1"/>
          <p:nvPr/>
        </p:nvSpPr>
        <p:spPr>
          <a:xfrm>
            <a:off x="5409790" y="5401136"/>
            <a:ext cx="213969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tx2"/>
                </a:solidFill>
              </a:rPr>
              <a:t>병렬화와 상태 관리</a:t>
            </a:r>
            <a:endParaRPr lang="en-US" sz="1400" b="1" dirty="0">
              <a:solidFill>
                <a:schemeClr val="tx2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50" name="7 CuadroTexto">
            <a:extLst>
              <a:ext uri="{FF2B5EF4-FFF2-40B4-BE49-F238E27FC236}">
                <a16:creationId xmlns:a16="http://schemas.microsoft.com/office/drawing/2014/main" id="{C255B537-3CC4-4A69-8F22-AF4441DEDE12}"/>
              </a:ext>
            </a:extLst>
          </p:cNvPr>
          <p:cNvSpPr txBox="1"/>
          <p:nvPr/>
        </p:nvSpPr>
        <p:spPr>
          <a:xfrm>
            <a:off x="5409790" y="5680536"/>
            <a:ext cx="2332130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단일 프로그래밍 모델에서 계산과 상태 관리를 통합하여 병렬화 방식을 실험가능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DFC6A72-584E-4A79-AEF8-D0DD04D467FD}"/>
              </a:ext>
            </a:extLst>
          </p:cNvPr>
          <p:cNvSpPr txBox="1"/>
          <p:nvPr/>
        </p:nvSpPr>
        <p:spPr>
          <a:xfrm>
            <a:off x="4573739" y="5526648"/>
            <a:ext cx="6400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charset="0"/>
              </a:rPr>
              <a:t>05</a:t>
            </a:r>
          </a:p>
        </p:txBody>
      </p:sp>
      <p:pic>
        <p:nvPicPr>
          <p:cNvPr id="1030" name="Picture 6" descr="The Absolute Guide to TensorFlow | Paperspace Blog">
            <a:extLst>
              <a:ext uri="{FF2B5EF4-FFF2-40B4-BE49-F238E27FC236}">
                <a16:creationId xmlns:a16="http://schemas.microsoft.com/office/drawing/2014/main" id="{B1DD3511-FEA8-3D2B-7794-270A431C6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620" y="878159"/>
            <a:ext cx="3632687" cy="292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25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792A8CF-AC10-4E1C-AE92-EAC53E05C50A}"/>
              </a:ext>
            </a:extLst>
          </p:cNvPr>
          <p:cNvSpPr txBox="1"/>
          <p:nvPr/>
        </p:nvSpPr>
        <p:spPr>
          <a:xfrm>
            <a:off x="1440181" y="1092914"/>
            <a:ext cx="930859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배경 및 동기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908C49-0B01-4656-ADC9-1A416EDCB654}"/>
              </a:ext>
            </a:extLst>
          </p:cNvPr>
          <p:cNvSpPr txBox="1"/>
          <p:nvPr/>
        </p:nvSpPr>
        <p:spPr>
          <a:xfrm>
            <a:off x="983997" y="1342923"/>
            <a:ext cx="10220960" cy="5502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ko-KR" altLang="en-US" sz="3600" dirty="0">
                <a:solidFill>
                  <a:schemeClr val="tx2"/>
                </a:solidFill>
              </a:rPr>
              <a:t>부족한 시스템의 한계와 </a:t>
            </a:r>
            <a:r>
              <a:rPr lang="ko-KR" altLang="en-US" sz="3600" dirty="0" err="1">
                <a:solidFill>
                  <a:schemeClr val="tx2"/>
                </a:solidFill>
              </a:rPr>
              <a:t>텐서플로우의</a:t>
            </a:r>
            <a:r>
              <a:rPr lang="ko-KR" altLang="en-US" sz="3600" dirty="0">
                <a:solidFill>
                  <a:schemeClr val="tx2"/>
                </a:solidFill>
              </a:rPr>
              <a:t> 설계 원칙</a:t>
            </a:r>
            <a:endParaRPr lang="id-ID" sz="3600" dirty="0">
              <a:solidFill>
                <a:schemeClr val="tx2"/>
              </a:solidFill>
              <a:latin typeface="Raleway Black" panose="020B0A030301010600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8CC121-05DE-4D5B-8027-9D9F4FE068B0}"/>
              </a:ext>
            </a:extLst>
          </p:cNvPr>
          <p:cNvSpPr/>
          <p:nvPr/>
        </p:nvSpPr>
        <p:spPr>
          <a:xfrm>
            <a:off x="0" y="2219559"/>
            <a:ext cx="12192000" cy="15017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295A27-195A-40AB-8DFC-B2A46EE8DA51}"/>
              </a:ext>
            </a:extLst>
          </p:cNvPr>
          <p:cNvSpPr/>
          <p:nvPr/>
        </p:nvSpPr>
        <p:spPr>
          <a:xfrm>
            <a:off x="1248494" y="2636599"/>
            <a:ext cx="9695012" cy="43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bg1"/>
                </a:solidFill>
              </a:rPr>
              <a:t>TensorFlow</a:t>
            </a:r>
            <a:r>
              <a:rPr lang="ko-KR" altLang="en-US" sz="1000" dirty="0">
                <a:solidFill>
                  <a:schemeClr val="bg1"/>
                </a:solidFill>
              </a:rPr>
              <a:t>는 대규모 분산 시스템을 지원하지만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 dirty="0">
                <a:solidFill>
                  <a:schemeClr val="bg1"/>
                </a:solidFill>
              </a:rPr>
              <a:t>초기 설정과 사용 시 </a:t>
            </a:r>
            <a:r>
              <a:rPr lang="ko-KR" altLang="en-US" sz="1000" b="1" dirty="0">
                <a:solidFill>
                  <a:schemeClr val="bg1"/>
                </a:solidFill>
              </a:rPr>
              <a:t>학습 곡선이 가파르고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 dirty="0">
                <a:solidFill>
                  <a:schemeClr val="bg1"/>
                </a:solidFill>
              </a:rPr>
              <a:t>모델 디버깅이 </a:t>
            </a:r>
            <a:r>
              <a:rPr lang="ko-KR" altLang="en-US" sz="1000" b="1" dirty="0">
                <a:solidFill>
                  <a:schemeClr val="bg1"/>
                </a:solidFill>
              </a:rPr>
              <a:t>복잡</a:t>
            </a:r>
            <a:r>
              <a:rPr lang="ko-KR" altLang="en-US" sz="1000" dirty="0">
                <a:solidFill>
                  <a:schemeClr val="bg1"/>
                </a:solidFill>
              </a:rPr>
              <a:t>할 수 있습니다</a:t>
            </a:r>
            <a:r>
              <a:rPr lang="en-US" altLang="ko-KR" sz="1000" dirty="0">
                <a:solidFill>
                  <a:schemeClr val="bg1"/>
                </a:solidFill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bg1"/>
                </a:solidFill>
              </a:rPr>
              <a:t>또한 </a:t>
            </a:r>
            <a:r>
              <a:rPr lang="ko-KR" altLang="en-US" sz="1000" b="1" dirty="0">
                <a:solidFill>
                  <a:schemeClr val="bg1"/>
                </a:solidFill>
              </a:rPr>
              <a:t>대용량 메모리 사용</a:t>
            </a:r>
            <a:r>
              <a:rPr lang="ko-KR" altLang="en-US" sz="1000" dirty="0">
                <a:solidFill>
                  <a:schemeClr val="bg1"/>
                </a:solidFill>
              </a:rPr>
              <a:t> 및 다중 </a:t>
            </a:r>
            <a:r>
              <a:rPr lang="en-US" altLang="ko-KR" sz="1000" dirty="0">
                <a:solidFill>
                  <a:schemeClr val="bg1"/>
                </a:solidFill>
              </a:rPr>
              <a:t>GPU </a:t>
            </a:r>
            <a:r>
              <a:rPr lang="ko-KR" altLang="en-US" sz="1000" dirty="0">
                <a:solidFill>
                  <a:schemeClr val="bg1"/>
                </a:solidFill>
              </a:rPr>
              <a:t>환경에서의 최적화 문제로 인해 성능이 저하될 수 있으며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 dirty="0">
                <a:solidFill>
                  <a:schemeClr val="bg1"/>
                </a:solidFill>
              </a:rPr>
              <a:t>실시간 응용 프로그램에 적합하지 않은 경우도 있습니다</a:t>
            </a:r>
            <a:r>
              <a:rPr lang="en-US" altLang="ko-KR" sz="10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1" name="TextBox 28">
            <a:extLst>
              <a:ext uri="{FF2B5EF4-FFF2-40B4-BE49-F238E27FC236}">
                <a16:creationId xmlns:a16="http://schemas.microsoft.com/office/drawing/2014/main" id="{88746587-5DEB-4C49-8FCC-0710D072F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2320" y="4370459"/>
            <a:ext cx="2438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600" dirty="0"/>
              <a:t>단순한 계산 모델</a:t>
            </a:r>
            <a:endParaRPr lang="en-US" altLang="ko-KR" sz="1600" dirty="0"/>
          </a:p>
          <a:p>
            <a:pPr algn="ctr" eaLnBrk="1" hangingPunct="1"/>
            <a:r>
              <a:rPr lang="en-US" altLang="ko-KR" sz="1600" dirty="0"/>
              <a:t>(Simple Computation Model)</a:t>
            </a:r>
            <a:endParaRPr lang="en-US" altLang="en-US" sz="16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0" name="7 CuadroTexto">
            <a:extLst>
              <a:ext uri="{FF2B5EF4-FFF2-40B4-BE49-F238E27FC236}">
                <a16:creationId xmlns:a16="http://schemas.microsoft.com/office/drawing/2014/main" id="{E9D9EBD7-2FA1-4BD9-9CA8-DEB7563A1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7750" y="4896870"/>
            <a:ext cx="1975104" cy="43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데이터 흐름 그래프 방식으로 직관적인 계산 수행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22" name="TextBox 28">
            <a:extLst>
              <a:ext uri="{FF2B5EF4-FFF2-40B4-BE49-F238E27FC236}">
                <a16:creationId xmlns:a16="http://schemas.microsoft.com/office/drawing/2014/main" id="{0AA309D0-8430-4BED-A435-E469A9511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2375" y="4370459"/>
            <a:ext cx="19751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600" dirty="0"/>
              <a:t>확장성</a:t>
            </a:r>
            <a:r>
              <a:rPr lang="en-US" altLang="ko-KR" sz="1600" dirty="0"/>
              <a:t>(Scalability)</a:t>
            </a:r>
            <a:endParaRPr lang="en-US" altLang="en-US" sz="16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3" name="7 CuadroTexto">
            <a:extLst>
              <a:ext uri="{FF2B5EF4-FFF2-40B4-BE49-F238E27FC236}">
                <a16:creationId xmlns:a16="http://schemas.microsoft.com/office/drawing/2014/main" id="{46265C08-85CF-484A-A041-2DD31DACB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883" y="4719307"/>
            <a:ext cx="1975104" cy="43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대규모 데이터 및 모델 훈련을 위한 분산 처리 지원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25" name="TextBox 28">
            <a:extLst>
              <a:ext uri="{FF2B5EF4-FFF2-40B4-BE49-F238E27FC236}">
                <a16:creationId xmlns:a16="http://schemas.microsoft.com/office/drawing/2014/main" id="{4FB15F51-E0BB-4F3B-8822-2512C4031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9507" y="4373634"/>
            <a:ext cx="19751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600" dirty="0" err="1"/>
              <a:t>이식성</a:t>
            </a:r>
            <a:r>
              <a:rPr lang="en-US" altLang="ko-KR" sz="1600" dirty="0"/>
              <a:t>(Portability)</a:t>
            </a:r>
            <a:endParaRPr lang="en-US" altLang="en-US" sz="16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6" name="7 CuadroTexto">
            <a:extLst>
              <a:ext uri="{FF2B5EF4-FFF2-40B4-BE49-F238E27FC236}">
                <a16:creationId xmlns:a16="http://schemas.microsoft.com/office/drawing/2014/main" id="{2F63FCE5-EA3A-4BA1-A45B-2CEBBBB10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015" y="4722482"/>
            <a:ext cx="1975104" cy="43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CPU, GPU, TPU</a:t>
            </a:r>
            <a:r>
              <a:rPr lang="ko-KR" altLang="en-US" sz="1000" dirty="0">
                <a:solidFill>
                  <a:schemeClr val="accent3"/>
                </a:solidFill>
              </a:rPr>
              <a:t>와 같은 다양한 하드웨어 플랫폼에서 실행 가능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4102FBEF-630E-48E7-A6D2-903231842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639" y="4370459"/>
            <a:ext cx="197510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600" dirty="0"/>
              <a:t>유연성</a:t>
            </a:r>
            <a:r>
              <a:rPr lang="en-US" altLang="ko-KR" sz="1600" dirty="0"/>
              <a:t>(Flexibility)</a:t>
            </a:r>
            <a:endParaRPr lang="en-US" altLang="en-US" sz="1600" b="1" dirty="0">
              <a:solidFill>
                <a:schemeClr val="tx2">
                  <a:lumMod val="65000"/>
                  <a:lumOff val="35000"/>
                </a:schemeClr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9" name="7 CuadroTexto">
            <a:extLst>
              <a:ext uri="{FF2B5EF4-FFF2-40B4-BE49-F238E27FC236}">
                <a16:creationId xmlns:a16="http://schemas.microsoft.com/office/drawing/2014/main" id="{12EDCC5B-F434-428A-B636-15F91EE85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9147" y="4719307"/>
            <a:ext cx="1975104" cy="66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다양한 알고리즘을 쉽게 실험하고 구현할 수 있도록 유연한 프로그래밍 모델 제공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7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EFC11F8-C231-4023-8EEF-6E08FAB54A72}"/>
              </a:ext>
            </a:extLst>
          </p:cNvPr>
          <p:cNvSpPr/>
          <p:nvPr/>
        </p:nvSpPr>
        <p:spPr>
          <a:xfrm>
            <a:off x="3625488" y="2519893"/>
            <a:ext cx="2011680" cy="469991"/>
          </a:xfrm>
          <a:prstGeom prst="roundRect">
            <a:avLst/>
          </a:prstGeom>
          <a:solidFill>
            <a:schemeClr val="tx1">
              <a:lumMod val="5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54B6078-8051-47B6-83CB-9F954B316EC2}"/>
              </a:ext>
            </a:extLst>
          </p:cNvPr>
          <p:cNvSpPr/>
          <p:nvPr/>
        </p:nvSpPr>
        <p:spPr>
          <a:xfrm>
            <a:off x="3625488" y="3556457"/>
            <a:ext cx="2011680" cy="469991"/>
          </a:xfrm>
          <a:prstGeom prst="roundRect">
            <a:avLst/>
          </a:prstGeom>
          <a:solidFill>
            <a:schemeClr val="tx1">
              <a:lumMod val="5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85280F-6FE8-4611-97CA-6FDBBF7FD687}"/>
              </a:ext>
            </a:extLst>
          </p:cNvPr>
          <p:cNvSpPr/>
          <p:nvPr/>
        </p:nvSpPr>
        <p:spPr>
          <a:xfrm>
            <a:off x="1182733" y="2519893"/>
            <a:ext cx="2011680" cy="469991"/>
          </a:xfrm>
          <a:prstGeom prst="roundRect">
            <a:avLst/>
          </a:prstGeom>
          <a:solidFill>
            <a:schemeClr val="tx1">
              <a:lumMod val="5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B6EA4CB-1139-43E7-A0C3-5C8E6B0C4CA4}"/>
              </a:ext>
            </a:extLst>
          </p:cNvPr>
          <p:cNvSpPr/>
          <p:nvPr/>
        </p:nvSpPr>
        <p:spPr>
          <a:xfrm>
            <a:off x="1182733" y="3556457"/>
            <a:ext cx="2011680" cy="469991"/>
          </a:xfrm>
          <a:prstGeom prst="roundRect">
            <a:avLst/>
          </a:prstGeom>
          <a:solidFill>
            <a:schemeClr val="tx1">
              <a:lumMod val="5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8">
            <a:extLst>
              <a:ext uri="{FF2B5EF4-FFF2-40B4-BE49-F238E27FC236}">
                <a16:creationId xmlns:a16="http://schemas.microsoft.com/office/drawing/2014/main" id="{6305F1B6-CA3B-45C9-8D28-0F95463B9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928" y="3683729"/>
            <a:ext cx="1828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400" b="1" dirty="0">
                <a:solidFill>
                  <a:schemeClr val="bg1"/>
                </a:solidFill>
              </a:rPr>
              <a:t>동적 제어 흐름 </a:t>
            </a:r>
            <a:endParaRPr lang="en-US" alt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08D38F18-07D8-428E-BBBE-5BB1EB6E2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173" y="2647166"/>
            <a:ext cx="1828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400" b="1" dirty="0">
                <a:solidFill>
                  <a:schemeClr val="bg1"/>
                </a:solidFill>
              </a:rPr>
              <a:t>데이터 흐름 그래프</a:t>
            </a:r>
            <a:endParaRPr lang="en-US" alt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6A1BD7B-9F3A-4FF5-BD56-63A667FF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928" y="2647166"/>
            <a:ext cx="1828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4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panose="020F0502020204030203"/>
              </a:rPr>
              <a:t>병렬 </a:t>
            </a:r>
            <a:r>
              <a:rPr lang="en-US" altLang="ko-KR" sz="14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panose="020F0502020204030203"/>
              </a:rPr>
              <a:t>&amp; </a:t>
            </a:r>
            <a:r>
              <a:rPr lang="ko-KR" altLang="en-US" sz="1400" b="1" dirty="0">
                <a:solidFill>
                  <a:schemeClr val="bg1"/>
                </a:solidFill>
                <a:latin typeface="Lato" panose="020F0502020204030203"/>
                <a:ea typeface="PT Sans" panose="020B0503020203020204" pitchFamily="34" charset="0"/>
                <a:cs typeface="Lato" panose="020F0502020204030203"/>
              </a:rPr>
              <a:t>분산 처리</a:t>
            </a:r>
            <a:endParaRPr lang="en-US" alt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30" name="TextBox 28">
            <a:extLst>
              <a:ext uri="{FF2B5EF4-FFF2-40B4-BE49-F238E27FC236}">
                <a16:creationId xmlns:a16="http://schemas.microsoft.com/office/drawing/2014/main" id="{61E16DDB-A2CF-4915-BF65-8FE20E12B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173" y="3683729"/>
            <a:ext cx="18288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o-KR" altLang="en-US" sz="1400" b="1" dirty="0">
                <a:solidFill>
                  <a:schemeClr val="bg1"/>
                </a:solidFill>
              </a:rPr>
              <a:t>가변 상태 관리</a:t>
            </a:r>
            <a:endParaRPr lang="en-US" altLang="en-US" sz="1400" b="1" dirty="0">
              <a:solidFill>
                <a:schemeClr val="bg1"/>
              </a:solidFill>
              <a:latin typeface="Lato" panose="020F0502020204030203"/>
              <a:ea typeface="PT Sans" panose="020B0503020203020204" pitchFamily="34" charset="0"/>
              <a:cs typeface="Lato" panose="020F0502020204030203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844975-BBC5-49EE-AE84-E54E65A66D50}"/>
              </a:ext>
            </a:extLst>
          </p:cNvPr>
          <p:cNvSpPr txBox="1"/>
          <p:nvPr/>
        </p:nvSpPr>
        <p:spPr>
          <a:xfrm>
            <a:off x="6159683" y="1663246"/>
            <a:ext cx="53065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실행 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B54D82-CFEC-4EC3-9824-31FE1AC14473}"/>
              </a:ext>
            </a:extLst>
          </p:cNvPr>
          <p:cNvSpPr txBox="1"/>
          <p:nvPr/>
        </p:nvSpPr>
        <p:spPr>
          <a:xfrm>
            <a:off x="6159864" y="1910237"/>
            <a:ext cx="5308236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4500"/>
              </a:lnSpc>
            </a:pPr>
            <a:r>
              <a:rPr lang="en-US" altLang="ko-KR" sz="4400" dirty="0"/>
              <a:t>TensorFlow </a:t>
            </a:r>
            <a:r>
              <a:rPr lang="ko-KR" altLang="en-US" sz="4400" dirty="0"/>
              <a:t>실행 모델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4199BDC-CB14-47CA-A7BD-CAAF90FBFE03}"/>
              </a:ext>
            </a:extLst>
          </p:cNvPr>
          <p:cNvSpPr/>
          <p:nvPr/>
        </p:nvSpPr>
        <p:spPr>
          <a:xfrm>
            <a:off x="5923280" y="2893387"/>
            <a:ext cx="5542903" cy="898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데이터 흐름 그래프를 통해 계산과 상태를 표현하며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병렬 및 분산 처리를 지원</a:t>
            </a:r>
            <a:r>
              <a:rPr lang="en-US" altLang="ko-KR" sz="1000" dirty="0">
                <a:solidFill>
                  <a:schemeClr val="accent3"/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가변 상태는 변수로 관리되어 대규모 모델 업데이트를 지원</a:t>
            </a:r>
            <a:r>
              <a:rPr lang="en-US" altLang="ko-KR" sz="1000" dirty="0">
                <a:solidFill>
                  <a:schemeClr val="accent3"/>
                </a:solidFill>
              </a:rPr>
              <a:t> </a:t>
            </a:r>
          </a:p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동시 실행과 동적 제어 흐름을 통해 복잡한 모델 학습이 가능</a:t>
            </a:r>
            <a:endParaRPr lang="en-US" altLang="ko-KR" sz="1000" dirty="0">
              <a:solidFill>
                <a:schemeClr val="accent3"/>
              </a:solidFill>
            </a:endParaRPr>
          </a:p>
          <a:p>
            <a:pPr algn="r">
              <a:lnSpc>
                <a:spcPct val="150000"/>
              </a:lnSpc>
            </a:pPr>
            <a:r>
              <a:rPr lang="ko-KR" altLang="en-US" sz="1000" dirty="0">
                <a:solidFill>
                  <a:schemeClr val="accent3"/>
                </a:solidFill>
              </a:rPr>
              <a:t>노드는 연산을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 err="1">
                <a:solidFill>
                  <a:schemeClr val="accent3"/>
                </a:solidFill>
              </a:rPr>
              <a:t>엣지는</a:t>
            </a:r>
            <a:r>
              <a:rPr lang="ko-KR" altLang="en-US" sz="1000" dirty="0">
                <a:solidFill>
                  <a:schemeClr val="accent3"/>
                </a:solidFill>
              </a:rPr>
              <a:t> </a:t>
            </a:r>
            <a:r>
              <a:rPr lang="ko-KR" altLang="en-US" sz="1000" dirty="0" err="1">
                <a:solidFill>
                  <a:schemeClr val="accent3"/>
                </a:solidFill>
              </a:rPr>
              <a:t>텐서를</a:t>
            </a:r>
            <a:r>
              <a:rPr lang="ko-KR" altLang="en-US" sz="1000" dirty="0">
                <a:solidFill>
                  <a:schemeClr val="accent3"/>
                </a:solidFill>
              </a:rPr>
              <a:t> 표현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59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Rectangle 1">
            <a:extLst>
              <a:ext uri="{FF2B5EF4-FFF2-40B4-BE49-F238E27FC236}">
                <a16:creationId xmlns:a16="http://schemas.microsoft.com/office/drawing/2014/main" id="{A1C82482-DEB9-D0DE-20F4-2058A913313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39747907"/>
              </p:ext>
            </p:extLst>
          </p:nvPr>
        </p:nvGraphicFramePr>
        <p:xfrm>
          <a:off x="562203" y="2641600"/>
          <a:ext cx="10926762" cy="368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AD56C16-2ADE-8F4C-C843-394C54834110}"/>
              </a:ext>
            </a:extLst>
          </p:cNvPr>
          <p:cNvSpPr txBox="1"/>
          <p:nvPr/>
        </p:nvSpPr>
        <p:spPr>
          <a:xfrm>
            <a:off x="703035" y="1308408"/>
            <a:ext cx="432456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실행 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75033A-0E79-64C2-4FDA-7F3CF50F1391}"/>
              </a:ext>
            </a:extLst>
          </p:cNvPr>
          <p:cNvSpPr txBox="1"/>
          <p:nvPr/>
        </p:nvSpPr>
        <p:spPr>
          <a:xfrm>
            <a:off x="703035" y="1555399"/>
            <a:ext cx="7927885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ko-KR" altLang="en-US" sz="4400" dirty="0">
                <a:solidFill>
                  <a:schemeClr val="accent3"/>
                </a:solidFill>
              </a:rPr>
              <a:t>대규모 학습 시스템</a:t>
            </a:r>
            <a:r>
              <a:rPr lang="en-US" altLang="ko-KR" sz="4400" dirty="0">
                <a:solidFill>
                  <a:schemeClr val="accent3"/>
                </a:solidFill>
              </a:rPr>
              <a:t>: TensorFlow</a:t>
            </a:r>
            <a:endParaRPr lang="id-ID" sz="4400" dirty="0">
              <a:solidFill>
                <a:schemeClr val="accent3"/>
              </a:solidFill>
              <a:latin typeface="Raleway Black" panose="020B0A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52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C27CAC9-A8A2-4ACA-AEC0-090099BFDE08}"/>
              </a:ext>
            </a:extLst>
          </p:cNvPr>
          <p:cNvSpPr/>
          <p:nvPr/>
        </p:nvSpPr>
        <p:spPr>
          <a:xfrm>
            <a:off x="817155" y="5131372"/>
            <a:ext cx="5944325" cy="1384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atinLnBrk="0">
              <a:lnSpc>
                <a:spcPct val="90000"/>
              </a:lnSpc>
              <a:spcBef>
                <a:spcPts val="1000"/>
              </a:spcBef>
            </a:pPr>
            <a:r>
              <a:rPr lang="ko-KR" altLang="en-US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입력 데이터 읽기</a:t>
            </a:r>
            <a:r>
              <a:rPr lang="en-US" altLang="ko-KR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000" kern="1200" dirty="0" err="1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전처리</a:t>
            </a:r>
            <a:r>
              <a:rPr lang="en-US" altLang="ko-KR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, </a:t>
            </a:r>
            <a:r>
              <a:rPr lang="ko-KR" altLang="en-US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학습 및 </a:t>
            </a:r>
            <a:r>
              <a:rPr lang="ko-KR" altLang="en-US" sz="1000" kern="1200" dirty="0" err="1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체크포인팅</a:t>
            </a:r>
            <a:r>
              <a:rPr lang="en-US" altLang="ko-KR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ko-KR" altLang="en-US" sz="1000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상태에 대한 하위 그래프를 포함하는 학습 파이프라인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62027D-7F50-446B-BDE4-D5457496021C}"/>
              </a:ext>
            </a:extLst>
          </p:cNvPr>
          <p:cNvSpPr txBox="1"/>
          <p:nvPr/>
        </p:nvSpPr>
        <p:spPr>
          <a:xfrm>
            <a:off x="817260" y="4196632"/>
            <a:ext cx="5435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의 소개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DA6441-CF7D-43CE-8551-989B2F52D60E}"/>
              </a:ext>
            </a:extLst>
          </p:cNvPr>
          <p:cNvSpPr txBox="1"/>
          <p:nvPr/>
        </p:nvSpPr>
        <p:spPr>
          <a:xfrm>
            <a:off x="817155" y="4448428"/>
            <a:ext cx="7371805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40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TensorFlow </a:t>
            </a:r>
            <a:r>
              <a:rPr lang="ko-KR" altLang="en-US" sz="40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데이터 흐름 그래프</a:t>
            </a:r>
            <a:endParaRPr lang="id-ID" sz="40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  <p:pic>
        <p:nvPicPr>
          <p:cNvPr id="2" name="내용 개체 틀 4">
            <a:extLst>
              <a:ext uri="{FF2B5EF4-FFF2-40B4-BE49-F238E27FC236}">
                <a16:creationId xmlns:a16="http://schemas.microsoft.com/office/drawing/2014/main" id="{A1EA3AF9-182E-60E6-C391-E8478693A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025" y="681311"/>
            <a:ext cx="11327549" cy="2803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74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Chevron 2">
            <a:extLst>
              <a:ext uri="{FF2B5EF4-FFF2-40B4-BE49-F238E27FC236}">
                <a16:creationId xmlns:a16="http://schemas.microsoft.com/office/drawing/2014/main" id="{74CFE26F-870E-4816-AB1A-7506F1152407}"/>
              </a:ext>
            </a:extLst>
          </p:cNvPr>
          <p:cNvSpPr/>
          <p:nvPr/>
        </p:nvSpPr>
        <p:spPr>
          <a:xfrm>
            <a:off x="1827823" y="4161663"/>
            <a:ext cx="1693985" cy="549461"/>
          </a:xfrm>
          <a:prstGeom prst="chevron">
            <a:avLst>
              <a:gd name="adj" fmla="val 48276"/>
            </a:avLst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panose="020F0502020204030203"/>
            </a:endParaRPr>
          </a:p>
        </p:txBody>
      </p:sp>
      <p:sp>
        <p:nvSpPr>
          <p:cNvPr id="4" name="Arrow: Chevron 3">
            <a:extLst>
              <a:ext uri="{FF2B5EF4-FFF2-40B4-BE49-F238E27FC236}">
                <a16:creationId xmlns:a16="http://schemas.microsoft.com/office/drawing/2014/main" id="{065BCE15-B675-42E7-B74C-68821F909A3C}"/>
              </a:ext>
            </a:extLst>
          </p:cNvPr>
          <p:cNvSpPr/>
          <p:nvPr/>
        </p:nvSpPr>
        <p:spPr>
          <a:xfrm>
            <a:off x="3637866" y="4161663"/>
            <a:ext cx="1693985" cy="549461"/>
          </a:xfrm>
          <a:prstGeom prst="chevron">
            <a:avLst>
              <a:gd name="adj" fmla="val 48276"/>
            </a:avLst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panose="020F0502020204030203"/>
            </a:endParaRP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33A76E1C-B1B4-42C3-9478-1B30700CE9D0}"/>
              </a:ext>
            </a:extLst>
          </p:cNvPr>
          <p:cNvSpPr/>
          <p:nvPr/>
        </p:nvSpPr>
        <p:spPr>
          <a:xfrm>
            <a:off x="5447909" y="4161663"/>
            <a:ext cx="1693985" cy="549461"/>
          </a:xfrm>
          <a:prstGeom prst="chevron">
            <a:avLst>
              <a:gd name="adj" fmla="val 48276"/>
            </a:avLst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panose="020F0502020204030203"/>
            </a:endParaRP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E8F9E93F-5A8F-4FE2-9F72-B0EF88846C7E}"/>
              </a:ext>
            </a:extLst>
          </p:cNvPr>
          <p:cNvSpPr/>
          <p:nvPr/>
        </p:nvSpPr>
        <p:spPr>
          <a:xfrm>
            <a:off x="7257952" y="4161663"/>
            <a:ext cx="1693985" cy="549461"/>
          </a:xfrm>
          <a:prstGeom prst="chevron">
            <a:avLst>
              <a:gd name="adj" fmla="val 48276"/>
            </a:avLst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panose="020F0502020204030203"/>
            </a:endParaRPr>
          </a:p>
        </p:txBody>
      </p:sp>
      <p:sp>
        <p:nvSpPr>
          <p:cNvPr id="12" name="Arrow: Chevron 11">
            <a:extLst>
              <a:ext uri="{FF2B5EF4-FFF2-40B4-BE49-F238E27FC236}">
                <a16:creationId xmlns:a16="http://schemas.microsoft.com/office/drawing/2014/main" id="{D8820F8A-EA70-41D9-B38B-48106AC040F2}"/>
              </a:ext>
            </a:extLst>
          </p:cNvPr>
          <p:cNvSpPr/>
          <p:nvPr/>
        </p:nvSpPr>
        <p:spPr>
          <a:xfrm>
            <a:off x="9067995" y="4161663"/>
            <a:ext cx="1693985" cy="549461"/>
          </a:xfrm>
          <a:prstGeom prst="chevron">
            <a:avLst>
              <a:gd name="adj" fmla="val 48276"/>
            </a:avLst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Lato" panose="020F0502020204030203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4C82B7-4056-4791-9281-6AEF1A897A7E}"/>
              </a:ext>
            </a:extLst>
          </p:cNvPr>
          <p:cNvSpPr txBox="1"/>
          <p:nvPr/>
        </p:nvSpPr>
        <p:spPr>
          <a:xfrm>
            <a:off x="3637867" y="3191940"/>
            <a:ext cx="181051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accent3"/>
                </a:solidFill>
              </a:rPr>
              <a:t>서브그래프 실행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2" name="7 CuadroTexto">
            <a:extLst>
              <a:ext uri="{FF2B5EF4-FFF2-40B4-BE49-F238E27FC236}">
                <a16:creationId xmlns:a16="http://schemas.microsoft.com/office/drawing/2014/main" id="{9E2D02D1-158F-4FE1-92B2-624D915DE348}"/>
              </a:ext>
            </a:extLst>
          </p:cNvPr>
          <p:cNvSpPr txBox="1"/>
          <p:nvPr/>
        </p:nvSpPr>
        <p:spPr>
          <a:xfrm>
            <a:off x="3637866" y="3505252"/>
            <a:ext cx="1929704" cy="43640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클라이언트가 입력 및 출력 </a:t>
            </a:r>
            <a:r>
              <a:rPr lang="ko-KR" altLang="en-US" sz="1000" dirty="0" err="1">
                <a:solidFill>
                  <a:schemeClr val="accent3"/>
                </a:solidFill>
              </a:rPr>
              <a:t>엣지를</a:t>
            </a:r>
            <a:r>
              <a:rPr lang="ko-KR" altLang="en-US" sz="1000" dirty="0">
                <a:solidFill>
                  <a:schemeClr val="accent3"/>
                </a:solidFill>
              </a:rPr>
              <a:t> 선택하여 선언적으로 실행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E8AFA4-C11F-4C95-9E81-C25DCFA24663}"/>
              </a:ext>
            </a:extLst>
          </p:cNvPr>
          <p:cNvSpPr txBox="1"/>
          <p:nvPr/>
        </p:nvSpPr>
        <p:spPr>
          <a:xfrm>
            <a:off x="7257953" y="3191940"/>
            <a:ext cx="181051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1400" b="1" dirty="0">
                <a:solidFill>
                  <a:schemeClr val="accent3"/>
                </a:solidFill>
              </a:rPr>
              <a:t>상태 유지 연산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5" name="7 CuadroTexto">
            <a:extLst>
              <a:ext uri="{FF2B5EF4-FFF2-40B4-BE49-F238E27FC236}">
                <a16:creationId xmlns:a16="http://schemas.microsoft.com/office/drawing/2014/main" id="{4CBE5640-FB14-457B-8531-67384EA737AD}"/>
              </a:ext>
            </a:extLst>
          </p:cNvPr>
          <p:cNvSpPr txBox="1"/>
          <p:nvPr/>
        </p:nvSpPr>
        <p:spPr>
          <a:xfrm>
            <a:off x="7257952" y="3505252"/>
            <a:ext cx="1810511" cy="2055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데이터 공유 및 동기화 지원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CAF721C-CBBD-4C09-A2F6-6FE25A9EFFD1}"/>
              </a:ext>
            </a:extLst>
          </p:cNvPr>
          <p:cNvSpPr txBox="1"/>
          <p:nvPr/>
        </p:nvSpPr>
        <p:spPr>
          <a:xfrm>
            <a:off x="8950037" y="4929238"/>
            <a:ext cx="181051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ko-KR" altLang="en-US" sz="1400" b="1" dirty="0">
                <a:solidFill>
                  <a:schemeClr val="accent3"/>
                </a:solidFill>
              </a:rPr>
              <a:t>유연성 및 큐 조정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38" name="7 CuadroTexto">
            <a:extLst>
              <a:ext uri="{FF2B5EF4-FFF2-40B4-BE49-F238E27FC236}">
                <a16:creationId xmlns:a16="http://schemas.microsoft.com/office/drawing/2014/main" id="{EB99A0FC-8449-4E07-B757-229C3BBAC5B8}"/>
              </a:ext>
            </a:extLst>
          </p:cNvPr>
          <p:cNvSpPr txBox="1"/>
          <p:nvPr/>
        </p:nvSpPr>
        <p:spPr>
          <a:xfrm>
            <a:off x="8950036" y="5242550"/>
            <a:ext cx="1810510" cy="4367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큐를 사용한 조정으로 다양한 모델 아키텍처 지원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0BF4EDF-B893-4282-81C1-A2944C193265}"/>
              </a:ext>
            </a:extLst>
          </p:cNvPr>
          <p:cNvSpPr txBox="1"/>
          <p:nvPr/>
        </p:nvSpPr>
        <p:spPr>
          <a:xfrm>
            <a:off x="5105400" y="4929238"/>
            <a:ext cx="203421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ko-KR" altLang="en-US" sz="1400" b="1" dirty="0">
                <a:solidFill>
                  <a:schemeClr val="accent3"/>
                </a:solidFill>
              </a:rPr>
              <a:t>단계</a:t>
            </a:r>
            <a:r>
              <a:rPr lang="en-US" altLang="ko-KR" sz="1400" b="1" dirty="0">
                <a:solidFill>
                  <a:schemeClr val="accent3"/>
                </a:solidFill>
              </a:rPr>
              <a:t>(Stages) </a:t>
            </a:r>
            <a:r>
              <a:rPr lang="ko-KR" altLang="en-US" sz="1400" b="1" dirty="0">
                <a:solidFill>
                  <a:schemeClr val="accent3"/>
                </a:solidFill>
              </a:rPr>
              <a:t>및 동시 실행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2" name="7 CuadroTexto">
            <a:extLst>
              <a:ext uri="{FF2B5EF4-FFF2-40B4-BE49-F238E27FC236}">
                <a16:creationId xmlns:a16="http://schemas.microsoft.com/office/drawing/2014/main" id="{15A16E65-E7C6-48CD-A9B3-4B1B33DE0008}"/>
              </a:ext>
            </a:extLst>
          </p:cNvPr>
          <p:cNvSpPr txBox="1"/>
          <p:nvPr/>
        </p:nvSpPr>
        <p:spPr>
          <a:xfrm>
            <a:off x="5329100" y="5242550"/>
            <a:ext cx="1810510" cy="2055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여러 단계를 동시에 실행 가능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96B6F40-A76E-4C89-AD88-4C8145637DD2}"/>
              </a:ext>
            </a:extLst>
          </p:cNvPr>
          <p:cNvSpPr txBox="1"/>
          <p:nvPr/>
        </p:nvSpPr>
        <p:spPr>
          <a:xfrm>
            <a:off x="1711766" y="4929238"/>
            <a:ext cx="180690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ko-KR" altLang="en-US" sz="1400" b="1" dirty="0">
                <a:solidFill>
                  <a:schemeClr val="accent3"/>
                </a:solidFill>
              </a:rPr>
              <a:t>데이터 흐름 그래프</a:t>
            </a:r>
            <a:endParaRPr lang="en-US" sz="1400" b="1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5" name="7 CuadroTexto">
            <a:extLst>
              <a:ext uri="{FF2B5EF4-FFF2-40B4-BE49-F238E27FC236}">
                <a16:creationId xmlns:a16="http://schemas.microsoft.com/office/drawing/2014/main" id="{8DB2D9DC-47BA-4125-8785-38E4E72EF401}"/>
              </a:ext>
            </a:extLst>
          </p:cNvPr>
          <p:cNvSpPr txBox="1"/>
          <p:nvPr/>
        </p:nvSpPr>
        <p:spPr>
          <a:xfrm>
            <a:off x="1711765" y="5242550"/>
            <a:ext cx="1806908" cy="43678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ko-KR" altLang="en-US" sz="1000" dirty="0">
                <a:solidFill>
                  <a:schemeClr val="accent3"/>
                </a:solidFill>
              </a:rPr>
              <a:t>모든 계산을 데이터 흐름 그래프로 표현</a:t>
            </a:r>
            <a:endParaRPr lang="en-US" sz="10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  <a:cs typeface="Lato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DB814B8-24F0-4196-A24B-42C8C29E74BC}"/>
              </a:ext>
            </a:extLst>
          </p:cNvPr>
          <p:cNvSpPr/>
          <p:nvPr/>
        </p:nvSpPr>
        <p:spPr>
          <a:xfrm>
            <a:off x="1489501" y="2091284"/>
            <a:ext cx="9212997" cy="4364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는 데이터 흐름 그래프로 계산을 표현하고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클라이언트는 서브그래프를 선택적으로 실행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r>
              <a:rPr lang="ko-KR" altLang="en-US" sz="1000" dirty="0">
                <a:solidFill>
                  <a:schemeClr val="accent3"/>
                </a:solidFill>
              </a:rPr>
              <a:t>각 실행은 ‘</a:t>
            </a:r>
            <a:r>
              <a:rPr lang="ko-KR" altLang="en-US" sz="1000" dirty="0" err="1">
                <a:solidFill>
                  <a:schemeClr val="accent3"/>
                </a:solidFill>
              </a:rPr>
              <a:t>단계’로</a:t>
            </a:r>
            <a:r>
              <a:rPr lang="ko-KR" altLang="en-US" sz="1000" dirty="0">
                <a:solidFill>
                  <a:schemeClr val="accent3"/>
                </a:solidFill>
              </a:rPr>
              <a:t> 불리며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여러 단계를 동시에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r>
              <a:rPr lang="ko-KR" altLang="en-US" sz="1000" dirty="0">
                <a:solidFill>
                  <a:schemeClr val="accent3"/>
                </a:solidFill>
              </a:rPr>
              <a:t>상태 유지 연산을 통해 데이터 공유와 동기화가 가능하며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큐를 통한 조정으로 다양한 모델 아키텍처를 지원</a:t>
            </a:r>
            <a:r>
              <a:rPr lang="en-US" altLang="ko-KR" sz="1000" dirty="0">
                <a:solidFill>
                  <a:schemeClr val="accent3"/>
                </a:solidFill>
              </a:rPr>
              <a:t>. </a:t>
            </a:r>
            <a:r>
              <a:rPr lang="ko-KR" altLang="en-US" sz="1000" dirty="0">
                <a:solidFill>
                  <a:schemeClr val="accent3"/>
                </a:solidFill>
              </a:rPr>
              <a:t>이러한 동시 실행과 부분 실행 기능은 </a:t>
            </a:r>
            <a:r>
              <a:rPr lang="en-US" altLang="ko-KR" sz="1000" dirty="0">
                <a:solidFill>
                  <a:schemeClr val="accent3"/>
                </a:solidFill>
              </a:rPr>
              <a:t>TensorFlow</a:t>
            </a:r>
            <a:r>
              <a:rPr lang="ko-KR" altLang="en-US" sz="1000" dirty="0">
                <a:solidFill>
                  <a:schemeClr val="accent3"/>
                </a:solidFill>
              </a:rPr>
              <a:t>의 높은 유연성을 제공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sz="400" dirty="0">
              <a:solidFill>
                <a:schemeClr val="accent3"/>
              </a:solidFill>
              <a:latin typeface="Lato" panose="020F0502020204030203"/>
              <a:ea typeface="PT Sans" panose="020B0503020203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561D52-E867-4124-84AE-02160BBD0B38}"/>
              </a:ext>
            </a:extLst>
          </p:cNvPr>
          <p:cNvSpPr txBox="1"/>
          <p:nvPr/>
        </p:nvSpPr>
        <p:spPr>
          <a:xfrm>
            <a:off x="2436439" y="1178664"/>
            <a:ext cx="73152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실행 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7EC0F89-E4E7-46EA-AC80-DF6600398A74}"/>
              </a:ext>
            </a:extLst>
          </p:cNvPr>
          <p:cNvSpPr txBox="1"/>
          <p:nvPr/>
        </p:nvSpPr>
        <p:spPr>
          <a:xfrm>
            <a:off x="0" y="1425655"/>
            <a:ext cx="12192000" cy="57708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40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TensorFlow </a:t>
            </a:r>
            <a:r>
              <a:rPr lang="ko-KR" altLang="en-US" sz="40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부분 및 동시 실행 개요</a:t>
            </a:r>
            <a:endParaRPr lang="id-ID" sz="40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75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2D3A8D26-E685-4CF2-8DC0-31EBBFB408FA}"/>
              </a:ext>
            </a:extLst>
          </p:cNvPr>
          <p:cNvSpPr txBox="1"/>
          <p:nvPr/>
        </p:nvSpPr>
        <p:spPr>
          <a:xfrm>
            <a:off x="2118969" y="2658600"/>
            <a:ext cx="584301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2000" b="1" dirty="0">
                <a:solidFill>
                  <a:schemeClr val="accent3"/>
                </a:solidFill>
              </a:rPr>
              <a:t>분산 실행</a:t>
            </a:r>
            <a:endParaRPr lang="en-US" sz="2000" b="1" dirty="0">
              <a:solidFill>
                <a:schemeClr val="accent3"/>
              </a:solidFill>
              <a:latin typeface="Lato" panose="020F0502020204030203"/>
              <a:ea typeface="Roboto" panose="02000000000000000000" pitchFamily="2" charset="0"/>
              <a:cs typeface="Times Sans Serif" panose="02020603050405020304" pitchFamily="18" charset="0"/>
            </a:endParaRPr>
          </a:p>
        </p:txBody>
      </p:sp>
      <p:sp>
        <p:nvSpPr>
          <p:cNvPr id="24" name="7 CuadroTexto">
            <a:extLst>
              <a:ext uri="{FF2B5EF4-FFF2-40B4-BE49-F238E27FC236}">
                <a16:creationId xmlns:a16="http://schemas.microsoft.com/office/drawing/2014/main" id="{D2FB0C10-C3E4-44E9-B91D-C492400ED1A4}"/>
              </a:ext>
            </a:extLst>
          </p:cNvPr>
          <p:cNvSpPr txBox="1"/>
          <p:nvPr/>
        </p:nvSpPr>
        <p:spPr>
          <a:xfrm>
            <a:off x="2118972" y="3020921"/>
            <a:ext cx="5839946" cy="10468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accent3"/>
                </a:solidFill>
              </a:rPr>
              <a:t>데이터 흐름 간소화</a:t>
            </a:r>
            <a:br>
              <a:rPr lang="ko-KR" altLang="en-US" sz="1000" dirty="0">
                <a:solidFill>
                  <a:schemeClr val="accent3"/>
                </a:solidFill>
              </a:rPr>
            </a:br>
            <a:r>
              <a:rPr lang="ko-KR" altLang="en-US" sz="1000" dirty="0">
                <a:solidFill>
                  <a:schemeClr val="accent3"/>
                </a:solidFill>
              </a:rPr>
              <a:t>데이터 흐름은 분산 실행을 쉽게 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서브 연산 간의 명확한 소통을 지원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accent3"/>
                </a:solidFill>
              </a:rPr>
              <a:t>범용 배포 가능성</a:t>
            </a:r>
            <a:endParaRPr lang="ko-KR" altLang="en-US" sz="1000" dirty="0">
              <a:solidFill>
                <a:schemeClr val="accent3"/>
              </a:solidFill>
            </a:endParaRPr>
          </a:p>
          <a:p>
            <a:pPr marL="457200" lvl="1"/>
            <a:r>
              <a:rPr lang="ko-KR" altLang="en-US" sz="1000" dirty="0">
                <a:solidFill>
                  <a:schemeClr val="accent3"/>
                </a:solidFill>
              </a:rPr>
              <a:t>동일한 </a:t>
            </a:r>
            <a:r>
              <a:rPr lang="en-US" altLang="ko-KR" sz="1000" dirty="0">
                <a:solidFill>
                  <a:schemeClr val="accent3"/>
                </a:solidFill>
              </a:rPr>
              <a:t>TensorFlow </a:t>
            </a:r>
            <a:r>
              <a:rPr lang="ko-KR" altLang="en-US" sz="1000" dirty="0">
                <a:solidFill>
                  <a:schemeClr val="accent3"/>
                </a:solidFill>
              </a:rPr>
              <a:t>프로그램을 </a:t>
            </a:r>
            <a:r>
              <a:rPr lang="en-US" altLang="ko-KR" sz="1000" dirty="0">
                <a:solidFill>
                  <a:schemeClr val="accent3"/>
                </a:solidFill>
              </a:rPr>
              <a:t>GPU, TPU </a:t>
            </a:r>
            <a:r>
              <a:rPr lang="ko-KR" altLang="en-US" sz="1000" dirty="0">
                <a:solidFill>
                  <a:schemeClr val="accent3"/>
                </a:solidFill>
              </a:rPr>
              <a:t>클러스터 및 모바일 기기에서 모두 배포 가능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accent3"/>
              </a:solidFill>
              <a:latin typeface="Lato" panose="020F0502020204030203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64970DC-1B7F-4181-81B3-CEABA2735AD0}"/>
              </a:ext>
            </a:extLst>
          </p:cNvPr>
          <p:cNvCxnSpPr/>
          <p:nvPr/>
        </p:nvCxnSpPr>
        <p:spPr>
          <a:xfrm flipH="1">
            <a:off x="2154530" y="4031954"/>
            <a:ext cx="4716285" cy="0"/>
          </a:xfrm>
          <a:prstGeom prst="line">
            <a:avLst/>
          </a:prstGeom>
          <a:ln w="76200" cap="rnd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A72AEC5B-568E-4344-9F29-4F40C9E0BE72}"/>
              </a:ext>
            </a:extLst>
          </p:cNvPr>
          <p:cNvSpPr txBox="1"/>
          <p:nvPr/>
        </p:nvSpPr>
        <p:spPr>
          <a:xfrm>
            <a:off x="4556156" y="4438757"/>
            <a:ext cx="584301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ko-KR" altLang="en-US" sz="2000" b="1" dirty="0">
                <a:solidFill>
                  <a:schemeClr val="accent3"/>
                </a:solidFill>
              </a:rPr>
              <a:t>데이터 흐름 최적화</a:t>
            </a:r>
          </a:p>
        </p:txBody>
      </p:sp>
      <p:sp>
        <p:nvSpPr>
          <p:cNvPr id="47" name="7 CuadroTexto">
            <a:extLst>
              <a:ext uri="{FF2B5EF4-FFF2-40B4-BE49-F238E27FC236}">
                <a16:creationId xmlns:a16="http://schemas.microsoft.com/office/drawing/2014/main" id="{4F728092-BF39-4283-9B46-19FC4D2E1877}"/>
              </a:ext>
            </a:extLst>
          </p:cNvPr>
          <p:cNvSpPr txBox="1"/>
          <p:nvPr/>
        </p:nvSpPr>
        <p:spPr>
          <a:xfrm>
            <a:off x="4559226" y="4846251"/>
            <a:ext cx="5839946" cy="8980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accent3"/>
                </a:solidFill>
              </a:rPr>
              <a:t>특화된 커널 실행</a:t>
            </a:r>
            <a:br>
              <a:rPr lang="ko-KR" altLang="en-US" sz="1000" dirty="0">
                <a:solidFill>
                  <a:schemeClr val="accent3"/>
                </a:solidFill>
              </a:rPr>
            </a:br>
            <a:r>
              <a:rPr lang="ko-KR" altLang="en-US" sz="1000" dirty="0">
                <a:solidFill>
                  <a:schemeClr val="accent3"/>
                </a:solidFill>
              </a:rPr>
              <a:t>각 연산에 대해 특정 장치에 맞는 커널을 선택하여 최적화 가능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altLang="ko-KR" sz="1000" b="1" dirty="0">
              <a:solidFill>
                <a:schemeClr val="accent3"/>
              </a:solidFill>
            </a:endParaRPr>
          </a:p>
          <a:p>
            <a:pPr marL="171450" indent="-171450" algn="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b="1" dirty="0">
                <a:solidFill>
                  <a:schemeClr val="accent3"/>
                </a:solidFill>
              </a:rPr>
              <a:t>장치 배치와 유연성</a:t>
            </a:r>
            <a:br>
              <a:rPr lang="ko-KR" altLang="en-US" sz="1000" dirty="0">
                <a:solidFill>
                  <a:schemeClr val="accent3"/>
                </a:solidFill>
              </a:rPr>
            </a:br>
            <a:r>
              <a:rPr lang="ko-KR" altLang="en-US" sz="1000" dirty="0">
                <a:solidFill>
                  <a:schemeClr val="accent3"/>
                </a:solidFill>
              </a:rPr>
              <a:t>운영자는 상태를 같은 장치에 배치해야 하며</a:t>
            </a:r>
            <a:r>
              <a:rPr lang="en-US" altLang="ko-KR" sz="1000" dirty="0">
                <a:solidFill>
                  <a:schemeClr val="accent3"/>
                </a:solidFill>
              </a:rPr>
              <a:t>, </a:t>
            </a:r>
            <a:r>
              <a:rPr lang="ko-KR" altLang="en-US" sz="1000" dirty="0">
                <a:solidFill>
                  <a:schemeClr val="accent3"/>
                </a:solidFill>
              </a:rPr>
              <a:t>부분적인 장치 선호도를 지정할 수 있어 유연한 실행 가능</a:t>
            </a:r>
            <a:r>
              <a:rPr lang="en-US" altLang="ko-KR" sz="1000" dirty="0">
                <a:solidFill>
                  <a:schemeClr val="accent3"/>
                </a:solidFill>
              </a:rPr>
              <a:t>.</a:t>
            </a:r>
            <a:endParaRPr lang="en-US" sz="1000" dirty="0">
              <a:solidFill>
                <a:schemeClr val="accent3"/>
              </a:solidFill>
              <a:latin typeface="Lato" panose="020F0502020204030203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535787B-4421-4A16-ABB0-7589CFFAB764}"/>
              </a:ext>
            </a:extLst>
          </p:cNvPr>
          <p:cNvCxnSpPr/>
          <p:nvPr/>
        </p:nvCxnSpPr>
        <p:spPr>
          <a:xfrm flipH="1">
            <a:off x="5642246" y="6047644"/>
            <a:ext cx="4716286" cy="0"/>
          </a:xfrm>
          <a:prstGeom prst="line">
            <a:avLst/>
          </a:prstGeom>
          <a:ln w="76200" cap="rnd" cmpd="sng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02555D36-0505-43FF-A7D9-F200E638E152}"/>
              </a:ext>
            </a:extLst>
          </p:cNvPr>
          <p:cNvSpPr txBox="1"/>
          <p:nvPr/>
        </p:nvSpPr>
        <p:spPr>
          <a:xfrm>
            <a:off x="2437419" y="1113683"/>
            <a:ext cx="73152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TensorFlow </a:t>
            </a:r>
            <a:r>
              <a:rPr lang="ko-KR" altLang="en-US" sz="1200" b="1" dirty="0">
                <a:solidFill>
                  <a:schemeClr val="tx2">
                    <a:lumMod val="65000"/>
                    <a:lumOff val="35000"/>
                  </a:schemeClr>
                </a:solidFill>
                <a:latin typeface="Bitter" panose="00000500000000000000" pitchFamily="50" charset="0"/>
                <a:ea typeface="Helmet" pitchFamily="50" charset="-128"/>
                <a:cs typeface="Helmet" pitchFamily="50" charset="-128"/>
              </a:rPr>
              <a:t>실행 모델</a:t>
            </a:r>
            <a:endParaRPr lang="en-US" sz="1200" b="1" dirty="0">
              <a:solidFill>
                <a:schemeClr val="tx2">
                  <a:lumMod val="65000"/>
                  <a:lumOff val="35000"/>
                </a:schemeClr>
              </a:solidFill>
              <a:latin typeface="Bitter" panose="00000500000000000000" pitchFamily="50" charset="0"/>
              <a:ea typeface="Helmet" pitchFamily="50" charset="-128"/>
              <a:cs typeface="Helmet" pitchFamily="50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9CFBFE9-B2EF-4C78-BA35-4374D1331228}"/>
              </a:ext>
            </a:extLst>
          </p:cNvPr>
          <p:cNvSpPr txBox="1"/>
          <p:nvPr/>
        </p:nvSpPr>
        <p:spPr>
          <a:xfrm>
            <a:off x="1784864" y="1360674"/>
            <a:ext cx="8614308" cy="66165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ko-KR" altLang="en-US" sz="4400" dirty="0">
                <a:solidFill>
                  <a:schemeClr val="tx2">
                    <a:lumMod val="85000"/>
                    <a:lumOff val="15000"/>
                  </a:schemeClr>
                </a:solidFill>
                <a:latin typeface="Raleway Black" panose="020B0A03030101060003" pitchFamily="34" charset="0"/>
              </a:rPr>
              <a:t>분산 실행 및 데이터 흐름 최적화</a:t>
            </a:r>
            <a:endParaRPr lang="id-ID" sz="4400" dirty="0">
              <a:solidFill>
                <a:schemeClr val="tx2">
                  <a:lumMod val="85000"/>
                  <a:lumOff val="15000"/>
                </a:schemeClr>
              </a:solidFill>
              <a:latin typeface="Raleway Black" panose="020B0A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47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Child">
      <a:dk1>
        <a:srgbClr val="6787B7"/>
      </a:dk1>
      <a:lt1>
        <a:sysClr val="window" lastClr="FFFFFF"/>
      </a:lt1>
      <a:dk2>
        <a:srgbClr val="000000"/>
      </a:dk2>
      <a:lt2>
        <a:srgbClr val="F8F8F8"/>
      </a:lt2>
      <a:accent1>
        <a:srgbClr val="EAEAEA"/>
      </a:accent1>
      <a:accent2>
        <a:srgbClr val="DDDDDD"/>
      </a:accent2>
      <a:accent3>
        <a:srgbClr val="080808"/>
      </a:accent3>
      <a:accent4>
        <a:srgbClr val="111111"/>
      </a:accent4>
      <a:accent5>
        <a:srgbClr val="1C1C1C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55207</TotalTime>
  <Words>1476</Words>
  <Application>Microsoft Office PowerPoint</Application>
  <PresentationFormat>와이드스크린</PresentationFormat>
  <Paragraphs>204</Paragraphs>
  <Slides>27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5" baseType="lpstr">
      <vt:lpstr>Bitter</vt:lpstr>
      <vt:lpstr>Pretendard-Regular</vt:lpstr>
      <vt:lpstr>ADLaM Display</vt:lpstr>
      <vt:lpstr>Arial</vt:lpstr>
      <vt:lpstr>Calibri</vt:lpstr>
      <vt:lpstr>Lato</vt:lpstr>
      <vt:lpstr>Raleway Black</vt:lpstr>
      <vt:lpstr>Office Theme</vt:lpstr>
      <vt:lpstr>PowerPoint 프레젠테이션</vt:lpstr>
      <vt:lpstr>목차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</dc:creator>
  <cp:lastModifiedBy>조성환</cp:lastModifiedBy>
  <cp:revision>3909</cp:revision>
  <dcterms:created xsi:type="dcterms:W3CDTF">2014-10-14T06:21:58Z</dcterms:created>
  <dcterms:modified xsi:type="dcterms:W3CDTF">2024-10-10T04:37:10Z</dcterms:modified>
  <cp:category>Natural</cp:category>
</cp:coreProperties>
</file>