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9" r:id="rId3"/>
    <p:sldId id="328" r:id="rId4"/>
    <p:sldId id="330" r:id="rId5"/>
    <p:sldId id="331" r:id="rId6"/>
    <p:sldId id="332" r:id="rId7"/>
    <p:sldId id="334" r:id="rId8"/>
    <p:sldId id="335" r:id="rId9"/>
    <p:sldId id="336" r:id="rId10"/>
    <p:sldId id="337" r:id="rId11"/>
    <p:sldId id="338" r:id="rId12"/>
    <p:sldId id="341" r:id="rId13"/>
    <p:sldId id="340" r:id="rId14"/>
    <p:sldId id="342" r:id="rId15"/>
    <p:sldId id="343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268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6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A44617-4EFE-591B-3741-834EC174C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DC3BD0F-2233-F645-94A2-96C5E8828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817190-03FC-8D64-18A3-B3FFE7964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1AAC-26D7-4363-8168-698DD623F9C7}" type="datetimeFigureOut">
              <a:rPr lang="ko-KR" altLang="en-US" smtClean="0"/>
              <a:t>2024-10-17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18FA79-C8C0-304F-19B5-5CEB181E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B02DF1-6CA5-1714-1EAE-9F616306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B9E3-E128-41EA-B17E-70E5F3F330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78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C3D8E9-75AD-F897-AE33-C2B1EF1F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4762A5-EE97-C0ED-D263-26EC37477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94CEDB-755D-C224-71A4-3CD48734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1AAC-26D7-4363-8168-698DD623F9C7}" type="datetimeFigureOut">
              <a:rPr lang="ko-KR" altLang="en-US" smtClean="0"/>
              <a:t>2024-10-17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3C0CB2-83A9-69ED-C213-A5C99B08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722084-2FC1-B4DF-22FD-07FAC6CE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B9E3-E128-41EA-B17E-70E5F3F330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00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BA5D866-09BE-F1E2-7FBE-9EBD70E42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6FEEF87-D6C6-A0B9-F98C-49B360A0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ABC402-3AD7-F5A5-D8AD-7A068167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1AAC-26D7-4363-8168-698DD623F9C7}" type="datetimeFigureOut">
              <a:rPr lang="ko-KR" altLang="en-US" smtClean="0"/>
              <a:t>2024-10-17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97366C-9E0C-FAB3-4A67-9419338D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4B9C08-30BF-00ED-38FF-3257DA14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B9E3-E128-41EA-B17E-70E5F3F330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96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63878B-CAD4-7BA4-5CDD-9167FEF0D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FB3E-140D-4AEB-9037-0CD290563301}" type="datetime1">
              <a:rPr lang="ko-KR" altLang="en-US" smtClean="0"/>
              <a:t>2024-10-17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2A1FE0-F93F-5296-D62B-5CC823DD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4C9B9F-0832-F354-CD88-0F8CC56D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338F-AB51-4748-ABEA-0DEB0A27918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야외, 도로, 길, 자동차이(가) 표시된 사진&#10;&#10;자동 생성된 설명">
            <a:extLst>
              <a:ext uri="{FF2B5EF4-FFF2-40B4-BE49-F238E27FC236}">
                <a16:creationId xmlns:a16="http://schemas.microsoft.com/office/drawing/2014/main" id="{169FAFD0-BB12-ED83-576F-516F90D640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21" b="41153"/>
          <a:stretch/>
        </p:blipFill>
        <p:spPr>
          <a:xfrm>
            <a:off x="0" y="2690"/>
            <a:ext cx="12192000" cy="975396"/>
          </a:xfrm>
          <a:custGeom>
            <a:avLst/>
            <a:gdLst>
              <a:gd name="connsiteX0" fmla="*/ 0 w 12192000"/>
              <a:gd name="connsiteY0" fmla="*/ 0 h 1278035"/>
              <a:gd name="connsiteX1" fmla="*/ 12192000 w 12192000"/>
              <a:gd name="connsiteY1" fmla="*/ 0 h 1278035"/>
              <a:gd name="connsiteX2" fmla="*/ 12192000 w 12192000"/>
              <a:gd name="connsiteY2" fmla="*/ 1278035 h 1278035"/>
              <a:gd name="connsiteX3" fmla="*/ 0 w 12192000"/>
              <a:gd name="connsiteY3" fmla="*/ 1278035 h 127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278035">
                <a:moveTo>
                  <a:pt x="0" y="0"/>
                </a:moveTo>
                <a:lnTo>
                  <a:pt x="12192000" y="0"/>
                </a:lnTo>
                <a:lnTo>
                  <a:pt x="12192000" y="1278035"/>
                </a:lnTo>
                <a:lnTo>
                  <a:pt x="0" y="1278035"/>
                </a:lnTo>
                <a:close/>
              </a:path>
            </a:pathLst>
          </a:cu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AD8BB0A-7A80-4BFA-83AF-BFB9C7AD5F53}"/>
              </a:ext>
            </a:extLst>
          </p:cNvPr>
          <p:cNvSpPr/>
          <p:nvPr userDrawn="1"/>
        </p:nvSpPr>
        <p:spPr>
          <a:xfrm flipH="1">
            <a:off x="0" y="0"/>
            <a:ext cx="12192000" cy="978085"/>
          </a:xfrm>
          <a:prstGeom prst="rect">
            <a:avLst/>
          </a:prstGeom>
          <a:solidFill>
            <a:srgbClr val="062C6E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EA8396B-87E9-C5D9-CE6F-3F0D6568EDA6}"/>
              </a:ext>
            </a:extLst>
          </p:cNvPr>
          <p:cNvSpPr/>
          <p:nvPr userDrawn="1"/>
        </p:nvSpPr>
        <p:spPr>
          <a:xfrm flipH="1">
            <a:off x="0" y="6739886"/>
            <a:ext cx="12192000" cy="133835"/>
          </a:xfrm>
          <a:prstGeom prst="rect">
            <a:avLst/>
          </a:prstGeom>
          <a:solidFill>
            <a:srgbClr val="062C6E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원, 그래픽, 폰트, 디자인이(가) 표시된 사진&#10;&#10;자동 생성된 설명">
            <a:extLst>
              <a:ext uri="{FF2B5EF4-FFF2-40B4-BE49-F238E27FC236}">
                <a16:creationId xmlns:a16="http://schemas.microsoft.com/office/drawing/2014/main" id="{5D4E6175-3427-181D-CEBB-B57059BCBD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390" y="202417"/>
            <a:ext cx="1568450" cy="573248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7C350F9C-D21A-9EE3-F21C-17AF532C04E5}"/>
              </a:ext>
            </a:extLst>
          </p:cNvPr>
          <p:cNvGrpSpPr/>
          <p:nvPr userDrawn="1"/>
        </p:nvGrpSpPr>
        <p:grpSpPr>
          <a:xfrm>
            <a:off x="375895" y="1298121"/>
            <a:ext cx="285864" cy="196896"/>
            <a:chOff x="637381" y="1791288"/>
            <a:chExt cx="155575" cy="107156"/>
          </a:xfrm>
        </p:grpSpPr>
        <p:sp>
          <p:nvSpPr>
            <p:cNvPr id="11" name="화살표: 갈매기형 수장 10">
              <a:extLst>
                <a:ext uri="{FF2B5EF4-FFF2-40B4-BE49-F238E27FC236}">
                  <a16:creationId xmlns:a16="http://schemas.microsoft.com/office/drawing/2014/main" id="{071CDE85-E738-FD17-87BC-C0A3C69785CC}"/>
                </a:ext>
              </a:extLst>
            </p:cNvPr>
            <p:cNvSpPr/>
            <p:nvPr/>
          </p:nvSpPr>
          <p:spPr>
            <a:xfrm>
              <a:off x="701675" y="1791288"/>
              <a:ext cx="91281" cy="107156"/>
            </a:xfrm>
            <a:prstGeom prst="chevron">
              <a:avLst/>
            </a:prstGeom>
            <a:solidFill>
              <a:srgbClr val="465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화살표: 갈매기형 수장 11">
              <a:extLst>
                <a:ext uri="{FF2B5EF4-FFF2-40B4-BE49-F238E27FC236}">
                  <a16:creationId xmlns:a16="http://schemas.microsoft.com/office/drawing/2014/main" id="{530781CA-48D5-B4B3-748D-F69120395416}"/>
                </a:ext>
              </a:extLst>
            </p:cNvPr>
            <p:cNvSpPr/>
            <p:nvPr/>
          </p:nvSpPr>
          <p:spPr>
            <a:xfrm>
              <a:off x="637381" y="1791288"/>
              <a:ext cx="91281" cy="107156"/>
            </a:xfrm>
            <a:prstGeom prst="chevron">
              <a:avLst/>
            </a:prstGeom>
            <a:solidFill>
              <a:srgbClr val="122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738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3CBE11-63E2-64B1-387E-E8D24520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064A-2126-4976-88AF-DC615F6BEEE7}" type="datetime1">
              <a:rPr lang="ko-KR" altLang="en-US" smtClean="0"/>
              <a:t>2024-10-17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55A26A-9B31-315C-8ED7-D1008ED2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A37655-8192-AC31-78FC-0CE1744E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338F-AB51-4748-ABEA-0DEB0A27918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D1B1441-8382-002C-1001-37A3520461E0}"/>
              </a:ext>
            </a:extLst>
          </p:cNvPr>
          <p:cNvSpPr/>
          <p:nvPr userDrawn="1"/>
        </p:nvSpPr>
        <p:spPr>
          <a:xfrm>
            <a:off x="0" y="996063"/>
            <a:ext cx="12204892" cy="159353"/>
          </a:xfrm>
          <a:prstGeom prst="rect">
            <a:avLst/>
          </a:prstGeom>
          <a:gradFill>
            <a:gsLst>
              <a:gs pos="100000">
                <a:srgbClr val="9CBAEC"/>
              </a:gs>
              <a:gs pos="3000">
                <a:srgbClr val="C2C4F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8" name="그림 7" descr="야외, 도로, 길, 자동차이(가) 표시된 사진&#10;&#10;자동 생성된 설명">
            <a:extLst>
              <a:ext uri="{FF2B5EF4-FFF2-40B4-BE49-F238E27FC236}">
                <a16:creationId xmlns:a16="http://schemas.microsoft.com/office/drawing/2014/main" id="{E0E21C71-F0AB-7C7F-D35D-EF43B7A59E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33636" r="41841" b="56645"/>
          <a:stretch/>
        </p:blipFill>
        <p:spPr>
          <a:xfrm>
            <a:off x="-12892" y="10160"/>
            <a:ext cx="12204892" cy="988997"/>
          </a:xfrm>
          <a:custGeom>
            <a:avLst/>
            <a:gdLst>
              <a:gd name="connsiteX0" fmla="*/ 0 w 12192000"/>
              <a:gd name="connsiteY0" fmla="*/ 0 h 1278035"/>
              <a:gd name="connsiteX1" fmla="*/ 12192000 w 12192000"/>
              <a:gd name="connsiteY1" fmla="*/ 0 h 1278035"/>
              <a:gd name="connsiteX2" fmla="*/ 12192000 w 12192000"/>
              <a:gd name="connsiteY2" fmla="*/ 1278035 h 1278035"/>
              <a:gd name="connsiteX3" fmla="*/ 0 w 12192000"/>
              <a:gd name="connsiteY3" fmla="*/ 1278035 h 127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278035">
                <a:moveTo>
                  <a:pt x="0" y="0"/>
                </a:moveTo>
                <a:lnTo>
                  <a:pt x="12192000" y="0"/>
                </a:lnTo>
                <a:lnTo>
                  <a:pt x="12192000" y="1278035"/>
                </a:lnTo>
                <a:lnTo>
                  <a:pt x="0" y="1278035"/>
                </a:lnTo>
                <a:close/>
              </a:path>
            </a:pathLst>
          </a:cu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2E006BA-32F3-F881-4953-28D2E0EF30DC}"/>
              </a:ext>
            </a:extLst>
          </p:cNvPr>
          <p:cNvSpPr/>
          <p:nvPr userDrawn="1"/>
        </p:nvSpPr>
        <p:spPr>
          <a:xfrm flipH="1">
            <a:off x="-12892" y="-11246"/>
            <a:ext cx="12217784" cy="1010403"/>
          </a:xfrm>
          <a:prstGeom prst="rect">
            <a:avLst/>
          </a:prstGeom>
          <a:gradFill>
            <a:gsLst>
              <a:gs pos="100000">
                <a:srgbClr val="000F2A">
                  <a:alpha val="32000"/>
                </a:srgbClr>
              </a:gs>
              <a:gs pos="87000">
                <a:srgbClr val="002060">
                  <a:alpha val="73000"/>
                </a:srgbClr>
              </a:gs>
              <a:gs pos="50000">
                <a:srgbClr val="14326D">
                  <a:alpha val="93000"/>
                </a:srgbClr>
              </a:gs>
              <a:gs pos="3000">
                <a:srgbClr val="002060">
                  <a:alpha val="9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84CA32-FBEB-B8C2-93C7-4AC77ACDD05C}"/>
              </a:ext>
            </a:extLst>
          </p:cNvPr>
          <p:cNvSpPr txBox="1"/>
          <p:nvPr userDrawn="1"/>
        </p:nvSpPr>
        <p:spPr>
          <a:xfrm>
            <a:off x="193645" y="182092"/>
            <a:ext cx="114717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FF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II. </a:t>
            </a:r>
            <a:r>
              <a:rPr lang="ko-KR" altLang="en-US" sz="3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일반 현황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F0696F9-0800-1930-27E9-43725B22DEFA}"/>
              </a:ext>
            </a:extLst>
          </p:cNvPr>
          <p:cNvSpPr/>
          <p:nvPr userDrawn="1"/>
        </p:nvSpPr>
        <p:spPr>
          <a:xfrm>
            <a:off x="-12892" y="6699117"/>
            <a:ext cx="12204892" cy="159353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1128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556DFD-9D7F-E08A-933B-C41F6BA1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F77151-3B3D-5FD1-F0DE-E6325795E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63B39D-93B4-9F1C-C7C7-BF54A2E0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1AAC-26D7-4363-8168-698DD623F9C7}" type="datetimeFigureOut">
              <a:rPr lang="ko-KR" altLang="en-US" smtClean="0"/>
              <a:t>2024-10-17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CC5194-B7B9-1E68-A70C-18722355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6D3A4F-90CF-EF78-64D5-2F9ED458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B9E3-E128-41EA-B17E-70E5F3F330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32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1FA51F-0D70-1232-9775-B35A57CB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445A7E-01EE-27D8-5530-E8F253C0D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ACB214-0D1E-6B31-DBF8-1FC61AA2B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1AAC-26D7-4363-8168-698DD623F9C7}" type="datetimeFigureOut">
              <a:rPr lang="ko-KR" altLang="en-US" smtClean="0"/>
              <a:t>2024-10-17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33EBE8-6109-2FB8-8359-2170DFB0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3BC0D5-2F77-B319-23B0-254058C9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B9E3-E128-41EA-B17E-70E5F3F330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25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B1F1B3-A52F-C40D-B13A-DDBB816D6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5347B2-FD0E-D605-CE06-10FCAF2A0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A3BA8C-6389-59D3-8C89-D8C64634A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3F4E3F5-4598-3E0A-9527-6FA9D218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1AAC-26D7-4363-8168-698DD623F9C7}" type="datetimeFigureOut">
              <a:rPr lang="ko-KR" altLang="en-US" smtClean="0"/>
              <a:t>2024-10-17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463DD9-2A77-4E74-5111-D98DCAF2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2E143F-E2CB-1D31-8B5B-DCEEF0B5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B9E3-E128-41EA-B17E-70E5F3F330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33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7E0BAA-E6B1-9277-7C18-48A711E2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CD8A05-143D-DA4C-7E55-CC7694038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753BAE-BECF-CCC1-D921-576F70CA6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5BBA96D-E254-F4F6-E887-E84789E32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1FD7B72-8309-4A91-F1D2-F82CB6E77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9FE2AA6-B3C5-2393-0B67-D8CA9075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1AAC-26D7-4363-8168-698DD623F9C7}" type="datetimeFigureOut">
              <a:rPr lang="ko-KR" altLang="en-US" smtClean="0"/>
              <a:t>2024-10-17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4E0ADEF-8F10-818E-C6C0-FDCA0BF0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3CC3BBF-62D8-8C3E-CE38-0FA623C5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B9E3-E128-41EA-B17E-70E5F3F330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39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033DE-1F7A-53D6-DF9B-9BF1B4C7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10E3AD-726E-BBC4-67D5-C5E655B2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1AAC-26D7-4363-8168-698DD623F9C7}" type="datetimeFigureOut">
              <a:rPr lang="ko-KR" altLang="en-US" smtClean="0"/>
              <a:t>2024-10-17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B2C78BA-C7AC-44A8-E2DA-D2F0D064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5CFB7C-0C94-67F0-D0C9-C87CDAC6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B9E3-E128-41EA-B17E-70E5F3F330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97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CA514EF-54AD-FEF1-7143-38DD1508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1AAC-26D7-4363-8168-698DD623F9C7}" type="datetimeFigureOut">
              <a:rPr lang="ko-KR" altLang="en-US" smtClean="0"/>
              <a:t>2024-10-17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1C7A612-F853-74F3-2415-2B8458A4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DB78A8-3383-9534-C3E0-069627B3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B9E3-E128-41EA-B17E-70E5F3F330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289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7F5485-05D3-1ED7-F3A2-0A9510FD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6926BE-DCB7-80DC-1045-82F40C1E8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96741F4-618D-E910-1EB8-FCBA6BB92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5EE02B2-632C-934E-D9DE-083D4541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1AAC-26D7-4363-8168-698DD623F9C7}" type="datetimeFigureOut">
              <a:rPr lang="ko-KR" altLang="en-US" smtClean="0"/>
              <a:t>2024-10-17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EF14391-3840-9B2A-8FD2-9E20F2E7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53619AC-8092-D169-244E-9B71CD9C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B9E3-E128-41EA-B17E-70E5F3F330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1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7B62D2-8CB9-E7D9-1A05-F093DA96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BAE949D-BF41-EF6F-6253-939A874D3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BB45319-4165-A01C-0D3B-942C947A2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5721EF9-2682-EDC2-F0A2-12DB163A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1AAC-26D7-4363-8168-698DD623F9C7}" type="datetimeFigureOut">
              <a:rPr lang="ko-KR" altLang="en-US" smtClean="0"/>
              <a:t>2024-10-17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24D80F-DBEF-2A40-1BF1-50C07F21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FDE321D-7F3A-9674-7989-97BD5C90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B9E3-E128-41EA-B17E-70E5F3F330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65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6E3F33D-0CF1-7DC4-1D92-6EFFEE4C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19C860-01B2-A23F-C1C3-D660BF443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311FBA-DFAA-F2B8-3892-F85BAB5A6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9D1AAC-26D7-4363-8168-698DD623F9C7}" type="datetimeFigureOut">
              <a:rPr lang="ko-KR" altLang="en-US" smtClean="0"/>
              <a:t>2024-10-17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CEE13C-7BD3-3E82-B0EC-248263FF0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09F164-F833-5FC9-89B9-9F532823D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EB9E3-E128-41EA-B17E-70E5F3F330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44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야외, 도로, 길, 자동차이(가) 표시된 사진&#10;&#10;자동 생성된 설명">
            <a:extLst>
              <a:ext uri="{FF2B5EF4-FFF2-40B4-BE49-F238E27FC236}">
                <a16:creationId xmlns:a16="http://schemas.microsoft.com/office/drawing/2014/main" id="{FDE587F6-3616-8709-6C57-B8F6747AB0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7B9CAF1-550D-BA61-CB59-DD0F1FC23C30}"/>
              </a:ext>
            </a:extLst>
          </p:cNvPr>
          <p:cNvSpPr/>
          <p:nvPr/>
        </p:nvSpPr>
        <p:spPr>
          <a:xfrm flipH="1">
            <a:off x="-1" y="0"/>
            <a:ext cx="12192000" cy="6858000"/>
          </a:xfrm>
          <a:prstGeom prst="rect">
            <a:avLst/>
          </a:prstGeom>
          <a:solidFill>
            <a:srgbClr val="000F2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180E3-8358-1C2E-8951-693A37A05119}"/>
              </a:ext>
            </a:extLst>
          </p:cNvPr>
          <p:cNvSpPr txBox="1"/>
          <p:nvPr/>
        </p:nvSpPr>
        <p:spPr>
          <a:xfrm>
            <a:off x="595050" y="1714743"/>
            <a:ext cx="10909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5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Dynamo: Amazon’s Highly Available Key-value Store</a:t>
            </a:r>
            <a:endParaRPr lang="ko-KR" altLang="en-US" sz="5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685C5884-2D4F-DE35-37E2-DF2273A76C13}"/>
              </a:ext>
            </a:extLst>
          </p:cNvPr>
          <p:cNvCxnSpPr/>
          <p:nvPr/>
        </p:nvCxnSpPr>
        <p:spPr>
          <a:xfrm>
            <a:off x="664766" y="3797448"/>
            <a:ext cx="109093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3FC7AD9-FB66-9135-ED32-155E087459A5}"/>
              </a:ext>
            </a:extLst>
          </p:cNvPr>
          <p:cNvSpPr txBox="1"/>
          <p:nvPr/>
        </p:nvSpPr>
        <p:spPr>
          <a:xfrm>
            <a:off x="4478075" y="4895014"/>
            <a:ext cx="294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28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권예진</a:t>
            </a:r>
            <a:r>
              <a:rPr lang="en-US" altLang="ko-KR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김동현</a:t>
            </a:r>
          </a:p>
        </p:txBody>
      </p:sp>
    </p:spTree>
    <p:extLst>
      <p:ext uri="{BB962C8B-B14F-4D97-AF65-F5344CB8AC3E}">
        <p14:creationId xmlns:p14="http://schemas.microsoft.com/office/powerpoint/2010/main" val="247767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403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3.1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시스템 아키텍처</a:t>
            </a:r>
            <a:endParaRPr lang="en-US" altLang="ko-KR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8" y="1765931"/>
            <a:ext cx="11169368" cy="4889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파티셔닝</a:t>
            </a: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(Partitioning)</a:t>
            </a: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는 부하를 분산하기 위해 일관된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해싱에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의존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일관된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해싱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링 구조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0" lvl="3" indent="-342900" fontAlgn="base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해시 값을 고정된 순환 공간으로 간주하며</a:t>
            </a:r>
            <a:r>
              <a:rPr lang="en-US" altLang="ko-KR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br>
              <a:rPr lang="en-US" altLang="ko-KR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각 노드는 링 내에서 무작위 위치를 할당 받음</a:t>
            </a:r>
            <a:endParaRPr lang="en-US" altLang="ko-KR" sz="19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데이터 저장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0" lvl="3" indent="-342900" fontAlgn="base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데이터 항목은 </a:t>
            </a:r>
            <a:r>
              <a:rPr lang="ko-KR" altLang="en-US" sz="19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해시된</a:t>
            </a:r>
            <a:r>
              <a:rPr lang="ko-KR" altLang="en-US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위치를 기준으로 링을 따라 시계 방향으로 가장 가까운 노드에 저장</a:t>
            </a:r>
            <a:r>
              <a:rPr lang="en-US" altLang="ko-KR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각 노드는 자신과 선행 노드 사이의 데이터 영역을 담당</a:t>
            </a:r>
            <a:endParaRPr lang="en-US" altLang="ko-KR" sz="19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유연한 노드 관리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0" lvl="3" indent="-342900" fontAlgn="base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노드의 추가 또는 제거가 해당 노드의 이웃 노드에만 영향을 주고</a:t>
            </a:r>
            <a:r>
              <a:rPr lang="en-US" altLang="ko-KR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br>
              <a:rPr lang="en-US" altLang="ko-KR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다른 노드에는 영향을 주지 않음</a:t>
            </a:r>
            <a:endParaRPr lang="en-US" altLang="ko-KR" sz="19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575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451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3.1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8" y="1765931"/>
            <a:ext cx="11169368" cy="4129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복제 </a:t>
            </a: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(Replication)</a:t>
            </a: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는 높은 가용성과 내구성을 위해 데이터를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N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개의 호스트에 복제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각 키의 코디네이터 노드가 해당 키를 포함한 데이터 항목을 로컬에 저장하고 </a:t>
            </a:r>
            <a:b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N-1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개의 후속 노드에 복제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가상 노드 사용 시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선호 리스트는 고유한 물리적 노드만 포함하도록 구성하여 데이터 분산을 보장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버전 관리 </a:t>
            </a: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(Versioning)</a:t>
            </a: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는 일관성을 제공하여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업데이트가 비동기적으로 모든 복제본에 전파됨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는 벡터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클록을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사용해 객체 버전간 인과관계를 추적하고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b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클라이언트가 충돌이 발생한 여러 버전의 통합을 수행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67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451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3.1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8" y="1765931"/>
            <a:ext cx="11169368" cy="448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장애처리 </a:t>
            </a: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(Failure Handling)</a:t>
            </a: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는 서버 장애와 네트워크 분할에도 높은 가용성을 유지하기 위해 </a:t>
            </a:r>
            <a:b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느슨한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쿼럼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(Sloppy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Quorum)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힌티드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핸드오프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(Hinted Handoff)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방식을 사용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장애처리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힌티드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핸드오프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(Hinted Handoff)</a:t>
            </a: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N-1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개의 후속 노드에 복제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읽기 및 쓰기 연산은 항상 선호 리스트의 첫 번째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N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개의 정상 노드에서 수행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장애 시 복제본은 임시 노드에 저장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복구 후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임시 노드가 복제본을 원래 노드로 되돌리도록 설계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30000"/>
              </a:lnSpc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269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451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3.1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8" y="1765931"/>
            <a:ext cx="11169368" cy="408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장애처리 </a:t>
            </a: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(Failure Handling)</a:t>
            </a:r>
          </a:p>
          <a:p>
            <a:pPr marL="800100" lvl="1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영구 장애 처리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복제본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동기화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힌티드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핸드오프의 한계를 보완하기 위해 반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엔트로피 프로토콜을 구현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b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복제본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간의 불일치를 감지하고 동기화함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머클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트리를 사용하여 각 키 값의 해시로 구성된 해시 트리를 생성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노드 간에 루트 해시를 교환하고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해시가 다른 경우에는 자식의 해시 값을 비교하여 비 동기화된 키를 식별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노드가 추가되거나 제거될 때 키 범위의 변경으로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머클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트리를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재계산해야하는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단점이 존재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787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451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3.1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8" y="1765931"/>
            <a:ext cx="11169368" cy="368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멤버십 관리 </a:t>
            </a: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(Membership)</a:t>
            </a:r>
          </a:p>
          <a:p>
            <a:pPr marL="800100" lvl="1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Ring Membership</a:t>
            </a: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링에서는 노드의 장애가 일시적일 수 있으며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b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장애는 파티션 할당이나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복제본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수리에 영향을 주지 않아야 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관리자가 노드를 추가하거나 제거하는 요청을 보내고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해당 변경 사항은 저장소에 기록함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Gossip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기반 프로토콜을 통해 변경사항이 전파되고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b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각 노드는 매초 무작위로 선택된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피어와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연락하여 구성원 이력을 조정함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노드가 시작될 때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자신의 토큰 집합을 선택하고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지속적으로 저장하여 토큰과 노드를 매핑함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이 정보는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Gossip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프로토콜을 통해 다른 노드와 조정됨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231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451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3.1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8" y="1765931"/>
            <a:ext cx="11169368" cy="328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멤버십 관리 </a:t>
            </a: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(Membership)</a:t>
            </a:r>
          </a:p>
          <a:p>
            <a:pPr marL="800100" lvl="1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External Discovery</a:t>
            </a: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일시적으로 논리적으로 분할된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링이 발생할 가능성이 있음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이를 방지하기 위해 일부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노드가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시드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역할을 수행함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시드는 외부 메커니즘을 통해 발견되며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모든 노드가 알고 있는 노드가 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모든 노드가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시드와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자신의 멤버십을 조정하기 때문에 논리적 분할이 발생할 가능성이 낮아짐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시드는 정적 구성이나 구성 서비스를 통해 얻을 수 있으며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b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링의 완전한 기능을 갖춘 노드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5523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451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3.1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8" y="1765931"/>
            <a:ext cx="11169368" cy="288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확장성 </a:t>
            </a: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(Scaling)</a:t>
            </a: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새로운 노드가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링에 추가되면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무작위로 흩어진 여러 토큰을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할당받아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해당 범위 내의 키들을 기존 노드로부터 전달 받음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기존 노드는 해당 범위의 키를 더 이상 처리할 필요가 없어지고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X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로 키를 전송하여 키 분배의 부하를 균등하게 분산시킴</a:t>
            </a:r>
            <a:b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이 과정에는 중복 전송을 방지하기 위해 확인 절차도 포함됨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5243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3.2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Implementation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7" y="1765931"/>
            <a:ext cx="11169368" cy="497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구성요소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모든 구성 요소는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JAVA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로 구현되었고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스토리지 엔진을 플러그인 방식으로 사용할 수 있음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로컬 지속성 엔진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저장 엔진을 </a:t>
            </a:r>
            <a:r>
              <a:rPr lang="ko-KR" altLang="en-US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플러그인할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수 있도록 설계됨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대부분의 프로덕션 인스턴스는 </a:t>
            </a: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BDB </a:t>
            </a:r>
            <a:r>
              <a:rPr lang="ko-KR" altLang="en-US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트랜잭셔널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데이터 저장소를 사용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endParaRPr lang="en-US" altLang="ko-KR" sz="18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요청 조정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이벤트 기반 메시징 구조로 구축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클라이언트 요청을 처리하기 위해 </a:t>
            </a: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State Machine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을 생성</a:t>
            </a: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b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키에 대한 책임이 있는 노드를 식별하고 전송 요청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읽기 요청은 노드에 전송하고 응답을 대기</a:t>
            </a: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b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읽기 응답 후</a:t>
            </a: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읽기 수리</a:t>
            </a: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(Read Repair)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를 통해 오래된 버전을 최신 버전으로 업데이트 진행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Implementation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8130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563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3.2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Balancing Performance and Durability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7" y="1765931"/>
            <a:ext cx="11169368" cy="496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목표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는 높은 가용성을 목표로 하지만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성능도 아마존 플랫폼에서는 주요한 목표임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성능 목표는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99.9%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의 읽기 및 쓰기 요청이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300ms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이내에 완료되어야 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고려 사항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는 저렴한 상용 하드웨어에서 운영되기 때문에 고급 서버에 비해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처리량이 낮음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읽기 및 쓰기 악업은 여러 노드에 분산되어 처리되며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성능은 가장 느린 복제본에 의해 제한됨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지연시간 패턴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읽기 및 쓰기 작업의 지연 시간은 명확한 일주기 패턴을 보이며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주간 및 야간 요청 비율에 차이가 있음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쓰기 지연 시간은 항상 디스크 접근이 필요하므로 읽기 지연 시간보다 높음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Implementation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5520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563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3.2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Balancing Performance and Durability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7" y="1765931"/>
            <a:ext cx="11169368" cy="452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지연시간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읽기 및 쓰기 작업의 지연 시간은 명확한 일주기 패턴을 보이며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주간 및 야간 요청 비율에 차이가 있음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쓰기 지연 시간은 항상 디스크 접근이 필요하므로 읽기 지연 시간보다 높음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99.9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번째 백분위수 지연 시간은 약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200ms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로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평균에 비해 한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자리수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높은 수치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내구성 희생을 통한 성능 향상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일부 서비스는 더 높은 성능을 요구하며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Dynamo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는 성능을 위해 내구성을 희생하는 기능을 제공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각 저장 노드는 메인 메모리에 객체 버퍼를 유지하며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쓰기 작업은 버퍼에 저장된 후 주기적으로 저장소에 기록됨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읽기 작업은 먼저 버퍼에서 요청된 키의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존재 여부를 확인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존재할 경우 버퍼에서 읽음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Implementation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818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2614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endParaRPr lang="en-US" altLang="ko-KR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8" y="1765931"/>
            <a:ext cx="11169368" cy="1804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단순한 키</a:t>
            </a: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값 인터페이스 제공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명확하게 정의된 일관성으로 고가용성을 제공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간단한 확장 방식으로 자원을 효율적으로 사용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를 사용하는 각 서비스는 자체적으로 </a:t>
            </a: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 </a:t>
            </a: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인스턴스를 운영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요약</a:t>
            </a:r>
          </a:p>
        </p:txBody>
      </p:sp>
    </p:spTree>
    <p:extLst>
      <p:ext uri="{BB962C8B-B14F-4D97-AF65-F5344CB8AC3E}">
        <p14:creationId xmlns:p14="http://schemas.microsoft.com/office/powerpoint/2010/main" val="1537489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563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3.2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Balancing Performance and Durability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7" y="1765931"/>
            <a:ext cx="11169368" cy="3729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성능 최적화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1,000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개 객체의 버퍼를 사용하더라도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피크 트래픽 동안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99.9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번째 백분위수 지연 시간을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배 감소시킬 수 있음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쓰기 버퍼링은 높은 백분위수 지연 시간을 완화함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내구성 위험 관리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서버 충돌 시 버퍼에 저장된 쓰기가 손실될 가능성이 있음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이를 위해 조정자가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N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개의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복제본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중 하나를 선택하여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내구성 있는 쓰기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＂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를 수행하고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b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W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응답만 기다려 쓰기 작업의 성능을 보장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Implementation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5388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5331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3.3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Ensuring Uniform Load Distribution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7" y="1765931"/>
            <a:ext cx="11169368" cy="513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일관된 해시를 통한 </a:t>
            </a:r>
            <a:r>
              <a:rPr lang="ko-KR" altLang="en-US" sz="22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파티셔닝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는 일관된 해시 알고리즘으로 키 공간을 노드에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파티셔닝하여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부하를 분산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인기 있는 키가 많을수록 높은 부하 상황에서 부하 분산이 잘 이루어짐</a:t>
            </a:r>
            <a:b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파티셔닝</a:t>
            </a: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전략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초기 전력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전략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1)</a:t>
            </a: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각 노드에 무작위 토큰을 할당해 </a:t>
            </a:r>
            <a:r>
              <a:rPr lang="ko-KR" altLang="en-US" sz="17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파티셔닝을</a:t>
            </a:r>
            <a:r>
              <a:rPr lang="ko-KR" altLang="en-US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수행</a:t>
            </a:r>
            <a:endParaRPr lang="en-US" altLang="ko-KR" sz="17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노드 추가</a:t>
            </a:r>
            <a:r>
              <a:rPr lang="en-US" altLang="ko-KR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삭제 시 부트 </a:t>
            </a:r>
            <a:r>
              <a:rPr lang="ko-KR" altLang="en-US" sz="17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스트래핑</a:t>
            </a:r>
            <a:r>
              <a:rPr lang="ko-KR" altLang="en-US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시간이 길고 부하 불균형 문제가 발생</a:t>
            </a:r>
            <a:endParaRPr lang="en-US" altLang="ko-KR" sz="17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전략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동일한 크기의 파티션으로 해시 공간을 나누고</a:t>
            </a:r>
            <a:r>
              <a:rPr lang="en-US" altLang="ko-KR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파티셔닝과</a:t>
            </a:r>
            <a:r>
              <a:rPr lang="ko-KR" altLang="en-US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파티션 배치를 분리</a:t>
            </a:r>
            <a:endParaRPr lang="en-US" altLang="ko-KR" sz="17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전략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각 노드에 일정한 수의 토큰을 할당하고 동일한 크기의 파티션을 유지</a:t>
            </a:r>
            <a:endParaRPr lang="en-US" altLang="ko-KR" sz="17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부하 분배 효율성이 가장 뛰어나고</a:t>
            </a:r>
            <a:r>
              <a:rPr lang="en-US" altLang="ko-KR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부트스트래핑</a:t>
            </a:r>
            <a:r>
              <a:rPr lang="ko-KR" altLang="en-US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17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아카이빙</a:t>
            </a:r>
            <a:r>
              <a:rPr lang="ko-KR" altLang="en-US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과정도 단순함</a:t>
            </a:r>
            <a:endParaRPr lang="en-US" altLang="ko-KR" sz="17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Implementation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5114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5331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3.3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Ensuring Uniform Load Distribution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7" y="1765931"/>
            <a:ext cx="11169368" cy="208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파티셔닝</a:t>
            </a: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전략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전략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이 가장 높은 부하 균형 효율성을 달성하고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멤버십 정보의 크기를 줄이며 시스템 복구와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아카이빙을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간소화 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는 성능과 내구성의 균형을 맞추기 위해 다양한 최적화 방법을 도입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부하 분배 전략은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파티셔닝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방식을 개선해 부하 균형을 향상시킴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Implementation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53F101D-D1F3-97E5-08F7-559CB4456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324" y="3854708"/>
            <a:ext cx="6785351" cy="278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90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3500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3.4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Divergent Versions</a:t>
            </a:r>
            <a:endParaRPr lang="en-US" altLang="ko-KR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7" y="1765931"/>
            <a:ext cx="11169368" cy="5009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발생 원인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데이터 항목의 버전 분기는 두 가지 시나리오에서 발생함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노드 장애</a:t>
            </a: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데이터 센터 장애</a:t>
            </a: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네트워크 분할 등의 장애 상황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단일 데이터 항목에 대한 동시 쓰기 작업의 수가 많아지는 경우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fontAlgn="base">
              <a:lnSpc>
                <a:spcPct val="130000"/>
              </a:lnSpc>
            </a:pP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쇼핑 카트 서비스에서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시간 동안 분석한 결과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99.94%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가 하나의 버전을 바라봄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0.00057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의 요청이 </a:t>
            </a: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개의 버전을 바라봄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0.00047%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의 요청이 </a:t>
            </a: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개의 버전을 바라봄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lvl="2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0.00009%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의 요청이 </a:t>
            </a: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개의 버전을 바라봄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분기된 버전이 드물게 생성됨을 보여줌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Implementation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0284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3500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3.4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Divergent Versions</a:t>
            </a:r>
            <a:endParaRPr lang="en-US" altLang="ko-KR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7" y="1765931"/>
            <a:ext cx="11169368" cy="208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발생 원인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분기된 버전의 수의 증가는 실패로 인한 것이 아니라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b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동시 작성자의 수 증가에 기인하는 것으로 확인됨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동시 쓰기의 증가는 매크로에 의해 촉발되며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인간에 의해 발생하는 경우는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드뭄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Implementation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5569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4625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3.5 Client-driven Coordination</a:t>
            </a:r>
            <a:endParaRPr lang="en-US" altLang="ko-KR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7" y="1765931"/>
            <a:ext cx="11169368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22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StateMachine</a:t>
            </a: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의 클라이언트 이동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클라이언트 애플리케이션이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라이브러리슷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사용해 로컬에서 요청 조정을 수행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클라이언트가 임의의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노드를 주기적으로 선택하여 멤버십 상태를 다운로드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읽기 및 쓰기 요청 조정</a:t>
            </a:r>
            <a:endParaRPr lang="en-US" altLang="ko-KR" sz="2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읽기 요청은 클라이언트 노드에서 조정되어 추가 네트워크 홈을 피함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쓰기 요청은 키의 선호 목록에 있는 노드로 전달되거나 로컬에서 조정될 수 있음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Implementation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7087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7124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3.6 Balancing background vs. foreground tasks</a:t>
            </a:r>
            <a:endParaRPr lang="en-US" altLang="ko-KR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7" y="1765931"/>
            <a:ext cx="11169368" cy="288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자원 경쟁 문제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백그라운드 작업이 일반적인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put/get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작업의 성능에 영향을 주지 않도록 관리해야 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이를 위해 접속 제어 메커니즘을 도입하여 백그라운드 작업의 실행 시간을 조정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모니터링 및 조정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자원 접근을 지속적으로 모니터링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포그라운드 작업의 성능을 기반으로 백그라운드 작업의 개입 정도를 조절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Implementation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5814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3.6 Discussion</a:t>
            </a:r>
            <a:endParaRPr lang="en-US" altLang="ko-KR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7" y="1765931"/>
            <a:ext cx="11169368" cy="456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높은 가용성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Amazon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내부 서비스에서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99.9995%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의 요청에 대해 성공적인 응답을 제공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데이터 손실 사건이 발생하지 않음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유연성</a:t>
            </a:r>
            <a:endParaRPr lang="en-US" altLang="ko-KR" sz="2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(N, R, W)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매개변수를 통해 인스턴스를 필요에 맞게 조정 가능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장애 모드와 불일치에 대처할 수 있도록 설계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확장성 문제</a:t>
            </a:r>
            <a:endParaRPr lang="en-US" altLang="ko-KR" sz="22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완전 멤버십 모델을 사용하므로 수백 개의 노드에서 잘 작동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But,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수천 개로 확장하려면 라우팅 테이블 유지의 오버헤드가 증가하는 문제가 있음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Discussion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1361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콘서트, 음악, 청중, 엔터테인먼트이(가) 표시된 사진&#10;&#10;자동 생성된 설명">
            <a:extLst>
              <a:ext uri="{FF2B5EF4-FFF2-40B4-BE49-F238E27FC236}">
                <a16:creationId xmlns:a16="http://schemas.microsoft.com/office/drawing/2014/main" id="{73B17A34-CC33-D5BD-5815-D9405F8128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r="263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44ED9355-D06B-72AB-783B-8CB8174F9339}"/>
              </a:ext>
            </a:extLst>
          </p:cNvPr>
          <p:cNvSpPr/>
          <p:nvPr/>
        </p:nvSpPr>
        <p:spPr>
          <a:xfrm flipH="1">
            <a:off x="0" y="0"/>
            <a:ext cx="12192000" cy="6857999"/>
          </a:xfrm>
          <a:prstGeom prst="rect">
            <a:avLst/>
          </a:prstGeom>
          <a:solidFill>
            <a:srgbClr val="000F2A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1C52B-C38A-CC6F-4BDD-DF71422FE298}"/>
              </a:ext>
            </a:extLst>
          </p:cNvPr>
          <p:cNvSpPr txBox="1"/>
          <p:nvPr/>
        </p:nvSpPr>
        <p:spPr>
          <a:xfrm>
            <a:off x="312057" y="2967335"/>
            <a:ext cx="690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</a:rPr>
              <a:t>감사합니다</a:t>
            </a:r>
            <a:r>
              <a:rPr lang="en-US" altLang="ko-KR" sz="4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66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27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1.1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특징</a:t>
            </a:r>
            <a:endParaRPr lang="en-US" altLang="ko-KR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8" y="1765931"/>
            <a:ext cx="11169368" cy="224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데이터는 일관된 </a:t>
            </a:r>
            <a:r>
              <a:rPr lang="ko-KR" altLang="en-US" sz="22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해싱을</a:t>
            </a: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통해 분할 및 복제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객체 버전 관리 방식을 사용하여 일관성을 유지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업데이트 시 </a:t>
            </a:r>
            <a:r>
              <a:rPr lang="ko-KR" altLang="en-US" sz="22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쿼럼</a:t>
            </a: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기법과 분산된 </a:t>
            </a:r>
            <a:r>
              <a:rPr lang="ko-KR" altLang="en-US" sz="22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복제본</a:t>
            </a: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동기화 프로토콜을 통해 일관성 유지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소문 기반 분산 장애 감지 및 멤버십 프로토콜 사용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수동 관리의 필요성 최소화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요약</a:t>
            </a:r>
          </a:p>
        </p:txBody>
      </p:sp>
    </p:spTree>
    <p:extLst>
      <p:ext uri="{BB962C8B-B14F-4D97-AF65-F5344CB8AC3E}">
        <p14:creationId xmlns:p14="http://schemas.microsoft.com/office/powerpoint/2010/main" val="293652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시스템 가정 및 요구사항</a:t>
            </a:r>
            <a:endParaRPr lang="en-US" altLang="ko-KR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8" y="1765931"/>
            <a:ext cx="11169368" cy="368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쿼리 모델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고유한 키로 식별되는 데이터 항목에 대한 읽기 및 쓰기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바이너리 객체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(blob)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상태로 저장됨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1MB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이하의 상대적으로 작은 객체를 저장해야 하는 애플리케이션을 대상으로 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2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ACID </a:t>
            </a:r>
            <a:r>
              <a:rPr lang="ko-KR" altLang="en-US" sz="2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속성 </a:t>
            </a:r>
            <a:r>
              <a:rPr lang="en-US" altLang="ko-KR" sz="2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(Atomicity, Consistency, Isolation, Durability)</a:t>
            </a: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데이터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베이스 트랜잭션이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신뢰성있게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처리되도록 보장하는 속성 집합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높은 가용성을 위해 일관성이 약한 애플리케이션을 대상으로 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격리성을 보장하지 않으며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단일 키 업데이트만 허용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BackGround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725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시스템 가정 및 요구사항</a:t>
            </a:r>
            <a:endParaRPr lang="en-US" altLang="ko-KR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8" y="1765931"/>
            <a:ext cx="11169368" cy="448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효율성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시스템은 일반적인 하드웨어 인프라에서 작동할 수 있어야 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99.9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백분위수의 지연시간을 만족하도록 설계되어 아마존 서비스의 엄격한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SLA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를 충족함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서비스는 성능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비용 효율성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가용성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내구성 간의 균형을 유지하면서 </a:t>
            </a:r>
            <a:b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요구사항을 안정적으로 달성함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기타 가정 사항</a:t>
            </a:r>
            <a:endParaRPr lang="en-US" altLang="ko-KR" sz="20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는 아마존 내부 서비스에서만 사용됨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비 적대적을 가정하여 인증 및 권한 부여와 같은 보안 요구사항이 없음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각 서비스는 독립적인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인스턴스를 사용하며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초기 설계는 최대 수백 대의 스토리지 호스트의 확장을 목표로 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BackGround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352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2.2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시스템 설계 고려 사항</a:t>
            </a:r>
            <a:endParaRPr lang="en-US" altLang="ko-KR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8" y="1765931"/>
            <a:ext cx="11169368" cy="168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설계 고려 사항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항상 쓰기 가능한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데이터 저장소로 설계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모든 업데이트가 복제본에 도달하도록 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충돌 해결 시점을 읽기 중에 할지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쓰기 중에 할지 결정하는 중요한 설계 요소를 가지고 있음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BackGround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070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632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2.3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시스템 설계에서 채택된 주요 원칙</a:t>
            </a:r>
            <a:endParaRPr lang="en-US" altLang="ko-KR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8" y="1765931"/>
            <a:ext cx="11169368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점진적 확장성 </a:t>
            </a: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(Incremental Scalability)</a:t>
            </a: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는 시스템 운영자와 시스템 자체에 미치는 영향을 최소화하면서 한 번에 하나의 저장소 호스트를 확장할 수 있어야 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대칭성 </a:t>
            </a: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(Symmetry)</a:t>
            </a: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의 모든 노드는 동료와 동일한 책임을 가져야 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algn="just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대칭성을 통해 시스템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프로비저닝과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유지 관리를 단순화함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BackGround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403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2.3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시스템 설계 고려 사항</a:t>
            </a:r>
            <a:endParaRPr lang="en-US" altLang="ko-KR" sz="2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8" y="1765931"/>
            <a:ext cx="11169368" cy="357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탈중앙화 </a:t>
            </a: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2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Decentralizaion</a:t>
            </a: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탈중앙화된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피어 투 피어 기술을 우선 고려하여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b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정전 사태를 피하고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단순하며 확장 가능하고 가용성이 높은 시스템으로 </a:t>
            </a: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만듬</a:t>
            </a: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fontAlgn="base">
              <a:lnSpc>
                <a:spcPct val="130000"/>
              </a:lnSpc>
              <a:buFontTx/>
              <a:buChar char="-"/>
            </a:pPr>
            <a:endParaRPr lang="en-US" altLang="ko-KR" sz="20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이질성 </a:t>
            </a: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(Heterogeneity)</a:t>
            </a: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시스템은 실행되는 인프라의 이질성을 활용할 수 있어야 함</a:t>
            </a:r>
            <a:b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fontAlgn="base">
              <a:lnSpc>
                <a:spcPct val="130000"/>
              </a:lnSpc>
            </a:pPr>
            <a:r>
              <a:rPr lang="en-US" altLang="ko-KR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Ex) </a:t>
            </a:r>
            <a:r>
              <a:rPr lang="ko-KR" altLang="en-US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작업 분배는 개별 서버의 능력에 비례해야 하며</a:t>
            </a:r>
            <a:r>
              <a:rPr lang="en-US" altLang="ko-KR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sz="17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이는 모든 호스트를 한 번에 업그레이드하지 않고도 더 높은 용량을 가진 새로운 노드를 추가하는 데 필수적</a:t>
            </a:r>
            <a:endParaRPr lang="en-US" altLang="ko-KR" sz="17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BackGround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40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66FCA2-6846-8E2E-0EE1-2035AF2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7BB48-9E0E-4FD5-E534-EEA34C097A8C}"/>
              </a:ext>
            </a:extLst>
          </p:cNvPr>
          <p:cNvSpPr txBox="1"/>
          <p:nvPr/>
        </p:nvSpPr>
        <p:spPr>
          <a:xfrm>
            <a:off x="739347" y="1173492"/>
            <a:ext cx="451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3.1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19674-4E45-46C8-439B-751779865C58}"/>
              </a:ext>
            </a:extLst>
          </p:cNvPr>
          <p:cNvSpPr txBox="1"/>
          <p:nvPr/>
        </p:nvSpPr>
        <p:spPr>
          <a:xfrm>
            <a:off x="739348" y="1765931"/>
            <a:ext cx="11169368" cy="288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2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에서 사용하는 핵심 분산 시스템 기술</a:t>
            </a:r>
            <a:endParaRPr lang="en-US" altLang="ko-KR" sz="22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파티셔닝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(Partitioning)</a:t>
            </a: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복제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(Replication)</a:t>
            </a: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버전 관리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(Versioning)</a:t>
            </a: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장애 처리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(Failure Handling)</a:t>
            </a: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멤버십 관리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(Membership)</a:t>
            </a:r>
          </a:p>
          <a:p>
            <a:pPr marL="800100" lvl="1" indent="-342900" fontAlgn="base">
              <a:lnSpc>
                <a:spcPct val="130000"/>
              </a:lnSpc>
              <a:buFontTx/>
              <a:buChar char="-"/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확장성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(Scaling)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3CD56-13F6-0493-CB89-B7C660A39951}"/>
              </a:ext>
            </a:extLst>
          </p:cNvPr>
          <p:cNvSpPr txBox="1"/>
          <p:nvPr/>
        </p:nvSpPr>
        <p:spPr>
          <a:xfrm>
            <a:off x="295396" y="210034"/>
            <a:ext cx="87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Dynamo</a:t>
            </a:r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  <a:endParaRPr lang="ko-KR" altLang="en-US" sz="3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3002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1800</Words>
  <Application>Microsoft Office PowerPoint</Application>
  <PresentationFormat>와이드스크린</PresentationFormat>
  <Paragraphs>250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KoPubWorld돋움체 Bold</vt:lpstr>
      <vt:lpstr>KoPub돋움체 Bold</vt:lpstr>
      <vt:lpstr>KoPub돋움체 Medium</vt:lpstr>
      <vt:lpstr>Arial</vt:lpstr>
      <vt:lpstr>Wingdings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김 동현 (선임연구원)</dc:creator>
  <cp:lastModifiedBy>김 동현 (선임연구원)</cp:lastModifiedBy>
  <cp:revision>80</cp:revision>
  <dcterms:created xsi:type="dcterms:W3CDTF">2024-10-17T05:45:33Z</dcterms:created>
  <dcterms:modified xsi:type="dcterms:W3CDTF">2024-10-17T08:37:13Z</dcterms:modified>
</cp:coreProperties>
</file>