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03" r:id="rId2"/>
    <p:sldId id="273" r:id="rId3"/>
    <p:sldId id="754" r:id="rId4"/>
    <p:sldId id="835" r:id="rId5"/>
    <p:sldId id="821" r:id="rId6"/>
    <p:sldId id="836" r:id="rId7"/>
    <p:sldId id="837" r:id="rId8"/>
    <p:sldId id="827" r:id="rId9"/>
    <p:sldId id="838" r:id="rId10"/>
    <p:sldId id="839" r:id="rId11"/>
    <p:sldId id="840" r:id="rId12"/>
    <p:sldId id="841" r:id="rId13"/>
    <p:sldId id="828" r:id="rId14"/>
    <p:sldId id="842" r:id="rId15"/>
    <p:sldId id="843" r:id="rId16"/>
    <p:sldId id="844" r:id="rId17"/>
    <p:sldId id="845" r:id="rId18"/>
    <p:sldId id="846" r:id="rId19"/>
    <p:sldId id="753" r:id="rId20"/>
  </p:sldIdLst>
  <p:sldSz cx="10909300" cy="7777163"/>
  <p:notesSz cx="6797675" cy="9926638"/>
  <p:defaultTextStyle>
    <a:defPPr>
      <a:defRPr lang="en-US"/>
    </a:defPPr>
    <a:lvl1pPr marL="0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orient="horz" pos="2427" userDrawn="1">
          <p15:clr>
            <a:srgbClr val="A4A3A4"/>
          </p15:clr>
        </p15:guide>
        <p15:guide id="4" pos="3436">
          <p15:clr>
            <a:srgbClr val="A4A3A4"/>
          </p15:clr>
        </p15:guide>
        <p15:guide id="5" pos="6611" userDrawn="1">
          <p15:clr>
            <a:srgbClr val="A4A3A4"/>
          </p15:clr>
        </p15:guide>
        <p15:guide id="6" orient="horz" pos="4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함동찬" initials="함" lastIdx="3" clrIdx="0">
    <p:extLst>
      <p:ext uri="{19B8F6BF-5375-455C-9EA6-DF929625EA0E}">
        <p15:presenceInfo xmlns:p15="http://schemas.microsoft.com/office/powerpoint/2012/main" userId="S::32174906@dankook.ac.kr::d92e9425-d13d-407c-8adc-66bd54b9a16f" providerId="AD"/>
      </p:ext>
    </p:extLst>
  </p:cmAuthor>
  <p:cmAuthor id="2" name="박경록" initials="박" lastIdx="1" clrIdx="1">
    <p:extLst>
      <p:ext uri="{19B8F6BF-5375-455C-9EA6-DF929625EA0E}">
        <p15:presenceInfo xmlns:p15="http://schemas.microsoft.com/office/powerpoint/2012/main" userId="S::72230525@dankook.ac.kr::f58c61a2-3cf6-4ebe-a6dd-3d81426e2f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4040"/>
    <a:srgbClr val="FFFFFF"/>
    <a:srgbClr val="CC99FF"/>
    <a:srgbClr val="002060"/>
    <a:srgbClr val="EE0000"/>
    <a:srgbClr val="FFD966"/>
    <a:srgbClr val="DBFCB6"/>
    <a:srgbClr val="004B7C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9" autoAdjust="0"/>
    <p:restoredTop sz="97380" autoAdjust="0"/>
  </p:normalViewPr>
  <p:slideViewPr>
    <p:cSldViewPr snapToGrid="0">
      <p:cViewPr varScale="1">
        <p:scale>
          <a:sx n="93" d="100"/>
          <a:sy n="93" d="100"/>
        </p:scale>
        <p:origin x="92" y="1196"/>
      </p:cViewPr>
      <p:guideLst>
        <p:guide orient="horz" pos="1021"/>
        <p:guide pos="261"/>
        <p:guide orient="horz" pos="2427"/>
        <p:guide pos="3436"/>
        <p:guide pos="6611"/>
        <p:guide orient="horz"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1388" y="6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18BA096-1708-784F-84A3-AB907DE81B1F}" type="datetimeFigureOut">
              <a:rPr kumimoji="1" lang="ko-KR" altLang="en-US" smtClean="0"/>
              <a:t>2024-10-21</a:t>
            </a:fld>
            <a:endParaRPr kumimoji="1"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6830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5D2408D-3904-2342-9910-FEC7468FD6D8}" type="datetimeFigureOut">
              <a:rPr kumimoji="1" lang="ko-KR" altLang="en-US" smtClean="0"/>
              <a:t>2024-10-21</a:t>
            </a:fld>
            <a:endParaRPr kumimoji="1"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1425"/>
            <a:ext cx="4695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A083A98-AA87-E24B-A34C-AAD66A0541C6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8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1425"/>
            <a:ext cx="46958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494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Xen</a:t>
            </a:r>
            <a:r>
              <a:rPr lang="ko-KR" altLang="en-US" dirty="0"/>
              <a:t>의 성능 평가에 대한 내용입니다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을 여러 대체 가상화 기술들과 비교하여 결과를 제시 </a:t>
            </a:r>
            <a:r>
              <a:rPr lang="en-US" altLang="ko-KR" dirty="0"/>
              <a:t>&amp; </a:t>
            </a:r>
            <a:r>
              <a:rPr lang="ko-KR" altLang="en-US" dirty="0"/>
              <a:t>하나의 네이티브 </a:t>
            </a:r>
            <a:r>
              <a:rPr lang="en-US" altLang="ko-KR" dirty="0"/>
              <a:t>OS</a:t>
            </a:r>
            <a:r>
              <a:rPr lang="ko-KR" altLang="en-US" dirty="0"/>
              <a:t>에서 여러 </a:t>
            </a:r>
            <a:r>
              <a:rPr lang="en-US" altLang="ko-KR" dirty="0"/>
              <a:t>App</a:t>
            </a:r>
            <a:r>
              <a:rPr lang="ko-KR" altLang="en-US" dirty="0"/>
              <a:t>을 동시에 실행하는 것과 개별 가상 </a:t>
            </a:r>
            <a:r>
              <a:rPr lang="ko-KR" altLang="en-US" dirty="0" err="1"/>
              <a:t>머신에서</a:t>
            </a:r>
            <a:r>
              <a:rPr lang="ko-KR" altLang="en-US" dirty="0"/>
              <a:t> 각각의 </a:t>
            </a:r>
            <a:r>
              <a:rPr lang="en-US" altLang="ko-KR" dirty="0"/>
              <a:t>App</a:t>
            </a:r>
            <a:r>
              <a:rPr lang="ko-KR" altLang="en-US" dirty="0"/>
              <a:t>을 실행하는 경우의 전체 시스템 처리량 비교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이 게스트 </a:t>
            </a:r>
            <a:r>
              <a:rPr lang="en-US" altLang="ko-KR" dirty="0"/>
              <a:t>OS</a:t>
            </a:r>
            <a:r>
              <a:rPr lang="ko-KR" altLang="en-US" dirty="0"/>
              <a:t>간에 제공하는 성능 격리를 평가</a:t>
            </a:r>
            <a:r>
              <a:rPr lang="en-US" altLang="ko-KR" dirty="0"/>
              <a:t>, </a:t>
            </a:r>
            <a:r>
              <a:rPr lang="ko-KR" altLang="en-US" dirty="0"/>
              <a:t>동일한 하드웨어에서 다수의 운영체제를 실행하는 것에 대한 전체적이 오버헤드 분석</a:t>
            </a:r>
            <a:endParaRPr lang="en-US" altLang="ko-KR" dirty="0"/>
          </a:p>
          <a:p>
            <a:r>
              <a:rPr lang="en-US" altLang="ko-KR" dirty="0"/>
              <a:t>Linux 2.4.21 </a:t>
            </a:r>
            <a:r>
              <a:rPr lang="ko-KR" altLang="en-US" dirty="0"/>
              <a:t>기반 </a:t>
            </a:r>
            <a:r>
              <a:rPr lang="en-US" altLang="ko-KR" dirty="0" err="1"/>
              <a:t>XenoLinux</a:t>
            </a:r>
            <a:r>
              <a:rPr lang="en-US" altLang="ko-KR" dirty="0"/>
              <a:t> </a:t>
            </a:r>
            <a:r>
              <a:rPr lang="ko-KR" altLang="en-US" dirty="0"/>
              <a:t>포트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10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63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Xen</a:t>
            </a:r>
            <a:r>
              <a:rPr lang="ko-KR" altLang="en-US" dirty="0"/>
              <a:t>의 성능 평가에 대한 내용입니다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을 여러 대체 가상화 기술들과 비교하여 결과를 제시 </a:t>
            </a:r>
            <a:r>
              <a:rPr lang="en-US" altLang="ko-KR" dirty="0"/>
              <a:t>&amp; </a:t>
            </a:r>
            <a:r>
              <a:rPr lang="ko-KR" altLang="en-US" dirty="0"/>
              <a:t>하나의 네이티브 </a:t>
            </a:r>
            <a:r>
              <a:rPr lang="en-US" altLang="ko-KR" dirty="0"/>
              <a:t>OS</a:t>
            </a:r>
            <a:r>
              <a:rPr lang="ko-KR" altLang="en-US" dirty="0"/>
              <a:t>에서 여러 </a:t>
            </a:r>
            <a:r>
              <a:rPr lang="en-US" altLang="ko-KR" dirty="0"/>
              <a:t>App</a:t>
            </a:r>
            <a:r>
              <a:rPr lang="ko-KR" altLang="en-US" dirty="0"/>
              <a:t>을 동시에 실행하는 것과 개별 가상 </a:t>
            </a:r>
            <a:r>
              <a:rPr lang="ko-KR" altLang="en-US" dirty="0" err="1"/>
              <a:t>머신에서</a:t>
            </a:r>
            <a:r>
              <a:rPr lang="ko-KR" altLang="en-US" dirty="0"/>
              <a:t> 각각의 </a:t>
            </a:r>
            <a:r>
              <a:rPr lang="en-US" altLang="ko-KR" dirty="0"/>
              <a:t>App</a:t>
            </a:r>
            <a:r>
              <a:rPr lang="ko-KR" altLang="en-US" dirty="0"/>
              <a:t>을 실행하는 경우의 전체 시스템 처리량 비교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이 게스트 </a:t>
            </a:r>
            <a:r>
              <a:rPr lang="en-US" altLang="ko-KR" dirty="0"/>
              <a:t>OS</a:t>
            </a:r>
            <a:r>
              <a:rPr lang="ko-KR" altLang="en-US" dirty="0"/>
              <a:t>간에 제공하는 성능 격리를 평가</a:t>
            </a:r>
            <a:r>
              <a:rPr lang="en-US" altLang="ko-KR" dirty="0"/>
              <a:t>, </a:t>
            </a:r>
            <a:r>
              <a:rPr lang="ko-KR" altLang="en-US" dirty="0"/>
              <a:t>동일한 하드웨어에서 다수의 운영체제를 실행하는 것에 대한 전체적이 오버헤드 분석</a:t>
            </a:r>
            <a:endParaRPr lang="en-US" altLang="ko-KR" dirty="0"/>
          </a:p>
          <a:p>
            <a:r>
              <a:rPr lang="en-US" altLang="ko-KR" dirty="0"/>
              <a:t>Linux 2.4.21 </a:t>
            </a:r>
            <a:r>
              <a:rPr lang="ko-KR" altLang="en-US" dirty="0"/>
              <a:t>기반 </a:t>
            </a:r>
            <a:r>
              <a:rPr lang="en-US" altLang="ko-KR" dirty="0" err="1"/>
              <a:t>XenoLinux</a:t>
            </a:r>
            <a:r>
              <a:rPr lang="en-US" altLang="ko-KR" dirty="0"/>
              <a:t> </a:t>
            </a:r>
            <a:r>
              <a:rPr lang="ko-KR" altLang="en-US" dirty="0"/>
              <a:t>포트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38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12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0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13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32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0BB0-9DF4-F963-246C-9FC24B567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8963EC-3290-19B0-3B6C-6E6414B68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9537FD-1A6F-EA1D-518A-37E342D46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C07CEA-EEFF-4C8B-39B7-A5E8DC2C5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14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84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CB6A-E2C7-0A67-A99F-3A4587240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20E6F1-1621-0742-3586-948FFEF8E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4C023C-96CF-B894-7F78-95EDB821F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19D58B-3103-8007-E7D4-71325D4EC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15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968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24E9C-3CA1-B6C6-2916-2E9ECD609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2169C41-7F33-5A07-8669-636DE1823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9F8EBE-20A6-D332-57AA-BF715E215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A7D6C3-72B8-E9FF-A857-C8F80A567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16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769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D3A66-34A8-6B3B-854A-1FB5E1C4C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65195B-25A1-E4DB-0080-283CBAD5D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0B2C87-6D1C-C861-D9F0-82AEADB01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248286-7602-8A70-13F5-EAFA69942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17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751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2B8ED-17A7-4A23-5085-4F770AB2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B6EF59-5851-513A-26E1-217E7503A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8F4A53-98E1-52DD-EBFE-B87DF1996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8121C9-891F-950B-5C3D-4A30C3436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18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66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4D5156"/>
              </a:solidFill>
              <a:effectLst/>
              <a:latin typeface="Apple SD Gothic Neo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74308-C0D8-43B1-8969-F7AE7FF4BC2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9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3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85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4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63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5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35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6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760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7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15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Xen</a:t>
            </a:r>
            <a:r>
              <a:rPr lang="ko-KR" altLang="en-US" dirty="0"/>
              <a:t>의 성능 평가에 대한 내용입니다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을 여러 대체 가상화 기술들과 비교하여 결과를 제시 </a:t>
            </a:r>
            <a:r>
              <a:rPr lang="en-US" altLang="ko-KR" dirty="0"/>
              <a:t>&amp; </a:t>
            </a:r>
            <a:r>
              <a:rPr lang="ko-KR" altLang="en-US" dirty="0"/>
              <a:t>하나의 네이티브 </a:t>
            </a:r>
            <a:r>
              <a:rPr lang="en-US" altLang="ko-KR" dirty="0"/>
              <a:t>OS</a:t>
            </a:r>
            <a:r>
              <a:rPr lang="ko-KR" altLang="en-US" dirty="0"/>
              <a:t>에서 여러 </a:t>
            </a:r>
            <a:r>
              <a:rPr lang="en-US" altLang="ko-KR" dirty="0"/>
              <a:t>App</a:t>
            </a:r>
            <a:r>
              <a:rPr lang="ko-KR" altLang="en-US" dirty="0"/>
              <a:t>을 동시에 실행하는 것과 개별 가상 </a:t>
            </a:r>
            <a:r>
              <a:rPr lang="ko-KR" altLang="en-US" dirty="0" err="1"/>
              <a:t>머신에서</a:t>
            </a:r>
            <a:r>
              <a:rPr lang="ko-KR" altLang="en-US" dirty="0"/>
              <a:t> 각각의 </a:t>
            </a:r>
            <a:r>
              <a:rPr lang="en-US" altLang="ko-KR" dirty="0"/>
              <a:t>App</a:t>
            </a:r>
            <a:r>
              <a:rPr lang="ko-KR" altLang="en-US" dirty="0"/>
              <a:t>을 실행하는 경우의 전체 시스템 처리량 비교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이 게스트 </a:t>
            </a:r>
            <a:r>
              <a:rPr lang="en-US" altLang="ko-KR" dirty="0"/>
              <a:t>OS</a:t>
            </a:r>
            <a:r>
              <a:rPr lang="ko-KR" altLang="en-US" dirty="0"/>
              <a:t>간에 제공하는 성능 격리를 평가</a:t>
            </a:r>
            <a:r>
              <a:rPr lang="en-US" altLang="ko-KR" dirty="0"/>
              <a:t>, </a:t>
            </a:r>
            <a:r>
              <a:rPr lang="ko-KR" altLang="en-US" dirty="0"/>
              <a:t>동일한 하드웨어에서 다수의 운영체제를 실행하는 것에 대한 전체적이 오버헤드 분석</a:t>
            </a:r>
            <a:endParaRPr lang="en-US" altLang="ko-KR" dirty="0"/>
          </a:p>
          <a:p>
            <a:r>
              <a:rPr lang="en-US" altLang="ko-KR" dirty="0"/>
              <a:t>Linux 2.4.21 </a:t>
            </a:r>
            <a:r>
              <a:rPr lang="ko-KR" altLang="en-US" dirty="0"/>
              <a:t>기반 </a:t>
            </a:r>
            <a:r>
              <a:rPr lang="en-US" altLang="ko-KR" dirty="0" err="1"/>
              <a:t>XenoLinux</a:t>
            </a:r>
            <a:r>
              <a:rPr lang="en-US" altLang="ko-KR" dirty="0"/>
              <a:t> </a:t>
            </a:r>
            <a:r>
              <a:rPr lang="ko-KR" altLang="en-US" dirty="0"/>
              <a:t>포트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8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0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Xen</a:t>
            </a:r>
            <a:r>
              <a:rPr lang="ko-KR" altLang="en-US" dirty="0"/>
              <a:t>의 성능 평가에 대한 내용입니다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을 여러 대체 가상화 기술들과 비교하여 결과를 제시 </a:t>
            </a:r>
            <a:r>
              <a:rPr lang="en-US" altLang="ko-KR" dirty="0"/>
              <a:t>&amp; </a:t>
            </a:r>
            <a:r>
              <a:rPr lang="ko-KR" altLang="en-US" dirty="0"/>
              <a:t>하나의 네이티브 </a:t>
            </a:r>
            <a:r>
              <a:rPr lang="en-US" altLang="ko-KR" dirty="0"/>
              <a:t>OS</a:t>
            </a:r>
            <a:r>
              <a:rPr lang="ko-KR" altLang="en-US" dirty="0"/>
              <a:t>에서 여러 </a:t>
            </a:r>
            <a:r>
              <a:rPr lang="en-US" altLang="ko-KR" dirty="0"/>
              <a:t>App</a:t>
            </a:r>
            <a:r>
              <a:rPr lang="ko-KR" altLang="en-US" dirty="0"/>
              <a:t>을 동시에 실행하는 것과 개별 가상 </a:t>
            </a:r>
            <a:r>
              <a:rPr lang="ko-KR" altLang="en-US" dirty="0" err="1"/>
              <a:t>머신에서</a:t>
            </a:r>
            <a:r>
              <a:rPr lang="ko-KR" altLang="en-US" dirty="0"/>
              <a:t> 각각의 </a:t>
            </a:r>
            <a:r>
              <a:rPr lang="en-US" altLang="ko-KR" dirty="0"/>
              <a:t>App</a:t>
            </a:r>
            <a:r>
              <a:rPr lang="ko-KR" altLang="en-US" dirty="0"/>
              <a:t>을 실행하는 경우의 전체 시스템 처리량 비교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이 게스트 </a:t>
            </a:r>
            <a:r>
              <a:rPr lang="en-US" altLang="ko-KR" dirty="0"/>
              <a:t>OS</a:t>
            </a:r>
            <a:r>
              <a:rPr lang="ko-KR" altLang="en-US" dirty="0"/>
              <a:t>간에 제공하는 성능 격리를 평가</a:t>
            </a:r>
            <a:r>
              <a:rPr lang="en-US" altLang="ko-KR" dirty="0"/>
              <a:t>, </a:t>
            </a:r>
            <a:r>
              <a:rPr lang="ko-KR" altLang="en-US" dirty="0"/>
              <a:t>동일한 하드웨어에서 다수의 운영체제를 실행하는 것에 대한 전체적이 오버헤드 분석</a:t>
            </a:r>
            <a:endParaRPr lang="en-US" altLang="ko-KR" dirty="0"/>
          </a:p>
          <a:p>
            <a:r>
              <a:rPr lang="en-US" altLang="ko-KR" dirty="0"/>
              <a:t>Linux 2.4.21 </a:t>
            </a:r>
            <a:r>
              <a:rPr lang="ko-KR" altLang="en-US" dirty="0"/>
              <a:t>기반 </a:t>
            </a:r>
            <a:r>
              <a:rPr lang="en-US" altLang="ko-KR" dirty="0" err="1"/>
              <a:t>XenoLinux</a:t>
            </a:r>
            <a:r>
              <a:rPr lang="en-US" altLang="ko-KR" dirty="0"/>
              <a:t> </a:t>
            </a:r>
            <a:r>
              <a:rPr lang="ko-KR" altLang="en-US" dirty="0"/>
              <a:t>포트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9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66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협의회 성과발표회\7. 발표자료\이미지\PPT object\bar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4" y="271198"/>
            <a:ext cx="10069659" cy="7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57" y="448592"/>
            <a:ext cx="9401160" cy="346160"/>
          </a:xfrm>
        </p:spPr>
        <p:txBody>
          <a:bodyPr lIns="0" tIns="0" rIns="0" bIns="0">
            <a:noAutofit/>
          </a:bodyPr>
          <a:lstStyle>
            <a:lvl1pPr>
              <a:defRPr sz="2800" b="0" baseline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533" y="1545950"/>
            <a:ext cx="10014809" cy="5771662"/>
          </a:xfrm>
        </p:spPr>
        <p:txBody>
          <a:bodyPr lIns="21019" tIns="0" rIns="0" bIns="0">
            <a:noAutofit/>
          </a:bodyPr>
          <a:lstStyle>
            <a:lvl1pPr marL="266936" indent="-294260">
              <a:buClrTx/>
              <a:buFont typeface="+mj-lt"/>
              <a:buAutoNum type="romanUcPeriod"/>
              <a:defRPr sz="19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588521" indent="-294260">
              <a:buClr>
                <a:schemeClr val="tx1"/>
              </a:buClr>
              <a:buFont typeface="+mj-lt"/>
              <a:buAutoNum type="arabicPeriod"/>
              <a:defRPr sz="16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882781">
              <a:buClr>
                <a:schemeClr val="tx1"/>
              </a:buClr>
              <a:buFont typeface="+mj-lt"/>
              <a:buAutoNum type="arabicParenR"/>
              <a:defRPr sz="14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177042">
              <a:buClrTx/>
              <a:buFont typeface="+mj-ea"/>
              <a:buAutoNum type="circleNumDbPlain"/>
              <a:defRPr sz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408246" indent="-210186">
              <a:buClrTx/>
              <a:buFont typeface="+mj-lt"/>
              <a:buAutoNum type="alphaLcPeriod"/>
              <a:defRPr sz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0" indent="0">
              <a:buFontTx/>
              <a:buNone/>
              <a:defRPr sz="14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</a:lstStyle>
          <a:p>
            <a:pPr lvl="0"/>
            <a:r>
              <a:rPr lang="ko-KR" altLang="en-US" dirty="0"/>
              <a:t>타이틀 </a:t>
            </a:r>
            <a:r>
              <a:rPr lang="en-US" altLang="ko-KR" dirty="0"/>
              <a:t>1</a:t>
            </a:r>
            <a:endParaRPr lang="ko-KR" altLang="en-US" dirty="0"/>
          </a:p>
          <a:p>
            <a:pPr lvl="1"/>
            <a:r>
              <a:rPr lang="ko-KR" altLang="en-US" dirty="0"/>
              <a:t>타이틀 </a:t>
            </a:r>
            <a:r>
              <a:rPr lang="en-US" altLang="ko-KR" dirty="0"/>
              <a:t>2</a:t>
            </a:r>
            <a:endParaRPr lang="ko-KR" altLang="en-US" dirty="0"/>
          </a:p>
          <a:p>
            <a:pPr lvl="2"/>
            <a:r>
              <a:rPr lang="ko-KR" altLang="en-US" dirty="0"/>
              <a:t>타이틀 </a:t>
            </a:r>
            <a:r>
              <a:rPr lang="en-US" altLang="ko-KR" dirty="0"/>
              <a:t>3</a:t>
            </a:r>
            <a:r>
              <a:rPr lang="ko-KR" altLang="en-US" dirty="0"/>
              <a:t> </a:t>
            </a:r>
          </a:p>
          <a:p>
            <a:pPr lvl="3"/>
            <a:r>
              <a:rPr lang="ko-KR" altLang="en-US" dirty="0"/>
              <a:t>타이틀 </a:t>
            </a:r>
            <a:r>
              <a:rPr lang="en-US" altLang="ko-KR" dirty="0"/>
              <a:t>4</a:t>
            </a:r>
          </a:p>
          <a:p>
            <a:pPr lvl="4"/>
            <a:r>
              <a:rPr lang="ko-KR" altLang="en-US" dirty="0"/>
              <a:t>각주</a:t>
            </a:r>
          </a:p>
          <a:p>
            <a:pPr lvl="5"/>
            <a:r>
              <a:rPr lang="ko-KR" altLang="en-US" dirty="0"/>
              <a:t>본문</a:t>
            </a:r>
            <a:endParaRPr lang="en-US" altLang="ko-KR" dirty="0"/>
          </a:p>
        </p:txBody>
      </p:sp>
      <p:sp>
        <p:nvSpPr>
          <p:cNvPr id="15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625792" y="7548697"/>
            <a:ext cx="278624" cy="228466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1266436" y="625986"/>
            <a:ext cx="425512" cy="346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1079152"/>
            <a:ext cx="10666845" cy="0"/>
          </a:xfrm>
          <a:prstGeom prst="line">
            <a:avLst/>
          </a:prstGeom>
          <a:ln w="6350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1052387" y="547582"/>
            <a:ext cx="0" cy="36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09AA46-D39C-4E16-8303-395E76870E70}"/>
              </a:ext>
            </a:extLst>
          </p:cNvPr>
          <p:cNvSpPr txBox="1"/>
          <p:nvPr userDrawn="1"/>
        </p:nvSpPr>
        <p:spPr>
          <a:xfrm>
            <a:off x="1403818" y="131882"/>
            <a:ext cx="505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WiscKey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Separating Keys from Values in SSD-conscious Storage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4A328B-44A8-4CE7-98D6-A6475FBDA724}"/>
              </a:ext>
            </a:extLst>
          </p:cNvPr>
          <p:cNvSpPr/>
          <p:nvPr userDrawn="1"/>
        </p:nvSpPr>
        <p:spPr>
          <a:xfrm>
            <a:off x="-1" y="249270"/>
            <a:ext cx="145162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98D23C-1976-9457-E056-D5AD06048B43}"/>
              </a:ext>
            </a:extLst>
          </p:cNvPr>
          <p:cNvSpPr/>
          <p:nvPr userDrawn="1"/>
        </p:nvSpPr>
        <p:spPr>
          <a:xfrm>
            <a:off x="6223190" y="270381"/>
            <a:ext cx="468611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26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488682"/>
            <a:ext cx="10909300" cy="442687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537596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1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4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660252" y="7572276"/>
            <a:ext cx="278624" cy="228466"/>
          </a:xfrm>
        </p:spPr>
        <p:txBody>
          <a:bodyPr lIns="0" tIns="0" rIns="0" bIns="0">
            <a:noAutofit/>
          </a:bodyPr>
          <a:lstStyle>
            <a:lvl1pPr algn="ctr">
              <a:defRPr sz="11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91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1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1667"/>
          <a:stretch/>
        </p:blipFill>
        <p:spPr bwMode="auto">
          <a:xfrm>
            <a:off x="0" y="0"/>
            <a:ext cx="10909300" cy="53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뒷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EPA Aftermarket Conference: Automotive Aftermarket Goes Digital -  EUROMETAL">
            <a:extLst>
              <a:ext uri="{FF2B5EF4-FFF2-40B4-BE49-F238E27FC236}">
                <a16:creationId xmlns:a16="http://schemas.microsoft.com/office/drawing/2014/main" id="{9ABDD5FE-C734-42B6-9EFC-7799D2B7E3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4885" r="7312" b="-4885"/>
          <a:stretch/>
        </p:blipFill>
        <p:spPr bwMode="auto">
          <a:xfrm>
            <a:off x="0" y="573084"/>
            <a:ext cx="10909300" cy="4641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14A62C1-1113-4F43-B980-20807E30841E}"/>
              </a:ext>
            </a:extLst>
          </p:cNvPr>
          <p:cNvSpPr/>
          <p:nvPr userDrawn="1"/>
        </p:nvSpPr>
        <p:spPr>
          <a:xfrm>
            <a:off x="0" y="573084"/>
            <a:ext cx="10909300" cy="4641951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DF6920B-93A1-44DF-B573-3A076A1448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9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뒷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보쉬 조직 개편…이타스, 소프트웨어 정의 차량 개발 역량 통합">
            <a:extLst>
              <a:ext uri="{FF2B5EF4-FFF2-40B4-BE49-F238E27FC236}">
                <a16:creationId xmlns:a16="http://schemas.microsoft.com/office/drawing/2014/main" id="{2E427C6B-E5E2-426A-BA2B-C3879F287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26346"/>
          <a:stretch/>
        </p:blipFill>
        <p:spPr bwMode="auto">
          <a:xfrm>
            <a:off x="0" y="0"/>
            <a:ext cx="10909300" cy="54283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4FB7A0-7097-4403-8620-ECFE58774FAB}"/>
              </a:ext>
            </a:extLst>
          </p:cNvPr>
          <p:cNvSpPr/>
          <p:nvPr userDrawn="1"/>
        </p:nvSpPr>
        <p:spPr>
          <a:xfrm flipV="1">
            <a:off x="0" y="0"/>
            <a:ext cx="10909300" cy="5428343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DF6920B-93A1-44DF-B573-3A076A1448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549891"/>
            <a:ext cx="10909300" cy="442687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598805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1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rgbClr val="8B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46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대보정보통신\Desktop\한국도로공사 지원\c-its 교차로 서비스 표지-01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112"/>
          <a:stretch/>
        </p:blipFill>
        <p:spPr bwMode="auto">
          <a:xfrm>
            <a:off x="0" y="708660"/>
            <a:ext cx="10909300" cy="7068503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 userDrawn="1"/>
        </p:nvSpPr>
        <p:spPr>
          <a:xfrm rot="2753740">
            <a:off x="7002191" y="4206598"/>
            <a:ext cx="4103517" cy="3699744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stretch>
              <a:fillRect/>
            </a:stretch>
          </a:blipFill>
          <a:effectLst>
            <a:softEdge rad="660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pic>
        <p:nvPicPr>
          <p:cNvPr id="2560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5756972-C9A8-47F8-AB46-B39FB52395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5756972-C9A8-47F8-AB46-B39FB52395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3530BFB-EA95-4C10-B7D5-198A4D570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6600"/>
            <a:ext cx="10909300" cy="704056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1800CBF-0514-40FC-9C75-3AB5DDC5682B}"/>
              </a:ext>
            </a:extLst>
          </p:cNvPr>
          <p:cNvSpPr/>
          <p:nvPr userDrawn="1"/>
        </p:nvSpPr>
        <p:spPr>
          <a:xfrm>
            <a:off x="1460500" y="708660"/>
            <a:ext cx="9448801" cy="7068503"/>
          </a:xfrm>
          <a:prstGeom prst="rect">
            <a:avLst/>
          </a:prstGeom>
          <a:gradFill>
            <a:gsLst>
              <a:gs pos="0">
                <a:srgbClr val="FFFFFF">
                  <a:alpha val="0"/>
                  <a:lumMod val="50000"/>
                  <a:lumOff val="5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5756972-C9A8-47F8-AB46-B39FB52395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7D989AA-CF6E-4033-878C-4B6DDD9F9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26"/>
          <a:stretch/>
        </p:blipFill>
        <p:spPr>
          <a:xfrm>
            <a:off x="0" y="606250"/>
            <a:ext cx="10909300" cy="71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대보정보통신\Desktop\한국도로공사 지원\c-its 교차로 서비스 표지-01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112"/>
          <a:stretch/>
        </p:blipFill>
        <p:spPr bwMode="auto">
          <a:xfrm>
            <a:off x="0" y="708660"/>
            <a:ext cx="10909300" cy="7068503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 userDrawn="1"/>
        </p:nvSpPr>
        <p:spPr>
          <a:xfrm rot="2753740">
            <a:off x="7002191" y="4206598"/>
            <a:ext cx="4103517" cy="3699744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stretch>
              <a:fillRect/>
            </a:stretch>
          </a:blipFill>
          <a:effectLst>
            <a:softEdge rad="660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2562505" y="708660"/>
            <a:ext cx="8346796" cy="7068503"/>
          </a:xfrm>
          <a:prstGeom prst="rect">
            <a:avLst/>
          </a:prstGeom>
          <a:gradFill>
            <a:gsLst>
              <a:gs pos="0">
                <a:srgbClr val="FFFFFF">
                  <a:alpha val="0"/>
                  <a:lumMod val="50000"/>
                  <a:lumOff val="5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AC044F9E-D2AE-4954-B47C-2ABE85CD41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9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40674_836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8816"/>
          <a:stretch/>
        </p:blipFill>
        <p:spPr bwMode="auto">
          <a:xfrm>
            <a:off x="5251269" y="3224210"/>
            <a:ext cx="5658031" cy="45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5251270" y="3224209"/>
            <a:ext cx="5658030" cy="4552953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2815907B-C36B-45A7-8226-D6AC56649F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3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e future of the modern car is actually digital - Vox">
            <a:extLst>
              <a:ext uri="{FF2B5EF4-FFF2-40B4-BE49-F238E27FC236}">
                <a16:creationId xmlns:a16="http://schemas.microsoft.com/office/drawing/2014/main" id="{F2504D5B-F177-454B-AA94-49AFE36827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4" b="6234"/>
          <a:stretch/>
        </p:blipFill>
        <p:spPr bwMode="auto">
          <a:xfrm flipH="1">
            <a:off x="1337129" y="2418442"/>
            <a:ext cx="9572171" cy="53587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2815907B-C36B-45A7-8226-D6AC56649F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1337129" y="2343150"/>
            <a:ext cx="9572171" cy="5434013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0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549891"/>
            <a:ext cx="10909300" cy="442687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598805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1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752AC9CC-4182-46F5-B423-FCCCDB5CFD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549891"/>
            <a:ext cx="10909300" cy="535959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633095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3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959678" y="110770"/>
            <a:ext cx="349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자동차 사이버보안 가이드라인 및 법률 개정안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0" y="249270"/>
            <a:ext cx="70736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7319556" y="249270"/>
            <a:ext cx="3600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3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0015" y="414064"/>
            <a:ext cx="9409271" cy="1503225"/>
          </a:xfrm>
          <a:prstGeom prst="rect">
            <a:avLst/>
          </a:prstGeom>
        </p:spPr>
        <p:txBody>
          <a:bodyPr vert="horz" lIns="106774" tIns="53387" rIns="106774" bIns="53387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015" y="2070310"/>
            <a:ext cx="9409271" cy="4934538"/>
          </a:xfrm>
          <a:prstGeom prst="rect">
            <a:avLst/>
          </a:prstGeom>
        </p:spPr>
        <p:txBody>
          <a:bodyPr vert="horz" lIns="106774" tIns="53387" rIns="106774" bIns="53387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014" y="7208280"/>
            <a:ext cx="2454593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706" y="7208280"/>
            <a:ext cx="3681889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693" y="7208280"/>
            <a:ext cx="2454593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3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3" r:id="rId3"/>
    <p:sldLayoutId id="2147483686" r:id="rId4"/>
    <p:sldLayoutId id="2147483677" r:id="rId5"/>
    <p:sldLayoutId id="2147483678" r:id="rId6"/>
    <p:sldLayoutId id="2147483684" r:id="rId7"/>
    <p:sldLayoutId id="2147483680" r:id="rId8"/>
    <p:sldLayoutId id="2147483681" r:id="rId9"/>
    <p:sldLayoutId id="2147483682" r:id="rId10"/>
    <p:sldLayoutId id="2147483676" r:id="rId11"/>
    <p:sldLayoutId id="2147483672" r:id="rId12"/>
    <p:sldLayoutId id="2147483685" r:id="rId13"/>
    <p:sldLayoutId id="2147483688" r:id="rId14"/>
    <p:sldLayoutId id="2147483679" r:id="rId15"/>
  </p:sldLayoutIdLst>
  <p:hf hdr="0" ftr="0" dt="0"/>
  <p:txStyles>
    <p:titleStyle>
      <a:lvl1pPr algn="l" defTabSz="1067745" rtl="0" eaLnBrk="1" latinLnBrk="1" hangingPunct="1">
        <a:lnSpc>
          <a:spcPct val="90000"/>
        </a:lnSpc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936" indent="-266936" algn="l" defTabSz="1067745" rtl="0" eaLnBrk="1" latinLnBrk="1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0809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681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554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426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298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171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043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7916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872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745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617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49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362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235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107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098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4294967295"/>
          </p:nvPr>
        </p:nvSpPr>
        <p:spPr>
          <a:xfrm>
            <a:off x="0" y="1838326"/>
            <a:ext cx="7016817" cy="921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600" b="1" dirty="0" err="1">
                <a:ln w="12700">
                  <a:noFill/>
                  <a:prstDash val="solid"/>
                </a:ln>
                <a:solidFill>
                  <a:srgbClr val="004B7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WiscKey</a:t>
            </a:r>
            <a:r>
              <a:rPr kumimoji="1" lang="en-US" altLang="ko-KR" sz="2600" b="1" dirty="0">
                <a:ln w="12700">
                  <a:noFill/>
                  <a:prstDash val="solid"/>
                </a:ln>
                <a:solidFill>
                  <a:srgbClr val="004B7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Separating Keys from Values</a:t>
            </a:r>
            <a:br>
              <a:rPr kumimoji="1" lang="en-US" altLang="ko-KR" sz="2600" b="1" dirty="0">
                <a:ln w="12700">
                  <a:noFill/>
                  <a:prstDash val="solid"/>
                </a:ln>
                <a:solidFill>
                  <a:srgbClr val="004B7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kumimoji="1" lang="en-US" altLang="ko-KR" sz="2600" b="1" dirty="0">
                <a:ln w="12700">
                  <a:noFill/>
                  <a:prstDash val="solid"/>
                </a:ln>
                <a:solidFill>
                  <a:srgbClr val="004B7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in SSD-conscious Storage</a:t>
            </a:r>
            <a:endParaRPr kumimoji="1" lang="ko-KR" altLang="en-US" sz="2600" b="1" dirty="0">
              <a:ln w="12700">
                <a:noFill/>
                <a:prstDash val="solid"/>
              </a:ln>
              <a:solidFill>
                <a:srgbClr val="004B7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294967295"/>
          </p:nvPr>
        </p:nvSpPr>
        <p:spPr>
          <a:xfrm>
            <a:off x="0" y="5246688"/>
            <a:ext cx="2703513" cy="317500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kumimoji="1"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2024-10-22</a:t>
            </a:r>
          </a:p>
          <a:p>
            <a:pPr marL="0" indent="0">
              <a:buNone/>
            </a:pPr>
            <a:r>
              <a:rPr kumimoji="1" lang="ko-KR" alt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박경록</a:t>
            </a:r>
            <a:r>
              <a:rPr kumimoji="1"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정지헌</a:t>
            </a:r>
            <a:endParaRPr kumimoji="1" lang="en-US" alt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-15446" y="2859088"/>
            <a:ext cx="7523527" cy="0"/>
          </a:xfrm>
          <a:prstGeom prst="line">
            <a:avLst/>
          </a:prstGeom>
          <a:ln w="25400">
            <a:solidFill>
              <a:srgbClr val="004B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1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WiscKey</a:t>
            </a:r>
            <a:endParaRPr lang="en-US" altLang="ko-KR" sz="23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447512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10151748" cy="403956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도전과제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Parallel Range Query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병렬성을 활용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이터레이터에서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키를 효율적으로 검색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Garbage Collection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여유 공간을 회수하기 위해 키와 값을 함께 저장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Crash Consistency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 파일 시스템의 특성 활용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원자성과 순차 복구 보장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5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WiscKey</a:t>
            </a:r>
            <a:endParaRPr lang="en-US" altLang="ko-KR" sz="23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872307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Optimizations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10151748" cy="364715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최적화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Value-Log Write Buffer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Write Buffer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버퍼 크기가 차면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write()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호출하여 플러시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Optimizing the LSM-tree Log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대응되는 키를 저장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WiscKey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LSM-tree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로그를 제거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118B69-1735-D8D7-4982-32444626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53" y="2191303"/>
            <a:ext cx="4296512" cy="26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8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22790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평가 대상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5358303" cy="479823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b="1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i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r>
              <a:rPr lang="en-US" altLang="ko-KR" sz="1800" b="1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vs Whiskey </a:t>
            </a:r>
            <a:endParaRPr lang="en-US" altLang="ko-KR" sz="1500" b="1" i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LSM-Tree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기반의 두 데이터베이스 비교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평가 도구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Microbenchmark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평가 대상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Load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Performa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nce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Query Performance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Garbage Collection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Cr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ash Consistency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Space </a:t>
            </a:r>
            <a:r>
              <a:rPr kumimoji="0" lang="en-US" altLang="ko-K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Ampli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fication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73437" marR="0" lvl="2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45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7285716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indent="-17145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Load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Performa</a:t>
            </a:r>
            <a:r>
              <a:rPr lang="en-US" altLang="ko-KR" sz="18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nce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순차적 부하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키를 순서대로 삽입함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무작위 부하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키를 랜덤하게 삽입함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25">
            <a:extLst>
              <a:ext uri="{FF2B5EF4-FFF2-40B4-BE49-F238E27FC236}">
                <a16:creationId xmlns:a16="http://schemas.microsoft.com/office/drawing/2014/main" id="{499B0C59-987E-5AB9-4818-C80B9ACEB264}"/>
              </a:ext>
            </a:extLst>
          </p:cNvPr>
          <p:cNvSpPr txBox="1"/>
          <p:nvPr/>
        </p:nvSpPr>
        <p:spPr>
          <a:xfrm>
            <a:off x="840358" y="1196752"/>
            <a:ext cx="2808974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Whiskey Evaluation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5C7D810-8044-66F9-A8EC-0E41D2E4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89" y="3391232"/>
            <a:ext cx="2921150" cy="188604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9077CCF-8836-2BD8-FEF1-C55597FE2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892" y="3446366"/>
            <a:ext cx="2749691" cy="183524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92E50C5-C976-C116-8CA9-3F581697B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0" y="5616518"/>
            <a:ext cx="2368982" cy="16054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781218C-EB3B-020B-09B8-6EA090C83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835" y="3446366"/>
            <a:ext cx="2768742" cy="1866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71D92-04AE-495A-917D-489EAD3BCFC6}"/>
              </a:ext>
            </a:extLst>
          </p:cNvPr>
          <p:cNvSpPr txBox="1"/>
          <p:nvPr/>
        </p:nvSpPr>
        <p:spPr>
          <a:xfrm>
            <a:off x="557771" y="5204780"/>
            <a:ext cx="288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Sequential-load Performance</a:t>
            </a:r>
            <a:endParaRPr lang="ko-KR" altLang="en-US" sz="11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8AD51-9CDF-87BC-8F8F-14ABFF31DA94}"/>
              </a:ext>
            </a:extLst>
          </p:cNvPr>
          <p:cNvSpPr txBox="1"/>
          <p:nvPr/>
        </p:nvSpPr>
        <p:spPr>
          <a:xfrm>
            <a:off x="3993545" y="5246164"/>
            <a:ext cx="288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Random-load Performance</a:t>
            </a:r>
            <a:endParaRPr lang="ko-KR" altLang="en-US" sz="1100" b="1" i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9430894-4535-13BE-B647-A75168734F19}"/>
              </a:ext>
            </a:extLst>
          </p:cNvPr>
          <p:cNvSpPr/>
          <p:nvPr/>
        </p:nvSpPr>
        <p:spPr>
          <a:xfrm>
            <a:off x="862593" y="4459732"/>
            <a:ext cx="2230657" cy="433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DDE4368-509A-7F07-F0FB-5E0967D5FF1D}"/>
              </a:ext>
            </a:extLst>
          </p:cNvPr>
          <p:cNvCxnSpPr>
            <a:stCxn id="18" idx="2"/>
            <a:endCxn id="13" idx="0"/>
          </p:cNvCxnSpPr>
          <p:nvPr/>
        </p:nvCxnSpPr>
        <p:spPr>
          <a:xfrm flipH="1">
            <a:off x="1977921" y="4893384"/>
            <a:ext cx="1" cy="723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왼쪽 중괄호 24">
            <a:extLst>
              <a:ext uri="{FF2B5EF4-FFF2-40B4-BE49-F238E27FC236}">
                <a16:creationId xmlns:a16="http://schemas.microsoft.com/office/drawing/2014/main" id="{61FB5A05-FF4F-C29D-2144-E0F7DBAD35B3}"/>
              </a:ext>
            </a:extLst>
          </p:cNvPr>
          <p:cNvSpPr/>
          <p:nvPr/>
        </p:nvSpPr>
        <p:spPr>
          <a:xfrm rot="10800000">
            <a:off x="3130016" y="5885678"/>
            <a:ext cx="111733" cy="1055996"/>
          </a:xfrm>
          <a:prstGeom prst="leftBrace">
            <a:avLst>
              <a:gd name="adj1" fmla="val 91268"/>
              <a:gd name="adj2" fmla="val 50000"/>
            </a:avLst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38B5D7-5A15-59C4-8896-9EF798921E02}"/>
              </a:ext>
            </a:extLst>
          </p:cNvPr>
          <p:cNvSpPr txBox="1"/>
          <p:nvPr/>
        </p:nvSpPr>
        <p:spPr>
          <a:xfrm>
            <a:off x="3274066" y="6030273"/>
            <a:ext cx="5161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500" dirty="0"/>
              <a:t>Log </a:t>
            </a:r>
            <a:r>
              <a:rPr lang="ko-KR" altLang="en-US" sz="1500" dirty="0"/>
              <a:t>파일에 쓰기</a:t>
            </a:r>
            <a:endParaRPr lang="en-US" altLang="ko-KR" sz="1500" dirty="0"/>
          </a:p>
          <a:p>
            <a:pPr marL="228600" indent="-228600">
              <a:buAutoNum type="arabicPeriod"/>
            </a:pPr>
            <a:r>
              <a:rPr lang="ko-KR" altLang="en-US" sz="1500" dirty="0"/>
              <a:t>메모 테이블에 데이터 삽입</a:t>
            </a:r>
            <a:endParaRPr lang="en-US" altLang="ko-KR" sz="1500" dirty="0"/>
          </a:p>
          <a:p>
            <a:pPr marL="228600" indent="-228600">
              <a:buAutoNum type="arabicPeriod"/>
            </a:pPr>
            <a:r>
              <a:rPr lang="ko-KR" altLang="en-US" sz="1500" dirty="0"/>
              <a:t>메모 테이블 데이터를 디스크로 옮길 때의 대기 시간</a:t>
            </a:r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D28D280F-DBAC-1593-D824-5B2D279D6D5A}"/>
              </a:ext>
            </a:extLst>
          </p:cNvPr>
          <p:cNvSpPr/>
          <p:nvPr/>
        </p:nvSpPr>
        <p:spPr>
          <a:xfrm>
            <a:off x="4015812" y="2602383"/>
            <a:ext cx="372763" cy="294543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2D66E-9D18-3A2F-491A-BE343678E698}"/>
              </a:ext>
            </a:extLst>
          </p:cNvPr>
          <p:cNvSpPr txBox="1"/>
          <p:nvPr/>
        </p:nvSpPr>
        <p:spPr>
          <a:xfrm>
            <a:off x="4232167" y="2584631"/>
            <a:ext cx="3577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i="1" dirty="0"/>
              <a:t>Whiskey</a:t>
            </a:r>
            <a:r>
              <a:rPr lang="ko-KR" altLang="en-US" sz="1500" i="1" dirty="0"/>
              <a:t>가 </a:t>
            </a:r>
            <a:r>
              <a:rPr lang="en-US" altLang="ko-KR" sz="1500" i="1" dirty="0" err="1"/>
              <a:t>LevelDB</a:t>
            </a:r>
            <a:r>
              <a:rPr lang="ko-KR" altLang="en-US" sz="1500" i="1" dirty="0"/>
              <a:t>보다 성능이 좋음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01C70-0FCF-99CB-1D74-982E2EDEE0A8}"/>
              </a:ext>
            </a:extLst>
          </p:cNvPr>
          <p:cNvSpPr txBox="1"/>
          <p:nvPr/>
        </p:nvSpPr>
        <p:spPr>
          <a:xfrm>
            <a:off x="7226474" y="5244225"/>
            <a:ext cx="3141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Write</a:t>
            </a:r>
            <a:r>
              <a:rPr lang="ko-KR" altLang="en-US" sz="1100" b="1" i="1" dirty="0"/>
              <a:t> </a:t>
            </a:r>
            <a:r>
              <a:rPr lang="en-US" altLang="ko-KR" sz="1100" b="1" i="1" dirty="0"/>
              <a:t>Amplification</a:t>
            </a:r>
            <a:r>
              <a:rPr lang="ko-KR" altLang="en-US" sz="1100" b="1" i="1" dirty="0"/>
              <a:t> </a:t>
            </a:r>
            <a:r>
              <a:rPr lang="en-US" altLang="ko-KR" sz="1100" b="1" i="1" dirty="0"/>
              <a:t>of</a:t>
            </a:r>
            <a:r>
              <a:rPr lang="ko-KR" altLang="en-US" sz="1100" b="1" i="1" dirty="0"/>
              <a:t> </a:t>
            </a:r>
            <a:r>
              <a:rPr lang="en-US" altLang="ko-KR" sz="1100" b="1" i="1" dirty="0"/>
              <a:t>Random Load</a:t>
            </a:r>
            <a:endParaRPr lang="ko-KR" altLang="en-US" sz="1100" b="1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9362B8-4E9E-2677-222A-273361E6F017}"/>
              </a:ext>
            </a:extLst>
          </p:cNvPr>
          <p:cNvSpPr txBox="1"/>
          <p:nvPr/>
        </p:nvSpPr>
        <p:spPr>
          <a:xfrm>
            <a:off x="534131" y="7110505"/>
            <a:ext cx="2887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Sequential-load Time Breakup of </a:t>
            </a:r>
            <a:r>
              <a:rPr lang="en-US" altLang="ko-KR" sz="1100" b="1" i="1" dirty="0" err="1"/>
              <a:t>LevelDB</a:t>
            </a:r>
            <a:endParaRPr lang="ko-KR" altLang="en-US" sz="1100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AC2EFE-7C23-F8C1-9B63-0DE7C63A0F7E}"/>
              </a:ext>
            </a:extLst>
          </p:cNvPr>
          <p:cNvSpPr txBox="1"/>
          <p:nvPr/>
        </p:nvSpPr>
        <p:spPr>
          <a:xfrm>
            <a:off x="7307686" y="3138589"/>
            <a:ext cx="280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/>
              <a:t>What is ‘Write Amplification’?</a:t>
            </a:r>
          </a:p>
        </p:txBody>
      </p:sp>
    </p:spTree>
    <p:extLst>
      <p:ext uri="{BB962C8B-B14F-4D97-AF65-F5344CB8AC3E}">
        <p14:creationId xmlns:p14="http://schemas.microsoft.com/office/powerpoint/2010/main" val="84681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02CB-28BD-60C6-4F08-8731BDC4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>
            <a:extLst>
              <a:ext uri="{FF2B5EF4-FFF2-40B4-BE49-F238E27FC236}">
                <a16:creationId xmlns:a16="http://schemas.microsoft.com/office/drawing/2014/main" id="{7CE85B24-4AFD-F225-DE7D-2AE25CC0BCFC}"/>
              </a:ext>
            </a:extLst>
          </p:cNvPr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814B2C0A-1D04-287A-EB4A-4EB1A3C51EF9}"/>
              </a:ext>
            </a:extLst>
          </p:cNvPr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2CD047D-FE00-2DA5-EF66-1E20CB080DA0}"/>
              </a:ext>
            </a:extLst>
          </p:cNvPr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>
              <a:extLst>
                <a:ext uri="{FF2B5EF4-FFF2-40B4-BE49-F238E27FC236}">
                  <a16:creationId xmlns:a16="http://schemas.microsoft.com/office/drawing/2014/main" id="{6B7C9A72-FD4E-EB96-9BE3-DFAE39B2666F}"/>
                </a:ext>
              </a:extLst>
            </p:cNvPr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>
              <a:extLst>
                <a:ext uri="{FF2B5EF4-FFF2-40B4-BE49-F238E27FC236}">
                  <a16:creationId xmlns:a16="http://schemas.microsoft.com/office/drawing/2014/main" id="{3F6878C1-A7DF-A903-BC3B-08CECF52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2EE469DC-6622-82C1-0C1F-38BE3CFE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5FE04-F6EE-50FE-2212-4821C5047014}"/>
              </a:ext>
            </a:extLst>
          </p:cNvPr>
          <p:cNvSpPr txBox="1"/>
          <p:nvPr/>
        </p:nvSpPr>
        <p:spPr>
          <a:xfrm>
            <a:off x="343249" y="1816938"/>
            <a:ext cx="7370712" cy="5216813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Query Performance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Point Query 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데이터베이스에서 랜덤으로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만개의 키를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Query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Whiskey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LSM-Tree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모두 확인하여야 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큰 값일 경우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장치의 최대 읽기 속도만큼 성능이 나옴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Read Amplification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 적음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Range Query(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무작위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여러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Key-Value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쌍을 한번에 연속으로 스캔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여러 레벨의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SSTable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파일을 열고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확인하여야 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Whiskey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값을 병렬로 읽음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Range Query(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순차적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작은 값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(64B)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 때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Whiskey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25%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느림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큰 값일 때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Whiskey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2.8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 빠름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E4131D6-6489-590E-660F-7A4F3B9CBB32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8C2CB3BC-29B8-D372-A4CD-7DF9C5FD4D6E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3B425ED5-0079-0FFB-7660-19DF8A0830DF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F315F8E-F563-C0F4-010A-9508970D493A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9FC1676-E900-7A3A-4624-FDBAA0B2430E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A1D4FB72-2F91-576F-93AB-748C20FF456B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C34D4F18-0E5D-99CE-2442-18B95393A4D5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FEE08448-BA33-494A-FBAC-66F508BC1C5A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D50087CE-F26D-00C2-CF98-9BF953EA1CA3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C6F06BCB-A9B5-58BA-FAF9-DB86C6F12D20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D59928E9-292C-E833-05CA-5740D44F157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2FAC1396-F090-B17D-7C5D-7B81B5B03E14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5278A9A6-522D-3081-A779-D57783B0EE74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17137836-D279-AFFE-42A5-07E66F1D0BA8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A4EAB78-98B6-FDEF-2B0A-1FE00C3188E7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600235A5-E518-9F01-4BC7-A0BFC3CCB36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87F06BF-59DA-D1EE-6813-1FCE29C3630F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CBAF49B-2E10-62A7-82A4-340D5ABE0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368" y="2168657"/>
            <a:ext cx="2819545" cy="1866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2EC42D-093D-707D-27BC-060B441CD0EA}"/>
              </a:ext>
            </a:extLst>
          </p:cNvPr>
          <p:cNvSpPr txBox="1"/>
          <p:nvPr/>
        </p:nvSpPr>
        <p:spPr>
          <a:xfrm>
            <a:off x="7022790" y="4011436"/>
            <a:ext cx="288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Random Lookup Performance</a:t>
            </a:r>
            <a:endParaRPr lang="ko-KR" altLang="en-US" sz="1100" b="1" i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31BFAF6-3F01-F9F0-9D1D-3C2ED205D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273" y="4968120"/>
            <a:ext cx="2730640" cy="1924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5F3361-E656-E61C-E703-1CD265526441}"/>
              </a:ext>
            </a:extLst>
          </p:cNvPr>
          <p:cNvSpPr txBox="1"/>
          <p:nvPr/>
        </p:nvSpPr>
        <p:spPr>
          <a:xfrm>
            <a:off x="7080693" y="6870078"/>
            <a:ext cx="288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Range Query Performance</a:t>
            </a:r>
            <a:endParaRPr lang="ko-KR" altLang="en-US" sz="1100" b="1" i="1" dirty="0"/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13A68EC0-7326-F195-9FBF-7E060CC1923F}"/>
              </a:ext>
            </a:extLst>
          </p:cNvPr>
          <p:cNvSpPr txBox="1"/>
          <p:nvPr/>
        </p:nvSpPr>
        <p:spPr>
          <a:xfrm>
            <a:off x="840358" y="1196752"/>
            <a:ext cx="2808974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Whiskey Evaluation </a:t>
            </a:r>
          </a:p>
        </p:txBody>
      </p:sp>
    </p:spTree>
    <p:extLst>
      <p:ext uri="{BB962C8B-B14F-4D97-AF65-F5344CB8AC3E}">
        <p14:creationId xmlns:p14="http://schemas.microsoft.com/office/powerpoint/2010/main" val="270433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F73AE-2C07-54A7-F8D2-C88453CA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>
            <a:extLst>
              <a:ext uri="{FF2B5EF4-FFF2-40B4-BE49-F238E27FC236}">
                <a16:creationId xmlns:a16="http://schemas.microsoft.com/office/drawing/2014/main" id="{A2E51179-07AB-1227-AD35-6C81F7766A02}"/>
              </a:ext>
            </a:extLst>
          </p:cNvPr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280435B6-E14F-78AA-1C65-800656D242BF}"/>
              </a:ext>
            </a:extLst>
          </p:cNvPr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855C702-5F1A-8A01-F5F4-C4ED57DC3005}"/>
              </a:ext>
            </a:extLst>
          </p:cNvPr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>
              <a:extLst>
                <a:ext uri="{FF2B5EF4-FFF2-40B4-BE49-F238E27FC236}">
                  <a16:creationId xmlns:a16="http://schemas.microsoft.com/office/drawing/2014/main" id="{5E4E57AA-759F-7D9E-5828-8352A87C5BAC}"/>
                </a:ext>
              </a:extLst>
            </p:cNvPr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>
              <a:extLst>
                <a:ext uri="{FF2B5EF4-FFF2-40B4-BE49-F238E27FC236}">
                  <a16:creationId xmlns:a16="http://schemas.microsoft.com/office/drawing/2014/main" id="{C26D4A64-652B-8331-23CB-11253473E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0FDAB47A-4D64-462B-8DD1-7BCEC3ED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9C75D-A6B5-787B-EBD8-EFD20F0E2BAE}"/>
              </a:ext>
            </a:extLst>
          </p:cNvPr>
          <p:cNvSpPr txBox="1"/>
          <p:nvPr/>
        </p:nvSpPr>
        <p:spPr>
          <a:xfrm>
            <a:off x="343249" y="1816938"/>
            <a:ext cx="6357541" cy="477823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indent="-17145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Garbage Collection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저장된 값 중 삭제된 데이터의 빈 공간을 정리하는 작업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Whiskey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백그라운드에서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GC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실행해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쓸모없는 데이터를 삭제하고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유효한 데이터만 남기거나 재배치를 진행함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(100% GC)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실험 결과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처리량은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10%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만 감소함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Why?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–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유효한 값을 새로 쓸 필요가 없기 때문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25%~75%) GC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결과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일부가 유효할 경우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유효한 값은 재배치가 필요함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시간이 걸리는 작업으로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처리량이 약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35%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감소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69875" marR="0" lvl="1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73437" marR="0" lvl="2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2617572-432C-1215-789D-2C7AEDC21F59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ABA35028-845D-EBDB-5B70-D5A1B5B5987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4C4FE1AC-CD4C-25F2-91E7-A64184548C99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157FA4C-FD87-957C-815B-08814D846EC5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FF5499D2-0F69-E1EB-DB33-3134F788B641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33828B18-8C9D-4939-952B-EA1E62917AD5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3D414C1-AA3B-A17D-99DC-C046164B3B0E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7F7B7AD3-36EC-6DA7-E120-7F665A11CD95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8BEE90D6-BFBE-801A-913E-AB96FF58E9CE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8E816828-AA22-EBC8-8CDD-2FFDC68C8A75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DC36F769-56A2-1658-9B5E-521E9C97C821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81E8C82E-C39D-50D2-E8D7-442D5D478694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0D8838E8-310E-B23A-4892-A9A7AA0C792E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B80B2489-9D5B-6437-9F94-AA62B51359A3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4F140EE-1075-C1C9-9849-7BC8AEBF0E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A70233DE-42FF-7928-53BA-7166489F2582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6D0FE577-D092-791E-6566-9CB9BF3162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7C6370C9-22EA-3F97-32C7-54789E627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557" y="3370648"/>
            <a:ext cx="3580210" cy="24602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0B27F3-130A-9695-EE43-F50175C7E7B7}"/>
              </a:ext>
            </a:extLst>
          </p:cNvPr>
          <p:cNvSpPr txBox="1"/>
          <p:nvPr/>
        </p:nvSpPr>
        <p:spPr>
          <a:xfrm>
            <a:off x="7065929" y="5830894"/>
            <a:ext cx="288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Garbage Collection</a:t>
            </a:r>
            <a:endParaRPr lang="ko-KR" altLang="en-US" sz="1100" b="1" i="1" dirty="0"/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61785A5A-9BB5-DD4F-5813-1C90D2C1CA7C}"/>
              </a:ext>
            </a:extLst>
          </p:cNvPr>
          <p:cNvSpPr txBox="1"/>
          <p:nvPr/>
        </p:nvSpPr>
        <p:spPr>
          <a:xfrm>
            <a:off x="840358" y="1196752"/>
            <a:ext cx="2808974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Whiskey Evaluation </a:t>
            </a:r>
          </a:p>
        </p:txBody>
      </p:sp>
    </p:spTree>
    <p:extLst>
      <p:ext uri="{BB962C8B-B14F-4D97-AF65-F5344CB8AC3E}">
        <p14:creationId xmlns:p14="http://schemas.microsoft.com/office/powerpoint/2010/main" val="329998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8536-0BA4-095C-F1B1-10579B54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>
            <a:extLst>
              <a:ext uri="{FF2B5EF4-FFF2-40B4-BE49-F238E27FC236}">
                <a16:creationId xmlns:a16="http://schemas.microsoft.com/office/drawing/2014/main" id="{99536CF5-40AC-4349-290B-BFDF935E4826}"/>
              </a:ext>
            </a:extLst>
          </p:cNvPr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209B0173-A50F-427C-56FF-B3F157F285D4}"/>
              </a:ext>
            </a:extLst>
          </p:cNvPr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E9F5C2F-8142-3672-11E9-84720A4E4D81}"/>
              </a:ext>
            </a:extLst>
          </p:cNvPr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>
              <a:extLst>
                <a:ext uri="{FF2B5EF4-FFF2-40B4-BE49-F238E27FC236}">
                  <a16:creationId xmlns:a16="http://schemas.microsoft.com/office/drawing/2014/main" id="{DEB66EF7-C5CB-745B-DA12-290A1F94D007}"/>
                </a:ext>
              </a:extLst>
            </p:cNvPr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>
              <a:extLst>
                <a:ext uri="{FF2B5EF4-FFF2-40B4-BE49-F238E27FC236}">
                  <a16:creationId xmlns:a16="http://schemas.microsoft.com/office/drawing/2014/main" id="{E3E7D778-9C87-6FC6-B92B-1107712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C5A14480-5D43-EC00-1762-CFEBCC1A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411BB-DE94-4922-1893-B61CAFCFA6E9}"/>
              </a:ext>
            </a:extLst>
          </p:cNvPr>
          <p:cNvSpPr txBox="1"/>
          <p:nvPr/>
        </p:nvSpPr>
        <p:spPr>
          <a:xfrm>
            <a:off x="343249" y="1816938"/>
            <a:ext cx="7941352" cy="4431983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indent="-17145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Crash Consistency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시스템이 충돌 시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불일치의 문제가 발생할 가능성이 있음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Whiskey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충돌 복구 메커니즘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LSM-Tree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헤드 포인터를 찾음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헤드 포인터에서 파일 끝까지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스캔하여 데이터를 복구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Whiskey VS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0.7s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Whiskey: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2.6s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Whiskey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는 별도의 </a:t>
            </a:r>
            <a:r>
              <a:rPr kumimoji="0" lang="en-US" altLang="ko-K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vLog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스캔 작업이 필요하여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복구시간이 더 길 수도 있음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69875" marR="0" lvl="1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73437" marR="0" lvl="2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41718452-29BC-4B4F-1ABE-BC73915699FA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1782DCC6-B7C7-D0CC-6381-D926A49CF6DF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8757E9D4-4CE8-EE34-2A02-A91CE53C2C47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CC098963-4466-78AA-424D-BF5C1410FFD8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F291F11E-1869-8F37-630E-88477DFA0C67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7F6416E6-CFEE-D723-EE57-68F48DE67D45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BE0FF461-7AC9-0892-2ADD-5649806ED06E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EF70C3B7-CB4B-62A2-FCD3-0304382C0B21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A2A6F9-861B-44DF-2B7C-0DF918E8528A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C31D8AD4-BD0F-FC7E-43E7-0D496C5A68F7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A2C2D5C5-159B-2504-0D1A-F69EF5283639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A42EF549-855F-5CC2-8B99-5D6A387EB078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7323F4B4-BA6B-6CAF-D22D-8B7CED556BE8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2ED08867-7F5A-5FF0-5BAE-5F137AEAEE76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45D643FD-2071-1BEC-27B3-604D7E8AD662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9620BBD-C662-5276-8D3B-C4F01EF2B15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7D18E22D-9DB7-E78D-78D1-A0D54E0181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5">
            <a:extLst>
              <a:ext uri="{FF2B5EF4-FFF2-40B4-BE49-F238E27FC236}">
                <a16:creationId xmlns:a16="http://schemas.microsoft.com/office/drawing/2014/main" id="{0BD0DCF3-3277-73F7-D17C-8ABE951DB6D3}"/>
              </a:ext>
            </a:extLst>
          </p:cNvPr>
          <p:cNvSpPr txBox="1"/>
          <p:nvPr/>
        </p:nvSpPr>
        <p:spPr>
          <a:xfrm>
            <a:off x="840358" y="1196752"/>
            <a:ext cx="2808974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Whiskey Evaluation </a:t>
            </a:r>
          </a:p>
        </p:txBody>
      </p:sp>
    </p:spTree>
    <p:extLst>
      <p:ext uri="{BB962C8B-B14F-4D97-AF65-F5344CB8AC3E}">
        <p14:creationId xmlns:p14="http://schemas.microsoft.com/office/powerpoint/2010/main" val="426787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9155-8A54-0C27-8A31-65E0A91C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>
            <a:extLst>
              <a:ext uri="{FF2B5EF4-FFF2-40B4-BE49-F238E27FC236}">
                <a16:creationId xmlns:a16="http://schemas.microsoft.com/office/drawing/2014/main" id="{C08656E0-6E44-2736-37DF-8E497245CD63}"/>
              </a:ext>
            </a:extLst>
          </p:cNvPr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232752B0-B9EC-AF4A-8E23-1B99656900CC}"/>
              </a:ext>
            </a:extLst>
          </p:cNvPr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018A787-5734-EF2E-BA40-B7C3AFC8D48E}"/>
              </a:ext>
            </a:extLst>
          </p:cNvPr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>
              <a:extLst>
                <a:ext uri="{FF2B5EF4-FFF2-40B4-BE49-F238E27FC236}">
                  <a16:creationId xmlns:a16="http://schemas.microsoft.com/office/drawing/2014/main" id="{AC5B3812-9C19-ED30-B522-85E29427BF8E}"/>
                </a:ext>
              </a:extLst>
            </p:cNvPr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>
              <a:extLst>
                <a:ext uri="{FF2B5EF4-FFF2-40B4-BE49-F238E27FC236}">
                  <a16:creationId xmlns:a16="http://schemas.microsoft.com/office/drawing/2014/main" id="{33630D03-E373-4A3B-0D29-9C061506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7A090523-5E4C-F50B-F0F9-B30A4C20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75F1C-30D4-059E-0EB7-039AA08347B6}"/>
              </a:ext>
            </a:extLst>
          </p:cNvPr>
          <p:cNvSpPr txBox="1"/>
          <p:nvPr/>
        </p:nvSpPr>
        <p:spPr>
          <a:xfrm>
            <a:off x="343249" y="1816938"/>
            <a:ext cx="6357541" cy="5170646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indent="-17145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Space Amplification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논리적 크기와 물리적 크기의 비율을 의미함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Ex) 1KB</a:t>
            </a:r>
            <a:r>
              <a:rPr lang="ko-KR" altLang="en-US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key-value </a:t>
            </a:r>
            <a:r>
              <a:rPr lang="ko-KR" altLang="en-US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쌍이 저장되는데 디스크에 </a:t>
            </a:r>
            <a:r>
              <a:rPr lang="en-US" altLang="ko-KR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4KB</a:t>
            </a:r>
            <a:r>
              <a:rPr lang="ko-KR" altLang="en-US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공간이 필요로 한다면</a:t>
            </a:r>
            <a:r>
              <a:rPr lang="en-US" altLang="ko-KR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LevelD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잘못된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key-Value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쌍이 남아 있어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 오버헤드 발생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Why?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–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GC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 제대로 이루어져 있지 않기 때문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Wisckey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잘못된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Key-Value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추가 메타데이터가 포함되어 있음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메타데이터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LSM-Tree &amp;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포인트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Wisckey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-GC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추후에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GC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 수행함으로써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잘못된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Key-Value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 정리함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이로써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Space Amplification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줄임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FBC1630A-B4EC-9750-ED64-5523FED469AD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B280067D-EB12-E4DC-668A-97CABBAC75DF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6CBCBDB7-0FEE-19D1-CBD3-73292AD52E73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CF1F9F62-28C8-4F84-E025-B6710160CE07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11D51B8E-6D53-A217-CEA9-74CFA71B4CAA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929B6360-6204-C428-E0D9-67460819D19D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B5376A46-91AE-42AC-D6EE-CD7D355CFDA8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25D0EF2D-50A2-178F-0FED-87807165B60B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2201F81A-D0B9-1801-C96A-258E9C39E576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93264C29-1CB7-BE46-ED9B-1E721394F355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EC318E4D-53B8-4BEC-A1ED-B93C30D8E9EB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C235D0D4-11F7-A566-9EF3-81B5DEEB8C93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0DB270C7-00BB-8611-EC9C-525145E19F97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41237FD7-D512-2998-961A-FE71FD27B9BE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BC2C6CBD-08BB-4839-F881-7413B1249FD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1EFE71A7-C8CE-861F-CD90-04DE817887FC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8D93EBBC-7491-C67A-07AA-15F345A9F87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E63444-ACAE-DA78-4551-00F5F8287537}"/>
              </a:ext>
            </a:extLst>
          </p:cNvPr>
          <p:cNvSpPr txBox="1"/>
          <p:nvPr/>
        </p:nvSpPr>
        <p:spPr>
          <a:xfrm>
            <a:off x="7179636" y="6210696"/>
            <a:ext cx="288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/>
              <a:t>Fig. Space Amplification</a:t>
            </a:r>
            <a:endParaRPr lang="ko-KR" altLang="en-US" sz="1100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006D4B-4177-961E-EA12-3298034B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535" y="3526971"/>
            <a:ext cx="3995549" cy="2683726"/>
          </a:xfrm>
          <a:prstGeom prst="rect">
            <a:avLst/>
          </a:prstGeom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5C5C144B-30CB-ACD4-0B1A-2E2B2D548265}"/>
              </a:ext>
            </a:extLst>
          </p:cNvPr>
          <p:cNvSpPr txBox="1"/>
          <p:nvPr/>
        </p:nvSpPr>
        <p:spPr>
          <a:xfrm>
            <a:off x="840358" y="1196752"/>
            <a:ext cx="2808974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Whiskey Evaluation </a:t>
            </a:r>
          </a:p>
        </p:txBody>
      </p:sp>
    </p:spTree>
    <p:extLst>
      <p:ext uri="{BB962C8B-B14F-4D97-AF65-F5344CB8AC3E}">
        <p14:creationId xmlns:p14="http://schemas.microsoft.com/office/powerpoint/2010/main" val="214819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7BC0-1EAF-2D5D-FBD5-D06119226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D3954D-3A25-9C1C-C53A-BFEC065C0B47}"/>
              </a:ext>
            </a:extLst>
          </p:cNvPr>
          <p:cNvSpPr txBox="1"/>
          <p:nvPr/>
        </p:nvSpPr>
        <p:spPr>
          <a:xfrm>
            <a:off x="343249" y="1816938"/>
            <a:ext cx="5358303" cy="2051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 정리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Trade-OFF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b="1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면에서 완벽한 </a:t>
            </a:r>
            <a:r>
              <a:rPr lang="en-US" altLang="ko-KR" sz="1500" b="1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Store</a:t>
            </a:r>
            <a:r>
              <a:rPr lang="ko-KR" altLang="en-US" sz="1500" b="1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설계할 수 없음</a:t>
            </a:r>
            <a:endParaRPr lang="en-US" altLang="ko-KR" sz="1500" b="1" i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9875" marR="0" lvl="1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61">
            <a:extLst>
              <a:ext uri="{FF2B5EF4-FFF2-40B4-BE49-F238E27FC236}">
                <a16:creationId xmlns:a16="http://schemas.microsoft.com/office/drawing/2014/main" id="{E8FBFE3B-7346-0A63-8D85-E89894255BF0}"/>
              </a:ext>
            </a:extLst>
          </p:cNvPr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05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8D31CAC9-B13C-A824-5D5B-F96203D8624E}"/>
              </a:ext>
            </a:extLst>
          </p:cNvPr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Conclusion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AFEBC354-CFB9-D0DB-444C-B0B328F37390}"/>
              </a:ext>
            </a:extLst>
          </p:cNvPr>
          <p:cNvSpPr txBox="1"/>
          <p:nvPr/>
        </p:nvSpPr>
        <p:spPr>
          <a:xfrm>
            <a:off x="840358" y="1196752"/>
            <a:ext cx="564257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정리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26D0B9A-7288-A4AB-97C8-242100CB8879}"/>
              </a:ext>
            </a:extLst>
          </p:cNvPr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>
              <a:extLst>
                <a:ext uri="{FF2B5EF4-FFF2-40B4-BE49-F238E27FC236}">
                  <a16:creationId xmlns:a16="http://schemas.microsoft.com/office/drawing/2014/main" id="{B3E28495-7438-6C3E-0499-764FEA44E48A}"/>
                </a:ext>
              </a:extLst>
            </p:cNvPr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>
              <a:extLst>
                <a:ext uri="{FF2B5EF4-FFF2-40B4-BE49-F238E27FC236}">
                  <a16:creationId xmlns:a16="http://schemas.microsoft.com/office/drawing/2014/main" id="{535A9F74-B739-2103-55B1-8ED3A0F9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21762FD8-AB1D-73C1-6E1F-3C9E8309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217FDECE-A4C6-6B31-E64F-0C40B0FCF2A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D2710578-4AAB-B75D-0A00-888EE9E2A2D4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63734F18-090A-01AC-E5EF-D15C437D3B4F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489CB9DA-3F94-3286-CD88-BA3126475AAD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F7E73BE6-0AFB-F7BA-E0DC-F3B3759D9558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1EA37B33-E740-AE0B-C778-AFA6554E5B1A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6157B334-18F1-505F-4D21-FB5FD401C8FB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76FD27E-8A78-C62C-2A6F-9087BDF53758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F2A9502A-3B34-EC55-9688-4DD57F2EF5C5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CA99F0F7-651C-1AA8-1E82-9A21E12CD0AC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1765D079-862D-413F-3B29-84C431C28E50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323C378E-3149-7327-2BED-E433A8508634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4DEC8899-0AAF-AADE-C7B5-20BB5EF4D189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F24D20C2-28D2-BDBC-F9C5-E30C344BA55C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0A3DF74F-44FB-0059-E156-CB39ABF8C472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3731E70-24E1-F8FA-4D52-A4F87BDAC13D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737AE0D3-89E3-6B31-6FD9-78CF8D3AABAF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88AA8ED-2AF7-FDC4-BF03-E3AF341A0CE9}"/>
              </a:ext>
            </a:extLst>
          </p:cNvPr>
          <p:cNvGraphicFramePr>
            <a:graphicFrameLocks noGrp="1"/>
          </p:cNvGraphicFramePr>
          <p:nvPr/>
        </p:nvGraphicFramePr>
        <p:xfrm>
          <a:off x="2068258" y="3622411"/>
          <a:ext cx="6075486" cy="31533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64169">
                  <a:extLst>
                    <a:ext uri="{9D8B030D-6E8A-4147-A177-3AD203B41FA5}">
                      <a16:colId xmlns:a16="http://schemas.microsoft.com/office/drawing/2014/main" val="3334289892"/>
                    </a:ext>
                  </a:extLst>
                </a:gridCol>
                <a:gridCol w="1242572">
                  <a:extLst>
                    <a:ext uri="{9D8B030D-6E8A-4147-A177-3AD203B41FA5}">
                      <a16:colId xmlns:a16="http://schemas.microsoft.com/office/drawing/2014/main" val="3612227320"/>
                    </a:ext>
                  </a:extLst>
                </a:gridCol>
                <a:gridCol w="1468745">
                  <a:extLst>
                    <a:ext uri="{9D8B030D-6E8A-4147-A177-3AD203B41FA5}">
                      <a16:colId xmlns:a16="http://schemas.microsoft.com/office/drawing/2014/main" val="292848262"/>
                    </a:ext>
                  </a:extLst>
                </a:gridCol>
              </a:tblGrid>
              <a:tr h="29721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LevelDB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Wisckey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6450"/>
                  </a:ext>
                </a:extLst>
              </a:tr>
              <a:tr h="297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Read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92491"/>
                  </a:ext>
                </a:extLst>
              </a:tr>
              <a:tr h="297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Write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6774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7637"/>
                  </a:ext>
                </a:extLst>
              </a:tr>
              <a:tr h="5283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Garbage</a:t>
                      </a:r>
                    </a:p>
                    <a:p>
                      <a:pPr algn="ctr" latinLnBrk="1"/>
                      <a:r>
                        <a:rPr lang="en-US" altLang="ko-KR" dirty="0"/>
                        <a:t>Collection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6774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70167"/>
                  </a:ext>
                </a:extLst>
              </a:tr>
              <a:tr h="5283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Space</a:t>
                      </a:r>
                    </a:p>
                    <a:p>
                      <a:pPr algn="ctr" latinLnBrk="1"/>
                      <a:r>
                        <a:rPr lang="en-US" altLang="ko-KR" dirty="0"/>
                        <a:t>Amplification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●</a:t>
                      </a:r>
                    </a:p>
                    <a:p>
                      <a:pPr marL="0" marR="0" lvl="0" indent="0" algn="ctr" defTabSz="106774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●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093052"/>
                  </a:ext>
                </a:extLst>
              </a:tr>
              <a:tr h="45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복구 성능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6774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43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4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01738" y="6088860"/>
            <a:ext cx="85058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 you for your attention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39EB3AB-46D5-4392-BF10-77BCA69BD2CB}"/>
              </a:ext>
            </a:extLst>
          </p:cNvPr>
          <p:cNvCxnSpPr>
            <a:cxnSpLocks/>
          </p:cNvCxnSpPr>
          <p:nvPr/>
        </p:nvCxnSpPr>
        <p:spPr>
          <a:xfrm>
            <a:off x="1201737" y="4500830"/>
            <a:ext cx="8505825" cy="0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E0B327-7D15-4F20-9A77-E53E0A7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72" y="4633925"/>
            <a:ext cx="2991353" cy="18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0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255B90C-8763-4230-9F23-5C992B2D58AA}"/>
              </a:ext>
            </a:extLst>
          </p:cNvPr>
          <p:cNvSpPr/>
          <p:nvPr/>
        </p:nvSpPr>
        <p:spPr>
          <a:xfrm>
            <a:off x="2626822" y="1322635"/>
            <a:ext cx="5802283" cy="5464154"/>
          </a:xfrm>
          <a:prstGeom prst="roundRect">
            <a:avLst>
              <a:gd name="adj" fmla="val 9125"/>
            </a:avLst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13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4B6E81A-85DE-46DC-88E9-25B83A44ABAE}"/>
              </a:ext>
            </a:extLst>
          </p:cNvPr>
          <p:cNvGrpSpPr/>
          <p:nvPr/>
        </p:nvGrpSpPr>
        <p:grpSpPr>
          <a:xfrm>
            <a:off x="3221105" y="2036066"/>
            <a:ext cx="4649201" cy="448263"/>
            <a:chOff x="500408" y="1346129"/>
            <a:chExt cx="4221626" cy="40703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BB92B-EED7-4479-AB72-D62357FB0C9F}"/>
                </a:ext>
              </a:extLst>
            </p:cNvPr>
            <p:cNvSpPr txBox="1"/>
            <p:nvPr/>
          </p:nvSpPr>
          <p:spPr>
            <a:xfrm>
              <a:off x="500408" y="1346129"/>
              <a:ext cx="1579886" cy="407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01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8A9A5C-FF58-408A-A249-D84BCAA93975}"/>
                </a:ext>
              </a:extLst>
            </p:cNvPr>
            <p:cNvSpPr txBox="1"/>
            <p:nvPr/>
          </p:nvSpPr>
          <p:spPr>
            <a:xfrm>
              <a:off x="2331100" y="1384234"/>
              <a:ext cx="2390934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Introduction Of Paper</a:t>
              </a:r>
              <a:r>
                <a:rPr lang="ko-KR" altLang="en-US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FE8ECD3-47DF-41FE-B5D5-142ECE785209}"/>
              </a:ext>
            </a:extLst>
          </p:cNvPr>
          <p:cNvSpPr txBox="1"/>
          <p:nvPr/>
        </p:nvSpPr>
        <p:spPr>
          <a:xfrm>
            <a:off x="3038995" y="958262"/>
            <a:ext cx="4831310" cy="5696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fontAlgn="base">
              <a:lnSpc>
                <a:spcPct val="130000"/>
              </a:lnSpc>
              <a:defRPr/>
            </a:pPr>
            <a:r>
              <a:rPr lang="en-US" altLang="ko-KR" sz="3200" b="1" spc="-1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KoPubWorld돋움체 Bold" panose="00000800000000000000" pitchFamily="2" charset="-127"/>
              </a:rPr>
              <a:t>Table of contents</a:t>
            </a:r>
            <a:endParaRPr lang="ko-KR" altLang="en-US" sz="3200" b="1" spc="-1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KoPubWorld돋움체 Bold" panose="00000800000000000000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3B08BB0-53F7-4060-944E-1CFA0D2B3A6A}"/>
              </a:ext>
            </a:extLst>
          </p:cNvPr>
          <p:cNvGrpSpPr/>
          <p:nvPr/>
        </p:nvGrpSpPr>
        <p:grpSpPr>
          <a:xfrm>
            <a:off x="3221105" y="2905599"/>
            <a:ext cx="5313309" cy="448264"/>
            <a:chOff x="500408" y="1346129"/>
            <a:chExt cx="4824664" cy="4070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43A35F-DD7B-4EDF-ACAE-529A6BF5FE91}"/>
                </a:ext>
              </a:extLst>
            </p:cNvPr>
            <p:cNvSpPr txBox="1"/>
            <p:nvPr/>
          </p:nvSpPr>
          <p:spPr>
            <a:xfrm>
              <a:off x="500408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02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1519AC-47F9-4FE7-9923-4DE6C0C4C6C5}"/>
                </a:ext>
              </a:extLst>
            </p:cNvPr>
            <p:cNvSpPr txBox="1"/>
            <p:nvPr/>
          </p:nvSpPr>
          <p:spPr>
            <a:xfrm>
              <a:off x="2341190" y="1394929"/>
              <a:ext cx="2983882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Background and</a:t>
              </a:r>
              <a:r>
                <a:rPr lang="ko-KR" altLang="en-US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Motivation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EE0BFDB-A189-4680-BF27-BF7406E4F4A8}"/>
              </a:ext>
            </a:extLst>
          </p:cNvPr>
          <p:cNvGrpSpPr/>
          <p:nvPr/>
        </p:nvGrpSpPr>
        <p:grpSpPr>
          <a:xfrm>
            <a:off x="3221105" y="3807768"/>
            <a:ext cx="3106937" cy="448265"/>
            <a:chOff x="500409" y="1549650"/>
            <a:chExt cx="2821200" cy="4070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8C44B8-123C-45D5-9AC3-4AB11096A6A9}"/>
                </a:ext>
              </a:extLst>
            </p:cNvPr>
            <p:cNvSpPr txBox="1"/>
            <p:nvPr/>
          </p:nvSpPr>
          <p:spPr>
            <a:xfrm>
              <a:off x="500409" y="1549650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03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BDCB723-4F87-4EAB-804E-89CC7B1F40F1}"/>
                </a:ext>
              </a:extLst>
            </p:cNvPr>
            <p:cNvSpPr txBox="1"/>
            <p:nvPr/>
          </p:nvSpPr>
          <p:spPr>
            <a:xfrm>
              <a:off x="2341189" y="1594405"/>
              <a:ext cx="980420" cy="33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WiscKey</a:t>
              </a:r>
              <a:endParaRPr lang="ko-KR" altLang="en-US" sz="1762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0E5A9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71BFC4E-D8FD-4A7D-A446-5EE633EA27A3}"/>
              </a:ext>
            </a:extLst>
          </p:cNvPr>
          <p:cNvGrpSpPr/>
          <p:nvPr/>
        </p:nvGrpSpPr>
        <p:grpSpPr>
          <a:xfrm>
            <a:off x="3221105" y="4674743"/>
            <a:ext cx="3314284" cy="448264"/>
            <a:chOff x="500410" y="1346129"/>
            <a:chExt cx="3009479" cy="40703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2AED07-C1CC-409C-885E-CEF4194CA4FB}"/>
                </a:ext>
              </a:extLst>
            </p:cNvPr>
            <p:cNvSpPr txBox="1"/>
            <p:nvPr/>
          </p:nvSpPr>
          <p:spPr>
            <a:xfrm>
              <a:off x="500410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04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A3CFD92-E15B-4AB8-8557-937CE062F6D7}"/>
                </a:ext>
              </a:extLst>
            </p:cNvPr>
            <p:cNvSpPr txBox="1"/>
            <p:nvPr/>
          </p:nvSpPr>
          <p:spPr>
            <a:xfrm>
              <a:off x="2331102" y="1384614"/>
              <a:ext cx="1178787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Evaluation</a:t>
              </a:r>
              <a:endParaRPr lang="ko-KR" altLang="en-US" sz="1762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0E5A9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6FF14C-5FB1-D664-F06F-3ACDFB3ADED1}"/>
              </a:ext>
            </a:extLst>
          </p:cNvPr>
          <p:cNvGrpSpPr/>
          <p:nvPr/>
        </p:nvGrpSpPr>
        <p:grpSpPr>
          <a:xfrm>
            <a:off x="3221105" y="5541713"/>
            <a:ext cx="3388489" cy="448264"/>
            <a:chOff x="500410" y="1346129"/>
            <a:chExt cx="3076859" cy="4070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242908-6B43-AB0B-4340-77BD30C960BE}"/>
                </a:ext>
              </a:extLst>
            </p:cNvPr>
            <p:cNvSpPr txBox="1"/>
            <p:nvPr/>
          </p:nvSpPr>
          <p:spPr>
            <a:xfrm>
              <a:off x="500410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05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AC7AFD-08CC-3982-4FB8-85F2D93457E3}"/>
                </a:ext>
              </a:extLst>
            </p:cNvPr>
            <p:cNvSpPr txBox="1"/>
            <p:nvPr/>
          </p:nvSpPr>
          <p:spPr>
            <a:xfrm>
              <a:off x="2341190" y="1384614"/>
              <a:ext cx="1236079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Conclusion</a:t>
              </a:r>
              <a:endParaRPr lang="ko-KR" altLang="en-US" sz="1762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0E5A9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77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01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85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Introduction Of Paper </a:t>
            </a:r>
          </a:p>
          <a:p>
            <a:pPr marL="342900" indent="-342900">
              <a:lnSpc>
                <a:spcPts val="3100"/>
              </a:lnSpc>
            </a:pPr>
            <a:r>
              <a:rPr lang="ko-KR" altLang="en-US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88470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Information Of Paper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C2F6C80D-36FF-49BC-B4BF-76746BDC985F}"/>
              </a:ext>
            </a:extLst>
          </p:cNvPr>
          <p:cNvSpPr txBox="1"/>
          <p:nvPr/>
        </p:nvSpPr>
        <p:spPr>
          <a:xfrm>
            <a:off x="343249" y="1816938"/>
            <a:ext cx="5813674" cy="16850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Information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논문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WiscKey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14</a:t>
            </a:r>
            <a:r>
              <a:rPr lang="en-US" altLang="ko-KR" sz="1500" baseline="30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Usenix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Coneference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on File and Storage Technologies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E46FA9-3E94-B04C-06A9-7408D5B413E3}"/>
              </a:ext>
            </a:extLst>
          </p:cNvPr>
          <p:cNvSpPr txBox="1"/>
          <p:nvPr/>
        </p:nvSpPr>
        <p:spPr>
          <a:xfrm>
            <a:off x="343249" y="3991556"/>
            <a:ext cx="4902131" cy="207749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Keywords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LSM-tree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Key-Value Store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SSD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Value Log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4BCF36-CFC9-B9C8-5F0D-AAFBF3192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051" y="2256175"/>
            <a:ext cx="3712305" cy="45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 and Motivation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4939173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LogStructured</a:t>
            </a:r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 Merge-tree(LSM-tree)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7925363" cy="5216813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LSM-tree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삽입 및 삭제 작업을 효율적으로 처리하기 위한 구조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여러 컴포넌트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(C0, C1, C2,…Ck)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구성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C0: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내에 정렬된 트리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(C1, C2,…):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디스크에 상주하는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B-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데이터가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C0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시작되어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병합을 통해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C1, C2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등의 디스크 레벨로 이동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9875" lvl="1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단점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읽기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성능이 낮음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장점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삽입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쓰기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성능이 높음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Original LSM-tree and Modern LSM-tree Architectures. | Download Scientific  Diagram">
            <a:extLst>
              <a:ext uri="{FF2B5EF4-FFF2-40B4-BE49-F238E27FC236}">
                <a16:creationId xmlns:a16="http://schemas.microsoft.com/office/drawing/2014/main" id="{6DBE8BB0-2B98-1EB6-61D3-F4C087B63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7"/>
          <a:stretch/>
        </p:blipFill>
        <p:spPr bwMode="auto">
          <a:xfrm>
            <a:off x="6465302" y="1982907"/>
            <a:ext cx="3825467" cy="24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 and Motivation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069395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LevelDB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6743351" cy="560922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주요 데이터 구조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로그파일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테이블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memtable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불변 메모리 테이블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(immutable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memtable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SSTable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(L0~L6)</a:t>
            </a: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과정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Memtable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immutable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memtable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SSTable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(L0-&gt;L1-&gt;…-&gt;Lk)</a:t>
            </a: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L0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레벨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 범위가 겹칠 수 있음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L1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 레벨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압축하여 고유한 키 범위를 가지게 관리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Original LSM-tree and Modern LSM-tree Architectures. | Download Scientific  Diagram">
            <a:extLst>
              <a:ext uri="{FF2B5EF4-FFF2-40B4-BE49-F238E27FC236}">
                <a16:creationId xmlns:a16="http://schemas.microsoft.com/office/drawing/2014/main" id="{EB2EB513-A317-0A25-07AA-D91C5F6EF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-3432"/>
          <a:stretch/>
        </p:blipFill>
        <p:spPr bwMode="auto">
          <a:xfrm>
            <a:off x="6274182" y="1982907"/>
            <a:ext cx="4055110" cy="2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9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 and Motivation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4095737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Write and Read Amplification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8544717" cy="482439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쓰기 및 읽기 증폭 분석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2774" lvl="1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39750" lvl="1" indent="-26987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쓰기 증폭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사용자가 요청한 데이터 양과 실제로 저장 장치에 기록된 데이터 양의 비율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읽기 증폭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사용자가 요청한 데이터 양과 실제로 읽힌 데이터 양의 비율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결과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1GB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데이터베이스의 경우 쓰기 증폭은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3.1, 100GB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데이터베이스의 경우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증가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읽기 증폭은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1GB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데이터베이스에서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8.2, 100GB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데이터베이스에서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327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증가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LSM-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B-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트리와 비교하여 여전히 효과적인 데이터 구조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597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 and Motivation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3059877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Fast Storage Hardware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8857897" cy="5216813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SSD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성능 및 </a:t>
            </a: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2774" lvl="1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39750" lvl="1" indent="-26987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채택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 서버는 높은 성능을 위해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사용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 저하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지우기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쓰기 사이클과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가비지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컬렉션으로 인해 예약된 블록 사용 시 성능이 저하됨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랜덤 쓰기를 피하는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적합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읽기 성능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랜덤 읽기 성능은 순차 읽기보다 우수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00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WiscKey</a:t>
            </a:r>
            <a:endParaRPr lang="en-US" altLang="ko-KR" sz="23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625317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Design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Goal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5755799" cy="403956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목표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파생된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최적화 단일 기계 키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 저장소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설계 목표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낮은 쓰기 증폭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낮은 읽기 증폭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최적화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기능이 풍부한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ApI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현실적인 키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 크기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788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WiscKey</a:t>
            </a:r>
            <a:endParaRPr lang="en-US" altLang="ko-KR" sz="23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865656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Key-Value Separation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10151748" cy="482439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</a:t>
            </a: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 분리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압축 과정의 성능을 줄이기 위해 키와 값을 분리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압축 최적화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압축은 키만 정렬하고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값은 별도로 관리하여 데이터 양을 줄임 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작은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WiscKey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트리는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LevelDB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보다 작아져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쓰기 증폭을 낮추고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SSD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수명을 개선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 성능 향상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트리가 작아지므로 조회 시 검색할 레벨 수가 줄어들고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값을 검색하기 위한 추가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효율적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트리에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값은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저장되며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LSM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트리에서 키를 검색하여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vLog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값을 조회하는 방식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5" descr="Paper Notes: WiscKey – Separating Keys from Values in SSD-conscious Storage  – Distributed Computing Musings">
            <a:extLst>
              <a:ext uri="{FF2B5EF4-FFF2-40B4-BE49-F238E27FC236}">
                <a16:creationId xmlns:a16="http://schemas.microsoft.com/office/drawing/2014/main" id="{1579F6B5-E537-DE11-6E43-FA172C6F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17" y="1982907"/>
            <a:ext cx="4702567" cy="19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6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Penta">
      <a:dk1>
        <a:sysClr val="windowText" lastClr="000000"/>
      </a:dk1>
      <a:lt1>
        <a:sysClr val="window" lastClr="FFFFFF"/>
      </a:lt1>
      <a:dk2>
        <a:srgbClr val="999E9B"/>
      </a:dk2>
      <a:lt2>
        <a:srgbClr val="0060A9"/>
      </a:lt2>
      <a:accent1>
        <a:srgbClr val="30A2DB"/>
      </a:accent1>
      <a:accent2>
        <a:srgbClr val="1D7ED7"/>
      </a:accent2>
      <a:accent3>
        <a:srgbClr val="1B5DA5"/>
      </a:accent3>
      <a:accent4>
        <a:srgbClr val="002060"/>
      </a:accent4>
      <a:accent5>
        <a:srgbClr val="C00000"/>
      </a:accent5>
      <a:accent6>
        <a:srgbClr val="FFC000"/>
      </a:accent6>
      <a:hlink>
        <a:srgbClr val="309EFF"/>
      </a:hlink>
      <a:folHlink>
        <a:srgbClr val="8496B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50000"/>
            </a:schemeClr>
          </a:solidFill>
          <a:tailEnd type="triangl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41619</TotalTime>
  <Words>1321</Words>
  <Application>Microsoft Office PowerPoint</Application>
  <PresentationFormat>사용자 지정</PresentationFormat>
  <Paragraphs>304</Paragraphs>
  <Slides>19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Apple SD Gothic Neo</vt:lpstr>
      <vt:lpstr>HY견고딕</vt:lpstr>
      <vt:lpstr>Rix헤드 M</vt:lpstr>
      <vt:lpstr>나눔고딕</vt:lpstr>
      <vt:lpstr>맑은 고딕</vt:lpstr>
      <vt:lpstr>Arial</vt:lpstr>
      <vt:lpstr>Wingdings</vt:lpstr>
      <vt:lpstr>Office 테마</vt:lpstr>
      <vt:lpstr>WiscKey: Separating Keys from Values in SSD-conscious Storage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송지록</dc:creator>
  <cp:lastModifiedBy>박경록</cp:lastModifiedBy>
  <cp:revision>2348</cp:revision>
  <cp:lastPrinted>2019-10-29T13:28:53Z</cp:lastPrinted>
  <dcterms:created xsi:type="dcterms:W3CDTF">2017-01-20T06:50:42Z</dcterms:created>
  <dcterms:modified xsi:type="dcterms:W3CDTF">2024-10-21T10:37:18Z</dcterms:modified>
</cp:coreProperties>
</file>