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8"/>
  </p:notesMasterIdLst>
  <p:sldIdLst>
    <p:sldId id="256" r:id="rId3"/>
    <p:sldId id="257" r:id="rId4"/>
    <p:sldId id="381" r:id="rId5"/>
    <p:sldId id="383" r:id="rId6"/>
    <p:sldId id="384" r:id="rId7"/>
    <p:sldId id="385" r:id="rId8"/>
    <p:sldId id="386" r:id="rId9"/>
    <p:sldId id="275" r:id="rId10"/>
    <p:sldId id="387" r:id="rId11"/>
    <p:sldId id="379" r:id="rId12"/>
    <p:sldId id="380" r:id="rId13"/>
    <p:sldId id="389" r:id="rId14"/>
    <p:sldId id="388" r:id="rId15"/>
    <p:sldId id="390" r:id="rId16"/>
    <p:sldId id="274" r:id="rId17"/>
  </p:sldIdLst>
  <p:sldSz cx="9144000" cy="5143500" type="screen16x9"/>
  <p:notesSz cx="6858000" cy="9144000"/>
  <p:embeddedFontLst>
    <p:embeddedFont>
      <p:font typeface="Malgun Gothic" panose="020B0503020000020004" pitchFamily="34" charset="-127"/>
      <p:regular r:id="rId19"/>
      <p:bold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C51"/>
    <a:srgbClr val="FFF4CB"/>
    <a:srgbClr val="EF0C4D"/>
    <a:srgbClr val="BFBFBF"/>
    <a:srgbClr val="FFFF00"/>
    <a:srgbClr val="DAE3F3"/>
    <a:srgbClr val="00B0F0"/>
    <a:srgbClr val="FF0000"/>
    <a:srgbClr val="FFF2CC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9"/>
    <p:restoredTop sz="96247" autoAdjust="0"/>
  </p:normalViewPr>
  <p:slideViewPr>
    <p:cSldViewPr snapToGrid="0">
      <p:cViewPr varScale="1">
        <p:scale>
          <a:sx n="171" d="100"/>
          <a:sy n="171" d="100"/>
        </p:scale>
        <p:origin x="760" y="16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3c6e3440b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2b3c6e3440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1488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5904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FF6534BF-2760-49F9-F77A-47A6E8CCC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>
            <a:extLst>
              <a:ext uri="{FF2B5EF4-FFF2-40B4-BE49-F238E27FC236}">
                <a16:creationId xmlns:a16="http://schemas.microsoft.com/office/drawing/2014/main" id="{45A1EF26-AB15-6514-3E87-115E5BEFE8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>
            <a:extLst>
              <a:ext uri="{FF2B5EF4-FFF2-40B4-BE49-F238E27FC236}">
                <a16:creationId xmlns:a16="http://schemas.microsoft.com/office/drawing/2014/main" id="{D73554DE-8DA3-45BF-59A5-4564DF3625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8598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751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C81C63A4-7680-4E2B-C441-B2EBB74C4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>
            <a:extLst>
              <a:ext uri="{FF2B5EF4-FFF2-40B4-BE49-F238E27FC236}">
                <a16:creationId xmlns:a16="http://schemas.microsoft.com/office/drawing/2014/main" id="{693D340A-5FA0-D311-5E1E-8631186734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>
            <a:extLst>
              <a:ext uri="{FF2B5EF4-FFF2-40B4-BE49-F238E27FC236}">
                <a16:creationId xmlns:a16="http://schemas.microsoft.com/office/drawing/2014/main" id="{1230C704-CB1D-83E2-1D91-8EF84E36DC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6367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b3c6e3440b_0_2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2b3c6e3440b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3c6e3440b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b3c6e3440b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04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1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652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417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373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c67da7440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4" name="Google Shape;104;g2bc67da7440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220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슬라이드">
  <p:cSld name="1_제목 슬라이드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1350000"/>
            <a:ext cx="9144000" cy="243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665629" y="1749653"/>
            <a:ext cx="78126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 sz="3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4687461" y="3919751"/>
            <a:ext cx="44541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132969" y="3149327"/>
            <a:ext cx="5723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사용자 지정 레이아웃">
  <p:cSld name="사용자 지정 레이아웃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2700000" cy="51435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7" name="Google Shape;57;p14"/>
          <p:cNvSpPr txBox="1"/>
          <p:nvPr/>
        </p:nvSpPr>
        <p:spPr>
          <a:xfrm>
            <a:off x="463662" y="928116"/>
            <a:ext cx="1772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 b="1" i="0" u="none" strike="noStrike" cap="non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Contents</a:t>
            </a:r>
            <a:endParaRPr sz="3000" b="1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552696" y="411750"/>
            <a:ext cx="486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algun Gothic"/>
              <a:buAutoNum type="arabicPeriod"/>
              <a:defRPr sz="2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365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AutoNum type="alphaLcPeriod"/>
              <a:defRPr sz="17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238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algun Gothic"/>
              <a:buAutoNum type="romanLcPeriod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AutoNum type="arabicPeriod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AutoNum type="alphaLcPeriod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 1">
  <p:cSld name="제목만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14439" y="155588"/>
            <a:ext cx="665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86"/>
              </a:buClr>
              <a:buSzPts val="3000"/>
              <a:buFont typeface="Tahoma"/>
              <a:buNone/>
              <a:defRPr sz="3000" b="1">
                <a:solidFill>
                  <a:srgbClr val="0B2D8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214439" y="1001504"/>
            <a:ext cx="8673900" cy="3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365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-"/>
              <a:defRPr sz="17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238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제목 슬라이드">
  <p:cSld name="2_제목 슬라이드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1350000"/>
            <a:ext cx="9144000" cy="243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5" name="Google Shape;65;p16"/>
          <p:cNvSpPr txBox="1">
            <a:spLocks noGrp="1"/>
          </p:cNvSpPr>
          <p:nvPr>
            <p:ph type="ctrTitle"/>
          </p:nvPr>
        </p:nvSpPr>
        <p:spPr>
          <a:xfrm>
            <a:off x="665629" y="2062480"/>
            <a:ext cx="78126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 sz="3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슬라이드">
  <p:cSld name="1_제목 슬라이드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/>
        </p:nvSpPr>
        <p:spPr>
          <a:xfrm>
            <a:off x="0" y="1350000"/>
            <a:ext cx="9144000" cy="243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76" name="Google Shape;76;p18"/>
          <p:cNvSpPr txBox="1">
            <a:spLocks noGrp="1"/>
          </p:cNvSpPr>
          <p:nvPr>
            <p:ph type="ctrTitle"/>
          </p:nvPr>
        </p:nvSpPr>
        <p:spPr>
          <a:xfrm>
            <a:off x="665629" y="1749653"/>
            <a:ext cx="78126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 sz="3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4687461" y="3919751"/>
            <a:ext cx="44541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132969" y="3149327"/>
            <a:ext cx="57237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사용자 지정 레이아웃">
  <p:cSld name="사용자 지정 레이아웃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0" y="0"/>
            <a:ext cx="2700000" cy="51435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463662" y="928116"/>
            <a:ext cx="1772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 b="1" i="0" u="none" strike="noStrike" cap="non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Contents</a:t>
            </a:r>
            <a:endParaRPr sz="3000" b="1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3552696" y="411750"/>
            <a:ext cx="486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algun Gothic"/>
              <a:buAutoNum type="arabicPeriod"/>
              <a:defRPr sz="2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365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AutoNum type="arabicParenR"/>
              <a:defRPr sz="17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algun Gothic"/>
              <a:buAutoNum type="alphaLcPeriod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AutoNum type="alphaLcPeriod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AutoNum type="alphaLcPeriod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>
  <p:cSld name="제목만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214439" y="155588"/>
            <a:ext cx="665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2D86"/>
              </a:buClr>
              <a:buSzPts val="3000"/>
              <a:buFont typeface="Tahoma"/>
              <a:buNone/>
              <a:defRPr sz="3000" b="1">
                <a:solidFill>
                  <a:srgbClr val="0B2D8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214439" y="1001504"/>
            <a:ext cx="8673900" cy="3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365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-"/>
              <a:defRPr sz="17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제목 슬라이드">
  <p:cSld name="2_제목 슬라이드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0" y="1350000"/>
            <a:ext cx="9144000" cy="243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9" name="Google Shape;89;p21"/>
          <p:cNvSpPr txBox="1">
            <a:spLocks noGrp="1"/>
          </p:cNvSpPr>
          <p:nvPr>
            <p:ph type="ctrTitle"/>
          </p:nvPr>
        </p:nvSpPr>
        <p:spPr>
          <a:xfrm>
            <a:off x="665629" y="2062480"/>
            <a:ext cx="78126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  <a:defRPr sz="3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algun Gothic"/>
              <a:buNone/>
              <a:defRPr sz="33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72" name="Google Shape;72;p17" descr="https://www.dankook.ac.kr/html_repositories/images/www/kor_content/est_ui_int0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717" y="4923486"/>
            <a:ext cx="1611630" cy="16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0885" y="4866349"/>
            <a:ext cx="2211708" cy="2840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ctrTitle"/>
          </p:nvPr>
        </p:nvSpPr>
        <p:spPr>
          <a:xfrm>
            <a:off x="111249" y="1804875"/>
            <a:ext cx="89214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</a:pP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DiskANN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ko-KR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</a:t>
            </a:r>
            <a:r>
              <a:rPr lang="ko-KR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Accurate</a:t>
            </a:r>
            <a:r>
              <a:rPr lang="ko-KR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Billion-point</a:t>
            </a:r>
            <a:br>
              <a:rPr lang="en-US" altLang="ko-K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Nearest Neighbor Search on a Single Node</a:t>
            </a:r>
            <a:endParaRPr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Google Shape;95;p22"/>
          <p:cNvSpPr txBox="1">
            <a:spLocks noGrp="1"/>
          </p:cNvSpPr>
          <p:nvPr>
            <p:ph type="subTitle" idx="1"/>
          </p:nvPr>
        </p:nvSpPr>
        <p:spPr>
          <a:xfrm>
            <a:off x="4267849" y="3919750"/>
            <a:ext cx="48738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ko" dirty="0"/>
              <a:t>2024. </a:t>
            </a:r>
            <a:r>
              <a:rPr lang="en-US" altLang="ko" dirty="0"/>
              <a:t>10</a:t>
            </a:r>
            <a:r>
              <a:rPr lang="ko" dirty="0"/>
              <a:t>. </a:t>
            </a:r>
            <a:r>
              <a:rPr lang="en-US" altLang="ko" dirty="0"/>
              <a:t>29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ko" dirty="0"/>
              <a:t>Presentation by Nakyeong Kim</a:t>
            </a:r>
            <a:endParaRPr lang="en-US" altLang="ko" dirty="0"/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ko" dirty="0"/>
              <a:t>nkkim@dankook.ac.kr</a:t>
            </a:r>
            <a:endParaRPr dirty="0"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>
            <a:off x="132969" y="3149327"/>
            <a:ext cx="7850742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1100"/>
              <a:buNone/>
            </a:pPr>
            <a:r>
              <a:rPr lang="en-US" altLang="ko" sz="1000" dirty="0" err="1">
                <a:latin typeface="Tahoma"/>
                <a:ea typeface="Tahoma"/>
                <a:cs typeface="Tahoma"/>
                <a:sym typeface="Tahoma"/>
              </a:rPr>
              <a:t>Suhas</a:t>
            </a:r>
            <a:r>
              <a:rPr lang="en-US" altLang="ko" sz="1000" dirty="0">
                <a:latin typeface="Tahoma"/>
                <a:ea typeface="Tahoma"/>
                <a:cs typeface="Tahoma"/>
                <a:sym typeface="Tahoma"/>
              </a:rPr>
              <a:t> J. S., </a:t>
            </a:r>
            <a:r>
              <a:rPr lang="en-US" altLang="ko" sz="1000" dirty="0" err="1">
                <a:latin typeface="Tahoma"/>
                <a:ea typeface="Tahoma"/>
                <a:cs typeface="Tahoma"/>
                <a:sym typeface="Tahoma"/>
              </a:rPr>
              <a:t>Devvrit</a:t>
            </a:r>
            <a:r>
              <a:rPr lang="en-US" altLang="ko" sz="1000" dirty="0">
                <a:latin typeface="Tahoma"/>
                <a:ea typeface="Tahoma"/>
                <a:cs typeface="Tahoma"/>
                <a:sym typeface="Tahoma"/>
              </a:rPr>
              <a:t>, Rohan K., Ravishankar K., Harsha V. S.</a:t>
            </a:r>
            <a:r>
              <a:rPr lang="en" altLang="ko" sz="1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altLang="ko" sz="1000" b="1" dirty="0">
                <a:latin typeface="Tahoma"/>
                <a:ea typeface="Tahoma"/>
                <a:cs typeface="Tahoma"/>
                <a:sym typeface="Tahoma"/>
              </a:rPr>
              <a:t>NeurIPS’19</a:t>
            </a:r>
            <a:br>
              <a:rPr lang="en-US" altLang="ko-KR" sz="1000" dirty="0">
                <a:latin typeface="Tahoma"/>
                <a:ea typeface="Tahoma"/>
                <a:cs typeface="Tahoma"/>
                <a:sym typeface="Tahoma"/>
              </a:rPr>
            </a:br>
            <a:r>
              <a:rPr lang="en-US" altLang="ko-KR" sz="1000" dirty="0">
                <a:latin typeface="Tahoma"/>
                <a:ea typeface="Tahoma"/>
                <a:cs typeface="Tahoma"/>
                <a:sym typeface="Tahoma"/>
              </a:rPr>
              <a:t>Carnegie Mellon University, University of Texas at Austin and Microsoft Research India</a:t>
            </a:r>
            <a:endParaRPr lang="en" sz="1000" dirty="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dirty="0" err="1"/>
              <a:t>DiskANN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10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System Design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600" dirty="0">
                <a:sym typeface="Wingdings" pitchFamily="2" charset="2"/>
              </a:rPr>
              <a:t>Run Vamana on dataset and store resulting graph on SSD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r>
              <a:rPr lang="en-US" altLang="ko" sz="1400" dirty="0">
                <a:sym typeface="Wingdings" pitchFamily="2" charset="2"/>
              </a:rPr>
              <a:t>How to build graph over billion points?</a:t>
            </a:r>
            <a:br>
              <a:rPr lang="en-US" altLang="ko" sz="1400" dirty="0">
                <a:sym typeface="Wingdings" pitchFamily="2" charset="2"/>
              </a:rPr>
            </a:br>
            <a:r>
              <a:rPr lang="en-US" altLang="ko" sz="1200" dirty="0">
                <a:sym typeface="Wingdings" pitchFamily="2" charset="2"/>
              </a:rPr>
              <a:t> Partition data into multiple shards</a:t>
            </a:r>
            <a:br>
              <a:rPr lang="en-US" altLang="ko" sz="1200" dirty="0">
                <a:sym typeface="Wingdings" pitchFamily="2" charset="2"/>
              </a:rPr>
            </a:br>
            <a:r>
              <a:rPr lang="en-US" altLang="ko" sz="1200" dirty="0">
                <a:sym typeface="Wingdings" pitchFamily="2" charset="2"/>
              </a:rPr>
              <a:t> Overlapping indices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endParaRPr lang="en-US" altLang="ko" sz="1200" dirty="0"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r>
              <a:rPr lang="en-US" altLang="ko" sz="1400" dirty="0">
                <a:sym typeface="Wingdings" pitchFamily="2" charset="2"/>
              </a:rPr>
              <a:t>How to do distance comparison between query point and points in candidate list?</a:t>
            </a:r>
            <a:br>
              <a:rPr lang="en-US" altLang="ko" sz="1400" dirty="0">
                <a:sym typeface="Wingdings" pitchFamily="2" charset="2"/>
              </a:rPr>
            </a:br>
            <a:r>
              <a:rPr lang="en-US" altLang="ko" sz="1200" dirty="0">
                <a:sym typeface="Wingdings" pitchFamily="2" charset="2"/>
              </a:rPr>
              <a:t> Store compressed vector for every point in memory</a:t>
            </a:r>
            <a:br>
              <a:rPr lang="en-US" altLang="ko" sz="1200" dirty="0">
                <a:sym typeface="Wingdings" pitchFamily="2" charset="2"/>
              </a:rPr>
            </a:br>
            <a:r>
              <a:rPr lang="en-US" altLang="ko" sz="1200" dirty="0">
                <a:sym typeface="Wingdings" pitchFamily="2" charset="2"/>
              </a:rPr>
              <a:t> For overcoming PQ’s inaccurate point, store full-precision coordinates next to its neighborhood (in storage)</a:t>
            </a:r>
          </a:p>
        </p:txBody>
      </p:sp>
    </p:spTree>
    <p:extLst>
      <p:ext uri="{BB962C8B-B14F-4D97-AF65-F5344CB8AC3E}">
        <p14:creationId xmlns:p14="http://schemas.microsoft.com/office/powerpoint/2010/main" val="305552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dirty="0"/>
              <a:t>Evaluation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11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Setting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kumimoji="1" lang="en-US" altLang="ko" sz="1600" dirty="0">
                <a:solidFill>
                  <a:schemeClr val="tx1"/>
                </a:solidFill>
                <a:sym typeface="Wingdings" pitchFamily="2" charset="2"/>
              </a:rPr>
              <a:t>Machine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kumimoji="1" lang="en-US" altLang="ko" sz="1400" dirty="0">
                <a:solidFill>
                  <a:schemeClr val="tx1"/>
                </a:solidFill>
                <a:sym typeface="Wingdings" pitchFamily="2" charset="2"/>
              </a:rPr>
              <a:t>z840: Xeon E5-2620v4s (16 cores), 64GB DDR4 RAM, Samsung 960 EVO 1TB SSDs x2 (RAID 0)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kumimoji="1" lang="en-US" altLang="ko" sz="1400" dirty="0">
                <a:solidFill>
                  <a:schemeClr val="tx1"/>
                </a:solidFill>
                <a:sym typeface="Wingdings" pitchFamily="2" charset="2"/>
              </a:rPr>
              <a:t>M64-32ms: Xeon E7-8890v3s (32 vCPUs), 1792GB DDR3 RAM</a:t>
            </a:r>
            <a:endParaRPr lang="en-US" altLang="ko" sz="18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kumimoji="1" lang="en-US" altLang="ko" sz="1600" dirty="0">
                <a:solidFill>
                  <a:schemeClr val="tx1"/>
                </a:solidFill>
                <a:sym typeface="Wingdings" pitchFamily="2" charset="2"/>
              </a:rPr>
              <a:t>Comparison and metrics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kumimoji="1" lang="en-US" altLang="ko" sz="1400" dirty="0">
                <a:solidFill>
                  <a:schemeClr val="tx1"/>
                </a:solidFill>
                <a:sym typeface="Wingdings" pitchFamily="2" charset="2"/>
              </a:rPr>
              <a:t>For in-memory search (NSG, HNSW): latency vs recall, # of hops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kumimoji="1" lang="en-US" altLang="ko" sz="1400" dirty="0">
                <a:solidFill>
                  <a:schemeClr val="tx1"/>
                </a:solidFill>
                <a:sym typeface="Wingdings" pitchFamily="2" charset="2"/>
              </a:rPr>
              <a:t>For billion point datasets(FAISS,</a:t>
            </a:r>
            <a:r>
              <a:rPr kumimoji="1" lang="ko-KR" altLang="en-US" sz="14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kumimoji="1" lang="en-US" altLang="ko-KR" sz="1400" dirty="0">
                <a:solidFill>
                  <a:schemeClr val="tx1"/>
                </a:solidFill>
                <a:sym typeface="Wingdings" pitchFamily="2" charset="2"/>
              </a:rPr>
              <a:t>IVF-OADC+G+P</a:t>
            </a:r>
            <a:r>
              <a:rPr kumimoji="1" lang="en-US" altLang="ko" sz="1400" dirty="0">
                <a:solidFill>
                  <a:schemeClr val="tx1"/>
                </a:solidFill>
                <a:sym typeface="Wingdings" pitchFamily="2" charset="2"/>
              </a:rPr>
              <a:t>): latency vs recall</a:t>
            </a:r>
            <a:endParaRPr kumimoji="1" lang="en-US" altLang="ko" sz="1600" dirty="0">
              <a:solidFill>
                <a:schemeClr val="tx1"/>
              </a:solidFill>
              <a:sym typeface="Wingdings" pitchFamily="2" charset="2"/>
            </a:endParaRP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endParaRPr kumimoji="1" lang="en-US" altLang="ko" sz="1400" dirty="0">
              <a:solidFill>
                <a:schemeClr val="tx1"/>
              </a:solidFill>
              <a:sym typeface="Wingdings" pitchFamily="2" charset="2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C43FB6-A38A-ABBF-BC77-99F41EC8F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3521"/>
              </p:ext>
            </p:extLst>
          </p:nvPr>
        </p:nvGraphicFramePr>
        <p:xfrm>
          <a:off x="1157697" y="3233077"/>
          <a:ext cx="6828606" cy="1417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8101">
                  <a:extLst>
                    <a:ext uri="{9D8B030D-6E8A-4147-A177-3AD203B41FA5}">
                      <a16:colId xmlns:a16="http://schemas.microsoft.com/office/drawing/2014/main" val="495144210"/>
                    </a:ext>
                  </a:extLst>
                </a:gridCol>
                <a:gridCol w="1138101">
                  <a:extLst>
                    <a:ext uri="{9D8B030D-6E8A-4147-A177-3AD203B41FA5}">
                      <a16:colId xmlns:a16="http://schemas.microsoft.com/office/drawing/2014/main" val="1434680681"/>
                    </a:ext>
                  </a:extLst>
                </a:gridCol>
                <a:gridCol w="1138101">
                  <a:extLst>
                    <a:ext uri="{9D8B030D-6E8A-4147-A177-3AD203B41FA5}">
                      <a16:colId xmlns:a16="http://schemas.microsoft.com/office/drawing/2014/main" val="952097864"/>
                    </a:ext>
                  </a:extLst>
                </a:gridCol>
                <a:gridCol w="1138101">
                  <a:extLst>
                    <a:ext uri="{9D8B030D-6E8A-4147-A177-3AD203B41FA5}">
                      <a16:colId xmlns:a16="http://schemas.microsoft.com/office/drawing/2014/main" val="3081196816"/>
                    </a:ext>
                  </a:extLst>
                </a:gridCol>
                <a:gridCol w="1138101">
                  <a:extLst>
                    <a:ext uri="{9D8B030D-6E8A-4147-A177-3AD203B41FA5}">
                      <a16:colId xmlns:a16="http://schemas.microsoft.com/office/drawing/2014/main" val="633904276"/>
                    </a:ext>
                  </a:extLst>
                </a:gridCol>
                <a:gridCol w="1138101">
                  <a:extLst>
                    <a:ext uri="{9D8B030D-6E8A-4147-A177-3AD203B41FA5}">
                      <a16:colId xmlns:a16="http://schemas.microsoft.com/office/drawing/2014/main" val="573419696"/>
                    </a:ext>
                  </a:extLst>
                </a:gridCol>
              </a:tblGrid>
              <a:tr h="1427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/>
                        <a:t>Dataset</a:t>
                      </a:r>
                      <a:endParaRPr lang="ko-KR" alt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/>
                        <a:t>Dimensions</a:t>
                      </a:r>
                      <a:endParaRPr lang="ko-KR" alt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/>
                        <a:t>Train Size</a:t>
                      </a:r>
                      <a:endParaRPr lang="ko-KR" alt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/>
                        <a:t>Test Size</a:t>
                      </a:r>
                      <a:endParaRPr lang="ko-KR" alt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/>
                        <a:t>Neighbors</a:t>
                      </a:r>
                      <a:endParaRPr lang="ko-KR" alt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/>
                        <a:t>Distance</a:t>
                      </a:r>
                      <a:endParaRPr lang="ko-KR" alt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310219"/>
                  </a:ext>
                </a:extLst>
              </a:tr>
              <a:tr h="1427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SIFT1M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128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1,000,000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10,000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100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Euclidean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856941"/>
                  </a:ext>
                </a:extLst>
              </a:tr>
              <a:tr h="1427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GIST1M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960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050" dirty="0"/>
                        <a:t>1,000,000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10,000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100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Euclidean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120753"/>
                  </a:ext>
                </a:extLst>
              </a:tr>
              <a:tr h="1427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DEEP1M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96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050" dirty="0"/>
                        <a:t>1,000,000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10,000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100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Angular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34285"/>
                  </a:ext>
                </a:extLst>
              </a:tr>
              <a:tr h="2336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err="1"/>
                        <a:t>BigANN</a:t>
                      </a:r>
                      <a:br>
                        <a:rPr lang="en-US" altLang="ko-KR" sz="1050" dirty="0"/>
                      </a:br>
                      <a:r>
                        <a:rPr lang="en-US" altLang="ko-KR" sz="1050" dirty="0"/>
                        <a:t>(SIFT1B)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128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1,000,000,000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10,000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100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/>
                        <a:t>Euclidean</a:t>
                      </a:r>
                      <a:endParaRPr lang="ko-KR" alt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8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81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EC991-EEFA-5DCE-F352-6B47CB256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라인, 그래프, 스크린샷이(가) 표시된 사진&#10;&#10;자동 생성된 설명">
            <a:extLst>
              <a:ext uri="{FF2B5EF4-FFF2-40B4-BE49-F238E27FC236}">
                <a16:creationId xmlns:a16="http://schemas.microsoft.com/office/drawing/2014/main" id="{1360C9A1-CDBB-88A5-6DA0-819166A6C8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6"/>
          <a:stretch/>
        </p:blipFill>
        <p:spPr>
          <a:xfrm>
            <a:off x="4463449" y="1535287"/>
            <a:ext cx="3441620" cy="2552700"/>
          </a:xfrm>
          <a:prstGeom prst="rect">
            <a:avLst/>
          </a:prstGeom>
        </p:spPr>
      </p:pic>
      <p:pic>
        <p:nvPicPr>
          <p:cNvPr id="3" name="그림 2" descr="텍스트, 라인, 그래프, 번호이(가) 표시된 사진&#10;&#10;자동 생성된 설명">
            <a:extLst>
              <a:ext uri="{FF2B5EF4-FFF2-40B4-BE49-F238E27FC236}">
                <a16:creationId xmlns:a16="http://schemas.microsoft.com/office/drawing/2014/main" id="{CF27B8FA-BAFD-769A-E7E0-109AE67EB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20" y="1459452"/>
            <a:ext cx="3435350" cy="2552700"/>
          </a:xfrm>
          <a:prstGeom prst="rect">
            <a:avLst/>
          </a:prstGeom>
        </p:spPr>
      </p:pic>
      <p:sp>
        <p:nvSpPr>
          <p:cNvPr id="106" name="Google Shape;106;p24">
            <a:extLst>
              <a:ext uri="{FF2B5EF4-FFF2-40B4-BE49-F238E27FC236}">
                <a16:creationId xmlns:a16="http://schemas.microsoft.com/office/drawing/2014/main" id="{EED66D47-D40E-D240-5DCB-7659CE045E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dirty="0"/>
              <a:t>Evaluation</a:t>
            </a:r>
            <a:endParaRPr dirty="0"/>
          </a:p>
        </p:txBody>
      </p:sp>
      <p:sp>
        <p:nvSpPr>
          <p:cNvPr id="107" name="Google Shape;107;p24">
            <a:extLst>
              <a:ext uri="{FF2B5EF4-FFF2-40B4-BE49-F238E27FC236}">
                <a16:creationId xmlns:a16="http://schemas.microsoft.com/office/drawing/2014/main" id="{4A6A042A-B50A-8451-8CE2-2249473DAC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12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23BEB83B-1946-5277-EC43-4436B247C4DB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Recall and Performance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CC4788BA-26A7-0BE6-3478-9171D5A068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kumimoji="1" lang="en-US" altLang="ko" sz="14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19D80D-5ABD-1414-5AF0-6F04DD1A8122}"/>
              </a:ext>
            </a:extLst>
          </p:cNvPr>
          <p:cNvSpPr txBox="1"/>
          <p:nvPr/>
        </p:nvSpPr>
        <p:spPr>
          <a:xfrm>
            <a:off x="805525" y="4012152"/>
            <a:ext cx="3523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/>
              <a:t>(a) 1-recall@1 vs latency on SIFT dataset (1M)</a:t>
            </a:r>
            <a:endParaRPr lang="ko-KR" alt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16B56-ADC4-6380-A2D3-B931A4847599}"/>
              </a:ext>
            </a:extLst>
          </p:cNvPr>
          <p:cNvSpPr txBox="1"/>
          <p:nvPr/>
        </p:nvSpPr>
        <p:spPr>
          <a:xfrm>
            <a:off x="4445302" y="3998810"/>
            <a:ext cx="3749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/>
              <a:t>(b) Average # of hops vs maximum graph degree</a:t>
            </a:r>
            <a:endParaRPr lang="ko-KR" altLang="en-US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3E0E12-95AE-65C3-8911-715E2979B8EA}"/>
              </a:ext>
            </a:extLst>
          </p:cNvPr>
          <p:cNvSpPr txBox="1"/>
          <p:nvPr/>
        </p:nvSpPr>
        <p:spPr>
          <a:xfrm>
            <a:off x="6880590" y="219447"/>
            <a:ext cx="204895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- R128: one-shot</a:t>
            </a:r>
          </a:p>
          <a:p>
            <a:r>
              <a:rPr lang="en-US" altLang="ko-KR" sz="1000" dirty="0"/>
              <a:t>- R128/Merged: merged Vamana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857262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라인, 그래프, 도표이(가) 표시된 사진&#10;&#10;자동 생성된 설명">
            <a:extLst>
              <a:ext uri="{FF2B5EF4-FFF2-40B4-BE49-F238E27FC236}">
                <a16:creationId xmlns:a16="http://schemas.microsoft.com/office/drawing/2014/main" id="{985A82A0-C097-1CF3-D514-0FD62B6EC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7" y="1739351"/>
            <a:ext cx="2986652" cy="1981045"/>
          </a:xfrm>
          <a:prstGeom prst="rect">
            <a:avLst/>
          </a:prstGeom>
        </p:spPr>
      </p:pic>
      <p:pic>
        <p:nvPicPr>
          <p:cNvPr id="8" name="그림 7" descr="텍스트, 라인, 그래프, 폰트이(가) 표시된 사진&#10;&#10;자동 생성된 설명">
            <a:extLst>
              <a:ext uri="{FF2B5EF4-FFF2-40B4-BE49-F238E27FC236}">
                <a16:creationId xmlns:a16="http://schemas.microsoft.com/office/drawing/2014/main" id="{A3354D73-32B1-C513-FF46-3DCD9D8B7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710" y="1838123"/>
            <a:ext cx="3132925" cy="1783503"/>
          </a:xfrm>
          <a:prstGeom prst="rect">
            <a:avLst/>
          </a:prstGeom>
        </p:spPr>
      </p:pic>
      <p:pic>
        <p:nvPicPr>
          <p:cNvPr id="10" name="그림 9" descr="텍스트, 라인, 그래프, 스크린샷이(가) 표시된 사진&#10;&#10;자동 생성된 설명">
            <a:extLst>
              <a:ext uri="{FF2B5EF4-FFF2-40B4-BE49-F238E27FC236}">
                <a16:creationId xmlns:a16="http://schemas.microsoft.com/office/drawing/2014/main" id="{D8DE8056-20A8-3D3C-B3A1-7DEA42813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932" y="1739350"/>
            <a:ext cx="2931947" cy="1981045"/>
          </a:xfrm>
          <a:prstGeom prst="rect">
            <a:avLst/>
          </a:prstGeom>
        </p:spPr>
      </p:pic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dirty="0"/>
              <a:t>Evaluation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13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Comparing to Other Graph-based Indexes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78E24-40B9-A84E-408F-608C0A4D5A4C}"/>
              </a:ext>
            </a:extLst>
          </p:cNvPr>
          <p:cNvSpPr txBox="1"/>
          <p:nvPr/>
        </p:nvSpPr>
        <p:spPr>
          <a:xfrm>
            <a:off x="3866389" y="3720395"/>
            <a:ext cx="1422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/>
              <a:t>Latency vs recall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0187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D2FB619C-18A2-7FB5-6180-C9D26C117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>
            <a:extLst>
              <a:ext uri="{FF2B5EF4-FFF2-40B4-BE49-F238E27FC236}">
                <a16:creationId xmlns:a16="http://schemas.microsoft.com/office/drawing/2014/main" id="{0F8F329F-DA1C-3764-6545-04B98638FF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Conclusion</a:t>
            </a:r>
            <a:endParaRPr dirty="0"/>
          </a:p>
        </p:txBody>
      </p:sp>
      <p:sp>
        <p:nvSpPr>
          <p:cNvPr id="107" name="Google Shape;107;p24">
            <a:extLst>
              <a:ext uri="{FF2B5EF4-FFF2-40B4-BE49-F238E27FC236}">
                <a16:creationId xmlns:a16="http://schemas.microsoft.com/office/drawing/2014/main" id="{F75C19F5-D48C-75D4-A1E1-71E5B1C7E6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14</a:t>
            </a:fld>
            <a:endParaRPr/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EA22A642-DA24-4FB9-668D-984DAFA1D0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779000"/>
            <a:ext cx="8493900" cy="402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" altLang="ko-KR" sz="1600" dirty="0"/>
              <a:t>Current ANNS algorithms primarily store indices in memory, limiting dataset size and making high-speed searches challenging for large datasets.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" altLang="ko-KR" sz="1600" dirty="0"/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" altLang="ko-KR" sz="1600" dirty="0"/>
              <a:t>This paper introduces </a:t>
            </a:r>
            <a:r>
              <a:rPr lang="en" altLang="ko-KR" sz="1600" b="1" dirty="0" err="1"/>
              <a:t>DiskANN</a:t>
            </a:r>
            <a:r>
              <a:rPr lang="en" altLang="ko-KR" sz="1600" dirty="0"/>
              <a:t>, a system that uses new graph-based indexing algorithm called </a:t>
            </a:r>
            <a:r>
              <a:rPr lang="en" altLang="ko-KR" sz="1600" b="1" dirty="0"/>
              <a:t>Vamana</a:t>
            </a:r>
            <a:r>
              <a:rPr lang="en" altLang="ko-KR" sz="1600" dirty="0"/>
              <a:t> to efficiently store and search large-scale datasets on SSDs. Vamana enhances search efficiency by reducing memory usage and minimizing SSD access through techniques like </a:t>
            </a:r>
            <a:r>
              <a:rPr lang="en" altLang="ko-KR" sz="1600" b="1" dirty="0"/>
              <a:t>backward edges</a:t>
            </a:r>
            <a:r>
              <a:rPr lang="en" altLang="ko-KR" sz="1600" dirty="0"/>
              <a:t> and </a:t>
            </a:r>
            <a:r>
              <a:rPr lang="en" altLang="ko-KR" sz="1600" b="1" dirty="0"/>
              <a:t>beam search</a:t>
            </a:r>
            <a:r>
              <a:rPr lang="en" altLang="ko-KR" sz="1600" dirty="0"/>
              <a:t>. 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" altLang="ko-KR" sz="1600" dirty="0"/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" altLang="ko-KR" sz="1600" dirty="0"/>
              <a:t>Experimental results show that </a:t>
            </a:r>
            <a:r>
              <a:rPr lang="en" altLang="ko-KR" sz="1600" dirty="0" err="1"/>
              <a:t>DiskANN</a:t>
            </a:r>
            <a:r>
              <a:rPr lang="en" altLang="ko-KR" sz="1600" dirty="0"/>
              <a:t> achieves over 95% accuracy (1-recall@1) with  average latency below 3ms on billion-point datasets using only 64GB of memory. </a:t>
            </a:r>
            <a:r>
              <a:rPr lang="en" altLang="ko-KR" sz="1600" dirty="0" err="1"/>
              <a:t>DiskANN</a:t>
            </a:r>
            <a:r>
              <a:rPr lang="en" altLang="ko-KR" sz="1600" dirty="0"/>
              <a:t> outperforms existing memory and SSD-based ANNS methods in both performance and scalability.</a:t>
            </a:r>
            <a:endParaRPr lang="en-US" altLang="ko" sz="16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-US" altLang="ko" sz="1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5608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>
            <a:spLocks noGrp="1"/>
          </p:cNvSpPr>
          <p:nvPr>
            <p:ph type="ctrTitle"/>
          </p:nvPr>
        </p:nvSpPr>
        <p:spPr>
          <a:xfrm>
            <a:off x="665629" y="2062480"/>
            <a:ext cx="78126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</a:pPr>
            <a:r>
              <a:rPr lang="ko"/>
              <a:t>Thank you!</a:t>
            </a:r>
            <a:endParaRPr/>
          </a:p>
        </p:txBody>
      </p:sp>
      <p:sp>
        <p:nvSpPr>
          <p:cNvPr id="2" name="Google Shape;95;p22">
            <a:extLst>
              <a:ext uri="{FF2B5EF4-FFF2-40B4-BE49-F238E27FC236}">
                <a16:creationId xmlns:a16="http://schemas.microsoft.com/office/drawing/2014/main" id="{F887877A-AD76-2581-3A08-649BE8857AF9}"/>
              </a:ext>
            </a:extLst>
          </p:cNvPr>
          <p:cNvSpPr txBox="1">
            <a:spLocks/>
          </p:cNvSpPr>
          <p:nvPr/>
        </p:nvSpPr>
        <p:spPr>
          <a:xfrm>
            <a:off x="4267849" y="3919750"/>
            <a:ext cx="48738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90000"/>
              </a:lnSpc>
              <a:buSzPts val="1100"/>
            </a:pPr>
            <a:r>
              <a:rPr lang="en-US" altLang="ko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2024. 10. 29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n-US" altLang="ko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by </a:t>
            </a:r>
            <a:r>
              <a:rPr lang="en-US" altLang="ko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Nakyeong</a:t>
            </a:r>
            <a:r>
              <a:rPr lang="en-US" altLang="ko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Kim</a:t>
            </a:r>
          </a:p>
          <a:p>
            <a:pPr algn="r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n-US" altLang="ko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nkkim@dankook.ac.kr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3552696" y="318150"/>
            <a:ext cx="4860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342900" lvl="0" indent="-279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altLang="ko" sz="1800" dirty="0"/>
              <a:t>Preliminary</a:t>
            </a:r>
          </a:p>
          <a:p>
            <a:pPr marL="342900" lvl="0" indent="-279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altLang="ko" sz="1800" dirty="0"/>
              <a:t>Motivation</a:t>
            </a:r>
          </a:p>
          <a:p>
            <a:pPr marL="342900" lvl="0" indent="-279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altLang="ko" sz="1800" dirty="0"/>
              <a:t>Design</a:t>
            </a:r>
          </a:p>
          <a:p>
            <a:pPr marL="863600" lvl="1" indent="-342900">
              <a:lnSpc>
                <a:spcPct val="200000"/>
              </a:lnSpc>
              <a:spcBef>
                <a:spcPts val="0"/>
              </a:spcBef>
              <a:buSzPts val="1800"/>
              <a:buFont typeface="+mj-lt"/>
              <a:buAutoNum type="alphaLcPeriod"/>
            </a:pPr>
            <a:r>
              <a:rPr lang="en-US" altLang="ko" sz="1400" dirty="0"/>
              <a:t>Vamana</a:t>
            </a:r>
          </a:p>
          <a:p>
            <a:pPr marL="863600" lvl="1" indent="-342900">
              <a:lnSpc>
                <a:spcPct val="200000"/>
              </a:lnSpc>
              <a:spcBef>
                <a:spcPts val="0"/>
              </a:spcBef>
              <a:buSzPts val="1800"/>
              <a:buFont typeface="+mj-lt"/>
              <a:buAutoNum type="alphaLcPeriod"/>
            </a:pPr>
            <a:r>
              <a:rPr lang="en-US" altLang="ko" sz="1400" dirty="0"/>
              <a:t>System</a:t>
            </a:r>
          </a:p>
          <a:p>
            <a:pPr marL="342900" indent="-279400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-US" altLang="ko" sz="1800" dirty="0"/>
              <a:t>Evaluation</a:t>
            </a:r>
          </a:p>
          <a:p>
            <a:pPr marL="342900" indent="-279400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-US" altLang="ko" sz="1800" dirty="0"/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Preliminary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3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Vector Database</a:t>
            </a: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600" dirty="0">
                <a:sym typeface="Wingdings" pitchFamily="2" charset="2"/>
              </a:rPr>
              <a:t>Database that store high-dimensional vectors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600" dirty="0">
                <a:sym typeface="Wingdings" pitchFamily="2" charset="2"/>
              </a:rPr>
              <a:t>Vectors are usually generated by transformation or embedding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600" dirty="0">
                <a:sym typeface="Wingdings" pitchFamily="2" charset="2"/>
              </a:rPr>
              <a:t>Indexing is required for fast similarity search (to get nearest neighbors)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kumimoji="1" lang="en-US" altLang="ko" sz="1600" dirty="0">
                <a:solidFill>
                  <a:schemeClr val="tx1"/>
                </a:solidFill>
                <a:sym typeface="Wingdings" pitchFamily="2" charset="2"/>
              </a:rPr>
              <a:t>Full fledged-system is consist of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400" dirty="0">
                <a:sym typeface="Wingdings" pitchFamily="2" charset="2"/>
              </a:rPr>
              <a:t>Query processing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400" dirty="0">
                <a:sym typeface="Wingdings" pitchFamily="2" charset="2"/>
              </a:rPr>
              <a:t>Indexing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400" dirty="0">
                <a:sym typeface="Wingdings" pitchFamily="2" charset="2"/>
              </a:rPr>
              <a:t>Data management</a:t>
            </a:r>
          </a:p>
          <a:p>
            <a:pPr marL="882650" lvl="1" indent="-285750">
              <a:lnSpc>
                <a:spcPct val="125000"/>
              </a:lnSpc>
              <a:spcBef>
                <a:spcPts val="0"/>
              </a:spcBef>
              <a:buSzPts val="1400"/>
              <a:buFontTx/>
              <a:buChar char="-"/>
            </a:pPr>
            <a:r>
              <a:rPr lang="en-US" altLang="ko" sz="1400" dirty="0">
                <a:sym typeface="Wingdings" pitchFamily="2" charset="2"/>
              </a:rPr>
              <a:t>Storage management</a:t>
            </a:r>
          </a:p>
        </p:txBody>
      </p:sp>
      <p:pic>
        <p:nvPicPr>
          <p:cNvPr id="5" name="Picture 2" descr="Diagram of how a vector search engine works using vector embeddings">
            <a:extLst>
              <a:ext uri="{FF2B5EF4-FFF2-40B4-BE49-F238E27FC236}">
                <a16:creationId xmlns:a16="http://schemas.microsoft.com/office/drawing/2014/main" id="{CD27C448-ADB9-9EF8-475C-ACAD113DB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42" y="2613159"/>
            <a:ext cx="4521617" cy="204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1F9FED-59B8-2FC3-44D2-592AC560FF16}"/>
              </a:ext>
            </a:extLst>
          </p:cNvPr>
          <p:cNvSpPr txBox="1"/>
          <p:nvPr/>
        </p:nvSpPr>
        <p:spPr>
          <a:xfrm>
            <a:off x="5186690" y="4662802"/>
            <a:ext cx="28474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00" dirty="0"/>
              <a:t>https://www.elastic.co/kr/what-is/vector-embedding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C6BD1A-2CFF-CF98-C01A-B1D6808D44A4}"/>
              </a:ext>
            </a:extLst>
          </p:cNvPr>
          <p:cNvSpPr txBox="1"/>
          <p:nvPr/>
        </p:nvSpPr>
        <p:spPr>
          <a:xfrm>
            <a:off x="5872704" y="2582422"/>
            <a:ext cx="1159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000" dirty="0">
                <a:solidFill>
                  <a:srgbClr val="FF0000"/>
                </a:solidFill>
              </a:rPr>
              <a:t>Similarity search!</a:t>
            </a:r>
            <a:endParaRPr kumimoji="1" lang="ko-KR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Preliminary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4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Vector Database</a:t>
            </a:r>
            <a:endParaRPr lang="en-US" altLang="ko-KR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-US" altLang="ko" sz="1600" dirty="0">
              <a:sym typeface="Wingdings" pitchFamily="2" charset="2"/>
            </a:endParaRPr>
          </a:p>
        </p:txBody>
      </p:sp>
      <p:sp>
        <p:nvSpPr>
          <p:cNvPr id="2" name="Google Shape;109;p24">
            <a:extLst>
              <a:ext uri="{FF2B5EF4-FFF2-40B4-BE49-F238E27FC236}">
                <a16:creationId xmlns:a16="http://schemas.microsoft.com/office/drawing/2014/main" id="{1970663A-4C9A-5079-4352-2C9020478C37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Vector Database</a:t>
            </a:r>
          </a:p>
        </p:txBody>
      </p:sp>
      <p:pic>
        <p:nvPicPr>
          <p:cNvPr id="3" name="그림 2" descr="텍스트, 스크린샷, 폰트, 그래픽이(가) 표시된 사진&#10;&#10;자동 생성된 설명">
            <a:extLst>
              <a:ext uri="{FF2B5EF4-FFF2-40B4-BE49-F238E27FC236}">
                <a16:creationId xmlns:a16="http://schemas.microsoft.com/office/drawing/2014/main" id="{BF2215C1-AEDD-7112-9002-37AF612D8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1262785"/>
            <a:ext cx="6648450" cy="361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4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Preliminary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5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Approximate Nearest Neighbor Search</a:t>
            </a: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-US" altLang="ko" sz="16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-US" altLang="ko" sz="16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-US" altLang="ko" sz="16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-US" altLang="ko" sz="16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-US" altLang="ko" sz="1600" dirty="0">
              <a:sym typeface="Wingdings" pitchFamily="2" charset="2"/>
            </a:endParaRPr>
          </a:p>
          <a:p>
            <a:pPr marL="139700" indent="0">
              <a:lnSpc>
                <a:spcPct val="125000"/>
              </a:lnSpc>
              <a:spcBef>
                <a:spcPts val="0"/>
              </a:spcBef>
              <a:buSzPts val="1400"/>
              <a:buNone/>
            </a:pPr>
            <a:endParaRPr lang="en-US" altLang="ko" sz="16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600" dirty="0">
                <a:sym typeface="Wingdings" pitchFamily="2" charset="2"/>
              </a:rPr>
              <a:t>NNS is used in various application domains,</a:t>
            </a:r>
            <a:br>
              <a:rPr lang="en-US" altLang="ko" sz="1600" dirty="0">
                <a:sym typeface="Wingdings" pitchFamily="2" charset="2"/>
              </a:rPr>
            </a:br>
            <a:r>
              <a:rPr lang="en-US" altLang="ko" sz="1600" dirty="0">
                <a:sym typeface="Wingdings" pitchFamily="2" charset="2"/>
              </a:rPr>
              <a:t>such as information retrieval, recommendation system etc.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600" dirty="0">
                <a:sym typeface="Wingdings" pitchFamily="2" charset="2"/>
              </a:rPr>
              <a:t>With explosive growth of dataset’s scale, accurate NNS cannot meet efficiency and cost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600" dirty="0">
                <a:sym typeface="Wingdings" pitchFamily="2" charset="2"/>
              </a:rPr>
              <a:t>Much of literature have focused on approximate NNS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600" dirty="0">
                <a:sym typeface="Wingdings" pitchFamily="2" charset="2"/>
              </a:rPr>
              <a:t>ANNS have trade-off between accuracy and performance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-US" altLang="ko" sz="1600" dirty="0">
              <a:sym typeface="Wingdings" pitchFamily="2" charset="2"/>
            </a:endParaRP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-US" altLang="ko" sz="1600" dirty="0">
              <a:sym typeface="Wingdings" pitchFamily="2" charset="2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097264E-4A85-D27A-D755-D43170F1DC9C}"/>
              </a:ext>
            </a:extLst>
          </p:cNvPr>
          <p:cNvGrpSpPr/>
          <p:nvPr/>
        </p:nvGrpSpPr>
        <p:grpSpPr>
          <a:xfrm>
            <a:off x="5311348" y="849415"/>
            <a:ext cx="3274039" cy="2137121"/>
            <a:chOff x="4735327" y="3181350"/>
            <a:chExt cx="1840073" cy="1296520"/>
          </a:xfrm>
        </p:grpSpPr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6A4DBE20-A7FD-333A-2C90-3F76D29FA7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0089" y="3181350"/>
              <a:ext cx="0" cy="129652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E9A89B1F-4C65-D56A-4D0C-F4E54F27C96F}"/>
                </a:ext>
              </a:extLst>
            </p:cNvPr>
            <p:cNvCxnSpPr>
              <a:cxnSpLocks/>
            </p:cNvCxnSpPr>
            <p:nvPr/>
          </p:nvCxnSpPr>
          <p:spPr>
            <a:xfrm>
              <a:off x="4735327" y="4477870"/>
              <a:ext cx="1840073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88666CB5-8524-6919-6297-4565849E6212}"/>
                </a:ext>
              </a:extLst>
            </p:cNvPr>
            <p:cNvSpPr/>
            <p:nvPr/>
          </p:nvSpPr>
          <p:spPr>
            <a:xfrm>
              <a:off x="5029200" y="3393649"/>
              <a:ext cx="1142999" cy="970788"/>
            </a:xfrm>
            <a:prstGeom prst="ellipse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9D6DF039-5BEE-E441-D995-BAFC8B6BC8E7}"/>
                </a:ext>
              </a:extLst>
            </p:cNvPr>
            <p:cNvSpPr/>
            <p:nvPr/>
          </p:nvSpPr>
          <p:spPr>
            <a:xfrm>
              <a:off x="5205924" y="3570172"/>
              <a:ext cx="789551" cy="620272"/>
            </a:xfrm>
            <a:prstGeom prst="ellipse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E343C075-3B0B-CA73-CAF9-1058E825DBF4}"/>
                </a:ext>
              </a:extLst>
            </p:cNvPr>
            <p:cNvSpPr/>
            <p:nvPr/>
          </p:nvSpPr>
          <p:spPr>
            <a:xfrm>
              <a:off x="4857749" y="3440333"/>
              <a:ext cx="60698" cy="655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F43F83AB-CE02-F57E-168D-383F78191E17}"/>
                </a:ext>
              </a:extLst>
            </p:cNvPr>
            <p:cNvSpPr/>
            <p:nvPr/>
          </p:nvSpPr>
          <p:spPr>
            <a:xfrm>
              <a:off x="5310186" y="3497485"/>
              <a:ext cx="60698" cy="655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56848B93-941C-A2B7-AF38-F59996E3B6C6}"/>
                </a:ext>
              </a:extLst>
            </p:cNvPr>
            <p:cNvSpPr/>
            <p:nvPr/>
          </p:nvSpPr>
          <p:spPr>
            <a:xfrm>
              <a:off x="5054126" y="3783795"/>
              <a:ext cx="60698" cy="655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8A81614F-C7C9-2A02-7DAF-FEC475B005E7}"/>
                </a:ext>
              </a:extLst>
            </p:cNvPr>
            <p:cNvSpPr/>
            <p:nvPr/>
          </p:nvSpPr>
          <p:spPr>
            <a:xfrm>
              <a:off x="5405434" y="3920294"/>
              <a:ext cx="60698" cy="655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8C92A92D-8FBB-B610-7B73-DD999B168425}"/>
                </a:ext>
              </a:extLst>
            </p:cNvPr>
            <p:cNvSpPr/>
            <p:nvPr/>
          </p:nvSpPr>
          <p:spPr>
            <a:xfrm>
              <a:off x="5149375" y="4029210"/>
              <a:ext cx="60698" cy="655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934307E4-3DAB-8159-52B4-E8ADE0807D25}"/>
                </a:ext>
              </a:extLst>
            </p:cNvPr>
            <p:cNvSpPr/>
            <p:nvPr/>
          </p:nvSpPr>
          <p:spPr>
            <a:xfrm>
              <a:off x="5760943" y="3743803"/>
              <a:ext cx="60698" cy="655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EF08BA78-E0D0-A257-E3DA-095DAD1C455E}"/>
                </a:ext>
              </a:extLst>
            </p:cNvPr>
            <p:cNvSpPr/>
            <p:nvPr/>
          </p:nvSpPr>
          <p:spPr>
            <a:xfrm>
              <a:off x="5677406" y="4009292"/>
              <a:ext cx="60698" cy="655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5DEC7A26-789B-66B4-3A47-DF77C3B76F96}"/>
                </a:ext>
              </a:extLst>
            </p:cNvPr>
            <p:cNvSpPr/>
            <p:nvPr/>
          </p:nvSpPr>
          <p:spPr>
            <a:xfrm>
              <a:off x="6200777" y="3708574"/>
              <a:ext cx="60698" cy="655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F69CF9AF-7691-11FD-2A2D-8BF62A06FAB4}"/>
                </a:ext>
              </a:extLst>
            </p:cNvPr>
            <p:cNvSpPr/>
            <p:nvPr/>
          </p:nvSpPr>
          <p:spPr>
            <a:xfrm>
              <a:off x="6085963" y="4190444"/>
              <a:ext cx="60698" cy="655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9F350419-A03B-4B8C-EAFC-A5755F2C4EB5}"/>
                </a:ext>
              </a:extLst>
            </p:cNvPr>
            <p:cNvSpPr/>
            <p:nvPr/>
          </p:nvSpPr>
          <p:spPr>
            <a:xfrm>
              <a:off x="6324085" y="3991170"/>
              <a:ext cx="60698" cy="655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별: 꼭짓점 5개 20">
              <a:extLst>
                <a:ext uri="{FF2B5EF4-FFF2-40B4-BE49-F238E27FC236}">
                  <a16:creationId xmlns:a16="http://schemas.microsoft.com/office/drawing/2014/main" id="{75E70727-D8BB-2C9B-D35A-5A7A5E639BD0}"/>
                </a:ext>
              </a:extLst>
            </p:cNvPr>
            <p:cNvSpPr/>
            <p:nvPr/>
          </p:nvSpPr>
          <p:spPr>
            <a:xfrm>
              <a:off x="5539791" y="3818072"/>
              <a:ext cx="128585" cy="128585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909080-5C99-7F8F-9F5D-AA1424EA96F5}"/>
                </a:ext>
              </a:extLst>
            </p:cNvPr>
            <p:cNvSpPr txBox="1"/>
            <p:nvPr/>
          </p:nvSpPr>
          <p:spPr>
            <a:xfrm>
              <a:off x="5303753" y="3681915"/>
              <a:ext cx="310997" cy="149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solidFill>
                    <a:srgbClr val="FF0000"/>
                  </a:solidFill>
                </a:rPr>
                <a:t>Query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2A34FB-078C-2244-A3A7-360B883D865F}"/>
                </a:ext>
              </a:extLst>
            </p:cNvPr>
            <p:cNvSpPr txBox="1"/>
            <p:nvPr/>
          </p:nvSpPr>
          <p:spPr>
            <a:xfrm>
              <a:off x="5488969" y="4080295"/>
              <a:ext cx="226311" cy="121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tx1"/>
                  </a:solidFill>
                </a:rPr>
                <a:t>K = 3</a:t>
              </a:r>
              <a:endParaRPr lang="ko-KR" altLang="en-US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C9494E-C70E-DFFF-55C7-FB48EBD056D1}"/>
                </a:ext>
              </a:extLst>
            </p:cNvPr>
            <p:cNvSpPr txBox="1"/>
            <p:nvPr/>
          </p:nvSpPr>
          <p:spPr>
            <a:xfrm>
              <a:off x="5488969" y="4255731"/>
              <a:ext cx="226311" cy="121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700" b="1" dirty="0">
                  <a:solidFill>
                    <a:schemeClr val="tx1"/>
                  </a:solidFill>
                </a:rPr>
                <a:t>K = 6</a:t>
              </a:r>
              <a:endParaRPr lang="ko-KR" altLang="en-US" sz="7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8B7CFB94-D2E8-EA62-AEA4-CAFDF688F7A2}"/>
              </a:ext>
            </a:extLst>
          </p:cNvPr>
          <p:cNvCxnSpPr>
            <a:cxnSpLocks/>
          </p:cNvCxnSpPr>
          <p:nvPr/>
        </p:nvCxnSpPr>
        <p:spPr>
          <a:xfrm flipH="1">
            <a:off x="6901527" y="1857805"/>
            <a:ext cx="265408" cy="123875"/>
          </a:xfrm>
          <a:prstGeom prst="straightConnector1">
            <a:avLst/>
          </a:prstGeom>
          <a:ln>
            <a:solidFill>
              <a:srgbClr val="FF717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F9FA3B29-0602-7A9B-D2A5-7B9252EAC6F7}"/>
              </a:ext>
            </a:extLst>
          </p:cNvPr>
          <p:cNvCxnSpPr>
            <a:cxnSpLocks/>
          </p:cNvCxnSpPr>
          <p:nvPr/>
        </p:nvCxnSpPr>
        <p:spPr>
          <a:xfrm flipH="1" flipV="1">
            <a:off x="6894281" y="2061490"/>
            <a:ext cx="129228" cy="186649"/>
          </a:xfrm>
          <a:prstGeom prst="straightConnector1">
            <a:avLst/>
          </a:prstGeom>
          <a:ln>
            <a:solidFill>
              <a:srgbClr val="FF717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11177CCA-BE23-1425-12E8-931D02877E29}"/>
              </a:ext>
            </a:extLst>
          </p:cNvPr>
          <p:cNvCxnSpPr>
            <a:cxnSpLocks/>
            <a:endCxn id="13" idx="6"/>
          </p:cNvCxnSpPr>
          <p:nvPr/>
        </p:nvCxnSpPr>
        <p:spPr>
          <a:xfrm flipH="1">
            <a:off x="6611668" y="2007372"/>
            <a:ext cx="235392" cy="114083"/>
          </a:xfrm>
          <a:prstGeom prst="straightConnector1">
            <a:avLst/>
          </a:prstGeom>
          <a:ln>
            <a:solidFill>
              <a:srgbClr val="FF717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2A9A4E0-733D-E719-30FB-EC1D7017A984}"/>
              </a:ext>
            </a:extLst>
          </p:cNvPr>
          <p:cNvSpPr txBox="1"/>
          <p:nvPr/>
        </p:nvSpPr>
        <p:spPr>
          <a:xfrm>
            <a:off x="6698744" y="1579337"/>
            <a:ext cx="9829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rgbClr val="FF7171"/>
                </a:solidFill>
              </a:rPr>
              <a:t>Need to calculate</a:t>
            </a:r>
            <a:endParaRPr lang="ko-KR" altLang="en-US" sz="800" dirty="0">
              <a:solidFill>
                <a:srgbClr val="FF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7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3200" dirty="0"/>
              <a:t>Preliminary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6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Approximate Nearest Neighbor Search</a:t>
            </a: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endParaRPr lang="en-US" altLang="ko" sz="1600" dirty="0">
              <a:sym typeface="Wingdings" pitchFamily="2" charset="2"/>
            </a:endParaRPr>
          </a:p>
        </p:txBody>
      </p:sp>
      <p:pic>
        <p:nvPicPr>
          <p:cNvPr id="2" name="그림 1" descr="텍스트, 도표, 스크린샷, 평면도이(가) 표시된 사진&#10;&#10;자동 생성된 설명">
            <a:extLst>
              <a:ext uri="{FF2B5EF4-FFF2-40B4-BE49-F238E27FC236}">
                <a16:creationId xmlns:a16="http://schemas.microsoft.com/office/drawing/2014/main" id="{1F150804-529D-7431-8317-A67F32375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97" y="1346598"/>
            <a:ext cx="6945406" cy="3316397"/>
          </a:xfrm>
          <a:prstGeom prst="rect">
            <a:avLst/>
          </a:prstGeom>
        </p:spPr>
      </p:pic>
      <p:pic>
        <p:nvPicPr>
          <p:cNvPr id="3" name="그래픽 2" descr="배지 체크 표시1 단색으로 채워진">
            <a:extLst>
              <a:ext uri="{FF2B5EF4-FFF2-40B4-BE49-F238E27FC236}">
                <a16:creationId xmlns:a16="http://schemas.microsoft.com/office/drawing/2014/main" id="{7993A2F8-7125-A577-3580-21D74DF54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8227" y="1877299"/>
            <a:ext cx="292473" cy="292473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57481F06-7702-43BD-713A-AC856932CDA5}"/>
              </a:ext>
            </a:extLst>
          </p:cNvPr>
          <p:cNvSpPr/>
          <p:nvPr/>
        </p:nvSpPr>
        <p:spPr>
          <a:xfrm>
            <a:off x="3408829" y="1346598"/>
            <a:ext cx="2319618" cy="33163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9BD12C-3987-0227-3E04-FCF33C07D242}"/>
                  </a:ext>
                </a:extLst>
              </p:cNvPr>
              <p:cNvSpPr txBox="1"/>
              <p:nvPr/>
            </p:nvSpPr>
            <p:spPr>
              <a:xfrm>
                <a:off x="7732747" y="221528"/>
                <a:ext cx="1196802" cy="36189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1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-recall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ko-KR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ko-KR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9BD12C-3987-0227-3E04-FCF33C07D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747" y="221528"/>
                <a:ext cx="1196802" cy="3618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0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dirty="0"/>
              <a:t>Motivation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7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State Of The Art ANNS</a:t>
            </a: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1FFB8BA3-4444-235D-2D1F-E874D31487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5050" y="1201763"/>
            <a:ext cx="8493900" cy="360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600" dirty="0">
                <a:sym typeface="Wingdings" pitchFamily="2" charset="2"/>
              </a:rPr>
              <a:t>SOTA ANNS algorithms (e.g., HNSW, NSG) store indices in main memory for fast search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600" dirty="0">
                <a:sym typeface="Wingdings" pitchFamily="2" charset="2"/>
              </a:rPr>
              <a:t>As data grow, it is impossible to store it all in memory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600" dirty="0" err="1">
                <a:sym typeface="Wingdings" pitchFamily="2" charset="2"/>
              </a:rPr>
              <a:t>DiskANN</a:t>
            </a:r>
            <a:r>
              <a:rPr lang="en-US" altLang="ko" sz="1600" dirty="0">
                <a:sym typeface="Wingdings" pitchFamily="2" charset="2"/>
              </a:rPr>
              <a:t> serve new graph-based indexing and search system</a:t>
            </a:r>
          </a:p>
          <a:p>
            <a:pPr marL="425450" indent="-285750">
              <a:lnSpc>
                <a:spcPct val="125000"/>
              </a:lnSpc>
              <a:spcBef>
                <a:spcPts val="0"/>
              </a:spcBef>
              <a:buSzPts val="1400"/>
              <a:buFont typeface="Wingdings" pitchFamily="2" charset="2"/>
              <a:buChar char="§"/>
            </a:pPr>
            <a:r>
              <a:rPr lang="en-US" altLang="ko" sz="1600" dirty="0">
                <a:sym typeface="Wingdings" pitchFamily="2" charset="2"/>
              </a:rPr>
              <a:t>Main challenges of SSD-resident index is reducing</a:t>
            </a:r>
            <a:endParaRPr kumimoji="1" lang="en-US" altLang="ko" sz="1600" dirty="0">
              <a:solidFill>
                <a:schemeClr val="tx1"/>
              </a:solidFill>
              <a:sym typeface="Wingdings" pitchFamily="2" charset="2"/>
            </a:endParaRPr>
          </a:p>
          <a:p>
            <a:pPr marL="939800" lvl="1" indent="-34290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r>
              <a:rPr lang="en-US" altLang="ko" sz="1400" dirty="0">
                <a:sym typeface="Wingdings" pitchFamily="2" charset="2"/>
              </a:rPr>
              <a:t># of random disk accesses</a:t>
            </a:r>
          </a:p>
          <a:p>
            <a:pPr marL="939800" lvl="1" indent="-342900">
              <a:lnSpc>
                <a:spcPct val="125000"/>
              </a:lnSpc>
              <a:spcBef>
                <a:spcPts val="0"/>
              </a:spcBef>
              <a:buSzPts val="1400"/>
              <a:buFont typeface="+mj-lt"/>
              <a:buAutoNum type="arabicPeriod"/>
            </a:pPr>
            <a:r>
              <a:rPr lang="en-US" altLang="ko" sz="1400" dirty="0">
                <a:sym typeface="Wingdings" pitchFamily="2" charset="2"/>
              </a:rPr>
              <a:t># of round-trip requests (&lt; 10, preferably 5)</a:t>
            </a:r>
          </a:p>
        </p:txBody>
      </p:sp>
    </p:spTree>
    <p:extLst>
      <p:ext uri="{BB962C8B-B14F-4D97-AF65-F5344CB8AC3E}">
        <p14:creationId xmlns:p14="http://schemas.microsoft.com/office/powerpoint/2010/main" val="249264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dirty="0" err="1"/>
              <a:t>DiskANN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8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Vamana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55;p27">
                <a:extLst>
                  <a:ext uri="{FF2B5EF4-FFF2-40B4-BE49-F238E27FC236}">
                    <a16:creationId xmlns:a16="http://schemas.microsoft.com/office/drawing/2014/main" id="{1FFB8BA3-4444-235D-2D1F-E874D3148754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25050" y="1201763"/>
                <a:ext cx="8493900" cy="3606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rmAutofit/>
              </a:bodyPr>
              <a:lstStyle/>
              <a:p>
                <a:pPr marL="425450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Wingdings" pitchFamily="2" charset="2"/>
                  <a:buChar char="§"/>
                </a:pPr>
                <a:r>
                  <a:rPr lang="en-US" altLang="ko" sz="1600" dirty="0">
                    <a:sym typeface="Wingdings" pitchFamily="2" charset="2"/>
                  </a:rPr>
                  <a:t>Index construction</a:t>
                </a:r>
              </a:p>
              <a:p>
                <a:pPr marL="882650" lvl="1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+mj-lt"/>
                  <a:buAutoNum type="arabicPeriod"/>
                </a:pPr>
                <a:r>
                  <a:rPr lang="en-US" altLang="ko" sz="1400" dirty="0">
                    <a:sym typeface="Wingdings" pitchFamily="2" charset="2"/>
                  </a:rPr>
                  <a:t>Initialize graph</a:t>
                </a:r>
                <a:endParaRPr lang="en-US" altLang="ko" sz="1200" dirty="0">
                  <a:sym typeface="Wingdings" pitchFamily="2" charset="2"/>
                </a:endParaRPr>
              </a:p>
              <a:p>
                <a:pPr marL="1339850" lvl="2" indent="-285750">
                  <a:lnSpc>
                    <a:spcPct val="125000"/>
                  </a:lnSpc>
                  <a:spcBef>
                    <a:spcPts val="0"/>
                  </a:spcBef>
                  <a:buSzPts val="1400"/>
                </a:pPr>
                <a:r>
                  <a:rPr lang="en-US" altLang="ko" sz="1200" dirty="0">
                    <a:sym typeface="Wingdings" pitchFamily="2" charset="2"/>
                  </a:rPr>
                  <a:t>Randomly connected nodes (max </a:t>
                </a:r>
                <a14:m>
                  <m:oMath xmlns:m="http://schemas.openxmlformats.org/officeDocument/2006/math">
                    <m:r>
                      <a:rPr lang="en-US" altLang="ko" sz="1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𝑅</m:t>
                    </m:r>
                  </m:oMath>
                </a14:m>
                <a:r>
                  <a:rPr lang="en-US" altLang="ko" sz="1200" dirty="0">
                    <a:sym typeface="Wingdings" pitchFamily="2" charset="2"/>
                  </a:rPr>
                  <a:t> vertices): not ensure convergence</a:t>
                </a:r>
              </a:p>
              <a:p>
                <a:pPr marL="882650" lvl="1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+mj-lt"/>
                  <a:buAutoNum type="arabicPeriod"/>
                </a:pPr>
                <a:r>
                  <a:rPr lang="en-US" altLang="ko" sz="1400" dirty="0">
                    <a:sym typeface="Wingdings" pitchFamily="2" charset="2"/>
                  </a:rPr>
                  <a:t>Select entry point</a:t>
                </a:r>
                <a:endParaRPr lang="en-US" altLang="ko" sz="1200" dirty="0">
                  <a:sym typeface="Wingdings" pitchFamily="2" charset="2"/>
                </a:endParaRPr>
              </a:p>
              <a:p>
                <a:pPr marL="1339850" lvl="2" indent="-285750">
                  <a:lnSpc>
                    <a:spcPct val="125000"/>
                  </a:lnSpc>
                  <a:spcBef>
                    <a:spcPts val="0"/>
                  </a:spcBef>
                  <a:buSzPts val="1400"/>
                </a:pPr>
                <a:r>
                  <a:rPr lang="en-US" altLang="ko" sz="1200" dirty="0">
                    <a:sym typeface="Wingdings" pitchFamily="2" charset="2"/>
                  </a:rPr>
                  <a:t>Randomly chosen node (from PQ)</a:t>
                </a:r>
              </a:p>
              <a:p>
                <a:pPr marL="882650" lvl="1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+mj-lt"/>
                  <a:buAutoNum type="arabicPeriod"/>
                </a:pPr>
                <a:r>
                  <a:rPr lang="en-US" altLang="ko" sz="1400" dirty="0">
                    <a:sym typeface="Wingdings" pitchFamily="2" charset="2"/>
                  </a:rPr>
                  <a:t>Get node’s neighbors</a:t>
                </a:r>
              </a:p>
              <a:p>
                <a:pPr marL="1339850" lvl="2" indent="-285750">
                  <a:lnSpc>
                    <a:spcPct val="125000"/>
                  </a:lnSpc>
                  <a:spcBef>
                    <a:spcPts val="0"/>
                  </a:spcBef>
                  <a:buSzPts val="1400"/>
                </a:pPr>
                <a:r>
                  <a:rPr lang="en-US" altLang="ko" sz="1200" dirty="0">
                    <a:sym typeface="Wingdings" pitchFamily="2" charset="2"/>
                  </a:rPr>
                  <a:t>Searched greedy (Best-Fit Search)</a:t>
                </a:r>
              </a:p>
              <a:p>
                <a:pPr marL="1339850" lvl="2" indent="-285750">
                  <a:lnSpc>
                    <a:spcPct val="125000"/>
                  </a:lnSpc>
                  <a:spcBef>
                    <a:spcPts val="0"/>
                  </a:spcBef>
                  <a:buSzPts val="1400"/>
                </a:pPr>
                <a:r>
                  <a:rPr lang="en-US" altLang="ko" sz="1200" dirty="0">
                    <a:sym typeface="Wingdings" pitchFamily="2" charset="2"/>
                  </a:rPr>
                  <a:t>Optimized by Robust Pruning (</a:t>
                </a:r>
                <a14:m>
                  <m:oMath xmlns:m="http://schemas.openxmlformats.org/officeDocument/2006/math">
                    <m:r>
                      <a:rPr lang="ko" altLang="en-US" sz="120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𝛼</m:t>
                    </m:r>
                    <m:r>
                      <a:rPr lang="en-US" altLang="ko" sz="1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=1</m:t>
                    </m:r>
                  </m:oMath>
                </a14:m>
                <a:r>
                  <a:rPr lang="en-US" altLang="ko" sz="1200" dirty="0">
                    <a:sym typeface="Wingdings" pitchFamily="2" charset="2"/>
                  </a:rPr>
                  <a:t>)</a:t>
                </a:r>
              </a:p>
              <a:p>
                <a:pPr marL="882650" lvl="1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+mj-lt"/>
                  <a:buAutoNum type="arabicPeriod"/>
                </a:pPr>
                <a:r>
                  <a:rPr lang="en-US" altLang="ko" sz="1400" dirty="0">
                    <a:sym typeface="Wingdings" pitchFamily="2" charset="2"/>
                  </a:rPr>
                  <a:t>Add backward edges</a:t>
                </a:r>
              </a:p>
              <a:p>
                <a:pPr marL="1339850" lvl="2" indent="-285750">
                  <a:lnSpc>
                    <a:spcPct val="125000"/>
                  </a:lnSpc>
                  <a:spcBef>
                    <a:spcPts val="0"/>
                  </a:spcBef>
                  <a:buSzPts val="1400"/>
                </a:pPr>
                <a:r>
                  <a:rPr lang="en-US" altLang="ko" sz="1200" dirty="0">
                    <a:sym typeface="Wingdings" pitchFamily="2" charset="2"/>
                  </a:rPr>
                  <a:t>Run Robust Pruning to avoid degree violation</a:t>
                </a:r>
              </a:p>
              <a:p>
                <a:pPr marL="882650" lvl="1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+mj-lt"/>
                  <a:buAutoNum type="arabicPeriod"/>
                </a:pPr>
                <a:r>
                  <a:rPr lang="en-US" altLang="ko" sz="1400" dirty="0">
                    <a:sym typeface="Wingdings" pitchFamily="2" charset="2"/>
                  </a:rPr>
                  <a:t>Optimize (</a:t>
                </a:r>
                <a14:m>
                  <m:oMath xmlns:m="http://schemas.openxmlformats.org/officeDocument/2006/math">
                    <m:r>
                      <a:rPr lang="ko" altLang="en-US" sz="140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𝛼</m:t>
                    </m:r>
                    <m:r>
                      <a:rPr lang="ko" altLang="en-US" sz="140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≥1</m:t>
                    </m:r>
                  </m:oMath>
                </a14:m>
                <a:r>
                  <a:rPr lang="en-US" altLang="ko" sz="1400" dirty="0">
                    <a:sym typeface="Wingdings" pitchFamily="2" charset="2"/>
                  </a:rPr>
                  <a:t>)</a:t>
                </a:r>
              </a:p>
              <a:p>
                <a:pPr marL="1339850" lvl="2" indent="-285750">
                  <a:lnSpc>
                    <a:spcPct val="125000"/>
                  </a:lnSpc>
                  <a:spcBef>
                    <a:spcPts val="0"/>
                  </a:spcBef>
                  <a:buSzPts val="1400"/>
                </a:pPr>
                <a:r>
                  <a:rPr lang="en-US" altLang="ko" sz="1200" dirty="0">
                    <a:sym typeface="Wingdings" pitchFamily="2" charset="2"/>
                  </a:rPr>
                  <a:t>Repeat 2~3 until empty candidate list</a:t>
                </a:r>
              </a:p>
            </p:txBody>
          </p:sp>
        </mc:Choice>
        <mc:Fallback xmlns="">
          <p:sp>
            <p:nvSpPr>
              <p:cNvPr id="4" name="Google Shape;155;p27">
                <a:extLst>
                  <a:ext uri="{FF2B5EF4-FFF2-40B4-BE49-F238E27FC236}">
                    <a16:creationId xmlns:a16="http://schemas.microsoft.com/office/drawing/2014/main" id="{1FFB8BA3-4444-235D-2D1F-E874D314875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5050" y="1201763"/>
                <a:ext cx="8493900" cy="3606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>
            <a:extLst>
              <a:ext uri="{FF2B5EF4-FFF2-40B4-BE49-F238E27FC236}">
                <a16:creationId xmlns:a16="http://schemas.microsoft.com/office/drawing/2014/main" id="{043A6244-D8CE-9CE8-E25D-DABD4592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793" y="2542920"/>
            <a:ext cx="3948663" cy="225297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FDA7322-91B5-B5D1-6621-7302523A341F}"/>
              </a:ext>
            </a:extLst>
          </p:cNvPr>
          <p:cNvSpPr/>
          <p:nvPr/>
        </p:nvSpPr>
        <p:spPr>
          <a:xfrm>
            <a:off x="8017997" y="430448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5B94F25-BB72-61F3-7FD3-3F420D26AC63}"/>
              </a:ext>
            </a:extLst>
          </p:cNvPr>
          <p:cNvSpPr/>
          <p:nvPr/>
        </p:nvSpPr>
        <p:spPr>
          <a:xfrm>
            <a:off x="8274877" y="1207922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3A31F2-38CD-BFDD-D8B4-A0F36BB87124}"/>
              </a:ext>
            </a:extLst>
          </p:cNvPr>
          <p:cNvSpPr/>
          <p:nvPr/>
        </p:nvSpPr>
        <p:spPr>
          <a:xfrm>
            <a:off x="7684423" y="1002086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8A3681-1B0E-42C7-B03A-DD25635FFDDF}"/>
              </a:ext>
            </a:extLst>
          </p:cNvPr>
          <p:cNvSpPr/>
          <p:nvPr/>
        </p:nvSpPr>
        <p:spPr>
          <a:xfrm>
            <a:off x="7169196" y="985290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B0F1DC-67EF-94B7-1D5C-DE8691F5289F}"/>
              </a:ext>
            </a:extLst>
          </p:cNvPr>
          <p:cNvSpPr/>
          <p:nvPr/>
        </p:nvSpPr>
        <p:spPr>
          <a:xfrm>
            <a:off x="7013798" y="1730060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166A9AE-AA33-F2A0-CB76-8EBF71C2C89C}"/>
              </a:ext>
            </a:extLst>
          </p:cNvPr>
          <p:cNvSpPr/>
          <p:nvPr/>
        </p:nvSpPr>
        <p:spPr>
          <a:xfrm>
            <a:off x="8090059" y="2023604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3F67659-8F2D-01A1-2893-AAC22D76354E}"/>
              </a:ext>
            </a:extLst>
          </p:cNvPr>
          <p:cNvSpPr/>
          <p:nvPr/>
        </p:nvSpPr>
        <p:spPr>
          <a:xfrm>
            <a:off x="7936796" y="1556001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D6A04A8-6F29-4026-4E79-46F55BB66062}"/>
              </a:ext>
            </a:extLst>
          </p:cNvPr>
          <p:cNvCxnSpPr>
            <a:cxnSpLocks/>
            <a:stCxn id="28" idx="0"/>
            <a:endCxn id="17" idx="5"/>
          </p:cNvCxnSpPr>
          <p:nvPr/>
        </p:nvCxnSpPr>
        <p:spPr>
          <a:xfrm flipH="1" flipV="1">
            <a:off x="7842174" y="1158680"/>
            <a:ext cx="187031" cy="39732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592CCC1-F867-42FD-B32A-8E88ED70A4C9}"/>
              </a:ext>
            </a:extLst>
          </p:cNvPr>
          <p:cNvCxnSpPr>
            <a:cxnSpLocks/>
            <a:stCxn id="16" idx="1"/>
            <a:endCxn id="17" idx="6"/>
          </p:cNvCxnSpPr>
          <p:nvPr/>
        </p:nvCxnSpPr>
        <p:spPr>
          <a:xfrm flipH="1" flipV="1">
            <a:off x="7869240" y="1093818"/>
            <a:ext cx="432702" cy="14097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230A885-045D-4AEC-31C7-69561DD437E3}"/>
              </a:ext>
            </a:extLst>
          </p:cNvPr>
          <p:cNvCxnSpPr>
            <a:cxnSpLocks/>
            <a:stCxn id="17" idx="0"/>
            <a:endCxn id="8" idx="3"/>
          </p:cNvCxnSpPr>
          <p:nvPr/>
        </p:nvCxnSpPr>
        <p:spPr>
          <a:xfrm flipV="1">
            <a:off x="7776832" y="587042"/>
            <a:ext cx="268231" cy="41504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190197F-1360-75F5-18B7-BE96B9AA6EA2}"/>
              </a:ext>
            </a:extLst>
          </p:cNvPr>
          <p:cNvCxnSpPr>
            <a:cxnSpLocks/>
            <a:stCxn id="18" idx="6"/>
            <a:endCxn id="17" idx="2"/>
          </p:cNvCxnSpPr>
          <p:nvPr/>
        </p:nvCxnSpPr>
        <p:spPr>
          <a:xfrm>
            <a:off x="7354014" y="1077021"/>
            <a:ext cx="330409" cy="1679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>
            <a:extLst>
              <a:ext uri="{FF2B5EF4-FFF2-40B4-BE49-F238E27FC236}">
                <a16:creationId xmlns:a16="http://schemas.microsoft.com/office/drawing/2014/main" id="{9CB442B3-F6CE-749B-6D2B-23547C7B950A}"/>
              </a:ext>
            </a:extLst>
          </p:cNvPr>
          <p:cNvSpPr/>
          <p:nvPr/>
        </p:nvSpPr>
        <p:spPr>
          <a:xfrm>
            <a:off x="7376729" y="1278877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D60D357-01CA-CFF7-D06D-73DC946CCACC}"/>
              </a:ext>
            </a:extLst>
          </p:cNvPr>
          <p:cNvCxnSpPr>
            <a:cxnSpLocks/>
            <a:stCxn id="17" idx="3"/>
            <a:endCxn id="118" idx="7"/>
          </p:cNvCxnSpPr>
          <p:nvPr/>
        </p:nvCxnSpPr>
        <p:spPr>
          <a:xfrm flipH="1">
            <a:off x="7534480" y="1158680"/>
            <a:ext cx="177009" cy="147065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12949B6-1A86-5FC1-6023-36A6D7849C13}"/>
                  </a:ext>
                </a:extLst>
              </p:cNvPr>
              <p:cNvSpPr txBox="1"/>
              <p:nvPr/>
            </p:nvSpPr>
            <p:spPr>
              <a:xfrm>
                <a:off x="7771429" y="853043"/>
                <a:ext cx="29360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𝑝</m:t>
                      </m:r>
                    </m:oMath>
                  </m:oMathPara>
                </a14:m>
                <a:endParaRPr lang="ko-KR" altLang="en-US" sz="1000" dirty="0">
                  <a:latin typeface="+mj-lt"/>
                  <a:cs typeface="Aldhabi" panose="01000000000000000000" pitchFamily="2" charset="-78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812949B6-1A86-5FC1-6023-36A6D7849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429" y="853043"/>
                <a:ext cx="293607" cy="246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AADE072-6F11-02B8-E969-95A46F963E3C}"/>
                  </a:ext>
                </a:extLst>
              </p:cNvPr>
              <p:cNvSpPr txBox="1"/>
              <p:nvPr/>
            </p:nvSpPr>
            <p:spPr>
              <a:xfrm>
                <a:off x="7495342" y="1220880"/>
                <a:ext cx="3450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ko-KR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ko-KR" altLang="en-US" sz="1000" dirty="0">
                  <a:solidFill>
                    <a:schemeClr val="tx1"/>
                  </a:solidFill>
                  <a:latin typeface="+mj-lt"/>
                  <a:cs typeface="Aldhabi" panose="01000000000000000000" pitchFamily="2" charset="-78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AADE072-6F11-02B8-E969-95A46F963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342" y="1220880"/>
                <a:ext cx="345094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34">
            <a:extLst>
              <a:ext uri="{FF2B5EF4-FFF2-40B4-BE49-F238E27FC236}">
                <a16:creationId xmlns:a16="http://schemas.microsoft.com/office/drawing/2014/main" id="{A2CD20A9-5795-4CEF-10D0-3B78189E626C}"/>
              </a:ext>
            </a:extLst>
          </p:cNvPr>
          <p:cNvSpPr/>
          <p:nvPr/>
        </p:nvSpPr>
        <p:spPr>
          <a:xfrm rot="5400000">
            <a:off x="7627917" y="752471"/>
            <a:ext cx="226638" cy="168213"/>
          </a:xfrm>
          <a:prstGeom prst="rightArrow">
            <a:avLst/>
          </a:pr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74FAB5-39AF-C9EF-9B0A-126A7B442B2F}"/>
                  </a:ext>
                </a:extLst>
              </p:cNvPr>
              <p:cNvSpPr txBox="1"/>
              <p:nvPr/>
            </p:nvSpPr>
            <p:spPr>
              <a:xfrm>
                <a:off x="6989825" y="806950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𝑝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′</m:t>
                      </m:r>
                    </m:oMath>
                  </m:oMathPara>
                </a14:m>
                <a:endParaRPr lang="ko-KR" altLang="en-US" sz="1000" dirty="0">
                  <a:latin typeface="+mj-lt"/>
                  <a:cs typeface="Aldhabi" panose="01000000000000000000" pitchFamily="2" charset="-78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74FAB5-39AF-C9EF-9B0A-126A7B442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825" y="806950"/>
                <a:ext cx="325730" cy="246221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BD13A9D-E4BC-EF85-ECEB-93B0835B55E5}"/>
                  </a:ext>
                </a:extLst>
              </p:cNvPr>
              <p:cNvSpPr txBox="1"/>
              <p:nvPr/>
            </p:nvSpPr>
            <p:spPr>
              <a:xfrm>
                <a:off x="8139077" y="285796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𝑝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′</m:t>
                      </m:r>
                    </m:oMath>
                  </m:oMathPara>
                </a14:m>
                <a:endParaRPr lang="ko-KR" altLang="en-US" sz="1000" dirty="0">
                  <a:latin typeface="+mj-lt"/>
                  <a:cs typeface="Aldhabi" panose="01000000000000000000" pitchFamily="2" charset="-78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BD13A9D-E4BC-EF85-ECEB-93B0835B5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077" y="285796"/>
                <a:ext cx="325730" cy="246221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79C845-0821-6C3B-E933-68E09E003D4B}"/>
                  </a:ext>
                </a:extLst>
              </p:cNvPr>
              <p:cNvSpPr txBox="1"/>
              <p:nvPr/>
            </p:nvSpPr>
            <p:spPr>
              <a:xfrm>
                <a:off x="8426472" y="1125143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𝑝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′</m:t>
                      </m:r>
                    </m:oMath>
                  </m:oMathPara>
                </a14:m>
                <a:endParaRPr lang="ko-KR" altLang="en-US" sz="1000" dirty="0">
                  <a:latin typeface="+mj-lt"/>
                  <a:cs typeface="Aldhabi" panose="01000000000000000000" pitchFamily="2" charset="-78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79C845-0821-6C3B-E933-68E09E003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472" y="1125143"/>
                <a:ext cx="325730" cy="246221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62D5F2A-AA8F-D59F-8AA6-A5076A8B5217}"/>
                  </a:ext>
                </a:extLst>
              </p:cNvPr>
              <p:cNvSpPr txBox="1"/>
              <p:nvPr/>
            </p:nvSpPr>
            <p:spPr>
              <a:xfrm>
                <a:off x="8098347" y="1537618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𝑝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′</m:t>
                      </m:r>
                    </m:oMath>
                  </m:oMathPara>
                </a14:m>
                <a:endParaRPr lang="ko-KR" altLang="en-US" sz="1000" dirty="0">
                  <a:latin typeface="+mj-lt"/>
                  <a:cs typeface="Aldhabi" panose="01000000000000000000" pitchFamily="2" charset="-78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62D5F2A-AA8F-D59F-8AA6-A5076A8B5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47" y="1537618"/>
                <a:ext cx="325730" cy="246221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F39702-61F0-98B5-29ED-BD41B6DAC465}"/>
                  </a:ext>
                </a:extLst>
              </p:cNvPr>
              <p:cNvSpPr txBox="1"/>
              <p:nvPr/>
            </p:nvSpPr>
            <p:spPr>
              <a:xfrm>
                <a:off x="4481547" y="630141"/>
                <a:ext cx="267047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0" dirty="0">
                    <a:solidFill>
                      <a:srgbClr val="7030A0"/>
                    </a:solidFill>
                    <a:ea typeface="Cambria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  <m: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ko-KR" sz="1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r>
                      <a:rPr lang="en-US" altLang="ko-KR" sz="1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ko-KR" sz="1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ko-KR" sz="1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ko-KR" sz="1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sz="1200" dirty="0">
                    <a:solidFill>
                      <a:srgbClr val="7030A0"/>
                    </a:solidFill>
                  </a:rPr>
                  <a:t>, remove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  <m:r>
                      <a:rPr lang="en-US" altLang="ko-KR" sz="1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altLang="ko-KR" sz="1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  <m:r>
                      <a:rPr lang="en-US" altLang="ko-KR" sz="1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′</m:t>
                    </m:r>
                  </m:oMath>
                </a14:m>
                <a:endParaRPr lang="ko-KR" altLang="en-US" sz="1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F39702-61F0-98B5-29ED-BD41B6DAC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547" y="630141"/>
                <a:ext cx="2670475" cy="276999"/>
              </a:xfrm>
              <a:prstGeom prst="rect">
                <a:avLst/>
              </a:prstGeom>
              <a:blipFill>
                <a:blip r:embed="rId10"/>
                <a:stretch>
                  <a:fillRect b="-173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DF90AC2-2227-377A-C7D3-F8918E52E106}"/>
              </a:ext>
            </a:extLst>
          </p:cNvPr>
          <p:cNvCxnSpPr>
            <a:cxnSpLocks/>
            <a:endCxn id="118" idx="1"/>
          </p:cNvCxnSpPr>
          <p:nvPr/>
        </p:nvCxnSpPr>
        <p:spPr>
          <a:xfrm>
            <a:off x="7315555" y="1167949"/>
            <a:ext cx="88240" cy="137795"/>
          </a:xfrm>
          <a:prstGeom prst="line">
            <a:avLst/>
          </a:prstGeom>
          <a:ln w="12700">
            <a:solidFill>
              <a:srgbClr val="7030A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Multiplication Sign 53">
            <a:extLst>
              <a:ext uri="{FF2B5EF4-FFF2-40B4-BE49-F238E27FC236}">
                <a16:creationId xmlns:a16="http://schemas.microsoft.com/office/drawing/2014/main" id="{798181CD-9F44-6C85-6731-D60B730B7A3E}"/>
              </a:ext>
            </a:extLst>
          </p:cNvPr>
          <p:cNvSpPr/>
          <p:nvPr/>
        </p:nvSpPr>
        <p:spPr>
          <a:xfrm>
            <a:off x="7437508" y="1016224"/>
            <a:ext cx="152830" cy="138389"/>
          </a:xfrm>
          <a:prstGeom prst="mathMultiply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8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451" y="155600"/>
            <a:ext cx="6237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dirty="0" err="1"/>
              <a:t>DiskANN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3543300" y="4878246"/>
            <a:ext cx="2057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"/>
              <a:t>9</a:t>
            </a:fld>
            <a:endParaRPr/>
          </a:p>
        </p:txBody>
      </p:sp>
      <p:sp>
        <p:nvSpPr>
          <p:cNvPr id="20" name="Google Shape;109;p24">
            <a:extLst>
              <a:ext uri="{FF2B5EF4-FFF2-40B4-BE49-F238E27FC236}">
                <a16:creationId xmlns:a16="http://schemas.microsoft.com/office/drawing/2014/main" id="{91C6E32A-524B-F8F4-3177-464D351AA1B6}"/>
              </a:ext>
            </a:extLst>
          </p:cNvPr>
          <p:cNvSpPr txBox="1"/>
          <p:nvPr/>
        </p:nvSpPr>
        <p:spPr>
          <a:xfrm>
            <a:off x="307200" y="779063"/>
            <a:ext cx="850996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Vamana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55;p27">
                <a:extLst>
                  <a:ext uri="{FF2B5EF4-FFF2-40B4-BE49-F238E27FC236}">
                    <a16:creationId xmlns:a16="http://schemas.microsoft.com/office/drawing/2014/main" id="{1FFB8BA3-4444-235D-2D1F-E874D3148754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25050" y="1201763"/>
                <a:ext cx="8493900" cy="3606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rmAutofit/>
              </a:bodyPr>
              <a:lstStyle/>
              <a:p>
                <a:pPr marL="425450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Wingdings" pitchFamily="2" charset="2"/>
                  <a:buChar char="§"/>
                </a:pPr>
                <a:r>
                  <a:rPr lang="en-US" altLang="ko" sz="1600" dirty="0">
                    <a:sym typeface="Wingdings" pitchFamily="2" charset="2"/>
                  </a:rPr>
                  <a:t>Search</a:t>
                </a:r>
              </a:p>
              <a:p>
                <a:pPr marL="882650" lvl="1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+mj-lt"/>
                  <a:buAutoNum type="arabicPeriod"/>
                </a:pPr>
                <a:r>
                  <a:rPr lang="en-US" altLang="ko" sz="1400" dirty="0">
                    <a:sym typeface="Wingdings" pitchFamily="2" charset="2"/>
                  </a:rPr>
                  <a:t>Select entry point</a:t>
                </a:r>
              </a:p>
              <a:p>
                <a:pPr marL="1339850" lvl="2" indent="-285750">
                  <a:lnSpc>
                    <a:spcPct val="125000"/>
                  </a:lnSpc>
                  <a:spcBef>
                    <a:spcPts val="0"/>
                  </a:spcBef>
                  <a:buSzPts val="1400"/>
                </a:pPr>
                <a:r>
                  <a:rPr lang="en-US" altLang="ko" sz="1200" dirty="0">
                    <a:sym typeface="Wingdings" pitchFamily="2" charset="2"/>
                  </a:rPr>
                  <a:t>Randomly chosen node</a:t>
                </a:r>
              </a:p>
              <a:p>
                <a:pPr marL="882650" lvl="1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+mj-lt"/>
                  <a:buAutoNum type="arabicPeriod"/>
                </a:pPr>
                <a:r>
                  <a:rPr lang="en-US" altLang="ko" sz="1400" dirty="0">
                    <a:sym typeface="Wingdings" pitchFamily="2" charset="2"/>
                  </a:rPr>
                  <a:t>Get neighbor nodes</a:t>
                </a:r>
              </a:p>
              <a:p>
                <a:pPr marL="1339850" lvl="2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+mj-lt"/>
                  <a:buAutoNum type="arabicPeriod"/>
                </a:pPr>
                <a:r>
                  <a:rPr lang="en-US" altLang="ko" sz="1200" dirty="0">
                    <a:sym typeface="Wingdings" pitchFamily="2" charset="2"/>
                  </a:rPr>
                  <a:t>In memory </a:t>
                </a:r>
              </a:p>
              <a:p>
                <a:pPr marL="1339850" lvl="2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+mj-lt"/>
                  <a:buAutoNum type="arabicPeriod"/>
                </a:pPr>
                <a:r>
                  <a:rPr lang="en-US" altLang="ko" sz="1200" dirty="0">
                    <a:sym typeface="Wingdings" pitchFamily="2" charset="2"/>
                  </a:rPr>
                  <a:t>In storage (fetch</a:t>
                </a:r>
                <a:r>
                  <a:rPr lang="ko-KR" altLang="en-US" sz="120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𝑊</m:t>
                    </m:r>
                  </m:oMath>
                </a14:m>
                <a:r>
                  <a:rPr lang="en-US" altLang="ko" sz="1200" dirty="0">
                    <a:sym typeface="Wingdings" pitchFamily="2" charset="2"/>
                  </a:rPr>
                  <a:t> neighbors: </a:t>
                </a:r>
                <a:r>
                  <a:rPr lang="en-US" altLang="ko" sz="1200" dirty="0" err="1">
                    <a:sym typeface="Wingdings" pitchFamily="2" charset="2"/>
                  </a:rPr>
                  <a:t>Beamsearch</a:t>
                </a:r>
                <a:r>
                  <a:rPr lang="en-US" altLang="ko" sz="1200" dirty="0">
                    <a:sym typeface="Wingdings" pitchFamily="2" charset="2"/>
                  </a:rPr>
                  <a:t>)</a:t>
                </a:r>
                <a:endParaRPr lang="en-US" altLang="ko" sz="1000" dirty="0">
                  <a:sym typeface="Wingdings" pitchFamily="2" charset="2"/>
                </a:endParaRPr>
              </a:p>
              <a:p>
                <a:pPr marL="882650" lvl="1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+mj-lt"/>
                  <a:buAutoNum type="arabicPeriod"/>
                </a:pPr>
                <a:r>
                  <a:rPr lang="en-US" altLang="ko" sz="1400" dirty="0">
                    <a:sym typeface="Wingdings" pitchFamily="2" charset="2"/>
                  </a:rPr>
                  <a:t>Calculate distances and get closest point</a:t>
                </a:r>
              </a:p>
              <a:p>
                <a:pPr marL="882650" lvl="1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+mj-lt"/>
                  <a:buAutoNum type="arabicPeriod"/>
                </a:pPr>
                <a:r>
                  <a:rPr lang="en-US" altLang="ko" sz="1400" dirty="0">
                    <a:sym typeface="Wingdings" pitchFamily="2" charset="2"/>
                  </a:rPr>
                  <a:t>Update candidate list with point’s neighbors</a:t>
                </a:r>
              </a:p>
              <a:p>
                <a:pPr marL="1339850" lvl="2" indent="-285750">
                  <a:lnSpc>
                    <a:spcPct val="125000"/>
                  </a:lnSpc>
                  <a:spcBef>
                    <a:spcPts val="0"/>
                  </a:spcBef>
                  <a:buSzPts val="1400"/>
                </a:pPr>
                <a:r>
                  <a:rPr lang="en-US" altLang="ko" sz="1200" dirty="0">
                    <a:sym typeface="Wingdings" pitchFamily="2" charset="2"/>
                  </a:rPr>
                  <a:t>Repeat 2~3 until distance converged </a:t>
                </a:r>
                <a:endParaRPr lang="en-US" altLang="ko" sz="1000" dirty="0">
                  <a:sym typeface="Wingdings" pitchFamily="2" charset="2"/>
                </a:endParaRPr>
              </a:p>
              <a:p>
                <a:pPr marL="882650" lvl="1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+mj-lt"/>
                  <a:buAutoNum type="arabicPeriod"/>
                </a:pPr>
                <a:r>
                  <a:rPr lang="en-US" altLang="ko" sz="1400" dirty="0">
                    <a:sym typeface="Wingdings" pitchFamily="2" charset="2"/>
                  </a:rPr>
                  <a:t>Sort results by distance</a:t>
                </a:r>
              </a:p>
              <a:p>
                <a:pPr marL="882650" lvl="1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+mj-lt"/>
                  <a:buAutoNum type="arabicPeriod"/>
                </a:pPr>
                <a:r>
                  <a:rPr lang="en-US" altLang="ko" sz="1400" dirty="0">
                    <a:sym typeface="Wingdings" pitchFamily="2" charset="2"/>
                  </a:rPr>
                  <a:t>Slice </a:t>
                </a:r>
                <a14:m>
                  <m:oMath xmlns:m="http://schemas.openxmlformats.org/officeDocument/2006/math">
                    <m:r>
                      <a:rPr lang="en-US" altLang="ko" sz="1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</m:oMath>
                </a14:m>
                <a:r>
                  <a:rPr lang="en-US" altLang="ko" sz="1400" dirty="0">
                    <a:sym typeface="Wingdings" pitchFamily="2" charset="2"/>
                  </a:rPr>
                  <a:t> candidates and return</a:t>
                </a:r>
              </a:p>
              <a:p>
                <a:pPr marL="882650" lvl="1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+mj-lt"/>
                  <a:buAutoNum type="arabicPeriod"/>
                </a:pPr>
                <a:endParaRPr lang="en-US" altLang="ko" sz="1200" dirty="0">
                  <a:sym typeface="Wingdings" pitchFamily="2" charset="2"/>
                </a:endParaRPr>
              </a:p>
              <a:p>
                <a:pPr marL="882650" lvl="1" indent="-285750">
                  <a:lnSpc>
                    <a:spcPct val="125000"/>
                  </a:lnSpc>
                  <a:spcBef>
                    <a:spcPts val="0"/>
                  </a:spcBef>
                  <a:buSzPts val="1400"/>
                  <a:buFont typeface="+mj-lt"/>
                  <a:buAutoNum type="arabicPeriod"/>
                </a:pPr>
                <a:endParaRPr lang="en-US" altLang="ko" sz="12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" name="Google Shape;155;p27">
                <a:extLst>
                  <a:ext uri="{FF2B5EF4-FFF2-40B4-BE49-F238E27FC236}">
                    <a16:creationId xmlns:a16="http://schemas.microsoft.com/office/drawing/2014/main" id="{1FFB8BA3-4444-235D-2D1F-E874D314875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5050" y="1201763"/>
                <a:ext cx="8493900" cy="36060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Oval 168">
            <a:extLst>
              <a:ext uri="{FF2B5EF4-FFF2-40B4-BE49-F238E27FC236}">
                <a16:creationId xmlns:a16="http://schemas.microsoft.com/office/drawing/2014/main" id="{86805B05-AFD9-123F-D692-BFC79D21E8BC}"/>
              </a:ext>
            </a:extLst>
          </p:cNvPr>
          <p:cNvSpPr/>
          <p:nvPr/>
        </p:nvSpPr>
        <p:spPr>
          <a:xfrm>
            <a:off x="5602833" y="1822699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369F40C0-EF84-9E46-C452-BC7963C8D184}"/>
              </a:ext>
            </a:extLst>
          </p:cNvPr>
          <p:cNvSpPr/>
          <p:nvPr/>
        </p:nvSpPr>
        <p:spPr>
          <a:xfrm>
            <a:off x="6606935" y="1547508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48E92D81-8A7E-E41F-A337-03BAFA453236}"/>
              </a:ext>
            </a:extLst>
          </p:cNvPr>
          <p:cNvSpPr/>
          <p:nvPr/>
        </p:nvSpPr>
        <p:spPr>
          <a:xfrm>
            <a:off x="7208719" y="1639238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ADF05C18-6B51-8F74-C604-E21D85288DF4}"/>
              </a:ext>
            </a:extLst>
          </p:cNvPr>
          <p:cNvSpPr/>
          <p:nvPr/>
        </p:nvSpPr>
        <p:spPr>
          <a:xfrm>
            <a:off x="7698936" y="1907718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87283C06-BB73-2EEB-BB34-06A2B99B3401}"/>
              </a:ext>
            </a:extLst>
          </p:cNvPr>
          <p:cNvSpPr/>
          <p:nvPr/>
        </p:nvSpPr>
        <p:spPr>
          <a:xfrm>
            <a:off x="8321005" y="2216470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425DAB55-D368-CE12-E38A-4639DC87D833}"/>
              </a:ext>
            </a:extLst>
          </p:cNvPr>
          <p:cNvSpPr/>
          <p:nvPr/>
        </p:nvSpPr>
        <p:spPr>
          <a:xfrm>
            <a:off x="8084287" y="2679599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9A415552-C074-7EB8-565C-666344CA4A76}"/>
              </a:ext>
            </a:extLst>
          </p:cNvPr>
          <p:cNvSpPr/>
          <p:nvPr/>
        </p:nvSpPr>
        <p:spPr>
          <a:xfrm>
            <a:off x="7465599" y="2416712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F01D27B-2A53-ED97-E58B-EDF4C56D72DA}"/>
              </a:ext>
            </a:extLst>
          </p:cNvPr>
          <p:cNvSpPr/>
          <p:nvPr/>
        </p:nvSpPr>
        <p:spPr>
          <a:xfrm>
            <a:off x="6875145" y="2210876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C27FB7F4-D793-1E33-B912-97C0384DDC18}"/>
              </a:ext>
            </a:extLst>
          </p:cNvPr>
          <p:cNvSpPr/>
          <p:nvPr/>
        </p:nvSpPr>
        <p:spPr>
          <a:xfrm>
            <a:off x="6194416" y="2091179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0612EB79-C42A-88A1-C2C2-6E857EF91FE9}"/>
              </a:ext>
            </a:extLst>
          </p:cNvPr>
          <p:cNvSpPr/>
          <p:nvPr/>
        </p:nvSpPr>
        <p:spPr>
          <a:xfrm>
            <a:off x="5400699" y="2608004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1FAD288D-3D73-F194-FDC0-E9CCA00997A3}"/>
              </a:ext>
            </a:extLst>
          </p:cNvPr>
          <p:cNvSpPr/>
          <p:nvPr/>
        </p:nvSpPr>
        <p:spPr>
          <a:xfrm>
            <a:off x="6076861" y="2695915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F0510DC9-F2A4-ED4D-C871-659CCCB4DAF6}"/>
              </a:ext>
            </a:extLst>
          </p:cNvPr>
          <p:cNvSpPr/>
          <p:nvPr/>
        </p:nvSpPr>
        <p:spPr>
          <a:xfrm>
            <a:off x="5759065" y="3299995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6C31B2D-C3B1-78FF-7E43-FB92B3496641}"/>
              </a:ext>
            </a:extLst>
          </p:cNvPr>
          <p:cNvSpPr/>
          <p:nvPr/>
        </p:nvSpPr>
        <p:spPr>
          <a:xfrm>
            <a:off x="6550175" y="3433099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B7E4B99A-986E-E478-9E2B-7A47F7861FD1}"/>
              </a:ext>
            </a:extLst>
          </p:cNvPr>
          <p:cNvSpPr/>
          <p:nvPr/>
        </p:nvSpPr>
        <p:spPr>
          <a:xfrm>
            <a:off x="6550175" y="2914518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22C05FD-B32F-9815-D732-5957055BE451}"/>
              </a:ext>
            </a:extLst>
          </p:cNvPr>
          <p:cNvSpPr/>
          <p:nvPr/>
        </p:nvSpPr>
        <p:spPr>
          <a:xfrm>
            <a:off x="7280781" y="3232394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0A4B0277-FDC0-4904-919D-196F0DE5F04B}"/>
              </a:ext>
            </a:extLst>
          </p:cNvPr>
          <p:cNvSpPr/>
          <p:nvPr/>
        </p:nvSpPr>
        <p:spPr>
          <a:xfrm>
            <a:off x="7127518" y="2764791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6DB2A32C-5D70-FFB8-BF35-2B2175517451}"/>
              </a:ext>
            </a:extLst>
          </p:cNvPr>
          <p:cNvCxnSpPr>
            <a:stCxn id="169" idx="6"/>
            <a:endCxn id="170" idx="2"/>
          </p:cNvCxnSpPr>
          <p:nvPr/>
        </p:nvCxnSpPr>
        <p:spPr>
          <a:xfrm flipV="1">
            <a:off x="5787651" y="1639239"/>
            <a:ext cx="819284" cy="275191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BEA64C7-9603-E960-7ECE-444319C388C0}"/>
              </a:ext>
            </a:extLst>
          </p:cNvPr>
          <p:cNvCxnSpPr>
            <a:cxnSpLocks/>
            <a:stCxn id="169" idx="4"/>
            <a:endCxn id="178" idx="0"/>
          </p:cNvCxnSpPr>
          <p:nvPr/>
        </p:nvCxnSpPr>
        <p:spPr>
          <a:xfrm flipH="1">
            <a:off x="5493108" y="2006161"/>
            <a:ext cx="202134" cy="601843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D0977A52-1B69-9A00-83C8-D9F9FD0EAE37}"/>
              </a:ext>
            </a:extLst>
          </p:cNvPr>
          <p:cNvCxnSpPr>
            <a:cxnSpLocks/>
            <a:stCxn id="180" idx="1"/>
            <a:endCxn id="178" idx="4"/>
          </p:cNvCxnSpPr>
          <p:nvPr/>
        </p:nvCxnSpPr>
        <p:spPr>
          <a:xfrm flipH="1" flipV="1">
            <a:off x="5493108" y="2791465"/>
            <a:ext cx="293023" cy="535397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011BA1D-F8F0-42DA-747D-D2B65801A29C}"/>
              </a:ext>
            </a:extLst>
          </p:cNvPr>
          <p:cNvCxnSpPr>
            <a:cxnSpLocks/>
            <a:stCxn id="180" idx="5"/>
            <a:endCxn id="181" idx="2"/>
          </p:cNvCxnSpPr>
          <p:nvPr/>
        </p:nvCxnSpPr>
        <p:spPr>
          <a:xfrm>
            <a:off x="5916817" y="3456588"/>
            <a:ext cx="633359" cy="68242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EE86194B-D20B-41A1-06F6-447A0491B4C7}"/>
              </a:ext>
            </a:extLst>
          </p:cNvPr>
          <p:cNvCxnSpPr>
            <a:cxnSpLocks/>
            <a:stCxn id="181" idx="6"/>
            <a:endCxn id="183" idx="3"/>
          </p:cNvCxnSpPr>
          <p:nvPr/>
        </p:nvCxnSpPr>
        <p:spPr>
          <a:xfrm flipV="1">
            <a:off x="6734993" y="3388988"/>
            <a:ext cx="572854" cy="135842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12B41EB5-DF73-0101-00BB-0950B35141CB}"/>
              </a:ext>
            </a:extLst>
          </p:cNvPr>
          <p:cNvCxnSpPr>
            <a:cxnSpLocks/>
            <a:stCxn id="183" idx="6"/>
            <a:endCxn id="174" idx="3"/>
          </p:cNvCxnSpPr>
          <p:nvPr/>
        </p:nvCxnSpPr>
        <p:spPr>
          <a:xfrm flipV="1">
            <a:off x="7465599" y="2836192"/>
            <a:ext cx="645755" cy="487933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79C9C790-F2D0-F056-DD9A-FA279DE175C4}"/>
              </a:ext>
            </a:extLst>
          </p:cNvPr>
          <p:cNvCxnSpPr>
            <a:cxnSpLocks/>
            <a:stCxn id="174" idx="7"/>
            <a:endCxn id="173" idx="4"/>
          </p:cNvCxnSpPr>
          <p:nvPr/>
        </p:nvCxnSpPr>
        <p:spPr>
          <a:xfrm flipV="1">
            <a:off x="8242038" y="2399931"/>
            <a:ext cx="171377" cy="306535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BA7CCB6E-F3E0-5F82-907E-2000C8BDC38D}"/>
              </a:ext>
            </a:extLst>
          </p:cNvPr>
          <p:cNvCxnSpPr>
            <a:cxnSpLocks/>
            <a:stCxn id="172" idx="6"/>
            <a:endCxn id="173" idx="1"/>
          </p:cNvCxnSpPr>
          <p:nvPr/>
        </p:nvCxnSpPr>
        <p:spPr>
          <a:xfrm>
            <a:off x="7883754" y="1999449"/>
            <a:ext cx="464318" cy="243888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A86AFD4-E074-B88E-1737-1E53F831FD1B}"/>
              </a:ext>
            </a:extLst>
          </p:cNvPr>
          <p:cNvCxnSpPr>
            <a:cxnSpLocks/>
            <a:stCxn id="172" idx="1"/>
            <a:endCxn id="171" idx="6"/>
          </p:cNvCxnSpPr>
          <p:nvPr/>
        </p:nvCxnSpPr>
        <p:spPr>
          <a:xfrm flipH="1" flipV="1">
            <a:off x="7393537" y="1730969"/>
            <a:ext cx="332466" cy="203616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2BC497A-0AE0-EFAB-033D-3D1ABF5F70F9}"/>
              </a:ext>
            </a:extLst>
          </p:cNvPr>
          <p:cNvCxnSpPr>
            <a:cxnSpLocks/>
            <a:stCxn id="170" idx="6"/>
            <a:endCxn id="171" idx="1"/>
          </p:cNvCxnSpPr>
          <p:nvPr/>
        </p:nvCxnSpPr>
        <p:spPr>
          <a:xfrm>
            <a:off x="6791752" y="1639239"/>
            <a:ext cx="444034" cy="26866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0180ECD8-3B88-07A6-D148-0433C439DA90}"/>
              </a:ext>
            </a:extLst>
          </p:cNvPr>
          <p:cNvCxnSpPr>
            <a:cxnSpLocks/>
            <a:stCxn id="169" idx="5"/>
            <a:endCxn id="177" idx="1"/>
          </p:cNvCxnSpPr>
          <p:nvPr/>
        </p:nvCxnSpPr>
        <p:spPr>
          <a:xfrm>
            <a:off x="5760584" y="1979293"/>
            <a:ext cx="460897" cy="138754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F4FFDD62-3C5B-26AF-1E82-0E5E613CA5AD}"/>
              </a:ext>
            </a:extLst>
          </p:cNvPr>
          <p:cNvCxnSpPr>
            <a:cxnSpLocks/>
            <a:stCxn id="179" idx="7"/>
            <a:endCxn id="177" idx="4"/>
          </p:cNvCxnSpPr>
          <p:nvPr/>
        </p:nvCxnSpPr>
        <p:spPr>
          <a:xfrm flipV="1">
            <a:off x="6234612" y="2274641"/>
            <a:ext cx="52213" cy="448142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2B9D0C0-4851-F475-3027-7A25C155F147}"/>
              </a:ext>
            </a:extLst>
          </p:cNvPr>
          <p:cNvCxnSpPr>
            <a:cxnSpLocks/>
            <a:stCxn id="178" idx="6"/>
            <a:endCxn id="179" idx="2"/>
          </p:cNvCxnSpPr>
          <p:nvPr/>
        </p:nvCxnSpPr>
        <p:spPr>
          <a:xfrm>
            <a:off x="5585516" y="2699735"/>
            <a:ext cx="491344" cy="87911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2DB3128B-E48D-0EEE-4D0A-5B60FE8D6E07}"/>
              </a:ext>
            </a:extLst>
          </p:cNvPr>
          <p:cNvCxnSpPr>
            <a:cxnSpLocks/>
            <a:stCxn id="179" idx="4"/>
            <a:endCxn id="180" idx="7"/>
          </p:cNvCxnSpPr>
          <p:nvPr/>
        </p:nvCxnSpPr>
        <p:spPr>
          <a:xfrm flipH="1">
            <a:off x="5916817" y="2879376"/>
            <a:ext cx="252454" cy="447486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95D8771C-ECC3-6764-F709-E440416732BA}"/>
              </a:ext>
            </a:extLst>
          </p:cNvPr>
          <p:cNvCxnSpPr>
            <a:cxnSpLocks/>
            <a:stCxn id="179" idx="5"/>
            <a:endCxn id="182" idx="1"/>
          </p:cNvCxnSpPr>
          <p:nvPr/>
        </p:nvCxnSpPr>
        <p:spPr>
          <a:xfrm>
            <a:off x="6234612" y="2852508"/>
            <a:ext cx="342630" cy="88877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7E7A2004-A84D-9A55-6309-E4CCB97B90EB}"/>
              </a:ext>
            </a:extLst>
          </p:cNvPr>
          <p:cNvCxnSpPr>
            <a:cxnSpLocks/>
            <a:stCxn id="182" idx="4"/>
            <a:endCxn id="181" idx="0"/>
          </p:cNvCxnSpPr>
          <p:nvPr/>
        </p:nvCxnSpPr>
        <p:spPr>
          <a:xfrm>
            <a:off x="6642585" y="3097979"/>
            <a:ext cx="0" cy="335119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A0D2C9E8-143D-70DA-092B-E35C8DA66960}"/>
              </a:ext>
            </a:extLst>
          </p:cNvPr>
          <p:cNvCxnSpPr>
            <a:cxnSpLocks/>
            <a:stCxn id="182" idx="6"/>
            <a:endCxn id="183" idx="1"/>
          </p:cNvCxnSpPr>
          <p:nvPr/>
        </p:nvCxnSpPr>
        <p:spPr>
          <a:xfrm>
            <a:off x="6734993" y="3006249"/>
            <a:ext cx="572854" cy="253012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C523A4B1-0FB2-14E9-4E93-A5BCDE6E7D3F}"/>
              </a:ext>
            </a:extLst>
          </p:cNvPr>
          <p:cNvCxnSpPr>
            <a:cxnSpLocks/>
            <a:stCxn id="174" idx="2"/>
            <a:endCxn id="175" idx="5"/>
          </p:cNvCxnSpPr>
          <p:nvPr/>
        </p:nvCxnSpPr>
        <p:spPr>
          <a:xfrm flipH="1" flipV="1">
            <a:off x="7623350" y="2573306"/>
            <a:ext cx="460937" cy="198024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0E84FCF7-B906-20D5-474A-6FDAA3B939D6}"/>
              </a:ext>
            </a:extLst>
          </p:cNvPr>
          <p:cNvCxnSpPr>
            <a:cxnSpLocks/>
            <a:stCxn id="183" idx="0"/>
            <a:endCxn id="184" idx="5"/>
          </p:cNvCxnSpPr>
          <p:nvPr/>
        </p:nvCxnSpPr>
        <p:spPr>
          <a:xfrm flipH="1" flipV="1">
            <a:off x="7285269" y="2921384"/>
            <a:ext cx="87922" cy="311010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C5733C6-B36A-750F-970D-18730EEAB125}"/>
              </a:ext>
            </a:extLst>
          </p:cNvPr>
          <p:cNvCxnSpPr>
            <a:cxnSpLocks/>
            <a:stCxn id="184" idx="7"/>
            <a:endCxn id="175" idx="3"/>
          </p:cNvCxnSpPr>
          <p:nvPr/>
        </p:nvCxnSpPr>
        <p:spPr>
          <a:xfrm flipV="1">
            <a:off x="7285269" y="2573306"/>
            <a:ext cx="207396" cy="218352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D61522AD-7857-2C04-1A66-AD4232B9AD98}"/>
              </a:ext>
            </a:extLst>
          </p:cNvPr>
          <p:cNvCxnSpPr>
            <a:cxnSpLocks/>
            <a:stCxn id="184" idx="1"/>
            <a:endCxn id="212" idx="5"/>
          </p:cNvCxnSpPr>
          <p:nvPr/>
        </p:nvCxnSpPr>
        <p:spPr>
          <a:xfrm flipH="1" flipV="1">
            <a:off x="6725202" y="2644261"/>
            <a:ext cx="429382" cy="147398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E11B9DC9-E43A-84B8-0822-B1007D11F65E}"/>
              </a:ext>
            </a:extLst>
          </p:cNvPr>
          <p:cNvCxnSpPr>
            <a:cxnSpLocks/>
            <a:stCxn id="184" idx="0"/>
            <a:endCxn id="176" idx="5"/>
          </p:cNvCxnSpPr>
          <p:nvPr/>
        </p:nvCxnSpPr>
        <p:spPr>
          <a:xfrm flipH="1" flipV="1">
            <a:off x="7032896" y="2367470"/>
            <a:ext cx="187031" cy="39732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3C0CCCA2-2753-BF9C-D37B-56D02AEBFED3}"/>
              </a:ext>
            </a:extLst>
          </p:cNvPr>
          <p:cNvCxnSpPr>
            <a:cxnSpLocks/>
            <a:stCxn id="175" idx="1"/>
            <a:endCxn id="176" idx="6"/>
          </p:cNvCxnSpPr>
          <p:nvPr/>
        </p:nvCxnSpPr>
        <p:spPr>
          <a:xfrm flipH="1" flipV="1">
            <a:off x="7059962" y="2302608"/>
            <a:ext cx="432702" cy="14097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1FE3C1A-E23D-BAFB-5586-434195EF7CEC}"/>
              </a:ext>
            </a:extLst>
          </p:cNvPr>
          <p:cNvCxnSpPr>
            <a:cxnSpLocks/>
            <a:stCxn id="175" idx="0"/>
            <a:endCxn id="172" idx="3"/>
          </p:cNvCxnSpPr>
          <p:nvPr/>
        </p:nvCxnSpPr>
        <p:spPr>
          <a:xfrm flipV="1">
            <a:off x="7558008" y="2064312"/>
            <a:ext cx="167995" cy="352401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38B32057-D7C8-886A-B5E2-84B3BB8E3407}"/>
              </a:ext>
            </a:extLst>
          </p:cNvPr>
          <p:cNvCxnSpPr>
            <a:cxnSpLocks/>
            <a:stCxn id="176" idx="0"/>
            <a:endCxn id="171" idx="3"/>
          </p:cNvCxnSpPr>
          <p:nvPr/>
        </p:nvCxnSpPr>
        <p:spPr>
          <a:xfrm flipV="1">
            <a:off x="6967554" y="1795832"/>
            <a:ext cx="268231" cy="41504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10C3B820-4F34-03E0-AAA1-15BA3C1C456E}"/>
              </a:ext>
            </a:extLst>
          </p:cNvPr>
          <p:cNvCxnSpPr>
            <a:cxnSpLocks/>
            <a:stCxn id="177" idx="7"/>
            <a:endCxn id="170" idx="3"/>
          </p:cNvCxnSpPr>
          <p:nvPr/>
        </p:nvCxnSpPr>
        <p:spPr>
          <a:xfrm flipV="1">
            <a:off x="6352167" y="1704102"/>
            <a:ext cx="281834" cy="413945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023E558-9DDB-1167-09DA-6D7D2124FEDC}"/>
              </a:ext>
            </a:extLst>
          </p:cNvPr>
          <p:cNvCxnSpPr>
            <a:cxnSpLocks/>
            <a:stCxn id="177" idx="6"/>
            <a:endCxn id="176" idx="2"/>
          </p:cNvCxnSpPr>
          <p:nvPr/>
        </p:nvCxnSpPr>
        <p:spPr>
          <a:xfrm>
            <a:off x="6379233" y="2182911"/>
            <a:ext cx="495912" cy="119697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23B335A2-11CB-30D0-3FE5-F2C3C8EDA1E2}"/>
              </a:ext>
            </a:extLst>
          </p:cNvPr>
          <p:cNvSpPr/>
          <p:nvPr/>
        </p:nvSpPr>
        <p:spPr>
          <a:xfrm>
            <a:off x="6567451" y="2487667"/>
            <a:ext cx="184818" cy="183461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21FB85E1-540D-167A-D983-4DD484CE068E}"/>
              </a:ext>
            </a:extLst>
          </p:cNvPr>
          <p:cNvCxnSpPr>
            <a:cxnSpLocks/>
            <a:stCxn id="177" idx="5"/>
            <a:endCxn id="212" idx="1"/>
          </p:cNvCxnSpPr>
          <p:nvPr/>
        </p:nvCxnSpPr>
        <p:spPr>
          <a:xfrm>
            <a:off x="6352167" y="2247773"/>
            <a:ext cx="242351" cy="266762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4C6E7021-4FAD-58FD-8C1C-87E8AF61E458}"/>
              </a:ext>
            </a:extLst>
          </p:cNvPr>
          <p:cNvCxnSpPr>
            <a:cxnSpLocks/>
            <a:stCxn id="176" idx="3"/>
            <a:endCxn id="212" idx="7"/>
          </p:cNvCxnSpPr>
          <p:nvPr/>
        </p:nvCxnSpPr>
        <p:spPr>
          <a:xfrm flipH="1">
            <a:off x="6725202" y="2367470"/>
            <a:ext cx="177009" cy="14706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DE27D423-42DB-1310-948C-970447532AD3}"/>
              </a:ext>
            </a:extLst>
          </p:cNvPr>
          <p:cNvCxnSpPr>
            <a:cxnSpLocks/>
            <a:stCxn id="212" idx="4"/>
            <a:endCxn id="182" idx="0"/>
          </p:cNvCxnSpPr>
          <p:nvPr/>
        </p:nvCxnSpPr>
        <p:spPr>
          <a:xfrm flipH="1">
            <a:off x="6642585" y="2671128"/>
            <a:ext cx="17276" cy="243389"/>
          </a:xfrm>
          <a:prstGeom prst="line">
            <a:avLst/>
          </a:prstGeom>
          <a:ln>
            <a:solidFill>
              <a:srgbClr val="172C5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4F83BA38-92F3-34E2-C974-14BA3F814DF3}"/>
                  </a:ext>
                </a:extLst>
              </p:cNvPr>
              <p:cNvSpPr txBox="1"/>
              <p:nvPr/>
            </p:nvSpPr>
            <p:spPr>
              <a:xfrm>
                <a:off x="6962151" y="2061833"/>
                <a:ext cx="37061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𝑣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1</m:t>
                      </m:r>
                    </m:oMath>
                  </m:oMathPara>
                </a14:m>
                <a:endParaRPr lang="ko-KR" altLang="en-US" sz="1000" dirty="0">
                  <a:latin typeface="+mj-lt"/>
                  <a:cs typeface="Aldhabi" panose="01000000000000000000" pitchFamily="2" charset="-78"/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4F83BA38-92F3-34E2-C974-14BA3F814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151" y="2061833"/>
                <a:ext cx="370613" cy="253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94E78C1A-16D7-E377-2170-E00E9A68BF18}"/>
                  </a:ext>
                </a:extLst>
              </p:cNvPr>
              <p:cNvSpPr txBox="1"/>
              <p:nvPr/>
            </p:nvSpPr>
            <p:spPr>
              <a:xfrm>
                <a:off x="6686064" y="2429670"/>
                <a:ext cx="37061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𝑣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2</m:t>
                      </m:r>
                    </m:oMath>
                  </m:oMathPara>
                </a14:m>
                <a:endParaRPr lang="ko-KR" altLang="en-US" sz="1000" dirty="0">
                  <a:latin typeface="+mj-lt"/>
                  <a:cs typeface="Aldhabi" panose="01000000000000000000" pitchFamily="2" charset="-78"/>
                </a:endParaRPr>
              </a:p>
            </p:txBody>
          </p:sp>
        </mc:Choice>
        <mc:Fallback xmlns=""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94E78C1A-16D7-E377-2170-E00E9A68B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064" y="2429670"/>
                <a:ext cx="370613" cy="253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A2376552-5D03-3E41-0A6B-768B5B49C8AC}"/>
                  </a:ext>
                </a:extLst>
              </p:cNvPr>
              <p:cNvSpPr txBox="1"/>
              <p:nvPr/>
            </p:nvSpPr>
            <p:spPr>
              <a:xfrm>
                <a:off x="6254249" y="2914518"/>
                <a:ext cx="37061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𝑣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3</m:t>
                      </m:r>
                    </m:oMath>
                  </m:oMathPara>
                </a14:m>
                <a:endParaRPr lang="ko-KR" altLang="en-US" sz="1000" dirty="0">
                  <a:latin typeface="+mj-lt"/>
                  <a:cs typeface="Aldhabi" panose="01000000000000000000" pitchFamily="2" charset="-78"/>
                </a:endParaRPr>
              </a:p>
            </p:txBody>
          </p:sp>
        </mc:Choice>
        <mc:Fallback xmlns=""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A2376552-5D03-3E41-0A6B-768B5B49C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49" y="2914518"/>
                <a:ext cx="370613" cy="253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70B71D61-AFAD-7AAE-C0E1-C740A2EA34E4}"/>
                  </a:ext>
                </a:extLst>
              </p:cNvPr>
              <p:cNvSpPr txBox="1"/>
              <p:nvPr/>
            </p:nvSpPr>
            <p:spPr>
              <a:xfrm>
                <a:off x="5788243" y="2747564"/>
                <a:ext cx="37061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𝑣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4</m:t>
                      </m:r>
                    </m:oMath>
                  </m:oMathPara>
                </a14:m>
                <a:endParaRPr lang="ko-KR" altLang="en-US" sz="1000" dirty="0">
                  <a:latin typeface="+mj-lt"/>
                  <a:cs typeface="Aldhabi" panose="01000000000000000000" pitchFamily="2" charset="-78"/>
                </a:endParaRPr>
              </a:p>
            </p:txBody>
          </p:sp>
        </mc:Choice>
        <mc:Fallback xmlns=""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70B71D61-AFAD-7AAE-C0E1-C740A2EA3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243" y="2747564"/>
                <a:ext cx="370613" cy="2539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07A7F1BA-677B-247B-6159-79602492D33F}"/>
                  </a:ext>
                </a:extLst>
              </p:cNvPr>
              <p:cNvSpPr txBox="1"/>
              <p:nvPr/>
            </p:nvSpPr>
            <p:spPr>
              <a:xfrm>
                <a:off x="5464357" y="3337621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𝑣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5</m:t>
                      </m:r>
                    </m:oMath>
                  </m:oMathPara>
                </a14:m>
                <a:endParaRPr lang="ko-KR" altLang="en-US" sz="1000" dirty="0">
                  <a:latin typeface="+mj-lt"/>
                  <a:cs typeface="Aldhabi" panose="01000000000000000000" pitchFamily="2" charset="-78"/>
                </a:endParaRPr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07A7F1BA-677B-247B-6159-79602492D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357" y="3337621"/>
                <a:ext cx="360996" cy="246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17EB227A-908B-C5F9-88E8-65E48DE89A35}"/>
                  </a:ext>
                </a:extLst>
              </p:cNvPr>
              <p:cNvSpPr txBox="1"/>
              <p:nvPr/>
            </p:nvSpPr>
            <p:spPr>
              <a:xfrm>
                <a:off x="5086954" y="2583355"/>
                <a:ext cx="36099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𝑣</m:t>
                      </m:r>
                      <m:r>
                        <a:rPr lang="en-US" altLang="ko-KR" sz="1000" b="0" i="1" smtClean="0">
                          <a:latin typeface="Cambria Math" panose="02040503050406030204" pitchFamily="18" charset="0"/>
                          <a:cs typeface="Aldhabi" panose="01000000000000000000" pitchFamily="2" charset="-78"/>
                        </a:rPr>
                        <m:t>6</m:t>
                      </m:r>
                    </m:oMath>
                  </m:oMathPara>
                </a14:m>
                <a:endParaRPr lang="ko-KR" altLang="en-US" sz="1000" dirty="0">
                  <a:latin typeface="+mj-lt"/>
                  <a:cs typeface="Aldhabi" panose="01000000000000000000" pitchFamily="2" charset="-78"/>
                </a:endParaRPr>
              </a:p>
            </p:txBody>
          </p:sp>
        </mc:Choice>
        <mc:Fallback xmlns="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17EB227A-908B-C5F9-88E8-65E48DE89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954" y="2583355"/>
                <a:ext cx="360996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E78A1CF-1F45-6A2C-0FD3-A505B77BC411}"/>
              </a:ext>
            </a:extLst>
          </p:cNvPr>
          <p:cNvCxnSpPr>
            <a:cxnSpLocks/>
          </p:cNvCxnSpPr>
          <p:nvPr/>
        </p:nvCxnSpPr>
        <p:spPr>
          <a:xfrm flipH="1">
            <a:off x="6700480" y="2349895"/>
            <a:ext cx="135181" cy="1059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2F440D9C-08AE-4FF8-B8A4-FB8C5A07E2CD}"/>
              </a:ext>
            </a:extLst>
          </p:cNvPr>
          <p:cNvCxnSpPr>
            <a:cxnSpLocks/>
          </p:cNvCxnSpPr>
          <p:nvPr/>
        </p:nvCxnSpPr>
        <p:spPr>
          <a:xfrm flipH="1">
            <a:off x="6584248" y="2698210"/>
            <a:ext cx="13847" cy="1788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E9C701B7-F852-850F-799D-A56942C3A98B}"/>
              </a:ext>
            </a:extLst>
          </p:cNvPr>
          <p:cNvCxnSpPr>
            <a:cxnSpLocks/>
          </p:cNvCxnSpPr>
          <p:nvPr/>
        </p:nvCxnSpPr>
        <p:spPr>
          <a:xfrm flipH="1" flipV="1">
            <a:off x="6284362" y="2799218"/>
            <a:ext cx="284718" cy="76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142586CF-8A2B-D5DD-51D7-16C9FF00E0EA}"/>
              </a:ext>
            </a:extLst>
          </p:cNvPr>
          <p:cNvCxnSpPr>
            <a:cxnSpLocks/>
          </p:cNvCxnSpPr>
          <p:nvPr/>
        </p:nvCxnSpPr>
        <p:spPr>
          <a:xfrm flipH="1" flipV="1">
            <a:off x="5605701" y="2648218"/>
            <a:ext cx="442990" cy="85236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1B112347-3A57-2022-5F4B-08A47A65A4A8}"/>
              </a:ext>
            </a:extLst>
          </p:cNvPr>
          <p:cNvCxnSpPr>
            <a:cxnSpLocks/>
          </p:cNvCxnSpPr>
          <p:nvPr/>
        </p:nvCxnSpPr>
        <p:spPr>
          <a:xfrm flipH="1">
            <a:off x="5881520" y="2920386"/>
            <a:ext cx="216094" cy="37515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Arrow: Right 226">
            <a:extLst>
              <a:ext uri="{FF2B5EF4-FFF2-40B4-BE49-F238E27FC236}">
                <a16:creationId xmlns:a16="http://schemas.microsoft.com/office/drawing/2014/main" id="{590ECD63-98CB-C9E1-ED17-84793893519C}"/>
              </a:ext>
            </a:extLst>
          </p:cNvPr>
          <p:cNvSpPr/>
          <p:nvPr/>
        </p:nvSpPr>
        <p:spPr>
          <a:xfrm rot="5400000">
            <a:off x="6819943" y="1964995"/>
            <a:ext cx="226638" cy="168213"/>
          </a:xfrm>
          <a:prstGeom prst="rightArrow">
            <a:avLst/>
          </a:pr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343B81AB-07AD-18CE-EF56-851387653574}"/>
              </a:ext>
            </a:extLst>
          </p:cNvPr>
          <p:cNvSpPr/>
          <p:nvPr/>
        </p:nvSpPr>
        <p:spPr>
          <a:xfrm>
            <a:off x="5239493" y="2448859"/>
            <a:ext cx="1130353" cy="1075971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1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17" grpId="0"/>
      <p:bldP spid="218" grpId="0"/>
      <p:bldP spid="219" grpId="0"/>
      <p:bldP spid="220" grpId="0"/>
      <p:bldP spid="221" grpId="0"/>
      <p:bldP spid="227" grpId="0" animBg="1"/>
      <p:bldP spid="228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11373</TotalTime>
  <Words>794</Words>
  <Application>Microsoft Macintosh PowerPoint</Application>
  <PresentationFormat>화면 슬라이드 쇼(16:9)</PresentationFormat>
  <Paragraphs>169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Tahoma</vt:lpstr>
      <vt:lpstr>Noto Sans Symbols</vt:lpstr>
      <vt:lpstr>Cambria</vt:lpstr>
      <vt:lpstr>Arial</vt:lpstr>
      <vt:lpstr>Malgun Gothic</vt:lpstr>
      <vt:lpstr>Cambria Math</vt:lpstr>
      <vt:lpstr>Wingdings</vt:lpstr>
      <vt:lpstr>Simple Light</vt:lpstr>
      <vt:lpstr>Office 테마</vt:lpstr>
      <vt:lpstr>DiskANN: Fast Accurate Billion-point Nearest Neighbor Search on a Single Node</vt:lpstr>
      <vt:lpstr>PowerPoint 프레젠테이션</vt:lpstr>
      <vt:lpstr>Preliminary</vt:lpstr>
      <vt:lpstr>Preliminary</vt:lpstr>
      <vt:lpstr>Preliminary</vt:lpstr>
      <vt:lpstr>Preliminary</vt:lpstr>
      <vt:lpstr>Motivation</vt:lpstr>
      <vt:lpstr>DiskANN</vt:lpstr>
      <vt:lpstr>DiskANN</vt:lpstr>
      <vt:lpstr>DiskANN</vt:lpstr>
      <vt:lpstr>Evaluation</vt:lpstr>
      <vt:lpstr>Evaluation</vt:lpstr>
      <vt:lpstr>Evaluation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Design and Implementation of a Log-Structured File System</dc:title>
  <cp:lastModifiedBy>Kimnakyeong</cp:lastModifiedBy>
  <cp:revision>134</cp:revision>
  <dcterms:modified xsi:type="dcterms:W3CDTF">2024-10-26T16:21:52Z</dcterms:modified>
</cp:coreProperties>
</file>