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403" r:id="rId2"/>
    <p:sldId id="273" r:id="rId3"/>
    <p:sldId id="754" r:id="rId4"/>
    <p:sldId id="842" r:id="rId5"/>
    <p:sldId id="847" r:id="rId6"/>
    <p:sldId id="848" r:id="rId7"/>
    <p:sldId id="849" r:id="rId8"/>
    <p:sldId id="850" r:id="rId9"/>
    <p:sldId id="852" r:id="rId10"/>
    <p:sldId id="851" r:id="rId11"/>
    <p:sldId id="841" r:id="rId12"/>
    <p:sldId id="853" r:id="rId13"/>
    <p:sldId id="846" r:id="rId14"/>
    <p:sldId id="854" r:id="rId15"/>
    <p:sldId id="855" r:id="rId16"/>
    <p:sldId id="856" r:id="rId17"/>
    <p:sldId id="857" r:id="rId18"/>
    <p:sldId id="858" r:id="rId19"/>
    <p:sldId id="859" r:id="rId20"/>
    <p:sldId id="753" r:id="rId21"/>
  </p:sldIdLst>
  <p:sldSz cx="10909300" cy="7777163"/>
  <p:notesSz cx="6797675" cy="9926638"/>
  <p:defaultTextStyle>
    <a:defPPr>
      <a:defRPr lang="en-US"/>
    </a:defPPr>
    <a:lvl1pPr marL="0" algn="l" defTabSz="533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3872" algn="l" defTabSz="533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7745" algn="l" defTabSz="533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1617" algn="l" defTabSz="533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5490" algn="l" defTabSz="533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69362" algn="l" defTabSz="533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3235" algn="l" defTabSz="533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37107" algn="l" defTabSz="533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70980" algn="l" defTabSz="53387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 userDrawn="1">
          <p15:clr>
            <a:srgbClr val="A4A3A4"/>
          </p15:clr>
        </p15:guide>
        <p15:guide id="2" pos="261" userDrawn="1">
          <p15:clr>
            <a:srgbClr val="A4A3A4"/>
          </p15:clr>
        </p15:guide>
        <p15:guide id="3" orient="horz" pos="2427" userDrawn="1">
          <p15:clr>
            <a:srgbClr val="A4A3A4"/>
          </p15:clr>
        </p15:guide>
        <p15:guide id="4" pos="3436">
          <p15:clr>
            <a:srgbClr val="A4A3A4"/>
          </p15:clr>
        </p15:guide>
        <p15:guide id="5" pos="6611" userDrawn="1">
          <p15:clr>
            <a:srgbClr val="A4A3A4"/>
          </p15:clr>
        </p15:guide>
        <p15:guide id="6" orient="horz" pos="45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함동찬" initials="함" lastIdx="3" clrIdx="0">
    <p:extLst>
      <p:ext uri="{19B8F6BF-5375-455C-9EA6-DF929625EA0E}">
        <p15:presenceInfo xmlns:p15="http://schemas.microsoft.com/office/powerpoint/2012/main" userId="S::32174906@dankook.ac.kr::d92e9425-d13d-407c-8adc-66bd54b9a16f" providerId="AD"/>
      </p:ext>
    </p:extLst>
  </p:cmAuthor>
  <p:cmAuthor id="2" name="박경록" initials="박" lastIdx="1" clrIdx="1">
    <p:extLst>
      <p:ext uri="{19B8F6BF-5375-455C-9EA6-DF929625EA0E}">
        <p15:presenceInfo xmlns:p15="http://schemas.microsoft.com/office/powerpoint/2012/main" userId="S::72230525@dankook.ac.kr::f58c61a2-3cf6-4ebe-a6dd-3d81426e2f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F7F7F"/>
    <a:srgbClr val="FF4040"/>
    <a:srgbClr val="FFFFFF"/>
    <a:srgbClr val="CC99FF"/>
    <a:srgbClr val="EE0000"/>
    <a:srgbClr val="FFD966"/>
    <a:srgbClr val="DBFCB6"/>
    <a:srgbClr val="004B7C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9" autoAdjust="0"/>
    <p:restoredTop sz="96720" autoAdjust="0"/>
  </p:normalViewPr>
  <p:slideViewPr>
    <p:cSldViewPr snapToGrid="0">
      <p:cViewPr varScale="1">
        <p:scale>
          <a:sx n="93" d="100"/>
          <a:sy n="93" d="100"/>
        </p:scale>
        <p:origin x="92" y="1292"/>
      </p:cViewPr>
      <p:guideLst>
        <p:guide orient="horz" pos="1021"/>
        <p:guide pos="261"/>
        <p:guide orient="horz" pos="2427"/>
        <p:guide pos="3436"/>
        <p:guide pos="6611"/>
        <p:guide orient="horz" pos="45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1388" y="6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kumimoji="1"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18BA096-1708-784F-84A3-AB907DE81B1F}" type="datetimeFigureOut">
              <a:rPr kumimoji="1" lang="ko-KR" altLang="en-US" smtClean="0"/>
              <a:t>2024-11-11</a:t>
            </a:fld>
            <a:endParaRPr kumimoji="1"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6830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kumimoji="1"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65D2408D-3904-2342-9910-FEC7468FD6D8}" type="datetimeFigureOut">
              <a:rPr kumimoji="1" lang="ko-KR" altLang="en-US" smtClean="0"/>
              <a:t>2024-11-11</a:t>
            </a:fld>
            <a:endParaRPr kumimoji="1"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50925" y="1241425"/>
            <a:ext cx="46958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kumimoji="1"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0A083A98-AA87-E24B-A34C-AAD66A0541C6}" type="slidenum">
              <a:rPr kumimoji="1" lang="ko-KR" altLang="en-US" smtClean="0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18439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67745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3872" algn="l" defTabSz="1067745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67745" algn="l" defTabSz="1067745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1617" algn="l" defTabSz="1067745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35490" algn="l" defTabSz="1067745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69362" algn="l" defTabSz="1067745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03235" algn="l" defTabSz="1067745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37107" algn="l" defTabSz="1067745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70980" algn="l" defTabSz="1067745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50925" y="1241425"/>
            <a:ext cx="46958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5494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5BFD0-6551-02BB-C552-4A0676125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9B2A25A-5FCF-F307-E1A5-DD1BB0FC7B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4C3B456-7A7F-951B-1B9B-267196540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8DCD68A-396E-8581-0A22-0D199ABD9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10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9795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506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875A0-9AF9-706D-FCE4-896481C62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90FCB9-14F1-C18C-BEC8-E85ACEB665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EA1E619-FDDD-B01B-3B09-D619F764F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B348154-6B3B-4D21-8443-9130D058D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5581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2B8ED-17A7-4A23-5085-4F770AB25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6B6EF59-5851-513A-26E1-217E7503A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8F4A53-98E1-52DD-EBFE-B87DF1996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8121C9-891F-950B-5C3D-4A30C3436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13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4660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3722B-686A-C88E-5F80-1063A1341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D99ED2-702B-47C2-F5EF-854B169CD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9418478-72C7-1962-4FB4-8333E1370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4F02E87-A59A-A0B6-54BB-849AF5843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14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1068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B57D1-0EA1-13CA-4E0B-A2CC69FC6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BD348-C7A6-302A-F0C2-56C727E2B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7D40314-34A1-BACD-58CF-AA51ECD60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5F75BA7-8A9A-5DE5-E234-74583C017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15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669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F8207-2374-0428-81EE-36C8F9644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8714593-0C1E-5BD6-3638-7BB52B5E9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7AEE69-FC62-5AF3-F092-326AA05A2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DC794F-B6FE-5286-589D-08F0328D4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16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7477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1025-8BFD-E013-A7B8-11623108F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7C6B59A-C2E3-72A8-7080-E9880B4F6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DEA19B3-8089-2C1C-C743-EA4312E6E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29369-7349-4B9F-63A0-EC81745BA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17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6512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F346E-27FA-1364-ED67-9068EAF18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2F056E3-77FF-E33D-9094-3C8CE3810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448D21B-057A-19B6-10A2-A207F9265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1F4FCEC-D70F-5B12-771E-45B1563A3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18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9029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DEC4-16E6-7A55-FFBF-68C926C26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FF89F3E-36C8-CFF1-1267-962F22F20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3BCB7A-610B-66E5-D50E-92C06A0AA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F01963-3BE5-20AE-CC16-44E804863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19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434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="0" i="0" dirty="0">
              <a:solidFill>
                <a:srgbClr val="4D5156"/>
              </a:solidFill>
              <a:effectLst/>
              <a:latin typeface="Apple SD Gothic Neo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74308-C0D8-43B1-8969-F7AE7FF4BC2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7907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3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485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C0BB0-9DF4-F963-246C-9FC24B567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A8963EC-3290-19B0-3B6C-6E6414B68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9537FD-1A6F-EA1D-518A-37E342D46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C07CEA-EEFF-4C8B-39B7-A5E8DC2C5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4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5840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C2FB5-58D0-EFBB-783E-4F2A73F1C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3881F1-14AD-BAC4-29D1-4C68BB37C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D5E807E-E401-B23F-44ED-CC8065690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EDB787-6BFE-DFF6-585F-BFC1FEEEA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5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1652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283C2-4FAC-EBD6-99B1-98FE5EF5A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2E97101-0CBA-213E-60B7-EF36C1610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5254E52-6330-52E8-E272-16B746836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46A86D-37D4-B5D6-056B-45E81E486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6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2438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C59C7-3B84-7E9A-56F7-7A795D541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5470322-928B-EF85-EA38-B79FEFDC9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A63A7C4-E9C4-1164-CE49-7627FFD8B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C6AF0C-3522-BCAC-700D-0D64AA961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7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1705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004BA-EBFD-69A6-EEC0-9DF87BC0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53DB404-5EA0-6C26-26DB-3DE0D3C2E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556D4BC-5D78-D921-29DE-2A673F4A4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C3F7836-721A-B1B1-0AAC-C42558B75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8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2853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4737D-312D-56D7-A9F9-33377677C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ACE7B4E-6FB6-5D77-82CB-433A60BFC6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F9C5F34-F022-2A73-1C45-098D3C9F3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A8A23F-1BBA-6EF3-09F0-3FC146FED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83A98-AA87-E24B-A34C-AAD66A0541C6}" type="slidenum">
              <a:rPr kumimoji="1" lang="ko-KR" altLang="en-US" smtClean="0"/>
              <a:t>9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300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 -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협의회 성과발표회\7. 발표자료\이미지\PPT object\bar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4" y="271198"/>
            <a:ext cx="10069659" cy="7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43"/>
          <p:cNvSpPr>
            <a:spLocks/>
          </p:cNvSpPr>
          <p:nvPr userDrawn="1"/>
        </p:nvSpPr>
        <p:spPr bwMode="auto">
          <a:xfrm>
            <a:off x="10462343" y="6469021"/>
            <a:ext cx="446958" cy="1308143"/>
          </a:xfrm>
          <a:custGeom>
            <a:avLst/>
            <a:gdLst>
              <a:gd name="T0" fmla="*/ 0 w 316"/>
              <a:gd name="T1" fmla="*/ 973 h 973"/>
              <a:gd name="T2" fmla="*/ 316 w 316"/>
              <a:gd name="T3" fmla="*/ 973 h 973"/>
              <a:gd name="T4" fmla="*/ 316 w 316"/>
              <a:gd name="T5" fmla="*/ 0 h 973"/>
              <a:gd name="T6" fmla="*/ 0 w 316"/>
              <a:gd name="T7" fmla="*/ 973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6" h="973">
                <a:moveTo>
                  <a:pt x="0" y="973"/>
                </a:moveTo>
                <a:lnTo>
                  <a:pt x="316" y="973"/>
                </a:lnTo>
                <a:lnTo>
                  <a:pt x="316" y="0"/>
                </a:lnTo>
                <a:lnTo>
                  <a:pt x="0" y="9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06774" tIns="53387" rIns="106774" bIns="53387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457" y="448592"/>
            <a:ext cx="9401160" cy="346160"/>
          </a:xfrm>
        </p:spPr>
        <p:txBody>
          <a:bodyPr lIns="0" tIns="0" rIns="0" bIns="0">
            <a:noAutofit/>
          </a:bodyPr>
          <a:lstStyle>
            <a:lvl1pPr>
              <a:defRPr sz="2800" b="0" baseline="0">
                <a:ln w="3175">
                  <a:solidFill>
                    <a:schemeClr val="tx2"/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ko-KR" altLang="en-US" dirty="0"/>
              <a:t>마스터 제목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7533" y="1545950"/>
            <a:ext cx="10014809" cy="5771662"/>
          </a:xfrm>
        </p:spPr>
        <p:txBody>
          <a:bodyPr lIns="21019" tIns="0" rIns="0" bIns="0">
            <a:noAutofit/>
          </a:bodyPr>
          <a:lstStyle>
            <a:lvl1pPr marL="266936" indent="-294260">
              <a:buClrTx/>
              <a:buFont typeface="+mj-lt"/>
              <a:buAutoNum type="romanUcPeriod"/>
              <a:defRPr sz="1900" b="1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588521" indent="-294260">
              <a:buClr>
                <a:schemeClr val="tx1"/>
              </a:buClr>
              <a:buFont typeface="+mj-lt"/>
              <a:buAutoNum type="arabicPeriod"/>
              <a:defRPr sz="160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882781">
              <a:buClr>
                <a:schemeClr val="tx1"/>
              </a:buClr>
              <a:buFont typeface="+mj-lt"/>
              <a:buAutoNum type="arabicParenR"/>
              <a:defRPr sz="140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177042">
              <a:buClrTx/>
              <a:buFont typeface="+mj-ea"/>
              <a:buAutoNum type="circleNumDbPlain"/>
              <a:defRPr sz="120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1408246" indent="-210186">
              <a:buClrTx/>
              <a:buFont typeface="+mj-lt"/>
              <a:buAutoNum type="alphaLcPeriod"/>
              <a:defRPr sz="120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0" indent="0">
              <a:buFontTx/>
              <a:buNone/>
              <a:defRPr sz="14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</a:lstStyle>
          <a:p>
            <a:pPr lvl="0"/>
            <a:r>
              <a:rPr lang="ko-KR" altLang="en-US" dirty="0"/>
              <a:t>타이틀 </a:t>
            </a:r>
            <a:r>
              <a:rPr lang="en-US" altLang="ko-KR" dirty="0"/>
              <a:t>1</a:t>
            </a:r>
            <a:endParaRPr lang="ko-KR" altLang="en-US" dirty="0"/>
          </a:p>
          <a:p>
            <a:pPr lvl="1"/>
            <a:r>
              <a:rPr lang="ko-KR" altLang="en-US" dirty="0"/>
              <a:t>타이틀 </a:t>
            </a:r>
            <a:r>
              <a:rPr lang="en-US" altLang="ko-KR" dirty="0"/>
              <a:t>2</a:t>
            </a:r>
            <a:endParaRPr lang="ko-KR" altLang="en-US" dirty="0"/>
          </a:p>
          <a:p>
            <a:pPr lvl="2"/>
            <a:r>
              <a:rPr lang="ko-KR" altLang="en-US" dirty="0"/>
              <a:t>타이틀 </a:t>
            </a:r>
            <a:r>
              <a:rPr lang="en-US" altLang="ko-KR" dirty="0"/>
              <a:t>3</a:t>
            </a:r>
            <a:r>
              <a:rPr lang="ko-KR" altLang="en-US" dirty="0"/>
              <a:t> </a:t>
            </a:r>
          </a:p>
          <a:p>
            <a:pPr lvl="3"/>
            <a:r>
              <a:rPr lang="ko-KR" altLang="en-US" dirty="0"/>
              <a:t>타이틀 </a:t>
            </a:r>
            <a:r>
              <a:rPr lang="en-US" altLang="ko-KR" dirty="0"/>
              <a:t>4</a:t>
            </a:r>
          </a:p>
          <a:p>
            <a:pPr lvl="4"/>
            <a:r>
              <a:rPr lang="ko-KR" altLang="en-US" dirty="0"/>
              <a:t>각주</a:t>
            </a:r>
          </a:p>
          <a:p>
            <a:pPr lvl="5"/>
            <a:r>
              <a:rPr lang="ko-KR" altLang="en-US" dirty="0"/>
              <a:t>본문</a:t>
            </a:r>
            <a:endParaRPr lang="en-US" altLang="ko-KR" dirty="0"/>
          </a:p>
        </p:txBody>
      </p:sp>
      <p:sp>
        <p:nvSpPr>
          <p:cNvPr id="15" name="슬라이드 번호 개체 틀 15"/>
          <p:cNvSpPr>
            <a:spLocks noGrp="1"/>
          </p:cNvSpPr>
          <p:nvPr>
            <p:ph type="sldNum" sz="quarter" idx="12"/>
          </p:nvPr>
        </p:nvSpPr>
        <p:spPr>
          <a:xfrm>
            <a:off x="10625792" y="7548697"/>
            <a:ext cx="278624" cy="228466"/>
          </a:xfrm>
        </p:spPr>
        <p:txBody>
          <a:bodyPr lIns="0" tIns="0" rIns="0" bIns="0">
            <a:no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fld id="{2D94ACED-6144-4B78-9E59-762D97A9E27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-1266436" y="625986"/>
            <a:ext cx="425512" cy="3461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0" kern="1200" baseline="0">
                <a:ln w="3175">
                  <a:solidFill>
                    <a:schemeClr val="tx2"/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내용 -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3"/>
          <p:cNvSpPr>
            <a:spLocks/>
          </p:cNvSpPr>
          <p:nvPr userDrawn="1"/>
        </p:nvSpPr>
        <p:spPr bwMode="auto">
          <a:xfrm>
            <a:off x="10462343" y="6469021"/>
            <a:ext cx="446958" cy="1308143"/>
          </a:xfrm>
          <a:custGeom>
            <a:avLst/>
            <a:gdLst>
              <a:gd name="T0" fmla="*/ 0 w 316"/>
              <a:gd name="T1" fmla="*/ 973 h 973"/>
              <a:gd name="T2" fmla="*/ 316 w 316"/>
              <a:gd name="T3" fmla="*/ 973 h 973"/>
              <a:gd name="T4" fmla="*/ 316 w 316"/>
              <a:gd name="T5" fmla="*/ 0 h 973"/>
              <a:gd name="T6" fmla="*/ 0 w 316"/>
              <a:gd name="T7" fmla="*/ 973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6" h="973">
                <a:moveTo>
                  <a:pt x="0" y="973"/>
                </a:moveTo>
                <a:lnTo>
                  <a:pt x="316" y="973"/>
                </a:lnTo>
                <a:lnTo>
                  <a:pt x="316" y="0"/>
                </a:lnTo>
                <a:lnTo>
                  <a:pt x="0" y="9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06774" tIns="53387" rIns="106774" bIns="53387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dirty="0"/>
          </a:p>
        </p:txBody>
      </p:sp>
      <p:sp>
        <p:nvSpPr>
          <p:cNvPr id="27" name="슬라이드 번호 개체 틀 15"/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 lIns="0" tIns="0" rIns="0" bIns="0">
            <a:no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fld id="{2D94ACED-6144-4B78-9E59-762D97A9E27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62B8601-9583-40C4-A51E-20C8E69C43B3}"/>
              </a:ext>
            </a:extLst>
          </p:cNvPr>
          <p:cNvSpPr/>
          <p:nvPr userDrawn="1"/>
        </p:nvSpPr>
        <p:spPr>
          <a:xfrm>
            <a:off x="0" y="7687807"/>
            <a:ext cx="10909300" cy="1080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4" tIns="53387" rIns="106774" bIns="53387"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/>
          <p:cNvCxnSpPr/>
          <p:nvPr userDrawn="1"/>
        </p:nvCxnSpPr>
        <p:spPr>
          <a:xfrm>
            <a:off x="251520" y="1079152"/>
            <a:ext cx="10666845" cy="0"/>
          </a:xfrm>
          <a:prstGeom prst="line">
            <a:avLst/>
          </a:prstGeom>
          <a:ln w="6350">
            <a:solidFill>
              <a:srgbClr val="B8B8B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 userDrawn="1"/>
        </p:nvCxnSpPr>
        <p:spPr>
          <a:xfrm>
            <a:off x="1052387" y="547582"/>
            <a:ext cx="0" cy="3600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09AA46-D39C-4E16-8303-395E76870E70}"/>
              </a:ext>
            </a:extLst>
          </p:cNvPr>
          <p:cNvSpPr txBox="1"/>
          <p:nvPr userDrawn="1"/>
        </p:nvSpPr>
        <p:spPr>
          <a:xfrm>
            <a:off x="1148157" y="143423"/>
            <a:ext cx="84530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3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ServiceLab</a:t>
            </a:r>
            <a:r>
              <a:rPr lang="en-US" altLang="ko-KR" sz="105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 Preventing Tiny Performance Regressions at Hyperscale through Pre-Production Testing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6C4A328B-44A8-4CE7-98D6-A6475FBDA724}"/>
              </a:ext>
            </a:extLst>
          </p:cNvPr>
          <p:cNvSpPr/>
          <p:nvPr userDrawn="1"/>
        </p:nvSpPr>
        <p:spPr>
          <a:xfrm>
            <a:off x="0" y="249270"/>
            <a:ext cx="1182532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198D23C-1976-9457-E056-D5AD06048B43}"/>
              </a:ext>
            </a:extLst>
          </p:cNvPr>
          <p:cNvSpPr/>
          <p:nvPr userDrawn="1"/>
        </p:nvSpPr>
        <p:spPr>
          <a:xfrm>
            <a:off x="7947716" y="270381"/>
            <a:ext cx="2961583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326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내용 -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3"/>
          <p:cNvSpPr>
            <a:spLocks/>
          </p:cNvSpPr>
          <p:nvPr userDrawn="1"/>
        </p:nvSpPr>
        <p:spPr bwMode="auto">
          <a:xfrm>
            <a:off x="10462343" y="6469021"/>
            <a:ext cx="446958" cy="1308143"/>
          </a:xfrm>
          <a:custGeom>
            <a:avLst/>
            <a:gdLst>
              <a:gd name="T0" fmla="*/ 0 w 316"/>
              <a:gd name="T1" fmla="*/ 973 h 973"/>
              <a:gd name="T2" fmla="*/ 316 w 316"/>
              <a:gd name="T3" fmla="*/ 973 h 973"/>
              <a:gd name="T4" fmla="*/ 316 w 316"/>
              <a:gd name="T5" fmla="*/ 0 h 973"/>
              <a:gd name="T6" fmla="*/ 0 w 316"/>
              <a:gd name="T7" fmla="*/ 973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6" h="973">
                <a:moveTo>
                  <a:pt x="0" y="973"/>
                </a:moveTo>
                <a:lnTo>
                  <a:pt x="316" y="973"/>
                </a:lnTo>
                <a:lnTo>
                  <a:pt x="316" y="0"/>
                </a:lnTo>
                <a:lnTo>
                  <a:pt x="0" y="9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06774" tIns="53387" rIns="106774" bIns="53387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dirty="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62D3D31-0F14-9A41-83C0-D9B24FDD05C3}"/>
              </a:ext>
            </a:extLst>
          </p:cNvPr>
          <p:cNvGrpSpPr/>
          <p:nvPr userDrawn="1"/>
        </p:nvGrpSpPr>
        <p:grpSpPr>
          <a:xfrm>
            <a:off x="1487" y="488682"/>
            <a:ext cx="10909300" cy="442687"/>
            <a:chOff x="2381" y="1109408"/>
            <a:chExt cx="10907713" cy="390366"/>
          </a:xfrm>
        </p:grpSpPr>
        <p:pic>
          <p:nvPicPr>
            <p:cNvPr id="30" name="Picture 4" descr="C:\Users\AHRAM\Desktop\Untitled-19.png">
              <a:extLst>
                <a:ext uri="{FF2B5EF4-FFF2-40B4-BE49-F238E27FC236}">
                  <a16:creationId xmlns:a16="http://schemas.microsoft.com/office/drawing/2014/main" id="{22C4917C-A6FC-7A4B-A91B-557B4330E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81" y="1109408"/>
              <a:ext cx="10907713" cy="390366"/>
            </a:xfrm>
            <a:prstGeom prst="rect">
              <a:avLst/>
            </a:prstGeom>
            <a:noFill/>
          </p:spPr>
        </p:pic>
        <p:pic>
          <p:nvPicPr>
            <p:cNvPr id="31" name="Picture 25" descr="C:\Users\AHRAM\Desktop\Untitled-24.png">
              <a:extLst>
                <a:ext uri="{FF2B5EF4-FFF2-40B4-BE49-F238E27FC236}">
                  <a16:creationId xmlns:a16="http://schemas.microsoft.com/office/drawing/2014/main" id="{D63B5155-28DC-A24E-8BFE-303A85505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323" y="1204297"/>
              <a:ext cx="133389" cy="182488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78" y="537596"/>
            <a:ext cx="10014809" cy="346160"/>
          </a:xfrm>
        </p:spPr>
        <p:txBody>
          <a:bodyPr lIns="0" tIns="0" rIns="0" bIns="0">
            <a:noAutofit/>
          </a:bodyPr>
          <a:lstStyle>
            <a:lvl1pPr>
              <a:defRPr sz="2100" b="1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</a:t>
            </a:r>
            <a:endParaRPr lang="en-US" dirty="0"/>
          </a:p>
        </p:txBody>
      </p:sp>
      <p:sp>
        <p:nvSpPr>
          <p:cNvPr id="47" name="슬라이드 번호 개체 틀 15"/>
          <p:cNvSpPr>
            <a:spLocks noGrp="1"/>
          </p:cNvSpPr>
          <p:nvPr>
            <p:ph type="sldNum" sz="quarter" idx="12"/>
          </p:nvPr>
        </p:nvSpPr>
        <p:spPr>
          <a:xfrm>
            <a:off x="10660252" y="7572276"/>
            <a:ext cx="278624" cy="228466"/>
          </a:xfrm>
        </p:spPr>
        <p:txBody>
          <a:bodyPr lIns="0" tIns="0" rIns="0" bIns="0">
            <a:noAutofit/>
          </a:bodyPr>
          <a:lstStyle>
            <a:lvl1pPr algn="ctr">
              <a:defRPr sz="1100">
                <a:solidFill>
                  <a:srgbClr val="898989"/>
                </a:solidFill>
              </a:defRPr>
            </a:lvl1pPr>
          </a:lstStyle>
          <a:p>
            <a:fld id="{2D94ACED-6144-4B78-9E59-762D97A9E27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1910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뒷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1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31667"/>
          <a:stretch/>
        </p:blipFill>
        <p:spPr bwMode="auto">
          <a:xfrm>
            <a:off x="0" y="0"/>
            <a:ext cx="10909300" cy="531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뒷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EPA Aftermarket Conference: Automotive Aftermarket Goes Digital -  EUROMETAL">
            <a:extLst>
              <a:ext uri="{FF2B5EF4-FFF2-40B4-BE49-F238E27FC236}">
                <a16:creationId xmlns:a16="http://schemas.microsoft.com/office/drawing/2014/main" id="{9ABDD5FE-C734-42B6-9EFC-7799D2B7E3C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4885" r="7312" b="-4885"/>
          <a:stretch/>
        </p:blipFill>
        <p:spPr bwMode="auto">
          <a:xfrm>
            <a:off x="0" y="573084"/>
            <a:ext cx="10909300" cy="46419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14A62C1-1113-4F43-B980-20807E30841E}"/>
              </a:ext>
            </a:extLst>
          </p:cNvPr>
          <p:cNvSpPr/>
          <p:nvPr userDrawn="1"/>
        </p:nvSpPr>
        <p:spPr>
          <a:xfrm>
            <a:off x="0" y="573084"/>
            <a:ext cx="10909300" cy="4641951"/>
          </a:xfrm>
          <a:prstGeom prst="rect">
            <a:avLst/>
          </a:prstGeom>
          <a:gradFill>
            <a:gsLst>
              <a:gs pos="35000">
                <a:srgbClr val="FFFFFF">
                  <a:alpha val="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6" descr="로고] 단국대학교 로고 AI 파일 공유 + png 파일(시그니처,앰블럼,심벌마크) : 네이버 블로그">
            <a:extLst>
              <a:ext uri="{FF2B5EF4-FFF2-40B4-BE49-F238E27FC236}">
                <a16:creationId xmlns:a16="http://schemas.microsoft.com/office/drawing/2014/main" id="{6DF6920B-93A1-44DF-B573-3A076A1448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b="40639"/>
          <a:stretch/>
        </p:blipFill>
        <p:spPr bwMode="auto">
          <a:xfrm>
            <a:off x="8324105" y="106313"/>
            <a:ext cx="2427967" cy="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92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뒷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보쉬 조직 개편…이타스, 소프트웨어 정의 차량 개발 역량 통합">
            <a:extLst>
              <a:ext uri="{FF2B5EF4-FFF2-40B4-BE49-F238E27FC236}">
                <a16:creationId xmlns:a16="http://schemas.microsoft.com/office/drawing/2014/main" id="{2E427C6B-E5E2-426A-BA2B-C3879F287F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 b="26346"/>
          <a:stretch/>
        </p:blipFill>
        <p:spPr bwMode="auto">
          <a:xfrm>
            <a:off x="0" y="0"/>
            <a:ext cx="10909300" cy="54283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014FB7A0-7097-4403-8620-ECFE58774FAB}"/>
              </a:ext>
            </a:extLst>
          </p:cNvPr>
          <p:cNvSpPr/>
          <p:nvPr userDrawn="1"/>
        </p:nvSpPr>
        <p:spPr>
          <a:xfrm flipV="1">
            <a:off x="0" y="0"/>
            <a:ext cx="10909300" cy="5428343"/>
          </a:xfrm>
          <a:prstGeom prst="rect">
            <a:avLst/>
          </a:prstGeom>
          <a:gradFill>
            <a:gsLst>
              <a:gs pos="35000">
                <a:srgbClr val="FFFFFF">
                  <a:alpha val="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6" descr="로고] 단국대학교 로고 AI 파일 공유 + png 파일(시그니처,앰블럼,심벌마크) : 네이버 블로그">
            <a:extLst>
              <a:ext uri="{FF2B5EF4-FFF2-40B4-BE49-F238E27FC236}">
                <a16:creationId xmlns:a16="http://schemas.microsoft.com/office/drawing/2014/main" id="{6DF6920B-93A1-44DF-B573-3A076A1448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b="40639"/>
          <a:stretch/>
        </p:blipFill>
        <p:spPr bwMode="auto">
          <a:xfrm>
            <a:off x="8324105" y="106313"/>
            <a:ext cx="2427967" cy="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08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 -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3"/>
          <p:cNvSpPr>
            <a:spLocks/>
          </p:cNvSpPr>
          <p:nvPr userDrawn="1"/>
        </p:nvSpPr>
        <p:spPr bwMode="auto">
          <a:xfrm>
            <a:off x="10462343" y="6469021"/>
            <a:ext cx="446958" cy="1308143"/>
          </a:xfrm>
          <a:custGeom>
            <a:avLst/>
            <a:gdLst>
              <a:gd name="T0" fmla="*/ 0 w 316"/>
              <a:gd name="T1" fmla="*/ 973 h 973"/>
              <a:gd name="T2" fmla="*/ 316 w 316"/>
              <a:gd name="T3" fmla="*/ 973 h 973"/>
              <a:gd name="T4" fmla="*/ 316 w 316"/>
              <a:gd name="T5" fmla="*/ 0 h 973"/>
              <a:gd name="T6" fmla="*/ 0 w 316"/>
              <a:gd name="T7" fmla="*/ 973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6" h="973">
                <a:moveTo>
                  <a:pt x="0" y="973"/>
                </a:moveTo>
                <a:lnTo>
                  <a:pt x="316" y="973"/>
                </a:lnTo>
                <a:lnTo>
                  <a:pt x="316" y="0"/>
                </a:lnTo>
                <a:lnTo>
                  <a:pt x="0" y="9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06774" tIns="53387" rIns="106774" bIns="53387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dirty="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62D3D31-0F14-9A41-83C0-D9B24FDD05C3}"/>
              </a:ext>
            </a:extLst>
          </p:cNvPr>
          <p:cNvGrpSpPr/>
          <p:nvPr userDrawn="1"/>
        </p:nvGrpSpPr>
        <p:grpSpPr>
          <a:xfrm>
            <a:off x="1487" y="549891"/>
            <a:ext cx="10909300" cy="442687"/>
            <a:chOff x="2381" y="1109408"/>
            <a:chExt cx="10907713" cy="390366"/>
          </a:xfrm>
        </p:grpSpPr>
        <p:pic>
          <p:nvPicPr>
            <p:cNvPr id="30" name="Picture 4" descr="C:\Users\AHRAM\Desktop\Untitled-19.png">
              <a:extLst>
                <a:ext uri="{FF2B5EF4-FFF2-40B4-BE49-F238E27FC236}">
                  <a16:creationId xmlns:a16="http://schemas.microsoft.com/office/drawing/2014/main" id="{22C4917C-A6FC-7A4B-A91B-557B4330E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81" y="1109408"/>
              <a:ext cx="10907713" cy="390366"/>
            </a:xfrm>
            <a:prstGeom prst="rect">
              <a:avLst/>
            </a:prstGeom>
            <a:noFill/>
          </p:spPr>
        </p:pic>
        <p:pic>
          <p:nvPicPr>
            <p:cNvPr id="31" name="Picture 25" descr="C:\Users\AHRAM\Desktop\Untitled-24.png">
              <a:extLst>
                <a:ext uri="{FF2B5EF4-FFF2-40B4-BE49-F238E27FC236}">
                  <a16:creationId xmlns:a16="http://schemas.microsoft.com/office/drawing/2014/main" id="{D63B5155-28DC-A24E-8BFE-303A85505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323" y="1204297"/>
              <a:ext cx="133389" cy="182488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78" y="598805"/>
            <a:ext cx="10014809" cy="346160"/>
          </a:xfrm>
        </p:spPr>
        <p:txBody>
          <a:bodyPr lIns="0" tIns="0" rIns="0" bIns="0">
            <a:noAutofit/>
          </a:bodyPr>
          <a:lstStyle>
            <a:lvl1pPr>
              <a:defRPr sz="2100" b="1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</a:t>
            </a:r>
            <a:endParaRPr lang="en-US" dirty="0"/>
          </a:p>
        </p:txBody>
      </p:sp>
      <p:sp>
        <p:nvSpPr>
          <p:cNvPr id="27" name="슬라이드 번호 개체 틀 15"/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 lIns="0" tIns="0" rIns="0" bIns="0">
            <a:no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fld id="{2D94ACED-6144-4B78-9E59-762D97A9E27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62B8601-9583-40C4-A51E-20C8E69C43B3}"/>
              </a:ext>
            </a:extLst>
          </p:cNvPr>
          <p:cNvSpPr/>
          <p:nvPr userDrawn="1"/>
        </p:nvSpPr>
        <p:spPr>
          <a:xfrm>
            <a:off x="0" y="7687807"/>
            <a:ext cx="10909300" cy="108016"/>
          </a:xfrm>
          <a:prstGeom prst="rect">
            <a:avLst/>
          </a:prstGeom>
          <a:solidFill>
            <a:srgbClr val="8BC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4" tIns="53387" rIns="106774" bIns="53387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346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대보정보통신\Desktop\한국도로공사 지원\c-its 교차로 서비스 표지-01.jpg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9112"/>
          <a:stretch/>
        </p:blipFill>
        <p:spPr bwMode="auto">
          <a:xfrm>
            <a:off x="0" y="708660"/>
            <a:ext cx="10909300" cy="7068503"/>
          </a:xfrm>
          <a:prstGeom prst="rect">
            <a:avLst/>
          </a:prstGeom>
          <a:noFill/>
        </p:spPr>
      </p:pic>
      <p:sp>
        <p:nvSpPr>
          <p:cNvPr id="3" name="모서리가 둥근 직사각형 2"/>
          <p:cNvSpPr/>
          <p:nvPr userDrawn="1"/>
        </p:nvSpPr>
        <p:spPr>
          <a:xfrm rot="2753740">
            <a:off x="7002191" y="4206598"/>
            <a:ext cx="4103517" cy="3699744"/>
          </a:xfrm>
          <a:prstGeom prst="roundRect">
            <a:avLst/>
          </a:prstGeom>
          <a:blipFill dpi="0" rotWithShape="1">
            <a:blip r:embed="rId3">
              <a:alphaModFix amt="86000"/>
            </a:blip>
            <a:srcRect/>
            <a:stretch>
              <a:fillRect/>
            </a:stretch>
          </a:blipFill>
          <a:effectLst>
            <a:softEdge rad="660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4" tIns="53387" rIns="106774" bIns="53387" rtlCol="0" anchor="ctr"/>
          <a:lstStyle/>
          <a:p>
            <a:pPr algn="ctr"/>
            <a:endParaRPr lang="ko-KR" altLang="en-US"/>
          </a:p>
        </p:txBody>
      </p:sp>
      <p:pic>
        <p:nvPicPr>
          <p:cNvPr id="25606" name="Picture 6" descr="로고] 단국대학교 로고 AI 파일 공유 + png 파일(시그니처,앰블럼,심벌마크) : 네이버 블로그">
            <a:extLst>
              <a:ext uri="{FF2B5EF4-FFF2-40B4-BE49-F238E27FC236}">
                <a16:creationId xmlns:a16="http://schemas.microsoft.com/office/drawing/2014/main" id="{65756972-C9A8-47F8-AB46-B39FB52395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b="40639"/>
          <a:stretch/>
        </p:blipFill>
        <p:spPr bwMode="auto">
          <a:xfrm>
            <a:off x="8324105" y="106313"/>
            <a:ext cx="2427967" cy="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41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로고] 단국대학교 로고 AI 파일 공유 + png 파일(시그니처,앰블럼,심벌마크) : 네이버 블로그">
            <a:extLst>
              <a:ext uri="{FF2B5EF4-FFF2-40B4-BE49-F238E27FC236}">
                <a16:creationId xmlns:a16="http://schemas.microsoft.com/office/drawing/2014/main" id="{65756972-C9A8-47F8-AB46-B39FB52395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b="40639"/>
          <a:stretch/>
        </p:blipFill>
        <p:spPr bwMode="auto">
          <a:xfrm>
            <a:off x="8324105" y="106313"/>
            <a:ext cx="2427967" cy="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3530BFB-EA95-4C10-B7D5-198A4D570E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36600"/>
            <a:ext cx="10909300" cy="7040563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D1800CBF-0514-40FC-9C75-3AB5DDC5682B}"/>
              </a:ext>
            </a:extLst>
          </p:cNvPr>
          <p:cNvSpPr/>
          <p:nvPr userDrawn="1"/>
        </p:nvSpPr>
        <p:spPr>
          <a:xfrm>
            <a:off x="1460500" y="708660"/>
            <a:ext cx="9448801" cy="7068503"/>
          </a:xfrm>
          <a:prstGeom prst="rect">
            <a:avLst/>
          </a:prstGeom>
          <a:gradFill>
            <a:gsLst>
              <a:gs pos="0">
                <a:srgbClr val="FFFFFF">
                  <a:alpha val="0"/>
                  <a:lumMod val="50000"/>
                  <a:lumOff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929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로고] 단국대학교 로고 AI 파일 공유 + png 파일(시그니처,앰블럼,심벌마크) : 네이버 블로그">
            <a:extLst>
              <a:ext uri="{FF2B5EF4-FFF2-40B4-BE49-F238E27FC236}">
                <a16:creationId xmlns:a16="http://schemas.microsoft.com/office/drawing/2014/main" id="{65756972-C9A8-47F8-AB46-B39FB52395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b="40639"/>
          <a:stretch/>
        </p:blipFill>
        <p:spPr bwMode="auto">
          <a:xfrm>
            <a:off x="8324105" y="106313"/>
            <a:ext cx="2427967" cy="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7D989AA-CF6E-4033-878C-4B6DDD9F9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26"/>
          <a:stretch/>
        </p:blipFill>
        <p:spPr>
          <a:xfrm>
            <a:off x="0" y="606250"/>
            <a:ext cx="10909300" cy="71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대보정보통신\Desktop\한국도로공사 지원\c-its 교차로 서비스 표지-01.jpg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9112"/>
          <a:stretch/>
        </p:blipFill>
        <p:spPr bwMode="auto">
          <a:xfrm>
            <a:off x="0" y="708660"/>
            <a:ext cx="10909300" cy="7068503"/>
          </a:xfrm>
          <a:prstGeom prst="rect">
            <a:avLst/>
          </a:prstGeom>
          <a:noFill/>
        </p:spPr>
      </p:pic>
      <p:sp>
        <p:nvSpPr>
          <p:cNvPr id="3" name="모서리가 둥근 직사각형 2"/>
          <p:cNvSpPr/>
          <p:nvPr userDrawn="1"/>
        </p:nvSpPr>
        <p:spPr>
          <a:xfrm rot="2753740">
            <a:off x="7002191" y="4206598"/>
            <a:ext cx="4103517" cy="3699744"/>
          </a:xfrm>
          <a:prstGeom prst="roundRect">
            <a:avLst/>
          </a:prstGeom>
          <a:blipFill dpi="0" rotWithShape="1">
            <a:blip r:embed="rId3">
              <a:alphaModFix amt="86000"/>
            </a:blip>
            <a:srcRect/>
            <a:stretch>
              <a:fillRect/>
            </a:stretch>
          </a:blipFill>
          <a:effectLst>
            <a:softEdge rad="660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4" tIns="53387" rIns="106774" bIns="53387"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>
          <a:xfrm>
            <a:off x="2562505" y="708660"/>
            <a:ext cx="8346796" cy="7068503"/>
          </a:xfrm>
          <a:prstGeom prst="rect">
            <a:avLst/>
          </a:prstGeom>
          <a:gradFill>
            <a:gsLst>
              <a:gs pos="0">
                <a:srgbClr val="FFFFFF">
                  <a:alpha val="0"/>
                  <a:lumMod val="50000"/>
                  <a:lumOff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6" descr="로고] 단국대학교 로고 AI 파일 공유 + png 파일(시그니처,앰블럼,심벌마크) : 네이버 블로그">
            <a:extLst>
              <a:ext uri="{FF2B5EF4-FFF2-40B4-BE49-F238E27FC236}">
                <a16:creationId xmlns:a16="http://schemas.microsoft.com/office/drawing/2014/main" id="{AC044F9E-D2AE-4954-B47C-2ABE85CD41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b="40639"/>
          <a:stretch/>
        </p:blipFill>
        <p:spPr bwMode="auto">
          <a:xfrm>
            <a:off x="8324105" y="106313"/>
            <a:ext cx="2427967" cy="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9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user\Desktop\40674_8365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r="8816"/>
          <a:stretch/>
        </p:blipFill>
        <p:spPr bwMode="auto">
          <a:xfrm>
            <a:off x="5251269" y="3224210"/>
            <a:ext cx="5658031" cy="45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5251270" y="3224209"/>
            <a:ext cx="5658030" cy="4552953"/>
          </a:xfrm>
          <a:prstGeom prst="rect">
            <a:avLst/>
          </a:prstGeom>
          <a:gradFill>
            <a:gsLst>
              <a:gs pos="35000">
                <a:srgbClr val="FFFFFF">
                  <a:alpha val="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Picture 6" descr="로고] 단국대학교 로고 AI 파일 공유 + png 파일(시그니처,앰블럼,심벌마크) : 네이버 블로그">
            <a:extLst>
              <a:ext uri="{FF2B5EF4-FFF2-40B4-BE49-F238E27FC236}">
                <a16:creationId xmlns:a16="http://schemas.microsoft.com/office/drawing/2014/main" id="{2815907B-C36B-45A7-8226-D6AC56649F8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b="40639"/>
          <a:stretch/>
        </p:blipFill>
        <p:spPr bwMode="auto">
          <a:xfrm>
            <a:off x="8324105" y="106313"/>
            <a:ext cx="2427967" cy="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3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he future of the modern car is actually digital - Vox">
            <a:extLst>
              <a:ext uri="{FF2B5EF4-FFF2-40B4-BE49-F238E27FC236}">
                <a16:creationId xmlns:a16="http://schemas.microsoft.com/office/drawing/2014/main" id="{F2504D5B-F177-454B-AA94-49AFE368277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4" b="6234"/>
          <a:stretch/>
        </p:blipFill>
        <p:spPr bwMode="auto">
          <a:xfrm flipH="1">
            <a:off x="1337129" y="2418442"/>
            <a:ext cx="9572171" cy="535872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로고] 단국대학교 로고 AI 파일 공유 + png 파일(시그니처,앰블럼,심벌마크) : 네이버 블로그">
            <a:extLst>
              <a:ext uri="{FF2B5EF4-FFF2-40B4-BE49-F238E27FC236}">
                <a16:creationId xmlns:a16="http://schemas.microsoft.com/office/drawing/2014/main" id="{2815907B-C36B-45A7-8226-D6AC56649F8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b="40639"/>
          <a:stretch/>
        </p:blipFill>
        <p:spPr bwMode="auto">
          <a:xfrm>
            <a:off x="8324105" y="106313"/>
            <a:ext cx="2427967" cy="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1337129" y="2343150"/>
            <a:ext cx="9572171" cy="5434013"/>
          </a:xfrm>
          <a:prstGeom prst="rect">
            <a:avLst/>
          </a:prstGeom>
          <a:gradFill>
            <a:gsLst>
              <a:gs pos="35000">
                <a:srgbClr val="FFFFFF">
                  <a:alpha val="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09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내용 -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3"/>
          <p:cNvSpPr>
            <a:spLocks/>
          </p:cNvSpPr>
          <p:nvPr userDrawn="1"/>
        </p:nvSpPr>
        <p:spPr bwMode="auto">
          <a:xfrm>
            <a:off x="10462343" y="6469021"/>
            <a:ext cx="446958" cy="1308143"/>
          </a:xfrm>
          <a:custGeom>
            <a:avLst/>
            <a:gdLst>
              <a:gd name="T0" fmla="*/ 0 w 316"/>
              <a:gd name="T1" fmla="*/ 973 h 973"/>
              <a:gd name="T2" fmla="*/ 316 w 316"/>
              <a:gd name="T3" fmla="*/ 973 h 973"/>
              <a:gd name="T4" fmla="*/ 316 w 316"/>
              <a:gd name="T5" fmla="*/ 0 h 973"/>
              <a:gd name="T6" fmla="*/ 0 w 316"/>
              <a:gd name="T7" fmla="*/ 973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6" h="973">
                <a:moveTo>
                  <a:pt x="0" y="973"/>
                </a:moveTo>
                <a:lnTo>
                  <a:pt x="316" y="973"/>
                </a:lnTo>
                <a:lnTo>
                  <a:pt x="316" y="0"/>
                </a:lnTo>
                <a:lnTo>
                  <a:pt x="0" y="9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06774" tIns="53387" rIns="106774" bIns="53387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dirty="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62D3D31-0F14-9A41-83C0-D9B24FDD05C3}"/>
              </a:ext>
            </a:extLst>
          </p:cNvPr>
          <p:cNvGrpSpPr/>
          <p:nvPr userDrawn="1"/>
        </p:nvGrpSpPr>
        <p:grpSpPr>
          <a:xfrm>
            <a:off x="1487" y="549891"/>
            <a:ext cx="10909300" cy="442687"/>
            <a:chOff x="2381" y="1109408"/>
            <a:chExt cx="10907713" cy="390366"/>
          </a:xfrm>
        </p:grpSpPr>
        <p:pic>
          <p:nvPicPr>
            <p:cNvPr id="30" name="Picture 4" descr="C:\Users\AHRAM\Desktop\Untitled-19.png">
              <a:extLst>
                <a:ext uri="{FF2B5EF4-FFF2-40B4-BE49-F238E27FC236}">
                  <a16:creationId xmlns:a16="http://schemas.microsoft.com/office/drawing/2014/main" id="{22C4917C-A6FC-7A4B-A91B-557B4330E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81" y="1109408"/>
              <a:ext cx="10907713" cy="390366"/>
            </a:xfrm>
            <a:prstGeom prst="rect">
              <a:avLst/>
            </a:prstGeom>
            <a:noFill/>
          </p:spPr>
        </p:pic>
        <p:pic>
          <p:nvPicPr>
            <p:cNvPr id="31" name="Picture 25" descr="C:\Users\AHRAM\Desktop\Untitled-24.png">
              <a:extLst>
                <a:ext uri="{FF2B5EF4-FFF2-40B4-BE49-F238E27FC236}">
                  <a16:creationId xmlns:a16="http://schemas.microsoft.com/office/drawing/2014/main" id="{D63B5155-28DC-A24E-8BFE-303A85505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323" y="1204297"/>
              <a:ext cx="133389" cy="182488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78" y="598805"/>
            <a:ext cx="10014809" cy="346160"/>
          </a:xfrm>
        </p:spPr>
        <p:txBody>
          <a:bodyPr lIns="0" tIns="0" rIns="0" bIns="0">
            <a:noAutofit/>
          </a:bodyPr>
          <a:lstStyle>
            <a:lvl1pPr>
              <a:defRPr sz="2100" b="1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</a:t>
            </a:r>
            <a:endParaRPr lang="en-US" dirty="0"/>
          </a:p>
        </p:txBody>
      </p:sp>
      <p:sp>
        <p:nvSpPr>
          <p:cNvPr id="27" name="슬라이드 번호 개체 틀 15"/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 lIns="0" tIns="0" rIns="0" bIns="0">
            <a:no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fld id="{2D94ACED-6144-4B78-9E59-762D97A9E27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62B8601-9583-40C4-A51E-20C8E69C43B3}"/>
              </a:ext>
            </a:extLst>
          </p:cNvPr>
          <p:cNvSpPr/>
          <p:nvPr userDrawn="1"/>
        </p:nvSpPr>
        <p:spPr>
          <a:xfrm>
            <a:off x="0" y="7687807"/>
            <a:ext cx="10909300" cy="1080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4" tIns="53387" rIns="106774" bIns="53387" rtlCol="0" anchor="ctr"/>
          <a:lstStyle/>
          <a:p>
            <a:pPr algn="ctr"/>
            <a:endParaRPr lang="ko-KR" altLang="en-US"/>
          </a:p>
        </p:txBody>
      </p:sp>
      <p:pic>
        <p:nvPicPr>
          <p:cNvPr id="22" name="Picture 6" descr="로고] 단국대학교 로고 AI 파일 공유 + png 파일(시그니처,앰블럼,심벌마크) : 네이버 블로그">
            <a:extLst>
              <a:ext uri="{FF2B5EF4-FFF2-40B4-BE49-F238E27FC236}">
                <a16:creationId xmlns:a16="http://schemas.microsoft.com/office/drawing/2014/main" id="{752AC9CC-4182-46F5-B423-FCCCDB5CFD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b="40639"/>
          <a:stretch/>
        </p:blipFill>
        <p:spPr bwMode="auto">
          <a:xfrm>
            <a:off x="8324105" y="106313"/>
            <a:ext cx="2427967" cy="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7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내용 -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3"/>
          <p:cNvSpPr>
            <a:spLocks/>
          </p:cNvSpPr>
          <p:nvPr userDrawn="1"/>
        </p:nvSpPr>
        <p:spPr bwMode="auto">
          <a:xfrm>
            <a:off x="10462343" y="6469021"/>
            <a:ext cx="446958" cy="1308143"/>
          </a:xfrm>
          <a:custGeom>
            <a:avLst/>
            <a:gdLst>
              <a:gd name="T0" fmla="*/ 0 w 316"/>
              <a:gd name="T1" fmla="*/ 973 h 973"/>
              <a:gd name="T2" fmla="*/ 316 w 316"/>
              <a:gd name="T3" fmla="*/ 973 h 973"/>
              <a:gd name="T4" fmla="*/ 316 w 316"/>
              <a:gd name="T5" fmla="*/ 0 h 973"/>
              <a:gd name="T6" fmla="*/ 0 w 316"/>
              <a:gd name="T7" fmla="*/ 973 h 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6" h="973">
                <a:moveTo>
                  <a:pt x="0" y="973"/>
                </a:moveTo>
                <a:lnTo>
                  <a:pt x="316" y="973"/>
                </a:lnTo>
                <a:lnTo>
                  <a:pt x="316" y="0"/>
                </a:lnTo>
                <a:lnTo>
                  <a:pt x="0" y="9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06774" tIns="53387" rIns="106774" bIns="53387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dirty="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62D3D31-0F14-9A41-83C0-D9B24FDD05C3}"/>
              </a:ext>
            </a:extLst>
          </p:cNvPr>
          <p:cNvGrpSpPr/>
          <p:nvPr userDrawn="1"/>
        </p:nvGrpSpPr>
        <p:grpSpPr>
          <a:xfrm>
            <a:off x="1487" y="549891"/>
            <a:ext cx="10909300" cy="535959"/>
            <a:chOff x="2381" y="1109408"/>
            <a:chExt cx="10907713" cy="390366"/>
          </a:xfrm>
        </p:grpSpPr>
        <p:pic>
          <p:nvPicPr>
            <p:cNvPr id="30" name="Picture 4" descr="C:\Users\AHRAM\Desktop\Untitled-19.png">
              <a:extLst>
                <a:ext uri="{FF2B5EF4-FFF2-40B4-BE49-F238E27FC236}">
                  <a16:creationId xmlns:a16="http://schemas.microsoft.com/office/drawing/2014/main" id="{22C4917C-A6FC-7A4B-A91B-557B4330E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81" y="1109408"/>
              <a:ext cx="10907713" cy="390366"/>
            </a:xfrm>
            <a:prstGeom prst="rect">
              <a:avLst/>
            </a:prstGeom>
            <a:noFill/>
          </p:spPr>
        </p:pic>
        <p:pic>
          <p:nvPicPr>
            <p:cNvPr id="31" name="Picture 25" descr="C:\Users\AHRAM\Desktop\Untitled-24.png">
              <a:extLst>
                <a:ext uri="{FF2B5EF4-FFF2-40B4-BE49-F238E27FC236}">
                  <a16:creationId xmlns:a16="http://schemas.microsoft.com/office/drawing/2014/main" id="{D63B5155-28DC-A24E-8BFE-303A85505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323" y="1204297"/>
              <a:ext cx="133389" cy="182488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78" y="633095"/>
            <a:ext cx="10014809" cy="346160"/>
          </a:xfrm>
        </p:spPr>
        <p:txBody>
          <a:bodyPr lIns="0" tIns="0" rIns="0" bIns="0">
            <a:noAutofit/>
          </a:bodyPr>
          <a:lstStyle>
            <a:lvl1pPr>
              <a:defRPr sz="2300" b="1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</a:t>
            </a:r>
            <a:endParaRPr lang="en-US" dirty="0"/>
          </a:p>
        </p:txBody>
      </p:sp>
      <p:sp>
        <p:nvSpPr>
          <p:cNvPr id="27" name="슬라이드 번호 개체 틀 15"/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 lIns="0" tIns="0" rIns="0" bIns="0">
            <a:no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fld id="{2D94ACED-6144-4B78-9E59-762D97A9E27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62B8601-9583-40C4-A51E-20C8E69C43B3}"/>
              </a:ext>
            </a:extLst>
          </p:cNvPr>
          <p:cNvSpPr/>
          <p:nvPr userDrawn="1"/>
        </p:nvSpPr>
        <p:spPr>
          <a:xfrm>
            <a:off x="0" y="7687807"/>
            <a:ext cx="10909300" cy="1080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774" tIns="53387" rIns="106774" bIns="53387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959678" y="110770"/>
            <a:ext cx="3494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자동차 사이버보안 가이드라인 및 법률 개정안</a:t>
            </a:r>
          </a:p>
        </p:txBody>
      </p:sp>
      <p:sp>
        <p:nvSpPr>
          <p:cNvPr id="6" name="직사각형 5"/>
          <p:cNvSpPr/>
          <p:nvPr userDrawn="1"/>
        </p:nvSpPr>
        <p:spPr>
          <a:xfrm>
            <a:off x="0" y="249270"/>
            <a:ext cx="70736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 userDrawn="1"/>
        </p:nvSpPr>
        <p:spPr>
          <a:xfrm>
            <a:off x="7319556" y="249270"/>
            <a:ext cx="3600000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332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0015" y="414064"/>
            <a:ext cx="9409271" cy="1503225"/>
          </a:xfrm>
          <a:prstGeom prst="rect">
            <a:avLst/>
          </a:prstGeom>
        </p:spPr>
        <p:txBody>
          <a:bodyPr vert="horz" lIns="106774" tIns="53387" rIns="106774" bIns="53387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0015" y="2070310"/>
            <a:ext cx="9409271" cy="4934538"/>
          </a:xfrm>
          <a:prstGeom prst="rect">
            <a:avLst/>
          </a:prstGeom>
        </p:spPr>
        <p:txBody>
          <a:bodyPr vert="horz" lIns="106774" tIns="53387" rIns="106774" bIns="53387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014" y="7208280"/>
            <a:ext cx="2454593" cy="414062"/>
          </a:xfrm>
          <a:prstGeom prst="rect">
            <a:avLst/>
          </a:prstGeom>
        </p:spPr>
        <p:txBody>
          <a:bodyPr vert="horz" lIns="106774" tIns="53387" rIns="106774" bIns="5338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3706" y="7208280"/>
            <a:ext cx="3681889" cy="414062"/>
          </a:xfrm>
          <a:prstGeom prst="rect">
            <a:avLst/>
          </a:prstGeom>
        </p:spPr>
        <p:txBody>
          <a:bodyPr vert="horz" lIns="106774" tIns="53387" rIns="106774" bIns="5338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4693" y="7208280"/>
            <a:ext cx="2454593" cy="414062"/>
          </a:xfrm>
          <a:prstGeom prst="rect">
            <a:avLst/>
          </a:prstGeom>
        </p:spPr>
        <p:txBody>
          <a:bodyPr vert="horz" lIns="106774" tIns="53387" rIns="106774" bIns="5338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4ACED-6144-4B78-9E59-762D97A9E270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30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83" r:id="rId3"/>
    <p:sldLayoutId id="2147483686" r:id="rId4"/>
    <p:sldLayoutId id="2147483677" r:id="rId5"/>
    <p:sldLayoutId id="2147483678" r:id="rId6"/>
    <p:sldLayoutId id="2147483684" r:id="rId7"/>
    <p:sldLayoutId id="2147483680" r:id="rId8"/>
    <p:sldLayoutId id="2147483681" r:id="rId9"/>
    <p:sldLayoutId id="2147483682" r:id="rId10"/>
    <p:sldLayoutId id="2147483676" r:id="rId11"/>
    <p:sldLayoutId id="2147483672" r:id="rId12"/>
    <p:sldLayoutId id="2147483685" r:id="rId13"/>
    <p:sldLayoutId id="2147483688" r:id="rId14"/>
    <p:sldLayoutId id="2147483679" r:id="rId15"/>
  </p:sldLayoutIdLst>
  <p:hf hdr="0" ftr="0" dt="0"/>
  <p:txStyles>
    <p:titleStyle>
      <a:lvl1pPr algn="l" defTabSz="1067745" rtl="0" eaLnBrk="1" latinLnBrk="1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936" indent="-266936" algn="l" defTabSz="1067745" rtl="0" eaLnBrk="1" latinLnBrk="1" hangingPunct="1">
        <a:lnSpc>
          <a:spcPct val="90000"/>
        </a:lnSpc>
        <a:spcBef>
          <a:spcPts val="1168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00809" indent="-266936" algn="l" defTabSz="1067745" rtl="0" eaLnBrk="1" latinLnBrk="1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34681" indent="-266936" algn="l" defTabSz="1067745" rtl="0" eaLnBrk="1" latinLnBrk="1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68554" indent="-266936" algn="l" defTabSz="1067745" rtl="0" eaLnBrk="1" latinLnBrk="1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02426" indent="-266936" algn="l" defTabSz="1067745" rtl="0" eaLnBrk="1" latinLnBrk="1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36298" indent="-266936" algn="l" defTabSz="1067745" rtl="0" eaLnBrk="1" latinLnBrk="1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70171" indent="-266936" algn="l" defTabSz="1067745" rtl="0" eaLnBrk="1" latinLnBrk="1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04043" indent="-266936" algn="l" defTabSz="1067745" rtl="0" eaLnBrk="1" latinLnBrk="1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37916" indent="-266936" algn="l" defTabSz="1067745" rtl="0" eaLnBrk="1" latinLnBrk="1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774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3872" algn="l" defTabSz="106774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7745" algn="l" defTabSz="106774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1617" algn="l" defTabSz="106774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490" algn="l" defTabSz="106774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9362" algn="l" defTabSz="106774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3235" algn="l" defTabSz="106774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37107" algn="l" defTabSz="106774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0980" algn="l" defTabSz="106774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 idx="4294967295"/>
          </p:nvPr>
        </p:nvSpPr>
        <p:spPr>
          <a:xfrm>
            <a:off x="0" y="1522068"/>
            <a:ext cx="7016817" cy="9218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600" b="1" dirty="0" err="1">
                <a:ln w="12700">
                  <a:noFill/>
                  <a:prstDash val="solid"/>
                </a:ln>
                <a:solidFill>
                  <a:srgbClr val="004B7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ServiceLab</a:t>
            </a:r>
            <a:r>
              <a:rPr kumimoji="1" lang="en-US" altLang="ko-KR" sz="2600" b="1" dirty="0">
                <a:ln w="12700">
                  <a:noFill/>
                  <a:prstDash val="solid"/>
                </a:ln>
                <a:solidFill>
                  <a:srgbClr val="004B7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: Preventing Tiny Performance Regressions at Hyperscale through Pre-Production Testing</a:t>
            </a:r>
            <a:endParaRPr kumimoji="1" lang="ko-KR" altLang="en-US" sz="2600" b="1" dirty="0">
              <a:ln w="12700">
                <a:noFill/>
                <a:prstDash val="solid"/>
              </a:ln>
              <a:solidFill>
                <a:srgbClr val="004B7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quarter" idx="4294967295"/>
          </p:nvPr>
        </p:nvSpPr>
        <p:spPr>
          <a:xfrm>
            <a:off x="0" y="5246688"/>
            <a:ext cx="2703513" cy="317500"/>
          </a:xfrm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kumimoji="1"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2024-11-12</a:t>
            </a:r>
          </a:p>
          <a:p>
            <a:pPr marL="0" indent="0">
              <a:buNone/>
            </a:pPr>
            <a:r>
              <a:rPr kumimoji="1" lang="ko-KR" alt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박경록</a:t>
            </a:r>
            <a:r>
              <a:rPr kumimoji="1"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정지헌</a:t>
            </a:r>
            <a:endParaRPr kumimoji="1" lang="en-US" altLang="ko-KR" sz="21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1" name="직선 연결선 10"/>
          <p:cNvCxnSpPr>
            <a:cxnSpLocks/>
          </p:cNvCxnSpPr>
          <p:nvPr/>
        </p:nvCxnSpPr>
        <p:spPr>
          <a:xfrm>
            <a:off x="-15446" y="2859088"/>
            <a:ext cx="7523527" cy="0"/>
          </a:xfrm>
          <a:prstGeom prst="line">
            <a:avLst/>
          </a:prstGeom>
          <a:ln w="25400">
            <a:solidFill>
              <a:srgbClr val="004B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31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E3D28-4DF9-A00E-E765-52A12B4D4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>
            <a:extLst>
              <a:ext uri="{FF2B5EF4-FFF2-40B4-BE49-F238E27FC236}">
                <a16:creationId xmlns:a16="http://schemas.microsoft.com/office/drawing/2014/main" id="{B0C23B28-C3AE-3621-9710-0CCA6ED7B9DB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02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88C592B9-678C-0C7F-6DB1-78537FF31D29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ServiceLab</a:t>
            </a:r>
            <a:endParaRPr lang="en-US" altLang="ko-KR" sz="2300" b="1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C5445D-4536-8258-A978-C7025AA5FA16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FC06285E-1758-560D-5A50-06A117D2E61A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BCFF953D-BB65-C54E-E906-5121120E2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2D82D7B6-284F-9B5C-8C07-B191651C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26A6E-2F57-F420-3E01-AFA12BD6537C}"/>
              </a:ext>
            </a:extLst>
          </p:cNvPr>
          <p:cNvSpPr txBox="1"/>
          <p:nvPr/>
        </p:nvSpPr>
        <p:spPr>
          <a:xfrm>
            <a:off x="343248" y="1816938"/>
            <a:ext cx="9947009" cy="4667432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Setting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 제공 정보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테스트를 </a:t>
            </a:r>
            <a:r>
              <a:rPr lang="ko-KR" altLang="en-US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트리거하는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조건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실행 환경 설정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지표 및 실패 조건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프로덕션 트래픽 기록 설정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트래픽 재생 속도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테스트 방식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합성 트래픽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테스트를 위해 인공적으로 생성된 환경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기록 및 재생 트래픽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프로덕션 시스템에서 실제 사용자 트래픽을 기록한 뒤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테스트환경에서 재생함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테스트 과정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69875" marR="0" lvl="1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7DBB996A-1BCF-45A7-67B9-383EE48D41C1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B376D225-0953-87F6-7396-741BE35118DB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20852A30-6B39-BD9C-B0DC-7A7A78DFADE3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22DA35AF-00FD-306F-01F2-2CCB362B7E5C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EEAEC8BE-E84C-9916-BBE0-F03FCD478386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E4524475-7FA6-A27E-036B-F707C6F6563A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B4075C33-36B5-6502-B65E-95B71E799545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3D80520D-1155-3229-35C8-A460526349E5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34274B5B-43CA-0F05-3071-B1BA17B18337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B4433A64-4AA4-550A-D586-268B32157778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9071F678-34AA-CEB7-E998-7CD5021ACAFE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F1C09988-5F94-884D-B55C-7710F3BC5742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60C569B1-7758-8530-51CC-690A6F5176FE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EE98AD86-E886-5D8C-B7BB-8F219674B033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CBB83B5E-9309-D659-7081-6C22C482ACA5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322C1D51-7330-AE09-AFE0-1F16096D9E4E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B39833D9-8B07-ED10-F1D2-9A28161E9E75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9F348272-B5BB-A0A9-B803-1CCA6354AC24}"/>
              </a:ext>
            </a:extLst>
          </p:cNvPr>
          <p:cNvSpPr txBox="1"/>
          <p:nvPr/>
        </p:nvSpPr>
        <p:spPr>
          <a:xfrm>
            <a:off x="840358" y="1196752"/>
            <a:ext cx="9335569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Setting Up test with </a:t>
            </a:r>
            <a:r>
              <a:rPr lang="en-US" altLang="ko-KR" sz="2200" b="1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ServiceLab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 -&gt; SUT</a:t>
            </a:r>
            <a:r>
              <a:rPr lang="ko-KR" altLang="en-US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하기 위한 과정 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/ </a:t>
            </a:r>
            <a:r>
              <a:rPr lang="ko-KR" altLang="en-US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합성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ko-KR" altLang="en-US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트래픽 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~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83C30DDC-0BD0-2412-A014-E06B780F0F51}"/>
              </a:ext>
            </a:extLst>
          </p:cNvPr>
          <p:cNvSpPr/>
          <p:nvPr/>
        </p:nvSpPr>
        <p:spPr>
          <a:xfrm>
            <a:off x="1973180" y="6191678"/>
            <a:ext cx="1189406" cy="4599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</a:rPr>
              <a:t>빌드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85A27D6-EF52-A09D-C9DF-DA037FE4C2FD}"/>
              </a:ext>
            </a:extLst>
          </p:cNvPr>
          <p:cNvSpPr/>
          <p:nvPr/>
        </p:nvSpPr>
        <p:spPr>
          <a:xfrm>
            <a:off x="3649732" y="6191678"/>
            <a:ext cx="1189406" cy="4599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>
                <a:solidFill>
                  <a:schemeClr val="tx1"/>
                </a:solidFill>
              </a:rPr>
              <a:t>할당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4B0C347-7F58-6EEF-E2C3-F9E92AAC761F}"/>
              </a:ext>
            </a:extLst>
          </p:cNvPr>
          <p:cNvSpPr/>
          <p:nvPr/>
        </p:nvSpPr>
        <p:spPr>
          <a:xfrm>
            <a:off x="5309946" y="6201141"/>
            <a:ext cx="1189406" cy="4599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</a:rPr>
              <a:t>실행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F4FABD6B-CF3C-8A4A-223D-782A2B8A0775}"/>
              </a:ext>
            </a:extLst>
          </p:cNvPr>
          <p:cNvSpPr/>
          <p:nvPr/>
        </p:nvSpPr>
        <p:spPr>
          <a:xfrm>
            <a:off x="6967225" y="6212298"/>
            <a:ext cx="1189406" cy="4599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</a:rPr>
              <a:t>분석</a:t>
            </a: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1D944C48-B03C-AF12-FAAE-042D15993811}"/>
              </a:ext>
            </a:extLst>
          </p:cNvPr>
          <p:cNvSpPr/>
          <p:nvPr/>
        </p:nvSpPr>
        <p:spPr>
          <a:xfrm>
            <a:off x="3162586" y="6345676"/>
            <a:ext cx="487146" cy="20368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0E42E303-9A23-A096-0A5D-239B9155143B}"/>
              </a:ext>
            </a:extLst>
          </p:cNvPr>
          <p:cNvSpPr/>
          <p:nvPr/>
        </p:nvSpPr>
        <p:spPr>
          <a:xfrm>
            <a:off x="4839138" y="6345676"/>
            <a:ext cx="487146" cy="20368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66E2D397-4A42-1319-56A4-EE0630DA9002}"/>
              </a:ext>
            </a:extLst>
          </p:cNvPr>
          <p:cNvSpPr/>
          <p:nvPr/>
        </p:nvSpPr>
        <p:spPr>
          <a:xfrm>
            <a:off x="6485792" y="6340415"/>
            <a:ext cx="487146" cy="20368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/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03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/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Taming Performance Variance</a:t>
            </a:r>
          </a:p>
        </p:txBody>
      </p:sp>
      <p:sp>
        <p:nvSpPr>
          <p:cNvPr id="20" name="TextBox 25"/>
          <p:cNvSpPr txBox="1"/>
          <p:nvPr/>
        </p:nvSpPr>
        <p:spPr>
          <a:xfrm>
            <a:off x="840358" y="1196752"/>
            <a:ext cx="5417445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Machine Factor Impacting Performance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4F6C25B7-51A8-47C5-B558-B21F828B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03857-AA33-8E22-C3B6-9E3DABDEC3B6}"/>
              </a:ext>
            </a:extLst>
          </p:cNvPr>
          <p:cNvSpPr txBox="1"/>
          <p:nvPr/>
        </p:nvSpPr>
        <p:spPr>
          <a:xfrm>
            <a:off x="343249" y="1816938"/>
            <a:ext cx="9149463" cy="3254737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b="1" i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머신 성능에 영향을 미치는 주요 요인</a:t>
            </a: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ANOVA method</a:t>
            </a: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데이터셋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RTP(Release to Production)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데이터셋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Executing </a:t>
            </a:r>
            <a:r>
              <a:rPr lang="en-US" altLang="ko-KR" sz="15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CPU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or </a:t>
            </a:r>
            <a:r>
              <a:rPr lang="en-US" altLang="ko-KR" sz="15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memory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benchmark records</a:t>
            </a: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en-US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ServiceLab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데이터셋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Testing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real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production app</a:t>
            </a: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9875" lvl="1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Servertype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CPU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architecture,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datacenter regions, Kernel version, disable CPU turbo ..</a:t>
            </a: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87%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of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variance </a:t>
            </a: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BC09E779-D79A-4839-BA1E-0842E817ACEB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E9149BFB-8B20-4DDA-98EE-7416EE48ED9D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05E35BAE-F827-46D4-B70D-C958E1277136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A6152D5D-EF08-4AA5-A19A-B603CD14A5E4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5ADCC9F4-E98F-4D1B-A9CA-057AD62EB819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28BC83B0-5FF4-4B55-AB4D-7D812BD24039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DF55D3D5-9FE5-455F-B941-7FFF9E1AEB00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8C418AB2-1CFB-4F16-84EA-3610BAE23264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AF7D6254-4EEC-4F55-A029-BF2FCA4F20C4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AE6CFCAB-A327-492D-91BC-D6B9588C41CB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B1566CCD-56A7-4AEF-8DE5-5049A5D8E86A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430352CC-EF1E-46C4-9C61-ABC035498BE6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10F6AF03-0651-4A5F-8CC1-FEF69FE9D12D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54ED2EFB-0CFB-4E1B-AB93-7DF6C30B8D25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E184CE8B-B8D1-4E88-B4F5-C212A8035101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CA38835B-9B2F-485F-81A0-3254C1D8C310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56FF9BFF-07BE-42F4-B4EF-D48DE7B35F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045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36365-17B3-92E9-E9BB-F1D687B98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>
            <a:extLst>
              <a:ext uri="{FF2B5EF4-FFF2-40B4-BE49-F238E27FC236}">
                <a16:creationId xmlns:a16="http://schemas.microsoft.com/office/drawing/2014/main" id="{E885F7A2-D62C-8BF9-DA61-F900927977E2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03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4C43EAB1-380C-9B51-DA91-E29FF8CC655F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Taming Performance Variance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88FF5818-E6F3-EA3E-711F-38449DCDF567}"/>
              </a:ext>
            </a:extLst>
          </p:cNvPr>
          <p:cNvSpPr txBox="1"/>
          <p:nvPr/>
        </p:nvSpPr>
        <p:spPr>
          <a:xfrm>
            <a:off x="840358" y="1196752"/>
            <a:ext cx="2574616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Statistical Methods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44CF8DB1-E462-B218-E8F8-0BE6CE362856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D93C0E99-82F7-D2F6-F4B7-4AEBA37E8217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F0EDBA89-2F78-F0D2-C10C-0072CB842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523D978E-10AB-B096-969A-B68C360C6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621AA-41D7-F54F-5552-AE671A39A23E}"/>
              </a:ext>
            </a:extLst>
          </p:cNvPr>
          <p:cNvSpPr txBox="1"/>
          <p:nvPr/>
        </p:nvSpPr>
        <p:spPr>
          <a:xfrm>
            <a:off x="343249" y="1816938"/>
            <a:ext cx="9149463" cy="3647152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 서비스에 최적의 모델을 채택하는 적응형 시스템을 도입</a:t>
            </a: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Statistical test methods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Student’s t-test</a:t>
            </a: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Permutation test</a:t>
            </a: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Confidence interval test</a:t>
            </a: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 </a:t>
            </a:r>
            <a:r>
              <a:rPr lang="ko-KR" altLang="en-US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전처리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방법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제곱근 변환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이상치 탐지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EDD7550F-D953-E143-B797-0F799A1B0091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7E529358-269B-2A86-1A51-ACD69D65C59D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69EE3375-5F0E-0CF6-E44A-058B0B65FEC2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A50506D8-4756-536F-1019-99FB44407CE0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E6FFCFA5-9E82-CC0E-F8AA-8CE63773907D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37206EC4-0965-4101-5F02-68CB3C185196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35E63BE7-FD86-2433-6ACB-6EE979C24D83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01D7C9A2-1C07-B3B4-5A3C-A1A38AE42D10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1797ADA1-C4D0-A1B0-09C9-DE9D2250A9C0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961054DC-7BCF-0A6C-DCA8-2C2532F99B3D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38BF9C50-60CD-9B83-5A62-E982B0365EE7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DFE681C5-747B-F14F-94C3-613C41369E87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F8FA288A-398F-A004-C793-6722BF9B47DB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31B1FDCB-E83C-AAD4-8FA7-976BEAB2EFC0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AACAA2E8-0FA9-848B-FCDF-5CB859E39C96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345A9441-2704-9E72-55F4-EC029D7EAF15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05FB1743-3C50-ED9C-8A15-4943A99EACCF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5023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7BC0-1EAF-2D5D-FBD5-D06119226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D3954D-3A25-9C1C-C53A-BFEC065C0B47}"/>
              </a:ext>
            </a:extLst>
          </p:cNvPr>
          <p:cNvSpPr txBox="1"/>
          <p:nvPr/>
        </p:nvSpPr>
        <p:spPr>
          <a:xfrm>
            <a:off x="343249" y="1816938"/>
            <a:ext cx="5358303" cy="3725635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실험 수명 주기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단계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대기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-&gt;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빌드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-&gt;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할당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-&gt;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실행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-&gt;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0357" indent="-171455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트래픽 기록 및 재생</a:t>
            </a: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Thrift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RPC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프로토콜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트래픽 기록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Threadmill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오픈소스 부하 테스트 도구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089498" lvl="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Tx/>
              <a:buChar char="-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트래픽 재생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3748" lvl="2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E8FBFE3B-7346-0A63-8D85-E89894255BF0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04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8D31CAC9-B13C-A824-5D5B-F96203D8624E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ServiceLab</a:t>
            </a: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Design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AFEBC354-CFB9-D0DB-444C-B0B328F37390}"/>
              </a:ext>
            </a:extLst>
          </p:cNvPr>
          <p:cNvSpPr txBox="1"/>
          <p:nvPr/>
        </p:nvSpPr>
        <p:spPr>
          <a:xfrm>
            <a:off x="840358" y="1196752"/>
            <a:ext cx="2894734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ServiceLab</a:t>
            </a:r>
            <a:r>
              <a:rPr lang="ko-KR" altLang="en-US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 설계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(1/2)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26D0B9A-7288-A4AB-97C8-242100CB8879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B3E28495-7438-6C3E-0499-764FEA44E48A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535A9F74-B739-2103-55B1-8ED3A0F93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21762FD8-AB1D-73C1-6E1F-3C9E8309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217FDECE-A4C6-6B31-E64F-0C40B0FCF2AB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D2710578-4AAB-B75D-0A00-888EE9E2A2D4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63734F18-090A-01AC-E5EF-D15C437D3B4F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489CB9DA-3F94-3286-CD88-BA3126475AAD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F7E73BE6-0AFB-F7BA-E0DC-F3B3759D9558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1EA37B33-E740-AE0B-C778-AFA6554E5B1A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6157B334-18F1-505F-4D21-FB5FD401C8FB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876FD27E-8A78-C62C-2A6F-9087BDF53758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F2A9502A-3B34-EC55-9688-4DD57F2EF5C5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CA99F0F7-651C-1AA8-1E82-9A21E12CD0AC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1765D079-862D-413F-3B29-84C431C28E50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323C378E-3149-7327-2BED-E433A8508634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4DEC8899-0AAF-AADE-C7B5-20BB5EF4D189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F24D20C2-28D2-BDBC-F9C5-E30C344BA55C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0A3DF74F-44FB-0059-E156-CB39ABF8C472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73731E70-24E1-F8FA-4D52-A4F87BDAC13D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737AE0D3-89E3-6B31-6FD9-78CF8D3AABAF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C7037682-8CBC-069C-29F0-36762D50C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392" y="2689460"/>
            <a:ext cx="5106692" cy="18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44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659B2-7B6D-651E-B2F0-75958EF9F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A197627-D846-3AB8-CA82-F22AE5B4EB24}"/>
              </a:ext>
            </a:extLst>
          </p:cNvPr>
          <p:cNvSpPr txBox="1"/>
          <p:nvPr/>
        </p:nvSpPr>
        <p:spPr>
          <a:xfrm>
            <a:off x="343249" y="1816938"/>
            <a:ext cx="5358303" cy="1685077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 종속성 관리</a:t>
            </a: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독립적 테스트 환경 구성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프로덕션 하위 서비스 호출 허용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모의 인터페이스 사용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99359CBD-A04D-446E-0A2D-CB1FF9BB9AF1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04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156ACFEC-2768-D035-E621-925E9BDA4686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ServiceLab</a:t>
            </a: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Design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C998A3D7-C6EA-FF03-D64A-4F8D034919A7}"/>
              </a:ext>
            </a:extLst>
          </p:cNvPr>
          <p:cNvSpPr txBox="1"/>
          <p:nvPr/>
        </p:nvSpPr>
        <p:spPr>
          <a:xfrm>
            <a:off x="840358" y="1196752"/>
            <a:ext cx="2894734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ServiceLab</a:t>
            </a:r>
            <a:r>
              <a:rPr lang="ko-KR" altLang="en-US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 설계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(2/2)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1900B7C-31A0-C9DA-E4E6-B465572B5EA7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46333398-7C41-105D-174F-DDAF6C2AF335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280E0868-BDF5-C5E5-E268-0E7BBE102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48E95661-3C22-95A0-F2D9-BF143000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BC8A4D4E-9094-CF88-DB52-0E4E8F669C11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0B5CDCB2-5E92-0B0D-52A1-EDF0FD01A1D4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ED75C90-A33C-D018-B2B7-0DCECAAB9131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9A28FBD5-5652-A2DC-DC6D-3AB48996F610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927B7F3D-7C8F-32B8-EA71-6856DCA86C70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6B50325F-9EA9-8519-884F-3D03FEB31EB1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324A888E-AF1F-560E-E3A8-65D48702CFFE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50D1656E-9253-590C-DD09-61AF67022C06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1C32AF1C-7AEA-0355-0D98-D71A9CB15F92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A9D10F8A-376E-9A4D-F22F-E1A26B441076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CB68F188-EE27-6302-DBFC-421228CD2168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A3A0DB23-DDC3-54E8-B335-31ACA50048CD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28895FF0-8781-90D9-446B-E8DDCC79DA21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7ED03BDD-C56A-C241-2D38-BB0429656D28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525ABF42-97CF-DD2A-9501-23517B0F7DD9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C83B3E79-0BA0-2516-167D-F98FAFC1A35A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78D697D9-24E1-F92C-0890-D2D582F9D4A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1CAD57E8-8AE6-E2BB-0CCD-8628102D9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392" y="2689460"/>
            <a:ext cx="5106692" cy="18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71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8CD7B-232B-461C-E82D-5BBE1A5B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E484F9-545E-7F39-F815-5C971EC2622D}"/>
              </a:ext>
            </a:extLst>
          </p:cNvPr>
          <p:cNvSpPr txBox="1"/>
          <p:nvPr/>
        </p:nvSpPr>
        <p:spPr>
          <a:xfrm>
            <a:off x="343249" y="1816938"/>
            <a:ext cx="5358303" cy="4510466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FrontFaaS</a:t>
            </a: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이상 프로덕션 환경에서 운영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회귀 </a:t>
            </a:r>
            <a:r>
              <a:rPr lang="ko-KR" altLang="en-US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임계값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0.01%,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실험당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25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 시도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매달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 건 이상의 변경 중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23%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테스트 수행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0357" indent="-171455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회귀 통계</a:t>
            </a: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5,560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건의 변경에서 회귀 신호 감지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(0.3%)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 회귀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57%,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거짓 회귀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15%,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미분류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28%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오탐률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약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21%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8E038465-DE1F-7BEB-E636-A14570E094E0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05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AD880C04-1901-8617-ABFF-029BD523043A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Production Experience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55E41F30-65D5-79F7-49D0-55A7B03864CB}"/>
              </a:ext>
            </a:extLst>
          </p:cNvPr>
          <p:cNvSpPr txBox="1"/>
          <p:nvPr/>
        </p:nvSpPr>
        <p:spPr>
          <a:xfrm>
            <a:off x="840358" y="1196752"/>
            <a:ext cx="2894734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Testing </a:t>
            </a:r>
            <a:r>
              <a:rPr lang="en-US" altLang="ko-KR" sz="2200" b="1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FrontFaaS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BB19A92-20CB-3ADD-9305-F5DF00E08322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99FAC9FC-E9D7-EEE5-5945-B1B1089A487B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96FFF77C-23CA-9FB9-6473-0D31E515B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F4577456-D936-CD6B-1727-558E43B7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F0D9BB54-D60F-D7BC-3E52-9DA82F232ACA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A6DE6504-6DB6-1860-E348-8AE29373F4CB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A2CE403C-F4BB-D288-E9E7-0E113A449881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8EF2120D-B6CB-24D7-C9D1-D45908695A3E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A92134DE-625C-6EEB-2E1E-CDC254320E5F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EC66D9FE-461B-9F18-3698-7F6CA241AADC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A4ABFDFB-7200-EC37-3CB3-346AC1324F5A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48B48CBF-5E27-8E92-D7C5-A4FDC99EDCC8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6C76D84D-D5F5-385C-4466-F9D637900BEE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1424DDD3-D72E-8A86-DA61-3103BF9FE690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6D99F686-9D0F-08A8-CD2F-A04A867B2A7E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ADE37018-3BF7-E765-C441-B675C498ED3A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39C15793-3C18-E181-CCC3-3C4593922221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3C082E90-1102-D86C-643A-2E2F8AD7599B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D10EC583-367C-CA8C-2025-BE38B9006E15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B7B4A852-772E-7125-0221-48EBAF64CE94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DE977906-6E8F-F173-4917-7256204F78A8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B128E10E-168C-43E9-8221-DA92ACF8D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974" y="2349845"/>
            <a:ext cx="4528110" cy="284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28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CCCB8-2A04-2B12-68E8-8E7404C46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42B023-02A4-0FE0-BCB4-9F9DEF03D26C}"/>
              </a:ext>
            </a:extLst>
          </p:cNvPr>
          <p:cNvSpPr txBox="1"/>
          <p:nvPr/>
        </p:nvSpPr>
        <p:spPr>
          <a:xfrm>
            <a:off x="343248" y="1816938"/>
            <a:ext cx="6933201" cy="5620000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테스트 개요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483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 서비스 테스트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코드 변경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설정 변경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 릴리스 시 자동 테스트 수행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서비스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1%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미만의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임계값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0357" indent="-171455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테스트 결과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54일 동안 15,058건의 코드 변경 중 18.5%에서 회귀 신호 발생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총 2,714개의 </a:t>
            </a: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메트릭이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유의미한 회귀로 간주됨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80%의 회귀 </a:t>
            </a: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메트릭이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2% 미만의 </a:t>
            </a: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임계값을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lang="ko-KR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0357" marR="0" lvl="0" indent="-171455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 회귀 및 거짓 회귀 예시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 회귀: </a:t>
            </a: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XFinder의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CPU 성능 회귀 감지, </a:t>
            </a: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Ranker의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메모리 사용 증가 감지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거짓 회귀: 하위 서비스의 로드 불균형으로 인한 거짓 회귀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BAD58B65-F535-0471-1321-F22C572CE5E8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05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1979C4F2-2E63-454F-BC3B-1A29DA80A8F5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Production Experience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0F714F4D-4CB9-3507-32C2-80124F2CB8D3}"/>
              </a:ext>
            </a:extLst>
          </p:cNvPr>
          <p:cNvSpPr txBox="1"/>
          <p:nvPr/>
        </p:nvSpPr>
        <p:spPr>
          <a:xfrm>
            <a:off x="840358" y="1196752"/>
            <a:ext cx="3398428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Testing Other Services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47F76B4-AF50-F123-8F34-7413DB3FA54E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D625C89C-BFA2-5B3F-B75D-76D10D8C155A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B80F2778-CF3D-51AC-94B2-F98CE21ED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3E14C8C2-1330-0820-E3AC-69B564BA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0C5C8894-6BBB-84D1-460F-B2639DC63B06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1FD30A15-275B-4417-9099-D5F3BC2FB256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69FBF01F-7483-0724-4689-929C544533DB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C47986BC-7843-3496-4FAA-E7416A013546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F5771FA7-3E24-696C-1164-2CD27A8FEDAC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F3DCC22B-16C8-61CA-7207-730AC038CDB9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EB0E5804-31FA-0404-36FC-D8A0A4092069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C2986FA5-AE5D-6D2F-A4C7-4D3535453230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8820C45B-5F29-C646-1E43-BE0069B8AD1D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E9F077E6-40EE-A245-3FC1-C285934B0298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05C5E05A-1D50-BDAF-8CD2-B6F8D62B0919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DFEA95CC-EE27-6594-D493-7960D0DE6A40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97A4DE4E-3D3F-835B-F0B1-81A88012F87A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BDF88A1E-2950-48E1-C8FF-FF32DD982782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91BC9124-4809-1E3C-646B-A5A4396EDAD9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C16B2D72-4CE6-95AA-A4D8-C6DDDD115F11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56347428-D37E-40D4-D889-380B580E0F44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13B15A34-3CB8-4DAE-D233-BCF46FBA4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618" y="1862120"/>
            <a:ext cx="3479466" cy="231437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A8E791B-A768-3706-9AEF-86271876E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967" y="4176498"/>
            <a:ext cx="3479465" cy="22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71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5DC1A-DE63-BAAA-5CF2-8803E5238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04DCC5-C33B-0BC6-93E8-5C295AE72DC3}"/>
              </a:ext>
            </a:extLst>
          </p:cNvPr>
          <p:cNvSpPr txBox="1"/>
          <p:nvPr/>
        </p:nvSpPr>
        <p:spPr>
          <a:xfrm>
            <a:off x="343248" y="1816938"/>
            <a:ext cx="7522142" cy="2940805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37465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ko-KR" sz="18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ko-KR" sz="18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실험 개요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주기적 </a:t>
            </a: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실험으로 유의미한 차이를 감지할 확률 측정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2개월 동안 6,783개의 </a:t>
            </a: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메트릭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분석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lang="ko-KR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0357" marR="0" lvl="0" indent="-171455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정리</a:t>
            </a:r>
            <a:endParaRPr lang="ko-KR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 및 테스트 환경의 변동성 존재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실험 결과를 활용하여 각 서비스에 최적화된 통계 모델 선택의 중요성 강조</a:t>
            </a:r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7D310F18-FB03-42D1-7712-6EE398D2E05A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05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AA203C35-6D25-6A26-F3B9-5B4B715F1870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Production Experience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41B89699-35EE-E097-E7A0-9094BE263CBB}"/>
              </a:ext>
            </a:extLst>
          </p:cNvPr>
          <p:cNvSpPr txBox="1"/>
          <p:nvPr/>
        </p:nvSpPr>
        <p:spPr>
          <a:xfrm>
            <a:off x="840358" y="1196752"/>
            <a:ext cx="4614292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False Positive in A/A Experiments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42D1272-68E9-F333-50F9-E4FC1CADBCB5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9E015B7E-A394-CB00-499C-A48ECE49A254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D6707DEC-B05D-9B1F-26C1-235317908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E9930231-2A42-E0C7-13AA-9C479758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D2A7EB1E-91A7-D2E1-50C4-EEE3B392748D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66D7049B-29FF-8054-094B-F7FF92212B9D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EFA35B64-40E4-E241-0692-CCFF14935C7A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5718409D-DB87-F61E-8308-56E80D17FAE1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37E3E147-195C-6641-C77D-3129D90658B3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708311CA-DA13-2F75-A516-5CAB7D24EB67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7C26A6DA-1B4D-5D6B-B2CA-1548C582EC8D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CD795C97-77D8-CA48-646B-D60DBFC608F3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B7D8A8A3-AC06-FEF1-63C7-06313CC781B4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88D25922-8951-F6C5-21D2-DD9A039CD17F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FDD80E3E-B0EF-639E-6505-175D4BB36C2A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F0E912E9-B27E-AA2D-B763-7C8D462FE6D2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868E14CD-8CF5-729A-C92C-6D9A4E6F4642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9E68710A-3004-2C77-9E27-D95EACC82D01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5FA58F6F-F3EA-7DD0-C687-B4C7D5746310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00A794B3-8F65-7131-6750-B777E37B8EF3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6B06B947-1D82-09E9-6C1F-F2146951B45A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833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1991A-FBE3-BD60-F39D-A3CE32DC6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3637FA-9885-2803-6773-79C001F4618F}"/>
              </a:ext>
            </a:extLst>
          </p:cNvPr>
          <p:cNvSpPr txBox="1"/>
          <p:nvPr/>
        </p:nvSpPr>
        <p:spPr>
          <a:xfrm>
            <a:off x="343248" y="1816938"/>
            <a:ext cx="8010364" cy="4219617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374652" marR="0" lvl="0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ko-KR" sz="18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Dedicated</a:t>
            </a: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ko-KR" sz="18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Machine</a:t>
            </a: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ko-KR" sz="18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Pool의</a:t>
            </a: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한계</a:t>
            </a:r>
          </a:p>
          <a:p>
            <a:pPr marL="37465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7465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종속 서비스 호출 허용</a:t>
            </a:r>
          </a:p>
          <a:p>
            <a:pPr marL="374652" marR="0" lvl="0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74652" marR="0" lvl="0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서비스별 맞춤형 설정</a:t>
            </a: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74652" marR="0" lvl="0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8902" marR="0" lvl="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74652" marR="0" lvl="0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Ø"/>
              <a:tabLst>
                <a:tab pos="114303" algn="l"/>
              </a:tabLst>
              <a:defRPr/>
            </a:pP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 서비스에 맞게 유연한 설정과 최적화된 테스트 방법이 필요하며</a:t>
            </a: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서비스별 최적화로 더 넓은 테스트 지원이 가능함</a:t>
            </a: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33630172-5B21-F1C8-FE8D-A8BD5A4C5207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05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97F194B7-6F86-30AF-9800-051187F5CA91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Production Experience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28BA6F56-E341-AEBA-89FB-03533A4DAEF8}"/>
              </a:ext>
            </a:extLst>
          </p:cNvPr>
          <p:cNvSpPr txBox="1"/>
          <p:nvPr/>
        </p:nvSpPr>
        <p:spPr>
          <a:xfrm>
            <a:off x="840358" y="1196752"/>
            <a:ext cx="2344544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Key Takeaways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D73046E-B667-6A08-F1FB-C8944C9A8896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EE66BBCC-3A9D-65FB-38DD-289A99AEB5A2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5C3D7E29-1911-13DB-DA97-B62C582B6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66259CCC-572F-496A-DEF1-BF718D59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A753651B-7CC4-766C-EE16-16D4BDFF2F4A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D6F3B586-B473-7112-750B-21FC5A7D9A44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D256475C-A8D7-8B84-F0BA-692DA6C80664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6B108C41-4C8D-B489-EDF2-0B9073F623D4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EF909A97-82B0-5987-C024-B282623C7A09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A461CB13-B178-1499-A1E9-963E5BF26477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FE9054CE-72B5-5A03-E00A-4B152F628AED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00991DE8-671D-E6EF-8CAF-CC04FD2DFD7C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BF0DC668-92FA-B811-0318-593667FB21DF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6B04B794-7C76-D5D4-3FDD-F7B3AFCDFBB9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F6089E5A-9F4E-5A71-823A-23D6F9A49E82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681D3CFD-2D79-AFC3-A681-884199DA0D3E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7E78595E-9FE0-7F14-0E94-2ADF5C9E4CC4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F89C91ED-0425-013F-942A-B62CD7476F63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298DBA70-11E2-6751-D40B-9B676AAEB3C8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3FADA4CF-9B4C-7418-628B-07EE6058A739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7E205BCB-C7AA-40D5-2126-F4FA4422EC0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0666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7447F-ABEE-EE2B-718F-DBDCC446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7B027FB-EF04-0A96-6714-2FB08C3D91B2}"/>
              </a:ext>
            </a:extLst>
          </p:cNvPr>
          <p:cNvSpPr txBox="1"/>
          <p:nvPr/>
        </p:nvSpPr>
        <p:spPr>
          <a:xfrm>
            <a:off x="343248" y="1816938"/>
            <a:ext cx="8010364" cy="4865947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37465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ko-KR" sz="18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ServiceLab의</a:t>
            </a: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성과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 애플리케이션에서 작은 성능 저하를 성공적으로 탐지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유사한 머신 선택과 서비스별 통계 모델 적용을 통해 정확한 성능 테스트 수행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lang="ko-KR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7465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 결과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7년 동안 다수의 성능 저하를 사전에 감지하고 방지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초대형 환경에서 안정적인 시스템 성능 유지에 기여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lang="ko-KR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74652" indent="-285750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ko-KR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향후 방향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머신 학습 모델과 같은 다양한 워크로드에 대한 최적화 강화</a:t>
            </a:r>
          </a:p>
          <a:p>
            <a:pPr marL="452438" marR="0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클라우드 환경에서 더욱 효과적인 자원 관리 지원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3193DBA2-9E41-55EF-830A-3E7C0B05EDA9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06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6B6CB922-FB30-E3EB-5786-5F7403F4E3C2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Conclusion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A63A5C9F-601E-88D3-3C80-88C467DEF6AA}"/>
              </a:ext>
            </a:extLst>
          </p:cNvPr>
          <p:cNvSpPr txBox="1"/>
          <p:nvPr/>
        </p:nvSpPr>
        <p:spPr>
          <a:xfrm>
            <a:off x="840358" y="1196752"/>
            <a:ext cx="2344544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결론</a:t>
            </a:r>
            <a:endParaRPr lang="en-US" altLang="ko-KR" sz="2200" b="1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bg2"/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943D800-D140-FCE8-02A2-B144965AD6B9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AA4EBDE-308C-FF54-8DBD-2C3688E4AB0E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F2B9E515-6D6B-153E-0459-DC4E1FCF8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87E02CA5-1D04-D56A-F24A-9A18B454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17BEC92C-F8DF-BB31-538D-E6C6F0E92D9E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982D8EE4-9E52-8571-DD3E-88289CE056C7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05553191-62CD-8105-499F-9C5513C4AA5C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253F17E6-F9E1-38BC-EF96-820A04FE98F3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00EB15A2-0603-AAAA-5E58-20E93460B5BF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91560DE6-6BE2-9C81-E5DD-796E46EB3016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8DEBE3C2-6D2B-1673-3334-3ADA1A18D589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98CDFF73-D1CB-02A3-5374-B1C46F325D18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24EA977D-329C-BA1D-4052-E61EC23FFBDC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40EDB785-78FE-C511-88BF-8E7B039D060E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933A3812-BD08-78C9-AAA5-C58F5375863F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4002856D-88CD-4A99-07F7-9F63E944309A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D47F63C4-199C-452D-6A37-AA59AF184F49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5D3F16E3-26D0-523A-FD85-4BB838696408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D4E5D631-289C-3DBE-9917-5116BE5D667E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2970584D-1D5C-2C43-538D-7DB5BECC2350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1D261B5B-74CB-116E-7FAB-A015896F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144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3255B90C-8763-4230-9F23-5C992B2D58AA}"/>
              </a:ext>
            </a:extLst>
          </p:cNvPr>
          <p:cNvSpPr/>
          <p:nvPr/>
        </p:nvSpPr>
        <p:spPr>
          <a:xfrm>
            <a:off x="2626822" y="1322635"/>
            <a:ext cx="5802283" cy="5464154"/>
          </a:xfrm>
          <a:prstGeom prst="roundRect">
            <a:avLst>
              <a:gd name="adj" fmla="val 9125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13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4B6E81A-85DE-46DC-88E9-25B83A44ABAE}"/>
              </a:ext>
            </a:extLst>
          </p:cNvPr>
          <p:cNvGrpSpPr/>
          <p:nvPr/>
        </p:nvGrpSpPr>
        <p:grpSpPr>
          <a:xfrm>
            <a:off x="3221105" y="2036066"/>
            <a:ext cx="4649201" cy="448263"/>
            <a:chOff x="500408" y="1346129"/>
            <a:chExt cx="4221626" cy="40703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A4BB92B-EED7-4479-AB72-D62357FB0C9F}"/>
                </a:ext>
              </a:extLst>
            </p:cNvPr>
            <p:cNvSpPr txBox="1"/>
            <p:nvPr/>
          </p:nvSpPr>
          <p:spPr>
            <a:xfrm>
              <a:off x="500408" y="1346129"/>
              <a:ext cx="1579886" cy="407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313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Chapter 01</a:t>
              </a:r>
              <a:endParaRPr lang="ko-KR" altLang="en-US" sz="2313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78A9A5C-FF58-408A-A249-D84BCAA93975}"/>
                </a:ext>
              </a:extLst>
            </p:cNvPr>
            <p:cNvSpPr txBox="1"/>
            <p:nvPr/>
          </p:nvSpPr>
          <p:spPr>
            <a:xfrm>
              <a:off x="2331100" y="1384234"/>
              <a:ext cx="2390934" cy="330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762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0E5A9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Introduction Of Paper</a:t>
              </a:r>
              <a:r>
                <a:rPr lang="ko-KR" altLang="en-US" sz="1762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0E5A9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 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8FE8ECD3-47DF-41FE-B5D5-142ECE785209}"/>
              </a:ext>
            </a:extLst>
          </p:cNvPr>
          <p:cNvSpPr txBox="1"/>
          <p:nvPr/>
        </p:nvSpPr>
        <p:spPr>
          <a:xfrm>
            <a:off x="3038995" y="958262"/>
            <a:ext cx="4831310" cy="56964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fontAlgn="base">
              <a:lnSpc>
                <a:spcPct val="130000"/>
              </a:lnSpc>
              <a:defRPr/>
            </a:pPr>
            <a:r>
              <a:rPr lang="en-US" altLang="ko-KR" sz="32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cs typeface="KoPubWorld돋움체 Bold" panose="00000800000000000000" pitchFamily="2" charset="-127"/>
              </a:rPr>
              <a:t>Table of contents</a:t>
            </a:r>
            <a:endParaRPr lang="ko-KR" altLang="en-US" sz="32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cs typeface="KoPubWorld돋움체 Bold" panose="00000800000000000000" pitchFamily="2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33B08BB0-53F7-4060-944E-1CFA0D2B3A6A}"/>
              </a:ext>
            </a:extLst>
          </p:cNvPr>
          <p:cNvGrpSpPr/>
          <p:nvPr/>
        </p:nvGrpSpPr>
        <p:grpSpPr>
          <a:xfrm>
            <a:off x="3221105" y="2905599"/>
            <a:ext cx="3362905" cy="448264"/>
            <a:chOff x="500408" y="1346129"/>
            <a:chExt cx="3053631" cy="40703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43A35F-DD7B-4EDF-ACAE-529A6BF5FE91}"/>
                </a:ext>
              </a:extLst>
            </p:cNvPr>
            <p:cNvSpPr txBox="1"/>
            <p:nvPr/>
          </p:nvSpPr>
          <p:spPr>
            <a:xfrm>
              <a:off x="500408" y="1346129"/>
              <a:ext cx="1579886" cy="407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313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Chapter 02</a:t>
              </a:r>
              <a:endParaRPr lang="ko-KR" altLang="en-US" sz="2313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519AC-47F9-4FE7-9923-4DE6C0C4C6C5}"/>
                </a:ext>
              </a:extLst>
            </p:cNvPr>
            <p:cNvSpPr txBox="1"/>
            <p:nvPr/>
          </p:nvSpPr>
          <p:spPr>
            <a:xfrm>
              <a:off x="2341190" y="1394929"/>
              <a:ext cx="1212849" cy="330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762" b="1" dirty="0" err="1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0E5A9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ServiceLab</a:t>
              </a:r>
              <a:endParaRPr lang="en-US" altLang="ko-KR" sz="1762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rgbClr val="0E5A9D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5EE0BFDB-A189-4680-BF27-BF7406E4F4A8}"/>
              </a:ext>
            </a:extLst>
          </p:cNvPr>
          <p:cNvGrpSpPr/>
          <p:nvPr/>
        </p:nvGrpSpPr>
        <p:grpSpPr>
          <a:xfrm>
            <a:off x="3221105" y="3807769"/>
            <a:ext cx="4501613" cy="653205"/>
            <a:chOff x="500409" y="1549650"/>
            <a:chExt cx="4087610" cy="59313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08C44B8-123C-45D5-9AC3-4AB11096A6A9}"/>
                </a:ext>
              </a:extLst>
            </p:cNvPr>
            <p:cNvSpPr txBox="1"/>
            <p:nvPr/>
          </p:nvSpPr>
          <p:spPr>
            <a:xfrm>
              <a:off x="500409" y="1549650"/>
              <a:ext cx="1579886" cy="407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313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Chapter 03</a:t>
              </a:r>
              <a:endParaRPr lang="ko-KR" altLang="en-US" sz="2313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DCB723-4F87-4EAB-804E-89CC7B1F40F1}"/>
                </a:ext>
              </a:extLst>
            </p:cNvPr>
            <p:cNvSpPr txBox="1"/>
            <p:nvPr/>
          </p:nvSpPr>
          <p:spPr>
            <a:xfrm>
              <a:off x="2341188" y="1566488"/>
              <a:ext cx="2246831" cy="576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762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0E5A9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taming Performance </a:t>
              </a:r>
            </a:p>
            <a:p>
              <a:r>
                <a:rPr lang="en-US" altLang="ko-KR" sz="1762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0E5A9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Variance</a:t>
              </a:r>
              <a:endParaRPr lang="ko-KR" altLang="en-US" sz="1762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rgbClr val="0E5A9D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B71BFC4E-D8FD-4A7D-A446-5EE633EA27A3}"/>
              </a:ext>
            </a:extLst>
          </p:cNvPr>
          <p:cNvGrpSpPr/>
          <p:nvPr/>
        </p:nvGrpSpPr>
        <p:grpSpPr>
          <a:xfrm>
            <a:off x="3221105" y="4674744"/>
            <a:ext cx="4182039" cy="471454"/>
            <a:chOff x="500410" y="1346129"/>
            <a:chExt cx="3797429" cy="428096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22AED07-C1CC-409C-885E-CEF4194CA4FB}"/>
                </a:ext>
              </a:extLst>
            </p:cNvPr>
            <p:cNvSpPr txBox="1"/>
            <p:nvPr/>
          </p:nvSpPr>
          <p:spPr>
            <a:xfrm>
              <a:off x="500410" y="1346129"/>
              <a:ext cx="1579886" cy="407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313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Chapter 04</a:t>
              </a:r>
              <a:endParaRPr lang="ko-KR" altLang="en-US" sz="2313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A3CFD92-E15B-4AB8-8557-937CE062F6D7}"/>
                </a:ext>
              </a:extLst>
            </p:cNvPr>
            <p:cNvSpPr txBox="1"/>
            <p:nvPr/>
          </p:nvSpPr>
          <p:spPr>
            <a:xfrm>
              <a:off x="2341191" y="1444157"/>
              <a:ext cx="1956648" cy="330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762" b="1" dirty="0" err="1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0E5A9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ServiceLab</a:t>
              </a:r>
              <a:r>
                <a:rPr lang="en-US" altLang="ko-KR" sz="1762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0E5A9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 Design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86FF14C-5FB1-D664-F06F-3ACDFB3ADED1}"/>
              </a:ext>
            </a:extLst>
          </p:cNvPr>
          <p:cNvGrpSpPr/>
          <p:nvPr/>
        </p:nvGrpSpPr>
        <p:grpSpPr>
          <a:xfrm>
            <a:off x="3221105" y="5541713"/>
            <a:ext cx="4666146" cy="448264"/>
            <a:chOff x="500410" y="1346129"/>
            <a:chExt cx="4237013" cy="4070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5242908-6B43-AB0B-4340-77BD30C960BE}"/>
                </a:ext>
              </a:extLst>
            </p:cNvPr>
            <p:cNvSpPr txBox="1"/>
            <p:nvPr/>
          </p:nvSpPr>
          <p:spPr>
            <a:xfrm>
              <a:off x="500410" y="1346129"/>
              <a:ext cx="1579886" cy="407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313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Chapter 05</a:t>
              </a:r>
              <a:endParaRPr lang="ko-KR" altLang="en-US" sz="2313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AC7AFD-08CC-3982-4FB8-85F2D93457E3}"/>
                </a:ext>
              </a:extLst>
            </p:cNvPr>
            <p:cNvSpPr txBox="1"/>
            <p:nvPr/>
          </p:nvSpPr>
          <p:spPr>
            <a:xfrm>
              <a:off x="2370651" y="1384614"/>
              <a:ext cx="2366772" cy="330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762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0E5A9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Production Experience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D15D782-6D2F-6DAC-5861-0D7940B22D94}"/>
              </a:ext>
            </a:extLst>
          </p:cNvPr>
          <p:cNvGrpSpPr/>
          <p:nvPr/>
        </p:nvGrpSpPr>
        <p:grpSpPr>
          <a:xfrm>
            <a:off x="3221105" y="6333342"/>
            <a:ext cx="3473950" cy="448264"/>
            <a:chOff x="500410" y="1346129"/>
            <a:chExt cx="3154461" cy="4070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5E119F-77A4-F63B-50A4-FFB04F0185AC}"/>
                </a:ext>
              </a:extLst>
            </p:cNvPr>
            <p:cNvSpPr txBox="1"/>
            <p:nvPr/>
          </p:nvSpPr>
          <p:spPr>
            <a:xfrm>
              <a:off x="500410" y="1346129"/>
              <a:ext cx="1579886" cy="407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313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Chapter 06</a:t>
              </a:r>
              <a:endParaRPr lang="ko-KR" altLang="en-US" sz="2313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34A9FD-B64C-1731-3CFF-FC7B94E92AED}"/>
                </a:ext>
              </a:extLst>
            </p:cNvPr>
            <p:cNvSpPr txBox="1"/>
            <p:nvPr/>
          </p:nvSpPr>
          <p:spPr>
            <a:xfrm>
              <a:off x="2418793" y="1393482"/>
              <a:ext cx="1236078" cy="330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762" b="1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rgbClr val="0E5A9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 Semilight" panose="020B0502040204020203" pitchFamily="50" charset="-127"/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77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201738" y="6088860"/>
            <a:ext cx="8505825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Thank you for your attention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739EB3AB-46D5-4392-BF10-77BCA69BD2CB}"/>
              </a:ext>
            </a:extLst>
          </p:cNvPr>
          <p:cNvCxnSpPr>
            <a:cxnSpLocks/>
          </p:cNvCxnSpPr>
          <p:nvPr/>
        </p:nvCxnSpPr>
        <p:spPr>
          <a:xfrm>
            <a:off x="1201737" y="4500830"/>
            <a:ext cx="8505825" cy="0"/>
          </a:xfrm>
          <a:prstGeom prst="line">
            <a:avLst/>
          </a:prstGeom>
          <a:ln w="25400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E0B327-7D15-4F20-9A77-E53E0A7B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72" y="4633925"/>
            <a:ext cx="2991353" cy="182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0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/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01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/>
          <p:cNvSpPr txBox="1"/>
          <p:nvPr/>
        </p:nvSpPr>
        <p:spPr>
          <a:xfrm>
            <a:off x="1115616" y="500042"/>
            <a:ext cx="8085534" cy="85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Introduction Of Paper </a:t>
            </a:r>
          </a:p>
          <a:p>
            <a:pPr marL="342900" indent="-342900">
              <a:lnSpc>
                <a:spcPts val="3100"/>
              </a:lnSpc>
            </a:pPr>
            <a:r>
              <a:rPr lang="ko-KR" altLang="en-US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</a:p>
        </p:txBody>
      </p:sp>
      <p:sp>
        <p:nvSpPr>
          <p:cNvPr id="20" name="TextBox 25"/>
          <p:cNvSpPr txBox="1"/>
          <p:nvPr/>
        </p:nvSpPr>
        <p:spPr>
          <a:xfrm>
            <a:off x="840358" y="1196752"/>
            <a:ext cx="2884700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Information Of Paper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4F6C25B7-51A8-47C5-B558-B21F828B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BC09E779-D79A-4839-BA1E-0842E817ACEB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E9149BFB-8B20-4DDA-98EE-7416EE48ED9D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05E35BAE-F827-46D4-B70D-C958E1277136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A6152D5D-EF08-4AA5-A19A-B603CD14A5E4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5ADCC9F4-E98F-4D1B-A9CA-057AD62EB819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28BC83B0-5FF4-4B55-AB4D-7D812BD24039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DF55D3D5-9FE5-455F-B941-7FFF9E1AEB00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8C418AB2-1CFB-4F16-84EA-3610BAE23264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AF7D6254-4EEC-4F55-A029-BF2FCA4F20C4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AE6CFCAB-A327-492D-91BC-D6B9588C41CB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B1566CCD-56A7-4AEF-8DE5-5049A5D8E86A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430352CC-EF1E-46C4-9C61-ABC035498BE6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10F6AF03-0651-4A5F-8CC1-FEF69FE9D12D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54ED2EFB-0CFB-4E1B-AB93-7DF6C30B8D25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E184CE8B-B8D1-4E88-B4F5-C212A8035101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CA38835B-9B2F-485F-81A0-3254C1D8C310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56FF9BFF-07BE-42F4-B4EF-D48DE7B35F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C2F6C80D-36FF-49BC-B4BF-76746BDC985F}"/>
              </a:ext>
            </a:extLst>
          </p:cNvPr>
          <p:cNvSpPr txBox="1"/>
          <p:nvPr/>
        </p:nvSpPr>
        <p:spPr>
          <a:xfrm>
            <a:off x="343249" y="1816938"/>
            <a:ext cx="5813674" cy="1685077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Information</a:t>
            </a:r>
            <a:endParaRPr kumimoji="0" lang="en-US" altLang="ko-KR" sz="1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ServiceLab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Preventing Tiny Performance Regressions</a:t>
            </a:r>
          </a:p>
          <a:p>
            <a:pPr marL="269875" lvl="1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at Hyperscale through Pre-Production Testing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OSDI '24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E46FA9-3E94-B04C-06A9-7408D5B413E3}"/>
              </a:ext>
            </a:extLst>
          </p:cNvPr>
          <p:cNvSpPr txBox="1"/>
          <p:nvPr/>
        </p:nvSpPr>
        <p:spPr>
          <a:xfrm>
            <a:off x="343249" y="3991556"/>
            <a:ext cx="4902131" cy="1685077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Keywords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Hyperscale</a:t>
            </a:r>
          </a:p>
          <a:p>
            <a:pPr marL="452438" lvl="1" indent="-182563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Performance Regression</a:t>
            </a:r>
          </a:p>
          <a:p>
            <a:pPr marL="269875" lvl="1" defTabSz="914424" fontAlgn="ctr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80D82C3-DD63-E532-D0A2-1EEE4191E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923" y="1857065"/>
            <a:ext cx="4190867" cy="54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802CB-28BD-60C6-4F08-8731BDC47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>
            <a:extLst>
              <a:ext uri="{FF2B5EF4-FFF2-40B4-BE49-F238E27FC236}">
                <a16:creationId xmlns:a16="http://schemas.microsoft.com/office/drawing/2014/main" id="{7CE85B24-4AFD-F225-DE7D-2AE25CC0BCFC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01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814B2C0A-1D04-287A-EB4A-4EB1A3C51EF9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Introduction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2CD047D-FE00-2DA5-EF66-1E20CB080DA0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6B7C9A72-FD4E-EB96-9BE3-DFAE39B2666F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3F6878C1-A7DF-A903-BC3B-08CECF520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2EE469DC-6622-82C1-0C1F-38BE3CFE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5FE04-F6EE-50FE-2212-4821C5047014}"/>
              </a:ext>
            </a:extLst>
          </p:cNvPr>
          <p:cNvSpPr txBox="1"/>
          <p:nvPr/>
        </p:nvSpPr>
        <p:spPr>
          <a:xfrm>
            <a:off x="343249" y="1816938"/>
            <a:ext cx="7370712" cy="2155975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Hyperscale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방대한 컴퓨터 파워와 스토리지 용량을 제공하도록 설계된 대규모 데이터 센터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269875" marR="0" lvl="1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Traditional Data Center VS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Hyperscaler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573437" marR="0" lvl="2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1E4131D6-6489-590E-660F-7A4F3B9CBB32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8C2CB3BC-29B8-D372-A4CD-7DF9C5FD4D6E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3B425ED5-0079-0FFB-7660-19DF8A0830DF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AF315F8E-F563-C0F4-010A-9508970D493A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9FC1676-E900-7A3A-4624-FDBAA0B2430E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A1D4FB72-2F91-576F-93AB-748C20FF456B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C34D4F18-0E5D-99CE-2442-18B95393A4D5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FEE08448-BA33-494A-FBAC-66F508BC1C5A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D50087CE-F26D-00C2-CF98-9BF953EA1CA3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C6F06BCB-A9B5-58BA-FAF9-DB86C6F12D20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D59928E9-292C-E833-05CA-5740D44F157A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2FAC1396-F090-B17D-7C5D-7B81B5B03E14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5278A9A6-522D-3081-A779-D57783B0EE74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17137836-D279-AFFE-42A5-07E66F1D0BA8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EA4EAB78-98B6-FDEF-2B0A-1FE00C3188E7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600235A5-E518-9F01-4BC7-A0BFC3CCB365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387F06BF-59DA-D1EE-6813-1FCE29C3630F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13A68EC0-7326-F195-9FBF-7E060CC1923F}"/>
              </a:ext>
            </a:extLst>
          </p:cNvPr>
          <p:cNvSpPr txBox="1"/>
          <p:nvPr/>
        </p:nvSpPr>
        <p:spPr>
          <a:xfrm>
            <a:off x="840358" y="1196752"/>
            <a:ext cx="2818144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What is Hyperscale?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CE693A6-91DB-0E8D-7031-093A0FA32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86" y="3555162"/>
            <a:ext cx="6007409" cy="3702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B2A4EB-5D5B-1D28-6C51-582F72339163}"/>
              </a:ext>
            </a:extLst>
          </p:cNvPr>
          <p:cNvSpPr txBox="1"/>
          <p:nvPr/>
        </p:nvSpPr>
        <p:spPr>
          <a:xfrm>
            <a:off x="6401295" y="4794576"/>
            <a:ext cx="2626857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9187" marR="0" lvl="2" indent="-285750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Arial" panose="020B0604020202020204" pitchFamily="34" charset="0"/>
              <a:buChar char="•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확장성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859187" marR="0" lvl="2" indent="-285750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Arial" panose="020B0604020202020204" pitchFamily="34" charset="0"/>
              <a:buChar char="•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 효율성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59187" marR="0" lvl="2" indent="-285750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Arial" panose="020B0604020202020204" pitchFamily="34" charset="0"/>
              <a:buChar char="•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초기 비용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오른쪽 중괄호 15">
            <a:extLst>
              <a:ext uri="{FF2B5EF4-FFF2-40B4-BE49-F238E27FC236}">
                <a16:creationId xmlns:a16="http://schemas.microsoft.com/office/drawing/2014/main" id="{9B633E17-940F-44F7-6171-311BB171961E}"/>
              </a:ext>
            </a:extLst>
          </p:cNvPr>
          <p:cNvSpPr/>
          <p:nvPr/>
        </p:nvSpPr>
        <p:spPr>
          <a:xfrm>
            <a:off x="6329092" y="3828532"/>
            <a:ext cx="304469" cy="3316615"/>
          </a:xfrm>
          <a:prstGeom prst="rightBrace">
            <a:avLst>
              <a:gd name="adj1" fmla="val 234142"/>
              <a:gd name="adj2" fmla="val 50000"/>
            </a:avLst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4331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2E91D-C5C1-E2F4-9CB4-B57E8C263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>
            <a:extLst>
              <a:ext uri="{FF2B5EF4-FFF2-40B4-BE49-F238E27FC236}">
                <a16:creationId xmlns:a16="http://schemas.microsoft.com/office/drawing/2014/main" id="{A41B2EE1-2B46-D0FD-7FC9-EBD8FB0744D4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01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4A5B9BD4-394D-2189-EB87-4741C4FD48A3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Introduction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B7361CB-3E12-8C9A-D250-923CF59898F8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066ECB7B-7812-3B4B-A422-9897847BDE6B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AE12FE5D-8011-C83C-4313-B17DB723B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C28CDBD2-DEDA-C247-1776-B810C70B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07353-4441-6AE8-6880-F9BB68BB47C5}"/>
              </a:ext>
            </a:extLst>
          </p:cNvPr>
          <p:cNvSpPr txBox="1"/>
          <p:nvPr/>
        </p:nvSpPr>
        <p:spPr>
          <a:xfrm>
            <a:off x="343248" y="1816938"/>
            <a:ext cx="9947009" cy="4935197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Hyperscale Cloud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대규모 데이터 센터 네트워크와 방대한 사용자 기반을 가진 엔터프라이즈 애플리케이션의 요구사항을 지원할 수 있는 클라우드 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Private Cloud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특정 조직 내부에서만 사용되는 클라우드 형태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69875" marR="0" lvl="1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FrontFaas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Frontend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트래픽을 처리하는데 사용됨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사용자가 요청한 다양한 애플리케이션 </a:t>
            </a:r>
            <a:r>
              <a:rPr kumimoji="0" lang="ko-KR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엔드포인트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(ex. Facebook, Instagram, Messenger) </a:t>
            </a: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지원함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서버리스 시스템이며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50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만대가 넘는 기계에서 실행됨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573437" marR="0" lvl="2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C5DF4CA5-BEB9-486E-6566-712D3C208493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2A086A1D-B100-4F0E-D604-B2071B3993F2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A42268AB-E80B-97D3-0406-099817DB0A6B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04A19329-DB8F-722E-4AD3-FCAE6ABB4AC3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83DC695A-3C28-231C-5826-67F109FC9D50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38EB05B5-ACB0-940C-190B-E2EC254C2E0D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8EB90A30-49CE-0259-9C7D-A93CC28068CB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8A62C6C6-F33E-6579-65F9-07BC35B64352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DE58BF7F-A0C8-0CBF-A989-32FC7E9CF7B1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D4B2C157-18F1-CFB7-756C-A83D9526E98D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BA5D00F4-C880-2910-8BCD-56A57D9043C4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641EBE54-69F5-B828-2383-C2AACC2129C1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4AC39944-14FF-1287-BCB0-BC77BA570E77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573A4881-FB69-F9E3-8569-4F6006EA6D54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5A3192A5-AFFF-0847-EB88-B7517C7B6E7B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C60ACE13-B274-15C8-909C-EAAC72A8F309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6F7BA2C8-A0E3-0AB7-9159-C1516E2E24A7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B96F75A4-ACB2-622E-4E47-1680833ABDB3}"/>
              </a:ext>
            </a:extLst>
          </p:cNvPr>
          <p:cNvSpPr txBox="1"/>
          <p:nvPr/>
        </p:nvSpPr>
        <p:spPr>
          <a:xfrm>
            <a:off x="840358" y="1196752"/>
            <a:ext cx="2818144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What is Hyperscale? </a:t>
            </a:r>
          </a:p>
        </p:txBody>
      </p:sp>
      <p:sp>
        <p:nvSpPr>
          <p:cNvPr id="3" name="화살표: 아래쪽 2">
            <a:extLst>
              <a:ext uri="{FF2B5EF4-FFF2-40B4-BE49-F238E27FC236}">
                <a16:creationId xmlns:a16="http://schemas.microsoft.com/office/drawing/2014/main" id="{7A7477A0-0EF0-2B5F-9CEB-8C8A452689CC}"/>
              </a:ext>
            </a:extLst>
          </p:cNvPr>
          <p:cNvSpPr/>
          <p:nvPr/>
        </p:nvSpPr>
        <p:spPr>
          <a:xfrm>
            <a:off x="4338244" y="4107622"/>
            <a:ext cx="1966303" cy="61189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05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1A163-4B83-5834-C05E-DAFC0B9AD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>
            <a:extLst>
              <a:ext uri="{FF2B5EF4-FFF2-40B4-BE49-F238E27FC236}">
                <a16:creationId xmlns:a16="http://schemas.microsoft.com/office/drawing/2014/main" id="{4441196E-2FBE-6234-090B-3F7481F1AE6A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01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CFE88EC6-BB95-81F5-86CA-255626F1A541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Introduction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0651047-21DD-5E28-B132-EDE59DB3AAEC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22D1FAE8-A6D5-DB63-C382-A974F74C29B6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305ECB7B-D65F-8D48-B6DB-CB29A316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C5CEA46F-20C9-A41D-0933-B375FE7E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BAC965C5-946D-5D9A-BB15-4A0B10C7DEAB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0AF1FA11-BC25-414F-DB98-2772B893BC3F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0D58637F-17F8-AD46-2D92-C663DABC06CE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63288EFD-443E-ED27-C43C-FF2A57970CCE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C3DDD0E-FDFA-9A94-9270-0372B223821E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227C1F81-8731-9AB2-FDD0-1444A2606828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44881D6F-A60D-143A-42DD-7600D54A0FC1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EF97703F-5B8F-BA7D-E960-1251C86DE74C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7CD0934B-8963-1625-9E19-EEBB6F65F24B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0FECBE40-D874-51B9-A127-CD68DC855530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83145591-FE43-3D5A-9041-8EDC649C9769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088F5C45-DC4A-6F41-5A0B-99C02C93BC88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DE375701-7ACB-1283-7D54-6537A0D8D390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88248344-66A9-9C6D-697A-04AF50D9F6E8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7D92657C-5C17-575B-55E5-46F1F367C314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32579648-40C8-FDE7-B02C-B494D1D768A7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958F4F66-5153-7B1B-A75B-0E08D7EA77FF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3A4D9C60-267C-306E-D363-1C267F498416}"/>
              </a:ext>
            </a:extLst>
          </p:cNvPr>
          <p:cNvSpPr txBox="1"/>
          <p:nvPr/>
        </p:nvSpPr>
        <p:spPr>
          <a:xfrm>
            <a:off x="840358" y="1196752"/>
            <a:ext cx="2640659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What is </a:t>
            </a:r>
            <a:r>
              <a:rPr lang="en-US" altLang="ko-KR" sz="2200" b="1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FrontFaas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44E2618-3228-D1B4-1795-A3E5DC86AA0E}"/>
              </a:ext>
            </a:extLst>
          </p:cNvPr>
          <p:cNvSpPr/>
          <p:nvPr/>
        </p:nvSpPr>
        <p:spPr>
          <a:xfrm>
            <a:off x="4325805" y="2846665"/>
            <a:ext cx="2138184" cy="44000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>
                <a:solidFill>
                  <a:schemeClr val="bg1"/>
                </a:solidFill>
              </a:rPr>
              <a:t>FrontFaas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032" name="Picture 8" descr="페이스북 로고 ai, png 다운로드">
            <a:extLst>
              <a:ext uri="{FF2B5EF4-FFF2-40B4-BE49-F238E27FC236}">
                <a16:creationId xmlns:a16="http://schemas.microsoft.com/office/drawing/2014/main" id="{9D203C14-6DF8-207A-8A64-CE5024C5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428" y="1906106"/>
            <a:ext cx="471072" cy="4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97D5356-C7B5-CFEE-8C73-2AE97E83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80" y="1934342"/>
            <a:ext cx="444497" cy="4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AFAED6A2-4957-7C39-C965-9582E0E8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10" y="1906106"/>
            <a:ext cx="493260" cy="4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272F07B7-AE92-B90D-0532-84E7D1AE8F38}"/>
              </a:ext>
            </a:extLst>
          </p:cNvPr>
          <p:cNvCxnSpPr>
            <a:stCxn id="1032" idx="2"/>
            <a:endCxn id="7" idx="0"/>
          </p:cNvCxnSpPr>
          <p:nvPr/>
        </p:nvCxnSpPr>
        <p:spPr>
          <a:xfrm>
            <a:off x="4495964" y="2377178"/>
            <a:ext cx="898933" cy="46948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75BBA5EB-A93F-0F73-8BA8-2B7ED0FD22A3}"/>
              </a:ext>
            </a:extLst>
          </p:cNvPr>
          <p:cNvCxnSpPr>
            <a:cxnSpLocks/>
            <a:stCxn id="1050" idx="2"/>
            <a:endCxn id="7" idx="0"/>
          </p:cNvCxnSpPr>
          <p:nvPr/>
        </p:nvCxnSpPr>
        <p:spPr>
          <a:xfrm flipH="1">
            <a:off x="5394897" y="2399366"/>
            <a:ext cx="1443" cy="44729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CD76D161-F441-06FF-782A-55751C8C655C}"/>
              </a:ext>
            </a:extLst>
          </p:cNvPr>
          <p:cNvCxnSpPr>
            <a:cxnSpLocks/>
            <a:stCxn id="1048" idx="2"/>
            <a:endCxn id="7" idx="0"/>
          </p:cNvCxnSpPr>
          <p:nvPr/>
        </p:nvCxnSpPr>
        <p:spPr>
          <a:xfrm flipH="1">
            <a:off x="5394897" y="2378839"/>
            <a:ext cx="888532" cy="46782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0C4780C0-8141-1917-4B55-F60677EC6352}"/>
              </a:ext>
            </a:extLst>
          </p:cNvPr>
          <p:cNvSpPr/>
          <p:nvPr/>
        </p:nvSpPr>
        <p:spPr>
          <a:xfrm>
            <a:off x="809814" y="3820475"/>
            <a:ext cx="2487233" cy="440009"/>
          </a:xfrm>
          <a:prstGeom prst="round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>
                <a:solidFill>
                  <a:schemeClr val="bg1"/>
                </a:solidFill>
              </a:rPr>
              <a:t>DataAggregator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D7F36C1-8790-46D6-6883-21E9F5499620}"/>
              </a:ext>
            </a:extLst>
          </p:cNvPr>
          <p:cNvSpPr/>
          <p:nvPr/>
        </p:nvSpPr>
        <p:spPr>
          <a:xfrm>
            <a:off x="4111592" y="4305262"/>
            <a:ext cx="1481804" cy="440009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>
                <a:solidFill>
                  <a:schemeClr val="bg1"/>
                </a:solidFill>
              </a:rPr>
              <a:t>XFinder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60D1DDCA-6BD4-C7E1-4199-A9A00FF1CB8E}"/>
              </a:ext>
            </a:extLst>
          </p:cNvPr>
          <p:cNvSpPr/>
          <p:nvPr/>
        </p:nvSpPr>
        <p:spPr>
          <a:xfrm>
            <a:off x="7470209" y="4085258"/>
            <a:ext cx="2138184" cy="440009"/>
          </a:xfrm>
          <a:prstGeom prst="roundRect">
            <a:avLst/>
          </a:prstGeom>
          <a:solidFill>
            <a:srgbClr val="00206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Ranker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79E34999-79F7-533B-ED21-77DBE405B340}"/>
              </a:ext>
            </a:extLst>
          </p:cNvPr>
          <p:cNvSpPr/>
          <p:nvPr/>
        </p:nvSpPr>
        <p:spPr>
          <a:xfrm>
            <a:off x="5721408" y="5113913"/>
            <a:ext cx="1775503" cy="440009"/>
          </a:xfrm>
          <a:prstGeom prst="roundRect">
            <a:avLst/>
          </a:prstGeom>
          <a:solidFill>
            <a:srgbClr val="00B0F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>
                <a:solidFill>
                  <a:schemeClr val="bg1"/>
                </a:solidFill>
              </a:rPr>
              <a:t>MLPredictor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CDE4809-9684-8B17-FDF4-FC370272C22A}"/>
              </a:ext>
            </a:extLst>
          </p:cNvPr>
          <p:cNvSpPr/>
          <p:nvPr/>
        </p:nvSpPr>
        <p:spPr>
          <a:xfrm>
            <a:off x="2595834" y="4722989"/>
            <a:ext cx="715020" cy="36536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chemeClr val="bg1"/>
                </a:solidFill>
              </a:rPr>
              <a:t>Tao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DFCE347-00F9-DEEB-01C4-9D875D07832A}"/>
              </a:ext>
            </a:extLst>
          </p:cNvPr>
          <p:cNvSpPr/>
          <p:nvPr/>
        </p:nvSpPr>
        <p:spPr>
          <a:xfrm>
            <a:off x="593820" y="5442820"/>
            <a:ext cx="1526201" cy="36536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chemeClr val="bg1"/>
                </a:solidFill>
              </a:rPr>
              <a:t>KV Storage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1396383C-1EBC-FE50-F2D9-A920743B8134}"/>
              </a:ext>
            </a:extLst>
          </p:cNvPr>
          <p:cNvSpPr/>
          <p:nvPr/>
        </p:nvSpPr>
        <p:spPr>
          <a:xfrm>
            <a:off x="2501854" y="5442820"/>
            <a:ext cx="1970012" cy="36536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chemeClr val="bg1"/>
                </a:solidFill>
              </a:rPr>
              <a:t>Data Warehouse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66BEC4C7-A870-2AB9-0ED7-E16AF7DA6A39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 flipH="1">
            <a:off x="1356921" y="4260484"/>
            <a:ext cx="696510" cy="118233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E0E8FB93-2306-E9ED-2261-992728AEF011}"/>
              </a:ext>
            </a:extLst>
          </p:cNvPr>
          <p:cNvCxnSpPr>
            <a:cxnSpLocks/>
            <a:stCxn id="20" idx="2"/>
            <a:endCxn id="29" idx="0"/>
          </p:cNvCxnSpPr>
          <p:nvPr/>
        </p:nvCxnSpPr>
        <p:spPr>
          <a:xfrm>
            <a:off x="2053431" y="4260484"/>
            <a:ext cx="899913" cy="462505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061509A6-F1E4-1A9F-F785-98C3B9B7C747}"/>
              </a:ext>
            </a:extLst>
          </p:cNvPr>
          <p:cNvCxnSpPr>
            <a:cxnSpLocks/>
            <a:stCxn id="31" idx="1"/>
            <a:endCxn id="30" idx="3"/>
          </p:cNvCxnSpPr>
          <p:nvPr/>
        </p:nvCxnSpPr>
        <p:spPr>
          <a:xfrm flipH="1">
            <a:off x="2120021" y="5625503"/>
            <a:ext cx="381833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20BD1164-F579-1FA9-2035-B0D7B04865C3}"/>
              </a:ext>
            </a:extLst>
          </p:cNvPr>
          <p:cNvCxnSpPr>
            <a:cxnSpLocks/>
            <a:stCxn id="7" idx="2"/>
            <a:endCxn id="24" idx="0"/>
          </p:cNvCxnSpPr>
          <p:nvPr/>
        </p:nvCxnSpPr>
        <p:spPr>
          <a:xfrm flipH="1">
            <a:off x="4852494" y="3286674"/>
            <a:ext cx="542403" cy="101858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7DD379CF-A3E8-FC7D-2DF5-8A5E667ADFDA}"/>
              </a:ext>
            </a:extLst>
          </p:cNvPr>
          <p:cNvCxnSpPr>
            <a:cxnSpLocks/>
            <a:stCxn id="7" idx="2"/>
            <a:endCxn id="28" idx="0"/>
          </p:cNvCxnSpPr>
          <p:nvPr/>
        </p:nvCxnSpPr>
        <p:spPr>
          <a:xfrm>
            <a:off x="5394897" y="3286674"/>
            <a:ext cx="1214263" cy="182723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8906475B-6880-10B3-6E7F-7975663D93C4}"/>
              </a:ext>
            </a:extLst>
          </p:cNvPr>
          <p:cNvCxnSpPr>
            <a:cxnSpLocks/>
            <a:stCxn id="7" idx="2"/>
            <a:endCxn id="25" idx="0"/>
          </p:cNvCxnSpPr>
          <p:nvPr/>
        </p:nvCxnSpPr>
        <p:spPr>
          <a:xfrm>
            <a:off x="5394897" y="3286674"/>
            <a:ext cx="3144404" cy="7985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5610AB64-DFBC-D121-73E6-364485596DC3}"/>
              </a:ext>
            </a:extLst>
          </p:cNvPr>
          <p:cNvCxnSpPr>
            <a:cxnSpLocks/>
            <a:stCxn id="7" idx="2"/>
            <a:endCxn id="20" idx="0"/>
          </p:cNvCxnSpPr>
          <p:nvPr/>
        </p:nvCxnSpPr>
        <p:spPr>
          <a:xfrm flipH="1">
            <a:off x="2053431" y="3286674"/>
            <a:ext cx="3341466" cy="53380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BF093880-FF96-5AA0-E593-4A7AF3307A56}"/>
              </a:ext>
            </a:extLst>
          </p:cNvPr>
          <p:cNvSpPr/>
          <p:nvPr/>
        </p:nvSpPr>
        <p:spPr>
          <a:xfrm>
            <a:off x="8078453" y="5151234"/>
            <a:ext cx="1194235" cy="36536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>
                <a:solidFill>
                  <a:schemeClr val="bg1"/>
                </a:solidFill>
              </a:rPr>
              <a:t>Training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3738D8AB-651A-B825-047B-2425D606B949}"/>
              </a:ext>
            </a:extLst>
          </p:cNvPr>
          <p:cNvCxnSpPr>
            <a:cxnSpLocks/>
            <a:stCxn id="56" idx="1"/>
            <a:endCxn id="28" idx="3"/>
          </p:cNvCxnSpPr>
          <p:nvPr/>
        </p:nvCxnSpPr>
        <p:spPr>
          <a:xfrm flipH="1">
            <a:off x="7496911" y="5333917"/>
            <a:ext cx="581542" cy="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489F7FD-EB1F-81EB-44AB-6C2274EE089E}"/>
              </a:ext>
            </a:extLst>
          </p:cNvPr>
          <p:cNvSpPr txBox="1"/>
          <p:nvPr/>
        </p:nvSpPr>
        <p:spPr>
          <a:xfrm>
            <a:off x="6775709" y="1787660"/>
            <a:ext cx="419682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en-US" altLang="ko-KR" sz="1500" b="1" i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50</a:t>
            </a:r>
            <a:r>
              <a:rPr lang="ko-KR" altLang="en-US" sz="1500" b="1" i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 대 이상의 컴퓨터에서 실행됨</a:t>
            </a:r>
            <a:endParaRPr lang="en-US" altLang="ko-KR" sz="1500" b="1" i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매일 수천건의 변경 사항이 있음</a:t>
            </a:r>
            <a:endParaRPr kumimoji="0" lang="en-US" altLang="ko-KR" sz="1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많은 다른 서비스에 의존함</a:t>
            </a:r>
            <a:endParaRPr kumimoji="0" lang="en-US" altLang="ko-KR" sz="1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0" name="화살표: 오른쪽 69">
            <a:extLst>
              <a:ext uri="{FF2B5EF4-FFF2-40B4-BE49-F238E27FC236}">
                <a16:creationId xmlns:a16="http://schemas.microsoft.com/office/drawing/2014/main" id="{A501F5B2-B4A1-729D-6E48-81F5A192D186}"/>
              </a:ext>
            </a:extLst>
          </p:cNvPr>
          <p:cNvSpPr/>
          <p:nvPr/>
        </p:nvSpPr>
        <p:spPr>
          <a:xfrm>
            <a:off x="2551421" y="6704654"/>
            <a:ext cx="546230" cy="29148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B44B7-D080-9ED7-422F-35795A1A6CC6}"/>
              </a:ext>
            </a:extLst>
          </p:cNvPr>
          <p:cNvSpPr txBox="1"/>
          <p:nvPr/>
        </p:nvSpPr>
        <p:spPr>
          <a:xfrm>
            <a:off x="2862561" y="6549242"/>
            <a:ext cx="633858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1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r>
              <a:rPr lang="ko-KR" altLang="en-US" sz="1800" b="1" i="1" dirty="0">
                <a:solidFill>
                  <a:schemeClr val="accent3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성능 테스트 플랫폼을 구축하기 위한 기법이 필요함</a:t>
            </a:r>
            <a:endParaRPr lang="en-US" altLang="ko-KR" sz="1800" b="1" i="1" dirty="0">
              <a:solidFill>
                <a:schemeClr val="accent3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835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18EC1-97BE-82E8-1BDA-5F336EFD3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>
            <a:extLst>
              <a:ext uri="{FF2B5EF4-FFF2-40B4-BE49-F238E27FC236}">
                <a16:creationId xmlns:a16="http://schemas.microsoft.com/office/drawing/2014/main" id="{4833331F-2B74-A862-5D60-BB137B5A9222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01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337E1C0E-4806-C61B-82C5-9A69A35B00F2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Introduction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ED4FF8F-85D4-E27E-D33C-C8BE2C352B1B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E95C37A1-60CC-7376-AC7A-30979D055E98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ADA5F6C1-D021-8544-EA4D-5529E7F4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D66B0BD3-DA3E-49BD-0CE1-74EE5A93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2A54D3-46E4-9EEF-19BE-CD23BEDFE503}"/>
              </a:ext>
            </a:extLst>
          </p:cNvPr>
          <p:cNvSpPr txBox="1"/>
          <p:nvPr/>
        </p:nvSpPr>
        <p:spPr>
          <a:xfrm>
            <a:off x="343248" y="1816938"/>
            <a:ext cx="9947009" cy="5295296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Problem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작은 성능 저하가 누적된다면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88902" marR="0" lvl="0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8902" marR="0" lvl="0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88902" marR="0" lvl="0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8902" marR="0" lvl="0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88902" marR="0" lvl="0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88902" marR="0" lvl="0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Mission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0.01%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작은 회귀를 감지하여야 함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동일한 컴퓨터 자원의 부족을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해결하여야 함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다양한 서비스와 애플리케이션을 대상으로 성능 저하 테스트를 수행할 수 있어야 함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4A9CF68B-E8AB-E59E-7C5C-98B593DCB46F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D86D5586-88ED-6FD9-1725-B306B8CF974F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FF59B3F6-39D9-194D-0C93-1EC3E95B1931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0AE6CE9C-7333-7229-8C93-AB827CC1B98F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04627AF4-BC22-DCDB-7A62-360F6DEA1CEC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D2358CBD-1CDA-C6FE-65C4-13F450BCABB7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2E42BF2C-DC5E-BBAA-E6F2-7173173EC525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409353F3-F027-0F5C-1BE9-723F57BB4C5E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45A7D4AC-DBC9-259A-080D-8F7A00DE578E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FF376ED7-624F-EEF7-5A12-10466F547146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64D4AC15-8F10-6C46-8712-9BDD2E9030C6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52930BC5-E571-76AA-1A79-B172C90F0EFC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7B9CD50B-59A7-09CD-F46B-D397E17B182F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9639B086-0215-BD51-FEB8-BBBA78597145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48832F96-3E1F-6E66-5A8E-A4389E4B6B42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91CFBF31-6AD7-E2F5-1571-A9D39787B3A7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FCC6EFD2-CE9E-850C-7A93-04EEB6514E1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77E0D3D2-8E31-5C24-FDD6-E212EC672D47}"/>
              </a:ext>
            </a:extLst>
          </p:cNvPr>
          <p:cNvSpPr txBox="1"/>
          <p:nvPr/>
        </p:nvSpPr>
        <p:spPr>
          <a:xfrm>
            <a:off x="840358" y="1196752"/>
            <a:ext cx="3916906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What is Goal Of </a:t>
            </a:r>
            <a:r>
              <a:rPr lang="en-US" altLang="ko-KR" sz="2200" b="1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ServiceLab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9CE3FFB-AAE6-AF50-285D-2CC2C1620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782516"/>
            <a:ext cx="3724767" cy="2212127"/>
          </a:xfrm>
          <a:prstGeom prst="rect">
            <a:avLst/>
          </a:prstGeom>
        </p:spPr>
      </p:pic>
      <p:pic>
        <p:nvPicPr>
          <p:cNvPr id="2060" name="Picture 12" descr="무한도전 나비효과, 기막히는 김태호PD &lt; skagns의 제3의 시각 &lt; 미디어비평 &lt; 기사본문 - 미디어스">
            <a:extLst>
              <a:ext uri="{FF2B5EF4-FFF2-40B4-BE49-F238E27FC236}">
                <a16:creationId xmlns:a16="http://schemas.microsoft.com/office/drawing/2014/main" id="{A8930C9F-E410-2926-925B-73BA9958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78" y="2636870"/>
            <a:ext cx="3337893" cy="2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무도, 나비효과? 김태호 천재 인증하다">
            <a:extLst>
              <a:ext uri="{FF2B5EF4-FFF2-40B4-BE49-F238E27FC236}">
                <a16:creationId xmlns:a16="http://schemas.microsoft.com/office/drawing/2014/main" id="{2A0E1998-EB5F-5593-AF3B-0C13CA412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02" y="310817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5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6B341-5348-0C94-62C6-6CDE537C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>
            <a:extLst>
              <a:ext uri="{FF2B5EF4-FFF2-40B4-BE49-F238E27FC236}">
                <a16:creationId xmlns:a16="http://schemas.microsoft.com/office/drawing/2014/main" id="{21DF4F60-97D6-9F04-FDD6-7BA356444B75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01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CCD521BA-7C2A-3BE7-1B50-80FEB75C870D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Introduction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9A6EB86-9A2A-BADA-6D57-89D47B227AC3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4AECDBAD-EE5E-C85D-8B20-1AD5C296B493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99456FF2-CE21-9BD0-75DE-F1200BDEC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8AAA88BB-16C6-C6E5-4096-ED886481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4B2DF-8D92-3300-7FC5-14BBA89BE8B1}"/>
              </a:ext>
            </a:extLst>
          </p:cNvPr>
          <p:cNvSpPr txBox="1"/>
          <p:nvPr/>
        </p:nvSpPr>
        <p:spPr>
          <a:xfrm>
            <a:off x="343248" y="1816938"/>
            <a:ext cx="9947009" cy="4196533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Use heterogeneous cloud machines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작은 성능 회귀 감지 가능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병렬 테스트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heterogeneous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채택의 장단점이 존재함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Detect small regressions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오탐률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 디버깅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어떤 모델을 적용하여 회귀를 감지하는가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Support diverse services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SUT(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System Under Test) </a:t>
            </a: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실제 프로덕션 서비스와 상호작용의 문제 발생 가능 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-&gt; Read only &amp; test database</a:t>
            </a: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77C0D979-241C-F66C-8CBA-B3B030894FD8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0659B3CA-8BE0-6139-7509-7E8E04E4629C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910DA546-E0ED-C060-0EDB-5D6829E6EA33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26D300C9-C60E-B4D4-F1FD-A3746F47C899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97A1A160-39E6-5051-5C41-B87DC1D738FD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C8E3DBDE-8C59-CE5B-3D8A-6C940FCDCE5E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B710D25A-9634-BAB4-D04B-BD6A8DE25F4B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F5BE7F5E-C1D3-BA70-24B3-7D64FF142BB8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92103E8B-36C5-E44A-C3F0-AB6E2E9B4A63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40057A0C-AFCD-5FC1-003F-0D6AD5E7CC04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4D64B818-EC45-78EC-FFD8-6E5CB99BD1F8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DB8A8667-04F7-CE49-B590-263BB2CD3521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5CBC41B0-B97B-142B-39E1-87DF67B6C49E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FBDDBEB0-CED2-39C9-9C48-4B87018D12E6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E6ABD9C1-0ED9-9F4A-420A-D56E151AD1E2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343F2740-4639-E7A2-0C5D-177BEB56AAD1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96C63543-8E65-124F-C52F-12BFFF51362F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8E7FE600-2168-303E-BB25-7D9271004300}"/>
              </a:ext>
            </a:extLst>
          </p:cNvPr>
          <p:cNvSpPr txBox="1"/>
          <p:nvPr/>
        </p:nvSpPr>
        <p:spPr>
          <a:xfrm>
            <a:off x="840358" y="1196752"/>
            <a:ext cx="1215076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Solution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428F38-F9C9-9B12-D24E-087A8D405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074" y="1927295"/>
            <a:ext cx="3359323" cy="29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22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9A6B-DD06-B3FF-1E7E-92CAEF2D6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1">
            <a:extLst>
              <a:ext uri="{FF2B5EF4-FFF2-40B4-BE49-F238E27FC236}">
                <a16:creationId xmlns:a16="http://schemas.microsoft.com/office/drawing/2014/main" id="{D3ECA815-5AFE-FAF5-6A1D-9767FCEA2790}"/>
              </a:ext>
            </a:extLst>
          </p:cNvPr>
          <p:cNvSpPr txBox="1"/>
          <p:nvPr/>
        </p:nvSpPr>
        <p:spPr>
          <a:xfrm>
            <a:off x="395536" y="500042"/>
            <a:ext cx="5629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800" b="1" spc="-150" dirty="0">
                <a:solidFill>
                  <a:srgbClr val="005CA8"/>
                </a:solidFill>
                <a:latin typeface="+mn-ea"/>
              </a:rPr>
              <a:t>02</a:t>
            </a:r>
            <a:endParaRPr lang="ko-KR" altLang="en-US" sz="2800" b="1" spc="-150" dirty="0">
              <a:solidFill>
                <a:srgbClr val="005CA8"/>
              </a:solidFill>
              <a:latin typeface="+mn-ea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9326FDDC-9C74-B957-4A3D-7ABA8CC01A98}"/>
              </a:ext>
            </a:extLst>
          </p:cNvPr>
          <p:cNvSpPr txBox="1"/>
          <p:nvPr/>
        </p:nvSpPr>
        <p:spPr>
          <a:xfrm>
            <a:off x="1115616" y="500042"/>
            <a:ext cx="8085534" cy="45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100"/>
              </a:lnSpc>
            </a:pPr>
            <a:r>
              <a:rPr lang="en-US" altLang="ko-KR" sz="23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ServiceLab</a:t>
            </a:r>
            <a:endParaRPr lang="en-US" altLang="ko-KR" sz="2300" b="1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AB077D4-8970-CCA5-486A-600A01FB34A5}"/>
              </a:ext>
            </a:extLst>
          </p:cNvPr>
          <p:cNvGrpSpPr/>
          <p:nvPr/>
        </p:nvGrpSpPr>
        <p:grpSpPr>
          <a:xfrm>
            <a:off x="611576" y="1294029"/>
            <a:ext cx="144000" cy="144000"/>
            <a:chOff x="5911850" y="4345781"/>
            <a:chExt cx="108000" cy="108000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6D1AB96E-AFA9-58FB-3502-611A0C576EE9}"/>
                </a:ext>
              </a:extLst>
            </p:cNvPr>
            <p:cNvSpPr/>
            <p:nvPr/>
          </p:nvSpPr>
          <p:spPr>
            <a:xfrm>
              <a:off x="5911850" y="4345781"/>
              <a:ext cx="108000" cy="108000"/>
            </a:xfrm>
            <a:prstGeom prst="roundRect">
              <a:avLst/>
            </a:prstGeom>
            <a:solidFill>
              <a:srgbClr val="BFBFB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Rix헤드 M" panose="02020603020101020101" pitchFamily="18" charset="-127"/>
                <a:ea typeface="Rix헤드 M" panose="02020603020101020101" pitchFamily="18" charset="-127"/>
              </a:endParaRPr>
            </a:p>
          </p:txBody>
        </p:sp>
        <p:pic>
          <p:nvPicPr>
            <p:cNvPr id="23" name="그림 22" descr="화살표.png">
              <a:extLst>
                <a:ext uri="{FF2B5EF4-FFF2-40B4-BE49-F238E27FC236}">
                  <a16:creationId xmlns:a16="http://schemas.microsoft.com/office/drawing/2014/main" id="{1C42DAEA-41BE-4C0E-D810-307C37FF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8418" y="4372349"/>
              <a:ext cx="54864" cy="54864"/>
            </a:xfrm>
            <a:prstGeom prst="rect">
              <a:avLst/>
            </a:prstGeom>
          </p:spPr>
        </p:pic>
      </p:grpSp>
      <p:sp>
        <p:nvSpPr>
          <p:cNvPr id="100" name="슬라이드 번호 개체 틀 2">
            <a:extLst>
              <a:ext uri="{FF2B5EF4-FFF2-40B4-BE49-F238E27FC236}">
                <a16:creationId xmlns:a16="http://schemas.microsoft.com/office/drawing/2014/main" id="{7CEFC5FB-45DA-2153-8E27-02B78793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175" y="7420226"/>
            <a:ext cx="278624" cy="286242"/>
          </a:xfrm>
        </p:spPr>
        <p:txBody>
          <a:bodyPr/>
          <a:lstStyle/>
          <a:p>
            <a:fld id="{2D94ACED-6144-4B78-9E59-762D97A9E270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01D63-9910-E984-66CC-7A31C7780639}"/>
              </a:ext>
            </a:extLst>
          </p:cNvPr>
          <p:cNvSpPr txBox="1"/>
          <p:nvPr/>
        </p:nvSpPr>
        <p:spPr>
          <a:xfrm>
            <a:off x="343248" y="1816938"/>
            <a:ext cx="9947009" cy="3333220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Meta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 프로젝트의 코드를 하나의 저장소에 저장하는 방식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procedure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로컬 개발 및 변경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코드 제출 및 </a:t>
            </a:r>
            <a:r>
              <a:rPr lang="ko-KR" altLang="en-US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피어리뷰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15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커밋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후 테스트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배포 전 테스트 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(RC </a:t>
            </a: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테스트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573437" marR="0" lvl="2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tabLst>
                <a:tab pos="114303" algn="l"/>
              </a:tabLst>
              <a:defRPr/>
            </a:pP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2BEFD6B4-9466-46E3-B682-08D14C1C9481}"/>
              </a:ext>
            </a:extLst>
          </p:cNvPr>
          <p:cNvGrpSpPr/>
          <p:nvPr/>
        </p:nvGrpSpPr>
        <p:grpSpPr>
          <a:xfrm>
            <a:off x="135676" y="1684659"/>
            <a:ext cx="10637955" cy="5758737"/>
            <a:chOff x="135676" y="1684659"/>
            <a:chExt cx="10637955" cy="5758737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8E6C91B3-8B70-6D15-75C7-0AD53DF7AE55}"/>
                </a:ext>
              </a:extLst>
            </p:cNvPr>
            <p:cNvGrpSpPr/>
            <p:nvPr/>
          </p:nvGrpSpPr>
          <p:grpSpPr>
            <a:xfrm>
              <a:off x="135676" y="6846899"/>
              <a:ext cx="637566" cy="596497"/>
              <a:chOff x="16160150" y="5401102"/>
              <a:chExt cx="360000" cy="360000"/>
            </a:xfrm>
          </p:grpSpPr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C124BD8E-49EF-1D3B-5346-CCF6E80D6684}"/>
                  </a:ext>
                </a:extLst>
              </p:cNvPr>
              <p:cNvSpPr/>
              <p:nvPr/>
            </p:nvSpPr>
            <p:spPr>
              <a:xfrm rot="16200000" flipH="1">
                <a:off x="16007859" y="5553393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9A21F4B1-FEC8-E1B4-A2B2-2D40420E838F}"/>
                  </a:ext>
                </a:extLst>
              </p:cNvPr>
              <p:cNvSpPr/>
              <p:nvPr/>
            </p:nvSpPr>
            <p:spPr>
              <a:xfrm flipH="1">
                <a:off x="16160150" y="5705684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1568FD2F-12AE-29FD-F814-601E8D6BB99D}"/>
                </a:ext>
              </a:extLst>
            </p:cNvPr>
            <p:cNvGrpSpPr/>
            <p:nvPr/>
          </p:nvGrpSpPr>
          <p:grpSpPr>
            <a:xfrm flipV="1">
              <a:off x="135676" y="1684659"/>
              <a:ext cx="637566" cy="596497"/>
              <a:chOff x="16160150" y="4795735"/>
              <a:chExt cx="360000" cy="36000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A4AF0098-D987-94F8-D393-940ADC40D175}"/>
                  </a:ext>
                </a:extLst>
              </p:cNvPr>
              <p:cNvSpPr/>
              <p:nvPr/>
            </p:nvSpPr>
            <p:spPr>
              <a:xfrm rot="16200000" flipH="1">
                <a:off x="16007859" y="4948026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158A5E49-54AB-4FFA-29B2-E79B9C9DCF17}"/>
                  </a:ext>
                </a:extLst>
              </p:cNvPr>
              <p:cNvSpPr/>
              <p:nvPr/>
            </p:nvSpPr>
            <p:spPr>
              <a:xfrm flipH="1">
                <a:off x="16160150" y="5100317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0616328E-7F27-4FA0-8E32-BE8610F56064}"/>
                </a:ext>
              </a:extLst>
            </p:cNvPr>
            <p:cNvGrpSpPr/>
            <p:nvPr/>
          </p:nvGrpSpPr>
          <p:grpSpPr>
            <a:xfrm flipH="1">
              <a:off x="10125301" y="6846899"/>
              <a:ext cx="648323" cy="596497"/>
              <a:chOff x="15007762" y="5401102"/>
              <a:chExt cx="366074" cy="360000"/>
            </a:xfrm>
          </p:grpSpPr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41A7E36B-DD0B-43C5-1C3A-C4403409DD6B}"/>
                  </a:ext>
                </a:extLst>
              </p:cNvPr>
              <p:cNvSpPr/>
              <p:nvPr/>
            </p:nvSpPr>
            <p:spPr>
              <a:xfrm rot="16200000" flipH="1">
                <a:off x="14855471" y="5553393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7990254B-CBCA-444F-986C-DA397290510B}"/>
                  </a:ext>
                </a:extLst>
              </p:cNvPr>
              <p:cNvSpPr/>
              <p:nvPr/>
            </p:nvSpPr>
            <p:spPr>
              <a:xfrm flipH="1">
                <a:off x="15013836" y="5705684"/>
                <a:ext cx="360000" cy="55418"/>
              </a:xfrm>
              <a:prstGeom prst="rect">
                <a:avLst/>
              </a:prstGeom>
              <a:solidFill>
                <a:srgbClr val="7ACA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76100208-9323-206C-FE63-9126523D5E40}"/>
                </a:ext>
              </a:extLst>
            </p:cNvPr>
            <p:cNvGrpSpPr/>
            <p:nvPr/>
          </p:nvGrpSpPr>
          <p:grpSpPr>
            <a:xfrm flipH="1" flipV="1">
              <a:off x="10125310" y="1684659"/>
              <a:ext cx="648321" cy="596497"/>
              <a:chOff x="15007763" y="4795735"/>
              <a:chExt cx="366073" cy="360000"/>
            </a:xfrm>
          </p:grpSpPr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B5867304-55C4-CE63-B6F6-9BEC7317B0E8}"/>
                  </a:ext>
                </a:extLst>
              </p:cNvPr>
              <p:cNvSpPr/>
              <p:nvPr/>
            </p:nvSpPr>
            <p:spPr>
              <a:xfrm rot="16200000" flipH="1">
                <a:off x="14855472" y="4948026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33F79801-5FC1-6B7D-BF6C-AE39C2A39E8F}"/>
                  </a:ext>
                </a:extLst>
              </p:cNvPr>
              <p:cNvSpPr/>
              <p:nvPr/>
            </p:nvSpPr>
            <p:spPr>
              <a:xfrm flipH="1">
                <a:off x="15013836" y="5100317"/>
                <a:ext cx="360000" cy="55418"/>
              </a:xfrm>
              <a:prstGeom prst="rect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+mn-ea"/>
                </a:endParaRPr>
              </a:p>
            </p:txBody>
          </p:sp>
        </p:grp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520A474F-BB94-81CE-AB51-55D1CE6FD149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1731300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D2E91D6F-649C-8DB5-993A-9A2235FEED7D}"/>
                </a:ext>
              </a:extLst>
            </p:cNvPr>
            <p:cNvCxnSpPr>
              <a:cxnSpLocks/>
            </p:cNvCxnSpPr>
            <p:nvPr/>
          </p:nvCxnSpPr>
          <p:spPr>
            <a:xfrm>
              <a:off x="183185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45016ADF-BA47-A7E6-5ED4-DA97D191EFFA}"/>
                </a:ext>
              </a:extLst>
            </p:cNvPr>
            <p:cNvCxnSpPr>
              <a:cxnSpLocks/>
            </p:cNvCxnSpPr>
            <p:nvPr/>
          </p:nvCxnSpPr>
          <p:spPr>
            <a:xfrm>
              <a:off x="846866" y="7387952"/>
              <a:ext cx="9215568" cy="0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>
              <a:extLst>
                <a:ext uri="{FF2B5EF4-FFF2-40B4-BE49-F238E27FC236}">
                  <a16:creationId xmlns:a16="http://schemas.microsoft.com/office/drawing/2014/main" id="{5429F3BC-C878-F42E-0742-CDAFA42D0F71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382" y="2349845"/>
              <a:ext cx="0" cy="4428366"/>
            </a:xfrm>
            <a:prstGeom prst="line">
              <a:avLst/>
            </a:prstGeom>
            <a:ln>
              <a:solidFill>
                <a:srgbClr val="7ACA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371F19BC-E906-A3F0-4C9A-FFAAE4099412}"/>
              </a:ext>
            </a:extLst>
          </p:cNvPr>
          <p:cNvSpPr txBox="1"/>
          <p:nvPr/>
        </p:nvSpPr>
        <p:spPr>
          <a:xfrm>
            <a:off x="840358" y="1196752"/>
            <a:ext cx="8023735" cy="338554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ko-KR"/>
            </a:defPPr>
            <a:lvl1pPr marL="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74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4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11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85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49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20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96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68" algn="l" defTabSz="913741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b="1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ServiceLab</a:t>
            </a:r>
            <a:r>
              <a:rPr lang="en-US" altLang="ko-KR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 in the Development Workflow -&gt; </a:t>
            </a:r>
            <a:r>
              <a:rPr lang="ko-KR" altLang="en-US" sz="2200" b="1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2"/>
                </a:solidFill>
                <a:latin typeface="+mn-ea"/>
                <a:cs typeface="Arial" panose="020B0604020202020204" pitchFamily="34" charset="0"/>
              </a:rPr>
              <a:t>코드 변화 과정</a:t>
            </a:r>
            <a:endParaRPr lang="en-US" altLang="ko-KR" sz="2200" b="1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bg2"/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C7801CD-1135-5E2F-618A-B2CBA7926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87" y="5150158"/>
            <a:ext cx="10104615" cy="21562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34AA5-40CB-7550-079E-7279DF6B102B}"/>
              </a:ext>
            </a:extLst>
          </p:cNvPr>
          <p:cNvSpPr txBox="1"/>
          <p:nvPr/>
        </p:nvSpPr>
        <p:spPr>
          <a:xfrm>
            <a:off x="4121674" y="2681790"/>
            <a:ext cx="6713789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0357" marR="0" lvl="0" indent="-171455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l"/>
              <a:tabLst>
                <a:tab pos="114303" algn="l"/>
              </a:tabLst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Gate</a:t>
            </a:r>
            <a:r>
              <a:rPr lang="ko-KR" altLang="en-US" sz="18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</a:t>
            </a: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새로운 기능이나 코드 경로에 대한 </a:t>
            </a:r>
            <a:r>
              <a:rPr kumimoji="0" lang="ko-KR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엑세스를</a:t>
            </a: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제어하는 구성 매개변수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새로운 코드 배포 시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5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초기에는 게이트가 비활성화 상태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</a:t>
            </a:r>
            <a:endParaRPr lang="en-US" altLang="ko-KR" sz="15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2438" marR="0" lvl="1" indent="-182563" algn="l" defTabSz="914424" rtl="0" eaLnBrk="1" fontAlgn="ctr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Wingdings" panose="05000000000000000000" pitchFamily="2" charset="2"/>
              <a:buChar char="ü"/>
              <a:tabLst>
                <a:tab pos="114303" algn="l"/>
              </a:tabLst>
              <a:defRPr/>
            </a:pP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5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게이트 활성 시</a:t>
            </a:r>
            <a:r>
              <a:rPr lang="en-US" altLang="ko-KR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5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새로운 코드 경로를 실행 가능함</a:t>
            </a:r>
            <a:endParaRPr kumimoji="0" lang="en-US" altLang="ko-K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281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Penta">
      <a:dk1>
        <a:sysClr val="windowText" lastClr="000000"/>
      </a:dk1>
      <a:lt1>
        <a:sysClr val="window" lastClr="FFFFFF"/>
      </a:lt1>
      <a:dk2>
        <a:srgbClr val="999E9B"/>
      </a:dk2>
      <a:lt2>
        <a:srgbClr val="0060A9"/>
      </a:lt2>
      <a:accent1>
        <a:srgbClr val="30A2DB"/>
      </a:accent1>
      <a:accent2>
        <a:srgbClr val="1D7ED7"/>
      </a:accent2>
      <a:accent3>
        <a:srgbClr val="1B5DA5"/>
      </a:accent3>
      <a:accent4>
        <a:srgbClr val="002060"/>
      </a:accent4>
      <a:accent5>
        <a:srgbClr val="C00000"/>
      </a:accent5>
      <a:accent6>
        <a:srgbClr val="FFC000"/>
      </a:accent6>
      <a:hlink>
        <a:srgbClr val="309EFF"/>
      </a:hlink>
      <a:folHlink>
        <a:srgbClr val="8496B0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>
              <a:lumMod val="50000"/>
            </a:schemeClr>
          </a:solidFill>
          <a:tailEnd type="triangl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42833</TotalTime>
  <Words>988</Words>
  <Application>Microsoft Office PowerPoint</Application>
  <PresentationFormat>사용자 지정</PresentationFormat>
  <Paragraphs>267</Paragraphs>
  <Slides>20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9" baseType="lpstr">
      <vt:lpstr>Apple SD Gothic Neo</vt:lpstr>
      <vt:lpstr>HY견고딕</vt:lpstr>
      <vt:lpstr>Rix헤드 M</vt:lpstr>
      <vt:lpstr>나눔고딕</vt:lpstr>
      <vt:lpstr>맑은 고딕</vt:lpstr>
      <vt:lpstr>Arial</vt:lpstr>
      <vt:lpstr>Open Sans</vt:lpstr>
      <vt:lpstr>Wingdings</vt:lpstr>
      <vt:lpstr>Office 테마</vt:lpstr>
      <vt:lpstr>ServiceLab: Preventing Tiny Performance Regressions at Hyperscale through Pre-Production Testing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송지록</dc:creator>
  <cp:lastModifiedBy>박경록</cp:lastModifiedBy>
  <cp:revision>2362</cp:revision>
  <cp:lastPrinted>2019-10-29T13:28:53Z</cp:lastPrinted>
  <dcterms:created xsi:type="dcterms:W3CDTF">2017-01-20T06:50:42Z</dcterms:created>
  <dcterms:modified xsi:type="dcterms:W3CDTF">2024-11-11T08:44:28Z</dcterms:modified>
</cp:coreProperties>
</file>