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60" r:id="rId2"/>
    <p:sldId id="261" r:id="rId3"/>
    <p:sldId id="258" r:id="rId4"/>
    <p:sldId id="305" r:id="rId5"/>
    <p:sldId id="336" r:id="rId6"/>
    <p:sldId id="337" r:id="rId7"/>
    <p:sldId id="339" r:id="rId8"/>
    <p:sldId id="340" r:id="rId9"/>
    <p:sldId id="341" r:id="rId10"/>
    <p:sldId id="342" r:id="rId11"/>
    <p:sldId id="350" r:id="rId12"/>
    <p:sldId id="306" r:id="rId13"/>
    <p:sldId id="345" r:id="rId14"/>
    <p:sldId id="346" r:id="rId15"/>
    <p:sldId id="347" r:id="rId16"/>
    <p:sldId id="348" r:id="rId17"/>
    <p:sldId id="352" r:id="rId18"/>
    <p:sldId id="351" r:id="rId19"/>
    <p:sldId id="353" r:id="rId20"/>
    <p:sldId id="354" r:id="rId21"/>
    <p:sldId id="355" r:id="rId22"/>
    <p:sldId id="356" r:id="rId23"/>
    <p:sldId id="358" r:id="rId24"/>
    <p:sldId id="349" r:id="rId25"/>
    <p:sldId id="297" r:id="rId26"/>
    <p:sldId id="315" r:id="rId27"/>
    <p:sldId id="359" r:id="rId28"/>
    <p:sldId id="360" r:id="rId29"/>
    <p:sldId id="361" r:id="rId30"/>
    <p:sldId id="362" r:id="rId31"/>
    <p:sldId id="367" r:id="rId32"/>
    <p:sldId id="368" r:id="rId33"/>
    <p:sldId id="363" r:id="rId34"/>
    <p:sldId id="364" r:id="rId35"/>
    <p:sldId id="369" r:id="rId36"/>
    <p:sldId id="370" r:id="rId37"/>
    <p:sldId id="371" r:id="rId38"/>
    <p:sldId id="372" r:id="rId39"/>
    <p:sldId id="376" r:id="rId40"/>
    <p:sldId id="374" r:id="rId41"/>
    <p:sldId id="379" r:id="rId42"/>
    <p:sldId id="381" r:id="rId43"/>
    <p:sldId id="410" r:id="rId44"/>
    <p:sldId id="380" r:id="rId45"/>
    <p:sldId id="382" r:id="rId46"/>
    <p:sldId id="408" r:id="rId47"/>
    <p:sldId id="383" r:id="rId48"/>
    <p:sldId id="384" r:id="rId49"/>
    <p:sldId id="387" r:id="rId50"/>
    <p:sldId id="38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409" r:id="rId59"/>
    <p:sldId id="396" r:id="rId60"/>
    <p:sldId id="399" r:id="rId61"/>
    <p:sldId id="400" r:id="rId62"/>
    <p:sldId id="397" r:id="rId63"/>
    <p:sldId id="398" r:id="rId64"/>
    <p:sldId id="401" r:id="rId65"/>
    <p:sldId id="402" r:id="rId66"/>
    <p:sldId id="403" r:id="rId67"/>
    <p:sldId id="404" r:id="rId68"/>
    <p:sldId id="405" r:id="rId69"/>
    <p:sldId id="406" r:id="rId70"/>
    <p:sldId id="407" r:id="rId71"/>
    <p:sldId id="277" r:id="rId72"/>
    <p:sldId id="308" r:id="rId7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04396C"/>
    <a:srgbClr val="1E3252"/>
    <a:srgbClr val="6497B1"/>
    <a:srgbClr val="AEAFA9"/>
    <a:srgbClr val="418A9D"/>
    <a:srgbClr val="BCDEE3"/>
    <a:srgbClr val="005289"/>
    <a:srgbClr val="007095"/>
    <a:srgbClr val="0260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61224" autoAdjust="0"/>
  </p:normalViewPr>
  <p:slideViewPr>
    <p:cSldViewPr snapToGrid="0" showGuides="1">
      <p:cViewPr varScale="1">
        <p:scale>
          <a:sx n="75" d="100"/>
          <a:sy n="75" d="100"/>
        </p:scale>
        <p:origin x="25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6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8108-D071-4371-9BB6-9B8E6B77D5B2}" type="datetimeFigureOut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54090-F29D-4175-AD61-3B7911A758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23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05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75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맨해튼 거리 </a:t>
            </a:r>
            <a:r>
              <a:rPr lang="en-US" altLang="ko-KR"/>
              <a:t>: </a:t>
            </a:r>
            <a:r>
              <a:rPr lang="ko-KR" altLang="en-US"/>
              <a:t>정사각형 나뉜 곳에서 두 점 사이의 거리를 측정</a:t>
            </a:r>
            <a:endParaRPr lang="en-US" altLang="ko-KR"/>
          </a:p>
          <a:p>
            <a:r>
              <a:rPr lang="ko-KR" altLang="en-US"/>
              <a:t>초록선 유클리드</a:t>
            </a:r>
            <a:endParaRPr lang="en-US" altLang="ko-KR"/>
          </a:p>
          <a:p>
            <a:r>
              <a:rPr lang="ko-KR" altLang="en-US"/>
              <a:t>빨간선 노란선 파란선 </a:t>
            </a:r>
            <a:r>
              <a:rPr lang="en-US" altLang="ko-KR"/>
              <a:t>: </a:t>
            </a:r>
            <a:r>
              <a:rPr lang="ko-KR" altLang="en-US"/>
              <a:t>맨해튼 거리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979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두 빨간 점이 유클리디언 상으로는 같은 거리일지라도 데이터 중심인 평균값의 분포로부터 얼마나 떨어져 있는지 계산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874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실세계의 문제는 같은 얼굴 사진이더라도 많은 각도에서 찍을 수 있음</a:t>
            </a:r>
            <a:endParaRPr lang="en-US" altLang="ko-KR"/>
          </a:p>
          <a:p>
            <a:r>
              <a:rPr lang="ko-KR" altLang="en-US"/>
              <a:t>멀티 벡터 문제 </a:t>
            </a:r>
            <a:r>
              <a:rPr lang="en-US" altLang="ko-KR"/>
              <a:t>: </a:t>
            </a:r>
            <a:r>
              <a:rPr lang="ko-KR" altLang="en-US"/>
              <a:t>각 벡터 쿼리를 합쳐서 계산함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90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실세계의 문제는 같은 얼굴 사진이더라도 많은 각도에서 찍을 수 있음</a:t>
            </a:r>
            <a:endParaRPr lang="en-US" altLang="ko-KR"/>
          </a:p>
          <a:p>
            <a:r>
              <a:rPr lang="ko-KR" altLang="en-US"/>
              <a:t>멀티 벡터 문제 </a:t>
            </a:r>
            <a:r>
              <a:rPr lang="en-US" altLang="ko-KR"/>
              <a:t>: </a:t>
            </a:r>
            <a:r>
              <a:rPr lang="ko-KR" altLang="en-US"/>
              <a:t>각 벡터 쿼리를 합쳐서 계산함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35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실세계의 문제는 같은 얼굴 사진이더라도 많은 각도에서 찍을 수 있음</a:t>
            </a:r>
            <a:endParaRPr lang="en-US" altLang="ko-KR"/>
          </a:p>
          <a:p>
            <a:r>
              <a:rPr lang="ko-KR" altLang="en-US"/>
              <a:t>멀티 벡터 문제 </a:t>
            </a:r>
            <a:r>
              <a:rPr lang="en-US" altLang="ko-KR"/>
              <a:t>: </a:t>
            </a:r>
            <a:r>
              <a:rPr lang="ko-KR" altLang="en-US"/>
              <a:t>각 벡터 쿼리를 합쳐서 계산함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58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Approximate Nearest Neighbor Search, ANNS</a:t>
            </a:r>
          </a:p>
          <a:p>
            <a:r>
              <a:rPr lang="en-US" altLang="ko-KR"/>
              <a:t>Nearest Neighbor Search, NNS</a:t>
            </a:r>
          </a:p>
          <a:p>
            <a:endParaRPr lang="en-US" altLang="ko-KR"/>
          </a:p>
          <a:p>
            <a:r>
              <a:rPr lang="en-US" altLang="ko-KR"/>
              <a:t>K</a:t>
            </a:r>
            <a:r>
              <a:rPr lang="ko-KR" altLang="en-US"/>
              <a:t>가 </a:t>
            </a:r>
            <a:r>
              <a:rPr lang="en-US" altLang="ko-KR"/>
              <a:t>1</a:t>
            </a:r>
            <a:r>
              <a:rPr lang="ko-KR" altLang="en-US"/>
              <a:t>이면 근접값 </a:t>
            </a:r>
            <a:r>
              <a:rPr lang="en-US" altLang="ko-KR"/>
              <a:t>1</a:t>
            </a:r>
            <a:r>
              <a:rPr lang="ko-KR" altLang="en-US"/>
              <a:t>개 검색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390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Approximate Nearest Neighbor Search, ANNS</a:t>
            </a:r>
          </a:p>
          <a:p>
            <a:r>
              <a:rPr lang="en-US" altLang="ko-KR"/>
              <a:t>Nearest Neighbor Search, NNS</a:t>
            </a:r>
          </a:p>
          <a:p>
            <a:endParaRPr lang="en-US" altLang="ko-KR"/>
          </a:p>
          <a:p>
            <a:r>
              <a:rPr lang="en-US" altLang="ko-KR"/>
              <a:t>K</a:t>
            </a:r>
            <a:r>
              <a:rPr lang="ko-KR" altLang="en-US"/>
              <a:t>가 </a:t>
            </a:r>
            <a:r>
              <a:rPr lang="en-US" altLang="ko-KR"/>
              <a:t>1</a:t>
            </a:r>
            <a:r>
              <a:rPr lang="ko-KR" altLang="en-US"/>
              <a:t>이면 근접값 </a:t>
            </a:r>
            <a:r>
              <a:rPr lang="en-US" altLang="ko-KR"/>
              <a:t>1</a:t>
            </a:r>
            <a:r>
              <a:rPr lang="ko-KR" altLang="en-US"/>
              <a:t>개 검색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299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일부 벡터 데이터베이스에서는 앞서 설명한 쿼리를 변형하여 사용되기도 한다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r>
              <a:rPr lang="en-US" altLang="ko-KR"/>
              <a:t>Predicated search queries</a:t>
            </a:r>
          </a:p>
          <a:p>
            <a:endParaRPr lang="en-US" altLang="ko-KR"/>
          </a:p>
          <a:p>
            <a:r>
              <a:rPr lang="en-US" altLang="ko-KR"/>
              <a:t>Multi-Query Single-Feature (MQSF) Queries</a:t>
            </a:r>
          </a:p>
          <a:p>
            <a:r>
              <a:rPr lang="ko-KR" altLang="en-US"/>
              <a:t>쿼리가 여러 벡터</a:t>
            </a:r>
            <a:r>
              <a:rPr lang="en-US" altLang="ko-KR"/>
              <a:t>, </a:t>
            </a:r>
            <a:r>
              <a:rPr lang="ko-KR" altLang="en-US"/>
              <a:t>데이터는 하나의 벡터</a:t>
            </a:r>
            <a:endParaRPr lang="en-US" altLang="ko-KR"/>
          </a:p>
          <a:p>
            <a:r>
              <a:rPr lang="ko-KR" altLang="en-US"/>
              <a:t>문서검색에서 특정 주제를 대표하는 여러 쿼리 벡터가 있고 이를 통해 하나의 문서 벡터 검색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Multi-Query Multi-Feature (MQMF) Queries</a:t>
            </a:r>
          </a:p>
          <a:p>
            <a:r>
              <a:rPr lang="ko-KR" altLang="en-US"/>
              <a:t>쿼리 여러 벡터</a:t>
            </a:r>
            <a:r>
              <a:rPr lang="en-US" altLang="ko-KR"/>
              <a:t>, </a:t>
            </a:r>
            <a:r>
              <a:rPr lang="ko-KR" altLang="en-US"/>
              <a:t>여러 데이터 항목</a:t>
            </a:r>
            <a:endParaRPr lang="en-US" altLang="ko-KR"/>
          </a:p>
          <a:p>
            <a:r>
              <a:rPr lang="ko-KR" altLang="en-US"/>
              <a:t>계산 복잡도가 높고 활용도가 낮아 아직 지원 안됨</a:t>
            </a:r>
            <a:endParaRPr lang="en-US" altLang="ko-KR"/>
          </a:p>
          <a:p>
            <a:r>
              <a:rPr lang="ko-KR" altLang="en-US"/>
              <a:t>가장 복잡한 쿼리 유형 </a:t>
            </a:r>
            <a:r>
              <a:rPr lang="en-US" altLang="ko-KR"/>
              <a:t>: </a:t>
            </a:r>
            <a:r>
              <a:rPr lang="ko-KR" altLang="en-US"/>
              <a:t>현재 지원되는 </a:t>
            </a:r>
            <a:r>
              <a:rPr lang="en-US" altLang="ko-KR"/>
              <a:t>VDBMS</a:t>
            </a:r>
            <a:r>
              <a:rPr lang="ko-KR" altLang="en-US"/>
              <a:t>는 없음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Single-Query Multi-Feature (SQMF) Queries</a:t>
            </a:r>
          </a:p>
          <a:p>
            <a:r>
              <a:rPr lang="ko-KR" altLang="en-US"/>
              <a:t>하나의 쿼리 벡터 여러 데이터 벡터</a:t>
            </a:r>
            <a:endParaRPr lang="en-US" altLang="ko-KR"/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6570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75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연구의 목적</a:t>
            </a:r>
            <a:endParaRPr lang="en-US" altLang="ko-KR"/>
          </a:p>
          <a:p>
            <a:r>
              <a:rPr lang="ko-KR" altLang="en-US"/>
              <a:t>대규 언어 모델</a:t>
            </a:r>
            <a:r>
              <a:rPr lang="en-US" altLang="ko-KR"/>
              <a:t>(LLM)</a:t>
            </a:r>
            <a:r>
              <a:rPr lang="ko-KR" altLang="en-US"/>
              <a:t>이 서비스 됨에 따라 안정적이고 안전하며 빠르고 확장 가능한 쿼리 처리 기능과 결합된 방대한 비정형 </a:t>
            </a:r>
            <a:r>
              <a:rPr lang="en-US" altLang="ko-KR"/>
              <a:t>DB</a:t>
            </a:r>
            <a:r>
              <a:rPr lang="ko-KR" altLang="en-US"/>
              <a:t>에 대한 요구사항이 증대됨 </a:t>
            </a:r>
            <a:endParaRPr lang="en-US" altLang="ko-KR"/>
          </a:p>
          <a:p>
            <a:r>
              <a:rPr lang="ko-KR" altLang="en-US"/>
              <a:t>따라서 본 논문에서는 이러한 기술과 시스템을 검토하는 포괄적인 조사를 진행함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이러한 비정형 데이터 관리 모델로서 벡터 </a:t>
            </a:r>
            <a:r>
              <a:rPr lang="en-US" altLang="ko-KR"/>
              <a:t>DBMS </a:t>
            </a:r>
            <a:r>
              <a:rPr lang="ko-KR" altLang="en-US"/>
              <a:t>시스템이 제안되어 있음</a:t>
            </a:r>
            <a:endParaRPr lang="en-US" altLang="ko-KR"/>
          </a:p>
          <a:p>
            <a:r>
              <a:rPr lang="en-US" altLang="ko-KR"/>
              <a:t>VDBMS</a:t>
            </a:r>
          </a:p>
          <a:p>
            <a:r>
              <a:rPr lang="ko-KR" altLang="en-US"/>
              <a:t>고정된 스키마 속성으로 표현되지 않기 때문에 구조화된 쿼리를 통해 검색되지 않고 유사성 검색을 통해 검색됨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그림 </a:t>
            </a:r>
            <a:r>
              <a:rPr lang="en-US" altLang="ko-KR"/>
              <a:t>1 </a:t>
            </a:r>
            <a:r>
              <a:rPr lang="ko-KR" altLang="en-US"/>
              <a:t> </a:t>
            </a:r>
            <a:r>
              <a:rPr lang="en-US" altLang="ko-KR"/>
              <a:t>vdbms</a:t>
            </a:r>
            <a:r>
              <a:rPr lang="ko-KR" altLang="en-US"/>
              <a:t>의 구조를 나타냄</a:t>
            </a:r>
            <a:endParaRPr lang="en-US" altLang="ko-KR"/>
          </a:p>
          <a:p>
            <a:r>
              <a:rPr lang="en-US" altLang="ko-KR"/>
              <a:t>Query Processor : </a:t>
            </a:r>
            <a:r>
              <a:rPr lang="ko-KR" altLang="en-US"/>
              <a:t>쿼리 명세</a:t>
            </a:r>
            <a:r>
              <a:rPr lang="en-US" altLang="ko-KR"/>
              <a:t>, logical operator, </a:t>
            </a:r>
            <a:r>
              <a:rPr lang="ko-KR" altLang="en-US"/>
              <a:t>물리적 구현 및 쿼리 최적화기 포함 쿼리 프로세서로 분할</a:t>
            </a:r>
            <a:endParaRPr lang="en-US" altLang="ko-KR"/>
          </a:p>
          <a:p>
            <a:r>
              <a:rPr lang="en-US" altLang="ko-KR"/>
              <a:t>Storage</a:t>
            </a:r>
            <a:r>
              <a:rPr lang="ko-KR" altLang="en-US"/>
              <a:t> </a:t>
            </a:r>
            <a:r>
              <a:rPr lang="en-US" altLang="ko-KR"/>
              <a:t>Manager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인덱스 유지 관리</a:t>
            </a:r>
            <a:r>
              <a:rPr lang="en-US" altLang="ko-KR"/>
              <a:t>, </a:t>
            </a:r>
            <a:r>
              <a:rPr lang="ko-KR" altLang="en-US"/>
              <a:t>벡터의 물리적 저장소</a:t>
            </a:r>
            <a:endParaRPr lang="en-US" altLang="ko-KR"/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920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K-d</a:t>
            </a:r>
            <a:r>
              <a:rPr lang="ko-KR" altLang="en-US"/>
              <a:t> 트리</a:t>
            </a:r>
            <a:endParaRPr lang="en-US" altLang="ko-KR"/>
          </a:p>
          <a:p>
            <a:r>
              <a:rPr lang="ko-KR" altLang="en-US"/>
              <a:t>공간을 기반으로 자르는 이진 트리</a:t>
            </a:r>
            <a:endParaRPr lang="en-US" altLang="ko-KR"/>
          </a:p>
          <a:p>
            <a:r>
              <a:rPr lang="ko-KR" altLang="en-US"/>
              <a:t>빨간색 </a:t>
            </a:r>
            <a:r>
              <a:rPr lang="en-US" altLang="ko-KR"/>
              <a:t>– </a:t>
            </a:r>
            <a:r>
              <a:rPr lang="ko-KR" altLang="en-US"/>
              <a:t>초록색 </a:t>
            </a:r>
            <a:r>
              <a:rPr lang="en-US" altLang="ko-KR"/>
              <a:t>– </a:t>
            </a:r>
            <a:r>
              <a:rPr lang="ko-KR" altLang="en-US"/>
              <a:t>파란색 으순으로 자름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92 </a:t>
            </a:r>
            <a:r>
              <a:rPr lang="ko-KR" altLang="en-US"/>
              <a:t>연구의 경우 쿼리 시간 복잡도는 줄였지만</a:t>
            </a:r>
            <a:r>
              <a:rPr lang="en-US" altLang="ko-KR"/>
              <a:t>, </a:t>
            </a:r>
            <a:r>
              <a:rPr lang="ko-KR" altLang="en-US"/>
              <a:t>다항식을 저장해야 하기 때문에 저장 비용이 </a:t>
            </a:r>
            <a:r>
              <a:rPr lang="en-US" altLang="ko-KR"/>
              <a:t>D</a:t>
            </a:r>
            <a:r>
              <a:rPr lang="ko-KR" altLang="en-US"/>
              <a:t>가 커질수록 비실용적임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33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쿼리 인터페이스는 작은 </a:t>
            </a:r>
            <a:r>
              <a:rPr lang="en-US" altLang="ko-KR"/>
              <a:t>api</a:t>
            </a:r>
            <a:r>
              <a:rPr lang="ko-KR" altLang="en-US"/>
              <a:t>를 사용하거나</a:t>
            </a:r>
            <a:endParaRPr lang="en-US" altLang="ko-KR"/>
          </a:p>
          <a:p>
            <a:r>
              <a:rPr lang="en-US" altLang="ko-KR"/>
              <a:t>Chroma</a:t>
            </a:r>
            <a:r>
              <a:rPr lang="ko-KR" altLang="en-US"/>
              <a:t>의 경우 </a:t>
            </a:r>
            <a:r>
              <a:rPr lang="en-US" altLang="ko-KR"/>
              <a:t>python</a:t>
            </a:r>
            <a:r>
              <a:rPr lang="ko-KR" altLang="en-US"/>
              <a:t>으로 간단하게 실행할 수 있는 </a:t>
            </a:r>
            <a:r>
              <a:rPr lang="en-US" altLang="ko-KR"/>
              <a:t>9</a:t>
            </a:r>
            <a:r>
              <a:rPr lang="ko-KR" altLang="en-US"/>
              <a:t>개의 커맨드를 제공</a:t>
            </a:r>
            <a:endParaRPr lang="en-US" altLang="ko-KR"/>
          </a:p>
          <a:p>
            <a:r>
              <a:rPr lang="en-US" altLang="ko-KR"/>
              <a:t>RDB</a:t>
            </a:r>
            <a:r>
              <a:rPr lang="ko-KR" altLang="en-US"/>
              <a:t>위에 확장된 형태로 구축된 </a:t>
            </a:r>
            <a:r>
              <a:rPr lang="en-US" altLang="ko-KR"/>
              <a:t>VDBMS</a:t>
            </a:r>
            <a:r>
              <a:rPr lang="ko-KR" altLang="en-US"/>
              <a:t>의 경우는 </a:t>
            </a:r>
            <a:r>
              <a:rPr lang="en-US" altLang="ko-KR"/>
              <a:t>SQL </a:t>
            </a:r>
            <a:r>
              <a:rPr lang="ko-KR" altLang="en-US"/>
              <a:t>구문에 벡터 요소를 집어넣어서 쿼리 가능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1 sql</a:t>
            </a:r>
          </a:p>
          <a:p>
            <a:r>
              <a:rPr lang="ko-KR" altLang="en-US"/>
              <a:t>임베딩열에 저장된 임베딩 벡터와 벡터 </a:t>
            </a:r>
            <a:r>
              <a:rPr lang="en-US" altLang="ko-KR"/>
              <a:t>[3,1,2] </a:t>
            </a:r>
            <a:r>
              <a:rPr lang="ko-KR" altLang="en-US"/>
              <a:t>간의 거리를 계산하여 최종 결과에서 가장 가까운 </a:t>
            </a:r>
            <a:r>
              <a:rPr lang="en-US" altLang="ko-KR"/>
              <a:t>5</a:t>
            </a:r>
            <a:r>
              <a:rPr lang="ko-KR" altLang="en-US"/>
              <a:t>개의 레코드 반환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2sql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/>
              <a:t>임베딩열에 저장된 임베딩 벡터와 벡터 </a:t>
            </a:r>
            <a:r>
              <a:rPr lang="en-US" altLang="ko-KR"/>
              <a:t>[3,1,2] </a:t>
            </a:r>
            <a:r>
              <a:rPr lang="ko-KR" altLang="en-US"/>
              <a:t>간의 거리를 계산하여 최종 결과에서 거리가 </a:t>
            </a:r>
            <a:r>
              <a:rPr lang="en-US" altLang="ko-KR"/>
              <a:t>5 </a:t>
            </a:r>
            <a:r>
              <a:rPr lang="ko-KR" altLang="en-US"/>
              <a:t>보다 작은 레코드 반환</a:t>
            </a:r>
            <a:endParaRPr lang="en-US" altLang="ko-KR"/>
          </a:p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651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(c, k)-search</a:t>
            </a:r>
            <a:r>
              <a:rPr lang="ko-KR" altLang="en-US"/>
              <a:t>의 경우 </a:t>
            </a:r>
            <a:r>
              <a:rPr lang="en-US" altLang="ko-KR"/>
              <a:t>O(DN)</a:t>
            </a:r>
            <a:r>
              <a:rPr lang="ko-KR" altLang="en-US"/>
              <a:t>의 복잡도를 가지고 있으므로 매우 큰 </a:t>
            </a:r>
            <a:r>
              <a:rPr lang="en-US" altLang="ko-KR"/>
              <a:t>D</a:t>
            </a:r>
            <a:r>
              <a:rPr lang="ko-KR" altLang="en-US"/>
              <a:t>나 </a:t>
            </a:r>
            <a:r>
              <a:rPr lang="en-US" altLang="ko-KR"/>
              <a:t>N</a:t>
            </a:r>
            <a:r>
              <a:rPr lang="ko-KR" altLang="en-US"/>
              <a:t>의 경우 쿼리가 금지됨</a:t>
            </a:r>
            <a:endParaRPr lang="en-US" altLang="ko-KR"/>
          </a:p>
          <a:p>
            <a:r>
              <a:rPr lang="ko-KR" altLang="en-US"/>
              <a:t>비교 숫자를 줄이는 것이 쿼리 속도를 높임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따라서 인덱싱 기법이 제안됨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21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Partitioning algorithm</a:t>
            </a:r>
          </a:p>
          <a:p>
            <a:r>
              <a:rPr lang="ko-KR" altLang="en-US"/>
              <a:t>가상 노드 사용 </a:t>
            </a:r>
            <a:r>
              <a:rPr lang="en-US" altLang="ko-KR"/>
              <a:t>: </a:t>
            </a:r>
            <a:r>
              <a:rPr lang="ko-KR" altLang="en-US"/>
              <a:t>하나의 노드에서 두개 이상의 가상 노드 시스템을 사용</a:t>
            </a:r>
            <a:endParaRPr lang="en-US" altLang="ko-KR"/>
          </a:p>
          <a:p>
            <a:r>
              <a:rPr lang="ko-KR" altLang="en-US"/>
              <a:t>가상 노드는 부하 분산을 더 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590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Partitioning algorithm</a:t>
            </a:r>
          </a:p>
          <a:p>
            <a:r>
              <a:rPr lang="ko-KR" altLang="en-US"/>
              <a:t>가상 노드 사용 </a:t>
            </a:r>
            <a:r>
              <a:rPr lang="en-US" altLang="ko-KR"/>
              <a:t>: </a:t>
            </a:r>
            <a:r>
              <a:rPr lang="ko-KR" altLang="en-US"/>
              <a:t>하나의 노드에서 두개 이상의 가상 노드 시스템을 사용</a:t>
            </a:r>
            <a:endParaRPr lang="en-US" altLang="ko-KR"/>
          </a:p>
          <a:p>
            <a:r>
              <a:rPr lang="ko-KR" altLang="en-US"/>
              <a:t>가상 노드는 부하 분산을 더 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593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L : </a:t>
            </a:r>
            <a:r>
              <a:rPr lang="ko-KR" altLang="en-US"/>
              <a:t>해시 테이블 개수</a:t>
            </a:r>
            <a:endParaRPr lang="en-US" altLang="ko-KR"/>
          </a:p>
          <a:p>
            <a:r>
              <a:rPr lang="en-US" altLang="ko-KR"/>
              <a:t>D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벡터 차원 수</a:t>
            </a:r>
            <a:endParaRPr lang="en-US" altLang="ko-KR"/>
          </a:p>
          <a:p>
            <a:r>
              <a:rPr lang="en-US" altLang="ko-KR"/>
              <a:t>N : </a:t>
            </a:r>
            <a:r>
              <a:rPr lang="ko-KR" altLang="en-US"/>
              <a:t>데이터 개수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943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endParaRPr lang="en-US" altLang="ko-KR"/>
          </a:p>
          <a:p>
            <a:r>
              <a:rPr lang="en-US" altLang="ko-KR" b="1"/>
              <a:t>Spherical LSH</a:t>
            </a:r>
            <a:r>
              <a:rPr lang="ko-KR" altLang="en-US"/>
              <a:t>는 </a:t>
            </a:r>
            <a:r>
              <a:rPr lang="ko-KR" altLang="en-US" b="1"/>
              <a:t>구면</a:t>
            </a:r>
            <a:r>
              <a:rPr lang="en-US" altLang="ko-KR" b="1"/>
              <a:t>(spherical) </a:t>
            </a:r>
            <a:r>
              <a:rPr lang="ko-KR" altLang="en-US" b="1"/>
              <a:t>기반 </a:t>
            </a:r>
            <a:r>
              <a:rPr lang="en-US" altLang="ko-KR" b="1"/>
              <a:t>Locality Sensitive Hashing</a:t>
            </a:r>
            <a:endParaRPr lang="en-US" altLang="ko-KR"/>
          </a:p>
          <a:p>
            <a:r>
              <a:rPr lang="en-US" altLang="ko-KR"/>
              <a:t>FALCONN</a:t>
            </a:r>
            <a:r>
              <a:rPr lang="ko-KR" altLang="en-US"/>
              <a:t>은 데이터를 단위 구로 투영한 후</a:t>
            </a:r>
            <a:r>
              <a:rPr lang="en-US" altLang="ko-KR"/>
              <a:t>, </a:t>
            </a:r>
            <a:r>
              <a:rPr lang="ko-KR" altLang="en-US"/>
              <a:t>작은 겹치는 구체로 재귀적으로 분할하여 벡터를 해싱하고</a:t>
            </a:r>
            <a:r>
              <a:rPr lang="en-US" altLang="ko-KR"/>
              <a:t>, </a:t>
            </a:r>
            <a:r>
              <a:rPr lang="ko-KR" altLang="en-US"/>
              <a:t>쿼리 시에는 인접 구체를 탐색하여 유사 벡터를 찾음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88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데이터 집합 </a:t>
            </a:r>
            <a:r>
              <a:rPr lang="en-US" altLang="ko-KR"/>
              <a:t>S</a:t>
            </a:r>
            <a:r>
              <a:rPr lang="ko-KR" altLang="en-US"/>
              <a:t>의 유사도 행렬의 주성분</a:t>
            </a:r>
            <a:r>
              <a:rPr lang="en-US" altLang="ko-KR"/>
              <a:t>(principal components)</a:t>
            </a:r>
            <a:r>
              <a:rPr lang="ko-KR" altLang="en-US"/>
              <a:t>에 기반하여 해시 함수를 설계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학습을 시켜 해싱을 하기 때문에 일반적으로 오랜 학습 시간이 필요하고</a:t>
            </a:r>
            <a:r>
              <a:rPr lang="en-US" altLang="ko-KR"/>
              <a:t>, </a:t>
            </a:r>
            <a:r>
              <a:rPr lang="ko-KR" altLang="en-US"/>
              <a:t>분포 박의 데이터 업데이트에 민감한 경향이 있습니다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496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LSH</a:t>
            </a:r>
            <a:r>
              <a:rPr lang="ko-KR" altLang="en-US" dirty="0"/>
              <a:t>의 경우 여러 개의 해시 테이블을 사용하기 때문에 저장 비용이 클 수 있음</a:t>
            </a:r>
            <a:endParaRPr lang="en-US" altLang="ko-KR" dirty="0"/>
          </a:p>
          <a:p>
            <a:r>
              <a:rPr lang="en-US" altLang="ko-KR" dirty="0"/>
              <a:t>Quantization</a:t>
            </a:r>
            <a:r>
              <a:rPr lang="ko-KR" altLang="en-US" dirty="0"/>
              <a:t>을 사용하여 벡터 압축을 목표로 함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183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92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025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데이터 집합 </a:t>
            </a:r>
            <a:r>
              <a:rPr lang="en-US" altLang="ko-KR"/>
              <a:t>S</a:t>
            </a:r>
            <a:r>
              <a:rPr lang="ko-KR" altLang="en-US"/>
              <a:t>의 유사도 행렬의 주성분</a:t>
            </a:r>
            <a:r>
              <a:rPr lang="en-US" altLang="ko-KR"/>
              <a:t>(principal components)</a:t>
            </a:r>
            <a:r>
              <a:rPr lang="ko-KR" altLang="en-US"/>
              <a:t>에 기반하여 해시 함수를 설계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학습을 시켜 해싱을 하기 때문에 일반적으로 오랜 학습 시간이 필요하고</a:t>
            </a:r>
            <a:r>
              <a:rPr lang="en-US" altLang="ko-KR"/>
              <a:t>, </a:t>
            </a:r>
            <a:r>
              <a:rPr lang="ko-KR" altLang="en-US"/>
              <a:t>분포 박의 데이터 업데이트에 민감한 경향이 있습니다</a:t>
            </a:r>
            <a:r>
              <a:rPr lang="en-US" altLang="ko-KR"/>
              <a:t>.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K-means </a:t>
            </a:r>
            <a:r>
              <a:rPr lang="ko-KR" altLang="en-US"/>
              <a:t>알고리즘 사용 예제(고차원 벡터를 쪼개서 여러 서브 공간으로 나눠 계산량을 줄이고 저장 공간을 절약</a:t>
            </a:r>
            <a:r>
              <a:rPr lang="en-US" altLang="ko-KR"/>
              <a:t>)</a:t>
            </a:r>
          </a:p>
          <a:p>
            <a:endParaRPr lang="en-US" altLang="ko-KR"/>
          </a:p>
          <a:p>
            <a:r>
              <a:rPr lang="en-US" altLang="ko-KR"/>
              <a:t>1. </a:t>
            </a:r>
            <a:r>
              <a:rPr lang="ko-KR" altLang="en-US"/>
              <a:t>고차원 벡터 </a:t>
            </a:r>
            <a:r>
              <a:rPr lang="en-US" altLang="ko-KR"/>
              <a:t>– 4</a:t>
            </a:r>
            <a:r>
              <a:rPr lang="ko-KR" altLang="en-US"/>
              <a:t>차원인경우 </a:t>
            </a:r>
            <a:r>
              <a:rPr lang="en-US" altLang="ko-KR"/>
              <a:t>: 2</a:t>
            </a:r>
            <a:r>
              <a:rPr lang="ko-KR" altLang="en-US"/>
              <a:t>차원으로 쪼개서 표현하여 두개의 공간으로 분리</a:t>
            </a:r>
            <a:endParaRPr lang="en-US" altLang="ko-KR"/>
          </a:p>
          <a:p>
            <a:r>
              <a:rPr lang="en-US" altLang="ko-KR"/>
              <a:t>2. </a:t>
            </a:r>
            <a:r>
              <a:rPr lang="ko-KR" altLang="en-US"/>
              <a:t>각 벡터에 대해 클러스터링을 수행하여 클러스터의 중심을 구함</a:t>
            </a:r>
            <a:endParaRPr lang="en-US" altLang="ko-KR"/>
          </a:p>
          <a:p>
            <a:r>
              <a:rPr lang="en-US" altLang="ko-KR"/>
              <a:t>3. </a:t>
            </a:r>
            <a:r>
              <a:rPr lang="ko-KR" altLang="en-US"/>
              <a:t>새로운 벡터가 추가될 경우 </a:t>
            </a:r>
            <a:r>
              <a:rPr lang="en-US" altLang="ko-KR"/>
              <a:t>4</a:t>
            </a:r>
            <a:r>
              <a:rPr lang="ko-KR" altLang="en-US"/>
              <a:t>차원 벡터를 두 개의 공간으로 나눔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ko-KR" altLang="en-US"/>
              <a:t>각 공간에서 가까운 공간을 찾아 탐색</a:t>
            </a:r>
            <a:endParaRPr lang="en-US" altLang="ko-KR"/>
          </a:p>
          <a:p>
            <a:pPr marL="0" indent="0">
              <a:buFontTx/>
              <a:buNone/>
            </a:pPr>
            <a:r>
              <a:rPr lang="en-US" altLang="ko-KR"/>
              <a:t>- </a:t>
            </a:r>
            <a:r>
              <a:rPr lang="ko-KR" altLang="en-US"/>
              <a:t>해당 벡터는 </a:t>
            </a:r>
            <a:r>
              <a:rPr lang="en-US" altLang="ko-KR"/>
              <a:t>1</a:t>
            </a:r>
            <a:r>
              <a:rPr lang="ko-KR" altLang="en-US"/>
              <a:t>번 공간에서는 </a:t>
            </a:r>
            <a:r>
              <a:rPr lang="en-US" altLang="ko-KR"/>
              <a:t>3</a:t>
            </a:r>
            <a:r>
              <a:rPr lang="ko-KR" altLang="en-US"/>
              <a:t>번 클러스터</a:t>
            </a:r>
            <a:r>
              <a:rPr lang="en-US" altLang="ko-KR"/>
              <a:t>, 2</a:t>
            </a:r>
            <a:r>
              <a:rPr lang="ko-KR" altLang="en-US"/>
              <a:t>번 공간에서는 </a:t>
            </a:r>
            <a:r>
              <a:rPr lang="en-US" altLang="ko-KR"/>
              <a:t>1</a:t>
            </a:r>
            <a:r>
              <a:rPr lang="ko-KR" altLang="en-US"/>
              <a:t>번 클러스터에 가장 가까운 인덱스를 가짐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76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K-means </a:t>
            </a:r>
            <a:r>
              <a:rPr lang="ko-KR" altLang="en-US"/>
              <a:t>알고리즘 사용 예제(고차원 벡터를 쪼개서 여러 서브 공간으로 나눠 계산량을 줄이고 저장 공간을 절약</a:t>
            </a:r>
            <a:r>
              <a:rPr lang="en-US" altLang="ko-KR"/>
              <a:t>)</a:t>
            </a:r>
          </a:p>
          <a:p>
            <a:endParaRPr lang="en-US" altLang="ko-KR"/>
          </a:p>
          <a:p>
            <a:r>
              <a:rPr lang="en-US" altLang="ko-KR"/>
              <a:t>1. </a:t>
            </a:r>
            <a:r>
              <a:rPr lang="ko-KR" altLang="en-US"/>
              <a:t>고차원 벡터 </a:t>
            </a:r>
            <a:r>
              <a:rPr lang="en-US" altLang="ko-KR"/>
              <a:t>– 4</a:t>
            </a:r>
            <a:r>
              <a:rPr lang="ko-KR" altLang="en-US"/>
              <a:t>차원인경우 </a:t>
            </a:r>
            <a:r>
              <a:rPr lang="en-US" altLang="ko-KR"/>
              <a:t>: 2</a:t>
            </a:r>
            <a:r>
              <a:rPr lang="ko-KR" altLang="en-US"/>
              <a:t>차원으로 쪼개서 표현하여 두개의 공간으로 분리</a:t>
            </a:r>
            <a:endParaRPr lang="en-US" altLang="ko-KR"/>
          </a:p>
          <a:p>
            <a:r>
              <a:rPr lang="en-US" altLang="ko-KR"/>
              <a:t>2. </a:t>
            </a:r>
            <a:r>
              <a:rPr lang="ko-KR" altLang="en-US"/>
              <a:t>각 벡터에 대해 클러스터링을 수행하여 클러스터의 중심을 구함</a:t>
            </a:r>
            <a:endParaRPr lang="en-US" altLang="ko-KR"/>
          </a:p>
          <a:p>
            <a:r>
              <a:rPr lang="en-US" altLang="ko-KR"/>
              <a:t>3. </a:t>
            </a:r>
            <a:r>
              <a:rPr lang="ko-KR" altLang="en-US"/>
              <a:t>새로운 벡터가 추가될 경우 </a:t>
            </a:r>
            <a:r>
              <a:rPr lang="en-US" altLang="ko-KR"/>
              <a:t>4</a:t>
            </a:r>
            <a:r>
              <a:rPr lang="ko-KR" altLang="en-US"/>
              <a:t>차원 벡터를 두 개의 공간으로 나눔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ko-KR" altLang="en-US"/>
              <a:t>각 공간에서 가까운 공간을 찾아 탐색</a:t>
            </a:r>
            <a:endParaRPr lang="en-US" altLang="ko-KR"/>
          </a:p>
          <a:p>
            <a:pPr marL="0" indent="0">
              <a:buFontTx/>
              <a:buNone/>
            </a:pPr>
            <a:r>
              <a:rPr lang="en-US" altLang="ko-KR"/>
              <a:t>- </a:t>
            </a:r>
            <a:r>
              <a:rPr lang="ko-KR" altLang="en-US"/>
              <a:t>해당 벡터는 </a:t>
            </a:r>
            <a:r>
              <a:rPr lang="en-US" altLang="ko-KR"/>
              <a:t>1</a:t>
            </a:r>
            <a:r>
              <a:rPr lang="ko-KR" altLang="en-US"/>
              <a:t>번 공간에서는 </a:t>
            </a:r>
            <a:r>
              <a:rPr lang="en-US" altLang="ko-KR"/>
              <a:t>3</a:t>
            </a:r>
            <a:r>
              <a:rPr lang="ko-KR" altLang="en-US"/>
              <a:t>번 클러스터</a:t>
            </a:r>
            <a:r>
              <a:rPr lang="en-US" altLang="ko-KR"/>
              <a:t>, 2</a:t>
            </a:r>
            <a:r>
              <a:rPr lang="ko-KR" altLang="en-US"/>
              <a:t>번 공간에서는 </a:t>
            </a:r>
            <a:r>
              <a:rPr lang="en-US" altLang="ko-KR"/>
              <a:t>1</a:t>
            </a:r>
            <a:r>
              <a:rPr lang="ko-KR" altLang="en-US"/>
              <a:t>번 클러스터에 가장 가까운 인덱스를 가짐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218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K-means </a:t>
            </a:r>
            <a:r>
              <a:rPr lang="ko-KR" altLang="en-US"/>
              <a:t>알고리즘 사용 예제(고차원 벡터를 쪼개서 여러 서브 공간으로 나눠 계산량을 줄이고 저장 공간을 절약</a:t>
            </a:r>
            <a:r>
              <a:rPr lang="en-US" altLang="ko-KR"/>
              <a:t>)</a:t>
            </a:r>
          </a:p>
          <a:p>
            <a:endParaRPr lang="en-US" altLang="ko-KR"/>
          </a:p>
          <a:p>
            <a:r>
              <a:rPr lang="en-US" altLang="ko-KR"/>
              <a:t>1. </a:t>
            </a:r>
            <a:r>
              <a:rPr lang="ko-KR" altLang="en-US"/>
              <a:t>고차원 벡터 </a:t>
            </a:r>
            <a:r>
              <a:rPr lang="en-US" altLang="ko-KR"/>
              <a:t>– 4</a:t>
            </a:r>
            <a:r>
              <a:rPr lang="ko-KR" altLang="en-US"/>
              <a:t>차원인경우 </a:t>
            </a:r>
            <a:r>
              <a:rPr lang="en-US" altLang="ko-KR"/>
              <a:t>: 2</a:t>
            </a:r>
            <a:r>
              <a:rPr lang="ko-KR" altLang="en-US"/>
              <a:t>차원으로 쪼개서 표현하여 두개의 공간으로 분리</a:t>
            </a:r>
            <a:endParaRPr lang="en-US" altLang="ko-KR"/>
          </a:p>
          <a:p>
            <a:r>
              <a:rPr lang="en-US" altLang="ko-KR"/>
              <a:t>2. </a:t>
            </a:r>
            <a:r>
              <a:rPr lang="ko-KR" altLang="en-US"/>
              <a:t>각 벡터에 대해 클러스터링을 수행하여 클러스터의 중심을 구함</a:t>
            </a:r>
            <a:endParaRPr lang="en-US" altLang="ko-KR"/>
          </a:p>
          <a:p>
            <a:r>
              <a:rPr lang="en-US" altLang="ko-KR"/>
              <a:t>3. </a:t>
            </a:r>
            <a:r>
              <a:rPr lang="ko-KR" altLang="en-US"/>
              <a:t>새로운 벡터가 추가될 경우 </a:t>
            </a:r>
            <a:r>
              <a:rPr lang="en-US" altLang="ko-KR"/>
              <a:t>4</a:t>
            </a:r>
            <a:r>
              <a:rPr lang="ko-KR" altLang="en-US"/>
              <a:t>차원 벡터를 두 개의 공간으로 나눔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ko-KR" altLang="en-US"/>
              <a:t>각 공간에서 가까운 공간을 찾아 탐색</a:t>
            </a:r>
            <a:endParaRPr lang="en-US" altLang="ko-KR"/>
          </a:p>
          <a:p>
            <a:pPr marL="0" indent="0">
              <a:buFontTx/>
              <a:buNone/>
            </a:pPr>
            <a:r>
              <a:rPr lang="en-US" altLang="ko-KR"/>
              <a:t>- </a:t>
            </a:r>
            <a:r>
              <a:rPr lang="ko-KR" altLang="en-US"/>
              <a:t>해당 벡터는 </a:t>
            </a:r>
            <a:r>
              <a:rPr lang="en-US" altLang="ko-KR"/>
              <a:t>1</a:t>
            </a:r>
            <a:r>
              <a:rPr lang="ko-KR" altLang="en-US"/>
              <a:t>번 공간에서는 </a:t>
            </a:r>
            <a:r>
              <a:rPr lang="en-US" altLang="ko-KR"/>
              <a:t>3</a:t>
            </a:r>
            <a:r>
              <a:rPr lang="ko-KR" altLang="en-US"/>
              <a:t>번 클러스터</a:t>
            </a:r>
            <a:r>
              <a:rPr lang="en-US" altLang="ko-KR"/>
              <a:t>, 2</a:t>
            </a:r>
            <a:r>
              <a:rPr lang="ko-KR" altLang="en-US"/>
              <a:t>번 공간에서는 </a:t>
            </a:r>
            <a:r>
              <a:rPr lang="en-US" altLang="ko-KR"/>
              <a:t>1</a:t>
            </a:r>
            <a:r>
              <a:rPr lang="ko-KR" altLang="en-US"/>
              <a:t>번 클러스터에 가장 가까운 인덱스를 가짐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202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K-means </a:t>
            </a:r>
            <a:r>
              <a:rPr lang="ko-KR" altLang="en-US"/>
              <a:t>알고리즘 사용 예제(고차원 벡터를 쪼개서 여러 서브 공간으로 나눠 계산량을 줄이고 저장 공간을 절약</a:t>
            </a:r>
            <a:r>
              <a:rPr lang="en-US" altLang="ko-KR"/>
              <a:t>)</a:t>
            </a:r>
          </a:p>
          <a:p>
            <a:endParaRPr lang="en-US" altLang="ko-KR"/>
          </a:p>
          <a:p>
            <a:r>
              <a:rPr lang="en-US" altLang="ko-KR"/>
              <a:t>1. </a:t>
            </a:r>
            <a:r>
              <a:rPr lang="ko-KR" altLang="en-US"/>
              <a:t>고차원 벡터 </a:t>
            </a:r>
            <a:r>
              <a:rPr lang="en-US" altLang="ko-KR"/>
              <a:t>– 4</a:t>
            </a:r>
            <a:r>
              <a:rPr lang="ko-KR" altLang="en-US"/>
              <a:t>차원인경우 </a:t>
            </a:r>
            <a:r>
              <a:rPr lang="en-US" altLang="ko-KR"/>
              <a:t>: 2</a:t>
            </a:r>
            <a:r>
              <a:rPr lang="ko-KR" altLang="en-US"/>
              <a:t>차원으로 쪼개서 표현하여 두개의 공간으로 분리</a:t>
            </a:r>
            <a:endParaRPr lang="en-US" altLang="ko-KR"/>
          </a:p>
          <a:p>
            <a:r>
              <a:rPr lang="en-US" altLang="ko-KR"/>
              <a:t>2. </a:t>
            </a:r>
            <a:r>
              <a:rPr lang="ko-KR" altLang="en-US"/>
              <a:t>각 벡터에 대해 클러스터링을 수행하여 클러스터의 중심을 구함</a:t>
            </a:r>
            <a:endParaRPr lang="en-US" altLang="ko-KR"/>
          </a:p>
          <a:p>
            <a:r>
              <a:rPr lang="en-US" altLang="ko-KR"/>
              <a:t>3. </a:t>
            </a:r>
            <a:r>
              <a:rPr lang="ko-KR" altLang="en-US"/>
              <a:t>새로운 벡터가 추가될 경우 </a:t>
            </a:r>
            <a:r>
              <a:rPr lang="en-US" altLang="ko-KR"/>
              <a:t>4</a:t>
            </a:r>
            <a:r>
              <a:rPr lang="ko-KR" altLang="en-US"/>
              <a:t>차원 벡터를 두 개의 공간으로 나눔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ko-KR" altLang="en-US"/>
              <a:t>각 공간에서 가까운 공간을 찾아 탐색</a:t>
            </a:r>
            <a:endParaRPr lang="en-US" altLang="ko-KR"/>
          </a:p>
          <a:p>
            <a:pPr marL="0" indent="0">
              <a:buFontTx/>
              <a:buNone/>
            </a:pPr>
            <a:r>
              <a:rPr lang="en-US" altLang="ko-KR"/>
              <a:t>- </a:t>
            </a:r>
            <a:r>
              <a:rPr lang="ko-KR" altLang="en-US"/>
              <a:t>해당 벡터는 </a:t>
            </a:r>
            <a:r>
              <a:rPr lang="en-US" altLang="ko-KR"/>
              <a:t>1</a:t>
            </a:r>
            <a:r>
              <a:rPr lang="ko-KR" altLang="en-US"/>
              <a:t>번 공간에서는 </a:t>
            </a:r>
            <a:r>
              <a:rPr lang="en-US" altLang="ko-KR"/>
              <a:t>3</a:t>
            </a:r>
            <a:r>
              <a:rPr lang="ko-KR" altLang="en-US"/>
              <a:t>번 클러스터</a:t>
            </a:r>
            <a:r>
              <a:rPr lang="en-US" altLang="ko-KR"/>
              <a:t>, 2</a:t>
            </a:r>
            <a:r>
              <a:rPr lang="ko-KR" altLang="en-US"/>
              <a:t>번 공간에서는 </a:t>
            </a:r>
            <a:r>
              <a:rPr lang="en-US" altLang="ko-KR"/>
              <a:t>1</a:t>
            </a:r>
            <a:r>
              <a:rPr lang="ko-KR" altLang="en-US"/>
              <a:t>번 클러스터에 가장 가까운 인덱스를 가짐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8104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K-means </a:t>
            </a:r>
            <a:r>
              <a:rPr lang="ko-KR" altLang="en-US"/>
              <a:t>알고리즘 사용 예제(고차원 벡터를 쪼개서 여러 서브 공간으로 나눠 계산량을 줄이고 저장 공간을 절약</a:t>
            </a:r>
            <a:r>
              <a:rPr lang="en-US" altLang="ko-KR"/>
              <a:t>)</a:t>
            </a:r>
          </a:p>
          <a:p>
            <a:endParaRPr lang="en-US" altLang="ko-KR"/>
          </a:p>
          <a:p>
            <a:r>
              <a:rPr lang="en-US" altLang="ko-KR"/>
              <a:t>1. </a:t>
            </a:r>
            <a:r>
              <a:rPr lang="ko-KR" altLang="en-US"/>
              <a:t>고차원 벡터 </a:t>
            </a:r>
            <a:r>
              <a:rPr lang="en-US" altLang="ko-KR"/>
              <a:t>– 4</a:t>
            </a:r>
            <a:r>
              <a:rPr lang="ko-KR" altLang="en-US"/>
              <a:t>차원인경우 </a:t>
            </a:r>
            <a:r>
              <a:rPr lang="en-US" altLang="ko-KR"/>
              <a:t>: 2</a:t>
            </a:r>
            <a:r>
              <a:rPr lang="ko-KR" altLang="en-US"/>
              <a:t>차원으로 쪼개서 표현하여 두개의 공간으로 분리</a:t>
            </a:r>
            <a:endParaRPr lang="en-US" altLang="ko-KR"/>
          </a:p>
          <a:p>
            <a:r>
              <a:rPr lang="en-US" altLang="ko-KR"/>
              <a:t>2. </a:t>
            </a:r>
            <a:r>
              <a:rPr lang="ko-KR" altLang="en-US"/>
              <a:t>각 벡터에 대해 클러스터링을 수행하여 클러스터의 중심을 구함</a:t>
            </a:r>
            <a:endParaRPr lang="en-US" altLang="ko-KR"/>
          </a:p>
          <a:p>
            <a:r>
              <a:rPr lang="en-US" altLang="ko-KR"/>
              <a:t>3. </a:t>
            </a:r>
            <a:r>
              <a:rPr lang="ko-KR" altLang="en-US"/>
              <a:t>새로운 벡터가 추가될 경우 </a:t>
            </a:r>
            <a:r>
              <a:rPr lang="en-US" altLang="ko-KR"/>
              <a:t>4</a:t>
            </a:r>
            <a:r>
              <a:rPr lang="ko-KR" altLang="en-US"/>
              <a:t>차원 벡터를 두 개의 공간으로 나눔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ko-KR" altLang="en-US"/>
              <a:t>각 공간에서 가까운 공간을 찾아 탐색</a:t>
            </a:r>
            <a:endParaRPr lang="en-US" altLang="ko-KR"/>
          </a:p>
          <a:p>
            <a:pPr marL="0" indent="0">
              <a:buFontTx/>
              <a:buNone/>
            </a:pPr>
            <a:r>
              <a:rPr lang="en-US" altLang="ko-KR"/>
              <a:t>- </a:t>
            </a:r>
            <a:r>
              <a:rPr lang="ko-KR" altLang="en-US"/>
              <a:t>해당 벡터는 </a:t>
            </a:r>
            <a:r>
              <a:rPr lang="en-US" altLang="ko-KR"/>
              <a:t>1</a:t>
            </a:r>
            <a:r>
              <a:rPr lang="ko-KR" altLang="en-US"/>
              <a:t>번 공간에서는 </a:t>
            </a:r>
            <a:r>
              <a:rPr lang="en-US" altLang="ko-KR"/>
              <a:t>3</a:t>
            </a:r>
            <a:r>
              <a:rPr lang="ko-KR" altLang="en-US"/>
              <a:t>번 클러스터</a:t>
            </a:r>
            <a:r>
              <a:rPr lang="en-US" altLang="ko-KR"/>
              <a:t>, 2</a:t>
            </a:r>
            <a:r>
              <a:rPr lang="ko-KR" altLang="en-US"/>
              <a:t>번 공간에서는 </a:t>
            </a:r>
            <a:r>
              <a:rPr lang="en-US" altLang="ko-KR"/>
              <a:t>1</a:t>
            </a:r>
            <a:r>
              <a:rPr lang="ko-KR" altLang="en-US"/>
              <a:t>번 클러스터에 가장 가까운 인덱스를 가짐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0012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Non-Random Trees</a:t>
            </a:r>
          </a:p>
          <a:p>
            <a:r>
              <a:rPr lang="en-US" altLang="ko-KR"/>
              <a:t>k-d </a:t>
            </a:r>
            <a:r>
              <a:rPr lang="ko-KR" altLang="en-US"/>
              <a:t>트리는 데이터를 분할할 때 각 차원의 중앙값</a:t>
            </a:r>
            <a:r>
              <a:rPr lang="en-US" altLang="ko-KR"/>
              <a:t>(median)</a:t>
            </a:r>
            <a:r>
              <a:rPr lang="ko-KR" altLang="en-US"/>
              <a:t>을 기준으로 하며</a:t>
            </a:r>
            <a:r>
              <a:rPr lang="en-US" altLang="ko-KR"/>
              <a:t>, </a:t>
            </a:r>
            <a:r>
              <a:rPr lang="ko-KR" altLang="en-US"/>
              <a:t>차원을 돌아가며 분할</a:t>
            </a:r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ko-KR" altLang="en-US"/>
              <a:t>일정한 규칙에 따라 분할하는 방식</a:t>
            </a:r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981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ko-KR" sz="1600"/>
              <a:t>Principal Component Trees</a:t>
            </a:r>
          </a:p>
          <a:p>
            <a:pPr lvl="2"/>
            <a:r>
              <a:rPr lang="en-US" altLang="ko-KR" sz="1100" b="1"/>
              <a:t>PKD-tree</a:t>
            </a:r>
            <a:r>
              <a:rPr lang="en-US" altLang="ko-KR" sz="1100"/>
              <a:t>: PKD-tree</a:t>
            </a:r>
            <a:r>
              <a:rPr lang="ko-KR" altLang="en-US" sz="1100"/>
              <a:t>에서는 </a:t>
            </a:r>
            <a:r>
              <a:rPr lang="en-US" altLang="ko-KR" sz="1100"/>
              <a:t>k-d </a:t>
            </a:r>
            <a:r>
              <a:rPr lang="ko-KR" altLang="en-US" sz="1100"/>
              <a:t>트리와 유사하게 </a:t>
            </a:r>
            <a:r>
              <a:rPr lang="en-US" altLang="ko-KR" sz="1100"/>
              <a:t>Principal</a:t>
            </a:r>
            <a:r>
              <a:rPr lang="ko-KR" altLang="en-US" sz="1100" b="1"/>
              <a:t> 방향을 돌아가며 분할 평면을 선택</a:t>
            </a:r>
            <a:endParaRPr lang="en-US" altLang="ko-KR" sz="1100" b="1"/>
          </a:p>
          <a:p>
            <a:pPr lvl="2"/>
            <a:r>
              <a:rPr lang="en-US" altLang="ko-KR" sz="1100" b="1"/>
              <a:t>FLANN</a:t>
            </a:r>
            <a:r>
              <a:rPr lang="en-US" altLang="ko-KR" sz="1100"/>
              <a:t>: FLANN</a:t>
            </a:r>
            <a:r>
              <a:rPr lang="ko-KR" altLang="en-US" sz="1100"/>
              <a:t>은 </a:t>
            </a:r>
            <a:r>
              <a:rPr lang="en-US" altLang="ko-KR" sz="1100"/>
              <a:t>principal</a:t>
            </a:r>
            <a:r>
              <a:rPr lang="ko-KR" altLang="en-US" sz="1100"/>
              <a:t> 차원을 따라 분할하는 대신</a:t>
            </a:r>
            <a:r>
              <a:rPr lang="en-US" altLang="ko-KR" sz="1100"/>
              <a:t>, </a:t>
            </a:r>
            <a:r>
              <a:rPr lang="ko-KR" altLang="en-US" sz="1100" b="1"/>
              <a:t>랜덤 </a:t>
            </a:r>
            <a:r>
              <a:rPr lang="en-US" altLang="ko-KR" sz="1100" b="1"/>
              <a:t>principal</a:t>
            </a:r>
            <a:r>
              <a:rPr lang="ko-KR" altLang="en-US" sz="1100"/>
              <a:t>을 기준으로 분할하여 효율성을 높입</a:t>
            </a:r>
            <a:endParaRPr lang="en-US" altLang="ko-KR" sz="1200"/>
          </a:p>
          <a:p>
            <a:pPr lvl="1"/>
            <a:r>
              <a:rPr lang="en-US" altLang="ko-KR" sz="1600"/>
              <a:t>Random Projection Trees, RPTree</a:t>
            </a:r>
          </a:p>
          <a:p>
            <a:pPr lvl="2"/>
            <a:r>
              <a:rPr lang="en-US" altLang="ko-KR" sz="1100" b="1"/>
              <a:t>RPTree</a:t>
            </a:r>
            <a:r>
              <a:rPr lang="en-US" altLang="ko-KR" sz="1100"/>
              <a:t>: RPTree</a:t>
            </a:r>
            <a:r>
              <a:rPr lang="ko-KR" altLang="en-US" sz="1100"/>
              <a:t>는 </a:t>
            </a:r>
            <a:r>
              <a:rPr lang="en-US" altLang="ko-KR" sz="1100"/>
              <a:t>[120]</a:t>
            </a:r>
            <a:r>
              <a:rPr lang="ko-KR" altLang="en-US" sz="1100"/>
              <a:t>에서 탐구된 랜덤 회전 트리를 확장하여</a:t>
            </a:r>
            <a:r>
              <a:rPr lang="en-US" altLang="ko-KR" sz="1100"/>
              <a:t>, </a:t>
            </a:r>
            <a:r>
              <a:rPr lang="ko-KR" altLang="en-US" sz="1100"/>
              <a:t>랜덤 분할 평면과 함께 랜덤 분할을 추가합니다</a:t>
            </a:r>
            <a:r>
              <a:rPr lang="en-US" altLang="ko-KR" sz="1100"/>
              <a:t>. </a:t>
            </a:r>
            <a:r>
              <a:rPr lang="en-US" altLang="ko-KR" sz="1100" b="1"/>
              <a:t>Spill trees</a:t>
            </a:r>
            <a:r>
              <a:rPr lang="ko-KR" altLang="en-US" sz="1100"/>
              <a:t>의 개념에서 영감을 받아</a:t>
            </a:r>
            <a:r>
              <a:rPr lang="en-US" altLang="ko-KR" sz="1100"/>
              <a:t>, </a:t>
            </a:r>
            <a:r>
              <a:rPr lang="ko-KR" altLang="en-US" sz="1100"/>
              <a:t>분할된 영역이 겹치도록 허용하여 데이터가 중복되게 만듬</a:t>
            </a:r>
            <a:endParaRPr lang="en-US" altLang="ko-KR" sz="1100"/>
          </a:p>
          <a:p>
            <a:pPr lvl="2"/>
            <a:r>
              <a:rPr lang="en-US" altLang="ko-KR" sz="1100" b="1"/>
              <a:t>ANNOY</a:t>
            </a:r>
            <a:r>
              <a:rPr lang="en-US" altLang="ko-KR" sz="1100"/>
              <a:t>: ANNOY</a:t>
            </a:r>
            <a:r>
              <a:rPr lang="ko-KR" altLang="en-US" sz="1100"/>
              <a:t>는 </a:t>
            </a:r>
            <a:r>
              <a:rPr lang="en-US" altLang="ko-KR" sz="1100"/>
              <a:t>RPTree</a:t>
            </a:r>
            <a:r>
              <a:rPr lang="ko-KR" altLang="en-US" sz="1100"/>
              <a:t>와 유사하지만</a:t>
            </a:r>
            <a:r>
              <a:rPr lang="en-US" altLang="ko-KR" sz="1100"/>
              <a:t>, β </a:t>
            </a:r>
            <a:r>
              <a:rPr lang="ko-KR" altLang="en-US" sz="1100"/>
              <a:t>분위 대신 무작위로 선택된 두 값의 중앙값을 분할 기준으로 사용하여 더 단순하게 계산</a:t>
            </a:r>
            <a:endParaRPr lang="en-US" altLang="ko-KR" sz="12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5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251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>
                <a:latin typeface="+mn-lt"/>
              </a:rPr>
              <a:t>NN-Descent</a:t>
            </a:r>
            <a:r>
              <a:rPr lang="en-US" altLang="ko-KR">
                <a:latin typeface="+mn-lt"/>
              </a:rPr>
              <a:t>: </a:t>
            </a:r>
            <a:r>
              <a:rPr lang="ko-KR" altLang="en-US">
                <a:latin typeface="+mn-lt"/>
              </a:rPr>
              <a:t>무작위로 시작한 </a:t>
            </a:r>
            <a:r>
              <a:rPr lang="en-US" altLang="ko-KR">
                <a:latin typeface="+mn-lt"/>
              </a:rPr>
              <a:t>KNNG</a:t>
            </a:r>
            <a:r>
              <a:rPr lang="ko-KR" altLang="en-US">
                <a:latin typeface="+mn-lt"/>
              </a:rPr>
              <a:t>를 반복적으로 개선하여 더 가까운 이웃으로 연결을 업데이트합니다</a:t>
            </a:r>
            <a:r>
              <a:rPr lang="en-US" altLang="ko-KR">
                <a:latin typeface="+mn-lt"/>
              </a:rPr>
              <a:t>. </a:t>
            </a:r>
            <a:r>
              <a:rPr lang="ko-KR" altLang="en-US">
                <a:latin typeface="+mn-lt"/>
              </a:rPr>
              <a:t>데이터셋이 특정 조건을 만족할 경우</a:t>
            </a:r>
            <a:r>
              <a:rPr lang="en-US" altLang="ko-KR">
                <a:latin typeface="+mn-lt"/>
              </a:rPr>
              <a:t>, </a:t>
            </a:r>
            <a:r>
              <a:rPr lang="ko-KR" altLang="en-US">
                <a:latin typeface="+mn-lt"/>
              </a:rPr>
              <a:t>빠르게 수렴하며 높은 효율성을 제공합니다</a:t>
            </a:r>
            <a:r>
              <a:rPr lang="en-US" altLang="ko-KR">
                <a:latin typeface="+mn-lt"/>
              </a:rPr>
              <a:t>.</a:t>
            </a:r>
          </a:p>
          <a:p>
            <a:endParaRPr lang="en-US" altLang="ko-KR" b="1">
              <a:latin typeface="+mn-lt"/>
            </a:endParaRPr>
          </a:p>
          <a:p>
            <a:r>
              <a:rPr lang="en-US" altLang="ko-KR" b="1">
                <a:latin typeface="+mn-lt"/>
              </a:rPr>
              <a:t>EFANNA</a:t>
            </a:r>
            <a:r>
              <a:rPr lang="en-US" altLang="ko-KR">
                <a:latin typeface="+mn-lt"/>
              </a:rPr>
              <a:t>: k-d </a:t>
            </a:r>
            <a:r>
              <a:rPr lang="ko-KR" altLang="en-US">
                <a:latin typeface="+mn-lt"/>
              </a:rPr>
              <a:t>트리의 숲을 사용해 초기 </a:t>
            </a:r>
            <a:r>
              <a:rPr lang="en-US" altLang="ko-KR">
                <a:latin typeface="+mn-lt"/>
              </a:rPr>
              <a:t>KNNG</a:t>
            </a:r>
            <a:r>
              <a:rPr lang="ko-KR" altLang="en-US">
                <a:latin typeface="+mn-lt"/>
              </a:rPr>
              <a:t>를 생성한 후</a:t>
            </a:r>
            <a:r>
              <a:rPr lang="en-US" altLang="ko-KR">
                <a:latin typeface="+mn-lt"/>
              </a:rPr>
              <a:t>, </a:t>
            </a:r>
            <a:r>
              <a:rPr lang="ko-KR" altLang="en-US">
                <a:latin typeface="+mn-lt"/>
              </a:rPr>
              <a:t>이 그래프를 개선합니다</a:t>
            </a:r>
            <a:r>
              <a:rPr lang="en-US" altLang="ko-KR">
                <a:latin typeface="+mn-lt"/>
              </a:rPr>
              <a:t>. </a:t>
            </a:r>
            <a:r>
              <a:rPr lang="ko-KR" altLang="en-US">
                <a:latin typeface="+mn-lt"/>
              </a:rPr>
              <a:t>이를 통해 </a:t>
            </a:r>
            <a:r>
              <a:rPr lang="en-US" altLang="ko-KR">
                <a:latin typeface="+mn-lt"/>
              </a:rPr>
              <a:t>NN-Descent</a:t>
            </a:r>
            <a:r>
              <a:rPr lang="ko-KR" altLang="en-US">
                <a:latin typeface="+mn-lt"/>
              </a:rPr>
              <a:t>보다 더 빠르게 최적화된 근사 </a:t>
            </a:r>
            <a:r>
              <a:rPr lang="en-US" altLang="ko-KR">
                <a:latin typeface="+mn-lt"/>
              </a:rPr>
              <a:t>KNNG</a:t>
            </a:r>
            <a:r>
              <a:rPr lang="ko-KR" altLang="en-US">
                <a:latin typeface="+mn-lt"/>
              </a:rPr>
              <a:t>를 얻을 수 있습니다</a:t>
            </a:r>
            <a:r>
              <a:rPr lang="en-US" altLang="ko-KR">
                <a:latin typeface="+mn-lt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62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/>
              <a:t>FANNG</a:t>
            </a:r>
            <a:r>
              <a:rPr lang="ko-KR" altLang="en-US"/>
              <a:t>에서는 그래프 구축이 일정한 횟수의 시험</a:t>
            </a:r>
            <a:r>
              <a:rPr lang="en-US" altLang="ko-KR"/>
              <a:t>, </a:t>
            </a:r>
            <a:r>
              <a:rPr lang="ko-KR" altLang="en-US"/>
              <a:t>예를 들어 </a:t>
            </a:r>
            <a:r>
              <a:rPr lang="en-US" altLang="ko-KR"/>
              <a:t>50N50N50N </a:t>
            </a:r>
            <a:r>
              <a:rPr lang="ko-KR" altLang="en-US"/>
              <a:t>번의 반복 후에 종료됩니다</a:t>
            </a:r>
            <a:endParaRPr lang="en-US" altLang="ko-KR"/>
          </a:p>
          <a:p>
            <a:endParaRPr lang="en-US" altLang="ko-KR">
              <a:latin typeface="+mn-lt"/>
            </a:endParaRPr>
          </a:p>
          <a:p>
            <a:endParaRPr lang="en-US" altLang="ko-KR">
              <a:latin typeface="+mn-lt"/>
            </a:endParaRPr>
          </a:p>
          <a:p>
            <a:endParaRPr lang="en-US" altLang="ko-KR">
              <a:latin typeface="+mn-lt"/>
            </a:endParaRPr>
          </a:p>
          <a:p>
            <a:r>
              <a:rPr lang="ko-KR" altLang="en-US" b="1"/>
              <a:t>고정 시험</a:t>
            </a:r>
            <a:r>
              <a:rPr lang="en-US" altLang="ko-KR" b="1"/>
              <a:t>(Fixed Trial)</a:t>
            </a:r>
            <a:r>
              <a:rPr lang="en-US" altLang="ko-KR"/>
              <a:t>: </a:t>
            </a:r>
            <a:r>
              <a:rPr lang="ko-KR" altLang="en-US"/>
              <a:t>고정 시험 방식에서는 모든 시험이 특별히 지정된 소스 노드</a:t>
            </a:r>
            <a:r>
              <a:rPr lang="en-US" altLang="ko-KR"/>
              <a:t>(</a:t>
            </a:r>
            <a:r>
              <a:rPr lang="ko-KR" altLang="en-US"/>
              <a:t>일반적으로 **네비게이팅 노드</a:t>
            </a:r>
            <a:r>
              <a:rPr lang="en-US" altLang="ko-KR"/>
              <a:t>(navigating node)**</a:t>
            </a:r>
            <a:r>
              <a:rPr lang="ko-KR" altLang="en-US"/>
              <a:t>라 부름</a:t>
            </a:r>
            <a:r>
              <a:rPr lang="en-US" altLang="ko-KR"/>
              <a:t>)</a:t>
            </a:r>
            <a:r>
              <a:rPr lang="ko-KR" altLang="en-US"/>
              <a:t>에서 수행</a:t>
            </a:r>
            <a:endParaRPr lang="en-US" altLang="ko-KR"/>
          </a:p>
          <a:p>
            <a:r>
              <a:rPr lang="en-US" altLang="ko-KR">
                <a:latin typeface="+mn-lt"/>
              </a:rPr>
              <a:t>	</a:t>
            </a:r>
            <a:r>
              <a:rPr lang="en-US" altLang="ko-KR" b="1"/>
              <a:t>Navigating Spreading-Out Graph (NSG)</a:t>
            </a:r>
            <a:r>
              <a:rPr lang="en-US" altLang="ko-KR"/>
              <a:t>: </a:t>
            </a:r>
            <a:r>
              <a:rPr lang="en-US" altLang="ko-KR" b="1"/>
              <a:t>NSG</a:t>
            </a:r>
            <a:r>
              <a:rPr lang="en-US" altLang="ko-KR"/>
              <a:t> </a:t>
            </a:r>
            <a:r>
              <a:rPr lang="ko-KR" altLang="en-US"/>
              <a:t>인덱스 </a:t>
            </a:r>
            <a:r>
              <a:rPr lang="en-US" altLang="ko-KR"/>
              <a:t>[58]</a:t>
            </a:r>
            <a:r>
              <a:rPr lang="ko-KR" altLang="en-US"/>
              <a:t>는 </a:t>
            </a:r>
            <a:r>
              <a:rPr lang="ko-KR" altLang="en-US" b="1"/>
              <a:t>근사 </a:t>
            </a:r>
            <a:r>
              <a:rPr lang="en-US" altLang="ko-KR" b="1"/>
              <a:t>KNNG</a:t>
            </a:r>
          </a:p>
          <a:p>
            <a:r>
              <a:rPr lang="en-US" altLang="ko-KR" b="1"/>
              <a:t>	Vamana</a:t>
            </a:r>
            <a:r>
              <a:rPr lang="en-US" altLang="ko-KR"/>
              <a:t>: </a:t>
            </a:r>
            <a:r>
              <a:rPr lang="en-US" altLang="ko-KR" b="1"/>
              <a:t>Vamana</a:t>
            </a:r>
            <a:r>
              <a:rPr lang="ko-KR" altLang="en-US"/>
              <a:t>는 구축 속도를 높이기 위해 </a:t>
            </a:r>
            <a:r>
              <a:rPr lang="ko-KR" altLang="en-US" b="1"/>
              <a:t>근사 </a:t>
            </a:r>
            <a:r>
              <a:rPr lang="en-US" altLang="ko-KR" b="1"/>
              <a:t>KNNG</a:t>
            </a:r>
            <a:r>
              <a:rPr lang="ko-KR" altLang="en-US"/>
              <a:t> 대신 무작위 그래프로 시작</a:t>
            </a:r>
            <a:endParaRPr lang="en-US" altLang="ko-KR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68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5054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/>
              <a:t>HNSW </a:t>
            </a:r>
            <a:r>
              <a:rPr lang="ko-KR" altLang="en-US" b="1"/>
              <a:t>구조의 계층</a:t>
            </a:r>
          </a:p>
          <a:p>
            <a:pPr>
              <a:buFont typeface="+mj-lt"/>
              <a:buAutoNum type="arabicPeriod"/>
            </a:pPr>
            <a:r>
              <a:rPr lang="ko-KR" altLang="en-US" b="1"/>
              <a:t>계층</a:t>
            </a:r>
            <a:r>
              <a:rPr lang="en-US" altLang="ko-KR" b="1"/>
              <a:t>(Layer) </a:t>
            </a:r>
            <a:r>
              <a:rPr lang="ko-KR" altLang="en-US" b="1"/>
              <a:t>구조</a:t>
            </a:r>
            <a:r>
              <a:rPr lang="en-US" altLang="ko-KR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altLang="ko-KR"/>
              <a:t>HNSW </a:t>
            </a:r>
            <a:r>
              <a:rPr lang="ko-KR" altLang="en-US"/>
              <a:t>그래프는 계층 구조로 되어 있으며</a:t>
            </a:r>
            <a:r>
              <a:rPr lang="en-US" altLang="ko-KR"/>
              <a:t>, </a:t>
            </a:r>
            <a:r>
              <a:rPr lang="ko-KR" altLang="en-US"/>
              <a:t>상위 계층에서부터 하위 계층으로 내려갈수록 더 많은 노드가 포함됩니다</a:t>
            </a:r>
            <a:r>
              <a:rPr lang="en-US" altLang="ko-KR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/>
              <a:t>이 예시에서는 세 개의 계층이 있으며</a:t>
            </a:r>
            <a:r>
              <a:rPr lang="en-US" altLang="ko-KR"/>
              <a:t>, </a:t>
            </a:r>
            <a:r>
              <a:rPr lang="ko-KR" altLang="en-US"/>
              <a:t>각각의 계층은 다른 색으로 구분되어 있습니다</a:t>
            </a:r>
            <a:r>
              <a:rPr lang="en-US" altLang="ko-KR"/>
              <a:t>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altLang="ko-KR" b="1"/>
              <a:t>Layer 3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최상위</a:t>
            </a:r>
            <a:r>
              <a:rPr lang="en-US" altLang="ko-KR"/>
              <a:t>, </a:t>
            </a:r>
            <a:r>
              <a:rPr lang="ko-KR" altLang="en-US"/>
              <a:t>오렌지색</a:t>
            </a:r>
            <a:r>
              <a:rPr lang="en-US" altLang="ko-KR"/>
              <a:t>): </a:t>
            </a:r>
            <a:r>
              <a:rPr lang="ko-KR" altLang="en-US"/>
              <a:t>가장 적은 노드를 포함하며</a:t>
            </a:r>
            <a:r>
              <a:rPr lang="en-US" altLang="ko-KR"/>
              <a:t>, k=1k = 1k=1</a:t>
            </a:r>
            <a:r>
              <a:rPr lang="ko-KR" altLang="en-US"/>
              <a:t>의 차수를 갖습니다</a:t>
            </a:r>
            <a:r>
              <a:rPr lang="en-US" altLang="ko-KR"/>
              <a:t>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altLang="ko-KR" b="1"/>
              <a:t>Layer 2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중간 계층</a:t>
            </a:r>
            <a:r>
              <a:rPr lang="en-US" altLang="ko-KR"/>
              <a:t>, </a:t>
            </a:r>
            <a:r>
              <a:rPr lang="ko-KR" altLang="en-US"/>
              <a:t>파란색</a:t>
            </a:r>
            <a:r>
              <a:rPr lang="en-US" altLang="ko-KR"/>
              <a:t>): </a:t>
            </a:r>
            <a:r>
              <a:rPr lang="ko-KR" altLang="en-US"/>
              <a:t>더 많은 노드를 포함하며</a:t>
            </a:r>
            <a:r>
              <a:rPr lang="en-US" altLang="ko-KR"/>
              <a:t>, k=2k = 2k=2</a:t>
            </a:r>
            <a:r>
              <a:rPr lang="ko-KR" altLang="en-US"/>
              <a:t>의 차수를 갖습니다</a:t>
            </a:r>
            <a:r>
              <a:rPr lang="en-US" altLang="ko-KR"/>
              <a:t>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altLang="ko-KR" b="1"/>
              <a:t>Layer 1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최하위</a:t>
            </a:r>
            <a:r>
              <a:rPr lang="en-US" altLang="ko-KR"/>
              <a:t>, </a:t>
            </a:r>
            <a:r>
              <a:rPr lang="ko-KR" altLang="en-US"/>
              <a:t>보라색</a:t>
            </a:r>
            <a:r>
              <a:rPr lang="en-US" altLang="ko-KR"/>
              <a:t>): </a:t>
            </a:r>
            <a:r>
              <a:rPr lang="ko-KR" altLang="en-US"/>
              <a:t>가장 많은 노드를 포함하며</a:t>
            </a:r>
            <a:r>
              <a:rPr lang="en-US" altLang="ko-KR"/>
              <a:t>, k=3k = 3k=3</a:t>
            </a:r>
            <a:r>
              <a:rPr lang="ko-KR" altLang="en-US"/>
              <a:t>의 차수를 갖습니다</a:t>
            </a:r>
            <a:r>
              <a:rPr lang="en-US" altLang="ko-KR"/>
              <a:t>.</a:t>
            </a:r>
          </a:p>
          <a:p>
            <a:pPr>
              <a:buFont typeface="+mj-lt"/>
              <a:buAutoNum type="arabicPeriod"/>
            </a:pPr>
            <a:r>
              <a:rPr lang="ko-KR" altLang="en-US" b="1"/>
              <a:t>노드 할당</a:t>
            </a:r>
            <a:r>
              <a:rPr lang="en-US" altLang="ko-KR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/>
              <a:t>각 노드는 무작위로 특정 계층에 할당됩니다</a:t>
            </a:r>
            <a:r>
              <a:rPr lang="en-US" altLang="ko-KR"/>
              <a:t>. </a:t>
            </a:r>
            <a:r>
              <a:rPr lang="ko-KR" altLang="en-US"/>
              <a:t>그림에서는 상위 계층</a:t>
            </a:r>
            <a:r>
              <a:rPr lang="en-US" altLang="ko-KR"/>
              <a:t>(Layer 3)</a:t>
            </a:r>
            <a:r>
              <a:rPr lang="ko-KR" altLang="en-US"/>
              <a:t>에 두 개의 노드</a:t>
            </a:r>
            <a:r>
              <a:rPr lang="en-US" altLang="ko-KR"/>
              <a:t>, </a:t>
            </a:r>
            <a:r>
              <a:rPr lang="ko-KR" altLang="en-US"/>
              <a:t>중간 계층</a:t>
            </a:r>
            <a:r>
              <a:rPr lang="en-US" altLang="ko-KR"/>
              <a:t>(Layer 2)</a:t>
            </a:r>
            <a:r>
              <a:rPr lang="ko-KR" altLang="en-US"/>
              <a:t>에 두 개의 노드</a:t>
            </a:r>
            <a:r>
              <a:rPr lang="en-US" altLang="ko-KR"/>
              <a:t>, </a:t>
            </a:r>
            <a:r>
              <a:rPr lang="ko-KR" altLang="en-US"/>
              <a:t>그리고 하위 계층</a:t>
            </a:r>
            <a:r>
              <a:rPr lang="en-US" altLang="ko-KR"/>
              <a:t>(Layer 1)</a:t>
            </a:r>
            <a:r>
              <a:rPr lang="ko-KR" altLang="en-US"/>
              <a:t>에 세 개의 노드가 할당되어 있습니다</a:t>
            </a:r>
            <a:r>
              <a:rPr lang="en-US" altLang="ko-KR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ko-KR" altLang="en-US"/>
              <a:t>계층이 높아질수록 노드 수가 줄어들며</a:t>
            </a:r>
            <a:r>
              <a:rPr lang="en-US" altLang="ko-KR"/>
              <a:t>, </a:t>
            </a:r>
            <a:r>
              <a:rPr lang="ko-KR" altLang="en-US"/>
              <a:t>이는 검색할 때 상위 계층에서부터 적은 노드를 검색하여 효율적으로 시작할 수 있게 해줍니다</a:t>
            </a:r>
            <a:r>
              <a:rPr lang="en-US" altLang="ko-KR"/>
              <a:t>.</a:t>
            </a:r>
          </a:p>
          <a:p>
            <a:pPr marL="742950" lvl="1" indent="-285750">
              <a:buFont typeface="+mj-lt"/>
              <a:buAutoNum type="arabicPeriod"/>
            </a:pPr>
            <a:endParaRPr lang="en-US" altLang="ko-KR"/>
          </a:p>
          <a:p>
            <a:pPr marL="457200" lvl="1" indent="0">
              <a:buFontTx/>
              <a:buNone/>
            </a:pPr>
            <a:r>
              <a:rPr lang="en-US" altLang="ko-KR"/>
              <a:t>K</a:t>
            </a:r>
            <a:r>
              <a:rPr lang="ko-KR" altLang="en-US"/>
              <a:t>는 연결 상한을 나타내지만 그래프에 따라 최대 연결의 상한은 제한이 없을 수 있음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077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>
                <a:latin typeface="+mn-lt"/>
              </a:rPr>
              <a:t>HNSW </a:t>
            </a:r>
            <a:r>
              <a:rPr lang="ko-KR" altLang="en-US" b="1" dirty="0">
                <a:latin typeface="+mn-lt"/>
              </a:rPr>
              <a:t>가 최근 가장 많이 사용되는 인덱싱 방법</a:t>
            </a:r>
            <a:endParaRPr lang="en-US" altLang="ko-KR" b="1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배치 작업을 통한 인덱스의 경우 </a:t>
            </a:r>
            <a:r>
              <a:rPr lang="en-US" altLang="ko-KR" dirty="0">
                <a:latin typeface="+mn-lt"/>
              </a:rPr>
              <a:t>KNNG</a:t>
            </a:r>
            <a:r>
              <a:rPr lang="ko-KR" altLang="en-US" dirty="0">
                <a:latin typeface="+mn-lt"/>
              </a:rPr>
              <a:t>가 더 선호 될 수 있음 </a:t>
            </a:r>
            <a:r>
              <a:rPr lang="en-US" altLang="ko-KR" dirty="0">
                <a:latin typeface="+mn-lt"/>
              </a:rPr>
              <a:t>: </a:t>
            </a:r>
            <a:r>
              <a:rPr lang="ko-KR" altLang="en-US" dirty="0">
                <a:latin typeface="+mn-lt"/>
              </a:rPr>
              <a:t>한번 구축되면 </a:t>
            </a:r>
            <a:r>
              <a:rPr lang="en-US" altLang="ko-KR" dirty="0">
                <a:latin typeface="+mn-lt"/>
              </a:rPr>
              <a:t>O(1)</a:t>
            </a:r>
            <a:r>
              <a:rPr lang="ko-KR" altLang="en-US" dirty="0">
                <a:latin typeface="+mn-lt"/>
              </a:rPr>
              <a:t>만 걸림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오류에 대한 엄격한 질의를 해야 하는 경우 </a:t>
            </a:r>
            <a:r>
              <a:rPr lang="en-US" altLang="ko-KR" dirty="0">
                <a:latin typeface="+mn-lt"/>
              </a:rPr>
              <a:t>: LSH </a:t>
            </a:r>
            <a:r>
              <a:rPr lang="ko-KR" altLang="en-US" dirty="0">
                <a:latin typeface="+mn-lt"/>
              </a:rPr>
              <a:t>인덱싱</a:t>
            </a:r>
            <a:r>
              <a:rPr lang="en-US" altLang="ko-KR" dirty="0">
                <a:latin typeface="+mn-lt"/>
              </a:rPr>
              <a:t> or </a:t>
            </a:r>
            <a:r>
              <a:rPr lang="en-US" altLang="ko-KR" dirty="0" err="1">
                <a:latin typeface="+mn-lt"/>
              </a:rPr>
              <a:t>RPTree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메모리 제한적 </a:t>
            </a:r>
            <a:r>
              <a:rPr lang="en-US" altLang="ko-KR" dirty="0">
                <a:latin typeface="+mn-lt"/>
              </a:rPr>
              <a:t>: SPANN, </a:t>
            </a:r>
            <a:r>
              <a:rPr lang="en-US" altLang="ko-KR" dirty="0" err="1">
                <a:latin typeface="+mn-lt"/>
              </a:rPr>
              <a:t>DiskANN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쓰기 작업이 많은 경우 </a:t>
            </a:r>
            <a:r>
              <a:rPr lang="en-US" altLang="ko-KR" dirty="0">
                <a:latin typeface="+mn-lt"/>
              </a:rPr>
              <a:t>: </a:t>
            </a:r>
            <a:r>
              <a:rPr lang="ko-KR" altLang="en-US" dirty="0">
                <a:latin typeface="+mn-lt"/>
              </a:rPr>
              <a:t>테이블 기반 인덱싱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읽기 작업이 많은 경우 </a:t>
            </a:r>
            <a:r>
              <a:rPr lang="en-US" altLang="ko-KR" dirty="0">
                <a:latin typeface="+mn-lt"/>
              </a:rPr>
              <a:t>: </a:t>
            </a:r>
            <a:r>
              <a:rPr lang="ko-KR" altLang="en-US" dirty="0">
                <a:latin typeface="+mn-lt"/>
              </a:rPr>
              <a:t>트리 또는 그래프 기반 인덱싱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  <a:p>
            <a:r>
              <a:rPr lang="ko-KR" altLang="en-US" dirty="0"/>
              <a:t>더 나은 검색 성능을 달성하기 위해 구조를 혼합하려는 노력도 있었습니다</a:t>
            </a:r>
            <a:r>
              <a:rPr lang="en-US" altLang="ko-KR" dirty="0"/>
              <a:t>. </a:t>
            </a:r>
            <a:r>
              <a:rPr lang="ko-KR" altLang="en-US" dirty="0"/>
              <a:t>예를 들어</a:t>
            </a:r>
            <a:r>
              <a:rPr lang="en-US" altLang="ko-KR" dirty="0"/>
              <a:t>, [38]</a:t>
            </a:r>
            <a:r>
              <a:rPr lang="ko-KR" altLang="en-US" dirty="0"/>
              <a:t>의 인덱스와 </a:t>
            </a:r>
            <a:r>
              <a:rPr lang="en-US" altLang="ko-KR" b="1" dirty="0"/>
              <a:t>Navigating Graph and Tree (NGT) </a:t>
            </a:r>
            <a:r>
              <a:rPr lang="ko-KR" altLang="en-US" b="1" dirty="0"/>
              <a:t>인덱스</a:t>
            </a:r>
            <a:r>
              <a:rPr lang="ko-KR" altLang="en-US" dirty="0"/>
              <a:t> </a:t>
            </a:r>
            <a:r>
              <a:rPr lang="en-US" altLang="ko-KR" dirty="0"/>
              <a:t>[16]</a:t>
            </a:r>
            <a:r>
              <a:rPr lang="ko-KR" altLang="en-US" dirty="0"/>
              <a:t>는 벡터를 초기에는 트리로 분할하고</a:t>
            </a:r>
            <a:r>
              <a:rPr lang="en-US" altLang="ko-KR" dirty="0"/>
              <a:t>, </a:t>
            </a:r>
            <a:r>
              <a:rPr lang="ko-KR" altLang="en-US" dirty="0"/>
              <a:t>각 리프 노드 위에 그래프 인덱스를 사용하는 방식을 채택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2981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>
                <a:latin typeface="+mn-lt"/>
              </a:rPr>
              <a:t>HNSW </a:t>
            </a:r>
            <a:r>
              <a:rPr lang="ko-KR" altLang="en-US" b="1">
                <a:latin typeface="+mn-lt"/>
              </a:rPr>
              <a:t>가 최근 가장 많이 사용되는 인덱싱 방법</a:t>
            </a:r>
            <a:endParaRPr lang="en-US" altLang="ko-KR" b="1">
              <a:latin typeface="+mn-lt"/>
            </a:endParaRPr>
          </a:p>
          <a:p>
            <a:endParaRPr lang="en-US" altLang="ko-KR">
              <a:latin typeface="+mn-lt"/>
            </a:endParaRPr>
          </a:p>
          <a:p>
            <a:r>
              <a:rPr lang="ko-KR" altLang="en-US">
                <a:latin typeface="+mn-lt"/>
              </a:rPr>
              <a:t>배치 작업을 통한 인덱스의 경우 </a:t>
            </a:r>
            <a:r>
              <a:rPr lang="en-US" altLang="ko-KR">
                <a:latin typeface="+mn-lt"/>
              </a:rPr>
              <a:t>KNNG</a:t>
            </a:r>
            <a:r>
              <a:rPr lang="ko-KR" altLang="en-US">
                <a:latin typeface="+mn-lt"/>
              </a:rPr>
              <a:t>가 더 선호 될 수 있음 </a:t>
            </a:r>
            <a:r>
              <a:rPr lang="en-US" altLang="ko-KR">
                <a:latin typeface="+mn-lt"/>
              </a:rPr>
              <a:t>: </a:t>
            </a:r>
            <a:r>
              <a:rPr lang="ko-KR" altLang="en-US">
                <a:latin typeface="+mn-lt"/>
              </a:rPr>
              <a:t>한번 구축되면 </a:t>
            </a:r>
            <a:r>
              <a:rPr lang="en-US" altLang="ko-KR">
                <a:latin typeface="+mn-lt"/>
              </a:rPr>
              <a:t>O(1)</a:t>
            </a:r>
            <a:r>
              <a:rPr lang="ko-KR" altLang="en-US">
                <a:latin typeface="+mn-lt"/>
              </a:rPr>
              <a:t>만 걸림</a:t>
            </a:r>
            <a:endParaRPr lang="en-US" altLang="ko-KR">
              <a:latin typeface="+mn-lt"/>
            </a:endParaRPr>
          </a:p>
          <a:p>
            <a:endParaRPr lang="en-US" altLang="ko-KR">
              <a:latin typeface="+mn-lt"/>
            </a:endParaRPr>
          </a:p>
          <a:p>
            <a:r>
              <a:rPr lang="ko-KR" altLang="en-US">
                <a:latin typeface="+mn-lt"/>
              </a:rPr>
              <a:t>오류에 대한 엄격한 질의를 해야 하는 경우 </a:t>
            </a:r>
            <a:r>
              <a:rPr lang="en-US" altLang="ko-KR">
                <a:latin typeface="+mn-lt"/>
              </a:rPr>
              <a:t>: LSH </a:t>
            </a:r>
            <a:r>
              <a:rPr lang="ko-KR" altLang="en-US">
                <a:latin typeface="+mn-lt"/>
              </a:rPr>
              <a:t>인덱싱</a:t>
            </a:r>
            <a:r>
              <a:rPr lang="en-US" altLang="ko-KR">
                <a:latin typeface="+mn-lt"/>
              </a:rPr>
              <a:t> or RPTree</a:t>
            </a:r>
          </a:p>
          <a:p>
            <a:endParaRPr lang="en-US" altLang="ko-KR">
              <a:latin typeface="+mn-lt"/>
            </a:endParaRPr>
          </a:p>
          <a:p>
            <a:r>
              <a:rPr lang="ko-KR" altLang="en-US">
                <a:latin typeface="+mn-lt"/>
              </a:rPr>
              <a:t>메모리 제한적 </a:t>
            </a:r>
            <a:r>
              <a:rPr lang="en-US" altLang="ko-KR">
                <a:latin typeface="+mn-lt"/>
              </a:rPr>
              <a:t>: SPANN, DiskANN</a:t>
            </a:r>
          </a:p>
          <a:p>
            <a:endParaRPr lang="en-US" altLang="ko-KR">
              <a:latin typeface="+mn-lt"/>
            </a:endParaRPr>
          </a:p>
          <a:p>
            <a:r>
              <a:rPr lang="ko-KR" altLang="en-US">
                <a:latin typeface="+mn-lt"/>
              </a:rPr>
              <a:t>쓰기 작업이 많은 경우 </a:t>
            </a:r>
            <a:r>
              <a:rPr lang="en-US" altLang="ko-KR">
                <a:latin typeface="+mn-lt"/>
              </a:rPr>
              <a:t>: </a:t>
            </a:r>
            <a:r>
              <a:rPr lang="ko-KR" altLang="en-US">
                <a:latin typeface="+mn-lt"/>
              </a:rPr>
              <a:t>테이블 기반 인덱싱</a:t>
            </a:r>
            <a:endParaRPr lang="en-US" altLang="ko-KR">
              <a:latin typeface="+mn-lt"/>
            </a:endParaRPr>
          </a:p>
          <a:p>
            <a:endParaRPr lang="en-US" altLang="ko-KR">
              <a:latin typeface="+mn-lt"/>
            </a:endParaRPr>
          </a:p>
          <a:p>
            <a:r>
              <a:rPr lang="ko-KR" altLang="en-US">
                <a:latin typeface="+mn-lt"/>
              </a:rPr>
              <a:t>읽기 작업이 많은 경우 </a:t>
            </a:r>
            <a:r>
              <a:rPr lang="en-US" altLang="ko-KR">
                <a:latin typeface="+mn-lt"/>
              </a:rPr>
              <a:t>: </a:t>
            </a:r>
            <a:r>
              <a:rPr lang="ko-KR" altLang="en-US">
                <a:latin typeface="+mn-lt"/>
              </a:rPr>
              <a:t>트리 또는 그래프 기반 인덱싱</a:t>
            </a:r>
            <a:endParaRPr lang="en-US" altLang="ko-KR">
              <a:latin typeface="+mn-lt"/>
            </a:endParaRPr>
          </a:p>
          <a:p>
            <a:endParaRPr lang="en-US" altLang="ko-KR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3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A8BF-7D4C-EAC3-8C53-6B0E9B59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7CE840C-0856-9B67-A83D-E46894F12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AC4FBC-4083-08D0-11F8-9FA8658B5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(c, k)-search</a:t>
            </a:r>
            <a:r>
              <a:rPr lang="ko-KR" altLang="en-US"/>
              <a:t>의 경우 </a:t>
            </a:r>
            <a:r>
              <a:rPr lang="en-US" altLang="ko-KR"/>
              <a:t>O(DN)</a:t>
            </a:r>
            <a:r>
              <a:rPr lang="ko-KR" altLang="en-US"/>
              <a:t>의 복잡도를 가지고 있으므로 매우 큰 </a:t>
            </a:r>
            <a:r>
              <a:rPr lang="en-US" altLang="ko-KR"/>
              <a:t>D</a:t>
            </a:r>
            <a:r>
              <a:rPr lang="ko-KR" altLang="en-US"/>
              <a:t>나 </a:t>
            </a:r>
            <a:r>
              <a:rPr lang="en-US" altLang="ko-KR"/>
              <a:t>N</a:t>
            </a:r>
            <a:r>
              <a:rPr lang="ko-KR" altLang="en-US"/>
              <a:t>의 경우 쿼리가 금지됨</a:t>
            </a:r>
            <a:endParaRPr lang="en-US" altLang="ko-KR"/>
          </a:p>
          <a:p>
            <a:r>
              <a:rPr lang="ko-KR" altLang="en-US"/>
              <a:t>비교 숫자를 줄이는 것이 쿼리 속도를 높임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따라서 인덱싱 기법이 제안됨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86F6A9-FD4C-FF37-E6FE-A7042CCAD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015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6F783-D06B-599B-D253-5CBCDFB1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DFA519-3411-767A-4A1E-1D0E2D79D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C63F01-B791-5DDF-2E0E-D45B5E2C3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03E904-8ED7-0B79-32DA-1E28AE10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29714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84D56-F480-6ED2-1A1B-D892BAA6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3F1FFE-6B9C-149C-9A95-C18CB6A22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0A4FA1-F9A9-41EF-02BC-892D1BA40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2DB25C-7823-577B-E6D9-B14CFE693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80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C9EBA-2DF5-4F81-9D11-85824FCB2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8E4964-8AD4-6EE6-C7B3-DB00BE564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7780E49-08C6-92D4-2AB1-045FFCD4A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9F1CFC-6B6F-C536-46EC-2A3A49D94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093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A6CC9-BD1F-9C5A-FCA2-A49A46DA9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94FB13-55BB-182B-9BDB-4D8B29B93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99083B1-3A5C-5578-C535-849C891BA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D42D67-2CF2-3DDA-8A54-EE37055DD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0686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26218-6109-4DAD-FDC2-64AD86420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EC8396-07CE-0AF3-7335-129E0BA2C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23F0F7-A36B-871D-9AD7-1B0D9C1D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7F5738-A9AA-4025-01B8-331B0EF0B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92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5E7B4-4F39-E11A-319C-1F640B767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642104C-797C-B373-F091-1D09B13E1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282626-8B44-2571-877D-8EBB17254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Tx/>
              <a:buNone/>
            </a:pPr>
            <a:r>
              <a:rPr lang="en-US" altLang="ko-KR" sz="1200" dirty="0" err="1"/>
              <a:t>Qdrant</a:t>
            </a:r>
            <a:r>
              <a:rPr lang="en-US" altLang="ko-KR" sz="1200" dirty="0"/>
              <a:t>: </a:t>
            </a:r>
          </a:p>
          <a:p>
            <a:pPr lvl="2">
              <a:buFontTx/>
              <a:buNone/>
            </a:pPr>
            <a:r>
              <a:rPr lang="ko-KR" altLang="en-US" sz="1200" dirty="0" err="1"/>
              <a:t>브루트</a:t>
            </a:r>
            <a:r>
              <a:rPr lang="ko-KR" altLang="en-US" sz="1200" dirty="0"/>
              <a:t> 포스 스캔</a:t>
            </a:r>
            <a:r>
              <a:rPr lang="en-US" altLang="ko-KR" sz="1200" dirty="0"/>
              <a:t>, </a:t>
            </a:r>
            <a:r>
              <a:rPr lang="ko-KR" altLang="en-US" sz="1200" dirty="0"/>
              <a:t>속성 인덱스로 사전 필터링</a:t>
            </a:r>
            <a:r>
              <a:rPr lang="en-US" altLang="ko-KR" sz="1200" dirty="0"/>
              <a:t>, HNSQ </a:t>
            </a:r>
            <a:r>
              <a:rPr lang="ko-KR" altLang="en-US" sz="1200" dirty="0"/>
              <a:t>사전 필터링 중 하나로 실행</a:t>
            </a:r>
            <a:endParaRPr lang="en-US" altLang="ko-KR" sz="1200" dirty="0"/>
          </a:p>
          <a:p>
            <a:pPr marL="914400" lvl="2" indent="0">
              <a:buNone/>
            </a:pPr>
            <a:r>
              <a:rPr lang="en-US" altLang="ko-KR" sz="1200" dirty="0"/>
              <a:t> S</a:t>
            </a:r>
            <a:r>
              <a:rPr lang="ko-KR" altLang="en-US" sz="1200" dirty="0"/>
              <a:t>의 크기와 필터의 선택성에 따라 결정되며</a:t>
            </a:r>
            <a:r>
              <a:rPr lang="en-US" altLang="ko-KR" sz="1200" dirty="0"/>
              <a:t>, S</a:t>
            </a:r>
            <a:r>
              <a:rPr lang="ko-KR" altLang="en-US" sz="1200" dirty="0"/>
              <a:t>가 작으면 </a:t>
            </a:r>
            <a:r>
              <a:rPr lang="ko-KR" altLang="en-US" sz="1200" dirty="0" err="1"/>
              <a:t>브루트</a:t>
            </a:r>
            <a:r>
              <a:rPr lang="ko-KR" altLang="en-US" sz="1200" dirty="0"/>
              <a:t> 포스 스캔을</a:t>
            </a:r>
            <a:endParaRPr lang="en-US" altLang="ko-KR" sz="1200" dirty="0"/>
          </a:p>
          <a:p>
            <a:pPr marL="914400" lvl="2" indent="0">
              <a:buNone/>
            </a:pPr>
            <a:r>
              <a:rPr lang="ko-KR" altLang="en-US" sz="1200" dirty="0"/>
              <a:t>선택성이 높으면 속성 인덱스를</a:t>
            </a:r>
            <a:r>
              <a:rPr lang="en-US" altLang="ko-KR" sz="1200" dirty="0"/>
              <a:t>, </a:t>
            </a:r>
          </a:p>
          <a:p>
            <a:pPr marL="914400" lvl="2" indent="0">
              <a:buNone/>
            </a:pPr>
            <a:r>
              <a:rPr lang="ko-KR" altLang="en-US" sz="1200" dirty="0"/>
              <a:t>둘 다 아니면 </a:t>
            </a:r>
            <a:r>
              <a:rPr lang="en-US" altLang="ko-KR" sz="1200" dirty="0"/>
              <a:t>HNSW</a:t>
            </a:r>
            <a:r>
              <a:rPr lang="ko-KR" altLang="en-US" sz="1200" dirty="0"/>
              <a:t>를 사용</a:t>
            </a:r>
            <a:endParaRPr lang="en-US" altLang="ko-KR" sz="1200" dirty="0"/>
          </a:p>
          <a:p>
            <a:pPr lvl="2">
              <a:buFontTx/>
              <a:buNone/>
            </a:pPr>
            <a:endParaRPr lang="en-US" altLang="ko-KR" sz="1200" dirty="0"/>
          </a:p>
          <a:p>
            <a:pPr lvl="2">
              <a:buFontTx/>
              <a:buNone/>
            </a:pPr>
            <a:endParaRPr lang="en-US" altLang="ko-KR" sz="1200" dirty="0"/>
          </a:p>
          <a:p>
            <a:pPr lvl="2">
              <a:buFontTx/>
              <a:buNone/>
            </a:pPr>
            <a:r>
              <a:rPr lang="en-US" altLang="ko-KR" sz="1200" dirty="0"/>
              <a:t>Vespa: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선택성</a:t>
            </a:r>
            <a:r>
              <a:rPr lang="ko-KR" altLang="en-US" sz="1200" dirty="0"/>
              <a:t> 추정치가 낮을 때</a:t>
            </a:r>
            <a:r>
              <a:rPr lang="en-US" altLang="ko-KR" sz="1200" dirty="0"/>
              <a:t>, HNSW </a:t>
            </a:r>
            <a:r>
              <a:rPr lang="ko-KR" altLang="en-US" sz="1200" dirty="0"/>
              <a:t>후에 필터링을 사용할 수 있다</a:t>
            </a:r>
            <a:endParaRPr lang="en-US" altLang="ko-KR" sz="1200" dirty="0"/>
          </a:p>
          <a:p>
            <a:pPr marL="914400" lvl="2" indent="0">
              <a:buNone/>
            </a:pPr>
            <a:r>
              <a:rPr lang="ko-KR" altLang="en-US" sz="1200" dirty="0" err="1"/>
              <a:t>브루트</a:t>
            </a:r>
            <a:r>
              <a:rPr lang="ko-KR" altLang="en-US" sz="1200" dirty="0"/>
              <a:t> 포스 스캔이라 후 필터링 중 명확한 우선순위가 없을 경우</a:t>
            </a:r>
            <a:r>
              <a:rPr lang="en-US" altLang="ko-KR" sz="1200" dirty="0"/>
              <a:t>, </a:t>
            </a:r>
            <a:r>
              <a:rPr lang="ko-KR" altLang="en-US" sz="1200" dirty="0"/>
              <a:t>필터를 적용한 집합에서 </a:t>
            </a:r>
            <a:r>
              <a:rPr lang="ko-KR" altLang="en-US" sz="1200" dirty="0" err="1"/>
              <a:t>브루트</a:t>
            </a:r>
            <a:r>
              <a:rPr lang="ko-KR" altLang="en-US" sz="1200" dirty="0"/>
              <a:t> 포스 스캔 또는 차단된 </a:t>
            </a:r>
            <a:r>
              <a:rPr lang="en-US" altLang="ko-KR" sz="1200" dirty="0"/>
              <a:t>HNSW </a:t>
            </a:r>
            <a:r>
              <a:rPr lang="ko-KR" altLang="en-US" sz="1200" dirty="0"/>
              <a:t>스캔을 선택한다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100711-FBB7-67B4-3277-8EDD793ED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67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최종 목표</a:t>
            </a:r>
            <a:endParaRPr lang="en-US" altLang="ko-KR"/>
          </a:p>
          <a:p>
            <a:r>
              <a:rPr lang="ko-KR" altLang="en-US"/>
              <a:t>낮은 쿼리 지연 시간</a:t>
            </a:r>
            <a:endParaRPr lang="en-US" altLang="ko-KR"/>
          </a:p>
          <a:p>
            <a:r>
              <a:rPr lang="ko-KR" altLang="en-US"/>
              <a:t>높은 품질의 쿼리 결과</a:t>
            </a:r>
            <a:endParaRPr lang="en-US" altLang="ko-KR"/>
          </a:p>
          <a:p>
            <a:r>
              <a:rPr lang="ko-KR" altLang="en-US"/>
              <a:t>높은 처리량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3844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68ACC-BD26-214A-9959-AF9506306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B696C6-8B3D-2FF9-49E5-3F59B96DF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5F59C7-7CAC-F5BF-58A2-B1D7C02D2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AD715B-FA40-1C1A-F788-511FD3A9D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0946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1DBD9-87AB-889B-FD7A-91A0B311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AD0194-E174-ABFA-C1EF-835C21771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6A2686-B4C0-2647-F07F-FF9A56104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CPU </a:t>
            </a:r>
            <a:r>
              <a:rPr lang="ko-KR" altLang="en-US" b="1" dirty="0"/>
              <a:t>캐시</a:t>
            </a:r>
            <a:r>
              <a:rPr lang="en-US" altLang="ko-KR" dirty="0"/>
              <a:t>: Milvus</a:t>
            </a:r>
            <a:r>
              <a:rPr lang="ko-KR" altLang="en-US" dirty="0"/>
              <a:t>는 배치 쿼리를 작은 </a:t>
            </a:r>
            <a:r>
              <a:rPr lang="ko-KR" altLang="en-US" b="1" dirty="0"/>
              <a:t>쿼리 블록</a:t>
            </a:r>
            <a:r>
              <a:rPr lang="ko-KR" altLang="en-US" dirty="0"/>
              <a:t>으로 나누어 캐시 미스를 최소화하고</a:t>
            </a:r>
            <a:r>
              <a:rPr lang="en-US" altLang="ko-KR" dirty="0"/>
              <a:t>, </a:t>
            </a:r>
            <a:r>
              <a:rPr lang="ko-KR" altLang="en-US" dirty="0"/>
              <a:t>여러 스레드를 사용하여 쿼리를 효율적으로 처리합니다</a:t>
            </a:r>
            <a:r>
              <a:rPr lang="en-US" altLang="ko-KR" dirty="0"/>
              <a:t>.</a:t>
            </a:r>
          </a:p>
          <a:p>
            <a:r>
              <a:rPr lang="en-US" altLang="ko-KR" b="1" dirty="0"/>
              <a:t>SIMD</a:t>
            </a:r>
            <a:r>
              <a:rPr lang="en-US" altLang="ko-KR" dirty="0"/>
              <a:t>: SIMD </a:t>
            </a:r>
            <a:r>
              <a:rPr lang="ko-KR" altLang="en-US" dirty="0"/>
              <a:t>명령어는 합산을 병렬 처리할 수 있지만</a:t>
            </a:r>
            <a:r>
              <a:rPr lang="en-US" altLang="ko-KR" dirty="0"/>
              <a:t>, </a:t>
            </a:r>
            <a:r>
              <a:rPr lang="ko-KR" altLang="en-US" dirty="0"/>
              <a:t>조회 작업은 메모리 검색이 필요합니다</a:t>
            </a:r>
            <a:r>
              <a:rPr lang="en-US" altLang="ko-KR" dirty="0"/>
              <a:t>. </a:t>
            </a:r>
            <a:r>
              <a:rPr lang="en-US" altLang="ko-KR" b="1" dirty="0" err="1"/>
              <a:t>Faiss</a:t>
            </a:r>
            <a:r>
              <a:rPr lang="ko-KR" altLang="en-US" dirty="0"/>
              <a:t>는 </a:t>
            </a:r>
            <a:r>
              <a:rPr lang="en-US" altLang="ko-KR" b="1" dirty="0"/>
              <a:t>SIMD </a:t>
            </a:r>
            <a:r>
              <a:rPr lang="ko-KR" altLang="en-US" b="1" dirty="0" err="1"/>
              <a:t>셔플</a:t>
            </a:r>
            <a:r>
              <a:rPr lang="ko-KR" altLang="en-US" dirty="0"/>
              <a:t> 명령어를 활용하여 테이블 조회를 병렬화하고</a:t>
            </a:r>
            <a:r>
              <a:rPr lang="en-US" altLang="ko-KR" dirty="0"/>
              <a:t>, </a:t>
            </a:r>
            <a:r>
              <a:rPr lang="ko-KR" altLang="en-US" dirty="0"/>
              <a:t>테이블을 압축해 레지스터에 맞게 최적화합니다</a:t>
            </a:r>
            <a:endParaRPr lang="en-US" altLang="ko-KR" dirty="0"/>
          </a:p>
          <a:p>
            <a:r>
              <a:rPr lang="en-US" altLang="ko-KR" b="1" dirty="0"/>
              <a:t>GPU</a:t>
            </a:r>
            <a:r>
              <a:rPr lang="en-US" altLang="ko-KR" dirty="0"/>
              <a:t>: GPU</a:t>
            </a:r>
            <a:r>
              <a:rPr lang="ko-KR" altLang="en-US" dirty="0"/>
              <a:t>는 많은 처리 유닛과 큰 메모리를 갖추고 있으며</a:t>
            </a:r>
            <a:r>
              <a:rPr lang="en-US" altLang="ko-KR" dirty="0"/>
              <a:t>, </a:t>
            </a:r>
            <a:r>
              <a:rPr lang="en-US" altLang="ko-KR" b="1" dirty="0" err="1"/>
              <a:t>Faiss</a:t>
            </a:r>
            <a:r>
              <a:rPr lang="ko-KR" altLang="en-US" dirty="0"/>
              <a:t>는 </a:t>
            </a:r>
            <a:r>
              <a:rPr lang="en-US" altLang="ko-KR" dirty="0"/>
              <a:t>GPU</a:t>
            </a:r>
            <a:r>
              <a:rPr lang="ko-KR" altLang="en-US" dirty="0"/>
              <a:t>에서 메모리 검색을 피하고 </a:t>
            </a:r>
            <a:r>
              <a:rPr lang="ko-KR" altLang="en-US" b="1" dirty="0"/>
              <a:t>워프 </a:t>
            </a:r>
            <a:r>
              <a:rPr lang="ko-KR" altLang="en-US" b="1" dirty="0" err="1"/>
              <a:t>셔플</a:t>
            </a:r>
            <a:r>
              <a:rPr lang="ko-KR" altLang="en-US" dirty="0" err="1"/>
              <a:t>을</a:t>
            </a:r>
            <a:r>
              <a:rPr lang="ko-KR" altLang="en-US" dirty="0"/>
              <a:t> 사용하여 테이블 조회를 최적화합니다</a:t>
            </a:r>
            <a:r>
              <a:rPr lang="en-US" altLang="ko-KR" dirty="0"/>
              <a:t>. Milvus</a:t>
            </a:r>
            <a:r>
              <a:rPr lang="ko-KR" altLang="en-US" dirty="0"/>
              <a:t>는 </a:t>
            </a:r>
            <a:r>
              <a:rPr lang="en-US" altLang="ko-KR" b="1" dirty="0"/>
              <a:t>k-NN</a:t>
            </a:r>
            <a:r>
              <a:rPr lang="ko-KR" altLang="en-US" dirty="0"/>
              <a:t>을 여러 라운드로 나누어 처리하여</a:t>
            </a:r>
            <a:r>
              <a:rPr lang="en-US" altLang="ko-KR" dirty="0"/>
              <a:t>, </a:t>
            </a:r>
            <a:r>
              <a:rPr lang="ko-KR" altLang="en-US" dirty="0"/>
              <a:t>레지스터의 용량을 초과하는 문제를 해결합니다</a:t>
            </a:r>
            <a:r>
              <a:rPr lang="en-US" altLang="ko-KR" dirty="0"/>
              <a:t>.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F14CD5-E546-C1A9-DDEA-860CD96EA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233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74EE7-BBC1-BA1D-8695-2C5604FA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8CE7AE-E8ED-180C-A5AF-07259C120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2287D7-0F43-B7FF-2E76-3F4DCAF8E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97B6BAD-442D-D140-4B71-75F75E876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49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0F98B-7BC3-E065-2082-14E09989D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461B2A-D596-F082-B299-210772F6B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8FFA537-39DF-CBB3-8614-B9699D4E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AEF4B9-454A-3728-CF48-879001B9B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5392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2E611-32D6-2D1E-7CC0-6DED32F0B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0F7904-FD08-5F93-6003-BE574BE7F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B2575EE-2878-CE82-3B8D-E8C6E4B51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55123B-32F1-C59D-AC13-D6C010EEC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9483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02616-EBAB-B480-FDED-517AF189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860F7B-37FD-7BD8-A65F-4AFDAE46A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219C97A-B4F5-2FB0-E88A-D277F9127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(c, k)-search</a:t>
            </a:r>
            <a:r>
              <a:rPr lang="ko-KR" altLang="en-US"/>
              <a:t>의 경우 </a:t>
            </a:r>
            <a:r>
              <a:rPr lang="en-US" altLang="ko-KR"/>
              <a:t>O(DN)</a:t>
            </a:r>
            <a:r>
              <a:rPr lang="ko-KR" altLang="en-US"/>
              <a:t>의 복잡도를 가지고 있으므로 매우 큰 </a:t>
            </a:r>
            <a:r>
              <a:rPr lang="en-US" altLang="ko-KR"/>
              <a:t>D</a:t>
            </a:r>
            <a:r>
              <a:rPr lang="ko-KR" altLang="en-US"/>
              <a:t>나 </a:t>
            </a:r>
            <a:r>
              <a:rPr lang="en-US" altLang="ko-KR"/>
              <a:t>N</a:t>
            </a:r>
            <a:r>
              <a:rPr lang="ko-KR" altLang="en-US"/>
              <a:t>의 경우 쿼리가 금지됨</a:t>
            </a:r>
            <a:endParaRPr lang="en-US" altLang="ko-KR"/>
          </a:p>
          <a:p>
            <a:r>
              <a:rPr lang="ko-KR" altLang="en-US"/>
              <a:t>비교 숫자를 줄이는 것이 쿼리 속도를 높임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따라서 인덱싱 기법이 제안됨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B8E869-F55F-17D5-7BA8-4D16BB0E3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4165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B9A80-BEE2-7C3C-A487-AB047B3E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4454B0-75A2-96BA-77CA-50B061527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C235DD-B725-0D4D-BA4B-72C883E33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+mn-lt"/>
              </a:rPr>
              <a:t>Native System</a:t>
            </a:r>
          </a:p>
          <a:p>
            <a:r>
              <a:rPr lang="en-US" altLang="ko-KR" dirty="0">
                <a:latin typeface="+mn-lt"/>
              </a:rPr>
              <a:t>VDBMS</a:t>
            </a:r>
            <a:r>
              <a:rPr lang="ko-KR" altLang="en-US" dirty="0">
                <a:latin typeface="+mn-lt"/>
              </a:rPr>
              <a:t>에서 네이티브 시스템은 벡터 데이터 관리에 최적화되어 있는 시스템</a:t>
            </a:r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벡터 데이터에 대한 검색과 관리 기능을 기본부터 지원하도록 </a:t>
            </a:r>
            <a:r>
              <a:rPr lang="ko-KR" altLang="en-US" dirty="0" err="1">
                <a:latin typeface="+mn-lt"/>
              </a:rPr>
              <a:t>설계뙨</a:t>
            </a:r>
            <a:r>
              <a:rPr lang="ko-KR" altLang="en-US" dirty="0">
                <a:latin typeface="+mn-lt"/>
              </a:rPr>
              <a:t> 데이터 베이스 시스템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9E07A-7895-7B8C-1DF1-E2FA89543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1512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B609-94FF-00BC-A5EA-E9787EDD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58DB14-FA4B-F5BE-C625-4C4724203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2A25BDE-84CC-50BB-D0AD-F9B04B910A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+mn-lt"/>
              </a:rPr>
              <a:t>Native System</a:t>
            </a:r>
          </a:p>
          <a:p>
            <a:r>
              <a:rPr lang="en-US" altLang="ko-KR" dirty="0">
                <a:latin typeface="+mn-lt"/>
              </a:rPr>
              <a:t>VDBMS</a:t>
            </a:r>
            <a:r>
              <a:rPr lang="ko-KR" altLang="en-US" dirty="0">
                <a:latin typeface="+mn-lt"/>
              </a:rPr>
              <a:t>에서 네이티브 시스템은 벡터 데이터 관리에 최적화되어 있는 시스템</a:t>
            </a:r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벡터 데이터에 대한 검색과 관리 기능을 기본부터 지원하도록 </a:t>
            </a:r>
            <a:r>
              <a:rPr lang="ko-KR" altLang="en-US" dirty="0" err="1">
                <a:latin typeface="+mn-lt"/>
              </a:rPr>
              <a:t>설계뙨</a:t>
            </a:r>
            <a:r>
              <a:rPr lang="ko-KR" altLang="en-US" dirty="0">
                <a:latin typeface="+mn-lt"/>
              </a:rPr>
              <a:t> 데이터 베이스 시스템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59C00B-3409-A1F0-FC42-867EEE199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9698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EB18C-FD96-AEF5-FE9B-93CAAFCA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5C3AD25-513B-C81E-FEFA-A222462BA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ACF767-57AF-BA4E-3193-45834A751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+mn-lt"/>
              </a:rPr>
              <a:t>Native System</a:t>
            </a:r>
          </a:p>
          <a:p>
            <a:r>
              <a:rPr lang="en-US" altLang="ko-KR" dirty="0">
                <a:latin typeface="+mn-lt"/>
              </a:rPr>
              <a:t>VDBMS</a:t>
            </a:r>
            <a:r>
              <a:rPr lang="ko-KR" altLang="en-US" dirty="0">
                <a:latin typeface="+mn-lt"/>
              </a:rPr>
              <a:t>에서 네이티브 시스템은 벡터 데이터 관리에 최적화되어 있는 시스템</a:t>
            </a:r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벡터 데이터에 대한 검색과 관리 기능을 기본부터 지원하도록 </a:t>
            </a:r>
            <a:r>
              <a:rPr lang="ko-KR" altLang="en-US" dirty="0" err="1">
                <a:latin typeface="+mn-lt"/>
              </a:rPr>
              <a:t>설계뙨</a:t>
            </a:r>
            <a:r>
              <a:rPr lang="ko-KR" altLang="en-US" dirty="0">
                <a:latin typeface="+mn-lt"/>
              </a:rPr>
              <a:t> 데이터 베이스 시스템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FCA7F0-D9B9-BB30-5414-F5DCF79E4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7688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D5BE0-15F3-16AD-2EFD-4F891A2B8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1F9344-F3E2-6830-3716-C6FFCB6C1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01ED8A-2915-A93F-441B-0C18363D2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+mn-lt"/>
              </a:rPr>
              <a:t>나열된 시스템은 세 가지 기본 쿼리 유형과 다중 인덱스</a:t>
            </a:r>
            <a:r>
              <a:rPr lang="en-US" altLang="ko-KR" dirty="0">
                <a:latin typeface="+mn-lt"/>
              </a:rPr>
              <a:t>, </a:t>
            </a:r>
            <a:r>
              <a:rPr lang="ko-KR" altLang="en-US" dirty="0">
                <a:latin typeface="+mn-lt"/>
              </a:rPr>
              <a:t>쿼리 최적화를 제공한다</a:t>
            </a:r>
            <a:endParaRPr lang="en-US" altLang="ko-KR" dirty="0">
              <a:latin typeface="+mn-lt"/>
            </a:endParaRPr>
          </a:p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F0C4E8-285C-64DB-5B15-A99B8F2B6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62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쿼리 프로세싱은 어떠한 기준으로 검색을 할 것인지</a:t>
            </a:r>
            <a:r>
              <a:rPr lang="en-US" altLang="ko-KR"/>
              <a:t>(</a:t>
            </a:r>
            <a:r>
              <a:rPr lang="ko-KR" altLang="en-US"/>
              <a:t>유사도 점수</a:t>
            </a:r>
            <a:r>
              <a:rPr lang="en-US" altLang="ko-KR"/>
              <a:t>, </a:t>
            </a:r>
            <a:r>
              <a:rPr lang="ko-KR" altLang="en-US"/>
              <a:t>쿼리 유형 등</a:t>
            </a:r>
            <a:r>
              <a:rPr lang="en-US" altLang="ko-KR"/>
              <a:t>) </a:t>
            </a:r>
            <a:r>
              <a:rPr lang="ko-KR" altLang="en-US"/>
              <a:t>그리고 쿼리 실행 인터페이스가 어떠한 기술이 존재하는지 조사할 것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스토리지 인덱싱은 주로 효율적이고 정확한 검색을 위해 벡터 컬렉션을 어떻게 구성하고 저장하는지 지정</a:t>
            </a:r>
            <a:endParaRPr lang="en-US" altLang="ko-KR"/>
          </a:p>
          <a:p>
            <a:r>
              <a:rPr lang="ko-KR" altLang="en-US"/>
              <a:t>인덱싱</a:t>
            </a:r>
            <a:endParaRPr lang="en-US" altLang="ko-KR"/>
          </a:p>
          <a:p>
            <a:r>
              <a:rPr lang="ko-KR" altLang="en-US"/>
              <a:t>테이블 기반 인덱스 </a:t>
            </a:r>
            <a:r>
              <a:rPr lang="en-US" altLang="ko-KR"/>
              <a:t>: E2LSH [49], SPANN [44] </a:t>
            </a:r>
            <a:r>
              <a:rPr lang="ko-KR" altLang="en-US"/>
              <a:t>및 </a:t>
            </a:r>
            <a:r>
              <a:rPr lang="en-US" altLang="ko-KR"/>
              <a:t>IVFADC [69]</a:t>
            </a:r>
          </a:p>
          <a:p>
            <a:r>
              <a:rPr lang="ko-KR" altLang="en-US"/>
              <a:t>트리 기반 인덱스 </a:t>
            </a:r>
            <a:r>
              <a:rPr lang="en-US" altLang="ko-KR"/>
              <a:t>: FLANN [96], RPTree [47,48] </a:t>
            </a:r>
            <a:r>
              <a:rPr lang="ko-KR" altLang="en-US"/>
              <a:t>및 </a:t>
            </a:r>
            <a:r>
              <a:rPr lang="en-US" altLang="ko-KR"/>
              <a:t>ANNOY [1]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802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44CC-24B1-8747-C6AD-95D477BEE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371581D-731C-892C-8EB6-4E03C3601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4F154F-3A05-E896-55D9-73ACA6A48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B012AA-1603-3D8D-C520-5DA9A8ADC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1346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E17D3-DF3C-31E7-6D63-1AE57A65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E7113E8-5517-7285-A8AA-6B57ED3DD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7AC9A6-6578-9866-7B6C-764398246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FC0ADB-C3B8-6DA4-BFA5-E607B7162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6190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C4BB7-BC06-F103-6F12-318F58B50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44CFB3-7F4A-2E5E-C4C8-D0E15C431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55F132-F53C-22F5-22A7-60A798064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+mn-lt"/>
              </a:rPr>
              <a:t>MSTG (Multi-Scale Tree Graph)</a:t>
            </a:r>
          </a:p>
          <a:p>
            <a:r>
              <a:rPr lang="en-US" altLang="ko-KR" dirty="0">
                <a:latin typeface="+mn-lt"/>
              </a:rPr>
              <a:t>MSTG</a:t>
            </a:r>
            <a:r>
              <a:rPr lang="ko-KR" altLang="en-US" dirty="0">
                <a:latin typeface="+mn-lt"/>
              </a:rPr>
              <a:t>는 </a:t>
            </a:r>
            <a:r>
              <a:rPr lang="en-US" altLang="ko-KR" dirty="0">
                <a:latin typeface="+mn-lt"/>
              </a:rPr>
              <a:t>IVFADC</a:t>
            </a:r>
            <a:r>
              <a:rPr lang="ko-KR" altLang="en-US" dirty="0">
                <a:latin typeface="+mn-lt"/>
              </a:rPr>
              <a:t>와 </a:t>
            </a:r>
            <a:r>
              <a:rPr lang="en-US" altLang="ko-KR" dirty="0">
                <a:latin typeface="+mn-lt"/>
              </a:rPr>
              <a:t>HNSW </a:t>
            </a:r>
            <a:r>
              <a:rPr lang="ko-KR" altLang="en-US" dirty="0">
                <a:latin typeface="+mn-lt"/>
              </a:rPr>
              <a:t>모두를 </a:t>
            </a:r>
            <a:r>
              <a:rPr lang="ko-KR" altLang="en-US" dirty="0" err="1">
                <a:latin typeface="+mn-lt"/>
              </a:rPr>
              <a:t>능거하는</a:t>
            </a:r>
            <a:r>
              <a:rPr lang="ko-KR" altLang="en-US" dirty="0">
                <a:latin typeface="+mn-lt"/>
              </a:rPr>
              <a:t> 성능을 보임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CCA472-A6DE-B8A6-B63D-EF0CDD064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8950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F938E-2094-1487-D3AF-5A1772A8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43CAED-E4BA-5D72-645B-D872BA1AE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622E68B-A382-945A-D4A3-12BAD05F5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>
                <a:latin typeface="+mn-lt"/>
              </a:rPr>
              <a:t>MSTG (Multi-Scale Tree Graph)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D25454-8AE3-ACC1-DFBA-0A817E97F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6507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EBD6B-2C5E-A86D-2052-EBD3607CB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FCC439-47CA-2659-4C13-B9EAF90F7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5B731D-16F1-8F2B-C79C-22A99901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C82A47-13B0-7B4D-142D-912E5AFC0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573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BEE95-96DA-F1A2-09CD-CD79BCA3A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8C5FB5-53EA-99E3-19FB-D27FC70B7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4C2F3C-D386-CC33-B2AC-308284CF2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+mn-lt"/>
              </a:rPr>
              <a:t>쿼리 처리 및 벡터 저장과 관련된 특성을 다양하게 아우르고</a:t>
            </a:r>
            <a:endParaRPr lang="en-US" altLang="ko-KR" dirty="0">
              <a:latin typeface="+mn-lt"/>
            </a:endParaRPr>
          </a:p>
          <a:p>
            <a:r>
              <a:rPr lang="ko-KR" altLang="en-US" dirty="0">
                <a:latin typeface="+mn-lt"/>
              </a:rPr>
              <a:t>성능과 기능의 범위를 보여줌</a:t>
            </a:r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6BB88F-9CA8-2F77-04E8-3BD57DFCC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5913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5B200-5AFE-79BA-7DBC-F40051E4E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90453F-7C50-CA29-4B50-DD6AB3784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2447A7-75A4-9877-DDB7-B9E23C9F4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BAF62F-BBA8-04EB-D813-D536F1CE6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10953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1526-0132-C51A-861D-190EE4C6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41C547-AD55-9B0C-E924-78718C138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90140C-D7EF-F622-A122-E12BBDF4C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>
              <a:latin typeface="+mn-lt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92C9D6-DAF4-F48F-9C5E-5777B82A2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4075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52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쿼리 프로세싱은 어떠한 기준으로 검색을 할 것인지</a:t>
            </a:r>
            <a:r>
              <a:rPr lang="en-US" altLang="ko-KR"/>
              <a:t>(</a:t>
            </a:r>
            <a:r>
              <a:rPr lang="ko-KR" altLang="en-US"/>
              <a:t>유사도 점수</a:t>
            </a:r>
            <a:r>
              <a:rPr lang="en-US" altLang="ko-KR"/>
              <a:t>, </a:t>
            </a:r>
            <a:r>
              <a:rPr lang="ko-KR" altLang="en-US"/>
              <a:t>쿼리 유형 등</a:t>
            </a:r>
            <a:r>
              <a:rPr lang="en-US" altLang="ko-KR"/>
              <a:t>) </a:t>
            </a:r>
            <a:r>
              <a:rPr lang="ko-KR" altLang="en-US"/>
              <a:t>그리고 쿼리 실행 인터페이스가 어떠한 기술이 존재하는지 조사할 것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스토리지 인덱싱은 주로 효율적이고 정확한 검색을 위해 벡터 컬렉션을 어떻게 구성하고 저장하는지 지정</a:t>
            </a:r>
            <a:endParaRPr lang="en-US" altLang="ko-KR"/>
          </a:p>
          <a:p>
            <a:r>
              <a:rPr lang="ko-KR" altLang="en-US"/>
              <a:t>인덱싱</a:t>
            </a:r>
            <a:endParaRPr lang="en-US" altLang="ko-KR"/>
          </a:p>
          <a:p>
            <a:r>
              <a:rPr lang="ko-KR" altLang="en-US"/>
              <a:t>테이블 기반 인덱스 </a:t>
            </a:r>
            <a:r>
              <a:rPr lang="en-US" altLang="ko-KR"/>
              <a:t>: E2LSH [49], SPANN [44] </a:t>
            </a:r>
            <a:r>
              <a:rPr lang="ko-KR" altLang="en-US"/>
              <a:t>및 </a:t>
            </a:r>
            <a:r>
              <a:rPr lang="en-US" altLang="ko-KR"/>
              <a:t>IVFADC [69]</a:t>
            </a:r>
          </a:p>
          <a:p>
            <a:r>
              <a:rPr lang="ko-KR" altLang="en-US"/>
              <a:t>트리 기반 인덱스 </a:t>
            </a:r>
            <a:r>
              <a:rPr lang="en-US" altLang="ko-KR"/>
              <a:t>: FLANN [96], RPTree [47,48] </a:t>
            </a:r>
            <a:r>
              <a:rPr lang="ko-KR" altLang="en-US"/>
              <a:t>및 </a:t>
            </a:r>
            <a:r>
              <a:rPr lang="en-US" altLang="ko-KR"/>
              <a:t>ANNOY [1]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745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쿼리 프로세싱은 어떠한 기준으로 검색을 할 것인지</a:t>
            </a:r>
            <a:r>
              <a:rPr lang="en-US" altLang="ko-KR"/>
              <a:t>(</a:t>
            </a:r>
            <a:r>
              <a:rPr lang="ko-KR" altLang="en-US"/>
              <a:t>유사도 점수</a:t>
            </a:r>
            <a:r>
              <a:rPr lang="en-US" altLang="ko-KR"/>
              <a:t>, </a:t>
            </a:r>
            <a:r>
              <a:rPr lang="ko-KR" altLang="en-US"/>
              <a:t>쿼리 유형 등</a:t>
            </a:r>
            <a:r>
              <a:rPr lang="en-US" altLang="ko-KR"/>
              <a:t>) </a:t>
            </a:r>
            <a:r>
              <a:rPr lang="ko-KR" altLang="en-US"/>
              <a:t>그리고 쿼리 실행 인터페이스가 어떠한 기술이 존재하는지 조사할 것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스토리지 인덱싱은 주로 효율적이고 정확한 검색을 위해 벡터 컬렉션을 어떻게 구성하고 저장하는지 지정</a:t>
            </a:r>
            <a:endParaRPr lang="en-US" altLang="ko-KR"/>
          </a:p>
          <a:p>
            <a:r>
              <a:rPr lang="ko-KR" altLang="en-US"/>
              <a:t>인덱싱</a:t>
            </a:r>
            <a:endParaRPr lang="en-US" altLang="ko-KR"/>
          </a:p>
          <a:p>
            <a:r>
              <a:rPr lang="ko-KR" altLang="en-US"/>
              <a:t>테이블 기반 인덱스 </a:t>
            </a:r>
            <a:r>
              <a:rPr lang="en-US" altLang="ko-KR"/>
              <a:t>: E2LSH [49], SPANN [44] </a:t>
            </a:r>
            <a:r>
              <a:rPr lang="ko-KR" altLang="en-US"/>
              <a:t>및 </a:t>
            </a:r>
            <a:r>
              <a:rPr lang="en-US" altLang="ko-KR"/>
              <a:t>IVFADC [69]</a:t>
            </a:r>
          </a:p>
          <a:p>
            <a:r>
              <a:rPr lang="ko-KR" altLang="en-US"/>
              <a:t>트리 기반 인덱스 </a:t>
            </a:r>
            <a:r>
              <a:rPr lang="en-US" altLang="ko-KR"/>
              <a:t>: FLANN [96], RPTree [47,48] </a:t>
            </a:r>
            <a:r>
              <a:rPr lang="ko-KR" altLang="en-US"/>
              <a:t>및 </a:t>
            </a:r>
            <a:r>
              <a:rPr lang="en-US" altLang="ko-KR"/>
              <a:t>ANNOY [1]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79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54090-F29D-4175-AD61-3B7911A7584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71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7F6387-3403-4348-8A94-7ADE7975A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852A9D-DEAB-4D3B-BE4C-4D5506949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DBC8D7-B31E-450F-BC14-69F5BA00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D264-E6D9-45F7-A701-09D5C4CE8A10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3A2F3B2-7919-4755-A2BA-E60311F1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E1C44-6ED9-45C3-85CE-F181F644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409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7AC93-7A39-431A-9FB1-1E98C130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84B2D7-51AE-4A98-A99F-A3EB7D93C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5744A8-FE11-4335-B99E-0C709334F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DD8B86-F04B-471A-B701-77C39BC72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712D-6297-4434-AD05-403061D4786D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FDA001-D3E8-406C-85C1-C16B2895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AB922F-8FE5-4AD9-B4B7-0C32F5C0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050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51F6FB-27DF-4EF8-9C39-2843CFAC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DDFF65-E6AC-4DE9-BC59-8D94C9C73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713491-F16F-4D87-A871-72DDAB23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88E1-7221-4DB4-9563-684DA5A8BEB3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BB5D74-5FA0-4FE3-8C76-C5846785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277ED0-AEC3-4AF7-92C1-9B942CF7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93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26BB87-EA73-4676-B5EE-CF484C7F3D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EB9E6B-3317-49B6-BD7E-5D8A6D12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2096CD-9EE4-4657-B340-5D82EA015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FBED-45D4-473B-8D96-60B6ED9A4E89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142E6-326E-4C16-9093-56979C03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D65AFA-C355-40C1-80F6-8264E94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908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09836B-546E-427C-901C-507669B2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22D5C6-D2D2-4C8F-ADE8-FA9D32A8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0A3C13-BB40-4BA2-97FB-232FA10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6B1C-CD26-42AF-94E5-3947648E1DEB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46734E-5F3B-46DF-83F4-5253AC7D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863EFD-2ECD-484B-8FE3-BD46DBAB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135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C50236-D72C-46A8-8E43-F403AB51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9E0306-8C68-4BA2-8E35-84C5A601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D55EBBB-3A9E-4875-91BC-BA0F98B7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B896-547B-44FB-8E02-29EDBAE0066A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14B26-FD9B-4500-9159-1814890F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3211AD-49EC-4C32-ACD3-8CF24D25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600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35847-E819-401C-8088-DE14C838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CE0E58-A374-46C3-99E5-8CB532762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D73669-31FC-4A43-BE3F-20FBB498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487473-0381-424C-935F-E8DD5300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6A73C-889B-4BD9-9309-E6BF0F9FE3E8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79DC7E-293A-4118-BB25-14F86368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BF8C06-A6F4-4D56-9961-2A48D37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3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F92F4D-6C94-4897-AF69-B2184F15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88BF44-B930-48BD-847E-4378CC007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68F7027-CD07-42A0-AF50-45BC8A27D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38A2D0-3A12-4C29-9758-C0FA78627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A347A6-004A-4A7B-931A-4A1D4E962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A1E329-33C9-4A40-B00F-E72E7768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B3B0-B782-40FD-A0C5-5EDEFDC128AB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58414FA-5EF1-4D32-A0B3-F5970B610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5AB276-1D41-4C3A-B4C6-AE34D86B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8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16D34C-E153-4E55-8BE2-053CB23A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C41366-6F59-49C8-B46F-241BACE3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2783-0E01-4108-B316-A049860DC0E2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F1036E6-7409-4CCD-A33A-E8923C9C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FED2EA-EEA3-4D31-83CA-82087B8C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154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CD43-F828-4FBE-89FD-5AC1651E9750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1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5EF8880-0C23-4695-A0B7-BA55B9DCC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CF9D7B-2295-434C-BB50-FBDB7CB4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8EA6-834F-4EAC-8649-007A172925BA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2331C84-82A9-49FF-9C58-209FA7C6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52F265-5EDF-47AD-8C48-23E44987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02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76295C-1AC2-468F-BE1D-57C4A587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AFE7A1-9037-44AB-B32C-A0354478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B44BA5-E666-41CE-9AB1-709CA4AED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42D173-D60A-49DD-9BBC-DFAC8464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0F26-A160-4BB1-AD83-0CF0F62E5349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9DC195-CC0D-4F1D-BA6A-0A1D6BEC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EE9A9-6FA0-459E-9839-090D4821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375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F1A1494-3269-44A5-B276-FD1B1151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BE9EB2-ED9C-4B7A-B116-2B1071C0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F56052-6094-4163-A308-25120BD6E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3E43-C8C7-46C9-BC99-A23A5BA82E36}" type="datetime1">
              <a:rPr lang="ko-KR" altLang="en-US" smtClean="0"/>
              <a:t>2024. 11. 11.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B435DB-002D-4705-918F-4D6B8113C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DB5B9A-8BFA-48CC-9427-80D408861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5B24-248A-42BE-A553-D13EA5F4B5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6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cs186berkeley.net/notes/note19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dataquarry.com/posts/vector-db-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0C4291-AA49-4611-97D5-21EC4368F85B}"/>
              </a:ext>
            </a:extLst>
          </p:cNvPr>
          <p:cNvSpPr txBox="1"/>
          <p:nvPr/>
        </p:nvSpPr>
        <p:spPr>
          <a:xfrm>
            <a:off x="1129600" y="2287279"/>
            <a:ext cx="993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spc="-300">
                <a:solidFill>
                  <a:schemeClr val="bg1"/>
                </a:solidFill>
              </a:rPr>
              <a:t>Survey of Vector Database Management Systems</a:t>
            </a: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1F12AE3B-B2F6-41CB-8089-A3BC3350D683}"/>
              </a:ext>
            </a:extLst>
          </p:cNvPr>
          <p:cNvCxnSpPr>
            <a:cxnSpLocks/>
          </p:cNvCxnSpPr>
          <p:nvPr/>
        </p:nvCxnSpPr>
        <p:spPr>
          <a:xfrm>
            <a:off x="3862055" y="217289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0BDE27BE-D47F-4C86-A8A7-881E337B1B9F}"/>
              </a:ext>
            </a:extLst>
          </p:cNvPr>
          <p:cNvCxnSpPr>
            <a:cxnSpLocks/>
          </p:cNvCxnSpPr>
          <p:nvPr/>
        </p:nvCxnSpPr>
        <p:spPr>
          <a:xfrm>
            <a:off x="3862055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A579EC9-5759-4D72-9456-D207CF1DDEEF}"/>
              </a:ext>
            </a:extLst>
          </p:cNvPr>
          <p:cNvSpPr txBox="1"/>
          <p:nvPr/>
        </p:nvSpPr>
        <p:spPr>
          <a:xfrm>
            <a:off x="5329605" y="4346555"/>
            <a:ext cx="1532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chemeClr val="bg1"/>
                </a:solidFill>
              </a:rPr>
              <a:t>권예진</a:t>
            </a:r>
            <a:r>
              <a:rPr lang="en-US" altLang="ko-KR" sz="1600">
                <a:solidFill>
                  <a:schemeClr val="bg1"/>
                </a:solidFill>
              </a:rPr>
              <a:t>, </a:t>
            </a:r>
            <a:r>
              <a:rPr lang="ko-KR" altLang="en-US" sz="1600">
                <a:solidFill>
                  <a:schemeClr val="bg1"/>
                </a:solidFill>
              </a:rPr>
              <a:t>김동현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22278D-6021-420A-8428-878080CC967A}"/>
              </a:ext>
            </a:extLst>
          </p:cNvPr>
          <p:cNvSpPr txBox="1"/>
          <p:nvPr/>
        </p:nvSpPr>
        <p:spPr>
          <a:xfrm>
            <a:off x="172720" y="142240"/>
            <a:ext cx="308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2024-2 </a:t>
            </a:r>
            <a:r>
              <a:rPr lang="ko-KR" altLang="en-US" sz="1200">
                <a:solidFill>
                  <a:schemeClr val="bg1"/>
                </a:solidFill>
              </a:rPr>
              <a:t>빅데이터플랫폼과클라우드서비스</a:t>
            </a:r>
            <a:r>
              <a:rPr lang="en-US" altLang="ko-KR" sz="120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BE3F9-D593-4B1C-8C74-4B9DB0E152D0}"/>
              </a:ext>
            </a:extLst>
          </p:cNvPr>
          <p:cNvSpPr txBox="1"/>
          <p:nvPr/>
        </p:nvSpPr>
        <p:spPr>
          <a:xfrm>
            <a:off x="5503532" y="4850536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2024.11.12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7F900CD-6E80-4777-A81A-003B97E7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4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Purpose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2453BC-8434-4466-8F35-74C652F0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1" y="1335382"/>
            <a:ext cx="4938584" cy="5386093"/>
          </a:xfrm>
          <a:prstGeom prst="rect">
            <a:avLst/>
          </a:prstGeom>
        </p:spPr>
      </p:pic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75B32FE2-F2F7-48DC-B74D-A5C200398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11844"/>
              </p:ext>
            </p:extLst>
          </p:nvPr>
        </p:nvGraphicFramePr>
        <p:xfrm>
          <a:off x="6045345" y="2007989"/>
          <a:ext cx="579134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131">
                  <a:extLst>
                    <a:ext uri="{9D8B030D-6E8A-4147-A177-3AD203B41FA5}">
                      <a16:colId xmlns:a16="http://schemas.microsoft.com/office/drawing/2014/main" val="2106636587"/>
                    </a:ext>
                  </a:extLst>
                </a:gridCol>
                <a:gridCol w="2113005">
                  <a:extLst>
                    <a:ext uri="{9D8B030D-6E8A-4147-A177-3AD203B41FA5}">
                      <a16:colId xmlns:a16="http://schemas.microsoft.com/office/drawing/2014/main" val="4103769975"/>
                    </a:ext>
                  </a:extLst>
                </a:gridCol>
                <a:gridCol w="2087208">
                  <a:extLst>
                    <a:ext uri="{9D8B030D-6E8A-4147-A177-3AD203B41FA5}">
                      <a16:colId xmlns:a16="http://schemas.microsoft.com/office/drawing/2014/main" val="3361081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Search Indexs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검색 방법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설명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328234"/>
                  </a:ext>
                </a:extLst>
              </a:tr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LSH, IVF, L2H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해싱 기반 검색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빠른 근사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872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k-d, RP, FLANN, ANNOY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벡터 분할 검색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벡터를 분할하여 검색 범위를 줄여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331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KGraph, EFANNA, NSG, FANNG, HNSW, NGT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그래프 기반 검색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그래프 탐색 기법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671262"/>
                  </a:ext>
                </a:extLst>
              </a:tr>
            </a:tbl>
          </a:graphicData>
        </a:graphic>
      </p:graphicFrame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EA45D409-2EF1-40BE-80E9-32DEFAD697C7}"/>
              </a:ext>
            </a:extLst>
          </p:cNvPr>
          <p:cNvSpPr/>
          <p:nvPr/>
        </p:nvSpPr>
        <p:spPr>
          <a:xfrm rot="19011195">
            <a:off x="4635217" y="4664424"/>
            <a:ext cx="1581665" cy="271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070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1F6F75-B221-4061-B962-758F7C3BE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489951" y="3105834"/>
            <a:ext cx="323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746927" y="3121223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61FE79-423E-41EA-8767-5278A074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95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23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Similarity</a:t>
            </a:r>
            <a:r>
              <a:rPr lang="ko-KR" altLang="en-US"/>
              <a:t> </a:t>
            </a:r>
            <a:r>
              <a:rPr lang="en-US" altLang="ko-KR"/>
              <a:t>score</a:t>
            </a:r>
          </a:p>
          <a:p>
            <a:r>
              <a:rPr lang="en-US" altLang="ko-KR"/>
              <a:t>Queries and Operators</a:t>
            </a:r>
          </a:p>
          <a:p>
            <a:r>
              <a:rPr lang="en-US" altLang="ko-KR"/>
              <a:t>Query Interfaces</a:t>
            </a: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93E909-7AC7-4E8D-AF25-7CB388B4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08" y="3326364"/>
            <a:ext cx="5820587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39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Similarity Scores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Similarity</a:t>
            </a:r>
            <a:r>
              <a:rPr lang="ko-KR" altLang="en-US"/>
              <a:t> </a:t>
            </a:r>
            <a:r>
              <a:rPr lang="en-US" altLang="ko-KR"/>
              <a:t>score</a:t>
            </a:r>
          </a:p>
          <a:p>
            <a:pPr lvl="1"/>
            <a:r>
              <a:rPr lang="ko-KR" altLang="en-US"/>
              <a:t>거리 계산으로 </a:t>
            </a:r>
            <a:r>
              <a:rPr lang="en-US" altLang="ko-KR"/>
              <a:t>similarity </a:t>
            </a:r>
            <a:r>
              <a:rPr lang="ko-KR" altLang="en-US"/>
              <a:t>계산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두 데이터가 같아지기 위해 얼마나 바뀌어야 하는지 계산</a:t>
            </a:r>
            <a:endParaRPr lang="en-US" altLang="ko-KR"/>
          </a:p>
          <a:p>
            <a:pPr lvl="1"/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(1011101, 10</a:t>
            </a:r>
            <a:r>
              <a:rPr lang="en-US" altLang="ko-KR" b="0" i="0">
                <a:solidFill>
                  <a:srgbClr val="FF0000"/>
                </a:solidFill>
                <a:effectLst/>
                <a:latin typeface="-apple-system"/>
              </a:rPr>
              <a:t>0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1</a:t>
            </a:r>
            <a:r>
              <a:rPr lang="en-US" altLang="ko-KR" b="0" i="0">
                <a:solidFill>
                  <a:srgbClr val="FF0000"/>
                </a:solidFill>
                <a:effectLst/>
                <a:latin typeface="-apple-system"/>
              </a:rPr>
              <a:t>0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01) : </a:t>
            </a:r>
            <a:r>
              <a:rPr lang="ko-KR" altLang="en-US" b="0" i="0">
                <a:solidFill>
                  <a:srgbClr val="212529"/>
                </a:solidFill>
                <a:effectLst/>
                <a:latin typeface="-apple-system"/>
              </a:rPr>
              <a:t>해밍 거리</a:t>
            </a:r>
            <a:r>
              <a:rPr lang="en-US" altLang="ko-KR" b="0" i="0">
                <a:solidFill>
                  <a:srgbClr val="212529"/>
                </a:solidFill>
                <a:effectLst/>
                <a:latin typeface="-apple-system"/>
              </a:rPr>
              <a:t>=2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551FF1-7F10-43B8-8773-0B636D62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3" y="2799703"/>
            <a:ext cx="5353797" cy="5144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244EEC-9943-412F-A37B-DE4BFEF6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04" y="4713153"/>
            <a:ext cx="5734850" cy="47631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C2B96E6-659C-4F5D-BB9C-28BB17C1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77" y="4471191"/>
            <a:ext cx="1811552" cy="19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4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39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Similarity Scores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9">
                <a:extLst>
                  <a:ext uri="{FF2B5EF4-FFF2-40B4-BE49-F238E27FC236}">
                    <a16:creationId xmlns:a16="http://schemas.microsoft.com/office/drawing/2014/main" id="{CE0C97AE-3236-426B-8F37-32AD626AC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19" y="1511886"/>
                <a:ext cx="11005109" cy="4852338"/>
              </a:xfrm>
            </p:spPr>
            <p:txBody>
              <a:bodyPr/>
              <a:lstStyle/>
              <a:p>
                <a:r>
                  <a:rPr lang="en-US" altLang="ko-KR"/>
                  <a:t>Similarity</a:t>
                </a:r>
                <a:r>
                  <a:rPr lang="ko-KR" altLang="en-US"/>
                  <a:t> </a:t>
                </a:r>
                <a:r>
                  <a:rPr lang="en-US" altLang="ko-KR"/>
                  <a:t>score</a:t>
                </a:r>
              </a:p>
              <a:p>
                <a:pPr lvl="1"/>
                <a:r>
                  <a:rPr lang="ko-KR" altLang="en-US"/>
                  <a:t>거리 계산으로 </a:t>
                </a:r>
                <a:r>
                  <a:rPr lang="en-US" altLang="ko-KR"/>
                  <a:t>similarity </a:t>
                </a:r>
                <a:r>
                  <a:rPr lang="ko-KR" altLang="en-US"/>
                  <a:t>계산</a:t>
                </a:r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r>
                  <a:rPr lang="en-US" altLang="ko-KR"/>
                  <a:t>P=1</a:t>
                </a:r>
                <a:r>
                  <a:rPr lang="ko-KR" altLang="en-US"/>
                  <a:t> 맨해튼 거리와 동일 </a:t>
                </a:r>
                <a:r>
                  <a:rPr lang="en-US" altLang="ko-KR"/>
                  <a:t>(L1 norm)</a:t>
                </a:r>
              </a:p>
              <a:p>
                <a:pPr lvl="1"/>
                <a:r>
                  <a:rPr lang="en-US" altLang="ko-KR"/>
                  <a:t>P=2</a:t>
                </a:r>
                <a:r>
                  <a:rPr lang="ko-KR" altLang="en-US"/>
                  <a:t> 유클리드 거리와 동일</a:t>
                </a:r>
                <a:r>
                  <a:rPr lang="en-US" altLang="ko-KR"/>
                  <a:t> (L2 norm)</a:t>
                </a:r>
              </a:p>
              <a:p>
                <a:pPr lvl="1"/>
                <a:r>
                  <a:rPr lang="en-US" altLang="ko-KR"/>
                  <a:t>P=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ko-KR"/>
                  <a:t> </a:t>
                </a:r>
                <a:r>
                  <a:rPr lang="ko-KR" altLang="en-US"/>
                  <a:t>체비쇼프거리와 동일</a:t>
                </a:r>
                <a:r>
                  <a:rPr lang="en-US" altLang="ko-KR"/>
                  <a:t> (L max norm)</a:t>
                </a:r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  <a:p>
                <a:pPr lvl="1"/>
                <a:endParaRPr lang="en-US" altLang="ko-KR"/>
              </a:p>
            </p:txBody>
          </p:sp>
        </mc:Choice>
        <mc:Fallback xmlns="">
          <p:sp>
            <p:nvSpPr>
              <p:cNvPr id="10" name="내용 개체 틀 9">
                <a:extLst>
                  <a:ext uri="{FF2B5EF4-FFF2-40B4-BE49-F238E27FC236}">
                    <a16:creationId xmlns:a16="http://schemas.microsoft.com/office/drawing/2014/main" id="{CE0C97AE-3236-426B-8F37-32AD626AC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511886"/>
                <a:ext cx="11005109" cy="4852338"/>
              </a:xfrm>
              <a:blipFill>
                <a:blip r:embed="rId3"/>
                <a:stretch>
                  <a:fillRect l="-941" t="-2136" b="-17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F07488-8A4B-4B60-9C22-01BF4D174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04" y="2924105"/>
            <a:ext cx="5734850" cy="50489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28641C3-8047-4EB7-BA39-8AA8FD23A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04" y="4198254"/>
            <a:ext cx="5944430" cy="71447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1E1039F-BBCD-47E9-8410-63FA54FF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36" y="1821503"/>
            <a:ext cx="2000179" cy="21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943EB3E0-1CED-4220-B211-24E7F56D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92" y="4251609"/>
            <a:ext cx="2112615" cy="21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3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39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Similarity Scores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Similarity</a:t>
            </a:r>
            <a:r>
              <a:rPr lang="ko-KR" altLang="en-US"/>
              <a:t> </a:t>
            </a:r>
            <a:r>
              <a:rPr lang="en-US" altLang="ko-KR"/>
              <a:t>score</a:t>
            </a:r>
          </a:p>
          <a:p>
            <a:pPr lvl="1"/>
            <a:r>
              <a:rPr lang="ko-KR" altLang="en-US"/>
              <a:t>거리 계산으로 </a:t>
            </a:r>
            <a:r>
              <a:rPr lang="en-US" altLang="ko-KR"/>
              <a:t>similarity </a:t>
            </a:r>
            <a:r>
              <a:rPr lang="ko-KR" altLang="en-US"/>
              <a:t>계산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분포를 고려하여 거리 계산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marL="457200" lvl="1" indent="0">
              <a:buNone/>
            </a:pPr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AC638F4-64EA-49B7-AFC2-A7D8482C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54" y="2581157"/>
            <a:ext cx="5868219" cy="847843"/>
          </a:xfrm>
          <a:prstGeom prst="rect">
            <a:avLst/>
          </a:prstGeom>
        </p:spPr>
      </p:pic>
      <p:pic>
        <p:nvPicPr>
          <p:cNvPr id="11266" name="Picture 2" descr="mahalanobis1">
            <a:extLst>
              <a:ext uri="{FF2B5EF4-FFF2-40B4-BE49-F238E27FC236}">
                <a16:creationId xmlns:a16="http://schemas.microsoft.com/office/drawing/2014/main" id="{C2C2C77F-8333-495E-81F2-ECB31C72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73" y="4097337"/>
            <a:ext cx="4800600" cy="19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2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39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Similarity Scores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Aggregate Scores</a:t>
            </a:r>
          </a:p>
          <a:p>
            <a:pPr lvl="1"/>
            <a:r>
              <a:rPr lang="en-US" altLang="ko-KR"/>
              <a:t>Multi-vector query : </a:t>
            </a:r>
            <a:r>
              <a:rPr lang="ko-KR" altLang="en-US"/>
              <a:t>각 벡터 쿼리를 합해 계산</a:t>
            </a:r>
            <a:endParaRPr lang="en-US" altLang="ko-KR"/>
          </a:p>
          <a:p>
            <a:pPr lvl="1"/>
            <a:endParaRPr lang="en-US" altLang="ko-KR"/>
          </a:p>
          <a:p>
            <a:r>
              <a:rPr lang="en-US" altLang="ko-KR"/>
              <a:t>Learned Scores</a:t>
            </a:r>
          </a:p>
          <a:p>
            <a:pPr lvl="1"/>
            <a:r>
              <a:rPr lang="ko-KR" altLang="en-US"/>
              <a:t>최근 연구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Mahalanobis distance</a:t>
            </a:r>
            <a:r>
              <a:rPr lang="ko-KR" altLang="en-US"/>
              <a:t>의 </a:t>
            </a:r>
            <a:r>
              <a:rPr lang="en-US" altLang="ko-KR"/>
              <a:t>M</a:t>
            </a:r>
            <a:r>
              <a:rPr lang="ko-KR" altLang="en-US"/>
              <a:t>을 최적화 하는 것을 연구</a:t>
            </a:r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FC6FF50-1050-42B4-8964-A49F63B0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93" y="2395505"/>
            <a:ext cx="2029108" cy="46679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EB3A492-B753-437D-B6A4-4EC3A9372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579" y="3745914"/>
            <a:ext cx="5868219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1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639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Similarity Scores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Discussion</a:t>
            </a:r>
          </a:p>
          <a:p>
            <a:pPr lvl="1"/>
            <a:r>
              <a:rPr lang="en-US" altLang="ko-KR"/>
              <a:t>Score Selection : </a:t>
            </a:r>
            <a:r>
              <a:rPr lang="ko-KR" altLang="en-US"/>
              <a:t>특정 어플리케이션에 적합한 </a:t>
            </a:r>
            <a:r>
              <a:rPr lang="en-US" altLang="ko-KR"/>
              <a:t>score</a:t>
            </a:r>
            <a:r>
              <a:rPr lang="ko-KR" altLang="en-US"/>
              <a:t>를 선택하는 문제</a:t>
            </a:r>
            <a:endParaRPr lang="en-US" altLang="ko-KR"/>
          </a:p>
          <a:p>
            <a:pPr lvl="2"/>
            <a:r>
              <a:rPr lang="ko-KR" altLang="en-US"/>
              <a:t>현재까지는 특정 점수를 선택하는 원칙이 없으며</a:t>
            </a:r>
            <a:r>
              <a:rPr lang="en-US" altLang="ko-KR"/>
              <a:t>, </a:t>
            </a:r>
            <a:r>
              <a:rPr lang="ko-KR" altLang="en-US"/>
              <a:t>사용자가 선택</a:t>
            </a:r>
            <a:endParaRPr lang="en-US" altLang="ko-KR"/>
          </a:p>
          <a:p>
            <a:pPr lvl="1"/>
            <a:r>
              <a:rPr lang="en-US" altLang="ko-KR"/>
              <a:t>Curse of Dimensionality</a:t>
            </a:r>
          </a:p>
          <a:p>
            <a:pPr lvl="2"/>
            <a:r>
              <a:rPr lang="en-US" altLang="ko-KR"/>
              <a:t>10</a:t>
            </a:r>
            <a:r>
              <a:rPr lang="ko-KR" altLang="en-US"/>
              <a:t>차원 넘어가면 유클리드 거리의 경우 벡터 식별이 거의 불가능</a:t>
            </a:r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271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761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Queries and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Data Manipulation Queries</a:t>
            </a:r>
          </a:p>
          <a:p>
            <a:pPr lvl="1"/>
            <a:r>
              <a:rPr lang="en-US" altLang="ko-KR"/>
              <a:t>Direct</a:t>
            </a:r>
            <a:r>
              <a:rPr lang="ko-KR" altLang="en-US"/>
              <a:t> </a:t>
            </a:r>
            <a:r>
              <a:rPr lang="en-US" altLang="ko-KR"/>
              <a:t>manipulation</a:t>
            </a:r>
          </a:p>
          <a:p>
            <a:pPr lvl="2"/>
            <a:r>
              <a:rPr lang="en-US" altLang="ko-KR"/>
              <a:t>users freely manipulate the values of the vectors</a:t>
            </a:r>
          </a:p>
          <a:p>
            <a:pPr lvl="2"/>
            <a:r>
              <a:rPr lang="en-US" altLang="ko-KR"/>
              <a:t>PASE [139] and pgvector [7].</a:t>
            </a:r>
          </a:p>
          <a:p>
            <a:pPr lvl="1"/>
            <a:r>
              <a:rPr lang="en-US" altLang="ko-KR"/>
              <a:t>Indirect manipulation</a:t>
            </a:r>
          </a:p>
          <a:p>
            <a:pPr lvl="2"/>
            <a:r>
              <a:rPr lang="en-US" altLang="ko-KR"/>
              <a:t>vectors are hidden from users</a:t>
            </a:r>
          </a:p>
          <a:p>
            <a:pPr lvl="2"/>
            <a:r>
              <a:rPr lang="en-US" altLang="ko-KR"/>
              <a:t>vector collection -&gt; entities -&gt; user manipulate entities</a:t>
            </a:r>
          </a:p>
          <a:p>
            <a:pPr lvl="2"/>
            <a:r>
              <a:rPr lang="en-US" altLang="ko-KR"/>
              <a:t>Pinecone [9]  -  REST API </a:t>
            </a:r>
          </a:p>
          <a:p>
            <a:pPr lvl="1"/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32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761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Queries and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Basic Search Queries</a:t>
            </a:r>
          </a:p>
          <a:p>
            <a:pPr lvl="1"/>
            <a:r>
              <a:rPr lang="en-US" altLang="ko-KR"/>
              <a:t>(c, k)-Search Queries</a:t>
            </a:r>
          </a:p>
          <a:p>
            <a:pPr lvl="2"/>
            <a:r>
              <a:rPr lang="en-US" altLang="ko-KR"/>
              <a:t>c : </a:t>
            </a:r>
            <a:r>
              <a:rPr lang="ko-KR" altLang="en-US"/>
              <a:t>유사도</a:t>
            </a:r>
            <a:endParaRPr lang="en-US" altLang="ko-KR"/>
          </a:p>
          <a:p>
            <a:pPr lvl="2"/>
            <a:r>
              <a:rPr lang="en-US" altLang="ko-KR"/>
              <a:t>k</a:t>
            </a:r>
            <a:r>
              <a:rPr lang="ko-KR" altLang="en-US"/>
              <a:t> </a:t>
            </a:r>
            <a:r>
              <a:rPr lang="en-US" altLang="ko-KR"/>
              <a:t>: </a:t>
            </a:r>
            <a:r>
              <a:rPr lang="ko-KR" altLang="en-US"/>
              <a:t>결과 개수</a:t>
            </a:r>
            <a:endParaRPr lang="en-US" altLang="ko-KR"/>
          </a:p>
          <a:p>
            <a:pPr lvl="2"/>
            <a:r>
              <a:rPr lang="en-US" altLang="ko-KR"/>
              <a:t>(0.9,10)-Search Query : </a:t>
            </a:r>
            <a:r>
              <a:rPr lang="ko-KR" altLang="en-US"/>
              <a:t>유사도 </a:t>
            </a:r>
            <a:r>
              <a:rPr lang="en-US" altLang="ko-KR"/>
              <a:t>0.9 </a:t>
            </a:r>
            <a:r>
              <a:rPr lang="ko-KR" altLang="en-US"/>
              <a:t>이상 </a:t>
            </a:r>
            <a:r>
              <a:rPr lang="en-US" altLang="ko-KR"/>
              <a:t>&amp; </a:t>
            </a:r>
            <a:r>
              <a:rPr lang="ko-KR" altLang="en-US"/>
              <a:t>유사도 높은 순서로 </a:t>
            </a:r>
            <a:r>
              <a:rPr lang="en-US" altLang="ko-KR"/>
              <a:t>10</a:t>
            </a:r>
            <a:r>
              <a:rPr lang="ko-KR" altLang="en-US"/>
              <a:t>개 반환</a:t>
            </a:r>
            <a:endParaRPr lang="en-US" altLang="ko-KR"/>
          </a:p>
          <a:p>
            <a:pPr lvl="1"/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DE0D31-2666-4C8D-B575-B03304C88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" y="3682194"/>
            <a:ext cx="5195706" cy="2682030"/>
          </a:xfrm>
          <a:prstGeom prst="rect">
            <a:avLst/>
          </a:prstGeom>
        </p:spPr>
      </p:pic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639A9DC1-5216-42F6-8A69-0656E4CB0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917344"/>
              </p:ext>
            </p:extLst>
          </p:nvPr>
        </p:nvGraphicFramePr>
        <p:xfrm>
          <a:off x="5925954" y="3938055"/>
          <a:ext cx="57594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378">
                  <a:extLst>
                    <a:ext uri="{9D8B030D-6E8A-4147-A177-3AD203B41FA5}">
                      <a16:colId xmlns:a16="http://schemas.microsoft.com/office/drawing/2014/main" val="2271763462"/>
                    </a:ext>
                  </a:extLst>
                </a:gridCol>
                <a:gridCol w="4486072">
                  <a:extLst>
                    <a:ext uri="{9D8B030D-6E8A-4147-A177-3AD203B41FA5}">
                      <a16:colId xmlns:a16="http://schemas.microsoft.com/office/drawing/2014/main" val="3841105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c, k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설명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80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c=1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Exact Query :</a:t>
                      </a:r>
                      <a:r>
                        <a:rPr lang="ko-KR" altLang="en-US"/>
                        <a:t> 정확히 가까운 이웃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c=1,k=1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NNS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:</a:t>
                      </a:r>
                      <a:r>
                        <a:rPr lang="ko-KR" altLang="en-US"/>
                        <a:t> 최근접 이웃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2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c=1, k&gt;1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k-NN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: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k-</a:t>
                      </a:r>
                      <a:r>
                        <a:rPr lang="ko-KR" altLang="en-US"/>
                        <a:t>최근접 이웃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4215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6E4347-4797-4061-91E2-6526756AE4A6}"/>
              </a:ext>
            </a:extLst>
          </p:cNvPr>
          <p:cNvSpPr txBox="1"/>
          <p:nvPr/>
        </p:nvSpPr>
        <p:spPr>
          <a:xfrm>
            <a:off x="5925954" y="5717893"/>
            <a:ext cx="601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MIPS (Maximum Inner Product Search) : </a:t>
            </a:r>
            <a:r>
              <a:rPr lang="ko-KR" altLang="en-US"/>
              <a:t>내적 기반 검색</a:t>
            </a:r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84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2919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A4C0C-593F-49EA-A036-AAE8EB62D98B}"/>
              </a:ext>
            </a:extLst>
          </p:cNvPr>
          <p:cNvSpPr txBox="1"/>
          <p:nvPr/>
        </p:nvSpPr>
        <p:spPr>
          <a:xfrm>
            <a:off x="322921" y="2011119"/>
            <a:ext cx="393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  <a:latin typeface="+mj-ea"/>
                <a:ea typeface="+mj-ea"/>
              </a:rPr>
              <a:t>A Table of Contents.</a:t>
            </a:r>
            <a:endParaRPr lang="ko-KR" altLang="en-US" sz="3600" spc="-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D65EFFB-77B3-4093-9EBE-5BC7CD9D594B}"/>
              </a:ext>
            </a:extLst>
          </p:cNvPr>
          <p:cNvGrpSpPr/>
          <p:nvPr/>
        </p:nvGrpSpPr>
        <p:grpSpPr>
          <a:xfrm>
            <a:off x="878507" y="3248496"/>
            <a:ext cx="4270002" cy="707886"/>
            <a:chOff x="294640" y="3596640"/>
            <a:chExt cx="4270002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75390-ADD7-4C94-8805-D912724ABC3E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1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461C2D-7B54-4B3D-9449-360FD650556A}"/>
                </a:ext>
              </a:extLst>
            </p:cNvPr>
            <p:cNvSpPr txBox="1"/>
            <p:nvPr/>
          </p:nvSpPr>
          <p:spPr>
            <a:xfrm>
              <a:off x="943394" y="3688973"/>
              <a:ext cx="3621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 dirty="0">
                  <a:solidFill>
                    <a:srgbClr val="393939"/>
                  </a:solidFill>
                </a:rPr>
                <a:t>Purpose &amp; Introduction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CF3CB36-97CB-4B01-AB5E-847ED38F7969}"/>
              </a:ext>
            </a:extLst>
          </p:cNvPr>
          <p:cNvGrpSpPr/>
          <p:nvPr/>
        </p:nvGrpSpPr>
        <p:grpSpPr>
          <a:xfrm>
            <a:off x="878507" y="4193485"/>
            <a:ext cx="3376680" cy="707886"/>
            <a:chOff x="294640" y="3596640"/>
            <a:chExt cx="3376680" cy="70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33E10E-6802-4565-A9E8-5457EEEB6662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2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C73533-A9D9-4EEB-A800-80F0AD62009F}"/>
                </a:ext>
              </a:extLst>
            </p:cNvPr>
            <p:cNvSpPr txBox="1"/>
            <p:nvPr/>
          </p:nvSpPr>
          <p:spPr>
            <a:xfrm>
              <a:off x="943394" y="3688973"/>
              <a:ext cx="27279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>
                  <a:solidFill>
                    <a:srgbClr val="393939"/>
                  </a:solidFill>
                </a:rPr>
                <a:t>Query Processing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0D1E44C-6008-4F6E-880B-4E8105F0CF77}"/>
              </a:ext>
            </a:extLst>
          </p:cNvPr>
          <p:cNvGrpSpPr/>
          <p:nvPr/>
        </p:nvGrpSpPr>
        <p:grpSpPr>
          <a:xfrm>
            <a:off x="878507" y="5138474"/>
            <a:ext cx="2072542" cy="707886"/>
            <a:chOff x="294640" y="3596640"/>
            <a:chExt cx="2072542" cy="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6CD2E-3CC1-4835-B282-AE92CEFFFE97}"/>
                </a:ext>
              </a:extLst>
            </p:cNvPr>
            <p:cNvSpPr txBox="1"/>
            <p:nvPr/>
          </p:nvSpPr>
          <p:spPr>
            <a:xfrm>
              <a:off x="294640" y="3596640"/>
              <a:ext cx="5020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3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245155-BF92-4471-AC62-A87A47A31390}"/>
                </a:ext>
              </a:extLst>
            </p:cNvPr>
            <p:cNvSpPr txBox="1"/>
            <p:nvPr/>
          </p:nvSpPr>
          <p:spPr>
            <a:xfrm>
              <a:off x="943394" y="3688973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150">
                  <a:solidFill>
                    <a:srgbClr val="393939"/>
                  </a:solidFill>
                </a:rPr>
                <a:t>Indexing</a:t>
              </a:r>
              <a:endParaRPr lang="ko-KR" altLang="en-US" sz="2800" spc="-150" dirty="0">
                <a:solidFill>
                  <a:srgbClr val="393939"/>
                </a:solidFill>
              </a:endParaRPr>
            </a:p>
          </p:txBody>
        </p:sp>
      </p:grp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DD97C6-DD4C-46BE-8CF0-24FB131C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F563843A-1B2D-F6C2-D9B3-F00458FC31CA}"/>
              </a:ext>
            </a:extLst>
          </p:cNvPr>
          <p:cNvGrpSpPr/>
          <p:nvPr/>
        </p:nvGrpSpPr>
        <p:grpSpPr>
          <a:xfrm>
            <a:off x="6403007" y="3248496"/>
            <a:ext cx="5239883" cy="707886"/>
            <a:chOff x="294640" y="3596640"/>
            <a:chExt cx="5239883" cy="707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AA8974-C828-36ED-6736-9175611BD645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4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CD0B61-41D3-27B2-5D4A-E54D76BD106E}"/>
                </a:ext>
              </a:extLst>
            </p:cNvPr>
            <p:cNvSpPr txBox="1"/>
            <p:nvPr/>
          </p:nvSpPr>
          <p:spPr>
            <a:xfrm>
              <a:off x="943394" y="3688973"/>
              <a:ext cx="4591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spc="-300" dirty="0"/>
                <a:t>Query Optimization and Execution</a:t>
              </a:r>
              <a:endParaRPr lang="ko-KR" altLang="en-US" sz="2800" spc="-300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4C630F2-8211-2BBB-73AB-A4CB77269ECE}"/>
              </a:ext>
            </a:extLst>
          </p:cNvPr>
          <p:cNvGrpSpPr/>
          <p:nvPr/>
        </p:nvGrpSpPr>
        <p:grpSpPr>
          <a:xfrm>
            <a:off x="6403007" y="4193485"/>
            <a:ext cx="4809822" cy="707886"/>
            <a:chOff x="294640" y="3596640"/>
            <a:chExt cx="4809822" cy="7078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9D5CA7-32F0-EB2C-3F61-2127FC0D0D97}"/>
                </a:ext>
              </a:extLst>
            </p:cNvPr>
            <p:cNvSpPr txBox="1"/>
            <p:nvPr/>
          </p:nvSpPr>
          <p:spPr>
            <a:xfrm>
              <a:off x="294640" y="3596640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5</a:t>
              </a:r>
              <a:endParaRPr lang="ko-KR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C64CEA-502A-4AD0-86A8-F75773CA9847}"/>
                </a:ext>
              </a:extLst>
            </p:cNvPr>
            <p:cNvSpPr txBox="1"/>
            <p:nvPr/>
          </p:nvSpPr>
          <p:spPr>
            <a:xfrm>
              <a:off x="943393" y="3688973"/>
              <a:ext cx="416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spc="-300" dirty="0"/>
                <a:t>Current Systems</a:t>
              </a:r>
              <a:r>
                <a:rPr lang="ko-KR" altLang="en-US" sz="2800" spc="-300" dirty="0"/>
                <a:t> </a:t>
              </a:r>
              <a:r>
                <a:rPr lang="en-US" altLang="ko-KR" sz="2800" spc="-300" dirty="0"/>
                <a:t>and Challenge</a:t>
              </a:r>
              <a:endParaRPr lang="ko-KR" altLang="en-US" sz="2800" spc="-3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154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761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Queries and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Range Queries</a:t>
            </a:r>
          </a:p>
          <a:p>
            <a:pPr lvl="1"/>
            <a:r>
              <a:rPr lang="ko-KR" altLang="en-US"/>
              <a:t>특정 반경 </a:t>
            </a:r>
            <a:r>
              <a:rPr lang="en-US" altLang="ko-KR"/>
              <a:t>r </a:t>
            </a:r>
            <a:r>
              <a:rPr lang="ko-KR" altLang="en-US"/>
              <a:t>기준으로 데이터를 조회</a:t>
            </a:r>
            <a:endParaRPr lang="en-US" altLang="ko-KR"/>
          </a:p>
          <a:p>
            <a:pPr lvl="1"/>
            <a:endParaRPr lang="en-US" altLang="ko-KR"/>
          </a:p>
          <a:p>
            <a:pPr lvl="1"/>
            <a:endParaRPr lang="en-US" altLang="ko-KR"/>
          </a:p>
          <a:p>
            <a:pPr lvl="1"/>
            <a:r>
              <a:rPr lang="ko-KR" altLang="en-US"/>
              <a:t>거리 기반</a:t>
            </a:r>
            <a:endParaRPr lang="en-US" altLang="ko-KR"/>
          </a:p>
          <a:p>
            <a:pPr lvl="2"/>
            <a:r>
              <a:rPr lang="ko-KR" altLang="en-US"/>
              <a:t>유클리드 거리 </a:t>
            </a:r>
            <a:r>
              <a:rPr lang="en-US" altLang="ko-KR"/>
              <a:t>r=10 : </a:t>
            </a:r>
            <a:r>
              <a:rPr lang="ko-KR" altLang="en-US"/>
              <a:t>기준 벡터 </a:t>
            </a:r>
            <a:r>
              <a:rPr lang="en-US" altLang="ko-KR"/>
              <a:t>q</a:t>
            </a:r>
            <a:r>
              <a:rPr lang="ko-KR" altLang="en-US"/>
              <a:t>와 거리가 </a:t>
            </a:r>
            <a:r>
              <a:rPr lang="en-US" altLang="ko-KR"/>
              <a:t>10 </a:t>
            </a:r>
            <a:r>
              <a:rPr lang="ko-KR" altLang="en-US"/>
              <a:t>이하인 데이터 </a:t>
            </a:r>
            <a:endParaRPr lang="en-US" altLang="ko-KR"/>
          </a:p>
          <a:p>
            <a:pPr lvl="1"/>
            <a:r>
              <a:rPr lang="ko-KR" altLang="en-US"/>
              <a:t>유사도 기반</a:t>
            </a:r>
            <a:endParaRPr lang="en-US" altLang="ko-KR"/>
          </a:p>
          <a:p>
            <a:pPr lvl="2"/>
            <a:r>
              <a:rPr lang="en-US" altLang="ko-KR"/>
              <a:t>r=0.8 : </a:t>
            </a:r>
            <a:r>
              <a:rPr lang="ko-KR" altLang="en-US"/>
              <a:t>기준 벡터 </a:t>
            </a:r>
            <a:r>
              <a:rPr lang="en-US" altLang="ko-KR"/>
              <a:t>q</a:t>
            </a:r>
            <a:r>
              <a:rPr lang="ko-KR" altLang="en-US"/>
              <a:t>와 유사도가 </a:t>
            </a:r>
            <a:r>
              <a:rPr lang="en-US" altLang="ko-KR"/>
              <a:t>0.8 </a:t>
            </a:r>
            <a:r>
              <a:rPr lang="ko-KR" altLang="en-US"/>
              <a:t>이상인 데이터</a:t>
            </a:r>
            <a:r>
              <a:rPr lang="en-US" altLang="ko-KR"/>
              <a:t> 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A0C9AB-D8AF-4C0D-BEFF-C0981FFE6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97" y="2529250"/>
            <a:ext cx="5572903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8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761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Queries and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Query variants</a:t>
            </a:r>
          </a:p>
          <a:p>
            <a:pPr lvl="1"/>
            <a:r>
              <a:rPr lang="en-US" altLang="ko-KR"/>
              <a:t>Predicated Search Queries(hybrid query)</a:t>
            </a:r>
          </a:p>
          <a:p>
            <a:pPr lvl="2"/>
            <a:r>
              <a:rPr lang="ko-KR" altLang="en-US"/>
              <a:t>기존 쿼리에</a:t>
            </a:r>
            <a:r>
              <a:rPr lang="en-US" altLang="ko-KR"/>
              <a:t> attribute</a:t>
            </a:r>
            <a:r>
              <a:rPr lang="ko-KR" altLang="en-US"/>
              <a:t> </a:t>
            </a:r>
            <a:r>
              <a:rPr lang="en-US" altLang="ko-KR"/>
              <a:t>values </a:t>
            </a:r>
            <a:r>
              <a:rPr lang="ko-KR" altLang="en-US"/>
              <a:t>조건 추가</a:t>
            </a:r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2"/>
            <a:endParaRPr lang="en-US" altLang="ko-KR"/>
          </a:p>
          <a:p>
            <a:pPr lvl="1"/>
            <a:r>
              <a:rPr lang="en-US" altLang="ko-KR"/>
              <a:t>Batched Queries</a:t>
            </a:r>
          </a:p>
          <a:p>
            <a:pPr lvl="2"/>
            <a:r>
              <a:rPr lang="ko-KR" altLang="en-US"/>
              <a:t>여러 쿼리를 시스템에 한번에 전달해 처리</a:t>
            </a:r>
            <a:endParaRPr lang="en-US" altLang="ko-KR"/>
          </a:p>
          <a:p>
            <a:pPr lvl="1"/>
            <a:r>
              <a:rPr lang="en-US" altLang="ko-KR"/>
              <a:t>Multi-Vector Queries :</a:t>
            </a:r>
            <a:r>
              <a:rPr lang="ko-KR" altLang="en-US"/>
              <a:t> 다중 벡터 쿼리</a:t>
            </a:r>
            <a:endParaRPr lang="en-US" altLang="ko-KR"/>
          </a:p>
          <a:p>
            <a:pPr lvl="2"/>
            <a:r>
              <a:rPr lang="en-US" altLang="ko-KR"/>
              <a:t>Multi-Query Single-Feature (MQSF) Queries</a:t>
            </a:r>
          </a:p>
          <a:p>
            <a:pPr lvl="2"/>
            <a:r>
              <a:rPr lang="en-US" altLang="ko-KR"/>
              <a:t>Multi-Query Multi-Feature (MQMF) Queries</a:t>
            </a:r>
          </a:p>
          <a:p>
            <a:pPr lvl="2"/>
            <a:r>
              <a:rPr lang="en-US" altLang="ko-KR"/>
              <a:t>Single-Query Multi-Feature (SQMF) Queries</a:t>
            </a: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97C8AF-7B3E-4016-8BC8-85FE8CC53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88" y="2727281"/>
            <a:ext cx="5858693" cy="10955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8B5BDE0-07F4-4E0F-B42B-8BBAA23DF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146" y="1212551"/>
            <a:ext cx="4384747" cy="18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7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761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Queries and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Basic Operators</a:t>
            </a:r>
          </a:p>
          <a:p>
            <a:pPr lvl="1"/>
            <a:r>
              <a:rPr lang="en-US" altLang="ko-KR"/>
              <a:t>Projection : </a:t>
            </a:r>
            <a:r>
              <a:rPr lang="ko-KR" altLang="en-US"/>
              <a:t>벡터를 특정 방향으로 변환하는 연산</a:t>
            </a:r>
            <a:endParaRPr lang="en-US" altLang="ko-KR"/>
          </a:p>
          <a:p>
            <a:pPr lvl="2"/>
            <a:r>
              <a:rPr lang="ko-KR" altLang="en-US"/>
              <a:t>각 벡터의 일부 정보만 사용하여 계산</a:t>
            </a:r>
            <a:endParaRPr lang="en-US" altLang="ko-KR"/>
          </a:p>
          <a:p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ED7AB3-CB6D-490F-9A6F-0CA2A81B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48" y="2947932"/>
            <a:ext cx="5953956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3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761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 - Queries and Operators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9">
                <a:extLst>
                  <a:ext uri="{FF2B5EF4-FFF2-40B4-BE49-F238E27FC236}">
                    <a16:creationId xmlns:a16="http://schemas.microsoft.com/office/drawing/2014/main" id="{CE0C97AE-3236-426B-8F37-32AD626AC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19" y="1511886"/>
                <a:ext cx="11005109" cy="4852338"/>
              </a:xfrm>
            </p:spPr>
            <p:txBody>
              <a:bodyPr/>
              <a:lstStyle/>
              <a:p>
                <a:r>
                  <a:rPr lang="en-US" altLang="ko-KR"/>
                  <a:t>Discussion</a:t>
                </a:r>
              </a:p>
              <a:p>
                <a:pPr lvl="1"/>
                <a:r>
                  <a:rPr lang="en-US" altLang="ko-KR"/>
                  <a:t>Locality-Sensitive Hashing(LSH)</a:t>
                </a:r>
              </a:p>
              <a:p>
                <a:pPr lvl="1"/>
                <a:r>
                  <a:rPr lang="en-US" altLang="ko-KR"/>
                  <a:t>Accuracy : Precision (</a:t>
                </a:r>
                <a:r>
                  <a:rPr lang="ko-KR" altLang="en-US"/>
                  <a:t>정밀도 </a:t>
                </a:r>
                <a:r>
                  <a:rPr lang="en-US" altLang="ko-KR"/>
                  <a:t>) + Recall (</a:t>
                </a:r>
                <a:r>
                  <a:rPr lang="ko-KR" altLang="en-US"/>
                  <a:t>재현율</a:t>
                </a:r>
                <a:r>
                  <a:rPr lang="en-US" altLang="ko-KR"/>
                  <a:t>)</a:t>
                </a:r>
              </a:p>
              <a:p>
                <a:pPr lvl="2"/>
                <a:r>
                  <a:rPr lang="en-US" altLang="ko-KR"/>
                  <a:t>Performance</a:t>
                </a:r>
                <a:r>
                  <a:rPr lang="ko-KR" altLang="en-US"/>
                  <a:t> </a:t>
                </a:r>
                <a:r>
                  <a:rPr lang="en-US" altLang="ko-KR"/>
                  <a:t>:</a:t>
                </a:r>
                <a:r>
                  <a:rPr lang="ko-KR" altLang="en-US"/>
                  <a:t> </a:t>
                </a:r>
                <a:r>
                  <a:rPr lang="en-US" altLang="ko-KR"/>
                  <a:t>Latency(</a:t>
                </a:r>
                <a:r>
                  <a:rPr lang="ko-KR" altLang="en-US"/>
                  <a:t>지연시간</a:t>
                </a:r>
                <a:r>
                  <a:rPr lang="en-US" altLang="ko-KR"/>
                  <a:t>) + Throughput(</a:t>
                </a:r>
                <a:r>
                  <a:rPr lang="ko-KR" altLang="en-US"/>
                  <a:t>처리량</a:t>
                </a:r>
                <a:r>
                  <a:rPr lang="en-US" altLang="ko-KR"/>
                  <a:t>)</a:t>
                </a:r>
              </a:p>
              <a:p>
                <a:pPr lvl="2"/>
                <a:endParaRPr lang="en-US" altLang="ko-KR"/>
              </a:p>
              <a:p>
                <a:pPr lvl="1"/>
                <a:r>
                  <a:rPr lang="en-US" altLang="ko-KR"/>
                  <a:t>Theoretical Results</a:t>
                </a:r>
              </a:p>
              <a:p>
                <a:pPr lvl="2"/>
                <a:r>
                  <a:rPr lang="en-US" altLang="ko-KR"/>
                  <a:t>D=1 </a:t>
                </a:r>
                <a:r>
                  <a:rPr lang="ko-KR" altLang="en-US"/>
                  <a:t>이진트리 검색</a:t>
                </a:r>
                <a:r>
                  <a:rPr lang="en-US" altLang="ko-KR"/>
                  <a:t> | </a:t>
                </a:r>
                <a:r>
                  <a:rPr lang="ko-KR" altLang="en-US"/>
                  <a:t>쿼리 시간</a:t>
                </a:r>
                <a:r>
                  <a:rPr lang="en-US" altLang="ko-KR"/>
                  <a:t>=O(logN), </a:t>
                </a:r>
                <a:r>
                  <a:rPr lang="ko-KR" altLang="en-US"/>
                  <a:t>공간복잡도 </a:t>
                </a:r>
                <a:r>
                  <a:rPr lang="en-US" altLang="ko-KR"/>
                  <a:t>= O(N) </a:t>
                </a:r>
              </a:p>
              <a:p>
                <a:pPr lvl="2"/>
                <a:r>
                  <a:rPr lang="en-US" altLang="ko-KR"/>
                  <a:t>D=2 </a:t>
                </a:r>
                <a:r>
                  <a:rPr lang="ko-KR" altLang="en-US"/>
                  <a:t>쿼리복잡도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i="1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/>
              </a:p>
              <a:p>
                <a:pPr lvl="2"/>
                <a:r>
                  <a:rPr lang="en-US" altLang="ko-KR"/>
                  <a:t>D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ko-KR"/>
                  <a:t> </a:t>
                </a:r>
              </a:p>
              <a:p>
                <a:pPr lvl="3"/>
                <a:r>
                  <a:rPr lang="en-US" altLang="ko-KR"/>
                  <a:t>k-d trees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/>
                  <a:t>, D</a:t>
                </a:r>
                <a:r>
                  <a:rPr lang="ko-KR" altLang="en-US"/>
                  <a:t>가 커지면 </a:t>
                </a:r>
                <a:r>
                  <a:rPr lang="en-US" altLang="ko-KR"/>
                  <a:t>O(DN)</a:t>
                </a:r>
              </a:p>
              <a:p>
                <a:pPr lvl="3"/>
                <a:r>
                  <a:rPr lang="en-US" altLang="ko-KR"/>
                  <a:t>[92] offers : </a:t>
                </a:r>
                <a:r>
                  <a:rPr lang="ko-KR" altLang="en-US"/>
                  <a:t>쿼</a:t>
                </a:r>
                <a14:m>
                  <m:oMath xmlns:m="http://schemas.openxmlformats.org/officeDocument/2006/math">
                    <m:r>
                      <a:rPr lang="ko-KR" altLang="en-US" b="0" i="1">
                        <a:latin typeface="Cambria Math" panose="02040503050406030204" pitchFamily="18" charset="0"/>
                      </a:rPr>
                      <m:t>리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시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간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𝑙𝑜𝑔𝑁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/>
                  <a:t>, </a:t>
                </a:r>
                <a:r>
                  <a:rPr lang="ko-KR" altLang="en-US"/>
                  <a:t>저장 비용 </a:t>
                </a:r>
                <a:r>
                  <a:rPr lang="en-US" altLang="ko-KR"/>
                  <a:t>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/>
              </a:p>
              <a:p>
                <a:pPr lvl="2"/>
                <a:r>
                  <a:rPr lang="en-US" altLang="ko-KR"/>
                  <a:t>Locality-Sensitive Hashing(LSH) : </a:t>
                </a:r>
                <a:r>
                  <a:rPr lang="ko-KR" altLang="en-US"/>
                  <a:t>쿼리 복잡도 </a:t>
                </a:r>
                <a:r>
                  <a:rPr lang="en-US" altLang="ko-KR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/>
                  <a:t>, </a:t>
                </a:r>
                <a:r>
                  <a:rPr lang="ko-KR" altLang="en-US"/>
                  <a:t>저장복잡도</a:t>
                </a:r>
                <a:r>
                  <a:rPr lang="en-US" altLang="ko-KR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ko-KR"/>
                  <a:t> </a:t>
                </a:r>
              </a:p>
            </p:txBody>
          </p:sp>
        </mc:Choice>
        <mc:Fallback xmlns="">
          <p:sp>
            <p:nvSpPr>
              <p:cNvPr id="10" name="내용 개체 틀 9">
                <a:extLst>
                  <a:ext uri="{FF2B5EF4-FFF2-40B4-BE49-F238E27FC236}">
                    <a16:creationId xmlns:a16="http://schemas.microsoft.com/office/drawing/2014/main" id="{CE0C97AE-3236-426B-8F37-32AD626AC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511886"/>
                <a:ext cx="11005109" cy="4852338"/>
              </a:xfrm>
              <a:blipFill>
                <a:blip r:embed="rId3"/>
                <a:stretch>
                  <a:fillRect l="-941" t="-21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F97D3CB-BDFE-4095-9E7A-362127EE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31" y="1793820"/>
            <a:ext cx="23812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33D5BF-4D2A-427C-95B9-E97E8DEBD85C}"/>
                  </a:ext>
                </a:extLst>
              </p:cNvPr>
              <p:cNvSpPr txBox="1"/>
              <p:nvPr/>
            </p:nvSpPr>
            <p:spPr>
              <a:xfrm>
                <a:off x="9607393" y="4054730"/>
                <a:ext cx="19292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/>
                  <a:t>3</a:t>
                </a:r>
                <a:r>
                  <a:rPr lang="ko-KR" altLang="en-US"/>
                  <a:t>차원 </a:t>
                </a:r>
                <a:r>
                  <a:rPr lang="en-US" altLang="ko-KR"/>
                  <a:t>k-d trees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ko-KR" alt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33D5BF-4D2A-427C-95B9-E97E8DEBD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393" y="4054730"/>
                <a:ext cx="1929288" cy="369332"/>
              </a:xfrm>
              <a:prstGeom prst="rect">
                <a:avLst/>
              </a:prstGeom>
              <a:blipFill>
                <a:blip r:embed="rId5"/>
                <a:stretch>
                  <a:fillRect l="-2524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72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235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Query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2,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/>
          <a:lstStyle/>
          <a:p>
            <a:r>
              <a:rPr lang="en-US" altLang="ko-KR"/>
              <a:t>Query Interfaces</a:t>
            </a:r>
          </a:p>
          <a:p>
            <a:pPr lvl="1"/>
            <a:r>
              <a:rPr lang="en-US" altLang="ko-KR"/>
              <a:t>native and NoSQL VDBMSs : small</a:t>
            </a:r>
            <a:r>
              <a:rPr lang="ko-KR" altLang="en-US"/>
              <a:t> </a:t>
            </a:r>
            <a:r>
              <a:rPr lang="en-US" altLang="ko-KR"/>
              <a:t>api</a:t>
            </a:r>
          </a:p>
          <a:p>
            <a:pPr lvl="1"/>
            <a:r>
              <a:rPr lang="en-US" altLang="ko-KR"/>
              <a:t>Chroma [14] : Python API with just nine commands, including add, update, delete, and query</a:t>
            </a:r>
          </a:p>
          <a:p>
            <a:pPr lvl="1"/>
            <a:r>
              <a:rPr lang="en-US" altLang="ko-KR"/>
              <a:t>RDB</a:t>
            </a:r>
            <a:r>
              <a:rPr lang="ko-KR" altLang="en-US"/>
              <a:t> 확장형 </a:t>
            </a:r>
            <a:r>
              <a:rPr lang="en-US" altLang="ko-KR"/>
              <a:t>VDBMS</a:t>
            </a:r>
            <a:r>
              <a:rPr lang="ko-KR" altLang="en-US"/>
              <a:t>는 </a:t>
            </a:r>
            <a:r>
              <a:rPr lang="en-US" altLang="ko-KR"/>
              <a:t>SQL </a:t>
            </a:r>
            <a:r>
              <a:rPr lang="ko-KR" altLang="en-US"/>
              <a:t>구문 사용</a:t>
            </a:r>
            <a:endParaRPr lang="en-US" altLang="ko-KR"/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AE709B2-D943-41F8-A14E-5B234CAD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57" y="4029948"/>
            <a:ext cx="5925377" cy="110505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C9A03BE-A88B-4715-B7DD-C45396C24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32" y="5346114"/>
            <a:ext cx="5763429" cy="1105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61F11B-3D9A-419E-BC27-6F541216F3BD}"/>
              </a:ext>
            </a:extLst>
          </p:cNvPr>
          <p:cNvSpPr txBox="1"/>
          <p:nvPr/>
        </p:nvSpPr>
        <p:spPr>
          <a:xfrm>
            <a:off x="7831931" y="4330184"/>
            <a:ext cx="3828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pgvector [7], </a:t>
            </a:r>
            <a:r>
              <a:rPr lang="en-US" altLang="ko-KR"/>
              <a:t>k-NN, ANN </a:t>
            </a:r>
            <a:r>
              <a:rPr lang="ko-KR" altLang="en-US"/>
              <a:t>쿼리</a:t>
            </a:r>
            <a:endParaRPr lang="en-US" altLang="ko-KR"/>
          </a:p>
          <a:p>
            <a:r>
              <a:rPr lang="en-US" altLang="ko-KR"/>
              <a:t>Embedding</a:t>
            </a:r>
            <a:r>
              <a:rPr lang="ko-KR" altLang="en-US"/>
              <a:t>과 벡터 </a:t>
            </a:r>
            <a:r>
              <a:rPr lang="en-US" altLang="ko-KR"/>
              <a:t>[3,1,2] </a:t>
            </a:r>
            <a:r>
              <a:rPr lang="ko-KR" altLang="en-US"/>
              <a:t>사이의 유클리드 거리를 계산하여 반환</a:t>
            </a:r>
          </a:p>
        </p:txBody>
      </p:sp>
    </p:spTree>
    <p:extLst>
      <p:ext uri="{BB962C8B-B14F-4D97-AF65-F5344CB8AC3E}">
        <p14:creationId xmlns:p14="http://schemas.microsoft.com/office/powerpoint/2010/main" val="2095042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2024DE-C3DD-451D-B9C9-C4B0B54D4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647264" y="3105834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904240" y="3121223"/>
            <a:ext cx="70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8EA9BC3-6931-4AEC-B637-FA9AEEEE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2107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0242835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Partitioning Techniques</a:t>
            </a:r>
          </a:p>
          <a:p>
            <a:pPr lvl="1"/>
            <a:r>
              <a:rPr lang="en-US" altLang="ko-KR"/>
              <a:t>Randomization : </a:t>
            </a:r>
            <a:r>
              <a:rPr lang="ko-KR" altLang="en-US"/>
              <a:t>랜덤하게 데이터 파티션</a:t>
            </a:r>
            <a:endParaRPr lang="en-US" altLang="ko-KR"/>
          </a:p>
          <a:p>
            <a:pPr lvl="1"/>
            <a:r>
              <a:rPr lang="en-US" altLang="ko-KR"/>
              <a:t>Learned Partitioning : </a:t>
            </a:r>
            <a:r>
              <a:rPr lang="ko-KR" altLang="en-US"/>
              <a:t>데이터 분포 학습하여 파티션</a:t>
            </a:r>
            <a:endParaRPr lang="en-US" altLang="ko-KR"/>
          </a:p>
          <a:p>
            <a:pPr lvl="1"/>
            <a:r>
              <a:rPr lang="en-US" altLang="ko-KR"/>
              <a:t>Navigable Partitioning : </a:t>
            </a:r>
            <a:r>
              <a:rPr lang="ko-KR" altLang="en-US"/>
              <a:t>계층적 클러스터링</a:t>
            </a:r>
            <a:r>
              <a:rPr lang="en-US" altLang="ko-KR"/>
              <a:t>, k-d</a:t>
            </a:r>
            <a:r>
              <a:rPr lang="ko-KR" altLang="en-US"/>
              <a:t> 트리 구조</a:t>
            </a:r>
            <a:endParaRPr lang="en-US" altLang="ko-KR"/>
          </a:p>
          <a:p>
            <a:r>
              <a:rPr lang="en-US" altLang="ko-KR"/>
              <a:t>Storage Techniques</a:t>
            </a:r>
          </a:p>
          <a:p>
            <a:pPr lvl="1"/>
            <a:r>
              <a:rPr lang="en-US" altLang="ko-KR"/>
              <a:t>Quantization : </a:t>
            </a:r>
            <a:r>
              <a:rPr lang="ko-KR" altLang="en-US"/>
              <a:t>데이터 정밀도 낮춤</a:t>
            </a:r>
            <a:endParaRPr lang="en-US" altLang="ko-KR"/>
          </a:p>
          <a:p>
            <a:pPr lvl="1"/>
            <a:r>
              <a:rPr lang="en-US" altLang="ko-KR"/>
              <a:t>Disk-Resident Designs : </a:t>
            </a:r>
            <a:r>
              <a:rPr lang="ko-KR" altLang="en-US"/>
              <a:t>디스크에 데이터 상주</a:t>
            </a: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901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66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0392125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Table</a:t>
            </a:r>
          </a:p>
          <a:p>
            <a:pPr lvl="1"/>
            <a:r>
              <a:rPr lang="en-US" altLang="ko-KR"/>
              <a:t>Randomization + learned partitions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27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35BAA4-2E57-4083-A322-1679B95B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539" y="2767966"/>
            <a:ext cx="5630061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5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93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–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0392125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LSH(Locality Sensitive Hashing)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9B953BB-DDA8-4A44-A124-93132F483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44" y="1776487"/>
            <a:ext cx="4925112" cy="2829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1F36BB-40F5-4425-B944-DA623E20E342}"/>
                  </a:ext>
                </a:extLst>
              </p:cNvPr>
              <p:cNvSpPr txBox="1"/>
              <p:nvPr/>
            </p:nvSpPr>
            <p:spPr>
              <a:xfrm>
                <a:off x="1040154" y="2100770"/>
                <a:ext cx="4087850" cy="4639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↔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↔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ko-K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ko-KR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/>
                  <a:t>)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저장 복잡도 </a:t>
                </a: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𝐿𝐷𝑁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r>
                  <a:rPr lang="ko-KR" altLang="en-US" dirty="0"/>
                  <a:t>쿼리 복잡도 </a:t>
                </a: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𝐿𝐷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1F36BB-40F5-4425-B944-DA623E20E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54" y="2100770"/>
                <a:ext cx="4087850" cy="4639925"/>
              </a:xfrm>
              <a:prstGeom prst="rect">
                <a:avLst/>
              </a:prstGeom>
              <a:blipFill>
                <a:blip r:embed="rId4"/>
                <a:stretch>
                  <a:fillRect l="-35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9">
                <a:extLst>
                  <a:ext uri="{FF2B5EF4-FFF2-40B4-BE49-F238E27FC236}">
                    <a16:creationId xmlns:a16="http://schemas.microsoft.com/office/drawing/2014/main" id="{458E26FD-213E-402B-90E1-C1A1A0DB0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12839" y="4684151"/>
                <a:ext cx="6566573" cy="170356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800"/>
                  <a:t>Construction</a:t>
                </a:r>
              </a:p>
              <a:p>
                <a:pPr lvl="1"/>
                <a:r>
                  <a:rPr lang="ko-KR" altLang="en-US" sz="1600"/>
                  <a:t>데이터베이스 벡터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1600"/>
                  <a:t>​</a:t>
                </a:r>
                <a:r>
                  <a:rPr lang="ko-KR" altLang="en-US" sz="1600"/>
                  <a:t>가 여러 해시 함수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/>
                  <a:t>,…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/>
                  <a:t>​</a:t>
                </a:r>
                <a:r>
                  <a:rPr lang="ko-KR" altLang="en-US" sz="1600"/>
                  <a:t>를 거쳐 각기 다른 해시 테이블</a:t>
                </a:r>
                <a:r>
                  <a:rPr lang="en-US" altLang="ko-KR" sz="1600"/>
                  <a:t>(Table 1, Table 2, ..., Table L)</a:t>
                </a:r>
                <a:r>
                  <a:rPr lang="ko-KR" altLang="en-US" sz="1600"/>
                  <a:t>에 해시</a:t>
                </a:r>
                <a:endParaRPr lang="en-US" altLang="ko-KR" sz="1600"/>
              </a:p>
              <a:p>
                <a:r>
                  <a:rPr lang="en-US" altLang="ko-KR" sz="2000"/>
                  <a:t>Search</a:t>
                </a:r>
              </a:p>
              <a:p>
                <a:pPr lvl="1"/>
                <a:r>
                  <a:rPr lang="ko-KR" altLang="en-US" sz="1600"/>
                  <a:t>쿼리 </a:t>
                </a:r>
                <a:r>
                  <a:rPr lang="en-US" altLang="ko-KR" sz="1600"/>
                  <a:t>q : </a:t>
                </a:r>
                <a:r>
                  <a:rPr lang="ko-KR" altLang="en-US" sz="1600"/>
                  <a:t>해시 함수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6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600"/>
                  <a:t>,…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ko-KR" altLang="en-US" sz="1600"/>
                  <a:t>해시 함수 사용하여 해싱</a:t>
                </a:r>
                <a:endParaRPr lang="en-US" altLang="ko-KR" sz="1600"/>
              </a:p>
              <a:p>
                <a:pPr lvl="1"/>
                <a:r>
                  <a:rPr lang="ko-KR" altLang="en-US" sz="1600"/>
                  <a:t>충돌이 일어난 버킷의 데이터를 후보 이웃으로 선정</a:t>
                </a:r>
                <a:endParaRPr lang="en-US" altLang="ko-KR" sz="1600"/>
              </a:p>
            </p:txBody>
          </p:sp>
        </mc:Choice>
        <mc:Fallback xmlns="">
          <p:sp>
            <p:nvSpPr>
              <p:cNvPr id="12" name="내용 개체 틀 9">
                <a:extLst>
                  <a:ext uri="{FF2B5EF4-FFF2-40B4-BE49-F238E27FC236}">
                    <a16:creationId xmlns:a16="http://schemas.microsoft.com/office/drawing/2014/main" id="{458E26FD-213E-402B-90E1-C1A1A0DB0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39" y="4684151"/>
                <a:ext cx="6566573" cy="1703563"/>
              </a:xfrm>
              <a:prstGeom prst="rect">
                <a:avLst/>
              </a:prstGeom>
              <a:blipFill>
                <a:blip r:embed="rId5"/>
                <a:stretch>
                  <a:fillRect l="-835" t="-5000" b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124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내용 개체 틀 9">
                <a:extLst>
                  <a:ext uri="{FF2B5EF4-FFF2-40B4-BE49-F238E27FC236}">
                    <a16:creationId xmlns:a16="http://schemas.microsoft.com/office/drawing/2014/main" id="{0E4D8759-2E23-441D-9942-1D4E522241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319" y="1511886"/>
                <a:ext cx="11213220" cy="4852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LSH(Locality Sensitive Hashing)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𝐿𝑆𝐻</m:t>
                    </m:r>
                  </m:oMath>
                </a14:m>
                <a:r>
                  <a:rPr lang="en-US" altLang="ko-KR" dirty="0"/>
                  <a:t> : </a:t>
                </a:r>
                <a:r>
                  <a:rPr lang="ko-KR" altLang="en-US" dirty="0"/>
                  <a:t>무작위 초평면에 투영하여 </a:t>
                </a:r>
                <a:r>
                  <a:rPr lang="ko-KR" altLang="en-US" dirty="0" err="1"/>
                  <a:t>해싱</a:t>
                </a:r>
                <a:endParaRPr lang="en-US" altLang="ko-KR" dirty="0"/>
              </a:p>
              <a:p>
                <a:pPr lvl="1"/>
                <a:r>
                  <a:rPr lang="en-US" altLang="ko-KR" dirty="0" err="1"/>
                  <a:t>IndexLSH</a:t>
                </a:r>
                <a:r>
                  <a:rPr lang="en-US" altLang="ko-KR" dirty="0"/>
                  <a:t> : </a:t>
                </a:r>
                <a:r>
                  <a:rPr lang="ko-KR" altLang="en-US" dirty="0"/>
                  <a:t>이진</a:t>
                </a:r>
                <a:r>
                  <a:rPr lang="en-US" altLang="ko-KR" dirty="0"/>
                  <a:t>(binary) </a:t>
                </a:r>
                <a:r>
                  <a:rPr lang="ko-KR" altLang="en-US" dirty="0"/>
                  <a:t>투영을 기반으로 </a:t>
                </a:r>
                <a:r>
                  <a:rPr lang="ko-KR" altLang="en-US" dirty="0" err="1"/>
                  <a:t>해싱</a:t>
                </a:r>
                <a:r>
                  <a:rPr lang="en-US" altLang="ko-KR" dirty="0"/>
                  <a:t>(</a:t>
                </a:r>
                <a:r>
                  <a:rPr lang="en-US" altLang="ko-KR" dirty="0" err="1"/>
                  <a:t>Faiss</a:t>
                </a:r>
                <a:r>
                  <a:rPr lang="ko-KR" altLang="en-US" dirty="0"/>
                  <a:t>에서 제공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페이스북 라이브러리</a:t>
                </a:r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FALCONN : spherical LSH</a:t>
                </a:r>
                <a:r>
                  <a:rPr lang="ko-KR" altLang="en-US" dirty="0"/>
                  <a:t>에 기반한 해시 패밀리를 구현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44" name="내용 개체 틀 9">
                <a:extLst>
                  <a:ext uri="{FF2B5EF4-FFF2-40B4-BE49-F238E27FC236}">
                    <a16:creationId xmlns:a16="http://schemas.microsoft.com/office/drawing/2014/main" id="{0E4D8759-2E23-441D-9942-1D4E52224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" y="1511886"/>
                <a:ext cx="11213220" cy="4852338"/>
              </a:xfrm>
              <a:prstGeom prst="rect">
                <a:avLst/>
              </a:prstGeom>
              <a:blipFill>
                <a:blip r:embed="rId3"/>
                <a:stretch>
                  <a:fillRect l="-924" t="-21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935BAA4-2E57-4083-A322-1679B95BE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626" y="3771879"/>
            <a:ext cx="4802747" cy="25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31F6F75-B221-4061-B962-758F7C3BE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20" y="0"/>
            <a:ext cx="871728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BFB742AF-8DE1-4801-BAAB-FF7C033D40F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29B74-5530-431A-9A1D-6C360E5E40A6}"/>
              </a:ext>
            </a:extLst>
          </p:cNvPr>
          <p:cNvSpPr txBox="1"/>
          <p:nvPr/>
        </p:nvSpPr>
        <p:spPr>
          <a:xfrm>
            <a:off x="1489951" y="3105834"/>
            <a:ext cx="4302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Purpose &amp; Introduction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C040-1911-4DE1-B7BA-8D50B20BC5F8}"/>
              </a:ext>
            </a:extLst>
          </p:cNvPr>
          <p:cNvSpPr txBox="1"/>
          <p:nvPr/>
        </p:nvSpPr>
        <p:spPr>
          <a:xfrm>
            <a:off x="746927" y="3121223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9C7568C-DA98-40CE-9115-1F19853EEDF6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A7BF85-EFF0-4169-9F33-5B30AFBB9A2A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E61FE79-423E-41EA-8767-5278A074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291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1213220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Learning to Hash</a:t>
            </a:r>
          </a:p>
          <a:p>
            <a:pPr lvl="1"/>
            <a:r>
              <a:rPr lang="en-US" altLang="ko-KR" dirty="0"/>
              <a:t>Spectral Hashing</a:t>
            </a:r>
          </a:p>
          <a:p>
            <a:pPr lvl="1"/>
            <a:r>
              <a:rPr lang="ko-KR" altLang="en-US" dirty="0"/>
              <a:t>신경망</a:t>
            </a:r>
            <a:r>
              <a:rPr lang="en-US" altLang="ko-KR" dirty="0"/>
              <a:t>(neural networks)</a:t>
            </a:r>
          </a:p>
          <a:p>
            <a:pPr lvl="1"/>
            <a:r>
              <a:rPr lang="en-US" altLang="ko-KR" dirty="0"/>
              <a:t>K-means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09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1213220" cy="1343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Quantization</a:t>
            </a:r>
          </a:p>
          <a:p>
            <a:pPr lvl="1"/>
            <a:r>
              <a:rPr lang="ko-KR" altLang="en-US" dirty="0"/>
              <a:t>벡터 데이터를 </a:t>
            </a:r>
            <a:r>
              <a:rPr lang="ko-KR" altLang="en-US" dirty="0" err="1"/>
              <a:t>코드북으로</a:t>
            </a:r>
            <a:r>
              <a:rPr lang="ko-KR" altLang="en-US" dirty="0"/>
              <a:t> 압축하여 효율적으로 저장하고 검색하는 인덱싱</a:t>
            </a:r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31</a:t>
            </a:fld>
            <a:endParaRPr lang="ko-KR" altLang="en-US"/>
          </a:p>
        </p:txBody>
      </p:sp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5D62347A-0AAD-408B-BB47-6E2994BB5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74035"/>
              </p:ext>
            </p:extLst>
          </p:nvPr>
        </p:nvGraphicFramePr>
        <p:xfrm>
          <a:off x="1173583" y="3042988"/>
          <a:ext cx="1018021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15">
                  <a:extLst>
                    <a:ext uri="{9D8B030D-6E8A-4147-A177-3AD203B41FA5}">
                      <a16:colId xmlns:a16="http://schemas.microsoft.com/office/drawing/2014/main" val="73221926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84469888"/>
                    </a:ext>
                  </a:extLst>
                </a:gridCol>
                <a:gridCol w="3460103">
                  <a:extLst>
                    <a:ext uri="{9D8B030D-6E8A-4147-A177-3AD203B41FA5}">
                      <a16:colId xmlns:a16="http://schemas.microsoft.com/office/drawing/2014/main" val="429299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Quantization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설명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예시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0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Scalar Quantization (SQ)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비트 단위의 압축</a:t>
                      </a:r>
                      <a:r>
                        <a:rPr lang="en-US" altLang="ko-KR"/>
                        <a:t>(scalar quantization)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7.123456789 (64-bit double) → 7.1235 (32-bit float)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7353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Product Quantization (PQ)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부분 공간</a:t>
                      </a:r>
                      <a:r>
                        <a:rPr lang="en-US" altLang="ko-KR"/>
                        <a:t>(subspace)</a:t>
                      </a:r>
                      <a:r>
                        <a:rPr lang="ko-KR" altLang="en-US"/>
                        <a:t>으로 분할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128</a:t>
                      </a:r>
                      <a:r>
                        <a:rPr lang="ko-KR" altLang="en-US"/>
                        <a:t>차원의 벡터를 </a:t>
                      </a:r>
                      <a:r>
                        <a:rPr lang="en-US" altLang="ko-KR"/>
                        <a:t>4</a:t>
                      </a:r>
                      <a:r>
                        <a:rPr lang="ko-KR" altLang="en-US"/>
                        <a:t>개의 </a:t>
                      </a:r>
                      <a:r>
                        <a:rPr lang="en-US" altLang="ko-KR"/>
                        <a:t>32</a:t>
                      </a:r>
                      <a:r>
                        <a:rPr lang="ko-KR" altLang="en-US"/>
                        <a:t>차원 부분으로 나눈 다음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각 부분에 대해 </a:t>
                      </a:r>
                      <a:r>
                        <a:rPr lang="en-US" altLang="ko-KR"/>
                        <a:t>k-means </a:t>
                      </a:r>
                      <a:r>
                        <a:rPr lang="ko-KR" altLang="en-US"/>
                        <a:t>클러스터링을 적용해 코드북을 생성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7167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Asymmetric Distance Computation(ADC)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쿼리 벡터는 원본 유지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양자화된 벡터와 비교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이미지 양자화해 저장 </a:t>
                      </a:r>
                      <a:r>
                        <a:rPr lang="en-US" altLang="ko-KR"/>
                        <a:t>– </a:t>
                      </a:r>
                      <a:r>
                        <a:rPr lang="ko-KR" altLang="en-US"/>
                        <a:t>코드와 쿼리 간 거리 계산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2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57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1213220" cy="1343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Quantization</a:t>
            </a:r>
          </a:p>
          <a:p>
            <a:pPr lvl="1"/>
            <a:r>
              <a:rPr lang="ko-KR" altLang="en-US"/>
              <a:t>벡터 데이터를 코드북으로 압축하여 효울적으로 저장하고 검색하는 인덱싱</a:t>
            </a: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32</a:t>
            </a:fld>
            <a:endParaRPr lang="ko-KR" altLang="en-US"/>
          </a:p>
        </p:txBody>
      </p:sp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5D62347A-0AAD-408B-BB47-6E2994BB5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69803"/>
              </p:ext>
            </p:extLst>
          </p:nvPr>
        </p:nvGraphicFramePr>
        <p:xfrm>
          <a:off x="1173582" y="2855167"/>
          <a:ext cx="10180218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15">
                  <a:extLst>
                    <a:ext uri="{9D8B030D-6E8A-4147-A177-3AD203B41FA5}">
                      <a16:colId xmlns:a16="http://schemas.microsoft.com/office/drawing/2014/main" val="732219265"/>
                    </a:ext>
                  </a:extLst>
                </a:gridCol>
                <a:gridCol w="3724297">
                  <a:extLst>
                    <a:ext uri="{9D8B030D-6E8A-4147-A177-3AD203B41FA5}">
                      <a16:colId xmlns:a16="http://schemas.microsoft.com/office/drawing/2014/main" val="1684469888"/>
                    </a:ext>
                  </a:extLst>
                </a:gridCol>
                <a:gridCol w="3393406">
                  <a:extLst>
                    <a:ext uri="{9D8B030D-6E8A-4147-A177-3AD203B41FA5}">
                      <a16:colId xmlns:a16="http://schemas.microsoft.com/office/drawing/2014/main" val="4292993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Quantization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설명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예시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0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Flat Index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버킷팅 없음</a:t>
                      </a:r>
                      <a:endParaRPr lang="en-US" altLang="ko-KR"/>
                    </a:p>
                    <a:p>
                      <a:pPr latinLnBrk="1"/>
                      <a:r>
                        <a:rPr lang="en-US" altLang="ko-KR"/>
                        <a:t>SQ, PQ </a:t>
                      </a:r>
                      <a:r>
                        <a:rPr lang="ko-KR" altLang="en-US"/>
                        <a:t>사용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SQ</a:t>
                      </a:r>
                    </a:p>
                    <a:p>
                      <a:pPr latinLnBrk="1"/>
                      <a:r>
                        <a:rPr lang="en-US" altLang="ko-KR"/>
                        <a:t>PQ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7353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IVF(Inverted File)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벡터를 사전에 정의된 중심</a:t>
                      </a:r>
                      <a:r>
                        <a:rPr lang="en-US" altLang="ko-KR"/>
                        <a:t>(centroid)</a:t>
                      </a:r>
                      <a:r>
                        <a:rPr lang="ko-KR" altLang="en-US"/>
                        <a:t>에 따라 버킷으로 그룹화하여 저장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IVFPQ</a:t>
                      </a:r>
                    </a:p>
                    <a:p>
                      <a:pPr latinLnBrk="1"/>
                      <a:r>
                        <a:rPr lang="en-US" altLang="ko-KR"/>
                        <a:t>IVFSQ</a:t>
                      </a:r>
                    </a:p>
                    <a:p>
                      <a:pPr latinLnBrk="1"/>
                      <a:r>
                        <a:rPr lang="en-US" altLang="ko-KR"/>
                        <a:t>IVFADC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17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186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1213220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Quantization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33</a:t>
            </a:fld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22CFD5-02DC-443A-B516-BAD2A64F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41" y="2523054"/>
            <a:ext cx="3629575" cy="33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89D553-5C2E-4DE7-93C1-1F84BC93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19" y="2629756"/>
            <a:ext cx="3521848" cy="314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F2BC55-BABE-4B42-9677-6B3A4B96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6" y="2523055"/>
            <a:ext cx="3724747" cy="335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67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11213220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Quantization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34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04B56BB-E5AC-4F63-9028-4C31F3391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59" y="2017615"/>
            <a:ext cx="4639730" cy="4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60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5440681" cy="4852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/>
              <a:t>IVFADC</a:t>
            </a:r>
          </a:p>
          <a:p>
            <a:endParaRPr lang="en-US" altLang="ko-KR" sz="2000"/>
          </a:p>
          <a:p>
            <a:r>
              <a:rPr lang="en-US" altLang="ko-KR" sz="1900"/>
              <a:t>Coarse Quantizer Training</a:t>
            </a:r>
          </a:p>
          <a:p>
            <a:pPr lvl="1"/>
            <a:r>
              <a:rPr lang="ko-KR" altLang="en-US" sz="1900"/>
              <a:t>전체 데이터셋에 대해 </a:t>
            </a:r>
            <a:r>
              <a:rPr lang="en-US" altLang="ko-KR" sz="1900"/>
              <a:t>k-means</a:t>
            </a:r>
            <a:r>
              <a:rPr lang="ko-KR" altLang="en-US" sz="1900"/>
              <a:t>를 적용하여 </a:t>
            </a:r>
            <a:r>
              <a:rPr lang="en-US" altLang="ko-KR" sz="1900"/>
              <a:t>V(</a:t>
            </a:r>
            <a:r>
              <a:rPr lang="ko-KR" altLang="en-US" sz="1900"/>
              <a:t>중심 집합</a:t>
            </a:r>
            <a:r>
              <a:rPr lang="en-US" altLang="ko-KR" sz="1900"/>
              <a:t>) </a:t>
            </a:r>
            <a:r>
              <a:rPr lang="ko-KR" altLang="en-US" sz="1900"/>
              <a:t>생성</a:t>
            </a:r>
            <a:endParaRPr lang="en-US" altLang="ko-KR" sz="1900"/>
          </a:p>
          <a:p>
            <a:r>
              <a:rPr lang="en-US" altLang="ko-KR" sz="1900"/>
              <a:t>Vector Centering</a:t>
            </a:r>
          </a:p>
          <a:p>
            <a:pPr lvl="1"/>
            <a:r>
              <a:rPr lang="ko-KR" altLang="en-US" sz="1900"/>
              <a:t>각 벡터에 대해 각 클러스터 중심에 얼마나 가까운지 계산</a:t>
            </a:r>
            <a:endParaRPr lang="en-US" altLang="ko-KR" sz="1900"/>
          </a:p>
          <a:p>
            <a:pPr lvl="1"/>
            <a:r>
              <a:rPr lang="ko-KR" altLang="en-US" sz="1900"/>
              <a:t>각 벡터가 클러스터 중심에서 벗어난 방향을 추출</a:t>
            </a:r>
            <a:endParaRPr lang="en-US" altLang="ko-KR" sz="1900"/>
          </a:p>
          <a:p>
            <a:r>
              <a:rPr lang="en-US" altLang="ko-KR" sz="1900"/>
              <a:t>Fine Quantizer Training</a:t>
            </a:r>
          </a:p>
          <a:p>
            <a:pPr lvl="1"/>
            <a:r>
              <a:rPr lang="en-US" altLang="ko-KR" sz="1900"/>
              <a:t>R(x)</a:t>
            </a:r>
            <a:r>
              <a:rPr lang="ko-KR" altLang="en-US" sz="1900"/>
              <a:t>를 </a:t>
            </a:r>
            <a:r>
              <a:rPr lang="en-US" altLang="ko-KR" sz="1900"/>
              <a:t>m</a:t>
            </a:r>
            <a:r>
              <a:rPr lang="ko-KR" altLang="en-US" sz="1900"/>
              <a:t>개의 부분 공간으로 분할하여 클러스터링</a:t>
            </a:r>
            <a:endParaRPr lang="en-US" altLang="ko-KR" sz="1900"/>
          </a:p>
          <a:p>
            <a:r>
              <a:rPr lang="en-US" altLang="ko-KR" sz="1900"/>
              <a:t>Index Construction</a:t>
            </a:r>
          </a:p>
          <a:p>
            <a:pPr lvl="1"/>
            <a:r>
              <a:rPr lang="ko-KR" altLang="en-US" sz="1900"/>
              <a:t>벡터 </a:t>
            </a:r>
            <a:r>
              <a:rPr lang="en-US" altLang="ko-KR" sz="1900"/>
              <a:t>x</a:t>
            </a:r>
            <a:r>
              <a:rPr lang="ko-KR" altLang="en-US" sz="1900"/>
              <a:t>는 그 대략적인 위치에 따라 중심 집합 </a:t>
            </a:r>
            <a:r>
              <a:rPr lang="en-US" altLang="ko-KR" sz="1900"/>
              <a:t>V</a:t>
            </a:r>
            <a:r>
              <a:rPr lang="ko-KR" altLang="en-US" sz="1900"/>
              <a:t>를 기반으로 디렉토리에 저장</a:t>
            </a:r>
            <a:endParaRPr lang="en-US" altLang="ko-KR" sz="1900"/>
          </a:p>
          <a:p>
            <a:r>
              <a:rPr lang="ko-KR" altLang="en-US" sz="1900"/>
              <a:t>검색</a:t>
            </a:r>
            <a:endParaRPr lang="en-US" altLang="ko-KR" sz="1900"/>
          </a:p>
          <a:p>
            <a:pPr lvl="1"/>
            <a:r>
              <a:rPr lang="ko-KR" altLang="en-US" sz="1900"/>
              <a:t>검색 쿼리를 </a:t>
            </a:r>
            <a:r>
              <a:rPr lang="en-US" altLang="ko-KR" sz="1900"/>
              <a:t>R(x) </a:t>
            </a:r>
            <a:r>
              <a:rPr lang="ko-KR" altLang="en-US" sz="1900"/>
              <a:t>계산 및 부분 공간 </a:t>
            </a:r>
            <a:r>
              <a:rPr lang="en-US" altLang="ko-KR" sz="1900"/>
              <a:t>U</a:t>
            </a:r>
            <a:r>
              <a:rPr lang="ko-KR" altLang="en-US" sz="1900"/>
              <a:t>에서 검색</a:t>
            </a:r>
            <a:endParaRPr lang="en-US" altLang="ko-KR" sz="19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1D8C5F-85C0-4BA5-821C-476607BC2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09" y="1671640"/>
            <a:ext cx="5095472" cy="45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내용 개체 틀 9">
                <a:extLst>
                  <a:ext uri="{FF2B5EF4-FFF2-40B4-BE49-F238E27FC236}">
                    <a16:creationId xmlns:a16="http://schemas.microsoft.com/office/drawing/2014/main" id="{0E4D8759-2E23-441D-9942-1D4E522241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319" y="1511886"/>
                <a:ext cx="8292738" cy="4852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/>
                  <a:t>IVFADC</a:t>
                </a:r>
              </a:p>
              <a:p>
                <a:r>
                  <a:rPr lang="ko-KR" altLang="en-US" sz="2000"/>
                  <a:t>벡터 공간 </a:t>
                </a:r>
                <a:r>
                  <a:rPr lang="en-US" altLang="ko-KR" sz="2000"/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/>
                  <a:t>,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ko-KR" sz="2000"/>
              </a:p>
              <a:p>
                <a:r>
                  <a:rPr lang="ko-KR" altLang="en-US" sz="2000"/>
                  <a:t>각 집합 에는 </a:t>
                </a:r>
                <a:r>
                  <a:rPr lang="en-US" altLang="ko-KR" sz="2000"/>
                  <a:t>K’</a:t>
                </a:r>
                <a:r>
                  <a:rPr lang="ko-KR" altLang="en-US" sz="2000"/>
                  <a:t>의 중심</a:t>
                </a:r>
                <a:endParaRPr lang="en-US" altLang="ko-KR" sz="2000"/>
              </a:p>
              <a:p>
                <a:r>
                  <a:rPr lang="ko-KR" altLang="en-US" sz="2000"/>
                  <a:t>쿼리 </a:t>
                </a:r>
                <a:r>
                  <a:rPr lang="en-US" altLang="ko-KR" sz="2000"/>
                  <a:t>q </a:t>
                </a:r>
                <a:r>
                  <a:rPr lang="ko-KR" altLang="en-US" sz="2000"/>
                  <a:t>에 대해 테이블 조회</a:t>
                </a:r>
                <a:endParaRPr lang="en-US" altLang="ko-KR" sz="2000"/>
              </a:p>
              <a:p>
                <a:endParaRPr lang="en-US" altLang="ko-KR" sz="2000"/>
              </a:p>
              <a:p>
                <a:endParaRPr lang="en-US" altLang="ko-KR" sz="2000"/>
              </a:p>
              <a:p>
                <a:endParaRPr lang="en-US" altLang="ko-KR" sz="2000"/>
              </a:p>
              <a:p>
                <a:endParaRPr lang="en-US" altLang="ko-KR" sz="2000"/>
              </a:p>
              <a:p>
                <a:endParaRPr lang="en-US" altLang="ko-KR" sz="2000"/>
              </a:p>
              <a:p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/>
                  <a:t> </a:t>
                </a:r>
                <a:r>
                  <a:rPr lang="ko-KR" altLang="en-US" sz="2000"/>
                  <a:t>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ko-KR" sz="2000"/>
                  <a:t> </a:t>
                </a:r>
                <a:r>
                  <a:rPr lang="ko-KR" altLang="en-US" sz="2000"/>
                  <a:t>와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ko-KR" altLang="en-US" sz="2000"/>
                  <a:t>번째 하위 집합의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ko-KR" altLang="en-US" sz="2000"/>
                  <a:t>번째 중심 간의 거리</a:t>
                </a:r>
                <a:endParaRPr lang="en-US" altLang="ko-KR" sz="2000"/>
              </a:p>
              <a:p>
                <a:endParaRPr lang="en-US" altLang="ko-KR" sz="2000"/>
              </a:p>
            </p:txBody>
          </p:sp>
        </mc:Choice>
        <mc:Fallback xmlns="">
          <p:sp>
            <p:nvSpPr>
              <p:cNvPr id="44" name="내용 개체 틀 9">
                <a:extLst>
                  <a:ext uri="{FF2B5EF4-FFF2-40B4-BE49-F238E27FC236}">
                    <a16:creationId xmlns:a16="http://schemas.microsoft.com/office/drawing/2014/main" id="{0E4D8759-2E23-441D-9942-1D4E52224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" y="1511886"/>
                <a:ext cx="8292738" cy="4852338"/>
              </a:xfrm>
              <a:prstGeom prst="rect">
                <a:avLst/>
              </a:prstGeom>
              <a:blipFill>
                <a:blip r:embed="rId3"/>
                <a:stretch>
                  <a:fillRect l="-588" t="-12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1AE8D11-9B2A-4072-89E6-1F5202B63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108" y="3223894"/>
            <a:ext cx="6087325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14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94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Table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8292738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/>
              <a:t>AnalyticDBV</a:t>
            </a:r>
          </a:p>
          <a:p>
            <a:pPr lvl="1"/>
            <a:r>
              <a:rPr lang="ko-KR" altLang="en-US" sz="1600"/>
              <a:t>각 버킷을 더 작은 하위 버킷들로 세분화하여 전체 버킷을 여러 번 접근하지 않아도 되도록</a:t>
            </a:r>
            <a:r>
              <a:rPr lang="en-US" altLang="ko-KR" sz="1600"/>
              <a:t> </a:t>
            </a:r>
            <a:r>
              <a:rPr lang="ko-KR" altLang="en-US" sz="1600"/>
              <a:t>구성</a:t>
            </a:r>
            <a:endParaRPr lang="en-US" altLang="ko-KR" sz="1600"/>
          </a:p>
          <a:p>
            <a:pPr lvl="1"/>
            <a:r>
              <a:rPr lang="en-US" altLang="ko-KR" sz="1600"/>
              <a:t>Voronoi Graph Product Quantization (VGPQ) </a:t>
            </a:r>
            <a:r>
              <a:rPr lang="ko-KR" altLang="en-US" sz="1600"/>
              <a:t>인덱스</a:t>
            </a:r>
            <a:endParaRPr lang="en-US" altLang="ko-KR" sz="16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806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76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Tree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11886"/>
            <a:ext cx="8292738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51852002-18B6-445A-B406-E903FB86644C}"/>
              </a:ext>
            </a:extLst>
          </p:cNvPr>
          <p:cNvSpPr txBox="1">
            <a:spLocks/>
          </p:cNvSpPr>
          <p:nvPr/>
        </p:nvSpPr>
        <p:spPr>
          <a:xfrm>
            <a:off x="807719" y="1664286"/>
            <a:ext cx="8292738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/>
              <a:t>Non-Random Trees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8B0E299-DF08-41D8-9095-066A60D2D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31" y="2520126"/>
            <a:ext cx="5113169" cy="2715132"/>
          </a:xfrm>
          <a:prstGeom prst="rect">
            <a:avLst/>
          </a:prstGeom>
        </p:spPr>
      </p:pic>
      <p:pic>
        <p:nvPicPr>
          <p:cNvPr id="17" name="Picture 2" descr="\begin{그림}\centerline{\psfig{그림=FIGS/oprad.ps,너비=2.4in}} \end{그림}">
            <a:extLst>
              <a:ext uri="{FF2B5EF4-FFF2-40B4-BE49-F238E27FC236}">
                <a16:creationId xmlns:a16="http://schemas.microsoft.com/office/drawing/2014/main" id="{E36F21A6-758D-4CD6-950C-4FF7CFCA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37" y="1511886"/>
            <a:ext cx="2571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5B08D327-7821-463D-96C7-0E0D32A8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174" y="3188286"/>
            <a:ext cx="4400626" cy="28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76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Tree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내용 개체 틀 9">
            <a:extLst>
              <a:ext uri="{FF2B5EF4-FFF2-40B4-BE49-F238E27FC236}">
                <a16:creationId xmlns:a16="http://schemas.microsoft.com/office/drawing/2014/main" id="{0E4D8759-2E23-441D-9942-1D4E522241C8}"/>
              </a:ext>
            </a:extLst>
          </p:cNvPr>
          <p:cNvSpPr txBox="1">
            <a:spLocks/>
          </p:cNvSpPr>
          <p:nvPr/>
        </p:nvSpPr>
        <p:spPr>
          <a:xfrm>
            <a:off x="655319" y="1504012"/>
            <a:ext cx="8292738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39</a:t>
            </a:fld>
            <a:endParaRPr lang="ko-KR" altLang="en-US"/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51852002-18B6-445A-B406-E903FB86644C}"/>
              </a:ext>
            </a:extLst>
          </p:cNvPr>
          <p:cNvSpPr txBox="1">
            <a:spLocks/>
          </p:cNvSpPr>
          <p:nvPr/>
        </p:nvSpPr>
        <p:spPr>
          <a:xfrm>
            <a:off x="807719" y="1664286"/>
            <a:ext cx="6340481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/>
              <a:t>Random Trees</a:t>
            </a:r>
          </a:p>
          <a:p>
            <a:pPr lvl="1"/>
            <a:r>
              <a:rPr lang="en-US" altLang="ko-KR" sz="1800"/>
              <a:t>Principal Component Trees</a:t>
            </a:r>
          </a:p>
          <a:p>
            <a:pPr lvl="2"/>
            <a:r>
              <a:rPr lang="en-US" altLang="ko-KR" sz="1200"/>
              <a:t>PKD-tree</a:t>
            </a:r>
          </a:p>
          <a:p>
            <a:pPr lvl="2"/>
            <a:r>
              <a:rPr lang="en-US" altLang="ko-KR" sz="1200"/>
              <a:t>FLANN</a:t>
            </a:r>
            <a:endParaRPr lang="en-US" altLang="ko-KR" sz="1400"/>
          </a:p>
          <a:p>
            <a:pPr lvl="1"/>
            <a:r>
              <a:rPr lang="en-US" altLang="ko-KR" sz="1800"/>
              <a:t>Random Projection Trees, RPTree</a:t>
            </a:r>
          </a:p>
          <a:p>
            <a:pPr lvl="2"/>
            <a:r>
              <a:rPr lang="en-US" altLang="ko-KR" sz="1200"/>
              <a:t>RPTree</a:t>
            </a:r>
          </a:p>
          <a:p>
            <a:pPr lvl="2"/>
            <a:r>
              <a:rPr lang="en-US" altLang="ko-KR" sz="1200"/>
              <a:t>ANNOY</a:t>
            </a:r>
            <a:endParaRPr lang="en-US" altLang="ko-KR" sz="14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BBCE43-6246-473D-96ED-23F836A37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200" y="1746608"/>
            <a:ext cx="4236081" cy="410709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7ABC6FD-4928-4718-AC39-089D4D431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61" y="4017212"/>
            <a:ext cx="5944430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84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Purpose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CE0C97AE-3236-426B-8F37-32AD626A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>
            <a:normAutofit/>
          </a:bodyPr>
          <a:lstStyle/>
          <a:p>
            <a:r>
              <a:rPr lang="en-US" altLang="ko-KR"/>
              <a:t>Large Language Models (LLMs), The growth of unstructured data underlying economic drivers such as e-commerce and recommendation platforms [133,125, 63]</a:t>
            </a:r>
          </a:p>
          <a:p>
            <a:r>
              <a:rPr lang="en-US" altLang="ko-KR"/>
              <a:t>vector database management systems (VDBMSs) </a:t>
            </a:r>
          </a:p>
          <a:p>
            <a:pPr lvl="1"/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4FB4FE0-9545-4EC3-A9D7-5D26A899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081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Graph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9">
                <a:extLst>
                  <a:ext uri="{FF2B5EF4-FFF2-40B4-BE49-F238E27FC236}">
                    <a16:creationId xmlns:a16="http://schemas.microsoft.com/office/drawing/2014/main" id="{13387EEC-57E8-48D9-B884-ABB026468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474" y="1504012"/>
                <a:ext cx="10881362" cy="4852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2000"/>
                  <a:t>그래프 기반 인덱스</a:t>
                </a:r>
                <a:r>
                  <a:rPr lang="en-US" altLang="ko-KR" sz="2000"/>
                  <a:t>(graph-based index) </a:t>
                </a:r>
                <a:r>
                  <a:rPr lang="ko-KR" altLang="en-US" sz="2000"/>
                  <a:t>는 고차원 벡터 공간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ko-KR" altLang="en-US" sz="2000"/>
                  <a:t>의 벡터들 위에 그래프를 중첩시켜 구성</a:t>
                </a:r>
                <a:endParaRPr lang="en-US" altLang="ko-KR" sz="2000"/>
              </a:p>
              <a:p>
                <a:r>
                  <a:rPr lang="ko-KR" altLang="en-US" sz="2000"/>
                  <a:t>각 노드는 공간 내의 벡터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sz="2000"/>
                  <a:t>에 위치하게 되며</a:t>
                </a:r>
                <a:r>
                  <a:rPr lang="en-US" altLang="ko-KR" sz="2000"/>
                  <a:t>, </a:t>
                </a:r>
                <a:r>
                  <a:rPr lang="ko-KR" altLang="en-US" sz="2000"/>
                  <a:t>노드 간의 거리는 벡터 간의 거리로 정의 됨</a:t>
                </a:r>
                <a:endParaRPr lang="en-US" altLang="ko-KR" sz="2000"/>
              </a:p>
            </p:txBody>
          </p:sp>
        </mc:Choice>
        <mc:Fallback xmlns="">
          <p:sp>
            <p:nvSpPr>
              <p:cNvPr id="11" name="내용 개체 틀 9">
                <a:extLst>
                  <a:ext uri="{FF2B5EF4-FFF2-40B4-BE49-F238E27FC236}">
                    <a16:creationId xmlns:a16="http://schemas.microsoft.com/office/drawing/2014/main" id="{13387EEC-57E8-48D9-B884-ABB026468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4" y="1504012"/>
                <a:ext cx="10881362" cy="4852338"/>
              </a:xfrm>
              <a:prstGeom prst="rect">
                <a:avLst/>
              </a:prstGeom>
              <a:blipFill>
                <a:blip r:embed="rId3"/>
                <a:stretch>
                  <a:fillRect l="-504" t="-13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50C5F712-0690-44E8-91BD-A69754241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89" y="3022182"/>
            <a:ext cx="5328604" cy="21715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974A692-9682-48C4-8379-36EA8507F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233" y="3022182"/>
            <a:ext cx="6001588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3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Graph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41</a:t>
            </a:fld>
            <a:endParaRPr lang="ko-KR" altLang="en-US"/>
          </a:p>
        </p:txBody>
      </p:sp>
      <p:sp>
        <p:nvSpPr>
          <p:cNvPr id="11" name="내용 개체 틀 9">
            <a:extLst>
              <a:ext uri="{FF2B5EF4-FFF2-40B4-BE49-F238E27FC236}">
                <a16:creationId xmlns:a16="http://schemas.microsoft.com/office/drawing/2014/main" id="{13387EEC-57E8-48D9-B884-ABB026468876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k-Nearest Neighbor Graph (KNNG)</a:t>
            </a:r>
          </a:p>
          <a:p>
            <a:pPr lvl="1"/>
            <a:r>
              <a:rPr lang="en-US" altLang="ko-KR"/>
              <a:t>Exact</a:t>
            </a:r>
          </a:p>
          <a:p>
            <a:pPr lvl="1"/>
            <a:r>
              <a:rPr lang="en-US" altLang="ko-KR"/>
              <a:t>Iterative Refine</a:t>
            </a:r>
          </a:p>
          <a:p>
            <a:pPr lvl="2"/>
            <a:r>
              <a:rPr lang="en-US" altLang="ko-KR" sz="2400"/>
              <a:t>NN-Descent</a:t>
            </a:r>
          </a:p>
          <a:p>
            <a:pPr lvl="2"/>
            <a:r>
              <a:rPr lang="en-US" altLang="ko-KR" sz="2400"/>
              <a:t>EFANNA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BD2D427D-6BAD-438E-B3C3-745714D2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4" y="3644624"/>
            <a:ext cx="5101924" cy="27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72BC1347-ADD8-4336-AF7F-8CDA3F4A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023" y="3644624"/>
            <a:ext cx="5101924" cy="27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3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Graph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11" name="내용 개체 틀 9">
            <a:extLst>
              <a:ext uri="{FF2B5EF4-FFF2-40B4-BE49-F238E27FC236}">
                <a16:creationId xmlns:a16="http://schemas.microsoft.com/office/drawing/2014/main" id="{13387EEC-57E8-48D9-B884-ABB026468876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Monotonic Search Networks</a:t>
            </a:r>
          </a:p>
          <a:p>
            <a:pPr lvl="1"/>
            <a:r>
              <a:rPr lang="ko-KR" altLang="en-US" sz="1800" dirty="0"/>
              <a:t>쿼리 </a:t>
            </a:r>
            <a:r>
              <a:rPr lang="en-US" altLang="ko-KR" sz="1800" dirty="0" err="1"/>
              <a:t>qqq</a:t>
            </a:r>
            <a:r>
              <a:rPr lang="ko-KR" altLang="en-US" sz="1800" dirty="0"/>
              <a:t>에 대해 항상 </a:t>
            </a:r>
            <a:r>
              <a:rPr lang="ko-KR" altLang="en-US" sz="1800" dirty="0" err="1"/>
              <a:t>단조적인</a:t>
            </a:r>
            <a:r>
              <a:rPr lang="ko-KR" altLang="en-US" sz="1800" dirty="0"/>
              <a:t> 경로</a:t>
            </a:r>
            <a:r>
              <a:rPr lang="en-US" altLang="ko-KR" sz="1800" dirty="0"/>
              <a:t>(monotonic path)</a:t>
            </a:r>
            <a:r>
              <a:rPr lang="ko-KR" altLang="en-US" sz="1800" dirty="0"/>
              <a:t>를 제공하는 것을 목표</a:t>
            </a:r>
            <a:endParaRPr lang="en-US" altLang="ko-KR" sz="1800" dirty="0"/>
          </a:p>
          <a:p>
            <a:pPr lvl="1"/>
            <a:r>
              <a:rPr lang="en-US" altLang="ko-KR" sz="1800" dirty="0"/>
              <a:t>Monotonic path : </a:t>
            </a:r>
            <a:r>
              <a:rPr lang="ko-KR" altLang="en-US" sz="1800" dirty="0"/>
              <a:t>경로상 노드들이 쿼리에 대한 거리가 점차 줄어드는 방식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r>
              <a:rPr lang="en-US" altLang="ko-KR" sz="1800" dirty="0"/>
              <a:t>Random Trial</a:t>
            </a:r>
          </a:p>
          <a:p>
            <a:pPr lvl="2"/>
            <a:r>
              <a:rPr lang="en-US" altLang="ko-KR" sz="1400" dirty="0"/>
              <a:t>FANNG (Fast ANN Graph)</a:t>
            </a:r>
          </a:p>
          <a:p>
            <a:pPr lvl="1"/>
            <a:r>
              <a:rPr lang="en-US" altLang="ko-KR" sz="1800" dirty="0"/>
              <a:t>Fixed Trial</a:t>
            </a:r>
          </a:p>
          <a:p>
            <a:pPr lvl="2"/>
            <a:r>
              <a:rPr lang="en-US" altLang="ko-KR" sz="1400" dirty="0"/>
              <a:t>Navigating Spreading-Out Graph (NSG)</a:t>
            </a:r>
          </a:p>
          <a:p>
            <a:pPr lvl="2"/>
            <a:r>
              <a:rPr lang="en-US" altLang="ko-KR" sz="1400" dirty="0"/>
              <a:t>Vamana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AEDAFFC7-0D57-46E1-BBD5-D027573BC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10" y="2817845"/>
            <a:ext cx="5858416" cy="34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16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Graph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9">
                <a:extLst>
                  <a:ext uri="{FF2B5EF4-FFF2-40B4-BE49-F238E27FC236}">
                    <a16:creationId xmlns:a16="http://schemas.microsoft.com/office/drawing/2014/main" id="{13387EEC-57E8-48D9-B884-ABB0264688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7474" y="1504012"/>
                <a:ext cx="6433832" cy="4852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/>
                  <a:t>SWG(Small World Graphs)</a:t>
                </a:r>
              </a:p>
              <a:p>
                <a:pPr lvl="1"/>
                <a:r>
                  <a:rPr lang="en-US" altLang="ko-KR" sz="2000"/>
                  <a:t>Small world= </a:t>
                </a:r>
                <a:r>
                  <a:rPr lang="ko-KR" altLang="en-US" sz="2000"/>
                  <a:t>그래프가 </a:t>
                </a:r>
                <a:r>
                  <a:rPr lang="en-US" altLang="ko-KR" sz="2000"/>
                  <a:t>small world </a:t>
                </a:r>
                <a:r>
                  <a:rPr lang="ko-KR" altLang="en-US" sz="2000"/>
                  <a:t>라면 그래프 내 두 노드 사이의 평균 최단 경로 길이가 노드 수 </a:t>
                </a:r>
                <a:r>
                  <a:rPr lang="en-US" altLang="ko-KR" sz="2000"/>
                  <a:t>N</a:t>
                </a:r>
                <a:r>
                  <a:rPr lang="ko-KR" altLang="en-US" sz="2000"/>
                  <a:t>에 대해 로그 형태로 증가  </a:t>
                </a:r>
                <a:r>
                  <a:rPr lang="en-US" altLang="ko-KR" sz="2000"/>
                  <a:t>=</a:t>
                </a:r>
                <a:r>
                  <a:rPr lang="ko-KR" altLang="en-US" sz="2000"/>
                  <a:t>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𝑙𝑜𝑔𝑁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000"/>
              </a:p>
              <a:p>
                <a:pPr lvl="1"/>
                <a:r>
                  <a:rPr lang="en-US" altLang="ko-KR" sz="2000"/>
                  <a:t>Navigable = </a:t>
                </a:r>
                <a:r>
                  <a:rPr lang="ko-KR" altLang="en-US" sz="2000"/>
                  <a:t>최적 검색 알고리즘을 사용해 찾은 검색 경로가 로그 형태로 증가</a:t>
                </a:r>
                <a:endParaRPr lang="en-US" altLang="ko-KR" sz="2000"/>
              </a:p>
              <a:p>
                <a:pPr lvl="1"/>
                <a:endParaRPr lang="en-US" altLang="ko-KR" sz="2000"/>
              </a:p>
              <a:p>
                <a:r>
                  <a:rPr lang="en-US" altLang="ko-KR" sz="2400"/>
                  <a:t>NSW(Navigable</a:t>
                </a:r>
                <a:r>
                  <a:rPr lang="ko-KR" altLang="en-US" sz="2400"/>
                  <a:t> </a:t>
                </a:r>
                <a:r>
                  <a:rPr lang="en-US" altLang="ko-KR" sz="2400"/>
                  <a:t>Small World) = navigable + small world</a:t>
                </a:r>
              </a:p>
              <a:p>
                <a:endParaRPr lang="en-US" altLang="ko-KR" sz="2400"/>
              </a:p>
              <a:p>
                <a:r>
                  <a:rPr lang="en-US" altLang="ko-KR" sz="2400"/>
                  <a:t>HNSW = a hierarchical NSW</a:t>
                </a:r>
              </a:p>
            </p:txBody>
          </p:sp>
        </mc:Choice>
        <mc:Fallback xmlns="">
          <p:sp>
            <p:nvSpPr>
              <p:cNvPr id="11" name="내용 개체 틀 9">
                <a:extLst>
                  <a:ext uri="{FF2B5EF4-FFF2-40B4-BE49-F238E27FC236}">
                    <a16:creationId xmlns:a16="http://schemas.microsoft.com/office/drawing/2014/main" id="{13387EEC-57E8-48D9-B884-ABB026468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74" y="1504012"/>
                <a:ext cx="6433832" cy="4852338"/>
              </a:xfrm>
              <a:prstGeom prst="rect">
                <a:avLst/>
              </a:prstGeom>
              <a:blipFill>
                <a:blip r:embed="rId3"/>
                <a:stretch>
                  <a:fillRect l="-1706" t="-2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D61ED7FC-3603-4F25-908D-17A82A3F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983" y="1373570"/>
            <a:ext cx="4553543" cy="46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Discussion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44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89B1AB-F843-4006-A007-161B67DD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5530"/>
            <a:ext cx="8035564" cy="50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91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387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Indexing - Discussion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3,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AE3024-186A-407C-9DAC-93FC81EA7A69}"/>
              </a:ext>
            </a:extLst>
          </p:cNvPr>
          <p:cNvSpPr txBox="1"/>
          <p:nvPr/>
        </p:nvSpPr>
        <p:spPr>
          <a:xfrm>
            <a:off x="875104" y="676096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Programming</a:t>
            </a:r>
            <a:endParaRPr lang="ko-KR" altLang="en-US" sz="11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58C165-09A3-43EE-AE21-17CD1F66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45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89B1AB-F843-4006-A007-161B67DD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5530"/>
            <a:ext cx="8035564" cy="5000820"/>
          </a:xfrm>
          <a:prstGeom prst="rect">
            <a:avLst/>
          </a:prstGeom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D2F210B8-F6B0-423B-9A35-B5E6C1F3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55" y="1575529"/>
            <a:ext cx="7597099" cy="45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3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E871C-B8B9-90A6-332C-5E790D3D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436F8B9-9C8F-65B6-FC08-FA1AF85A6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EB7C8FB-84F5-72B7-C821-23881500DA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73CD2-6784-3F92-7794-1F4CB33503E4}"/>
              </a:ext>
            </a:extLst>
          </p:cNvPr>
          <p:cNvSpPr txBox="1"/>
          <p:nvPr/>
        </p:nvSpPr>
        <p:spPr>
          <a:xfrm>
            <a:off x="1613537" y="2846983"/>
            <a:ext cx="3758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</a:t>
            </a:r>
          </a:p>
          <a:p>
            <a:r>
              <a:rPr lang="en-US" altLang="ko-KR" sz="3600" spc="-300" dirty="0">
                <a:solidFill>
                  <a:schemeClr val="bg1"/>
                </a:solidFill>
              </a:rPr>
              <a:t>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29265-FEC0-B9EC-E864-D3A7CBF3ECE9}"/>
              </a:ext>
            </a:extLst>
          </p:cNvPr>
          <p:cNvSpPr txBox="1"/>
          <p:nvPr/>
        </p:nvSpPr>
        <p:spPr>
          <a:xfrm>
            <a:off x="904240" y="3121223"/>
            <a:ext cx="70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2D6B8E4-6AB0-C5D7-4F21-2B1FE0B43878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D05D3DFF-562F-2648-AC91-85C81DD6E9B8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53FE86A-2F10-3BD4-4EFC-074C83EF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633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DE840-A5DD-30EA-CFC0-27536B4A7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3752986-F9C6-C71C-B58E-8557DC3B25E7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0F7EC-D19F-B352-BB17-5F2BE25B1F49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4B78D-C340-E342-1D0A-C1A4699A8528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64445B-9C25-69C7-6B43-E5628317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47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B21FE722-46B7-14D9-C390-0D7FF699E410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쿼리 최적화와 실행</a:t>
            </a:r>
            <a:endParaRPr lang="en-US" altLang="ko-KR" sz="2400" dirty="0"/>
          </a:p>
          <a:p>
            <a:pPr lvl="1"/>
            <a:r>
              <a:rPr lang="ko-KR" altLang="en-US" sz="1800" dirty="0"/>
              <a:t>목표</a:t>
            </a:r>
            <a:r>
              <a:rPr lang="en-US" altLang="ko-KR" sz="1800" dirty="0"/>
              <a:t>: </a:t>
            </a:r>
            <a:r>
              <a:rPr lang="ko-KR" altLang="en-US" sz="1800" dirty="0"/>
              <a:t>지연시간을 최소화하는 쿼리 계획을 선택하는 것</a:t>
            </a:r>
            <a:endParaRPr lang="en-US" altLang="ko-KR" sz="1800" dirty="0"/>
          </a:p>
          <a:p>
            <a:pPr lvl="1"/>
            <a:r>
              <a:rPr lang="ko-KR" altLang="en-US" sz="1800" dirty="0"/>
              <a:t>계획을 열거</a:t>
            </a:r>
            <a:r>
              <a:rPr lang="en-US" altLang="ko-KR" sz="1800" dirty="0"/>
              <a:t>-&gt; </a:t>
            </a:r>
            <a:r>
              <a:rPr lang="ko-KR" altLang="en-US" sz="1800" dirty="0"/>
              <a:t>계획 선택</a:t>
            </a:r>
            <a:r>
              <a:rPr lang="en-US" altLang="ko-KR" sz="1800" dirty="0"/>
              <a:t>-&gt; </a:t>
            </a:r>
            <a:r>
              <a:rPr lang="ko-KR" altLang="en-US" sz="1800" dirty="0"/>
              <a:t>실행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r>
              <a:rPr lang="ko-KR" altLang="en-US" sz="1800" dirty="0"/>
              <a:t>조건 쿼리의 경우 벡터 인덱스를 속성 필터와 결합하기가 어려워 </a:t>
            </a:r>
            <a:br>
              <a:rPr lang="en-US" altLang="ko-KR" sz="1800" dirty="0"/>
            </a:br>
            <a:r>
              <a:rPr lang="ko-KR" altLang="en-US" sz="1800" dirty="0"/>
              <a:t>새로운 하이브리드 연산자가 개발됨</a:t>
            </a:r>
            <a:endParaRPr lang="en-US" altLang="ko-KR" sz="1800" dirty="0"/>
          </a:p>
          <a:p>
            <a:pPr lvl="1"/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88863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41934-8652-E1B9-648B-8407CED41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1940EFB-F236-BDEA-7E62-626932E3AE93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80ED05-2217-C22B-155B-39367B5045C1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C17757-F05F-1C5F-67BD-2F6F366B91A9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3B320E-1351-8873-6594-4A548897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48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29B08A7C-2C3E-F2F5-B77A-0AD5046C5A56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하이브리드 연산자</a:t>
            </a:r>
            <a:endParaRPr lang="en-US" altLang="ko-KR" sz="2400" dirty="0"/>
          </a:p>
          <a:p>
            <a:pPr lvl="1"/>
            <a:r>
              <a:rPr lang="ko-KR" altLang="en-US" sz="1800" dirty="0"/>
              <a:t>벡터 검색에서 조건 필터링은 세 가지 방식으로 실행 가능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>
              <a:buFontTx/>
              <a:buChar char="-"/>
            </a:pPr>
            <a:r>
              <a:rPr lang="ko-KR" altLang="en-US" sz="1800" dirty="0"/>
              <a:t>사전 필터링</a:t>
            </a:r>
            <a:r>
              <a:rPr lang="en-US" altLang="ko-KR" sz="1800" dirty="0"/>
              <a:t>: </a:t>
            </a:r>
            <a:r>
              <a:rPr lang="ko-KR" altLang="en-US" sz="1800" dirty="0"/>
              <a:t>벡터 검색 이전에 조건 필터를 적용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	  ‘block-first scan’ </a:t>
            </a:r>
            <a:r>
              <a:rPr lang="ko-KR" altLang="en-US" sz="1800" dirty="0"/>
              <a:t>메커니즘을 사용해 필터 조건에 맞지 않는 벡터를 차단하고</a:t>
            </a:r>
            <a:r>
              <a:rPr lang="en-US" altLang="ko-KR" sz="1800" dirty="0"/>
              <a:t>, </a:t>
            </a:r>
          </a:p>
          <a:p>
            <a:pPr marL="457200" lvl="1" indent="0">
              <a:buNone/>
            </a:pPr>
            <a:r>
              <a:rPr lang="en-US" altLang="ko-KR" sz="1800" dirty="0"/>
              <a:t>		  </a:t>
            </a:r>
            <a:r>
              <a:rPr lang="ko-KR" altLang="en-US" sz="1800" dirty="0"/>
              <a:t>차단되지 않은 벡터에 대해서만 스캔</a:t>
            </a:r>
            <a:endParaRPr lang="en-US" altLang="ko-KR" sz="1800" dirty="0"/>
          </a:p>
          <a:p>
            <a:pPr lvl="1">
              <a:buFontTx/>
              <a:buChar char="-"/>
            </a:pPr>
            <a:endParaRPr lang="en-US" altLang="ko-KR" sz="1800" dirty="0"/>
          </a:p>
          <a:p>
            <a:pPr lvl="1">
              <a:buFontTx/>
              <a:buChar char="-"/>
            </a:pPr>
            <a:r>
              <a:rPr lang="ko-KR" altLang="en-US" sz="1800" dirty="0"/>
              <a:t>사후 필터링</a:t>
            </a:r>
            <a:r>
              <a:rPr lang="en-US" altLang="ko-KR" sz="1800" dirty="0"/>
              <a:t>: </a:t>
            </a:r>
            <a:r>
              <a:rPr lang="ko-KR" altLang="en-US" sz="1800" dirty="0"/>
              <a:t>검색 후 필터 적용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	  </a:t>
            </a:r>
            <a:r>
              <a:rPr lang="ko-KR" altLang="en-US" sz="1800" dirty="0"/>
              <a:t>검색 결과에 필터 조건을 적용해 적합한 벡터만 남김</a:t>
            </a:r>
            <a:endParaRPr lang="en-US" altLang="ko-KR" sz="1800" dirty="0"/>
          </a:p>
          <a:p>
            <a:pPr lvl="1">
              <a:buFontTx/>
              <a:buChar char="-"/>
            </a:pPr>
            <a:endParaRPr lang="en-US" altLang="ko-KR" sz="1800" dirty="0"/>
          </a:p>
          <a:p>
            <a:pPr lvl="1">
              <a:buFontTx/>
              <a:buChar char="-"/>
            </a:pPr>
            <a:r>
              <a:rPr lang="ko-KR" altLang="en-US" sz="1800" dirty="0"/>
              <a:t>단일 단계 필터링</a:t>
            </a:r>
            <a:r>
              <a:rPr lang="en-US" altLang="ko-KR" sz="1800" dirty="0"/>
              <a:t>: </a:t>
            </a:r>
            <a:r>
              <a:rPr lang="ko-KR" altLang="en-US" sz="1800" dirty="0"/>
              <a:t>검색과 필터링을 동시에 수행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	         ‘visit-first scan’ </a:t>
            </a:r>
            <a:r>
              <a:rPr lang="ko-KR" altLang="en-US" sz="1800" dirty="0"/>
              <a:t>메커니즘을 사용해 인덱스를 스캔</a:t>
            </a:r>
            <a:r>
              <a:rPr lang="en-US" altLang="ko-KR" sz="1800" dirty="0"/>
              <a:t>,</a:t>
            </a:r>
          </a:p>
          <a:p>
            <a:pPr marL="457200" lvl="1" indent="0">
              <a:buNone/>
            </a:pPr>
            <a:r>
              <a:rPr lang="en-US" altLang="ko-KR" sz="1800" dirty="0"/>
              <a:t>		         </a:t>
            </a:r>
            <a:r>
              <a:rPr lang="ko-KR" altLang="en-US" sz="1800" dirty="0"/>
              <a:t>각 벡터를 조건과 비교해 적합 여부를 확인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07941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CEC5C-2CDA-2801-EFA5-806EE0900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43445C4-E1E4-E9CF-F38B-7BBD1D33A665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3A849-C139-710A-8947-4CC39A3EE1C1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CE29D-2054-ED4A-4A2F-9186436AF7FD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66BA4-3F21-A328-0857-3D933E9D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49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27A27005-4183-F49D-02AF-8B18BCB1FE36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Block-first Scan</a:t>
            </a:r>
          </a:p>
          <a:p>
            <a:pPr lvl="1"/>
            <a:r>
              <a:rPr lang="en-US" altLang="ko-KR" sz="1800" dirty="0"/>
              <a:t>Blocking</a:t>
            </a:r>
            <a:r>
              <a:rPr lang="ko-KR" altLang="en-US" sz="1800" dirty="0"/>
              <a:t>은 쿼리 시점에서 온라인으로 수행</a:t>
            </a:r>
            <a:r>
              <a:rPr lang="en-US" altLang="ko-KR" sz="1800" dirty="0"/>
              <a:t>, </a:t>
            </a:r>
          </a:p>
          <a:p>
            <a:pPr lvl="1"/>
            <a:r>
              <a:rPr lang="ko-KR" altLang="en-US" sz="1800" dirty="0"/>
              <a:t>사전에 조건이 알려진 경우 오프라인으로 수행할 수도</a:t>
            </a:r>
            <a:r>
              <a:rPr lang="en-US" altLang="ko-KR" sz="1800" dirty="0"/>
              <a:t> </a:t>
            </a:r>
            <a:r>
              <a:rPr lang="ko-KR" altLang="en-US" sz="1800" dirty="0"/>
              <a:t>있음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>
              <a:buFontTx/>
              <a:buChar char="-"/>
            </a:pPr>
            <a:r>
              <a:rPr lang="ko-KR" altLang="en-US" sz="1800" dirty="0"/>
              <a:t>온라인 블로킹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ko-KR" altLang="en-US" sz="1800" dirty="0"/>
              <a:t>쿼리 지연 시간을 최소화하면서 블로킹을 수행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 err="1"/>
              <a:t>AnalyticDBV</a:t>
            </a:r>
            <a:r>
              <a:rPr lang="ko-KR" altLang="en-US" sz="1800" dirty="0"/>
              <a:t>와 </a:t>
            </a:r>
            <a:r>
              <a:rPr lang="en-US" altLang="ko-KR" sz="1800" dirty="0"/>
              <a:t>Milvus</a:t>
            </a:r>
            <a:r>
              <a:rPr lang="ko-KR" altLang="en-US" sz="1800" dirty="0"/>
              <a:t>에서는 비트마스크를 사용하여 인덱스 스캔 중 벡터의 차단여부를 확인</a:t>
            </a:r>
            <a:endParaRPr lang="en-US" altLang="ko-KR" sz="1800" dirty="0"/>
          </a:p>
          <a:p>
            <a:pPr marL="457200" lvl="1" indent="0">
              <a:buNone/>
            </a:pPr>
            <a:endParaRPr lang="en-US" altLang="ko-KR" sz="1800" dirty="0"/>
          </a:p>
          <a:p>
            <a:pPr lvl="1">
              <a:buFontTx/>
              <a:buChar char="-"/>
            </a:pPr>
            <a:r>
              <a:rPr lang="ko-KR" altLang="en-US" sz="1800" dirty="0"/>
              <a:t>오프라인 블로킹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ko-KR" altLang="en-US" sz="1800" dirty="0"/>
              <a:t>블로킹이 그래프 단절을 일으킬 수 있어서 이를 방지하는 전략이 필요함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Filtered-</a:t>
            </a:r>
            <a:r>
              <a:rPr lang="en-US" altLang="ko-KR" sz="1800" dirty="0" err="1"/>
              <a:t>DiskANN</a:t>
            </a:r>
            <a:r>
              <a:rPr lang="en-US" altLang="ko-KR" sz="1800" dirty="0"/>
              <a:t>:</a:t>
            </a:r>
            <a:r>
              <a:rPr lang="ko-KR" altLang="en-US" sz="1800" dirty="0"/>
              <a:t> 인접 노드의 속성에 맞춰 간선을 추가해 단절을 방지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</a:t>
            </a:r>
            <a:r>
              <a:rPr lang="en-US" altLang="ko-KR" sz="1800" dirty="0" err="1"/>
              <a:t>Qdrant</a:t>
            </a:r>
            <a:r>
              <a:rPr lang="ko-KR" altLang="en-US" sz="1800" dirty="0"/>
              <a:t>의 </a:t>
            </a:r>
            <a:r>
              <a:rPr lang="en-US" altLang="ko-KR" sz="1800" dirty="0"/>
              <a:t>HNSW: </a:t>
            </a:r>
            <a:r>
              <a:rPr lang="ko-KR" altLang="en-US" sz="1800" dirty="0"/>
              <a:t>속성에 따라 데이터를 사전 분할</a:t>
            </a:r>
            <a:r>
              <a:rPr lang="en-US" altLang="ko-KR" sz="1800" dirty="0"/>
              <a:t>, </a:t>
            </a:r>
            <a:r>
              <a:rPr lang="ko-KR" altLang="en-US" sz="1800" dirty="0"/>
              <a:t>쿼리가 도착하면 관련 파티션에서 인덱스 </a:t>
            </a:r>
            <a:r>
              <a:rPr lang="en-US" altLang="ko-KR" sz="1800" dirty="0"/>
              <a:t>			</a:t>
            </a:r>
            <a:r>
              <a:rPr lang="ko-KR" altLang="en-US" sz="1800" dirty="0"/>
              <a:t>스캔을 실행</a:t>
            </a:r>
            <a:endParaRPr lang="en-US" altLang="ko-KR" sz="18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EAF7D05-2CF5-8242-B283-C3C34D87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49" y="5313891"/>
            <a:ext cx="4229690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BigData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C7C93F7-5EEB-4DF7-AF90-05D053B1AB96}"/>
              </a:ext>
            </a:extLst>
          </p:cNvPr>
          <p:cNvSpPr/>
          <p:nvPr/>
        </p:nvSpPr>
        <p:spPr>
          <a:xfrm>
            <a:off x="503592" y="1415570"/>
            <a:ext cx="10441460" cy="49303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50388-6964-415E-9A88-2377AD4DA4F9}"/>
              </a:ext>
            </a:extLst>
          </p:cNvPr>
          <p:cNvSpPr txBox="1"/>
          <p:nvPr/>
        </p:nvSpPr>
        <p:spPr>
          <a:xfrm>
            <a:off x="5224024" y="150652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BigData</a:t>
            </a:r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BE47669-5E23-41C5-AF53-1A26F7B8A20E}"/>
              </a:ext>
            </a:extLst>
          </p:cNvPr>
          <p:cNvSpPr/>
          <p:nvPr/>
        </p:nvSpPr>
        <p:spPr>
          <a:xfrm>
            <a:off x="1648713" y="2336148"/>
            <a:ext cx="3781167" cy="308918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ACAFEE-FB5F-4EDE-94B6-B726A210DFA5}"/>
              </a:ext>
            </a:extLst>
          </p:cNvPr>
          <p:cNvSpPr/>
          <p:nvPr/>
        </p:nvSpPr>
        <p:spPr>
          <a:xfrm>
            <a:off x="5977696" y="2354959"/>
            <a:ext cx="3781167" cy="30891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01541-C4B2-49A9-AA79-FB5A16EFB0EB}"/>
              </a:ext>
            </a:extLst>
          </p:cNvPr>
          <p:cNvSpPr txBox="1"/>
          <p:nvPr/>
        </p:nvSpPr>
        <p:spPr>
          <a:xfrm>
            <a:off x="2625456" y="2453437"/>
            <a:ext cx="182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Structured Data</a:t>
            </a:r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E630B-3F94-41CA-9E03-4DB4FF7E0D03}"/>
              </a:ext>
            </a:extLst>
          </p:cNvPr>
          <p:cNvSpPr txBox="1"/>
          <p:nvPr/>
        </p:nvSpPr>
        <p:spPr>
          <a:xfrm>
            <a:off x="6821390" y="2627944"/>
            <a:ext cx="209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unStructured Data</a:t>
            </a:r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434CDE1-54D8-43FE-99FF-8E5D6647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610" y="2977881"/>
            <a:ext cx="2305371" cy="184334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BA1F486-9FFA-42EF-8CDA-C0EFD8746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059" y="3087201"/>
            <a:ext cx="2093779" cy="16247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6D88E0-2CAF-4B28-9E0E-503DFE14DEA9}"/>
              </a:ext>
            </a:extLst>
          </p:cNvPr>
          <p:cNvSpPr txBox="1"/>
          <p:nvPr/>
        </p:nvSpPr>
        <p:spPr>
          <a:xfrm>
            <a:off x="1560155" y="6453314"/>
            <a:ext cx="8835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https://www.whatap.io/bbs/board.php?bo_table=blog&amp;wr_id=216&amp;page=3</a:t>
            </a:r>
          </a:p>
        </p:txBody>
      </p:sp>
    </p:spTree>
    <p:extLst>
      <p:ext uri="{BB962C8B-B14F-4D97-AF65-F5344CB8AC3E}">
        <p14:creationId xmlns:p14="http://schemas.microsoft.com/office/powerpoint/2010/main" val="43498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A9357-975A-226E-2C6A-90EA2F52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000DA79-E98F-09D6-3867-CC3E658956D8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740A6-AAD2-11B8-898C-6A72E62A9266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A958D-2A62-45E2-A45D-736C13FE2B70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2C374D4-61B0-8D53-31AD-3E707B0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50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E36BBDE2-9ED2-3CC4-4BC5-AA2530278E0C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Visit-first Scan</a:t>
            </a:r>
          </a:p>
          <a:p>
            <a:pPr lvl="1"/>
            <a:r>
              <a:rPr lang="ko-KR" altLang="en-US" sz="1800" dirty="0"/>
              <a:t>선택성이 낮은 조건에서 적합</a:t>
            </a:r>
            <a:endParaRPr lang="en-US" altLang="ko-KR" sz="1800" dirty="0"/>
          </a:p>
          <a:p>
            <a:pPr lvl="1"/>
            <a:r>
              <a:rPr lang="ko-KR" altLang="en-US" sz="1800" dirty="0"/>
              <a:t>선택성이 높은 조건에서 </a:t>
            </a:r>
            <a:r>
              <a:rPr lang="en-US" altLang="ko-KR" sz="1800" dirty="0"/>
              <a:t>visit-first scan</a:t>
            </a:r>
            <a:r>
              <a:rPr lang="ko-KR" altLang="en-US" sz="1800" dirty="0"/>
              <a:t>이 자주 되돌아가는 문제가 발생하는데</a:t>
            </a:r>
            <a:r>
              <a:rPr lang="en-US" altLang="ko-KR" sz="1800" dirty="0"/>
              <a:t>, </a:t>
            </a:r>
            <a:br>
              <a:rPr lang="en-US" altLang="ko-KR" sz="1800" dirty="0"/>
            </a:br>
            <a:r>
              <a:rPr lang="ko-KR" altLang="en-US" sz="1800" dirty="0"/>
              <a:t>이를 방지하기 위해 속성 정보를 포함한 탐색 메커니즘을 스캔 연산자에 통합할 수 있다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r>
              <a:rPr lang="en-US" altLang="ko-KR" sz="1800" dirty="0"/>
              <a:t>Siddharth </a:t>
            </a:r>
            <a:r>
              <a:rPr lang="en-US" altLang="ko-KR" sz="1800" dirty="0" err="1"/>
              <a:t>Gollapudi</a:t>
            </a:r>
            <a:r>
              <a:rPr lang="ko-KR" altLang="en-US" sz="1800" dirty="0"/>
              <a:t>의 </a:t>
            </a:r>
            <a:r>
              <a:rPr lang="en-US" altLang="ko-KR" sz="1800" dirty="0"/>
              <a:t>“</a:t>
            </a:r>
            <a:r>
              <a:rPr lang="en-US" altLang="ko-KR" sz="1800" dirty="0" err="1"/>
              <a:t>FilteredDiskANN</a:t>
            </a:r>
            <a:r>
              <a:rPr lang="en-US" altLang="ko-KR" sz="1800" dirty="0"/>
              <a:t>: Graph algorithms for approximate nearest neighbor search with filters. In: WWW”</a:t>
            </a:r>
            <a:r>
              <a:rPr lang="ko-KR" altLang="en-US" sz="1800" dirty="0"/>
              <a:t>는 필터 조건을 최적 우선 검색 연산자에 추가하도록 함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r>
              <a:rPr lang="en-US" altLang="ko-KR" sz="1800" dirty="0"/>
              <a:t>Wei Wu</a:t>
            </a:r>
            <a:r>
              <a:rPr lang="ko-KR" altLang="en-US" sz="1800" dirty="0"/>
              <a:t>의 </a:t>
            </a:r>
            <a:r>
              <a:rPr lang="en-US" altLang="ko-KR" sz="1800" dirty="0"/>
              <a:t>“HQANN: Efficient and Robust Similarity Search for Hybrid Queries with Structured and Unstructured Constraints”</a:t>
            </a:r>
            <a:r>
              <a:rPr lang="ko-KR" altLang="en-US" sz="1800" dirty="0"/>
              <a:t>눈 필터 통과 가능성이 높은 노드를 우선 탐색하도록 간선 탐색에 속성 정보를 활용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510129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C69D-281B-BDCB-1746-433575110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0B22CEB-8D19-4278-A10A-06A2B77307E5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783B0-2E09-1D2F-976E-45F3B3F75A5E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DAF02-8D63-B41F-0DA6-06086C9DE64C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A9BC15-7830-D430-EB6B-5E603E2B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51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C8793CF1-788B-E750-20CD-D8F66C5D9F66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Plan Enumeration</a:t>
            </a:r>
          </a:p>
          <a:p>
            <a:pPr lvl="1"/>
            <a:r>
              <a:rPr lang="en-US" altLang="ko-KR" sz="1800" dirty="0"/>
              <a:t>Predefined</a:t>
            </a:r>
          </a:p>
          <a:p>
            <a:pPr lvl="2">
              <a:buFontTx/>
              <a:buChar char="-"/>
            </a:pPr>
            <a:r>
              <a:rPr lang="en-US" altLang="ko-KR" sz="1600" dirty="0"/>
              <a:t>Single Plan: </a:t>
            </a:r>
            <a:r>
              <a:rPr lang="ko-KR" altLang="en-US" sz="1600" dirty="0"/>
              <a:t>열거</a:t>
            </a:r>
            <a:r>
              <a:rPr lang="en-US" altLang="ko-KR" sz="1600" dirty="0"/>
              <a:t>, </a:t>
            </a:r>
            <a:r>
              <a:rPr lang="ko-KR" altLang="en-US" sz="1600" dirty="0"/>
              <a:t>계획 선택 오버헤드를 제거함</a:t>
            </a:r>
            <a:br>
              <a:rPr lang="en-US" altLang="ko-KR" sz="1600" dirty="0"/>
            </a:br>
            <a:r>
              <a:rPr lang="en-US" altLang="ko-KR" sz="1600" dirty="0"/>
              <a:t>	       </a:t>
            </a:r>
            <a:r>
              <a:rPr lang="ko-KR" altLang="en-US" sz="1600" dirty="0"/>
              <a:t>작업에 적합하지 않으면 단점이 됨</a:t>
            </a:r>
            <a:endParaRPr lang="en-US" altLang="ko-KR" sz="1600" dirty="0"/>
          </a:p>
          <a:p>
            <a:pPr lvl="2">
              <a:buFontTx/>
              <a:buChar char="-"/>
            </a:pPr>
            <a:r>
              <a:rPr lang="en-US" altLang="ko-KR" sz="1600" dirty="0"/>
              <a:t>Multiple Plans: </a:t>
            </a:r>
            <a:r>
              <a:rPr lang="ko-KR" altLang="en-US" sz="1600" dirty="0" err="1"/>
              <a:t>비조건</a:t>
            </a:r>
            <a:r>
              <a:rPr lang="ko-KR" altLang="en-US" sz="1600" dirty="0"/>
              <a:t> 쿼리의 경우 다른 인덱스로 인해 여러 계획이 발생함</a:t>
            </a:r>
            <a:br>
              <a:rPr lang="en-US" altLang="ko-KR" sz="1600" dirty="0"/>
            </a:br>
            <a:r>
              <a:rPr lang="en-US" altLang="ko-KR" sz="1600" dirty="0"/>
              <a:t>	          </a:t>
            </a:r>
            <a:r>
              <a:rPr lang="ko-KR" altLang="en-US" sz="1600" dirty="0"/>
              <a:t>조건 쿼리의 경우 </a:t>
            </a:r>
            <a:r>
              <a:rPr lang="en-US" altLang="ko-KR" sz="1600" dirty="0"/>
              <a:t>3</a:t>
            </a:r>
            <a:r>
              <a:rPr lang="ko-KR" altLang="en-US" sz="1600" dirty="0"/>
              <a:t>가지의 필터링으로 처리될 수 있으며</a:t>
            </a:r>
            <a:r>
              <a:rPr lang="en-US" altLang="ko-KR" sz="1600" dirty="0"/>
              <a:t>, </a:t>
            </a:r>
            <a:r>
              <a:rPr lang="ko-KR" altLang="en-US" sz="1600" dirty="0"/>
              <a:t>벡터 검색 인덱스와 속성 인덱스</a:t>
            </a:r>
            <a:br>
              <a:rPr lang="en-US" altLang="ko-KR" sz="1600" dirty="0"/>
            </a:br>
            <a:r>
              <a:rPr lang="en-US" altLang="ko-KR" sz="1600" dirty="0"/>
              <a:t>       </a:t>
            </a:r>
            <a:r>
              <a:rPr lang="ko-KR" altLang="en-US" sz="1600" dirty="0"/>
              <a:t>            의 유무에 따라 가능한 플랜의 수가 늘어남</a:t>
            </a:r>
            <a:endParaRPr lang="en-US" altLang="ko-KR" sz="1600" dirty="0"/>
          </a:p>
          <a:p>
            <a:pPr lvl="2">
              <a:buFontTx/>
              <a:buChar char="-"/>
            </a:pPr>
            <a:endParaRPr lang="en-US" altLang="ko-KR" sz="1600" dirty="0"/>
          </a:p>
          <a:p>
            <a:pPr lvl="1"/>
            <a:r>
              <a:rPr lang="en-US" altLang="ko-KR" sz="1800" dirty="0"/>
              <a:t>Automatic</a:t>
            </a:r>
          </a:p>
          <a:p>
            <a:pPr lvl="2">
              <a:buFontTx/>
              <a:buChar char="-"/>
            </a:pPr>
            <a:r>
              <a:rPr lang="ko-KR" altLang="en-US" sz="1600" dirty="0"/>
              <a:t>일부 관계형 시스템 기반 </a:t>
            </a:r>
            <a:r>
              <a:rPr lang="en-US" altLang="ko-KR" sz="1600" dirty="0"/>
              <a:t>VDBMS</a:t>
            </a:r>
            <a:r>
              <a:rPr lang="ko-KR" altLang="en-US" sz="1600" dirty="0"/>
              <a:t>는 기본 관계형 최적화를 활용해 </a:t>
            </a:r>
            <a:r>
              <a:rPr lang="en-US" altLang="ko-KR" sz="1600" dirty="0"/>
              <a:t>plan enumeration</a:t>
            </a:r>
            <a:r>
              <a:rPr lang="ko-KR" altLang="en-US" sz="1600" dirty="0"/>
              <a:t>과 선택을 수행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6398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12E01-7577-F50E-05C4-254112DD8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866A8BE-F242-E393-1AA8-49C6A93E9D7F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9A3F1-5CEF-4423-DB4F-7C091F285F5A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72A54-7127-5FAA-029D-732A62633B67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36555A-5D50-BC90-0719-57EE6D23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52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60B46540-173F-E2D5-0EF0-60E1D48CFA7F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Plan Selection</a:t>
            </a:r>
          </a:p>
          <a:p>
            <a:pPr lvl="1"/>
            <a:r>
              <a:rPr lang="en-US" altLang="ko-KR" sz="1800" dirty="0"/>
              <a:t>Rule Based</a:t>
            </a:r>
          </a:p>
          <a:p>
            <a:pPr marL="457200" lvl="1" indent="0">
              <a:buNone/>
            </a:pPr>
            <a:r>
              <a:rPr lang="en-US" altLang="ko-KR" sz="1800" dirty="0"/>
              <a:t>Plan</a:t>
            </a:r>
            <a:r>
              <a:rPr lang="ko-KR" altLang="en-US" sz="1800" dirty="0"/>
              <a:t>의 수가 적을 때</a:t>
            </a:r>
            <a:r>
              <a:rPr lang="en-US" altLang="ko-KR" sz="1800" dirty="0"/>
              <a:t>, selection rule</a:t>
            </a:r>
            <a:r>
              <a:rPr lang="ko-KR" altLang="en-US" sz="1800" dirty="0"/>
              <a:t>을 통해 실행할 </a:t>
            </a:r>
            <a:r>
              <a:rPr lang="en-US" altLang="ko-KR" sz="1800" dirty="0"/>
              <a:t>plan</a:t>
            </a:r>
            <a:r>
              <a:rPr lang="ko-KR" altLang="en-US" sz="1800" dirty="0"/>
              <a:t>을 결정할 수 있다</a:t>
            </a:r>
            <a:r>
              <a:rPr lang="en-US" altLang="ko-KR" sz="1800" dirty="0"/>
              <a:t>.</a:t>
            </a:r>
          </a:p>
          <a:p>
            <a:pPr marL="914400" lvl="2" indent="0">
              <a:buNone/>
            </a:pPr>
            <a:br>
              <a:rPr lang="en-US" altLang="ko-KR" sz="1600" dirty="0"/>
            </a:br>
            <a:endParaRPr lang="en-US" altLang="ko-KR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2300D6-1F42-2163-7C41-72FAF444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3" y="2678554"/>
            <a:ext cx="5804320" cy="2798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183F0D-89C9-5B7C-27AB-3CEF7FFC8AFE}"/>
              </a:ext>
            </a:extLst>
          </p:cNvPr>
          <p:cNvSpPr txBox="1"/>
          <p:nvPr/>
        </p:nvSpPr>
        <p:spPr>
          <a:xfrm>
            <a:off x="2784223" y="5477474"/>
            <a:ext cx="768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Qdrant</a:t>
            </a:r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97A5BE5-36BB-73E3-C185-CC2D3317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594" y="2737575"/>
            <a:ext cx="5403690" cy="27398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7BECA-33F2-E6E6-B915-10E1FEEB7FAF}"/>
              </a:ext>
            </a:extLst>
          </p:cNvPr>
          <p:cNvSpPr txBox="1"/>
          <p:nvPr/>
        </p:nvSpPr>
        <p:spPr>
          <a:xfrm>
            <a:off x="8872053" y="5484620"/>
            <a:ext cx="65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Vespa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3439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4F560-053F-BD9C-90EB-3203CC9E2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06B6B91-C0CC-A821-471E-9CEB215F9014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C0F77-8967-4BF6-6974-AFAF090252FB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476D7-0537-C369-B013-0964B7E48555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D2F2E3-57FD-59BD-A3B3-CAE01B72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53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DC50C651-DCA7-3957-2BF5-0090BB1FDE1E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Plan Selection</a:t>
            </a:r>
          </a:p>
          <a:p>
            <a:pPr lvl="1"/>
            <a:r>
              <a:rPr lang="en-US" altLang="ko-KR" sz="1800" dirty="0"/>
              <a:t>Cost Based</a:t>
            </a:r>
          </a:p>
          <a:p>
            <a:pPr marL="457200" lvl="1" indent="0">
              <a:buNone/>
            </a:pPr>
            <a:r>
              <a:rPr lang="en-US" altLang="ko-KR" sz="1800" dirty="0" err="1"/>
              <a:t>AnalyticDB</a:t>
            </a:r>
            <a:r>
              <a:rPr lang="en-US" altLang="ko-KR" sz="1800" dirty="0"/>
              <a:t>-V, </a:t>
            </a:r>
            <a:r>
              <a:rPr lang="en-US" altLang="ko-KR" sz="1800" dirty="0" err="1"/>
              <a:t>Mulvus</a:t>
            </a:r>
            <a:r>
              <a:rPr lang="en-US" altLang="ko-KR" sz="1800" dirty="0"/>
              <a:t>: </a:t>
            </a:r>
            <a:r>
              <a:rPr lang="ko-KR" altLang="en-US" sz="1800" dirty="0"/>
              <a:t>선형 비용 모델을 사용하여 연산자별 비용을 합산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		</a:t>
            </a:r>
            <a:r>
              <a:rPr lang="ko-KR" altLang="en-US" sz="1800" dirty="0"/>
              <a:t>기본 비용은 거리</a:t>
            </a:r>
            <a:r>
              <a:rPr lang="en-US" altLang="ko-KR" sz="1800" dirty="0"/>
              <a:t> </a:t>
            </a:r>
            <a:r>
              <a:rPr lang="ko-KR" altLang="en-US" sz="1800" dirty="0"/>
              <a:t>계산 수</a:t>
            </a:r>
            <a:r>
              <a:rPr lang="en-US" altLang="ko-KR" sz="1800" dirty="0"/>
              <a:t>, </a:t>
            </a:r>
            <a:r>
              <a:rPr lang="ko-KR" altLang="en-US" sz="1800" dirty="0"/>
              <a:t>메모리 및 디스크 검색 수</a:t>
            </a:r>
            <a:endParaRPr lang="en-US" altLang="ko-KR" sz="1800" dirty="0"/>
          </a:p>
          <a:p>
            <a:pPr marL="457200" lvl="1" indent="0">
              <a:buNone/>
            </a:pPr>
            <a:r>
              <a:rPr lang="en-US" altLang="ko-KR" sz="1800" dirty="0"/>
              <a:t>			</a:t>
            </a:r>
            <a:r>
              <a:rPr lang="ko-KR" altLang="en-US" sz="1800" dirty="0"/>
              <a:t>필터 </a:t>
            </a:r>
            <a:r>
              <a:rPr lang="ko-KR" altLang="en-US" sz="1800" dirty="0" err="1"/>
              <a:t>선택성</a:t>
            </a:r>
            <a:r>
              <a:rPr lang="en-US" altLang="ko-KR" sz="1800" dirty="0"/>
              <a:t>, </a:t>
            </a:r>
            <a:r>
              <a:rPr lang="ko-KR" altLang="en-US" sz="1800" dirty="0"/>
              <a:t>쿼리 정확도 매개변수에 영향을 받음</a:t>
            </a:r>
            <a:endParaRPr lang="en-US" altLang="ko-KR" sz="1800" dirty="0"/>
          </a:p>
          <a:p>
            <a:pPr marL="457200" lvl="1" indent="0">
              <a:buNone/>
            </a:pPr>
            <a:endParaRPr lang="en-US" altLang="ko-KR" sz="1800" dirty="0"/>
          </a:p>
          <a:p>
            <a:pPr lvl="1"/>
            <a:r>
              <a:rPr lang="ko-KR" altLang="en-US" sz="1800" dirty="0"/>
              <a:t>조건이 있는 쿼리에서 불확실성 존재</a:t>
            </a:r>
            <a:br>
              <a:rPr lang="en-US" altLang="ko-KR" sz="1800" dirty="0"/>
            </a:br>
            <a:r>
              <a:rPr lang="en-US" altLang="ko-KR" sz="1800" dirty="0"/>
              <a:t>(</a:t>
            </a:r>
            <a:r>
              <a:rPr lang="ko-KR" altLang="en-US" sz="1800" dirty="0"/>
              <a:t>최적 우선 스캔</a:t>
            </a:r>
            <a:r>
              <a:rPr lang="en-US" altLang="ko-KR" sz="1800" dirty="0"/>
              <a:t>: </a:t>
            </a:r>
            <a:r>
              <a:rPr lang="ko-KR" altLang="en-US" sz="1800" dirty="0"/>
              <a:t>차단의 정도</a:t>
            </a:r>
            <a:r>
              <a:rPr lang="en-US" altLang="ko-KR" sz="1800" dirty="0"/>
              <a:t>, </a:t>
            </a:r>
            <a:r>
              <a:rPr lang="ko-KR" altLang="en-US" sz="1800" dirty="0"/>
              <a:t>방문 우선 수캔</a:t>
            </a:r>
            <a:r>
              <a:rPr lang="en-US" altLang="ko-KR" sz="1800" dirty="0"/>
              <a:t>: </a:t>
            </a:r>
            <a:r>
              <a:rPr lang="ko-KR" altLang="en-US" sz="1800" dirty="0"/>
              <a:t>실패율</a:t>
            </a:r>
            <a:r>
              <a:rPr lang="en-US" altLang="ko-KR" sz="1800" dirty="0"/>
              <a:t>)</a:t>
            </a:r>
          </a:p>
          <a:p>
            <a:pPr lvl="1"/>
            <a:endParaRPr lang="en-US" altLang="ko-KR" sz="1800" dirty="0"/>
          </a:p>
          <a:p>
            <a:pPr lvl="1"/>
            <a:r>
              <a:rPr lang="ko-KR" altLang="en-US" sz="1800" dirty="0"/>
              <a:t>후 필터링을 사용하는 조건이 있는 쿼리에서는 결과 집합에 </a:t>
            </a:r>
            <a:r>
              <a:rPr lang="en-US" altLang="ko-KR" sz="1800" dirty="0"/>
              <a:t>k</a:t>
            </a:r>
            <a:r>
              <a:rPr lang="ko-KR" altLang="en-US" sz="1800" dirty="0"/>
              <a:t>개 미만의 항목이 포함될 가능성이 있어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ak</a:t>
            </a:r>
            <a:r>
              <a:rPr lang="ko-KR" altLang="en-US" sz="1800" dirty="0"/>
              <a:t>개의 벡터를 검색</a:t>
            </a:r>
            <a:endParaRPr lang="en-US" altLang="ko-KR" sz="1800" dirty="0"/>
          </a:p>
          <a:p>
            <a:pPr lvl="1"/>
            <a:r>
              <a:rPr lang="en-US" altLang="ko-KR" sz="1800" dirty="0"/>
              <a:t>a</a:t>
            </a:r>
            <a:r>
              <a:rPr lang="ko-KR" altLang="en-US" sz="1800" dirty="0"/>
              <a:t>값이 커질수록 검색 비용이 증가</a:t>
            </a:r>
            <a:endParaRPr lang="en-US" altLang="ko-KR" sz="1800" dirty="0"/>
          </a:p>
          <a:p>
            <a:pPr lvl="1"/>
            <a:r>
              <a:rPr lang="en-US" altLang="ko-KR" sz="1800" dirty="0"/>
              <a:t>k</a:t>
            </a:r>
            <a:r>
              <a:rPr lang="ko-KR" altLang="en-US" sz="1800" dirty="0"/>
              <a:t>개 결과를 보장하면서 최소 비용을 위한 최적 </a:t>
            </a:r>
            <a:r>
              <a:rPr lang="en-US" altLang="ko-KR" sz="1800" dirty="0"/>
              <a:t>a</a:t>
            </a:r>
            <a:r>
              <a:rPr lang="ko-KR" altLang="en-US" sz="1800" dirty="0"/>
              <a:t>값을 결정하는 명확한 방법은 없음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639336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357A4-AAFB-983B-1D55-16B630E15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E754985-4E4B-AAAD-0A95-91EF4E8325C4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4D5FC-9E5B-378F-C3EB-A61C00BA9E4F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B309F-39EA-D64A-2FC4-1461CD2221BD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AC253E8-A170-E81F-DD0E-D9FF7DB3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54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E43494C1-439E-6191-4948-4EEFBD702774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/>
              <a:t>Qyery</a:t>
            </a:r>
            <a:r>
              <a:rPr lang="en-US" altLang="ko-KR" sz="2400" dirty="0"/>
              <a:t> Execution</a:t>
            </a:r>
          </a:p>
          <a:p>
            <a:pPr lvl="1"/>
            <a:r>
              <a:rPr lang="en-US" altLang="ko-KR" sz="1800" dirty="0"/>
              <a:t>Hardware Acceleration</a:t>
            </a:r>
          </a:p>
          <a:p>
            <a:pPr lvl="2"/>
            <a:r>
              <a:rPr lang="en-US" altLang="ko-KR" sz="1600" dirty="0"/>
              <a:t>CPU</a:t>
            </a:r>
            <a:r>
              <a:rPr lang="ko-KR" altLang="en-US" sz="1600" dirty="0"/>
              <a:t> </a:t>
            </a:r>
            <a:r>
              <a:rPr lang="en-US" altLang="ko-KR" sz="1600" dirty="0"/>
              <a:t>Cache</a:t>
            </a:r>
          </a:p>
          <a:p>
            <a:pPr lvl="2"/>
            <a:r>
              <a:rPr lang="en-US" altLang="ko-KR" sz="1600" dirty="0"/>
              <a:t>SIMD</a:t>
            </a:r>
          </a:p>
          <a:p>
            <a:pPr lvl="2"/>
            <a:r>
              <a:rPr lang="en-US" altLang="ko-KR" sz="1600" dirty="0"/>
              <a:t>GPU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E3C2706-E855-E48B-F91D-BE90EF89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9" y="3291659"/>
            <a:ext cx="5630061" cy="25911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3F49EBF-9872-C24F-E8A8-288142D11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90" y="3291660"/>
            <a:ext cx="4976405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6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EC8CC-10A5-D964-77DE-F3B50691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8390DE9-5D77-1EE5-A586-C14C1B2D6B7C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9E950-1293-90DE-B028-D2F442390D3F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91EC0-2CA4-3797-9601-26891B4DD811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CAEE49F-B39C-4F55-1FFA-06958295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55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73DCE2A7-9276-7444-9C0D-9E5085B75F25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Distributed Search</a:t>
            </a:r>
          </a:p>
          <a:p>
            <a:pPr lvl="1"/>
            <a:r>
              <a:rPr lang="ko-KR" altLang="en-US" sz="1800" dirty="0"/>
              <a:t>분산 검색을 수행하기 전에 벡터 컬렉션을 </a:t>
            </a:r>
            <a:r>
              <a:rPr lang="ko-KR" altLang="en-US" sz="1800" dirty="0" err="1"/>
              <a:t>샤드로</a:t>
            </a:r>
            <a:r>
              <a:rPr lang="ko-KR" altLang="en-US" sz="1800" dirty="0"/>
              <a:t> 분할</a:t>
            </a:r>
            <a:r>
              <a:rPr lang="en-US" altLang="ko-KR" sz="1800" dirty="0"/>
              <a:t>, </a:t>
            </a:r>
            <a:br>
              <a:rPr lang="en-US" altLang="ko-KR" sz="1800" dirty="0"/>
            </a:br>
            <a:r>
              <a:rPr lang="en-US" altLang="ko-KR" sz="1800" dirty="0"/>
              <a:t>-&gt; </a:t>
            </a:r>
            <a:r>
              <a:rPr lang="ko-KR" altLang="en-US" sz="1800" dirty="0"/>
              <a:t>각 </a:t>
            </a:r>
            <a:r>
              <a:rPr lang="ko-KR" altLang="en-US" sz="1800" dirty="0" err="1"/>
              <a:t>샤드에</a:t>
            </a:r>
            <a:r>
              <a:rPr lang="ko-KR" altLang="en-US" sz="1800" dirty="0"/>
              <a:t> 로컬 인덱스를 구축하고 복제</a:t>
            </a:r>
            <a:br>
              <a:rPr lang="en-US" altLang="ko-KR" sz="1800" dirty="0"/>
            </a:br>
            <a:r>
              <a:rPr lang="en-US" altLang="ko-KR" sz="1800" dirty="0"/>
              <a:t>-&gt; </a:t>
            </a:r>
            <a:r>
              <a:rPr lang="ko-KR" altLang="en-US" sz="1800" dirty="0"/>
              <a:t>여러 쿼리를 동시에 실행하여 처리량을 증가 시킬 수 있음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r>
              <a:rPr lang="ko-KR" altLang="en-US" sz="1800" dirty="0"/>
              <a:t>분산 벡터 검색</a:t>
            </a:r>
            <a:br>
              <a:rPr lang="en-US" altLang="ko-KR" sz="1800" dirty="0"/>
            </a:br>
            <a:r>
              <a:rPr lang="en-US" altLang="ko-KR" sz="1800" dirty="0"/>
              <a:t>scatter-gather</a:t>
            </a:r>
            <a:r>
              <a:rPr lang="ko-KR" altLang="en-US" sz="1800" dirty="0"/>
              <a:t>패턴을 따름</a:t>
            </a:r>
            <a:endParaRPr lang="en-US" altLang="ko-KR" sz="1800" dirty="0"/>
          </a:p>
          <a:p>
            <a:pPr lvl="1"/>
            <a:r>
              <a:rPr lang="ko-KR" altLang="en-US" sz="1800" dirty="0"/>
              <a:t>쿼리는 모든 관련 </a:t>
            </a:r>
            <a:r>
              <a:rPr lang="ko-KR" altLang="en-US" sz="1800" dirty="0" err="1"/>
              <a:t>샤드로</a:t>
            </a:r>
            <a:r>
              <a:rPr lang="ko-KR" altLang="en-US" sz="1800" dirty="0"/>
              <a:t> 분산</a:t>
            </a:r>
            <a:br>
              <a:rPr lang="en-US" altLang="ko-KR" sz="1800" dirty="0"/>
            </a:br>
            <a:r>
              <a:rPr lang="ko-KR" altLang="en-US" sz="1800" dirty="0"/>
              <a:t>결과 세트는 각 </a:t>
            </a:r>
            <a:r>
              <a:rPr lang="ko-KR" altLang="en-US" sz="1800" dirty="0" err="1"/>
              <a:t>샤드에서</a:t>
            </a:r>
            <a:r>
              <a:rPr lang="ko-KR" altLang="en-US" sz="1800" dirty="0"/>
              <a:t> 나온 결과를 집계</a:t>
            </a:r>
            <a:br>
              <a:rPr lang="en-US" altLang="ko-KR" sz="1800" dirty="0"/>
            </a:b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001903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4BA46-107B-2C90-270F-FB9CD90C5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45DB17F-7B68-789F-34C6-34A4BB3212DE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E8288-AC94-CC07-73DC-52E13AC4AABE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F7D4F-259A-0E58-2762-61CC34C95A3F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5840694-C9CF-38B2-5813-8349A9C2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56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D434AA58-3EA3-093D-920E-954B425F8909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Out of Place Updates</a:t>
            </a:r>
          </a:p>
          <a:p>
            <a:pPr lvl="1"/>
            <a:r>
              <a:rPr lang="ko-KR" altLang="en-US" sz="1800" dirty="0"/>
              <a:t>인덱스를 </a:t>
            </a:r>
            <a:r>
              <a:rPr lang="en-US" altLang="ko-KR" sz="1800" dirty="0"/>
              <a:t>in-place</a:t>
            </a:r>
            <a:r>
              <a:rPr lang="ko-KR" altLang="en-US" sz="1800" dirty="0"/>
              <a:t>에서 업데이트하면</a:t>
            </a:r>
            <a:r>
              <a:rPr lang="en-US" altLang="ko-KR" sz="1800" dirty="0"/>
              <a:t>, </a:t>
            </a:r>
            <a:br>
              <a:rPr lang="en-US" altLang="ko-KR" sz="1800" dirty="0"/>
            </a:br>
            <a:r>
              <a:rPr lang="en-US" altLang="ko-KR" sz="1800" dirty="0"/>
              <a:t>HNSW</a:t>
            </a:r>
            <a:r>
              <a:rPr lang="ko-KR" altLang="en-US" sz="1800" dirty="0"/>
              <a:t>와 같은 빠른 업데이트 구조라도 검색 쿼리에 방해가 될 수 있음</a:t>
            </a:r>
            <a:endParaRPr lang="en-US" altLang="ko-KR" sz="1800" dirty="0"/>
          </a:p>
          <a:p>
            <a:pPr lvl="1"/>
            <a:endParaRPr lang="en-US" altLang="ko-KR" sz="1800" dirty="0"/>
          </a:p>
          <a:p>
            <a:pPr lvl="1"/>
            <a:r>
              <a:rPr lang="en-US" altLang="ko-KR" sz="1800" dirty="0"/>
              <a:t>Replicas</a:t>
            </a:r>
          </a:p>
          <a:p>
            <a:pPr lvl="2"/>
            <a:r>
              <a:rPr lang="ko-KR" altLang="en-US" sz="1600" dirty="0"/>
              <a:t>몇몇 </a:t>
            </a:r>
            <a:r>
              <a:rPr lang="en-US" altLang="ko-KR" sz="1600" dirty="0"/>
              <a:t>VDBMS</a:t>
            </a:r>
            <a:r>
              <a:rPr lang="ko-KR" altLang="en-US" sz="1600" dirty="0"/>
              <a:t>는 벡터 컬렉션을 </a:t>
            </a:r>
            <a:r>
              <a:rPr lang="ko-KR" altLang="en-US" sz="1600" dirty="0" err="1"/>
              <a:t>샤드와</a:t>
            </a:r>
            <a:r>
              <a:rPr lang="ko-KR" altLang="en-US" sz="1600" dirty="0"/>
              <a:t> 복제본으로 분할</a:t>
            </a:r>
            <a:r>
              <a:rPr lang="en-US" altLang="ko-KR" sz="1600" dirty="0"/>
              <a:t>, </a:t>
            </a:r>
            <a:r>
              <a:rPr lang="ko-KR" altLang="en-US" sz="1600" dirty="0"/>
              <a:t>각 복제본에 로컬 인덱스를 구축하여 완화</a:t>
            </a:r>
            <a:endParaRPr lang="en-US" altLang="ko-KR" sz="1600" dirty="0"/>
          </a:p>
          <a:p>
            <a:pPr lvl="2"/>
            <a:r>
              <a:rPr lang="ko-KR" altLang="en-US" sz="1600" dirty="0"/>
              <a:t>인덱스가 업데이트</a:t>
            </a:r>
            <a:r>
              <a:rPr lang="en-US" altLang="ko-KR" sz="1600" dirty="0"/>
              <a:t>, </a:t>
            </a:r>
            <a:r>
              <a:rPr lang="ko-KR" altLang="en-US" sz="1600" dirty="0"/>
              <a:t>재구성되는 동안 다른 복제본에서 쿼리 처리가 가능</a:t>
            </a:r>
            <a:endParaRPr lang="en-US" altLang="ko-KR" sz="1600" dirty="0"/>
          </a:p>
          <a:p>
            <a:pPr lvl="2"/>
            <a:r>
              <a:rPr lang="ko-KR" altLang="en-US" sz="1600" dirty="0" err="1"/>
              <a:t>복제본</a:t>
            </a:r>
            <a:r>
              <a:rPr lang="ko-KR" altLang="en-US" sz="1600" dirty="0"/>
              <a:t> 수만큼 저장소</a:t>
            </a:r>
            <a:r>
              <a:rPr lang="en-US" altLang="ko-KR" sz="1600" dirty="0"/>
              <a:t>(</a:t>
            </a:r>
            <a:r>
              <a:rPr lang="ko-KR" altLang="en-US" sz="1600" dirty="0"/>
              <a:t>메모리</a:t>
            </a:r>
            <a:r>
              <a:rPr lang="en-US" altLang="ko-KR" sz="1600" dirty="0"/>
              <a:t>) </a:t>
            </a:r>
            <a:r>
              <a:rPr lang="ko-KR" altLang="en-US" sz="1600" dirty="0"/>
              <a:t>증가</a:t>
            </a:r>
            <a:r>
              <a:rPr lang="en-US" altLang="ko-KR" sz="1600" dirty="0"/>
              <a:t>, scatter-gather</a:t>
            </a:r>
            <a:r>
              <a:rPr lang="ko-KR" altLang="en-US" sz="1600" dirty="0"/>
              <a:t>에 의해 오버헤드가 발생할 수 있음</a:t>
            </a: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18810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C8671-67DA-D429-30A2-1FC9D8F31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A6A4A78-EFC0-C312-1ED7-D410A823298A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41D3A-D758-DEE9-B466-CB2BEC7EBC38}"/>
              </a:ext>
            </a:extLst>
          </p:cNvPr>
          <p:cNvSpPr txBox="1"/>
          <p:nvPr/>
        </p:nvSpPr>
        <p:spPr>
          <a:xfrm>
            <a:off x="875104" y="101916"/>
            <a:ext cx="620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Query Optimization and Execution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11154-D42A-2D83-569E-0A4C9A806082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4,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3689078-30F1-B7B1-62A2-CCDD7EFF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57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0B1DD488-C1EC-2F08-CCF7-B2BD983DC202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Out of Place Updates</a:t>
            </a:r>
            <a:endParaRPr lang="en-US" altLang="ko-KR" sz="1800" dirty="0"/>
          </a:p>
          <a:p>
            <a:pPr lvl="1"/>
            <a:r>
              <a:rPr lang="en-US" altLang="ko-KR" sz="2000" dirty="0"/>
              <a:t>Log-Structured Merge (LSM) Tree</a:t>
            </a:r>
          </a:p>
          <a:p>
            <a:pPr lvl="2"/>
            <a:r>
              <a:rPr lang="ko-KR" altLang="en-US" sz="1600" dirty="0"/>
              <a:t>업데이트를 별도의 구조에 스트리밍</a:t>
            </a:r>
            <a:r>
              <a:rPr lang="en-US" altLang="ko-KR" sz="1600" dirty="0"/>
              <a:t>, </a:t>
            </a:r>
            <a:r>
              <a:rPr lang="ko-KR" altLang="en-US" sz="1600" dirty="0"/>
              <a:t>나중에 인덱스와 통함</a:t>
            </a:r>
            <a:endParaRPr lang="en-US" altLang="ko-KR" sz="1600" dirty="0"/>
          </a:p>
          <a:p>
            <a:pPr lvl="2"/>
            <a:r>
              <a:rPr lang="en-US" altLang="ko-KR" sz="1600" dirty="0"/>
              <a:t>Read-friendly </a:t>
            </a:r>
            <a:r>
              <a:rPr lang="ko-KR" altLang="en-US" sz="1600" dirty="0"/>
              <a:t>인덱스가 빠른 쓰기를 지원하지 못하는 문제</a:t>
            </a:r>
            <a:r>
              <a:rPr lang="en-US" altLang="ko-KR" sz="1600" dirty="0"/>
              <a:t>, </a:t>
            </a:r>
            <a:br>
              <a:rPr lang="en-US" altLang="ko-KR" sz="1600" dirty="0"/>
            </a:br>
            <a:r>
              <a:rPr lang="en-US" altLang="ko-KR" sz="1600" dirty="0"/>
              <a:t>Read-friendly </a:t>
            </a:r>
            <a:r>
              <a:rPr lang="ko-KR" altLang="en-US" sz="1600" dirty="0"/>
              <a:t>업데이트 구조가 빠른 읽기를 지원하지 못하는 문제 해결 가능</a:t>
            </a:r>
            <a:endParaRPr lang="en-US" altLang="ko-KR" sz="1600" dirty="0"/>
          </a:p>
          <a:p>
            <a:pPr lvl="2"/>
            <a:r>
              <a:rPr lang="en-US" altLang="ko-KR" sz="1600" dirty="0"/>
              <a:t>Milvus,</a:t>
            </a:r>
            <a:r>
              <a:rPr lang="ko-KR" altLang="en-US" sz="1600" dirty="0"/>
              <a:t> </a:t>
            </a:r>
            <a:r>
              <a:rPr lang="en-US" altLang="ko-KR" sz="1600" dirty="0"/>
              <a:t>Manu</a:t>
            </a:r>
            <a:r>
              <a:rPr lang="ko-KR" altLang="en-US" sz="1600" dirty="0"/>
              <a:t>에서 빠른 읽기 지원을 위해 </a:t>
            </a:r>
            <a:r>
              <a:rPr lang="en-US" altLang="ko-KR" sz="1600" dirty="0"/>
              <a:t>LSM</a:t>
            </a:r>
            <a:r>
              <a:rPr lang="ko-KR" altLang="en-US" sz="1600" dirty="0"/>
              <a:t>트리의 각 세그먼트에 벡터 검색 인덱스를 구축</a:t>
            </a:r>
            <a:r>
              <a:rPr lang="en-US" altLang="ko-KR" sz="1600" dirty="0"/>
              <a:t>,</a:t>
            </a:r>
            <a:br>
              <a:rPr lang="en-US" altLang="ko-KR" sz="1600" dirty="0"/>
            </a:br>
            <a:r>
              <a:rPr lang="ko-KR" altLang="en-US" sz="1600" dirty="0"/>
              <a:t>세그먼트가 가득 차거나 병합될 때마다 새로운 인덱스를 생성</a:t>
            </a:r>
            <a:endParaRPr lang="en-US" altLang="ko-KR" sz="1600" dirty="0"/>
          </a:p>
          <a:p>
            <a:pPr lvl="1"/>
            <a:endParaRPr lang="en-US" altLang="ko-KR" sz="1800" dirty="0"/>
          </a:p>
          <a:p>
            <a:pPr lvl="1"/>
            <a:r>
              <a:rPr lang="en-US" altLang="ko-KR" sz="1800" dirty="0"/>
              <a:t>Other Techniques</a:t>
            </a:r>
          </a:p>
          <a:p>
            <a:pPr lvl="2"/>
            <a:r>
              <a:rPr lang="en-US" altLang="ko-KR" sz="1600" dirty="0" err="1"/>
              <a:t>Vald</a:t>
            </a:r>
            <a:r>
              <a:rPr lang="ko-KR" altLang="en-US" sz="1600" dirty="0"/>
              <a:t>는 업데이트를 큐에 스트리밍하고</a:t>
            </a:r>
            <a:r>
              <a:rPr lang="en-US" altLang="ko-KR" sz="1600" dirty="0"/>
              <a:t>, </a:t>
            </a:r>
            <a:r>
              <a:rPr lang="ko-KR" altLang="en-US" sz="1600" dirty="0"/>
              <a:t>큐가 가득 차거나 특정 조건에 따라 로컬 인덱스에 일괄 적용</a:t>
            </a:r>
            <a:endParaRPr lang="en-US" altLang="ko-KR" sz="1600" dirty="0"/>
          </a:p>
          <a:p>
            <a:pPr lvl="2"/>
            <a:r>
              <a:rPr lang="en-US" altLang="ko-KR" sz="1600" dirty="0" err="1"/>
              <a:t>AnalyticDB</a:t>
            </a:r>
            <a:r>
              <a:rPr lang="en-US" altLang="ko-KR" sz="1600" dirty="0"/>
              <a:t>-V</a:t>
            </a:r>
            <a:r>
              <a:rPr lang="ko-KR" altLang="en-US" sz="1600" dirty="0"/>
              <a:t>는 업데이트가 메모리에 보관되었다가 디스크에 있는 이전 기록과 주기적으로 병합함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lvl="1"/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637294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55F9-4AD5-6135-42C6-DCCB4DA46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D8A22B4-5721-27C2-2ADB-48E8EB00B6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FFBB85E-85F0-5E75-BEF7-8662C5512CE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1F7E3-1D79-EF65-6DED-B502811B7D5F}"/>
              </a:ext>
            </a:extLst>
          </p:cNvPr>
          <p:cNvSpPr txBox="1"/>
          <p:nvPr/>
        </p:nvSpPr>
        <p:spPr>
          <a:xfrm>
            <a:off x="1613537" y="2846983"/>
            <a:ext cx="3121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Systems </a:t>
            </a:r>
          </a:p>
          <a:p>
            <a:r>
              <a:rPr lang="en-US" altLang="ko-KR" sz="3600" spc="-300" dirty="0">
                <a:solidFill>
                  <a:schemeClr val="bg1"/>
                </a:solidFill>
              </a:rPr>
              <a:t>and Challenge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20DDE8-0404-F3C7-953C-A236F0AEF432}"/>
              </a:ext>
            </a:extLst>
          </p:cNvPr>
          <p:cNvSpPr txBox="1"/>
          <p:nvPr/>
        </p:nvSpPr>
        <p:spPr>
          <a:xfrm>
            <a:off x="904240" y="3121223"/>
            <a:ext cx="70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99C6991-943C-ED44-7A28-C9E7CE998669}"/>
              </a:ext>
            </a:extLst>
          </p:cNvPr>
          <p:cNvCxnSpPr>
            <a:cxnSpLocks/>
          </p:cNvCxnSpPr>
          <p:nvPr/>
        </p:nvCxnSpPr>
        <p:spPr>
          <a:xfrm>
            <a:off x="904240" y="282313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C15F0515-5A7E-2143-FA87-9DD8D0AA3FBB}"/>
              </a:ext>
            </a:extLst>
          </p:cNvPr>
          <p:cNvCxnSpPr>
            <a:cxnSpLocks/>
          </p:cNvCxnSpPr>
          <p:nvPr/>
        </p:nvCxnSpPr>
        <p:spPr>
          <a:xfrm>
            <a:off x="904240" y="4011850"/>
            <a:ext cx="44678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9C95038-A90D-FC78-5856-73D3D5A3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346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C246C-AD1A-BB0C-055E-8E9AC6BB0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21C6F02-0B8A-88A7-971E-1183A1490B54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A64E8-8597-4D50-0153-EC5230995DFD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D12A9-E4E9-1A1F-32FA-24923DE876DA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B50E66-B470-0A6E-ADA3-3650493F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59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F89BD24A-5EE3-754C-7FDE-506629226DB9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Native System</a:t>
            </a:r>
          </a:p>
          <a:p>
            <a:pPr lvl="1"/>
            <a:r>
              <a:rPr lang="ko-KR" altLang="en-US" sz="2000" dirty="0"/>
              <a:t>특정 목적이나 데이터 유형에 맞게 설계된 소프트웨어 시스템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/>
              <a:t>Mostly Vector</a:t>
            </a:r>
          </a:p>
          <a:p>
            <a:pPr lvl="2"/>
            <a:r>
              <a:rPr lang="ko-KR" altLang="en-US" sz="1600" dirty="0"/>
              <a:t>대부분의 쿼리가 벡터 컬렉션에 접근하는 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대규모 벡터 컬렉션에 대한 빠른 검색 쿼리를 지원하도록 설계됨</a:t>
            </a:r>
            <a:endParaRPr lang="en-US" altLang="ko-KR" sz="1600" dirty="0"/>
          </a:p>
          <a:p>
            <a:pPr lvl="2"/>
            <a:r>
              <a:rPr lang="ko-KR" altLang="en-US" sz="1600" dirty="0"/>
              <a:t>쿼리 파서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리라이터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옵티마이저가</a:t>
            </a:r>
            <a:r>
              <a:rPr lang="ko-KR" altLang="en-US" sz="1600" dirty="0"/>
              <a:t> 필요 없고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생락을</a:t>
            </a:r>
            <a:r>
              <a:rPr lang="ko-KR" altLang="en-US" sz="1600" dirty="0"/>
              <a:t> 함으로써 처리 오버헤드를 줄일 수 있음</a:t>
            </a:r>
            <a:endParaRPr lang="en-US" altLang="ko-KR" sz="1600" dirty="0"/>
          </a:p>
          <a:p>
            <a:pPr lvl="2"/>
            <a:r>
              <a:rPr lang="ko-KR" altLang="en-US" sz="1600" dirty="0"/>
              <a:t>모든 쿼리가 인덱스로 처리되기 때문에 정확한 검색을 지원하지 않는 경우가 일반적</a:t>
            </a:r>
            <a:endParaRPr lang="en-US" altLang="ko-KR" sz="1600" dirty="0"/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/>
              <a:t>Mostly Mixed</a:t>
            </a:r>
          </a:p>
          <a:p>
            <a:pPr lvl="2"/>
            <a:r>
              <a:rPr lang="ko-KR" altLang="en-US" sz="1600" dirty="0"/>
              <a:t>벡터 외에도 전통적인 속성 쿼리나 텍스트 키워드 쿼리도 함께 수행하는 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정교한 쿼리를 지원하는 것을 목표로 함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896993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BigData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16" name="Picture 6" descr="Structured and Unstructured Data for Strategic Decision Making - Prime46">
            <a:extLst>
              <a:ext uri="{FF2B5EF4-FFF2-40B4-BE49-F238E27FC236}">
                <a16:creationId xmlns:a16="http://schemas.microsoft.com/office/drawing/2014/main" id="{41C9C4AD-EDA4-47B8-BA36-AAD77C8A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68" y="1524076"/>
            <a:ext cx="8006332" cy="45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44EB0C-A8F5-4E62-ACAB-A15AB72A4361}"/>
              </a:ext>
            </a:extLst>
          </p:cNvPr>
          <p:cNvSpPr txBox="1"/>
          <p:nvPr/>
        </p:nvSpPr>
        <p:spPr>
          <a:xfrm>
            <a:off x="1648712" y="6027637"/>
            <a:ext cx="9705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/>
              <a:t>https://prime46.com/structured-and-unstructured-data-for-strategic-decision-making/</a:t>
            </a:r>
          </a:p>
        </p:txBody>
      </p:sp>
    </p:spTree>
    <p:extLst>
      <p:ext uri="{BB962C8B-B14F-4D97-AF65-F5344CB8AC3E}">
        <p14:creationId xmlns:p14="http://schemas.microsoft.com/office/powerpoint/2010/main" val="275974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4EC7-2347-937D-FA08-F34BA39DC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6F21747-7907-D388-38D6-18F409B8BB03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208C1-2E40-65BF-88E3-6511D34179BC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1510C-D50D-6585-5008-60F6ADD51B0A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09347F-4EB6-F9BD-06FE-D199F58A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60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A848F0E4-D2FB-A572-E97E-2397ABF9A1B7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Mostly Vector</a:t>
            </a:r>
          </a:p>
          <a:p>
            <a:pPr lvl="1"/>
            <a:r>
              <a:rPr lang="en-US" altLang="ko-KR" sz="2000" dirty="0" err="1"/>
              <a:t>EuclidesDB</a:t>
            </a:r>
            <a:endParaRPr lang="en-US" altLang="ko-KR" sz="2000" dirty="0"/>
          </a:p>
          <a:p>
            <a:pPr lvl="2"/>
            <a:r>
              <a:rPr lang="ko-KR" altLang="en-US" sz="1600" dirty="0" err="1"/>
              <a:t>임베딩</a:t>
            </a:r>
            <a:r>
              <a:rPr lang="ko-KR" altLang="en-US" sz="1600" dirty="0"/>
              <a:t> 모델과 유사도 점수를 실험하여 가장 의미 있는 설정을 찾을 수 있도록 설계된 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사용자가 직접 </a:t>
            </a:r>
            <a:r>
              <a:rPr lang="ko-KR" altLang="en-US" sz="1600" dirty="0" err="1"/>
              <a:t>임베딩</a:t>
            </a:r>
            <a:r>
              <a:rPr lang="ko-KR" altLang="en-US" sz="1600" dirty="0"/>
              <a:t> 모델을 가져와 </a:t>
            </a:r>
            <a:r>
              <a:rPr lang="ko-KR" altLang="en-US" sz="1600" dirty="0" err="1"/>
              <a:t>비벡터</a:t>
            </a:r>
            <a:r>
              <a:rPr lang="ko-KR" altLang="en-US" sz="1600" dirty="0"/>
              <a:t> 엔티티에 대해 쿼리하고 조작</a:t>
            </a:r>
            <a:endParaRPr lang="en-US" altLang="ko-KR" sz="1600" dirty="0"/>
          </a:p>
          <a:p>
            <a:pPr lvl="2"/>
            <a:r>
              <a:rPr lang="ko-KR" altLang="en-US" sz="1600" dirty="0"/>
              <a:t>시스템과 상호 작용 할 수 있음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lvl="1"/>
            <a:r>
              <a:rPr lang="en-US" altLang="ko-KR" sz="2000" dirty="0" err="1"/>
              <a:t>Vald</a:t>
            </a:r>
            <a:endParaRPr lang="en-US" altLang="ko-KR" sz="2000" dirty="0"/>
          </a:p>
          <a:p>
            <a:pPr lvl="2"/>
            <a:r>
              <a:rPr lang="ko-KR" altLang="en-US" sz="1600" dirty="0"/>
              <a:t>확장 가능한 </a:t>
            </a:r>
            <a:r>
              <a:rPr lang="ko-KR" altLang="en-US" sz="1600" dirty="0" err="1"/>
              <a:t>비조건</a:t>
            </a:r>
            <a:r>
              <a:rPr lang="ko-KR" altLang="en-US" sz="1600" dirty="0"/>
              <a:t> 벡터 검색을 제공하는 서버리스 </a:t>
            </a:r>
            <a:r>
              <a:rPr lang="en-US" altLang="ko-KR" sz="1600" dirty="0"/>
              <a:t>VDBMS</a:t>
            </a:r>
          </a:p>
          <a:p>
            <a:pPr lvl="2"/>
            <a:r>
              <a:rPr lang="ko-KR" altLang="en-US" sz="1600" dirty="0"/>
              <a:t>여러 에이전트로 구성된 </a:t>
            </a:r>
            <a:r>
              <a:rPr lang="en-US" altLang="ko-KR" sz="1600" dirty="0"/>
              <a:t>Kubernetes </a:t>
            </a:r>
            <a:r>
              <a:rPr lang="ko-KR" altLang="en-US" sz="1600" dirty="0"/>
              <a:t>클러스터에 분산됨</a:t>
            </a:r>
            <a:endParaRPr lang="en-US" altLang="ko-KR" sz="1600" dirty="0"/>
          </a:p>
          <a:p>
            <a:pPr lvl="2"/>
            <a:r>
              <a:rPr lang="ko-KR" altLang="en-US" sz="1600" dirty="0"/>
              <a:t>각 </a:t>
            </a:r>
            <a:r>
              <a:rPr lang="en-US" altLang="ko-KR" sz="1600" dirty="0" err="1"/>
              <a:t>Vald</a:t>
            </a:r>
            <a:r>
              <a:rPr lang="en-US" altLang="ko-KR" sz="1600" dirty="0"/>
              <a:t> </a:t>
            </a:r>
            <a:r>
              <a:rPr lang="ko-KR" altLang="en-US" sz="1600" dirty="0"/>
              <a:t>에이전트는 로컬 </a:t>
            </a:r>
            <a:r>
              <a:rPr lang="ko-KR" altLang="en-US" sz="1600" dirty="0" err="1"/>
              <a:t>샤드위에</a:t>
            </a:r>
            <a:r>
              <a:rPr lang="ko-KR" altLang="en-US" sz="1600" dirty="0"/>
              <a:t> 구축된 </a:t>
            </a:r>
            <a:r>
              <a:rPr lang="en-US" altLang="ko-KR" sz="1600" dirty="0"/>
              <a:t>NGT </a:t>
            </a:r>
            <a:r>
              <a:rPr lang="ko-KR" altLang="en-US" sz="1600" dirty="0"/>
              <a:t>그래프 인덱스를 포함하고 있어</a:t>
            </a:r>
            <a:r>
              <a:rPr lang="en-US" altLang="ko-KR" sz="1600" dirty="0"/>
              <a:t>,</a:t>
            </a:r>
            <a:br>
              <a:rPr lang="en-US" altLang="ko-KR" sz="1600" dirty="0"/>
            </a:br>
            <a:r>
              <a:rPr lang="ko-KR" altLang="en-US" sz="1600" dirty="0"/>
              <a:t>로컬 복제본에 단순 업데이트 큐를 통해 </a:t>
            </a:r>
            <a:r>
              <a:rPr lang="en-US" altLang="ko-KR" sz="1600" dirty="0"/>
              <a:t>out-of-place </a:t>
            </a:r>
            <a:r>
              <a:rPr lang="ko-KR" altLang="en-US" sz="1600" dirty="0"/>
              <a:t>업데이트를 지원</a:t>
            </a:r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r>
              <a:rPr lang="en-US" altLang="ko-KR" sz="2000" dirty="0" err="1"/>
              <a:t>Vearch</a:t>
            </a:r>
            <a:endParaRPr lang="en-US" altLang="ko-KR" sz="2000" dirty="0"/>
          </a:p>
          <a:p>
            <a:pPr lvl="2"/>
            <a:r>
              <a:rPr lang="ko-KR" altLang="en-US" sz="1600" dirty="0"/>
              <a:t>전자상거래를 위한 이미지 기반 검색을 목표로 설계된 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전용 검색 노드를 사용한 </a:t>
            </a:r>
            <a:r>
              <a:rPr lang="ko-KR" altLang="en-US" sz="1600" dirty="0" err="1"/>
              <a:t>비분산</a:t>
            </a:r>
            <a:r>
              <a:rPr lang="ko-KR" altLang="en-US" sz="1600" dirty="0"/>
              <a:t> 아키텍처를 채택해 읽기와 쓰기 기능을 독립적으로 확장할 수 있다</a:t>
            </a:r>
            <a:endParaRPr lang="en-US" altLang="ko-KR" sz="1600" dirty="0"/>
          </a:p>
          <a:p>
            <a:pPr lvl="2"/>
            <a:endParaRPr lang="en-US" altLang="ko-KR" sz="1200" dirty="0"/>
          </a:p>
          <a:p>
            <a:pPr lvl="1"/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06550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191E2-DF5E-0105-3485-9B86AF6F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99FA72A-44E2-8265-F363-E90EA5B600FC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9449A-0D18-B394-52A8-7FBBC983B881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A9F70-B7FC-D282-0341-45ED374B891F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2800F-DE1E-E014-4D5B-F3A9454C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61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668353D4-A3F3-8CAA-7B41-DB8B16FF01B9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Mostly Mixed</a:t>
            </a:r>
          </a:p>
          <a:p>
            <a:pPr lvl="1"/>
            <a:r>
              <a:rPr lang="en-US" altLang="ko-KR" sz="2000" dirty="0"/>
              <a:t>Milvus, Manu</a:t>
            </a:r>
          </a:p>
          <a:p>
            <a:pPr lvl="2"/>
            <a:r>
              <a:rPr lang="ko-KR" altLang="en-US" sz="1600" dirty="0"/>
              <a:t>벡터 검색 쿼리를 종합적으로 지원하는 것을 목표로 함</a:t>
            </a:r>
            <a:endParaRPr lang="en-US" altLang="ko-KR" sz="1600" dirty="0"/>
          </a:p>
          <a:p>
            <a:pPr lvl="2"/>
            <a:r>
              <a:rPr lang="en-US" altLang="ko-KR" sz="1600" dirty="0"/>
              <a:t>Manu</a:t>
            </a:r>
            <a:r>
              <a:rPr lang="ko-KR" altLang="en-US" sz="1600" dirty="0"/>
              <a:t>는 </a:t>
            </a:r>
            <a:r>
              <a:rPr lang="en-US" altLang="ko-KR" sz="1600" dirty="0"/>
              <a:t>Milvus </a:t>
            </a:r>
            <a:r>
              <a:rPr lang="ko-KR" altLang="en-US" sz="1600" dirty="0"/>
              <a:t>위에 추가 기능을 더한 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세 가지 기본 쿼리</a:t>
            </a:r>
            <a:r>
              <a:rPr lang="en-US" altLang="ko-KR" sz="1600" dirty="0"/>
              <a:t>, </a:t>
            </a:r>
            <a:r>
              <a:rPr lang="ko-KR" altLang="en-US" sz="1600" dirty="0"/>
              <a:t>세 가지 쿼리 변형</a:t>
            </a:r>
            <a:r>
              <a:rPr lang="en-US" altLang="ko-KR" sz="1600" dirty="0"/>
              <a:t>, </a:t>
            </a:r>
            <a:r>
              <a:rPr lang="ko-KR" altLang="en-US" sz="1600" dirty="0"/>
              <a:t>검색 인덱스를 지원</a:t>
            </a:r>
            <a:endParaRPr lang="en-US" altLang="ko-KR" sz="1600" dirty="0"/>
          </a:p>
          <a:p>
            <a:pPr lvl="1"/>
            <a:r>
              <a:rPr lang="en-US" altLang="ko-KR" sz="2000" dirty="0" err="1"/>
              <a:t>Qdrant</a:t>
            </a:r>
            <a:endParaRPr lang="en-US" altLang="ko-KR" sz="2000" dirty="0"/>
          </a:p>
          <a:p>
            <a:pPr lvl="2"/>
            <a:r>
              <a:rPr lang="ko-KR" altLang="en-US" sz="1600" dirty="0"/>
              <a:t>다양한 검색 쿼리를 지원</a:t>
            </a:r>
            <a:endParaRPr lang="en-US" altLang="ko-KR" sz="1600" dirty="0"/>
          </a:p>
          <a:p>
            <a:pPr lvl="2"/>
            <a:r>
              <a:rPr lang="ko-KR" altLang="en-US" sz="1600" dirty="0"/>
              <a:t>조건부 쿼리의 경우</a:t>
            </a:r>
            <a:r>
              <a:rPr lang="en-US" altLang="ko-KR" sz="1600" dirty="0"/>
              <a:t>, Block-first scan</a:t>
            </a:r>
            <a:r>
              <a:rPr lang="ko-KR" altLang="en-US" sz="1600" dirty="0"/>
              <a:t>을 위해 설계된 </a:t>
            </a:r>
            <a:r>
              <a:rPr lang="en-US" altLang="ko-KR" sz="1600" dirty="0"/>
              <a:t>HNSW </a:t>
            </a:r>
            <a:r>
              <a:rPr lang="ko-KR" altLang="en-US" sz="1600" dirty="0"/>
              <a:t>인덱스와 규칙 기반 최적화기를 사용함</a:t>
            </a:r>
            <a:endParaRPr lang="en-US" altLang="ko-KR" sz="1600" dirty="0"/>
          </a:p>
          <a:p>
            <a:pPr lvl="1"/>
            <a:r>
              <a:rPr lang="en-US" altLang="ko-KR" sz="2000" dirty="0" err="1"/>
              <a:t>NucliaDB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Marqo</a:t>
            </a:r>
            <a:endParaRPr lang="en-US" altLang="ko-KR" sz="2000" dirty="0"/>
          </a:p>
          <a:p>
            <a:pPr lvl="2"/>
            <a:r>
              <a:rPr lang="ko-KR" altLang="en-US" sz="1600" dirty="0"/>
              <a:t>문서 검색 및 검색을 위한 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벡터 검색을 활용한 의미 기반 검색을 제공</a:t>
            </a:r>
            <a:endParaRPr lang="en-US" altLang="ko-KR" sz="1600" dirty="0"/>
          </a:p>
          <a:p>
            <a:pPr lvl="1"/>
            <a:r>
              <a:rPr lang="en-US" altLang="ko-KR" sz="2000" dirty="0" err="1"/>
              <a:t>Weaviate</a:t>
            </a:r>
            <a:endParaRPr lang="en-US" altLang="ko-KR" sz="2000" dirty="0"/>
          </a:p>
          <a:p>
            <a:pPr lvl="2"/>
            <a:r>
              <a:rPr lang="ko-KR" altLang="en-US" sz="1600" dirty="0"/>
              <a:t>그래프 모델을 이용한 문서 검색을 목표로 함</a:t>
            </a:r>
            <a:endParaRPr lang="en-US" altLang="ko-KR" sz="1600" dirty="0"/>
          </a:p>
          <a:p>
            <a:pPr lvl="2"/>
            <a:r>
              <a:rPr lang="ko-KR" altLang="en-US" sz="1600" dirty="0" err="1"/>
              <a:t>비벡터</a:t>
            </a:r>
            <a:r>
              <a:rPr lang="ko-KR" altLang="en-US" sz="1600" dirty="0"/>
              <a:t> 쿼리와 벡터 검색을 통한 유사도 쿼리를 지원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793230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1A2D-CC0E-6C48-2E7E-C931A96E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BEF76A6-E4CA-4B6C-10B7-5D13D17DE9C4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2F72C-7070-D266-9BB9-2571B28F6CC2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6BFCB-7602-0189-5C6A-609C795341DA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E62825-45E3-30BE-00D7-ABB07DB7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62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DBAAADB5-32F1-35BC-4444-2F2A622E4BAE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5DB5B96-877E-7717-AD50-1A63F82E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47" y="1470905"/>
            <a:ext cx="738290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32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86ACF-2B40-B6F6-D57D-7C97306B8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29CAF9C-0667-B4CA-8617-7EA736E9BC3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1D9AA-8315-4585-F608-0FF2BD669E34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E7570F-6079-69DD-EDB6-1A294AD938EC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FECA295-C2AD-C58F-5491-D174D133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63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9337737F-EADD-C1F7-68AD-A24D4AFFE88E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88E3AD41-D568-35A4-49AB-2BE88524C47C}"/>
              </a:ext>
            </a:extLst>
          </p:cNvPr>
          <p:cNvSpPr txBox="1">
            <a:spLocks/>
          </p:cNvSpPr>
          <p:nvPr/>
        </p:nvSpPr>
        <p:spPr>
          <a:xfrm>
            <a:off x="518400" y="1508400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Extended System</a:t>
            </a:r>
          </a:p>
          <a:p>
            <a:pPr lvl="1"/>
            <a:r>
              <a:rPr lang="ko-KR" altLang="en-US" sz="2000" dirty="0"/>
              <a:t>기본 데이터 관리 시스템의 모든 기능을 물려받아</a:t>
            </a:r>
            <a:r>
              <a:rPr lang="en-US" altLang="ko-KR" sz="2000" dirty="0"/>
              <a:t>, </a:t>
            </a:r>
            <a:r>
              <a:rPr lang="ko-KR" altLang="en-US" sz="2000" dirty="0"/>
              <a:t>복잡하지만 더 강력한 기능을 제공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pPr lvl="1"/>
            <a:r>
              <a:rPr lang="en-US" altLang="ko-KR" sz="2000" dirty="0"/>
              <a:t>NoSQL</a:t>
            </a:r>
          </a:p>
          <a:p>
            <a:pPr lvl="2"/>
            <a:r>
              <a:rPr lang="ko-KR" altLang="en-US" sz="1600" dirty="0"/>
              <a:t>네이티브 시스템과 유사한 면이 많음</a:t>
            </a:r>
            <a:endParaRPr lang="en-US" altLang="ko-KR" sz="1600" dirty="0"/>
          </a:p>
          <a:p>
            <a:pPr lvl="2"/>
            <a:r>
              <a:rPr lang="ko-KR" altLang="en-US" sz="1600" dirty="0"/>
              <a:t>스키마가 없는 저장방식</a:t>
            </a:r>
            <a:r>
              <a:rPr lang="en-US" altLang="ko-KR" sz="1600" dirty="0"/>
              <a:t>, </a:t>
            </a:r>
            <a:r>
              <a:rPr lang="ko-KR" altLang="en-US" sz="1600" dirty="0"/>
              <a:t>분산 아키텍처</a:t>
            </a:r>
            <a:r>
              <a:rPr lang="en-US" altLang="ko-KR" sz="1600" dirty="0"/>
              <a:t>, </a:t>
            </a:r>
            <a:r>
              <a:rPr lang="ko-KR" altLang="en-US" sz="1600" dirty="0"/>
              <a:t>최종적 일관성 등등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lvl="1"/>
            <a:r>
              <a:rPr lang="en-US" altLang="ko-KR" sz="2000" dirty="0"/>
              <a:t>Relational</a:t>
            </a:r>
          </a:p>
          <a:p>
            <a:pPr lvl="2"/>
            <a:r>
              <a:rPr lang="ko-KR" altLang="en-US" sz="1600" dirty="0"/>
              <a:t>주로 관계형 시스템이 본래 제공하는 기능에서 비롯됨</a:t>
            </a:r>
            <a:endParaRPr lang="en-US" altLang="ko-KR" sz="1600" dirty="0"/>
          </a:p>
          <a:p>
            <a:pPr lvl="2"/>
            <a:r>
              <a:rPr lang="ko-KR" altLang="en-US" sz="1600" dirty="0"/>
              <a:t>기존 구성 요소와 함께 벡터 검색 기능을 긴밀히 통합하는 데 중점을 둠</a:t>
            </a: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44966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21F28-B164-2A2F-C747-5AF091257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06B6370-DF63-CA31-15B0-4B13E77BE5A5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7A5CBE-503C-5AB8-E95B-63A4743535B3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EFC76-D40D-AECD-72B0-57E445CDDA06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4F59F4D-9E46-EE73-42D0-D658939F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64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C15C10AE-17B2-C5E0-6BD5-4D238F88C055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DE3D7AF5-1820-9C9E-D3E1-FD39DC6FB7CE}"/>
              </a:ext>
            </a:extLst>
          </p:cNvPr>
          <p:cNvSpPr txBox="1">
            <a:spLocks/>
          </p:cNvSpPr>
          <p:nvPr/>
        </p:nvSpPr>
        <p:spPr>
          <a:xfrm>
            <a:off x="518400" y="1508400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NoSQL</a:t>
            </a:r>
          </a:p>
          <a:p>
            <a:pPr lvl="1"/>
            <a:r>
              <a:rPr lang="en-US" altLang="ko-KR" sz="2000" dirty="0"/>
              <a:t>Vespa</a:t>
            </a:r>
          </a:p>
          <a:p>
            <a:pPr lvl="2"/>
            <a:r>
              <a:rPr lang="ko-KR" altLang="en-US" sz="1600" dirty="0"/>
              <a:t>대규모 데이터 처리 작업을 위한 확장 가능한 분산 </a:t>
            </a:r>
            <a:r>
              <a:rPr lang="en-US" altLang="ko-KR" sz="1600" dirty="0"/>
              <a:t>NoSQL </a:t>
            </a:r>
            <a:r>
              <a:rPr lang="ko-KR" altLang="en-US" sz="1600" dirty="0"/>
              <a:t>시스템</a:t>
            </a:r>
            <a:endParaRPr lang="en-US" altLang="ko-KR" sz="1600" dirty="0"/>
          </a:p>
          <a:p>
            <a:pPr lvl="2"/>
            <a:r>
              <a:rPr lang="ko-KR" altLang="en-US" sz="1600" dirty="0"/>
              <a:t>일반적인 데이터 처리 작업을 목표로 함</a:t>
            </a:r>
            <a:endParaRPr lang="en-US" altLang="ko-KR" sz="1600" dirty="0"/>
          </a:p>
          <a:p>
            <a:pPr lvl="2"/>
            <a:r>
              <a:rPr lang="ko-KR" altLang="en-US" sz="1600" dirty="0"/>
              <a:t>규칙 기반 쿼리 최적화기를 사용</a:t>
            </a:r>
            <a:endParaRPr lang="en-US" altLang="ko-KR" sz="1600" dirty="0"/>
          </a:p>
          <a:p>
            <a:pPr lvl="1"/>
            <a:r>
              <a:rPr lang="en-US" altLang="ko-KR" sz="2000" dirty="0"/>
              <a:t>Cassandra</a:t>
            </a:r>
          </a:p>
          <a:p>
            <a:pPr lvl="2"/>
            <a:r>
              <a:rPr lang="ko-KR" altLang="en-US" sz="1600" dirty="0"/>
              <a:t>와이드 컬럼 스토어 기반의 분산 </a:t>
            </a:r>
            <a:r>
              <a:rPr lang="en-US" altLang="ko-KR" sz="1600" dirty="0"/>
              <a:t>NoSQL </a:t>
            </a:r>
            <a:r>
              <a:rPr lang="ko-KR" altLang="en-US" sz="1600" dirty="0"/>
              <a:t>시스템</a:t>
            </a:r>
            <a:endParaRPr lang="en-US" altLang="ko-KR" sz="1600" dirty="0"/>
          </a:p>
          <a:p>
            <a:pPr lvl="2"/>
            <a:r>
              <a:rPr lang="en-US" altLang="ko-KR" sz="1600" dirty="0"/>
              <a:t>HNSW</a:t>
            </a:r>
            <a:r>
              <a:rPr lang="ko-KR" altLang="en-US" sz="1600" dirty="0"/>
              <a:t>를 스토리지 계층에 통합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복제본</a:t>
            </a:r>
            <a:r>
              <a:rPr lang="ko-KR" altLang="en-US" sz="1600" dirty="0"/>
              <a:t> 간 </a:t>
            </a:r>
            <a:r>
              <a:rPr lang="en-US" altLang="ko-KR" sz="1600" dirty="0"/>
              <a:t>scatter-gather </a:t>
            </a:r>
            <a:r>
              <a:rPr lang="ko-KR" altLang="en-US" sz="1600" dirty="0"/>
              <a:t>기능을 구현함</a:t>
            </a:r>
            <a:endParaRPr lang="en-US" altLang="ko-KR" sz="1600" dirty="0"/>
          </a:p>
          <a:p>
            <a:pPr lvl="1"/>
            <a:r>
              <a:rPr lang="en-US" altLang="ko-KR" sz="2000" dirty="0"/>
              <a:t>Databricks</a:t>
            </a:r>
          </a:p>
          <a:p>
            <a:pPr lvl="2"/>
            <a:r>
              <a:rPr lang="en-US" altLang="ko-KR" sz="1600" dirty="0"/>
              <a:t>Spark </a:t>
            </a:r>
            <a:r>
              <a:rPr lang="ko-KR" altLang="en-US" sz="1600" dirty="0"/>
              <a:t>기반의 플랫폼</a:t>
            </a:r>
            <a:endParaRPr lang="en-US" altLang="ko-KR" sz="1600" dirty="0"/>
          </a:p>
          <a:p>
            <a:pPr lvl="2"/>
            <a:r>
              <a:rPr lang="ko-KR" altLang="en-US" sz="1600" dirty="0"/>
              <a:t>조건부 쿼리를 포함한 벡터 검색을 지원할 것으로 예상됨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794740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8432-299E-1F06-9767-160E5930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DD5DC42-2AF0-5E66-1FF1-380DC6E62FE3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0F231-AC43-6631-2C0D-C883ED295E1A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C4E09-CA5A-CEDE-6CE7-06BC6DBABAA5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8A06AA0-2BAF-5856-B521-FECE7D43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65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05AA8D42-151C-7E95-4DC7-01919FC933E3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3A22A6BA-6EA8-0FC4-FD33-F2FDAED29212}"/>
              </a:ext>
            </a:extLst>
          </p:cNvPr>
          <p:cNvSpPr txBox="1">
            <a:spLocks/>
          </p:cNvSpPr>
          <p:nvPr/>
        </p:nvSpPr>
        <p:spPr>
          <a:xfrm>
            <a:off x="518400" y="1508399"/>
            <a:ext cx="10881362" cy="521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Relational</a:t>
            </a:r>
          </a:p>
          <a:p>
            <a:pPr lvl="1"/>
            <a:r>
              <a:rPr lang="en-US" altLang="ko-KR" sz="2000" dirty="0" err="1"/>
              <a:t>SingleStore</a:t>
            </a:r>
            <a:endParaRPr lang="en-US" altLang="ko-KR" sz="2000" dirty="0"/>
          </a:p>
          <a:p>
            <a:pPr lvl="2"/>
            <a:r>
              <a:rPr lang="ko-KR" altLang="en-US" sz="1600" dirty="0"/>
              <a:t>클라우드 네이티브 하이브리드 트랜잭션 및 분석 처리 데이터베이스</a:t>
            </a:r>
            <a:endParaRPr lang="en-US" altLang="ko-KR" sz="1600" dirty="0"/>
          </a:p>
          <a:p>
            <a:pPr lvl="2"/>
            <a:r>
              <a:rPr lang="ko-KR" altLang="en-US" sz="1600" dirty="0"/>
              <a:t>빠른 쓰기를 위한 분산 행저장소</a:t>
            </a:r>
            <a:r>
              <a:rPr lang="en-US" altLang="ko-KR" sz="1600" dirty="0"/>
              <a:t>, </a:t>
            </a:r>
            <a:r>
              <a:rPr lang="ko-KR" altLang="en-US" sz="1600" dirty="0"/>
              <a:t>빠른 읽기를 위한 열 저장소 </a:t>
            </a:r>
            <a:r>
              <a:rPr lang="ko-KR" altLang="en-US" sz="1600" dirty="0" err="1"/>
              <a:t>복제본</a:t>
            </a:r>
            <a:r>
              <a:rPr lang="ko-KR" altLang="en-US" sz="1600" dirty="0"/>
              <a:t> 기반</a:t>
            </a:r>
            <a:endParaRPr lang="en-US" altLang="ko-KR" sz="1600" dirty="0"/>
          </a:p>
          <a:p>
            <a:pPr lvl="1"/>
            <a:r>
              <a:rPr lang="en-US" altLang="ko-KR" sz="2000" dirty="0"/>
              <a:t>PASE</a:t>
            </a:r>
          </a:p>
          <a:p>
            <a:pPr lvl="2"/>
            <a:r>
              <a:rPr lang="ko-KR" altLang="en-US" sz="1600" dirty="0" err="1"/>
              <a:t>평탄화된</a:t>
            </a:r>
            <a:r>
              <a:rPr lang="ko-KR" altLang="en-US" sz="1600" dirty="0"/>
              <a:t> 양자화 인덱스와 </a:t>
            </a:r>
            <a:r>
              <a:rPr lang="en-US" altLang="ko-KR" sz="1600" dirty="0"/>
              <a:t>HNSW </a:t>
            </a:r>
            <a:r>
              <a:rPr lang="ko-KR" altLang="en-US" sz="1600" dirty="0"/>
              <a:t>인덱스를 </a:t>
            </a:r>
            <a:r>
              <a:rPr lang="en-US" altLang="ko-KR" sz="1600" dirty="0"/>
              <a:t>PostgreSQL</a:t>
            </a:r>
            <a:r>
              <a:rPr lang="ko-KR" altLang="en-US" sz="1600" dirty="0"/>
              <a:t>에 추가하여 벡터 검색을 지원하도록 확장</a:t>
            </a:r>
            <a:endParaRPr lang="en-US" altLang="ko-KR" sz="1600" dirty="0"/>
          </a:p>
          <a:p>
            <a:pPr lvl="1"/>
            <a:r>
              <a:rPr lang="en-US" altLang="ko-KR" sz="2000" dirty="0" err="1"/>
              <a:t>Pgvector</a:t>
            </a:r>
            <a:endParaRPr lang="en-US" altLang="ko-KR" sz="2000" dirty="0"/>
          </a:p>
          <a:p>
            <a:pPr lvl="2"/>
            <a:r>
              <a:rPr lang="en-US" altLang="ko-KR" sz="1600" dirty="0"/>
              <a:t>PostgreSQL</a:t>
            </a:r>
            <a:r>
              <a:rPr lang="ko-KR" altLang="en-US" sz="1600" dirty="0"/>
              <a:t>에 벡터 데이터 타입과 해당 데이터 타입에 대한 함수</a:t>
            </a:r>
            <a:r>
              <a:rPr lang="en-US" altLang="ko-KR" sz="1600" dirty="0"/>
              <a:t>, </a:t>
            </a:r>
            <a:r>
              <a:rPr lang="ko-KR" altLang="en-US" sz="1600" dirty="0"/>
              <a:t>평탄 및 </a:t>
            </a:r>
            <a:r>
              <a:rPr lang="en-US" altLang="ko-KR" sz="1600" dirty="0"/>
              <a:t>HNSW </a:t>
            </a:r>
            <a:r>
              <a:rPr lang="ko-KR" altLang="en-US" sz="1600" dirty="0"/>
              <a:t>인덱스 접근 방식을 추가한 확장 기능</a:t>
            </a:r>
            <a:endParaRPr lang="en-US" altLang="ko-KR" sz="1600" dirty="0"/>
          </a:p>
          <a:p>
            <a:pPr lvl="2"/>
            <a:r>
              <a:rPr lang="ko-KR" altLang="en-US" sz="1600" dirty="0"/>
              <a:t>벡터 쿼리는 </a:t>
            </a:r>
            <a:r>
              <a:rPr lang="en-US" altLang="ko-KR" sz="1600" dirty="0"/>
              <a:t>SQL</a:t>
            </a:r>
            <a:r>
              <a:rPr lang="ko-KR" altLang="en-US" sz="1600" dirty="0"/>
              <a:t>로 발행되고</a:t>
            </a:r>
            <a:r>
              <a:rPr lang="en-US" altLang="ko-KR" sz="1600" dirty="0"/>
              <a:t>, </a:t>
            </a:r>
            <a:r>
              <a:rPr lang="ko-KR" altLang="en-US" sz="1600" dirty="0"/>
              <a:t>벡터 열에 인덱스가 생성된 경우 인덱스를 사용해 근사 결과를 제공함</a:t>
            </a:r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39470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8943-34A5-3E23-8D0C-36F9C0204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ED8FA71-0308-FBD5-ACD6-AC7614916DA1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D991E-C85A-06B0-F171-D3D5E03582D2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225A8-2360-CAD3-E5EF-B338C7804857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E945A3C-D1B3-8384-C4C8-54AC610D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66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8653F440-6C0D-4E60-0A7A-17E291874B64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564E5FCD-53D9-C11A-464A-124D6C13E28C}"/>
              </a:ext>
            </a:extLst>
          </p:cNvPr>
          <p:cNvSpPr txBox="1">
            <a:spLocks/>
          </p:cNvSpPr>
          <p:nvPr/>
        </p:nvSpPr>
        <p:spPr>
          <a:xfrm>
            <a:off x="518400" y="1508399"/>
            <a:ext cx="10881362" cy="521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Relational</a:t>
            </a:r>
          </a:p>
          <a:p>
            <a:pPr lvl="1"/>
            <a:r>
              <a:rPr lang="en-US" altLang="ko-KR" sz="2000" dirty="0" err="1"/>
              <a:t>AnalydicDB</a:t>
            </a:r>
            <a:r>
              <a:rPr lang="en-US" altLang="ko-KR" sz="2000" dirty="0"/>
              <a:t>-V</a:t>
            </a:r>
          </a:p>
          <a:p>
            <a:pPr lvl="2"/>
            <a:r>
              <a:rPr lang="en-US" altLang="ko-KR" sz="1600" dirty="0" err="1"/>
              <a:t>AnalyticDB</a:t>
            </a:r>
            <a:r>
              <a:rPr lang="ko-KR" altLang="en-US" sz="1600" dirty="0"/>
              <a:t>에 벡터 검색 기능을 추가함</a:t>
            </a:r>
            <a:endParaRPr lang="en-US" altLang="ko-KR" sz="1600" dirty="0"/>
          </a:p>
          <a:p>
            <a:pPr lvl="2"/>
            <a:r>
              <a:rPr lang="ko-KR" altLang="en-US" sz="1600" dirty="0"/>
              <a:t>주로 </a:t>
            </a:r>
            <a:r>
              <a:rPr lang="en-US" altLang="ko-KR" sz="1600" dirty="0"/>
              <a:t>VGPQ</a:t>
            </a:r>
            <a:r>
              <a:rPr lang="ko-KR" altLang="en-US" sz="1600" dirty="0"/>
              <a:t>와 </a:t>
            </a:r>
            <a:r>
              <a:rPr lang="en-US" altLang="ko-KR" sz="1600" dirty="0"/>
              <a:t>HNSW</a:t>
            </a:r>
            <a:r>
              <a:rPr lang="ko-KR" altLang="en-US" sz="1600" dirty="0"/>
              <a:t>와 같은 벡터 인덱스를 도입</a:t>
            </a:r>
            <a:r>
              <a:rPr lang="en-US" altLang="ko-KR" sz="1600" dirty="0"/>
              <a:t>, </a:t>
            </a:r>
            <a:r>
              <a:rPr lang="ko-KR" altLang="en-US" sz="1600" dirty="0"/>
              <a:t>비용 기반 최적화기를 보강함</a:t>
            </a:r>
            <a:endParaRPr lang="en-US" altLang="ko-KR" sz="1600" dirty="0"/>
          </a:p>
          <a:p>
            <a:pPr lvl="1"/>
            <a:r>
              <a:rPr lang="en-US" altLang="ko-KR" sz="2000" dirty="0" err="1"/>
              <a:t>ClibkHouse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MyScale</a:t>
            </a:r>
            <a:endParaRPr lang="en-US" altLang="ko-KR" sz="2000" dirty="0"/>
          </a:p>
          <a:p>
            <a:pPr lvl="2"/>
            <a:r>
              <a:rPr lang="en-US" altLang="ko-KR" sz="1600" dirty="0" err="1"/>
              <a:t>ClickHouse</a:t>
            </a:r>
            <a:r>
              <a:rPr lang="ko-KR" altLang="en-US" sz="1600" dirty="0"/>
              <a:t>는 비동기 병합 메커니즘을 통한 빠른 수집과 빠른 분석을 위한 컬럼형 데이터베이스</a:t>
            </a:r>
            <a:endParaRPr lang="en-US" altLang="ko-KR" sz="1600" dirty="0"/>
          </a:p>
          <a:p>
            <a:pPr lvl="2"/>
            <a:r>
              <a:rPr lang="en-US" altLang="ko-KR" sz="1600" dirty="0" err="1"/>
              <a:t>MyScale</a:t>
            </a:r>
            <a:r>
              <a:rPr lang="ko-KR" altLang="en-US" sz="1600" dirty="0"/>
              <a:t>는 </a:t>
            </a:r>
            <a:r>
              <a:rPr lang="en-US" altLang="ko-KR" sz="1600" dirty="0" err="1"/>
              <a:t>ClickHouse</a:t>
            </a:r>
            <a:r>
              <a:rPr lang="ko-KR" altLang="en-US" sz="1600" dirty="0"/>
              <a:t>를 </a:t>
            </a:r>
            <a:r>
              <a:rPr lang="ko-KR" altLang="en-US" sz="1600" dirty="0" err="1"/>
              <a:t>백엔드로</a:t>
            </a:r>
            <a:r>
              <a:rPr lang="ko-KR" altLang="en-US" sz="1600" dirty="0"/>
              <a:t> 사용하는 클라우드 서비스로</a:t>
            </a:r>
            <a:br>
              <a:rPr lang="en-US" altLang="ko-KR" sz="1600" dirty="0"/>
            </a:br>
            <a:r>
              <a:rPr lang="ko-KR" altLang="en-US" sz="1600" dirty="0"/>
              <a:t>평탄 인덱스</a:t>
            </a:r>
            <a:r>
              <a:rPr lang="en-US" altLang="ko-KR" sz="1600" dirty="0"/>
              <a:t>, </a:t>
            </a:r>
            <a:r>
              <a:rPr lang="ko-KR" altLang="en-US" sz="1600" dirty="0"/>
              <a:t>테이블 기반 검색 인덱스와 </a:t>
            </a:r>
            <a:r>
              <a:rPr lang="en-US" altLang="ko-KR" sz="1600" dirty="0"/>
              <a:t>MSTG</a:t>
            </a:r>
            <a:r>
              <a:rPr lang="ko-KR" altLang="en-US" sz="1600" dirty="0"/>
              <a:t>라는 독자적인 검색 인덱스를 추가함</a:t>
            </a:r>
            <a:endParaRPr lang="en-US" altLang="ko-KR" sz="1600" dirty="0"/>
          </a:p>
          <a:p>
            <a:pPr lvl="2"/>
            <a:r>
              <a:rPr lang="en-US" altLang="ko-KR" sz="1600" dirty="0"/>
              <a:t>MSTG</a:t>
            </a:r>
            <a:r>
              <a:rPr lang="ko-KR" altLang="en-US" sz="1600" dirty="0"/>
              <a:t>는 </a:t>
            </a:r>
            <a:r>
              <a:rPr lang="en-US" altLang="ko-KR" sz="1600" dirty="0"/>
              <a:t>UVFADC</a:t>
            </a:r>
            <a:r>
              <a:rPr lang="ko-KR" altLang="en-US" sz="1600" dirty="0"/>
              <a:t>와 </a:t>
            </a:r>
            <a:r>
              <a:rPr lang="en-US" altLang="ko-KR" sz="1600" dirty="0"/>
              <a:t>HNSW </a:t>
            </a:r>
            <a:r>
              <a:rPr lang="ko-KR" altLang="en-US" sz="1600" dirty="0"/>
              <a:t>모두를 능가하는 성능을 보임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32621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2AFCC-DEC3-8755-7F29-B99B7CED8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86DC01B-5651-AA75-5942-08E05F49A644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B7A49-B724-8A76-424B-CF90990ACC93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4A4EF-B3C6-5A96-AE28-639ED1E19432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CB1F7D-D449-2769-AD36-9992FAFC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67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5BC049B2-0E31-1FE1-4A12-96CDC0EA8225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DBCF2A38-9098-B802-E9B5-341A9E252B6F}"/>
              </a:ext>
            </a:extLst>
          </p:cNvPr>
          <p:cNvSpPr txBox="1">
            <a:spLocks/>
          </p:cNvSpPr>
          <p:nvPr/>
        </p:nvSpPr>
        <p:spPr>
          <a:xfrm>
            <a:off x="518400" y="1508399"/>
            <a:ext cx="10881362" cy="521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Library and Other Systems</a:t>
            </a:r>
          </a:p>
          <a:p>
            <a:pPr lvl="1"/>
            <a:r>
              <a:rPr lang="en-US" altLang="ko-KR" sz="2000" dirty="0"/>
              <a:t>Search Engines</a:t>
            </a:r>
          </a:p>
          <a:p>
            <a:pPr lvl="2"/>
            <a:r>
              <a:rPr lang="en-US" altLang="ko-KR" sz="1600" dirty="0"/>
              <a:t>Apache Lucene</a:t>
            </a:r>
            <a:r>
              <a:rPr lang="ko-KR" altLang="en-US" sz="1600" dirty="0"/>
              <a:t>은 임베디드 애플리케이션의 검색 기능을 제공하는 플러그형 검색엔진</a:t>
            </a:r>
            <a:endParaRPr lang="en-US" altLang="ko-KR" sz="1600" dirty="0"/>
          </a:p>
          <a:p>
            <a:pPr lvl="2"/>
            <a:r>
              <a:rPr lang="en-US" altLang="ko-KR" sz="1600" dirty="0"/>
              <a:t>Lucene</a:t>
            </a:r>
            <a:r>
              <a:rPr lang="ko-KR" altLang="en-US" sz="1600" dirty="0"/>
              <a:t>은 기존 인프라에 쉽게 통합할 수 있어 벡터 전용 네이티브 </a:t>
            </a:r>
            <a:r>
              <a:rPr lang="en-US" altLang="ko-KR" sz="1600" dirty="0"/>
              <a:t>VDBMS</a:t>
            </a:r>
            <a:r>
              <a:rPr lang="ko-KR" altLang="en-US" sz="1600" dirty="0"/>
              <a:t>의 대안이 될 수 있다</a:t>
            </a:r>
            <a:endParaRPr lang="en-US" altLang="ko-KR" sz="1600" dirty="0"/>
          </a:p>
          <a:p>
            <a:pPr lvl="1"/>
            <a:r>
              <a:rPr lang="en-US" altLang="ko-KR" sz="2000" dirty="0"/>
              <a:t>Library</a:t>
            </a:r>
          </a:p>
          <a:p>
            <a:pPr lvl="2"/>
            <a:r>
              <a:rPr lang="en-US" altLang="ko-KR" sz="1600" dirty="0"/>
              <a:t>MS</a:t>
            </a:r>
            <a:r>
              <a:rPr lang="ko-KR" altLang="en-US" sz="1600" dirty="0"/>
              <a:t>의 </a:t>
            </a:r>
            <a:r>
              <a:rPr lang="en-US" altLang="ko-KR" sz="1600" dirty="0"/>
              <a:t>Space Partition Tree and Graph</a:t>
            </a:r>
            <a:r>
              <a:rPr lang="ko-KR" altLang="en-US" sz="1600" dirty="0"/>
              <a:t>라이브러리는 여러 기술을 결합하여 하나의 구성 가능한 인덱스로 제공</a:t>
            </a:r>
            <a:endParaRPr lang="en-US" altLang="ko-KR" sz="1600" dirty="0"/>
          </a:p>
          <a:p>
            <a:pPr lvl="2"/>
            <a:r>
              <a:rPr lang="en-US" altLang="ko-KR" sz="1600" dirty="0"/>
              <a:t>E2LSH30, FALCONN31</a:t>
            </a:r>
            <a:r>
              <a:rPr lang="ko-KR" altLang="en-US" sz="1600" dirty="0"/>
              <a:t>은 </a:t>
            </a:r>
            <a:r>
              <a:rPr lang="en-US" altLang="ko-KR" sz="1600" dirty="0"/>
              <a:t>Locally Sensitive Hashing </a:t>
            </a:r>
            <a:r>
              <a:rPr lang="ko-KR" altLang="en-US" sz="1600" dirty="0"/>
              <a:t>라이브러리</a:t>
            </a:r>
            <a:endParaRPr lang="en-US" altLang="ko-KR" sz="1600" dirty="0"/>
          </a:p>
          <a:p>
            <a:pPr lvl="2"/>
            <a:r>
              <a:rPr lang="en-US" altLang="ko-KR" sz="1600" dirty="0"/>
              <a:t>Meta </a:t>
            </a:r>
            <a:r>
              <a:rPr lang="en-US" altLang="ko-KR" sz="1600" dirty="0" err="1"/>
              <a:t>Faiss</a:t>
            </a:r>
            <a:r>
              <a:rPr lang="ko-KR" altLang="en-US" sz="1600" dirty="0"/>
              <a:t>는 </a:t>
            </a:r>
            <a:r>
              <a:rPr lang="en-US" altLang="ko-KR" sz="1600" dirty="0"/>
              <a:t>HNSW, </a:t>
            </a:r>
            <a:r>
              <a:rPr lang="ko-KR" altLang="en-US" sz="1600" dirty="0" err="1"/>
              <a:t>해밍</a:t>
            </a:r>
            <a:r>
              <a:rPr lang="ko-KR" altLang="en-US" sz="1600" dirty="0"/>
              <a:t> 거리용 </a:t>
            </a:r>
            <a:r>
              <a:rPr lang="en-US" altLang="ko-KR" sz="1600" dirty="0"/>
              <a:t>LSH</a:t>
            </a:r>
            <a:r>
              <a:rPr lang="ko-KR" altLang="en-US" sz="1600" dirty="0"/>
              <a:t>패밀리</a:t>
            </a:r>
            <a:r>
              <a:rPr lang="en-US" altLang="ko-KR" sz="1600" dirty="0"/>
              <a:t>, </a:t>
            </a:r>
            <a:r>
              <a:rPr lang="ko-KR" altLang="en-US" sz="1600" dirty="0"/>
              <a:t>다양한 인덱스를 제공</a:t>
            </a:r>
            <a:endParaRPr lang="en-US" altLang="ko-KR" sz="1600" dirty="0"/>
          </a:p>
          <a:p>
            <a:pPr lvl="1"/>
            <a:r>
              <a:rPr lang="en-US" altLang="ko-KR" sz="2000" dirty="0"/>
              <a:t>Other Systems</a:t>
            </a:r>
          </a:p>
          <a:p>
            <a:pPr lvl="2"/>
            <a:r>
              <a:rPr lang="en-US" altLang="ko-KR" sz="1600" dirty="0"/>
              <a:t>Featureform32</a:t>
            </a:r>
            <a:r>
              <a:rPr lang="ko-KR" altLang="en-US" sz="1600" dirty="0"/>
              <a:t>는 데이터 세트 관리를 </a:t>
            </a:r>
            <a:r>
              <a:rPr lang="ko-KR" altLang="en-US" sz="1600" dirty="0" err="1"/>
              <a:t>목표로함</a:t>
            </a:r>
            <a:br>
              <a:rPr lang="en-US" altLang="ko-KR" sz="1600" dirty="0"/>
            </a:br>
            <a:r>
              <a:rPr lang="ko-KR" altLang="en-US" sz="1600" dirty="0"/>
              <a:t>원시 데이터 소스를 후속 애플리케이션이 소비할 수 있는 데이터 세트로 변환하는 수단을 제공</a:t>
            </a:r>
            <a:endParaRPr lang="en-US" altLang="ko-KR" sz="1600" dirty="0"/>
          </a:p>
          <a:p>
            <a:pPr lvl="2"/>
            <a:r>
              <a:rPr lang="en-US" altLang="ko-KR" sz="1600" dirty="0"/>
              <a:t>Activeloop33 Deep Lake</a:t>
            </a:r>
            <a:r>
              <a:rPr lang="ko-KR" altLang="en-US" sz="1600" dirty="0"/>
              <a:t>는 </a:t>
            </a:r>
            <a:r>
              <a:rPr lang="ko-KR" altLang="en-US" sz="1600" dirty="0" err="1"/>
              <a:t>텐서</a:t>
            </a:r>
            <a:r>
              <a:rPr lang="ko-KR" altLang="en-US" sz="1600" dirty="0"/>
              <a:t> 저장소에서 직접 </a:t>
            </a:r>
            <a:r>
              <a:rPr lang="ko-KR" altLang="en-US" sz="1600" dirty="0" err="1"/>
              <a:t>텐서</a:t>
            </a:r>
            <a:r>
              <a:rPr lang="ko-KR" altLang="en-US" sz="1600" dirty="0"/>
              <a:t> 작업을 수행할 수 있고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  <a:br>
              <a:rPr lang="en-US" altLang="ko-KR" sz="1600" dirty="0"/>
            </a:br>
            <a:r>
              <a:rPr lang="ko-KR" altLang="en-US" sz="1600" dirty="0"/>
              <a:t>이를 통해 저장소 내에서 벡터 검색이 가능함</a:t>
            </a:r>
            <a:endParaRPr lang="en-US" altLang="ko-KR" sz="1600" dirty="0"/>
          </a:p>
          <a:p>
            <a:pPr lvl="2"/>
            <a:r>
              <a:rPr lang="en-US" altLang="ko-KR" sz="1600" dirty="0"/>
              <a:t>Nomic</a:t>
            </a:r>
            <a:r>
              <a:rPr lang="ko-KR" altLang="en-US" sz="1600" dirty="0"/>
              <a:t> </a:t>
            </a:r>
            <a:r>
              <a:rPr lang="en-US" altLang="ko-KR" sz="1600" dirty="0"/>
              <a:t>Atlas34</a:t>
            </a:r>
            <a:r>
              <a:rPr lang="ko-KR" altLang="en-US" sz="1600" dirty="0"/>
              <a:t>는 고차원 벡터 공간을 </a:t>
            </a:r>
            <a:r>
              <a:rPr lang="en-US" altLang="ko-KR" sz="1600" dirty="0"/>
              <a:t>2</a:t>
            </a:r>
            <a:r>
              <a:rPr lang="ko-KR" altLang="en-US" sz="1600" dirty="0"/>
              <a:t>차원 플롯에 투영하여 </a:t>
            </a:r>
            <a:r>
              <a:rPr lang="ko-KR" altLang="en-US" sz="1600" dirty="0" err="1"/>
              <a:t>시각화하는</a:t>
            </a:r>
            <a:r>
              <a:rPr lang="ko-KR" altLang="en-US" sz="1600" dirty="0"/>
              <a:t> 플랫폼을 제공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81628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1A548-3918-635E-0983-6350A3DF0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9946A1B-622C-EEC3-5576-F1DF7E3BE407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6C898-7A92-0371-918A-5B929AE3A4A9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6BE11-BA9E-2593-6850-FFE1146A0079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C2BFF-656D-F71D-4D17-55019D46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68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9562768D-20B9-AAA2-9154-DED3A36DFF3F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F143E93B-D87E-5F0E-851F-D8279F59A68A}"/>
              </a:ext>
            </a:extLst>
          </p:cNvPr>
          <p:cNvSpPr txBox="1">
            <a:spLocks/>
          </p:cNvSpPr>
          <p:nvPr/>
        </p:nvSpPr>
        <p:spPr>
          <a:xfrm>
            <a:off x="518400" y="1508399"/>
            <a:ext cx="10881362" cy="521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Discussion</a:t>
            </a:r>
          </a:p>
          <a:p>
            <a:pPr lvl="1"/>
            <a:endParaRPr lang="en-US" altLang="ko-KR" sz="2000" dirty="0"/>
          </a:p>
          <a:p>
            <a:pPr lvl="2"/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B26F008-5F6E-F28E-FAAC-D313CC33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80" y="2419249"/>
            <a:ext cx="5839640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7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4B58A-9E3B-CA86-7624-83A07EC29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1B26531-A9EE-6D1F-5F20-F3962B8507D7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F140F-B0DA-EA1C-E521-24878660F00E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F2A53-21FA-9133-3096-80E861D5C853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AC21A3C-7AC7-9EF8-E730-24B96171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69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677DE501-DD08-2303-A8D2-1A9BFBD54815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8D903E39-D800-DE5A-72D6-E3E7CBD75BEA}"/>
              </a:ext>
            </a:extLst>
          </p:cNvPr>
          <p:cNvSpPr txBox="1">
            <a:spLocks/>
          </p:cNvSpPr>
          <p:nvPr/>
        </p:nvSpPr>
        <p:spPr>
          <a:xfrm>
            <a:off x="518400" y="1508399"/>
            <a:ext cx="10881362" cy="521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Discussion</a:t>
            </a:r>
          </a:p>
          <a:p>
            <a:pPr lvl="1"/>
            <a:r>
              <a:rPr lang="ko-KR" altLang="en-US" sz="2000" dirty="0"/>
              <a:t>벡터 시스템은 높은 성능을 제공하지만</a:t>
            </a:r>
            <a:r>
              <a:rPr lang="en-US" altLang="ko-KR" sz="2000" dirty="0"/>
              <a:t>,</a:t>
            </a:r>
            <a:r>
              <a:rPr lang="ko-KR" altLang="en-US" sz="2000" dirty="0"/>
              <a:t> 여러 기능이 제한됨</a:t>
            </a:r>
            <a:endParaRPr lang="en-US" altLang="ko-KR" sz="2000" dirty="0"/>
          </a:p>
          <a:p>
            <a:pPr lvl="1"/>
            <a:r>
              <a:rPr lang="ko-KR" altLang="en-US" sz="2000" dirty="0"/>
              <a:t>혼합 시스템은 많은 기능을 제공하지만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쿼리 최적화도 수행</a:t>
            </a:r>
            <a:endParaRPr lang="en-US" altLang="ko-KR" sz="2000" dirty="0"/>
          </a:p>
          <a:p>
            <a:pPr lvl="1"/>
            <a:r>
              <a:rPr lang="ko-KR" altLang="en-US" sz="2000" dirty="0"/>
              <a:t>확장된 </a:t>
            </a:r>
            <a:r>
              <a:rPr lang="en-US" altLang="ko-KR" sz="2000" dirty="0"/>
              <a:t>NoSQL </a:t>
            </a:r>
            <a:r>
              <a:rPr lang="ko-KR" altLang="en-US" sz="2000" dirty="0"/>
              <a:t>시스템은 높은 성능과 기능 사이의 균형을 잘 유지함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pPr lvl="1"/>
            <a:r>
              <a:rPr lang="ko-KR" altLang="en-US" sz="2000" dirty="0"/>
              <a:t>확장된 관계형 시스템은 가장 많은 기능을 제공하지만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성능은 다소 떨어질 수 있음</a:t>
            </a:r>
            <a:endParaRPr lang="en-US" altLang="ko-KR" sz="2000" dirty="0"/>
          </a:p>
          <a:p>
            <a:pPr lvl="1"/>
            <a:r>
              <a:rPr lang="ko-KR" altLang="en-US" sz="2000" dirty="0"/>
              <a:t>관계형 시스템은 이미 인프라의 주요 구성 요소이므로 새로운 시스템을 도입하지 않고 벡터 검색을 수행할 수 있음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pPr lvl="1"/>
            <a:endParaRPr lang="en-US" altLang="ko-KR" sz="2000" dirty="0"/>
          </a:p>
          <a:p>
            <a:pPr lvl="2"/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772198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28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Introduction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8" name="내용 개체 틀 9">
            <a:extLst>
              <a:ext uri="{FF2B5EF4-FFF2-40B4-BE49-F238E27FC236}">
                <a16:creationId xmlns:a16="http://schemas.microsoft.com/office/drawing/2014/main" id="{96DD075D-EE98-46D4-B60F-D3755895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1511886"/>
            <a:ext cx="11005109" cy="4852338"/>
          </a:xfrm>
        </p:spPr>
        <p:txBody>
          <a:bodyPr>
            <a:normAutofit/>
          </a:bodyPr>
          <a:lstStyle/>
          <a:p>
            <a:r>
              <a:rPr lang="en-US" altLang="ko-KR"/>
              <a:t>Large Language Models (LLMs) : </a:t>
            </a:r>
            <a:r>
              <a:rPr lang="ko-KR" altLang="en-US"/>
              <a:t>읽기 중심 </a:t>
            </a:r>
            <a:endParaRPr lang="en-US" altLang="ko-KR"/>
          </a:p>
          <a:p>
            <a:pPr lvl="1"/>
            <a:r>
              <a:rPr lang="ko-KR" altLang="en-US"/>
              <a:t>높은 읽기 처리량</a:t>
            </a:r>
            <a:r>
              <a:rPr lang="en-US" altLang="ko-KR"/>
              <a:t>, </a:t>
            </a:r>
            <a:r>
              <a:rPr lang="ko-KR" altLang="en-US"/>
              <a:t>낮은 대기 시간</a:t>
            </a:r>
            <a:endParaRPr lang="en-US" altLang="ko-KR"/>
          </a:p>
          <a:p>
            <a:r>
              <a:rPr lang="ko-KR" altLang="en-US"/>
              <a:t>전자 상거래 </a:t>
            </a:r>
            <a:r>
              <a:rPr lang="en-US" altLang="ko-KR"/>
              <a:t>: </a:t>
            </a:r>
            <a:r>
              <a:rPr lang="ko-KR" altLang="en-US"/>
              <a:t>쓰기 중심 </a:t>
            </a:r>
            <a:endParaRPr lang="en-US" altLang="ko-KR"/>
          </a:p>
          <a:p>
            <a:pPr lvl="1"/>
            <a:r>
              <a:rPr lang="ko-KR" altLang="en-US"/>
              <a:t>높은 쓰기 처리량</a:t>
            </a:r>
            <a:r>
              <a:rPr lang="en-US" altLang="ko-KR"/>
              <a:t>, </a:t>
            </a:r>
            <a:r>
              <a:rPr lang="ko-KR" altLang="en-US"/>
              <a:t>낮은 대기 시간</a:t>
            </a:r>
            <a:endParaRPr lang="en-US" altLang="ko-KR"/>
          </a:p>
          <a:p>
            <a:r>
              <a:rPr lang="en-US" altLang="ko-KR"/>
              <a:t>some applications</a:t>
            </a:r>
          </a:p>
          <a:p>
            <a:pPr lvl="1"/>
            <a:r>
              <a:rPr lang="ko-KR" altLang="en-US"/>
              <a:t>높은 쿼리 정확도</a:t>
            </a:r>
            <a:endParaRPr lang="en-US" altLang="ko-KR"/>
          </a:p>
          <a:p>
            <a:pPr lvl="1"/>
            <a:endParaRPr lang="en-US" altLang="ko-KR"/>
          </a:p>
          <a:p>
            <a:r>
              <a:rPr lang="en-US" altLang="ko-KR"/>
              <a:t>VDBMS </a:t>
            </a:r>
            <a:r>
              <a:rPr lang="ko-KR" altLang="en-US"/>
              <a:t>목표</a:t>
            </a:r>
            <a:endParaRPr lang="en-US" altLang="ko-KR"/>
          </a:p>
          <a:p>
            <a:pPr lvl="1"/>
            <a:r>
              <a:rPr lang="en-US" altLang="ko-KR"/>
              <a:t>low query latency </a:t>
            </a:r>
          </a:p>
          <a:p>
            <a:pPr lvl="1"/>
            <a:r>
              <a:rPr lang="en-US" altLang="ko-KR"/>
              <a:t>high result quality </a:t>
            </a:r>
          </a:p>
          <a:p>
            <a:pPr lvl="1"/>
            <a:r>
              <a:rPr lang="en-US" altLang="ko-KR"/>
              <a:t>high throughput</a:t>
            </a:r>
          </a:p>
        </p:txBody>
      </p:sp>
    </p:spTree>
    <p:extLst>
      <p:ext uri="{BB962C8B-B14F-4D97-AF65-F5344CB8AC3E}">
        <p14:creationId xmlns:p14="http://schemas.microsoft.com/office/powerpoint/2010/main" val="730178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5A9DE-E203-7B32-3CDA-B6F85A50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BC6B2FC-1858-D5EB-E89C-D8CC3F62E01C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71DE8-DB4C-7722-D928-761AA05117D0}"/>
              </a:ext>
            </a:extLst>
          </p:cNvPr>
          <p:cNvSpPr txBox="1"/>
          <p:nvPr/>
        </p:nvSpPr>
        <p:spPr>
          <a:xfrm>
            <a:off x="875104" y="101916"/>
            <a:ext cx="283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 dirty="0">
                <a:solidFill>
                  <a:schemeClr val="bg1"/>
                </a:solidFill>
              </a:rPr>
              <a:t>Current System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E7B03-7A64-231E-9FBC-3CA96B9606FD}"/>
              </a:ext>
            </a:extLst>
          </p:cNvPr>
          <p:cNvSpPr txBox="1"/>
          <p:nvPr/>
        </p:nvSpPr>
        <p:spPr>
          <a:xfrm>
            <a:off x="132080" y="117305"/>
            <a:ext cx="77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5,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143E9C-6828-6251-4F3E-ED5D8329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70</a:t>
            </a:fld>
            <a:endParaRPr lang="ko-KR" altLang="en-US"/>
          </a:p>
        </p:txBody>
      </p:sp>
      <p:sp>
        <p:nvSpPr>
          <p:cNvPr id="6" name="내용 개체 틀 9">
            <a:extLst>
              <a:ext uri="{FF2B5EF4-FFF2-40B4-BE49-F238E27FC236}">
                <a16:creationId xmlns:a16="http://schemas.microsoft.com/office/drawing/2014/main" id="{97948E86-83BA-BB28-92BE-A560BD5242EC}"/>
              </a:ext>
            </a:extLst>
          </p:cNvPr>
          <p:cNvSpPr txBox="1">
            <a:spLocks/>
          </p:cNvSpPr>
          <p:nvPr/>
        </p:nvSpPr>
        <p:spPr>
          <a:xfrm>
            <a:off x="517474" y="1504012"/>
            <a:ext cx="10881362" cy="4852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7" name="내용 개체 틀 9">
            <a:extLst>
              <a:ext uri="{FF2B5EF4-FFF2-40B4-BE49-F238E27FC236}">
                <a16:creationId xmlns:a16="http://schemas.microsoft.com/office/drawing/2014/main" id="{9EF37E31-090F-72A9-6246-B1D098CC673D}"/>
              </a:ext>
            </a:extLst>
          </p:cNvPr>
          <p:cNvSpPr txBox="1">
            <a:spLocks/>
          </p:cNvSpPr>
          <p:nvPr/>
        </p:nvSpPr>
        <p:spPr>
          <a:xfrm>
            <a:off x="518400" y="1508399"/>
            <a:ext cx="10881362" cy="52130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Challenges and Open Problems</a:t>
            </a:r>
          </a:p>
          <a:p>
            <a:pPr lvl="1"/>
            <a:r>
              <a:rPr lang="en-US" altLang="ko-KR" sz="2000" dirty="0"/>
              <a:t>Similarity Score Selection</a:t>
            </a:r>
          </a:p>
          <a:p>
            <a:pPr lvl="2"/>
            <a:r>
              <a:rPr lang="ko-KR" altLang="en-US" sz="1600" dirty="0"/>
              <a:t>상황에 맞는 점수를 선택하는 방법에 대한 명확한 지침이 없음</a:t>
            </a:r>
            <a:endParaRPr lang="en-US" altLang="ko-KR" sz="1600" dirty="0"/>
          </a:p>
          <a:p>
            <a:pPr lvl="2"/>
            <a:r>
              <a:rPr lang="ko-KR" altLang="en-US" sz="1600" dirty="0"/>
              <a:t>최적의 점수와 </a:t>
            </a:r>
            <a:r>
              <a:rPr lang="ko-KR" altLang="en-US" sz="1600" dirty="0" err="1"/>
              <a:t>임베딩</a:t>
            </a:r>
            <a:r>
              <a:rPr lang="ko-KR" altLang="en-US" sz="1600" dirty="0"/>
              <a:t> 모델을 실험적으로 결정할 수 있지만</a:t>
            </a:r>
            <a:r>
              <a:rPr lang="en-US" altLang="ko-KR" sz="1600" dirty="0"/>
              <a:t>, </a:t>
            </a:r>
            <a:r>
              <a:rPr lang="ko-KR" altLang="en-US" sz="1600" dirty="0"/>
              <a:t>아직 연구가 미흡</a:t>
            </a:r>
            <a:endParaRPr lang="en-US" altLang="ko-KR" sz="1600" dirty="0"/>
          </a:p>
          <a:p>
            <a:pPr lvl="1"/>
            <a:r>
              <a:rPr lang="en-US" altLang="ko-KR" sz="2000" dirty="0"/>
              <a:t>Operator Design</a:t>
            </a:r>
          </a:p>
          <a:p>
            <a:pPr lvl="2"/>
            <a:r>
              <a:rPr lang="ko-KR" altLang="en-US" sz="1600" dirty="0"/>
              <a:t>효율적인 하이브리드 연산자를 설계하는 것 역시 미흡</a:t>
            </a:r>
            <a:endParaRPr lang="en-US" altLang="ko-KR" sz="1600" dirty="0"/>
          </a:p>
          <a:p>
            <a:pPr lvl="2"/>
            <a:r>
              <a:rPr lang="ko-KR" altLang="en-US" sz="1600" dirty="0"/>
              <a:t>기존의 오프라인 블로킹 기법은 속성 범주의 수가 적은 경우에만 제한적으로 사용가능</a:t>
            </a:r>
            <a:endParaRPr lang="en-US" altLang="ko-KR" sz="1600" dirty="0"/>
          </a:p>
          <a:p>
            <a:pPr lvl="2"/>
            <a:r>
              <a:rPr lang="en-US" altLang="ko-KR" sz="1600" dirty="0"/>
              <a:t>Visit-first scan</a:t>
            </a:r>
            <a:r>
              <a:rPr lang="ko-KR" altLang="en-US" sz="1600" dirty="0"/>
              <a:t>에서는 예측할 수 없는 백트래킹으로 인해 스캔 비용을 추정하기가 어려워</a:t>
            </a:r>
            <a:r>
              <a:rPr lang="en-US" altLang="ko-KR" sz="1600" dirty="0"/>
              <a:t>, </a:t>
            </a:r>
            <a:r>
              <a:rPr lang="ko-KR" altLang="en-US" sz="1600" dirty="0"/>
              <a:t>계획선택이 복잡함</a:t>
            </a:r>
            <a:endParaRPr lang="en-US" altLang="ko-KR" sz="1600" dirty="0"/>
          </a:p>
          <a:p>
            <a:pPr lvl="1"/>
            <a:r>
              <a:rPr lang="en-US" altLang="ko-KR" sz="2000" dirty="0"/>
              <a:t>Incremental Search</a:t>
            </a:r>
          </a:p>
          <a:p>
            <a:pPr lvl="2"/>
            <a:r>
              <a:rPr lang="ko-KR" altLang="en-US" sz="1600" dirty="0"/>
              <a:t>일부 애플리케이션은 점진적 </a:t>
            </a:r>
            <a:r>
              <a:rPr lang="en-US" altLang="ko-KR" sz="1600" dirty="0"/>
              <a:t>k-NN</a:t>
            </a:r>
            <a:r>
              <a:rPr lang="ko-KR" altLang="en-US" sz="1600" dirty="0"/>
              <a:t>검색을 사용함</a:t>
            </a:r>
            <a:r>
              <a:rPr lang="en-US" altLang="ko-KR" sz="1600" dirty="0"/>
              <a:t>. K</a:t>
            </a:r>
            <a:r>
              <a:rPr lang="ko-KR" altLang="en-US" sz="1600" dirty="0"/>
              <a:t>는 매우 크지만 소량씩 검색하여 결과가 사용자에게 제공됨</a:t>
            </a:r>
            <a:endParaRPr lang="en-US" altLang="ko-KR" sz="1600" dirty="0"/>
          </a:p>
          <a:p>
            <a:pPr lvl="2"/>
            <a:r>
              <a:rPr lang="ko-KR" altLang="en-US" sz="1600" dirty="0"/>
              <a:t>이를 벡터 인덱스 내에서 지원하는 방법이 아직 명확하지 않음</a:t>
            </a:r>
            <a:endParaRPr lang="en-US" altLang="ko-KR" sz="1600" dirty="0"/>
          </a:p>
          <a:p>
            <a:pPr lvl="1"/>
            <a:r>
              <a:rPr lang="en-US" altLang="ko-KR" sz="2000" dirty="0"/>
              <a:t>Multi-Vector Search</a:t>
            </a:r>
          </a:p>
          <a:p>
            <a:pPr lvl="2"/>
            <a:r>
              <a:rPr lang="ko-KR" altLang="en-US" sz="1600" dirty="0"/>
              <a:t>기존 기법은 집합 점수를 사용</a:t>
            </a:r>
            <a:r>
              <a:rPr lang="en-US" altLang="ko-KR" sz="1600" dirty="0"/>
              <a:t>, </a:t>
            </a:r>
            <a:r>
              <a:rPr lang="ko-KR" altLang="en-US" sz="1600" dirty="0"/>
              <a:t>거리 계산의 양을 늘려 비효율적</a:t>
            </a:r>
            <a:endParaRPr lang="en-US" altLang="ko-KR" sz="1600" dirty="0"/>
          </a:p>
          <a:p>
            <a:pPr lvl="1"/>
            <a:r>
              <a:rPr lang="en-US" altLang="ko-KR" sz="2000" dirty="0"/>
              <a:t>Security and Privacy</a:t>
            </a:r>
          </a:p>
          <a:p>
            <a:pPr lvl="2"/>
            <a:r>
              <a:rPr lang="ko-KR" altLang="en-US" sz="1600" dirty="0"/>
              <a:t>고차원 벡터 검색에서 개인 정보를 보호하고 보안을 강화할 수 있는 새로운 기법이 필요함</a:t>
            </a:r>
            <a:endParaRPr lang="en-US" altLang="ko-KR" sz="1600" dirty="0"/>
          </a:p>
          <a:p>
            <a:pPr lvl="2"/>
            <a:endParaRPr lang="en-US" altLang="ko-KR" sz="1600" dirty="0"/>
          </a:p>
          <a:p>
            <a:pPr lvl="1"/>
            <a:endParaRPr lang="en-US" altLang="ko-KR" sz="2000" dirty="0"/>
          </a:p>
          <a:p>
            <a:pPr lvl="2"/>
            <a:endParaRPr lang="en-US" altLang="ko-KR" sz="1600" dirty="0"/>
          </a:p>
          <a:p>
            <a:pPr marL="914400" lvl="2" indent="0">
              <a:buNone/>
            </a:pPr>
            <a:endParaRPr lang="en-US" altLang="ko-KR" sz="1600" dirty="0"/>
          </a:p>
          <a:p>
            <a:pPr lvl="2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72384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CF5B50-228A-485D-A453-4D79A709AC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" y="0"/>
            <a:ext cx="121914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537BB-D98F-4D52-8570-BDD16D01B008}"/>
              </a:ext>
            </a:extLst>
          </p:cNvPr>
          <p:cNvSpPr txBox="1"/>
          <p:nvPr/>
        </p:nvSpPr>
        <p:spPr>
          <a:xfrm>
            <a:off x="395516" y="323464"/>
            <a:ext cx="389080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>
                <a:solidFill>
                  <a:schemeClr val="bg1"/>
                </a:solidFill>
                <a:latin typeface="+mj-ea"/>
                <a:ea typeface="+mj-ea"/>
              </a:rPr>
              <a:t>Q&amp;A</a:t>
            </a:r>
            <a:endParaRPr lang="ko-KR" altLang="en-US" sz="13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F877645-BBFE-4F76-8126-7292D875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39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933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references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05F45-ABA3-46D5-A3D2-A9B374695EF5}"/>
              </a:ext>
            </a:extLst>
          </p:cNvPr>
          <p:cNvSpPr txBox="1"/>
          <p:nvPr/>
        </p:nvSpPr>
        <p:spPr>
          <a:xfrm>
            <a:off x="691977" y="1576558"/>
            <a:ext cx="1066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4D4DF-F722-48EC-B4EA-2D95490C4910}"/>
              </a:ext>
            </a:extLst>
          </p:cNvPr>
          <p:cNvSpPr txBox="1"/>
          <p:nvPr/>
        </p:nvSpPr>
        <p:spPr>
          <a:xfrm>
            <a:off x="503592" y="1576558"/>
            <a:ext cx="10663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>
                <a:hlinkClick r:id="rId3"/>
              </a:rPr>
              <a:t>https://cs186berkeley.net/notes/note19/</a:t>
            </a:r>
            <a:endParaRPr lang="en-US" altLang="ko-K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>
                <a:hlinkClick r:id="rId4"/>
              </a:rPr>
              <a:t>https://thedataquarry.com/posts/vector-db-1/</a:t>
            </a:r>
            <a:endParaRPr lang="en-US" altLang="ko-KR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800"/>
              <a:t>https://thedataquarry.com/posts/vector-db-2/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4998DD-E1C8-49BF-98B6-5066DBD2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27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228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Introduction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2453BC-8434-4466-8F35-74C652F0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1" y="1335382"/>
            <a:ext cx="4938584" cy="5386093"/>
          </a:xfrm>
          <a:prstGeom prst="rect">
            <a:avLst/>
          </a:prstGeom>
        </p:spPr>
      </p:pic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75B32FE2-F2F7-48DC-B74D-A5C200398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19584"/>
              </p:ext>
            </p:extLst>
          </p:nvPr>
        </p:nvGraphicFramePr>
        <p:xfrm>
          <a:off x="6045345" y="1759069"/>
          <a:ext cx="579134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131">
                  <a:extLst>
                    <a:ext uri="{9D8B030D-6E8A-4147-A177-3AD203B41FA5}">
                      <a16:colId xmlns:a16="http://schemas.microsoft.com/office/drawing/2014/main" val="2106636587"/>
                    </a:ext>
                  </a:extLst>
                </a:gridCol>
                <a:gridCol w="1915297">
                  <a:extLst>
                    <a:ext uri="{9D8B030D-6E8A-4147-A177-3AD203B41FA5}">
                      <a16:colId xmlns:a16="http://schemas.microsoft.com/office/drawing/2014/main" val="4103769975"/>
                    </a:ext>
                  </a:extLst>
                </a:gridCol>
                <a:gridCol w="2284916">
                  <a:extLst>
                    <a:ext uri="{9D8B030D-6E8A-4147-A177-3AD203B41FA5}">
                      <a16:colId xmlns:a16="http://schemas.microsoft.com/office/drawing/2014/main" val="3361081673"/>
                    </a:ext>
                  </a:extLst>
                </a:gridCol>
              </a:tblGrid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Queries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검색 방법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설명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328234"/>
                  </a:ext>
                </a:extLst>
              </a:tr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Attribute</a:t>
                      </a:r>
                    </a:p>
                    <a:p>
                      <a:pPr latinLnBrk="1"/>
                      <a:r>
                        <a:rPr lang="en-US" altLang="ko-KR"/>
                        <a:t>Data Manip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속성 기반 검색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속성 기반 데이터 조작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87276"/>
                  </a:ext>
                </a:extLst>
              </a:tr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k-NN</a:t>
                      </a:r>
                    </a:p>
                    <a:p>
                      <a:pPr latinLnBrk="1"/>
                      <a:r>
                        <a:rPr lang="en-US" altLang="ko-KR"/>
                        <a:t>ANN</a:t>
                      </a:r>
                    </a:p>
                    <a:p>
                      <a:pPr latinLnBrk="1"/>
                      <a:r>
                        <a:rPr lang="en-US" altLang="ko-KR"/>
                        <a:t>Range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근접 이웃 탐색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데이터 간 유사도 기반 검색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33154"/>
                  </a:ext>
                </a:extLst>
              </a:tr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Hybrid</a:t>
                      </a:r>
                    </a:p>
                    <a:p>
                      <a:pPr latinLnBrk="1"/>
                      <a:r>
                        <a:rPr lang="en-US" altLang="ko-KR"/>
                        <a:t>Batch</a:t>
                      </a:r>
                    </a:p>
                    <a:p>
                      <a:pPr latinLnBrk="1"/>
                      <a:r>
                        <a:rPr lang="en-US" altLang="ko-KR"/>
                        <a:t>Multi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복합 쿼리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여러 쿼리 결합 또는 다중 쿼리 수행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276965"/>
                  </a:ext>
                </a:extLst>
              </a:tr>
            </a:tbl>
          </a:graphicData>
        </a:graphic>
      </p:graphicFrame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990DFDF-2C5D-4FA0-96ED-1D5F09ED84D9}"/>
              </a:ext>
            </a:extLst>
          </p:cNvPr>
          <p:cNvSpPr/>
          <p:nvPr/>
        </p:nvSpPr>
        <p:spPr>
          <a:xfrm>
            <a:off x="4707924" y="2323070"/>
            <a:ext cx="1337421" cy="29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465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546E572-061A-4F66-860A-EA1641AD3DE2}"/>
              </a:ext>
            </a:extLst>
          </p:cNvPr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1765C-E4E1-440B-B3F6-AD127EB533CF}"/>
              </a:ext>
            </a:extLst>
          </p:cNvPr>
          <p:cNvSpPr txBox="1"/>
          <p:nvPr/>
        </p:nvSpPr>
        <p:spPr>
          <a:xfrm>
            <a:off x="875104" y="101916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spc="-300">
                <a:solidFill>
                  <a:schemeClr val="bg1"/>
                </a:solidFill>
              </a:rPr>
              <a:t>Purpose</a:t>
            </a:r>
            <a:endParaRPr lang="ko-KR" altLang="en-US" sz="3600" spc="-3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77FB6-6DE1-44E4-8EF8-7160153CD120}"/>
              </a:ext>
            </a:extLst>
          </p:cNvPr>
          <p:cNvSpPr txBox="1"/>
          <p:nvPr/>
        </p:nvSpPr>
        <p:spPr>
          <a:xfrm>
            <a:off x="132080" y="117305"/>
            <a:ext cx="743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Part 1,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0F8C3025-BAB3-406E-896B-D8EAB6F0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5B24-248A-42BE-A553-D13EA5F4B5A3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52453BC-8434-4466-8F35-74C652F09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1" y="1302068"/>
            <a:ext cx="4938584" cy="5386093"/>
          </a:xfrm>
          <a:prstGeom prst="rect">
            <a:avLst/>
          </a:prstGeom>
        </p:spPr>
      </p:pic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75B32FE2-F2F7-48DC-B74D-A5C200398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68821"/>
              </p:ext>
            </p:extLst>
          </p:nvPr>
        </p:nvGraphicFramePr>
        <p:xfrm>
          <a:off x="6045345" y="2007989"/>
          <a:ext cx="579134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131">
                  <a:extLst>
                    <a:ext uri="{9D8B030D-6E8A-4147-A177-3AD203B41FA5}">
                      <a16:colId xmlns:a16="http://schemas.microsoft.com/office/drawing/2014/main" val="2106636587"/>
                    </a:ext>
                  </a:extLst>
                </a:gridCol>
                <a:gridCol w="2113005">
                  <a:extLst>
                    <a:ext uri="{9D8B030D-6E8A-4147-A177-3AD203B41FA5}">
                      <a16:colId xmlns:a16="http://schemas.microsoft.com/office/drawing/2014/main" val="4103769975"/>
                    </a:ext>
                  </a:extLst>
                </a:gridCol>
                <a:gridCol w="2087208">
                  <a:extLst>
                    <a:ext uri="{9D8B030D-6E8A-4147-A177-3AD203B41FA5}">
                      <a16:colId xmlns:a16="http://schemas.microsoft.com/office/drawing/2014/main" val="3361081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Operators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검색 방법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설명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328234"/>
                  </a:ext>
                </a:extLst>
              </a:tr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Ins, Up, Del, Sort/Top-k, Table Scan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데이터의 기본적인 </a:t>
                      </a:r>
                      <a:r>
                        <a:rPr lang="en-US" altLang="ko-KR"/>
                        <a:t>CRUD </a:t>
                      </a:r>
                      <a:r>
                        <a:rPr lang="ko-KR" altLang="en-US"/>
                        <a:t>작업 및 범용 조회 작업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벡터 데이터베이스에서 필수적인 데이터 조작 연산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587276"/>
                  </a:ext>
                </a:extLst>
              </a:tr>
              <a:tr h="2031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/>
                        <a:t>Embed, Proj, Idx Scan, Hybrid Scan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벡터 특화된 작업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/>
                        <a:t>고차원 벡터 데이터를 효율적으로 다루는 연산자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33154"/>
                  </a:ext>
                </a:extLst>
              </a:tr>
            </a:tbl>
          </a:graphicData>
        </a:graphic>
      </p:graphicFrame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2ABFDADA-39AF-4E7B-81E0-61FD05D07B6B}"/>
              </a:ext>
            </a:extLst>
          </p:cNvPr>
          <p:cNvSpPr/>
          <p:nvPr/>
        </p:nvSpPr>
        <p:spPr>
          <a:xfrm rot="20319858">
            <a:off x="5066341" y="3304558"/>
            <a:ext cx="996308" cy="339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553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20009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3252"/>
      </a:accent1>
      <a:accent2>
        <a:srgbClr val="005289"/>
      </a:accent2>
      <a:accent3>
        <a:srgbClr val="007095"/>
      </a:accent3>
      <a:accent4>
        <a:srgbClr val="BCDEE3"/>
      </a:accent4>
      <a:accent5>
        <a:srgbClr val="418A9D"/>
      </a:accent5>
      <a:accent6>
        <a:srgbClr val="AEAFA9"/>
      </a:accent6>
      <a:hlink>
        <a:srgbClr val="393939"/>
      </a:hlink>
      <a:folHlink>
        <a:srgbClr val="393939"/>
      </a:folHlink>
    </a:clrScheme>
    <a:fontScheme name="나눔스퀘어 Light">
      <a:majorFont>
        <a:latin typeface="나눔스퀘어 ExtraBold"/>
        <a:ea typeface="나눔스퀘어 ExtraBold"/>
        <a:cs typeface=""/>
      </a:majorFont>
      <a:minorFont>
        <a:latin typeface="나눔스퀘어 Light"/>
        <a:ea typeface="나눔스퀘어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6959</TotalTime>
  <Words>5843</Words>
  <Application>Microsoft Macintosh PowerPoint</Application>
  <PresentationFormat>와이드스크린</PresentationFormat>
  <Paragraphs>1051</Paragraphs>
  <Slides>72</Slides>
  <Notes>68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80" baseType="lpstr">
      <vt:lpstr>-apple-system</vt:lpstr>
      <vt:lpstr>나눔스퀘어 ExtraBold</vt:lpstr>
      <vt:lpstr>나눔스퀘어 Light</vt:lpstr>
      <vt:lpstr>맑은 고딕</vt:lpstr>
      <vt:lpstr>Arial</vt:lpstr>
      <vt:lpstr>Arial Nova Light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 Saebyeol</dc:creator>
  <cp:lastModifiedBy>권예진</cp:lastModifiedBy>
  <cp:revision>233</cp:revision>
  <dcterms:created xsi:type="dcterms:W3CDTF">2020-09-07T02:34:06Z</dcterms:created>
  <dcterms:modified xsi:type="dcterms:W3CDTF">2024-11-11T03:38:55Z</dcterms:modified>
</cp:coreProperties>
</file>