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0" r:id="rId4"/>
    <p:sldId id="275" r:id="rId5"/>
    <p:sldId id="276" r:id="rId6"/>
    <p:sldId id="266" r:id="rId7"/>
    <p:sldId id="261" r:id="rId8"/>
    <p:sldId id="277" r:id="rId9"/>
    <p:sldId id="278" r:id="rId10"/>
    <p:sldId id="279" r:id="rId11"/>
    <p:sldId id="280" r:id="rId12"/>
    <p:sldId id="265" r:id="rId13"/>
    <p:sldId id="281" r:id="rId14"/>
    <p:sldId id="283" r:id="rId15"/>
    <p:sldId id="282" r:id="rId16"/>
    <p:sldId id="264" r:id="rId17"/>
    <p:sldId id="284" r:id="rId18"/>
    <p:sldId id="285" r:id="rId19"/>
    <p:sldId id="267" r:id="rId20"/>
    <p:sldId id="268" r:id="rId21"/>
    <p:sldId id="263" r:id="rId22"/>
    <p:sldId id="269" r:id="rId23"/>
    <p:sldId id="271" r:id="rId24"/>
    <p:sldId id="272" r:id="rId25"/>
    <p:sldId id="270" r:id="rId26"/>
    <p:sldId id="273" r:id="rId27"/>
    <p:sldId id="274" r:id="rId28"/>
    <p:sldId id="259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E3F3"/>
    <a:srgbClr val="FFFFFF"/>
    <a:srgbClr val="0B2D86"/>
    <a:srgbClr val="FFDBD1"/>
    <a:srgbClr val="FFAFAF"/>
    <a:srgbClr val="DCC4EE"/>
    <a:srgbClr val="F3DDDA"/>
    <a:srgbClr val="7030A0"/>
    <a:srgbClr val="DB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7" autoAdjust="0"/>
    <p:restoredTop sz="96707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3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20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2024-11-25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2024-11-25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deserialization</a:t>
            </a:r>
            <a:r>
              <a:rPr lang="ko-KR" altLang="en-US" dirty="0"/>
              <a:t> 시간</a:t>
            </a:r>
            <a:r>
              <a:rPr lang="en-US" altLang="ko-KR" dirty="0"/>
              <a:t>: cornflake</a:t>
            </a:r>
            <a:r>
              <a:rPr lang="ko-KR" altLang="en-US" dirty="0"/>
              <a:t>는 키필드에 액세스 할 때까지 문자열 키 </a:t>
            </a:r>
            <a:r>
              <a:rPr lang="ko-KR" altLang="en-US" dirty="0" err="1"/>
              <a:t>필드에대한</a:t>
            </a:r>
            <a:r>
              <a:rPr lang="ko-KR" altLang="en-US" dirty="0"/>
              <a:t> </a:t>
            </a:r>
            <a:r>
              <a:rPr lang="en-US" altLang="ko-KR" dirty="0"/>
              <a:t>utf-8</a:t>
            </a:r>
            <a:r>
              <a:rPr lang="ko-KR" altLang="en-US" dirty="0"/>
              <a:t>검증을 연기하기 때문에 더 짧다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7046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2332870"/>
            <a:ext cx="10416988" cy="1340054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730EEEFA-EA63-98ED-A7AC-9ABC1E469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92" y="4199102"/>
            <a:ext cx="7631684" cy="39371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0593AA0-A239-BC96-4C2B-A24A29BA54B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A429C-A560-6BFB-59B3-817B002742CA}"/>
              </a:ext>
            </a:extLst>
          </p:cNvPr>
          <p:cNvSpPr txBox="1"/>
          <p:nvPr userDrawn="1"/>
        </p:nvSpPr>
        <p:spPr>
          <a:xfrm>
            <a:off x="618216" y="1168595"/>
            <a:ext cx="263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C06CB7FC-E3FF-3628-2342-A66CD4B8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928" y="549000"/>
            <a:ext cx="6480000" cy="5760000"/>
          </a:xfrm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  <a:defRPr sz="22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0127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565423" cy="5065461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2749973"/>
            <a:ext cx="10416988" cy="1340054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6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4" r:id="rId3"/>
    <p:sldLayoutId id="2147483662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skim1102@dankook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B153D-E116-59DF-0049-1D61A8A0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92" y="2332870"/>
            <a:ext cx="11816366" cy="1340054"/>
          </a:xfrm>
        </p:spPr>
        <p:txBody>
          <a:bodyPr/>
          <a:lstStyle/>
          <a:p>
            <a:r>
              <a:rPr lang="en-US" altLang="ko-KR" sz="3600" dirty="0"/>
              <a:t>Cornflakes: Zero-Copy Serialization for Microsecond-Scale Networking</a:t>
            </a:r>
            <a:endParaRPr lang="ko-KR" altLang="en-US" sz="36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7A4BFD-C0F4-668B-311B-88227C444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92" y="4199102"/>
            <a:ext cx="7182984" cy="714188"/>
          </a:xfrm>
        </p:spPr>
        <p:txBody>
          <a:bodyPr>
            <a:normAutofit/>
          </a:bodyPr>
          <a:lstStyle/>
          <a:p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Deepti Raghavan, Shreya Ravi, Gina Yuan, Pratiksha </a:t>
            </a:r>
            <a:r>
              <a:rPr lang="en-US" altLang="ko-K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Thaker</a:t>
            </a:r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Sanjari</a:t>
            </a:r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Srivastava, Micah Murray, Pedro Henrique Penna, Amy </a:t>
            </a:r>
            <a:r>
              <a:rPr lang="en-US" altLang="ko-K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Ousterhout</a:t>
            </a:r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Philip Levis, Matei </a:t>
            </a:r>
            <a:r>
              <a:rPr lang="en-US" altLang="ko-K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Zaharia</a:t>
            </a:r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Irene Zhang</a:t>
            </a:r>
          </a:p>
          <a:p>
            <a:r>
              <a:rPr lang="en-US" altLang="ko-KR" sz="1100" dirty="0">
                <a:latin typeface="Tahoma" panose="020B0604030504040204" pitchFamily="34" charset="0"/>
                <a:cs typeface="Tahoma" panose="020B0604030504040204" pitchFamily="34" charset="0"/>
              </a:rPr>
              <a:t>SOSP</a:t>
            </a:r>
            <a:r>
              <a:rPr lang="ko-KR" alt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100" dirty="0">
                <a:latin typeface="Tahoma" panose="020B0604030504040204" pitchFamily="34" charset="0"/>
                <a:cs typeface="Tahoma" panose="020B0604030504040204" pitchFamily="34" charset="0"/>
              </a:rPr>
              <a:t>‘23</a:t>
            </a:r>
            <a:endParaRPr lang="ko-KR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6E631BA-1EFB-61B2-E1D8-930D5E35A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/>
          <a:lstStyle/>
          <a:p>
            <a:r>
              <a:rPr lang="en-US" altLang="ko-KR"/>
              <a:t>2024.11.26</a:t>
            </a:r>
            <a:endParaRPr lang="en-US" altLang="ko-KR" dirty="0"/>
          </a:p>
          <a:p>
            <a:r>
              <a:rPr lang="en-US" altLang="ko-KR" dirty="0"/>
              <a:t>Presentation</a:t>
            </a:r>
            <a:r>
              <a:rPr lang="ko-KR" altLang="en-US" dirty="0"/>
              <a:t> </a:t>
            </a:r>
            <a:r>
              <a:rPr lang="en-US" altLang="ko-KR" dirty="0"/>
              <a:t>by</a:t>
            </a:r>
            <a:r>
              <a:rPr lang="ko-KR" altLang="en-US" dirty="0"/>
              <a:t> </a:t>
            </a:r>
            <a:r>
              <a:rPr lang="en-US" altLang="ko-KR" dirty="0" err="1"/>
              <a:t>Suwhan</a:t>
            </a:r>
            <a:r>
              <a:rPr lang="ko-KR" altLang="en-US" dirty="0"/>
              <a:t> </a:t>
            </a:r>
            <a:r>
              <a:rPr lang="en-US" altLang="ko-KR" dirty="0"/>
              <a:t>Shin,</a:t>
            </a:r>
            <a:r>
              <a:rPr lang="ko-KR" altLang="en-US" dirty="0"/>
              <a:t> </a:t>
            </a:r>
            <a:r>
              <a:rPr lang="en-US" altLang="ko-KR" dirty="0"/>
              <a:t>Boseung Kim</a:t>
            </a:r>
          </a:p>
          <a:p>
            <a:r>
              <a:rPr lang="en-US" altLang="ko-KR">
                <a:hlinkClick r:id="rId2"/>
              </a:rPr>
              <a:t>sshshin@dankook.ac.kr, bskim1102</a:t>
            </a:r>
            <a:r>
              <a:rPr lang="en-US" altLang="ko-KR" dirty="0">
                <a:hlinkClick r:id="rId2"/>
              </a:rPr>
              <a:t>@dankook.ac.kr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10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AE90-3CFD-E717-BBB7-B78728A9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E4A274-6D59-813E-AD7D-9F669BEA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Cornflakes’s Programming Model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CE0BCF4-60F8-ABBD-1A7A-24F57A7D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F65CF0-ACBF-0514-6364-C540CCF1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800979" cy="5065461"/>
          </a:xfrm>
        </p:spPr>
        <p:txBody>
          <a:bodyPr>
            <a:normAutofit/>
          </a:bodyPr>
          <a:lstStyle/>
          <a:p>
            <a:r>
              <a:rPr lang="en-US" altLang="ko-KR" sz="1800" b="1"/>
              <a:t>Hybrid Smart Pointers (CFPtr)</a:t>
            </a:r>
          </a:p>
          <a:p>
            <a:pPr lvl="1"/>
            <a:r>
              <a:rPr lang="en-US" altLang="ko-KR" sz="1400"/>
              <a:t>Cornflakes provides smart pointers to support its hybrid stack </a:t>
            </a:r>
          </a:p>
          <a:p>
            <a:pPr lvl="1"/>
            <a:r>
              <a:rPr lang="en-US" altLang="ko-KR" sz="1400"/>
              <a:t>These encapsulate either </a:t>
            </a:r>
            <a:r>
              <a:rPr lang="en-US" altLang="ko-KR" sz="1400" b="1"/>
              <a:t>references to zero-copy data</a:t>
            </a:r>
            <a:r>
              <a:rPr lang="en-US" altLang="ko-KR" sz="1400"/>
              <a:t> or </a:t>
            </a:r>
            <a:r>
              <a:rPr lang="en-US" altLang="ko-KR" sz="1400" b="1"/>
              <a:t>copied data</a:t>
            </a:r>
            <a:endParaRPr lang="en-US" altLang="ko-KR" sz="1600" b="1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ko-KR" sz="1600"/>
          </a:p>
          <a:p>
            <a:pPr lvl="1"/>
            <a:r>
              <a:rPr lang="en-US" altLang="ko-KR" sz="1600"/>
              <a:t>Listing 3: CFPtr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Code generated by Cornflakes represents byte or string fields as CFPtr objects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CFPtr contains one of the following: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/>
              <a:t>Vector of Bytes</a:t>
            </a:r>
            <a:r>
              <a:rPr lang="en-US" altLang="ko-KR" sz="1200"/>
              <a:t>: Copied data that will be later copied into DMA buffers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/>
              <a:t>RcBuf</a:t>
            </a:r>
            <a:r>
              <a:rPr lang="en-US" altLang="ko-KR" sz="1200"/>
              <a:t>: Transmitted through scatter-gather entries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CFPtr constructors work regardless of the underlying memory location </a:t>
            </a:r>
            <a:br>
              <a:rPr lang="en-US" altLang="ko-KR" sz="1400"/>
            </a:br>
            <a:r>
              <a:rPr lang="en-US" altLang="ko-KR" sz="1400"/>
              <a:t>(e.g., stack, unpinned heap memory, middle of an RcBuf allocation)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When a pointer passed to Cornflakes is part of an RcBuf allocation, Cornflakes automatically recovers and uses it</a:t>
            </a:r>
          </a:p>
          <a:p>
            <a:pPr lvl="1"/>
            <a:endParaRPr lang="en-US" altLang="ko-KR" sz="1400"/>
          </a:p>
          <a:p>
            <a:pPr marL="457200" lvl="1" indent="0">
              <a:buNone/>
            </a:pPr>
            <a:endParaRPr lang="en-US" altLang="ko-KR" sz="14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678AE60-53E9-1DEE-AAB7-C64CDA71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810" y="3113571"/>
            <a:ext cx="3641272" cy="15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4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454E7-3AEA-081E-5814-1A418B2C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D3D1F9-7CF3-7C0A-1DBA-4294C4A1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Cornflakes’s Programming Model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4EE69AF-9A13-E7AF-400D-74C27B3B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63B213-239D-B0BE-CCFA-5BAFE374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800979" cy="5065461"/>
          </a:xfrm>
        </p:spPr>
        <p:txBody>
          <a:bodyPr>
            <a:normAutofit/>
          </a:bodyPr>
          <a:lstStyle/>
          <a:p>
            <a:r>
              <a:rPr lang="en-US" altLang="ko-KR" sz="1800" b="1"/>
              <a:t>Example Application</a:t>
            </a:r>
          </a:p>
          <a:p>
            <a:pPr lvl="1"/>
            <a:r>
              <a:rPr lang="en-US" altLang="ko-KR" sz="1400"/>
              <a:t>Listing 4 shows a simple application implementing a key-value store using Cornflakes </a:t>
            </a:r>
          </a:p>
          <a:p>
            <a:pPr marL="457200" lvl="1" indent="0">
              <a:buNone/>
            </a:pPr>
            <a:endParaRPr lang="en-US" altLang="ko-KR" sz="1600"/>
          </a:p>
          <a:p>
            <a:pPr lvl="1"/>
            <a:endParaRPr lang="en-US" altLang="ko-KR" sz="1600"/>
          </a:p>
          <a:p>
            <a:pPr lvl="1"/>
            <a:r>
              <a:rPr lang="en-US" altLang="ko-KR" sz="1600"/>
              <a:t>Listing 4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The application deserializes incoming GetM requests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Reserves space to store values in a list within the GetM object based on the number of keys to look up (using init_vals function)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For each key:</a:t>
            </a:r>
          </a:p>
          <a:p>
            <a:pPr lvl="3">
              <a:lnSpc>
                <a:spcPct val="150000"/>
              </a:lnSpc>
            </a:pPr>
            <a:r>
              <a:rPr lang="en-US" altLang="ko-KR" sz="1200"/>
              <a:t>Looks up the value and creates a </a:t>
            </a:r>
            <a:r>
              <a:rPr lang="en-US" altLang="ko-KR" sz="1200" b="1"/>
              <a:t>CFPtr object</a:t>
            </a:r>
            <a:r>
              <a:rPr lang="en-US" altLang="ko-KR" sz="1200"/>
              <a:t> with a raw pointer to that value</a:t>
            </a:r>
          </a:p>
          <a:p>
            <a:pPr lvl="3">
              <a:lnSpc>
                <a:spcPct val="150000"/>
              </a:lnSpc>
            </a:pPr>
            <a:r>
              <a:rPr lang="en-US" altLang="ko-KR" sz="1200"/>
              <a:t>Adds the CFPtr to the vals field of GetM (using append function)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Finally, the application directly sends the GetM object to the networking stack (using send_object function)</a:t>
            </a:r>
          </a:p>
          <a:p>
            <a:pPr lvl="3">
              <a:lnSpc>
                <a:spcPct val="150000"/>
              </a:lnSpc>
            </a:pPr>
            <a:r>
              <a:rPr lang="en-US" altLang="ko-KR" sz="1200"/>
              <a:t>No separate "serialize" call is needed</a:t>
            </a:r>
          </a:p>
          <a:p>
            <a:pPr marL="457200" lvl="1" indent="0">
              <a:buNone/>
            </a:pPr>
            <a:endParaRPr lang="en-US" altLang="ko-KR" sz="140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3C0193-A478-7EFE-6F6F-137CB244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89" y="1645630"/>
            <a:ext cx="3899929" cy="18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C686F-390B-4CD0-5A96-AA0E888A7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223CA2-B27C-C0A6-2FD1-C7ED3DEF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Serialization Library Features</a:t>
            </a:r>
            <a:r>
              <a:rPr lang="ko-KR" altLang="en-US"/>
              <a:t> 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9627520-AF55-4CDB-3C7C-F9B3B0F5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4596DE-EB77-6CFD-5BFC-ED42CAD89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b="1"/>
              <a:t>Scatter-gather Heuristic</a:t>
            </a:r>
          </a:p>
          <a:p>
            <a:endParaRPr lang="en-US" altLang="ko-KR" sz="1800" b="1"/>
          </a:p>
          <a:p>
            <a:endParaRPr lang="en-US" altLang="ko-KR" sz="1800" b="1"/>
          </a:p>
          <a:p>
            <a:r>
              <a:rPr lang="en-US" altLang="ko-KR" sz="1800" b="1"/>
              <a:t>Constructing CFPtr</a:t>
            </a:r>
          </a:p>
          <a:p>
            <a:pPr lvl="1"/>
            <a:r>
              <a:rPr lang="en-US" altLang="ko-KR" sz="1200" b="1"/>
              <a:t>Copy</a:t>
            </a:r>
          </a:p>
          <a:p>
            <a:pPr lvl="1"/>
            <a:r>
              <a:rPr lang="en-US" altLang="ko-KR" sz="1200" b="1"/>
              <a:t>Zero-copy</a:t>
            </a:r>
          </a:p>
          <a:p>
            <a:endParaRPr lang="en-US" altLang="ko-KR" sz="1800" b="1"/>
          </a:p>
          <a:p>
            <a:endParaRPr lang="en-US" altLang="ko-KR" sz="1800" b="1"/>
          </a:p>
          <a:p>
            <a:r>
              <a:rPr lang="en-US" altLang="ko-KR" sz="1800" b="1"/>
              <a:t>Combined Serialize-and-send</a:t>
            </a:r>
          </a:p>
          <a:p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89455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5C51-966E-3F88-86CB-3155D58B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73FFB7-74EE-EE2D-C3DE-AE6ED6CC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Serialization Library Features</a:t>
            </a:r>
            <a:r>
              <a:rPr lang="ko-KR" altLang="en-US"/>
              <a:t> 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73973A7-BA1D-D9C2-B6FA-1AD7646C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CDA7AA-DFD3-A012-7F84-A0F1AB9D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b="1"/>
              <a:t>Scatter-gather Heuristic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Cornflakes dynamically decides whether to copy data or handle it with zero-copy (Scatter-Gather) approach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This decision is based on a quickly calculable size threshold (512 bytes)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Only byte and string fields larger than 512 bytes use the zero-copy approach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Section 5 demonstrates that this threshold is derived from hardware platform results</a:t>
            </a:r>
          </a:p>
          <a:p>
            <a:pPr lvl="1">
              <a:lnSpc>
                <a:spcPct val="150000"/>
              </a:lnSpc>
            </a:pPr>
            <a:endParaRPr lang="en-US" altLang="ko-KR" sz="1000"/>
          </a:p>
          <a:p>
            <a:pPr lvl="1">
              <a:lnSpc>
                <a:spcPct val="150000"/>
              </a:lnSpc>
            </a:pPr>
            <a:r>
              <a:rPr lang="en-US" altLang="ko-KR" sz="1600"/>
              <a:t>Cornflakes applies the heuristic on a per-field basis when creating individual CFPtr objects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Ex) In CFPtr::new (Listing 3), it verifies if the pointer is in DMA-safe memory and then increments the reference count</a:t>
            </a:r>
          </a:p>
          <a:p>
            <a:pPr lvl="2">
              <a:lnSpc>
                <a:spcPct val="150000"/>
              </a:lnSpc>
            </a:pPr>
            <a:r>
              <a:rPr lang="en-US" altLang="ko-KR" sz="1400"/>
              <a:t>If a field is later copied according to the heuristic, data cache misses occur but metadata cache misses can be avoided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100"/>
          </a:p>
          <a:p>
            <a:pPr lvl="1">
              <a:lnSpc>
                <a:spcPct val="150000"/>
              </a:lnSpc>
            </a:pPr>
            <a:r>
              <a:rPr lang="en-US" altLang="ko-KR" sz="1600"/>
              <a:t>Cornflakes uses only simple heuristics like the data size threshold, which helps minimize either data cache misses or metadata cache misses that could occur on a per-field basis</a:t>
            </a:r>
          </a:p>
        </p:txBody>
      </p:sp>
    </p:spTree>
    <p:extLst>
      <p:ext uri="{BB962C8B-B14F-4D97-AF65-F5344CB8AC3E}">
        <p14:creationId xmlns:p14="http://schemas.microsoft.com/office/powerpoint/2010/main" val="117449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8529F-5226-5C2D-371B-80BE33EAC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D32C1-5A45-BA15-B7DB-733B48A6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Serialization Library Features</a:t>
            </a:r>
            <a:r>
              <a:rPr lang="ko-KR" altLang="en-US"/>
              <a:t> 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D356553-EBA6-99B3-3B68-E02865F2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632BC5-CB47-0644-2743-8F6C2665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47107"/>
            <a:ext cx="11565423" cy="5157221"/>
          </a:xfrm>
        </p:spPr>
        <p:txBody>
          <a:bodyPr>
            <a:normAutofit lnSpcReduction="10000"/>
          </a:bodyPr>
          <a:lstStyle/>
          <a:p>
            <a:r>
              <a:rPr lang="en-US" altLang="ko-KR" sz="1800" b="1"/>
              <a:t>Constructing CFPtr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The CFPtr creation process varies depending on whether the data will be transmitted using scatter-gather approach</a:t>
            </a:r>
            <a:endParaRPr lang="en-US" altLang="ko-KR" sz="1000"/>
          </a:p>
          <a:p>
            <a:pPr lvl="1">
              <a:lnSpc>
                <a:spcPct val="150000"/>
              </a:lnSpc>
            </a:pPr>
            <a:r>
              <a:rPr lang="en-US" altLang="ko-KR" sz="1600"/>
              <a:t>Copy (data size &lt; threshold)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Constructor copies data into a Vector and returns the "Copy" variant of CFPtr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The networking stack later copies the data into a DMA-safe buffer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Since data is already in cache from the first copy, the cost of the second copy is low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Cornflakes uses arena allocation to reduce heap allocation costs for efficiently managing copied data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200"/>
          </a:p>
          <a:p>
            <a:pPr lvl="1">
              <a:lnSpc>
                <a:spcPct val="150000"/>
              </a:lnSpc>
            </a:pPr>
            <a:r>
              <a:rPr lang="en-US" altLang="ko-KR" sz="1600"/>
              <a:t>Zero-Copy (data size &gt; threshold)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Calls the networking stack's recover_ptr function to verify if data is in DMA-safe memory (See Listing 2)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If data is in DMA-safe memory:</a:t>
            </a:r>
          </a:p>
          <a:p>
            <a:pPr lvl="3">
              <a:lnSpc>
                <a:spcPct val="150000"/>
              </a:lnSpc>
            </a:pPr>
            <a:r>
              <a:rPr lang="en-US" altLang="ko-KR" sz="1200"/>
              <a:t>recover_ptr recovers and increments the reference count associated with the pointer, then creates and returns an RcBuf object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If data is not in DMA-safe memory:</a:t>
            </a:r>
          </a:p>
          <a:p>
            <a:pPr lvl="3">
              <a:lnSpc>
                <a:spcPct val="150000"/>
              </a:lnSpc>
            </a:pPr>
            <a:r>
              <a:rPr lang="en-US" altLang="ko-KR" sz="1200"/>
              <a:t>Zero-copy cannot be used, so the data is copied instead</a:t>
            </a:r>
          </a:p>
        </p:txBody>
      </p:sp>
    </p:spTree>
    <p:extLst>
      <p:ext uri="{BB962C8B-B14F-4D97-AF65-F5344CB8AC3E}">
        <p14:creationId xmlns:p14="http://schemas.microsoft.com/office/powerpoint/2010/main" val="323098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E7AFE-FBE0-7D40-E493-3B5BDDCE7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979990-A255-29FC-F2B6-C8A39D9F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Serialization Library Features</a:t>
            </a:r>
            <a:r>
              <a:rPr lang="ko-KR" altLang="en-US"/>
              <a:t> 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5864E5C-2A8E-D1E6-F689-F7FC69F5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EF7916-0BC6-D450-CA28-B8A49516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47107"/>
            <a:ext cx="11565423" cy="5157221"/>
          </a:xfrm>
        </p:spPr>
        <p:txBody>
          <a:bodyPr>
            <a:normAutofit lnSpcReduction="10000"/>
          </a:bodyPr>
          <a:lstStyle/>
          <a:p>
            <a:r>
              <a:rPr lang="en-US" altLang="ko-KR" sz="1800" b="1"/>
              <a:t>Combined Serialize-and-send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Cornflakes integrates </a:t>
            </a:r>
            <a:r>
              <a:rPr lang="en-US" altLang="ko-KR" sz="1600" b="1"/>
              <a:t>serialization and transmission APIs</a:t>
            </a:r>
            <a:r>
              <a:rPr lang="en-US" altLang="ko-KR" sz="1600"/>
              <a:t> to eliminate additional cache misses that occur when converting data to intermediate formats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Problems with Traditional Approach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Traditional scatter-gather networking stacks (e.g., Linux's writev) take scatter-gather arrays as input and internally iterate through the array to transmit referenced buffers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If Cornflakes had been designed as an independent layer above such stacks, it would have needed to convert application objects into scatter-gather arrays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This conversion process leads to performance degradation through computational costs, memory access (potential cache misses), and additional vector allocations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200"/>
          </a:p>
          <a:p>
            <a:pPr lvl="1">
              <a:lnSpc>
                <a:spcPct val="150000"/>
              </a:lnSpc>
            </a:pPr>
            <a:r>
              <a:rPr lang="en-US" altLang="ko-KR" sz="1600"/>
              <a:t>Cornflakes Approach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Cornflakes is designed so that the networking stack directly accepts </a:t>
            </a:r>
            <a:r>
              <a:rPr lang="en-US" altLang="ko-KR" sz="1200" b="1"/>
              <a:t>serialization objects (CornflakesObj)</a:t>
            </a:r>
            <a:r>
              <a:rPr lang="en-US" altLang="ko-KR" sz="1200"/>
              <a:t> (See Listing 1)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This optimization is only possible with a co-designed networking stack, while stacks with independent serialization and networking must implement using scatter-gather arrays</a:t>
            </a:r>
          </a:p>
        </p:txBody>
      </p:sp>
    </p:spTree>
    <p:extLst>
      <p:ext uri="{BB962C8B-B14F-4D97-AF65-F5344CB8AC3E}">
        <p14:creationId xmlns:p14="http://schemas.microsoft.com/office/powerpoint/2010/main" val="428104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34DE-9037-9A30-BED4-93C6E2CEB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FC3EB7-D89B-49AA-D29C-4D34B554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 Wire Format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6DF129A-AD8F-8409-9071-DBD54911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44172A-27E2-7066-7A46-D6E1FE7A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/>
              <a:t>Cornflakes' wire format is designed based on the wire formats of Cap'n Proto and FlatBuffers</a:t>
            </a:r>
          </a:p>
          <a:p>
            <a:r>
              <a:rPr lang="en-US" altLang="ko-KR" sz="1800"/>
              <a:t>This format uses pointers to encode the location and size of arbitrary-sized data fields and nested objects</a:t>
            </a:r>
          </a:p>
          <a:p>
            <a:endParaRPr lang="en-US" altLang="ko-KR" sz="1800"/>
          </a:p>
          <a:p>
            <a:r>
              <a:rPr lang="en-US" altLang="ko-KR" sz="1800"/>
              <a:t>The Cornflakes wire format consists of headers and field data</a:t>
            </a:r>
          </a:p>
          <a:p>
            <a:pPr lvl="1"/>
            <a:r>
              <a:rPr lang="en-US" altLang="ko-KR" sz="1400"/>
              <a:t>Headers: Index information about fields and are positioned at the front of the data structure</a:t>
            </a:r>
          </a:p>
          <a:p>
            <a:pPr lvl="1"/>
            <a:r>
              <a:rPr lang="en-US" altLang="ko-KR" sz="1400"/>
              <a:t>Field Data: Actual data is positioned after the headers</a:t>
            </a:r>
          </a:p>
          <a:p>
            <a:pPr lvl="1"/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226536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45243-9444-AEB6-82F7-9277B61B2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4F1317-9CF2-4711-ED8F-25FCB8D6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 Wire Format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1EFD7A-C31F-8D3F-8DCB-E006C5D7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0C97AD-5E34-1C6D-39C5-98760CEF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47107"/>
            <a:ext cx="11756403" cy="5157221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900"/>
              <a:t>Format using a simple data structure that includes integer fields and a repeated bytes field</a:t>
            </a:r>
          </a:p>
          <a:p>
            <a:r>
              <a:rPr lang="en-US" altLang="ko-KR" sz="1700"/>
              <a:t>Header Structure</a:t>
            </a:r>
          </a:p>
          <a:p>
            <a:pPr lvl="1"/>
            <a:r>
              <a:rPr lang="en-US" altLang="ko-KR" sz="1500"/>
              <a:t>Bitmap Size (u32): </a:t>
            </a:r>
          </a:p>
          <a:p>
            <a:pPr lvl="2"/>
            <a:r>
              <a:rPr lang="en-US" altLang="ko-KR" sz="1300"/>
              <a:t>Indicates the size of the bitmap</a:t>
            </a:r>
          </a:p>
          <a:p>
            <a:pPr lvl="1"/>
            <a:r>
              <a:rPr lang="en-US" altLang="ko-KR" sz="1500"/>
              <a:t>Bitmap: </a:t>
            </a:r>
          </a:p>
          <a:p>
            <a:pPr lvl="2"/>
            <a:r>
              <a:rPr lang="en-US" altLang="ko-KR" sz="1300"/>
              <a:t>Shows whether each schema field is present</a:t>
            </a:r>
          </a:p>
          <a:p>
            <a:pPr lvl="2"/>
            <a:r>
              <a:rPr lang="en-US" altLang="ko-KR" sz="1300"/>
              <a:t>Fields can only be added, not removed or modified </a:t>
            </a:r>
          </a:p>
          <a:p>
            <a:pPr lvl="2"/>
            <a:r>
              <a:rPr lang="en-US" altLang="ko-KR" sz="1300"/>
              <a:t>This ensures deserializers are </a:t>
            </a:r>
            <a:r>
              <a:rPr lang="en-US" altLang="ko-KR" sz="1300" b="1"/>
              <a:t>automatically compatible</a:t>
            </a:r>
            <a:r>
              <a:rPr lang="en-US" altLang="ko-KR" sz="1300"/>
              <a:t> with previous versions</a:t>
            </a:r>
            <a:endParaRPr lang="en-US" altLang="ko-KR" sz="1200"/>
          </a:p>
          <a:p>
            <a:pPr lvl="1"/>
            <a:r>
              <a:rPr lang="en-US" altLang="ko-KR" sz="1500"/>
              <a:t>Integer Fields: </a:t>
            </a:r>
          </a:p>
          <a:p>
            <a:pPr lvl="2"/>
            <a:r>
              <a:rPr lang="en-US" altLang="ko-KR" sz="1300"/>
              <a:t>Integer field data is directly copied into the header (e.g., id field in Figure 4)</a:t>
            </a:r>
          </a:p>
          <a:p>
            <a:pPr lvl="1"/>
            <a:r>
              <a:rPr lang="en-US" altLang="ko-KR" sz="1500"/>
              <a:t>Byte/String Fields: </a:t>
            </a:r>
          </a:p>
          <a:p>
            <a:pPr lvl="2"/>
            <a:r>
              <a:rPr lang="en-US" altLang="ko-KR" sz="1300"/>
              <a:t>Header includes </a:t>
            </a:r>
            <a:r>
              <a:rPr lang="en-US" altLang="ko-KR" sz="1300" b="1"/>
              <a:t>offset (pointer)</a:t>
            </a:r>
            <a:r>
              <a:rPr lang="en-US" altLang="ko-KR" sz="1300"/>
              <a:t> and </a:t>
            </a:r>
            <a:r>
              <a:rPr lang="en-US" altLang="ko-KR" sz="1300" b="1"/>
              <a:t>size</a:t>
            </a:r>
          </a:p>
          <a:p>
            <a:pPr lvl="1"/>
            <a:r>
              <a:rPr lang="en-US" altLang="ko-KR" sz="1500"/>
              <a:t>List Fields:</a:t>
            </a:r>
          </a:p>
          <a:p>
            <a:pPr lvl="2"/>
            <a:r>
              <a:rPr lang="en-US" altLang="ko-KR" sz="1300"/>
              <a:t>Header includes size indicating number of list elements and offset storing information about each element</a:t>
            </a:r>
          </a:p>
          <a:p>
            <a:pPr lvl="1"/>
            <a:r>
              <a:rPr lang="en-US" altLang="ko-KR" sz="1500"/>
              <a:t>Nested Objects:</a:t>
            </a:r>
          </a:p>
          <a:p>
            <a:pPr lvl="2"/>
            <a:r>
              <a:rPr lang="en-US" altLang="ko-KR" sz="1300"/>
              <a:t>Header includes offset of sub-header</a:t>
            </a:r>
          </a:p>
          <a:p>
            <a:pPr lvl="2"/>
            <a:r>
              <a:rPr lang="en-US" altLang="ko-KR" sz="1300"/>
              <a:t>Sub-headers contain their own bitmap and field information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9F4BD4-930E-B283-8DAF-9E79B3EB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45" y="2178026"/>
            <a:ext cx="3646233" cy="27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EC285-5ED8-0803-14BD-1CA1B1B0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94459D-55E2-B692-C626-309B2E6C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 Wire Format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1F88E9-BC4B-7C16-1C96-F8D480BC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A009A7-C1D9-355C-1B26-F0E75233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47107"/>
            <a:ext cx="11756403" cy="5157221"/>
          </a:xfrm>
        </p:spPr>
        <p:txBody>
          <a:bodyPr>
            <a:normAutofit/>
          </a:bodyPr>
          <a:lstStyle/>
          <a:p>
            <a:r>
              <a:rPr lang="en-US" altLang="ko-KR" sz="1600"/>
              <a:t>Zero-copy &amp; Copied Data</a:t>
            </a:r>
          </a:p>
          <a:p>
            <a:pPr lvl="1"/>
            <a:r>
              <a:rPr lang="en-US" altLang="ko-KR" sz="1400"/>
              <a:t>Zero-copy and Copied ItemsData from both top-level fields and nested (leaf) fields in the data structure is positioned after the header</a:t>
            </a:r>
          </a:p>
          <a:p>
            <a:pPr lvl="1"/>
            <a:r>
              <a:rPr lang="en-US" altLang="ko-KR" sz="1400"/>
              <a:t>Copied data is placed before zero-copy data</a:t>
            </a:r>
          </a:p>
          <a:p>
            <a:pPr lvl="1"/>
            <a:r>
              <a:rPr lang="en-US" altLang="ko-KR" sz="1400"/>
              <a:t>When transmitting objects smaller than the MTU (Maximum Transmission Unit), </a:t>
            </a:r>
            <a:br>
              <a:rPr lang="en-US" altLang="ko-KR" sz="1400"/>
            </a:br>
            <a:r>
              <a:rPr lang="en-US" altLang="ko-KR" sz="1400"/>
              <a:t>PCIe requests to the NIC include Z+1 PCIe entries:</a:t>
            </a:r>
          </a:p>
          <a:p>
            <a:pPr lvl="2"/>
            <a:r>
              <a:rPr lang="en-US" altLang="ko-KR" sz="1200"/>
              <a:t>Z: Number of zero-copy fields</a:t>
            </a:r>
          </a:p>
          <a:p>
            <a:pPr lvl="2"/>
            <a:r>
              <a:rPr lang="en-US" altLang="ko-KR" sz="1200"/>
              <a:t>Additional entry: Network headers, object headers, and copied data</a:t>
            </a:r>
            <a:endParaRPr lang="en-US" altLang="ko-KR" sz="1600"/>
          </a:p>
          <a:p>
            <a:endParaRPr lang="en-US" altLang="ko-KR" sz="1600"/>
          </a:p>
          <a:p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Figure 4 illustrates this using a data structure with 3 list elements:</a:t>
            </a:r>
          </a:p>
          <a:p>
            <a:pPr lvl="1"/>
            <a:r>
              <a:rPr lang="en-US" altLang="ko-KR" sz="1200"/>
              <a:t>val2 and val3 are smaller than the size threshold, so they're handled as copied data and positioned before the zero-copy data (val1) in the wire format</a:t>
            </a:r>
          </a:p>
          <a:p>
            <a:pPr lvl="1"/>
            <a:r>
              <a:rPr lang="en-US" altLang="ko-KR" sz="1200"/>
              <a:t>This data reordering doesn't affect compatibility even when two servers use different heuristic thresholds</a:t>
            </a:r>
          </a:p>
          <a:p>
            <a:pPr lvl="1"/>
            <a:r>
              <a:rPr lang="en-US" altLang="ko-KR" sz="1200"/>
              <a:t>All leaf field references within headers are placed in a deterministic order based on the data structure schema. </a:t>
            </a:r>
          </a:p>
          <a:p>
            <a:pPr lvl="1"/>
            <a:r>
              <a:rPr lang="en-US" altLang="ko-KR" sz="1200"/>
              <a:t>However, servers using different thresholds can serialize repeated elements in different orders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50DE4AC-5545-8B93-F637-6FBF1AE3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45" y="2178026"/>
            <a:ext cx="3646233" cy="27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CD1C3F-68C7-524A-1763-79E148BD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1478E4-A95D-7ADE-C706-12A7E168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8C6394-54DA-834F-1525-45EE466D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Implementation components of Cornflakes</a:t>
            </a:r>
          </a:p>
          <a:p>
            <a:pPr lvl="1"/>
            <a:r>
              <a:rPr lang="en-US" altLang="ko-KR" sz="1600" dirty="0"/>
              <a:t>Serialization code generation module</a:t>
            </a:r>
          </a:p>
          <a:p>
            <a:pPr lvl="2"/>
            <a:r>
              <a:rPr lang="en-US" altLang="ko-KR" sz="1400" dirty="0"/>
              <a:t>Generate RUST serialization code form data structure</a:t>
            </a:r>
          </a:p>
          <a:p>
            <a:pPr lvl="1"/>
            <a:endParaRPr lang="en-US" altLang="ko-KR" sz="1600"/>
          </a:p>
          <a:p>
            <a:pPr lvl="1"/>
            <a:r>
              <a:rPr lang="en-US" altLang="ko-KR" sz="1600"/>
              <a:t>Network </a:t>
            </a:r>
            <a:r>
              <a:rPr lang="en-US" altLang="ko-KR" sz="1600" dirty="0"/>
              <a:t>stack interface</a:t>
            </a:r>
          </a:p>
          <a:p>
            <a:pPr lvl="2"/>
            <a:r>
              <a:rPr lang="en-US" altLang="ko-KR" sz="1400" dirty="0"/>
              <a:t>Pinned memory allocator</a:t>
            </a:r>
          </a:p>
          <a:p>
            <a:pPr lvl="1"/>
            <a:endParaRPr lang="en-US" altLang="ko-KR" sz="1600"/>
          </a:p>
          <a:p>
            <a:pPr lvl="1"/>
            <a:r>
              <a:rPr lang="en-US" altLang="ko-KR" sz="1600"/>
              <a:t>Base </a:t>
            </a:r>
            <a:r>
              <a:rPr lang="en-US" altLang="ko-KR" sz="1600" dirty="0"/>
              <a:t>serialization primitive library</a:t>
            </a:r>
          </a:p>
          <a:p>
            <a:pPr lvl="1"/>
            <a:endParaRPr lang="en-US" altLang="ko-KR" sz="1600"/>
          </a:p>
          <a:p>
            <a:pPr lvl="1"/>
            <a:r>
              <a:rPr lang="en-US" altLang="ko-KR" sz="1600"/>
              <a:t>UDP </a:t>
            </a:r>
            <a:r>
              <a:rPr lang="en-US" altLang="ko-KR" sz="1600" dirty="0"/>
              <a:t>networking stack</a:t>
            </a:r>
          </a:p>
          <a:p>
            <a:pPr lvl="2"/>
            <a:r>
              <a:rPr lang="en-US" altLang="ko-KR" sz="1400" dirty="0"/>
              <a:t>Based on Mellanox and Intel NIC drivers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74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641D306-AA88-53F7-7D7A-5DBDE8B4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928" y="957147"/>
            <a:ext cx="6480000" cy="49437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b="1"/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ko-KR" b="1"/>
              <a:t>Background</a:t>
            </a:r>
          </a:p>
          <a:p>
            <a:pPr>
              <a:lnSpc>
                <a:spcPct val="200000"/>
              </a:lnSpc>
            </a:pPr>
            <a:r>
              <a:rPr lang="en-US" altLang="ko-KR" b="1"/>
              <a:t>Design</a:t>
            </a:r>
          </a:p>
          <a:p>
            <a:pPr>
              <a:lnSpc>
                <a:spcPct val="200000"/>
              </a:lnSpc>
            </a:pPr>
            <a:r>
              <a:rPr lang="en-US" altLang="ko-KR" b="1"/>
              <a:t>Evaluation</a:t>
            </a:r>
          </a:p>
          <a:p>
            <a:pPr>
              <a:lnSpc>
                <a:spcPct val="200000"/>
              </a:lnSpc>
            </a:pPr>
            <a:r>
              <a:rPr lang="en-US" altLang="ko-KR" b="1"/>
              <a:t>Conclusion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0340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5BE87-4AB6-F5D5-371E-338121C5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DFE7CA-299C-236C-0F50-00C437B0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Determine Copy or Not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DE09089-C719-1DB2-39A0-45A04A52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EB3D28-E6BA-B9B2-4E71-3AAF756E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Tradeoff between scatter-gather and copy</a:t>
            </a:r>
          </a:p>
          <a:p>
            <a:pPr lvl="1"/>
            <a:r>
              <a:rPr lang="en-US" altLang="ko-KR" sz="1600" dirty="0"/>
              <a:t>Scatter-gather provides benefits when the individual field size is at least 512 bytes</a:t>
            </a:r>
          </a:p>
          <a:p>
            <a:pPr lvl="1"/>
            <a:r>
              <a:rPr lang="en-US" altLang="ko-KR" sz="1600" dirty="0"/>
              <a:t>Individual field size = Total Payload Size / Number of Elements Queries</a:t>
            </a:r>
            <a:endParaRPr lang="ko-KR" altLang="en-US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37DEF1-8705-FB4E-4670-4CAFBFB9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3" y="2728238"/>
            <a:ext cx="4891591" cy="33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307F4-9B59-F6FB-0BAA-E60E94EF3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8117FB-864A-6368-E51B-D5B47C64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958732F-9720-5090-EF8B-6C6BFCFE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368ADB-F722-C02F-0F78-F0524296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Methodology</a:t>
            </a:r>
          </a:p>
          <a:p>
            <a:pPr lvl="1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18F8A11-437D-8F05-5946-A291CB88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4" y="4773493"/>
            <a:ext cx="6858548" cy="145983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AA6390-2908-E80D-C26B-D05984A2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04" y="2178176"/>
            <a:ext cx="5687209" cy="2096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8AF47D-79E8-69D9-4368-8E693185520C}"/>
              </a:ext>
            </a:extLst>
          </p:cNvPr>
          <p:cNvSpPr txBox="1"/>
          <p:nvPr/>
        </p:nvSpPr>
        <p:spPr>
          <a:xfrm>
            <a:off x="834504" y="1819536"/>
            <a:ext cx="273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- Setup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0DC0A-E920-126B-031A-AD3677D34884}"/>
              </a:ext>
            </a:extLst>
          </p:cNvPr>
          <p:cNvSpPr txBox="1"/>
          <p:nvPr/>
        </p:nvSpPr>
        <p:spPr>
          <a:xfrm>
            <a:off x="834504" y="4411050"/>
            <a:ext cx="273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- Application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7206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C965B-3307-CA09-2E49-764BA0AC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A05AA3A-F77D-1826-E2C9-CACC489E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44" y="207451"/>
            <a:ext cx="5342455" cy="66739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1455A61-EDC2-81D6-A98A-B898022A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F651B64-E79A-F135-3C54-5357119E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02E7FB-CC22-7A44-4FD0-8D775164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Comparison to software-only serialization</a:t>
            </a:r>
          </a:p>
          <a:p>
            <a:pPr lvl="1"/>
            <a:r>
              <a:rPr lang="en-US" altLang="ko-KR" sz="1600" dirty="0"/>
              <a:t>For small objects, Zero-copy is not useful</a:t>
            </a:r>
          </a:p>
          <a:p>
            <a:pPr lvl="1"/>
            <a:r>
              <a:rPr lang="en-US" altLang="ko-KR" sz="1600" dirty="0"/>
              <a:t>Cornflakes performs better on workloads with a mix of large objects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2D9E5C1-99BE-DF91-10F5-C3F12942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047" y="3188632"/>
            <a:ext cx="5342455" cy="2091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FB7AFE0-0C43-9DFB-1FCA-391D847D8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45" y="813244"/>
            <a:ext cx="5342455" cy="52273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911E03A-B0AE-DF9B-312C-27E7434DF6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6384"/>
          <a:stretch/>
        </p:blipFill>
        <p:spPr>
          <a:xfrm>
            <a:off x="538433" y="3163912"/>
            <a:ext cx="5482099" cy="2141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CC0994-5CB1-8B7B-034C-5CAD091DCE16}"/>
              </a:ext>
            </a:extLst>
          </p:cNvPr>
          <p:cNvSpPr txBox="1"/>
          <p:nvPr/>
        </p:nvSpPr>
        <p:spPr>
          <a:xfrm>
            <a:off x="7821676" y="5332114"/>
            <a:ext cx="268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Twitter cache trace</a:t>
            </a:r>
          </a:p>
          <a:p>
            <a:pPr algn="ctr"/>
            <a:r>
              <a:rPr lang="en-US" altLang="ko-KR" dirty="0">
                <a:sym typeface="Wingdings" panose="05000000000000000000" pitchFamily="2" charset="2"/>
              </a:rPr>
              <a:t> large object size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62F5A-60DE-C6BE-FFD2-3BDFB80023BF}"/>
              </a:ext>
            </a:extLst>
          </p:cNvPr>
          <p:cNvSpPr txBox="1"/>
          <p:nvPr/>
        </p:nvSpPr>
        <p:spPr>
          <a:xfrm>
            <a:off x="1002135" y="5408598"/>
            <a:ext cx="455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Google </a:t>
            </a:r>
            <a:r>
              <a:rPr lang="en-US" altLang="ko-KR" dirty="0" err="1"/>
              <a:t>protobuf</a:t>
            </a:r>
            <a:r>
              <a:rPr lang="en-US" altLang="ko-KR" dirty="0"/>
              <a:t> bytes size distribution</a:t>
            </a:r>
          </a:p>
          <a:p>
            <a:pPr algn="ctr"/>
            <a:r>
              <a:rPr lang="en-US" altLang="ko-KR" dirty="0">
                <a:sym typeface="Wingdings" panose="05000000000000000000" pitchFamily="2" charset="2"/>
              </a:rPr>
              <a:t> small object size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29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A8E40-1EC2-A26B-D28A-8F8A219BA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3FA5D8-CB10-3DB7-8FC4-1FD3A362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6C05A09-D934-59E9-0798-7D4384AA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4617A7-3DD9-9A19-30E0-88234BC6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Redis integration</a:t>
            </a:r>
          </a:p>
          <a:p>
            <a:pPr lvl="1"/>
            <a:r>
              <a:rPr lang="en-US" altLang="ko-KR" sz="1600" dirty="0"/>
              <a:t>Redis is modified to use the Cornflakes UDP networking stack</a:t>
            </a:r>
          </a:p>
          <a:p>
            <a:pPr lvl="1"/>
            <a:r>
              <a:rPr lang="en-US" altLang="ko-KR" sz="1600" dirty="0"/>
              <a:t>Cornflakes can be integrated into existing systems to improve performance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C05A197-0232-7D5E-A699-F0F7E3AE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95" y="2929762"/>
            <a:ext cx="7344332" cy="300609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4B6A27-4AE2-6139-B8C6-826A1C2A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045" y="204533"/>
            <a:ext cx="5342455" cy="5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FA79-DAED-63EE-CC07-823C52E6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A0ED38-7940-FE42-D5CC-F2CD6752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F04D3B8-AE9E-ED8E-5C73-B3F0885A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6E1C26-0B51-CF0D-61F9-67FC90F1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Generality</a:t>
            </a:r>
            <a:r>
              <a:rPr lang="ko-KR" altLang="en-US" sz="1800" dirty="0"/>
              <a:t> </a:t>
            </a:r>
            <a:r>
              <a:rPr lang="en-US" altLang="ko-KR" sz="1800" dirty="0"/>
              <a:t>across NICs</a:t>
            </a:r>
          </a:p>
          <a:p>
            <a:pPr lvl="1"/>
            <a:r>
              <a:rPr lang="en-US" altLang="ko-KR" sz="1600" dirty="0"/>
              <a:t>On both NICs, scatter-gather outperforms copy when values are 512-bytes or larger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28821D7-D51A-34AB-9112-FADB72B92CED}"/>
              </a:ext>
            </a:extLst>
          </p:cNvPr>
          <p:cNvGrpSpPr/>
          <p:nvPr/>
        </p:nvGrpSpPr>
        <p:grpSpPr>
          <a:xfrm>
            <a:off x="547493" y="2901931"/>
            <a:ext cx="11042271" cy="2544531"/>
            <a:chOff x="548293" y="2978131"/>
            <a:chExt cx="11042271" cy="254453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2EB3743-61C6-816C-45F1-62155DCE0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49799"/>
            <a:stretch/>
          </p:blipFill>
          <p:spPr>
            <a:xfrm>
              <a:off x="548293" y="2978132"/>
              <a:ext cx="5628987" cy="254453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5807193-8456-43B5-B02F-28AA4A43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9799"/>
            <a:stretch/>
          </p:blipFill>
          <p:spPr>
            <a:xfrm>
              <a:off x="5961577" y="2978131"/>
              <a:ext cx="5628987" cy="2544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295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8152-FC38-C973-67A3-FB73CADA0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C6A5A-5686-2B24-8B22-BA092468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4FC224-A326-63E7-EA49-7E99EDCE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89CFE-4C6F-64D0-00E3-E8C4363C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Cornflakes overhead</a:t>
            </a:r>
          </a:p>
          <a:p>
            <a:pPr lvl="1"/>
            <a:r>
              <a:rPr lang="en-US" altLang="ko-KR" sz="1600" dirty="0"/>
              <a:t>Breaks down the average cycles for different parts of request handling</a:t>
            </a:r>
          </a:p>
          <a:p>
            <a:pPr lvl="1"/>
            <a:r>
              <a:rPr lang="en-US" altLang="ko-KR" sz="1600" dirty="0"/>
              <a:t>Cornflakes </a:t>
            </a:r>
            <a:r>
              <a:rPr lang="en-US" altLang="ko-KR" sz="1600" b="1" dirty="0"/>
              <a:t>avoids a copy </a:t>
            </a:r>
            <a:r>
              <a:rPr lang="en-US" altLang="ko-KR" sz="1600" dirty="0"/>
              <a:t>into the serialization data structure during “Set Value”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2355D62-2672-256A-E9F7-ED2C5EE12898}"/>
              </a:ext>
            </a:extLst>
          </p:cNvPr>
          <p:cNvGrpSpPr/>
          <p:nvPr/>
        </p:nvGrpSpPr>
        <p:grpSpPr>
          <a:xfrm>
            <a:off x="1788224" y="3127127"/>
            <a:ext cx="8173591" cy="2668723"/>
            <a:chOff x="2009204" y="3141079"/>
            <a:chExt cx="8173591" cy="266872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B59E963-4F37-D26C-DB5F-26C7BC10E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204" y="3141079"/>
              <a:ext cx="8173591" cy="23815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8CAEA-5771-7EBC-170D-28B69A027E7B}"/>
                </a:ext>
              </a:extLst>
            </p:cNvPr>
            <p:cNvSpPr txBox="1"/>
            <p:nvPr/>
          </p:nvSpPr>
          <p:spPr>
            <a:xfrm>
              <a:off x="5791200" y="5440470"/>
              <a:ext cx="204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Average cycles</a:t>
              </a:r>
              <a:endParaRPr lang="ko-KR" altLang="en-US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455FC18A-0884-139F-682A-52AFD0345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45" y="210593"/>
            <a:ext cx="5339428" cy="5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30D0-4EE4-AFC2-A066-BF768635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55F5EA-B6E1-5844-487E-EE5F6ED3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Limitation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36ECEC9-7356-5B0A-2CD8-0B4F1D07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79B2C8-FE9B-F6FE-AFC7-3FF06AB4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Memory safety</a:t>
            </a:r>
          </a:p>
          <a:p>
            <a:pPr lvl="1"/>
            <a:r>
              <a:rPr lang="en-US" altLang="ko-KR" sz="1600" dirty="0"/>
              <a:t>Cornflakes does not prevent the application from modifying memory during sends</a:t>
            </a:r>
          </a:p>
          <a:p>
            <a:pPr lvl="1"/>
            <a:endParaRPr lang="en-US" altLang="ko-KR" sz="800" dirty="0"/>
          </a:p>
          <a:p>
            <a:endParaRPr lang="en-US" altLang="ko-KR" sz="1800"/>
          </a:p>
          <a:p>
            <a:r>
              <a:rPr lang="en-US" altLang="ko-KR" sz="1800"/>
              <a:t>Static </a:t>
            </a:r>
            <a:r>
              <a:rPr lang="en-US" altLang="ko-KR" sz="1800" dirty="0"/>
              <a:t>zero-copy threshold</a:t>
            </a:r>
          </a:p>
          <a:p>
            <a:pPr lvl="1"/>
            <a:r>
              <a:rPr lang="en-US" altLang="ko-KR" sz="1600" dirty="0"/>
              <a:t>Threshold could change dynamically based on the current memory bandwidth pressure</a:t>
            </a:r>
          </a:p>
          <a:p>
            <a:pPr lvl="1"/>
            <a:endParaRPr lang="en-US" altLang="ko-KR" sz="500" dirty="0"/>
          </a:p>
          <a:p>
            <a:endParaRPr lang="en-US" altLang="ko-KR" sz="1800"/>
          </a:p>
          <a:p>
            <a:r>
              <a:rPr lang="en-US" altLang="ko-KR" sz="1800"/>
              <a:t>Allocation </a:t>
            </a:r>
            <a:r>
              <a:rPr lang="en-US" altLang="ko-KR" sz="1800" dirty="0"/>
              <a:t>of pinned memory</a:t>
            </a:r>
          </a:p>
          <a:p>
            <a:pPr lvl="1"/>
            <a:r>
              <a:rPr lang="en-US" altLang="ko-KR" sz="1600" dirty="0"/>
              <a:t>Applications must modify all I/O allocation sites to use a specific pinned memory allocator that allocates </a:t>
            </a:r>
            <a:r>
              <a:rPr lang="en-US" altLang="ko-KR" sz="1600" dirty="0" err="1"/>
              <a:t>DMAsafe</a:t>
            </a:r>
            <a:r>
              <a:rPr lang="en-US" altLang="ko-KR" sz="1600" dirty="0"/>
              <a:t> memory</a:t>
            </a:r>
          </a:p>
        </p:txBody>
      </p:sp>
    </p:spTree>
    <p:extLst>
      <p:ext uri="{BB962C8B-B14F-4D97-AF65-F5344CB8AC3E}">
        <p14:creationId xmlns:p14="http://schemas.microsoft.com/office/powerpoint/2010/main" val="1724882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A126-28A7-D0EB-95B2-93527A54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8F223-DF6F-D53D-81AC-DDAF3FBE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3591CC5-566E-4D33-BDCB-B47148F2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11B4EB7-932F-B448-96B3-33B03030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Cornflakes is a microsecond-scale serialization library that use NIC scatter-gather to eliminate in-memory copy</a:t>
            </a:r>
          </a:p>
          <a:p>
            <a:endParaRPr lang="en-US" altLang="ko-KR" sz="2000" dirty="0"/>
          </a:p>
          <a:p>
            <a:r>
              <a:rPr lang="en-US" altLang="ko-KR" sz="2000" dirty="0"/>
              <a:t>It uses thresholds to choose between copy and zero-copy, matching traditional libraries performance</a:t>
            </a:r>
            <a:r>
              <a:rPr lang="ko-KR" altLang="en-US" sz="2000" dirty="0"/>
              <a:t> </a:t>
            </a:r>
            <a:r>
              <a:rPr lang="en-US" altLang="ko-KR" sz="2000" dirty="0"/>
              <a:t>for small data and exceeding them for large data</a:t>
            </a:r>
          </a:p>
          <a:p>
            <a:endParaRPr lang="en-US" altLang="ko-KR" sz="2000" dirty="0"/>
          </a:p>
          <a:p>
            <a:r>
              <a:rPr lang="en-US" altLang="ko-KR" sz="2000" dirty="0"/>
              <a:t>Cornflakes can be efficiently integrated into existing systems and implemented for multiple NICs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647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467D98-CC16-5077-E089-678C71BDD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17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CD1C3F-68C7-524A-1763-79E148BD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1478E4-A95D-7ADE-C706-12A7E168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8C6394-54DA-834F-1525-45EE466D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/>
              <a:t>Data serialization is a critical process in data center networking and accounts for a significant portion of CPU usage. For instance, Google and Meta report that data serialization consumes 9.6% and 6.7% of CPU cycles, respectively</a:t>
            </a:r>
          </a:p>
          <a:p>
            <a:endParaRPr lang="en-US" altLang="ko-KR" sz="2000"/>
          </a:p>
          <a:p>
            <a:r>
              <a:rPr lang="en-US" altLang="ko-KR" sz="2000"/>
              <a:t>The scatter-gather function of modern Network Interface Cards (NICs) have opened up the possibility of eliminating memory copying in data transmission. However, the additional memory management overhead can negatively impact performance</a:t>
            </a:r>
          </a:p>
          <a:p>
            <a:endParaRPr lang="en-US" altLang="ko-KR" sz="2000"/>
          </a:p>
          <a:p>
            <a:r>
              <a:rPr lang="en-US" altLang="ko-KR" sz="2000"/>
              <a:t>Cornflakes is a hybrid serialization stack that leverages scatter-gather when it improves performance and falls back to memory copying otherwise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B42C5B6-DAD6-BD5D-0541-588588C8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254" y="1822635"/>
            <a:ext cx="5513492" cy="40908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790CBEE-E721-FBD2-B32D-D4484BBC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067" y="201286"/>
            <a:ext cx="6899065" cy="359626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D812B9-5DB4-6384-FB21-C9EBDACDE630}"/>
              </a:ext>
            </a:extLst>
          </p:cNvPr>
          <p:cNvSpPr/>
          <p:nvPr/>
        </p:nvSpPr>
        <p:spPr>
          <a:xfrm>
            <a:off x="6588579" y="4090307"/>
            <a:ext cx="1771650" cy="10205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E16B6D2D-6AAB-A0B8-F041-09FE80E29D5D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 flipH="1" flipV="1">
            <a:off x="6866964" y="2597043"/>
            <a:ext cx="2093900" cy="8926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DDC0649-9509-D130-C3DA-9D92D64728A4}"/>
              </a:ext>
            </a:extLst>
          </p:cNvPr>
          <p:cNvSpPr/>
          <p:nvPr/>
        </p:nvSpPr>
        <p:spPr>
          <a:xfrm>
            <a:off x="8360229" y="825071"/>
            <a:ext cx="2130878" cy="23426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C0821-2FE2-45C0-3179-6FA59746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2B9F9F-766C-0CE3-84D1-66F864E0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CD2F8B0-2E2A-F078-5080-D35EF4E9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B1490F-A3B0-F2F2-8CFE-6AC9687B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/>
              <a:t>Serialization</a:t>
            </a:r>
          </a:p>
          <a:p>
            <a:pPr lvl="1"/>
            <a:r>
              <a:rPr lang="en-US" altLang="ko-KR" sz="1600"/>
              <a:t>Serialization is the process of converting complex data structures into a byte format for storage or transmission</a:t>
            </a:r>
          </a:p>
          <a:p>
            <a:pPr lvl="1"/>
            <a:r>
              <a:rPr lang="en-US" altLang="ko-KR" sz="1600"/>
              <a:t>It transforms data into a standard format during network communication or file storage, improving system compatibility and ensuring efficient transmission and storage</a:t>
            </a:r>
          </a:p>
          <a:p>
            <a:endParaRPr lang="en-US" altLang="ko-KR" sz="2000"/>
          </a:p>
          <a:p>
            <a:r>
              <a:rPr lang="en-US" altLang="ko-KR" sz="2000"/>
              <a:t>Scatter-gather</a:t>
            </a:r>
          </a:p>
          <a:p>
            <a:pPr lvl="1"/>
            <a:r>
              <a:rPr lang="en-US" altLang="ko-KR" sz="1600"/>
              <a:t>Scatter-gather I/O is a technique for processing data by handling multiple scattered data blocks in memory without copying them</a:t>
            </a:r>
          </a:p>
          <a:p>
            <a:pPr lvl="2"/>
            <a:r>
              <a:rPr lang="en-US" altLang="ko-KR" sz="1400" b="1"/>
              <a:t>Scatter</a:t>
            </a:r>
            <a:r>
              <a:rPr lang="en-US" altLang="ko-KR" sz="1400"/>
              <a:t>: Data is distributed and stored across multiple memory buffers. For instance, a packet’s header and body can be stored in different memory locations</a:t>
            </a:r>
          </a:p>
          <a:p>
            <a:pPr lvl="2"/>
            <a:r>
              <a:rPr lang="en-US" altLang="ko-KR" sz="1400" b="1"/>
              <a:t>Gather</a:t>
            </a:r>
            <a:r>
              <a:rPr lang="en-US" altLang="ko-KR" sz="1400"/>
              <a:t>: When transmitting data over a network or writing it to a file, these scattered data blocks are collected and processed in one go. The data is directly transferred to the network interface card (NIC) or disk</a:t>
            </a:r>
          </a:p>
          <a:p>
            <a:pPr lvl="1"/>
            <a:r>
              <a:rPr lang="en-US" altLang="ko-KR" sz="1600"/>
              <a:t>Using scatter-gather I/O eliminates the need to copy data within memory before transmission, reducing CPU overhead and improving performance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11036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225E-BB81-8579-CCB0-D23E16BB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AD13AB-A81C-4C2D-9774-7DE66FFE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A37AEB2-9E95-FC84-95A8-9D093E72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FE0A5A-4F18-F7C4-C0E5-EBD459A9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/>
              <a:t>Scatter-gather Serialization Stack</a:t>
            </a:r>
          </a:p>
          <a:p>
            <a:pPr lvl="1"/>
            <a:r>
              <a:rPr lang="en-US" altLang="ko-KR" sz="1600"/>
              <a:t>A software architecture that leverages scatter-gather I/O technology to enhance the efficiency of data serialization</a:t>
            </a:r>
          </a:p>
          <a:p>
            <a:pPr lvl="1"/>
            <a:r>
              <a:rPr lang="en-US" altLang="ko-KR" sz="1600"/>
              <a:t>Typically, serialization involves copying data structures into a contiguous memory block before sending them over the network, incurring significant copying overhead</a:t>
            </a:r>
          </a:p>
          <a:p>
            <a:pPr lvl="2"/>
            <a:r>
              <a:rPr lang="en-US" altLang="ko-KR" sz="1400"/>
              <a:t>Instead of copying data into a single contiguous block, this approach retains data in multiple scattered memory locations</a:t>
            </a:r>
          </a:p>
          <a:p>
            <a:pPr lvl="2"/>
            <a:r>
              <a:rPr lang="en-US" altLang="ko-KR" sz="1400"/>
              <a:t>The Network Interface Card (NIC) utilizes its scatter-gather capabilities to collect the scattered data, assemble it into packets, and transmit it directly</a:t>
            </a:r>
          </a:p>
          <a:p>
            <a:pPr lvl="2"/>
            <a:endParaRPr lang="en-US" altLang="ko-KR" sz="1600"/>
          </a:p>
          <a:p>
            <a:r>
              <a:rPr lang="en-US" altLang="ko-KR" sz="2000"/>
              <a:t>Scatter-gather Serialization Stack in Cornflakes</a:t>
            </a:r>
          </a:p>
          <a:p>
            <a:pPr lvl="1"/>
            <a:r>
              <a:rPr lang="en-US" altLang="ko-KR" sz="1600"/>
              <a:t>A </a:t>
            </a:r>
            <a:r>
              <a:rPr lang="en-US" altLang="ko-KR" sz="1600" b="1"/>
              <a:t>hybrid stack</a:t>
            </a:r>
            <a:r>
              <a:rPr lang="en-US" altLang="ko-KR" sz="1600"/>
              <a:t> that adapts serialization strategies based on data size</a:t>
            </a:r>
            <a:endParaRPr lang="en-US" altLang="ko-KR" sz="2000"/>
          </a:p>
          <a:p>
            <a:pPr lvl="2"/>
            <a:r>
              <a:rPr lang="en-US" altLang="ko-KR" sz="1400"/>
              <a:t>Small data: Processed through copying</a:t>
            </a:r>
          </a:p>
          <a:p>
            <a:pPr lvl="2"/>
            <a:r>
              <a:rPr lang="en-US" altLang="ko-KR" sz="1400"/>
              <a:t>Large data: Transmitted using scatter-gather I/O, avoiding copying overhead</a:t>
            </a:r>
          </a:p>
          <a:p>
            <a:pPr lvl="1"/>
            <a:r>
              <a:rPr lang="en-US" altLang="ko-KR" sz="1600" b="1"/>
              <a:t>Safety</a:t>
            </a:r>
            <a:r>
              <a:rPr lang="en-US" altLang="ko-KR" sz="1600"/>
              <a:t>: Ensures memory safety and operates seamlessly with non-DMA-safe memory</a:t>
            </a:r>
          </a:p>
          <a:p>
            <a:pPr lvl="1"/>
            <a:r>
              <a:rPr lang="en-US" altLang="ko-KR" sz="1600" b="1"/>
              <a:t>Transparency</a:t>
            </a:r>
            <a:r>
              <a:rPr lang="en-US" altLang="ko-KR" sz="1600"/>
              <a:t>: Designed so developers do not need to manage memory or decide whether to copy data explicitly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34025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CE75-874C-9A20-D3D3-AF173BF5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0594C8-4487-45C6-4116-05A3FB8D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Contribution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DD33FE3-521A-6708-25D2-DAB102D7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220AE6-9D17-AB8B-4737-292F5954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038751"/>
            <a:ext cx="11748239" cy="5465577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900" b="1"/>
              <a:t>Dynamic Selection Algorithm</a:t>
            </a:r>
          </a:p>
          <a:p>
            <a:pPr lvl="1"/>
            <a:r>
              <a:rPr lang="en-US" altLang="ko-KR" sz="1700"/>
              <a:t>Efficiently chooses between scatter-gather and copy-based approaches at runtime</a:t>
            </a:r>
          </a:p>
          <a:p>
            <a:pPr lvl="2"/>
            <a:r>
              <a:rPr lang="en-US" altLang="ko-KR" sz="1500"/>
              <a:t>A hybrid strategy was designed based on findings that processing data larger than </a:t>
            </a:r>
            <a:r>
              <a:rPr lang="en-US" altLang="ko-KR" sz="1500" b="1"/>
              <a:t>512 bytes</a:t>
            </a:r>
            <a:r>
              <a:rPr lang="en-US" altLang="ko-KR" sz="1500"/>
              <a:t> with scatter-gather is more efficient</a:t>
            </a:r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1800" b="1"/>
          </a:p>
          <a:p>
            <a:r>
              <a:rPr lang="en-US" altLang="ko-KR" sz="1900" b="1"/>
              <a:t>Hardware Optimization</a:t>
            </a:r>
          </a:p>
          <a:p>
            <a:pPr lvl="1"/>
            <a:r>
              <a:rPr lang="en-US" altLang="ko-KR" sz="1700"/>
              <a:t>Tightly integrated with NIC hardware, providing a </a:t>
            </a:r>
            <a:r>
              <a:rPr lang="en-US" altLang="ko-KR" sz="1700" b="1"/>
              <a:t>serialize-and-send</a:t>
            </a:r>
            <a:r>
              <a:rPr lang="en-US" altLang="ko-KR" sz="1700"/>
              <a:t> interface that merges serialization and networking operations for enhanced performance</a:t>
            </a:r>
          </a:p>
          <a:p>
            <a:endParaRPr lang="en-US" altLang="ko-KR" sz="2000" b="1"/>
          </a:p>
          <a:p>
            <a:r>
              <a:rPr lang="en-US" altLang="ko-KR" sz="1900" b="1"/>
              <a:t>Versatility</a:t>
            </a:r>
          </a:p>
          <a:p>
            <a:pPr lvl="1"/>
            <a:r>
              <a:rPr lang="en-US" altLang="ko-KR" sz="1700"/>
              <a:t>Designed for seamless integration with various applications and workloads</a:t>
            </a:r>
          </a:p>
          <a:p>
            <a:pPr lvl="2"/>
            <a:r>
              <a:rPr lang="en-US" altLang="ko-KR" sz="1500"/>
              <a:t>Demonstrated performance improvements in systems like Redis, showcasing its adaptability and effectiveness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65410A7-339E-500E-F2ED-F887CED84A96}"/>
              </a:ext>
            </a:extLst>
          </p:cNvPr>
          <p:cNvGrpSpPr/>
          <p:nvPr/>
        </p:nvGrpSpPr>
        <p:grpSpPr>
          <a:xfrm>
            <a:off x="1291443" y="2195133"/>
            <a:ext cx="9726015" cy="1627027"/>
            <a:chOff x="1291443" y="2170641"/>
            <a:chExt cx="9726015" cy="162702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B16370A-FFFE-0A22-9809-23CFF05B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8619" y="2170641"/>
              <a:ext cx="4178839" cy="1627027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F5AC2ED-AA50-B934-126F-BAA65D271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443" y="2170641"/>
              <a:ext cx="4530477" cy="162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8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4E21-4776-669B-9872-2D1DCAEA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6423B-345A-3E10-5974-127DB6F6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7E42A0A-986F-8FAD-7DDF-E09B5A37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D98906-EBA7-81D2-C375-5773EA50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038750"/>
            <a:ext cx="11565423" cy="5465577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900" b="1"/>
              <a:t>Cornflakes</a:t>
            </a:r>
            <a:r>
              <a:rPr lang="en-US" altLang="ko-KR" sz="1900"/>
              <a:t> is a hybrid serialization library designed with an integrated networking stack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Supports zero-copy serialization using scatter-gather approach in application memory, ensuring safety and efficiency</a:t>
            </a:r>
          </a:p>
          <a:p>
            <a:endParaRPr lang="en-US" altLang="ko-KR" sz="1800"/>
          </a:p>
          <a:p>
            <a:r>
              <a:rPr lang="en-US" altLang="ko-KR" sz="1900"/>
              <a:t>Cornflakes Programming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Cornflakes' programming model is very similar to existing serialization libraries (Protobuf, FlatBuffers)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 b="1"/>
              <a:t>Data structure definition, code generation, and usage of Cornflakes objects</a:t>
            </a:r>
            <a:endParaRPr lang="en-US" altLang="ko-KR" sz="150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Uses reference counted buffers (RcBuf) and hybrid smart pointers (CFPtr)</a:t>
            </a:r>
          </a:p>
          <a:p>
            <a:endParaRPr lang="en-US" altLang="ko-KR" sz="1800"/>
          </a:p>
          <a:p>
            <a:r>
              <a:rPr lang="en-US" altLang="ko-KR" sz="1900"/>
              <a:t>Serialization Library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Scatter-Gather Heuristic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Constructing CFPtr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Serialize-and-Send API</a:t>
            </a:r>
          </a:p>
          <a:p>
            <a:endParaRPr lang="en-US" altLang="ko-KR" sz="1800"/>
          </a:p>
          <a:p>
            <a:r>
              <a:rPr lang="en-US" altLang="ko-KR" sz="1900"/>
              <a:t>Cornflakes Wire Format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Uses wire format similar to Cap'n Proto and FlatBuffers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500"/>
              <a:t>Hardware compatibility &amp; Server-to-server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72188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1DCF-31E5-0401-64C3-79D8899E2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D901B-59B3-44E5-BE74-90778F34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Cornflakes’s Programming Model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E0B1B1B-E131-C3B2-E625-1BD64627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71CD47-6DE9-B524-9BED-5D956E7C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b="1" dirty="0"/>
              <a:t>Cornflakes Programming Model</a:t>
            </a:r>
          </a:p>
          <a:p>
            <a:pPr lvl="1"/>
            <a:r>
              <a:rPr lang="en-US" altLang="ko-KR" sz="1400" dirty="0"/>
              <a:t>Cornflakes' programming model is almost identical to existing serialization libraries</a:t>
            </a:r>
          </a:p>
          <a:p>
            <a:pPr lvl="1"/>
            <a:endParaRPr lang="en-US" altLang="ko-KR" sz="1400" dirty="0"/>
          </a:p>
          <a:p>
            <a:pPr marL="457200" lvl="1" indent="0">
              <a:buNone/>
            </a:pPr>
            <a:endParaRPr lang="en-US" altLang="ko-KR" sz="1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Data Structure Definition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Define data structure schemas using </a:t>
            </a:r>
            <a:r>
              <a:rPr lang="en-US" altLang="ko-KR" sz="1400" dirty="0" err="1"/>
              <a:t>Protobuf's</a:t>
            </a:r>
            <a:r>
              <a:rPr lang="en-US" altLang="ko-KR" sz="1400" dirty="0"/>
              <a:t> existing schema language</a:t>
            </a:r>
          </a:p>
          <a:p>
            <a:pPr lvl="1">
              <a:lnSpc>
                <a:spcPct val="150000"/>
              </a:lnSpc>
            </a:pP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solidFill>
                  <a:srgbClr val="0000FF"/>
                </a:solidFill>
              </a:rPr>
              <a:t>Code Generation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Call the Cornflakes compiler to generate objects and their implementation code for messages from the schema file</a:t>
            </a:r>
          </a:p>
          <a:p>
            <a:pPr lvl="2">
              <a:lnSpc>
                <a:spcPct val="150000"/>
              </a:lnSpc>
            </a:pP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Object Construction and Usage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Use the generated functions to construct Cornflakes objects in application code and populate data</a:t>
            </a:r>
          </a:p>
          <a:p>
            <a:pPr marL="457200" lvl="1" indent="0">
              <a:buNone/>
            </a:pPr>
            <a:endParaRPr lang="en-US" altLang="ko-KR" sz="1600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ED131A3-0423-5F81-40FF-CC20D996868B}"/>
              </a:ext>
            </a:extLst>
          </p:cNvPr>
          <p:cNvGrpSpPr/>
          <p:nvPr/>
        </p:nvGrpSpPr>
        <p:grpSpPr>
          <a:xfrm>
            <a:off x="8055848" y="1335339"/>
            <a:ext cx="4079002" cy="2970649"/>
            <a:chOff x="7884230" y="1380396"/>
            <a:chExt cx="4307770" cy="305982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7F351AE-795C-A5D4-3670-D0FC0F175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0872" y="1380396"/>
              <a:ext cx="4131128" cy="3059824"/>
            </a:xfrm>
            <a:prstGeom prst="rect">
              <a:avLst/>
            </a:prstGeom>
          </p:spPr>
        </p:pic>
        <p:sp>
          <p:nvSpPr>
            <p:cNvPr id="9" name="왼쪽 중괄호 8">
              <a:extLst>
                <a:ext uri="{FF2B5EF4-FFF2-40B4-BE49-F238E27FC236}">
                  <a16:creationId xmlns:a16="http://schemas.microsoft.com/office/drawing/2014/main" id="{92765935-6F12-C431-81BC-52D1E3BF7515}"/>
                </a:ext>
              </a:extLst>
            </p:cNvPr>
            <p:cNvSpPr/>
            <p:nvPr/>
          </p:nvSpPr>
          <p:spPr>
            <a:xfrm>
              <a:off x="7900391" y="1469571"/>
              <a:ext cx="174004" cy="130628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왼쪽 중괄호 10">
              <a:extLst>
                <a:ext uri="{FF2B5EF4-FFF2-40B4-BE49-F238E27FC236}">
                  <a16:creationId xmlns:a16="http://schemas.microsoft.com/office/drawing/2014/main" id="{ABC2423D-05B8-FA4A-A1F2-4B56C4520B8D}"/>
                </a:ext>
              </a:extLst>
            </p:cNvPr>
            <p:cNvSpPr/>
            <p:nvPr/>
          </p:nvSpPr>
          <p:spPr>
            <a:xfrm>
              <a:off x="7884230" y="3037114"/>
              <a:ext cx="174004" cy="787594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96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A2104-78B7-7388-7BC1-E6F96D46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C6E4D-D675-BBBF-1EC5-1EF7A891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Cornflakes’s Programming Model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6E4CC38-3627-E240-7756-B793257D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BF55B3-BAC3-8FC1-33E5-DB053E9DD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b="1"/>
              <a:t>Ref-counted Buffers (RcBuf)</a:t>
            </a:r>
          </a:p>
          <a:p>
            <a:pPr lvl="1"/>
            <a:r>
              <a:rPr lang="en-US" altLang="ko-KR" sz="1400"/>
              <a:t>When applications, serialization libraries, and networking stacks </a:t>
            </a:r>
            <a:r>
              <a:rPr lang="en-US" altLang="ko-KR" sz="1400" b="1"/>
              <a:t>access the same memory asynchronously</a:t>
            </a:r>
            <a:r>
              <a:rPr lang="en-US" altLang="ko-KR" sz="1400"/>
              <a:t>, </a:t>
            </a:r>
            <a:br>
              <a:rPr lang="en-US" altLang="ko-KR" sz="1400"/>
            </a:br>
            <a:r>
              <a:rPr lang="en-US" altLang="ko-KR" sz="1400"/>
              <a:t>upper layers must ensure they don't deallocate or reallocate memory that lower layers are still using </a:t>
            </a:r>
          </a:p>
          <a:p>
            <a:pPr lvl="1"/>
            <a:r>
              <a:rPr lang="en-US" altLang="ko-KR" sz="1400"/>
              <a:t>Cornflakes' networking stack provides an allocator that returns </a:t>
            </a:r>
            <a:r>
              <a:rPr lang="en-US" altLang="ko-KR" sz="1400" b="1"/>
              <a:t>reference-counted DMA-safe memory</a:t>
            </a:r>
            <a:endParaRPr lang="en-US" altLang="ko-KR" sz="1400">
              <a:solidFill>
                <a:srgbClr val="FF0000"/>
              </a:solidFill>
            </a:endParaRPr>
          </a:p>
          <a:p>
            <a:pPr lvl="1"/>
            <a:endParaRPr lang="en-US" altLang="ko-KR" sz="1600">
              <a:solidFill>
                <a:srgbClr val="FF0000"/>
              </a:solidFill>
            </a:endParaRPr>
          </a:p>
          <a:p>
            <a:pPr lvl="1"/>
            <a:r>
              <a:rPr lang="en-US" altLang="ko-KR" sz="1600"/>
              <a:t>Listing 2: RcBuf</a:t>
            </a:r>
          </a:p>
          <a:p>
            <a:pPr lvl="2">
              <a:lnSpc>
                <a:spcPct val="160000"/>
              </a:lnSpc>
            </a:pPr>
            <a:r>
              <a:rPr lang="en-US" altLang="ko-KR" sz="1400"/>
              <a:t>Reference count increases when RcBuf is allocated or cloned</a:t>
            </a:r>
          </a:p>
          <a:p>
            <a:pPr lvl="2">
              <a:lnSpc>
                <a:spcPct val="160000"/>
              </a:lnSpc>
            </a:pPr>
            <a:r>
              <a:rPr lang="en-US" altLang="ko-KR" sz="1400"/>
              <a:t>Reference count decreases when RcBuf is deleted</a:t>
            </a:r>
          </a:p>
          <a:p>
            <a:pPr lvl="2">
              <a:lnSpc>
                <a:spcPct val="160000"/>
              </a:lnSpc>
            </a:pPr>
            <a:r>
              <a:rPr lang="en-US" altLang="ko-KR" sz="1400"/>
              <a:t>Memory is automatically freed when the last reference is deleted</a:t>
            </a:r>
          </a:p>
          <a:p>
            <a:pPr lvl="2">
              <a:lnSpc>
                <a:spcPct val="160000"/>
              </a:lnSpc>
            </a:pPr>
            <a:endParaRPr lang="en-US" altLang="ko-KR" sz="1400"/>
          </a:p>
          <a:p>
            <a:pPr marL="457200" lvl="1" indent="0">
              <a:lnSpc>
                <a:spcPct val="160000"/>
              </a:lnSpc>
              <a:buNone/>
            </a:pPr>
            <a:endParaRPr lang="en-US" altLang="ko-KR" sz="1400"/>
          </a:p>
          <a:p>
            <a:pPr lvl="1">
              <a:lnSpc>
                <a:spcPct val="160000"/>
              </a:lnSpc>
            </a:pPr>
            <a:r>
              <a:rPr lang="en-US" altLang="ko-KR" sz="1400"/>
              <a:t>While existing kernel bypass systems like Demikernel and DPDK also provide reference-counted DMA-safe buffers to applications, </a:t>
            </a:r>
            <a:r>
              <a:rPr lang="en-US" altLang="ko-KR" sz="1400" b="1"/>
              <a:t>Cornflakes directly integrates these abstractions into the serialization library</a:t>
            </a:r>
            <a:endParaRPr lang="en-US" altLang="ko-KR" sz="140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A426341-A420-E59F-AB6E-F49B0D77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012" y="2955472"/>
            <a:ext cx="4481885" cy="20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30925</TotalTime>
  <Words>2231</Words>
  <Application>Microsoft Office PowerPoint</Application>
  <PresentationFormat>와이드스크린</PresentationFormat>
  <Paragraphs>295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Tahoma</vt:lpstr>
      <vt:lpstr>Wingdings</vt:lpstr>
      <vt:lpstr>Office 테마</vt:lpstr>
      <vt:lpstr>Cornflakes: Zero-Copy Serialization for Microsecond-Scale Networking</vt:lpstr>
      <vt:lpstr>PowerPoint 프레젠테이션</vt:lpstr>
      <vt:lpstr>Introduction</vt:lpstr>
      <vt:lpstr>Background</vt:lpstr>
      <vt:lpstr>Background</vt:lpstr>
      <vt:lpstr>Contribution</vt:lpstr>
      <vt:lpstr>Design</vt:lpstr>
      <vt:lpstr>Cornflakes’s Programming Model</vt:lpstr>
      <vt:lpstr>Cornflakes’s Programming Model</vt:lpstr>
      <vt:lpstr>Cornflakes’s Programming Model</vt:lpstr>
      <vt:lpstr>Cornflakes’s Programming Model</vt:lpstr>
      <vt:lpstr>Serialization Library Features </vt:lpstr>
      <vt:lpstr>Serialization Library Features </vt:lpstr>
      <vt:lpstr>Serialization Library Features </vt:lpstr>
      <vt:lpstr>Serialization Library Features </vt:lpstr>
      <vt:lpstr>Cornflakes Wire Format</vt:lpstr>
      <vt:lpstr>Cornflakes Wire Format</vt:lpstr>
      <vt:lpstr>Cornflakes Wire Format</vt:lpstr>
      <vt:lpstr>Implementation</vt:lpstr>
      <vt:lpstr>Determine Copy or Not</vt:lpstr>
      <vt:lpstr>Evaluation</vt:lpstr>
      <vt:lpstr>Evaluation</vt:lpstr>
      <vt:lpstr>Evaluation</vt:lpstr>
      <vt:lpstr>Evaluation</vt:lpstr>
      <vt:lpstr>Evaluation</vt:lpstr>
      <vt:lpstr>Limitation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수환 신</cp:lastModifiedBy>
  <cp:revision>2756</cp:revision>
  <cp:lastPrinted>2019-08-20T01:06:00Z</cp:lastPrinted>
  <dcterms:created xsi:type="dcterms:W3CDTF">2019-06-24T08:20:15Z</dcterms:created>
  <dcterms:modified xsi:type="dcterms:W3CDTF">2024-11-25T07:16:00Z</dcterms:modified>
</cp:coreProperties>
</file>