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5" r:id="rId3"/>
    <p:sldId id="267" r:id="rId4"/>
    <p:sldId id="279" r:id="rId5"/>
    <p:sldId id="268" r:id="rId6"/>
    <p:sldId id="270" r:id="rId7"/>
    <p:sldId id="271" r:id="rId8"/>
    <p:sldId id="272" r:id="rId9"/>
    <p:sldId id="273" r:id="rId10"/>
    <p:sldId id="284" r:id="rId11"/>
    <p:sldId id="274" r:id="rId12"/>
    <p:sldId id="286" r:id="rId13"/>
    <p:sldId id="287" r:id="rId14"/>
    <p:sldId id="288" r:id="rId15"/>
    <p:sldId id="289" r:id="rId16"/>
    <p:sldId id="290" r:id="rId17"/>
    <p:sldId id="276" r:id="rId18"/>
    <p:sldId id="297" r:id="rId19"/>
    <p:sldId id="277" r:id="rId20"/>
    <p:sldId id="295" r:id="rId21"/>
    <p:sldId id="293" r:id="rId22"/>
    <p:sldId id="305" r:id="rId23"/>
    <p:sldId id="306" r:id="rId24"/>
    <p:sldId id="308" r:id="rId25"/>
    <p:sldId id="278" r:id="rId26"/>
    <p:sldId id="316" r:id="rId27"/>
    <p:sldId id="317" r:id="rId28"/>
    <p:sldId id="318" r:id="rId29"/>
    <p:sldId id="322" r:id="rId30"/>
    <p:sldId id="323" r:id="rId31"/>
    <p:sldId id="263" r:id="rId32"/>
    <p:sldId id="311" r:id="rId33"/>
    <p:sldId id="264" r:id="rId34"/>
    <p:sldId id="313" r:id="rId35"/>
    <p:sldId id="312" r:id="rId36"/>
    <p:sldId id="259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2F2F2"/>
    <a:srgbClr val="24B6E4"/>
    <a:srgbClr val="F0F0F0"/>
    <a:srgbClr val="DAE3F3"/>
    <a:srgbClr val="FFFFFF"/>
    <a:srgbClr val="0B2D86"/>
    <a:srgbClr val="FFDBD1"/>
    <a:srgbClr val="FFAFAF"/>
    <a:srgbClr val="DCC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9" autoAdjust="0"/>
    <p:restoredTop sz="80423" autoAdjust="0"/>
  </p:normalViewPr>
  <p:slideViewPr>
    <p:cSldViewPr snapToGrid="0" snapToObjects="1" showGuides="1">
      <p:cViewPr>
        <p:scale>
          <a:sx n="100" d="100"/>
          <a:sy n="100" d="100"/>
        </p:scale>
        <p:origin x="374" y="4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20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2024-11-30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2024-11-30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" dirty="0"/>
              <a:t>Each node has its own feature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7479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Sub-optimal In-memory Cache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Problem: Inefficient caching leads to high cache miss ratios.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Observation: Optimal caching (</a:t>
            </a:r>
            <a:r>
              <a:rPr lang="en-US" altLang="ko-KR" b="0" i="0" dirty="0" err="1">
                <a:solidFill>
                  <a:srgbClr val="0D0D0D"/>
                </a:solidFill>
                <a:effectLst/>
                <a:latin typeface="ui-sans-serif"/>
              </a:rPr>
              <a:t>Belady</a:t>
            </a:r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) significantly outperforms current methods (</a:t>
            </a:r>
            <a:r>
              <a:rPr lang="en-US" altLang="ko-KR" b="0" i="0" dirty="0" err="1">
                <a:solidFill>
                  <a:srgbClr val="0D0D0D"/>
                </a:solidFill>
                <a:effectLst/>
                <a:latin typeface="ui-sans-serif"/>
              </a:rPr>
              <a:t>PaGraph</a:t>
            </a:r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).</a:t>
            </a:r>
          </a:p>
          <a:p>
            <a:endParaRPr lang="en-US" altLang="ko-KR" b="0" dirty="0"/>
          </a:p>
          <a:p>
            <a:pPr algn="l"/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Sub-optimal Pipeline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Problem: Inefficiencies in sample and gather stages dominate iteration time.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0D0D0D"/>
                </a:solidFill>
                <a:effectLst/>
                <a:latin typeface="ui-sans-serif"/>
              </a:rPr>
              <a:t>Observation: Per-iteration time is significantly longer than optimal, especially for larger datasets.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075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superbatch</a:t>
            </a:r>
            <a:r>
              <a:rPr lang="en-US" altLang="ko-KR" dirty="0"/>
              <a:t>: Ginex performs sampling for a predefined number of batches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8263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Changeset: which feature vectors to insert and which ones to evict from the feature cache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572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2332870"/>
            <a:ext cx="10416988" cy="1340054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730EEEFA-EA63-98ED-A7AC-9ABC1E469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92" y="4199102"/>
            <a:ext cx="7631684" cy="39371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0593AA0-A239-BC96-4C2B-A24A29BA54B4}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A429C-A560-6BFB-59B3-817B002742CA}"/>
              </a:ext>
            </a:extLst>
          </p:cNvPr>
          <p:cNvSpPr txBox="1"/>
          <p:nvPr userDrawn="1"/>
        </p:nvSpPr>
        <p:spPr>
          <a:xfrm>
            <a:off x="618216" y="1168595"/>
            <a:ext cx="263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C06CB7FC-E3FF-3628-2342-A66CD4B8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928" y="549000"/>
            <a:ext cx="6480000" cy="5760000"/>
          </a:xfrm>
        </p:spPr>
        <p:txBody>
          <a:bodyPr/>
          <a:lstStyle>
            <a:lvl1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arenR"/>
              <a:defRPr sz="22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145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1717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eriod"/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01277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8876963" cy="831299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0B2D8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35339"/>
            <a:ext cx="11565423" cy="5065461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600"/>
              </a:spcBef>
              <a:buFontTx/>
              <a:buChar char="-"/>
              <a:defRPr sz="22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defRPr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defRPr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defRPr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2749973"/>
            <a:ext cx="10416988" cy="1340054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769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4" r:id="rId3"/>
    <p:sldLayoutId id="2147483662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skim1102@dankook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B153D-E116-59DF-0049-1D61A8A0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92" y="2332870"/>
            <a:ext cx="11816366" cy="1340054"/>
          </a:xfrm>
        </p:spPr>
        <p:txBody>
          <a:bodyPr/>
          <a:lstStyle/>
          <a:p>
            <a:r>
              <a:rPr lang="en-US" altLang="ko-KR" sz="2800" dirty="0"/>
              <a:t>Ginex: SSD-enabled billion-scale graph neural network training on a single machine via provably optimal in-memory caching</a:t>
            </a:r>
            <a:endParaRPr lang="ko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27A4BFD-C0F4-668B-311B-88227C444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92" y="4199102"/>
            <a:ext cx="7182984" cy="714188"/>
          </a:xfrm>
        </p:spPr>
        <p:txBody>
          <a:bodyPr>
            <a:normAutofit/>
          </a:bodyPr>
          <a:lstStyle/>
          <a:p>
            <a:r>
              <a:rPr lang="en-US" altLang="ko-K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Yeonhong</a:t>
            </a:r>
            <a:r>
              <a:rPr lang="en-US" altLang="ko-K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Park, </a:t>
            </a:r>
            <a:r>
              <a:rPr lang="en-US" altLang="ko-K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Sunhong</a:t>
            </a:r>
            <a:r>
              <a:rPr lang="en-US" altLang="ko-K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Min, and Jae W. Lee.</a:t>
            </a:r>
          </a:p>
          <a:p>
            <a:r>
              <a:rPr lang="en-US" altLang="ko-K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VLDB ’22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6E631BA-1EFB-61B2-E1D8-930D5E35A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/>
          <a:lstStyle/>
          <a:p>
            <a:r>
              <a:rPr lang="en-US" altLang="ko-KR" dirty="0"/>
              <a:t>2024.12.03</a:t>
            </a:r>
          </a:p>
          <a:p>
            <a:r>
              <a:rPr lang="en-US" altLang="ko-KR" dirty="0"/>
              <a:t>Presentation</a:t>
            </a:r>
            <a:r>
              <a:rPr lang="ko-KR" altLang="en-US" dirty="0"/>
              <a:t> </a:t>
            </a:r>
            <a:r>
              <a:rPr lang="en-US" altLang="ko-KR" dirty="0"/>
              <a:t>by</a:t>
            </a:r>
            <a:r>
              <a:rPr lang="ko-KR" altLang="en-US" dirty="0"/>
              <a:t> </a:t>
            </a:r>
            <a:r>
              <a:rPr lang="en-US" altLang="ko-KR" dirty="0" err="1"/>
              <a:t>Suhwan</a:t>
            </a:r>
            <a:r>
              <a:rPr lang="en-US" altLang="ko-KR" dirty="0"/>
              <a:t> Shin, Boseung Kim</a:t>
            </a:r>
          </a:p>
          <a:p>
            <a:r>
              <a:rPr lang="en-US" altLang="ko-KR" dirty="0">
                <a:hlinkClick r:id="rId2"/>
              </a:rPr>
              <a:t>sshshin@dankook.ac.kr, </a:t>
            </a:r>
            <a:r>
              <a:rPr lang="en-US" altLang="ko-KR" dirty="0">
                <a:hlinkClick r:id="rId2"/>
              </a:rPr>
              <a:t>bskim1102@dankook.ac.kr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10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76ACA-1A17-4E79-3ABF-927CC7607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B3F982-21CD-353D-2BB0-A1361B76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CA67C82-3F7B-A755-F337-A8DF25B4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641DADA-8656-4A09-E537-226B98CE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Ginex</a:t>
            </a:r>
          </a:p>
          <a:p>
            <a:pPr lvl="1"/>
            <a:r>
              <a:rPr lang="en-US" altLang="ko-KR" dirty="0"/>
              <a:t>Inspector-Executor Execution Model</a:t>
            </a:r>
          </a:p>
          <a:p>
            <a:pPr lvl="2"/>
            <a:r>
              <a:rPr lang="en-US" altLang="ko-KR" dirty="0"/>
              <a:t>Inspector: Collect information that is available only at runtime</a:t>
            </a:r>
          </a:p>
          <a:p>
            <a:pPr lvl="2"/>
            <a:r>
              <a:rPr lang="en-US" altLang="ko-KR" dirty="0"/>
              <a:t>Executor: Utilizes this runtime information to optimize data layout</a:t>
            </a:r>
          </a:p>
          <a:p>
            <a:pPr lvl="1"/>
            <a:r>
              <a:rPr lang="en-US" altLang="ko-KR" dirty="0"/>
              <a:t>Enabling optimal management of the feature cache</a:t>
            </a:r>
            <a:endParaRPr lang="ko-KR" altLang="en-US" dirty="0"/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B7C792F2-C8BE-3B36-4F1F-41C01B9CF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844" y="4086445"/>
            <a:ext cx="7012311" cy="24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4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1F715-DD91-00E3-27CD-1D8BDF728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B23230-4C57-E9FC-A7B2-0D89503D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Training Pipeline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D04FD59-743E-5B31-3E20-19353C69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47180D-93FA-70BD-DC5D-118B77E3F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Neighbor Cache Construction</a:t>
            </a:r>
          </a:p>
          <a:p>
            <a:pPr lvl="1"/>
            <a:r>
              <a:rPr lang="en-US" altLang="ko-KR" dirty="0"/>
              <a:t>Ginex uses a static neighbor cache</a:t>
            </a:r>
          </a:p>
          <a:p>
            <a:pPr lvl="1"/>
            <a:r>
              <a:rPr lang="en-US" altLang="ko-KR" dirty="0"/>
              <a:t>To make neighbor cache, Ginex examines the graph structure and picks out important nodes</a:t>
            </a:r>
          </a:p>
          <a:p>
            <a:pPr lvl="1"/>
            <a:r>
              <a:rPr lang="en-US" altLang="ko-KR" dirty="0"/>
              <a:t>This neighbor cache is saved to SSD and would be loaded at the next step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 Avoid the repeated cost of constructing the neighbor cache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A14BE3C2-3A8C-F349-AE97-71AD4670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69" y="239770"/>
            <a:ext cx="4999031" cy="148296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8ADDC3D-03DA-2434-4A49-A88B7808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603"/>
          <a:stretch/>
        </p:blipFill>
        <p:spPr>
          <a:xfrm>
            <a:off x="3125856" y="4530001"/>
            <a:ext cx="5940287" cy="15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BF3AA-2AE3-7C56-2432-A53230BF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9F351F-C368-3FB6-7457-B3C2059A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Training Pipeline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BD14F6-4059-28F9-49D6-E1768C68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3E3708-A36D-97F6-89E9-B902FA76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35339"/>
            <a:ext cx="11565423" cy="5065461"/>
          </a:xfrm>
        </p:spPr>
        <p:txBody>
          <a:bodyPr/>
          <a:lstStyle/>
          <a:p>
            <a:r>
              <a:rPr lang="en-US" altLang="ko-KR" dirty="0"/>
              <a:t>Superbatch Sample</a:t>
            </a:r>
          </a:p>
          <a:p>
            <a:pPr lvl="1"/>
            <a:r>
              <a:rPr lang="en-US" altLang="ko-KR" dirty="0"/>
              <a:t>Load the neighbor cache from preprocessing</a:t>
            </a:r>
          </a:p>
          <a:p>
            <a:pPr lvl="1"/>
            <a:r>
              <a:rPr lang="en-US" altLang="ko-KR" dirty="0"/>
              <a:t>Sampling is started for as many as the </a:t>
            </a:r>
            <a:r>
              <a:rPr lang="en-US" altLang="ko-KR" dirty="0" err="1"/>
              <a:t>superbatch</a:t>
            </a:r>
            <a:r>
              <a:rPr lang="en-US" altLang="ko-KR" dirty="0"/>
              <a:t> size </a:t>
            </a:r>
            <a:r>
              <a:rPr lang="en-US" altLang="ko-KR" i="1" dirty="0"/>
              <a:t>S</a:t>
            </a:r>
          </a:p>
          <a:p>
            <a:pPr lvl="1"/>
            <a:r>
              <a:rPr lang="en-US" altLang="ko-KR" dirty="0"/>
              <a:t>Two-types of sampling results are written to SSD, </a:t>
            </a:r>
            <a:r>
              <a:rPr lang="en-US" altLang="ko-KR" i="1" u="sng" dirty="0"/>
              <a:t>ids</a:t>
            </a:r>
            <a:r>
              <a:rPr lang="en-US" altLang="ko-KR" dirty="0"/>
              <a:t> and </a:t>
            </a:r>
            <a:r>
              <a:rPr lang="en-US" altLang="ko-KR" i="1" u="sng" dirty="0"/>
              <a:t>adj</a:t>
            </a:r>
            <a:r>
              <a:rPr lang="en-US" altLang="ko-KR" dirty="0"/>
              <a:t> </a:t>
            </a:r>
          </a:p>
          <a:p>
            <a:pPr lvl="2"/>
            <a:r>
              <a:rPr lang="en-US" altLang="ko-KR" dirty="0"/>
              <a:t>ids: all the sampled nodes’ IDs</a:t>
            </a:r>
          </a:p>
          <a:p>
            <a:pPr lvl="2"/>
            <a:r>
              <a:rPr lang="en-US" altLang="ko-KR" dirty="0"/>
              <a:t>adj: Data structure that describes the connectivity among the sampled node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E2FA6E1-30D6-3B1F-63F8-F4CF5FEB4B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586" b="59017"/>
          <a:stretch/>
        </p:blipFill>
        <p:spPr>
          <a:xfrm>
            <a:off x="3125856" y="4628867"/>
            <a:ext cx="5940287" cy="155414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FF2833E-C364-9BBD-8492-93C416D31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69" y="239771"/>
            <a:ext cx="4999031" cy="14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0E3F6-47EF-D542-BB91-916144100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B00E19-CD72-7453-6B0C-5820895B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Training Pipeline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94D4D29-DA1F-3CC3-2F12-15717400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66152F-8197-AC92-C198-6831309ED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Changeset Precomputation</a:t>
            </a:r>
          </a:p>
          <a:p>
            <a:pPr lvl="1"/>
            <a:r>
              <a:rPr lang="en-US" altLang="ko-KR" dirty="0"/>
              <a:t>Instead of computing </a:t>
            </a:r>
            <a:r>
              <a:rPr lang="en-US" altLang="ko-KR" dirty="0" err="1"/>
              <a:t>chageset</a:t>
            </a:r>
            <a:r>
              <a:rPr lang="en-US" altLang="ko-KR" dirty="0"/>
              <a:t> in gather(main loop), Ginex precomputes changeset </a:t>
            </a:r>
            <a:br>
              <a:rPr lang="en-US" altLang="ko-KR" dirty="0"/>
            </a:br>
            <a:r>
              <a:rPr lang="en-US" altLang="ko-KR" dirty="0"/>
              <a:t>by examining </a:t>
            </a:r>
            <a:r>
              <a:rPr lang="en-US" altLang="ko-KR" i="1" dirty="0"/>
              <a:t>ids</a:t>
            </a:r>
          </a:p>
          <a:p>
            <a:pPr lvl="1"/>
            <a:r>
              <a:rPr lang="en-US" altLang="ko-KR" dirty="0"/>
              <a:t>Two-types of precomputation results are written to SSD, </a:t>
            </a:r>
            <a:r>
              <a:rPr lang="en-US" altLang="ko-KR" i="1" u="sng" dirty="0" err="1"/>
              <a:t>init</a:t>
            </a:r>
            <a:r>
              <a:rPr lang="en-US" altLang="ko-KR" i="1" dirty="0"/>
              <a:t> </a:t>
            </a:r>
            <a:r>
              <a:rPr lang="en-US" altLang="ko-KR" dirty="0"/>
              <a:t>and </a:t>
            </a:r>
            <a:r>
              <a:rPr lang="en-US" altLang="ko-KR" i="1" u="sng" dirty="0"/>
              <a:t>update</a:t>
            </a:r>
          </a:p>
          <a:p>
            <a:pPr lvl="2"/>
            <a:r>
              <a:rPr lang="en-US" altLang="ko-KR" dirty="0" err="1"/>
              <a:t>init</a:t>
            </a:r>
            <a:r>
              <a:rPr lang="en-US" altLang="ko-KR" dirty="0"/>
              <a:t>: cache initialization status</a:t>
            </a:r>
          </a:p>
          <a:p>
            <a:pPr lvl="2"/>
            <a:r>
              <a:rPr lang="en-US" altLang="ko-KR" dirty="0"/>
              <a:t>update: cache update for every </a:t>
            </a:r>
            <a:r>
              <a:rPr lang="en-US" altLang="ko-KR" i="1" dirty="0"/>
              <a:t>S </a:t>
            </a:r>
            <a:r>
              <a:rPr lang="en-US" altLang="ko-KR" dirty="0"/>
              <a:t>iteration </a:t>
            </a:r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7901F3-2C84-2DD3-BEE4-2216A6CF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974" b="39983"/>
          <a:stretch/>
        </p:blipFill>
        <p:spPr>
          <a:xfrm>
            <a:off x="3125856" y="4617720"/>
            <a:ext cx="5940287" cy="145093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06387E0-4573-5E0C-D581-5EB734218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69" y="239772"/>
            <a:ext cx="4999031" cy="14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62E3E-F7EF-E779-4E6C-38F8A3DA9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9C72F1-028F-D18C-4E6A-311074DE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Training Pipeline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C4A033B-CD4D-8309-9CC3-C3BB7912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41D42E-765B-7917-E7EC-9F83D350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Feature Cache Initialization</a:t>
            </a:r>
          </a:p>
          <a:p>
            <a:pPr lvl="1"/>
            <a:r>
              <a:rPr lang="en-US" altLang="ko-KR" dirty="0"/>
              <a:t>Ginex reads the previously created </a:t>
            </a:r>
            <a:r>
              <a:rPr lang="en-US" altLang="ko-KR" i="1" u="sng" dirty="0" err="1"/>
              <a:t>init</a:t>
            </a:r>
            <a:r>
              <a:rPr lang="en-US" altLang="ko-KR" i="1" dirty="0"/>
              <a:t> </a:t>
            </a:r>
            <a:r>
              <a:rPr lang="en-US" altLang="ko-KR" dirty="0"/>
              <a:t>files and constructs the feature cache</a:t>
            </a:r>
          </a:p>
          <a:p>
            <a:pPr lvl="1"/>
            <a:r>
              <a:rPr lang="en-US" altLang="ko-KR" dirty="0"/>
              <a:t>Building an address table that will be used for cache look-up</a:t>
            </a: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331CD19-63F8-7096-CE95-A02E337D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355" b="20182"/>
          <a:stretch/>
        </p:blipFill>
        <p:spPr>
          <a:xfrm>
            <a:off x="3125856" y="3868069"/>
            <a:ext cx="5940287" cy="148296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4DFF443-EC4A-A9C6-95BF-ABB3FA8A1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69" y="239773"/>
            <a:ext cx="4999031" cy="14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4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5BEBC-FFFD-F9EB-930A-47E0E7B27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A816D-8230-0E6B-0318-0400D62E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Training Pipeline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735DFD8-BB87-EB1C-E1DB-18070431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5F710D-0C00-818B-1520-0C4D5860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35339"/>
            <a:ext cx="11565423" cy="5065461"/>
          </a:xfrm>
        </p:spPr>
        <p:txBody>
          <a:bodyPr/>
          <a:lstStyle/>
          <a:p>
            <a:r>
              <a:rPr lang="en-US" altLang="ko-KR" dirty="0"/>
              <a:t>Main Loop</a:t>
            </a:r>
          </a:p>
          <a:p>
            <a:pPr lvl="1"/>
            <a:r>
              <a:rPr lang="en-US" altLang="ko-KR" dirty="0"/>
              <a:t>All remaining GNN training operations(gather, transfer, compute) are performed iteratively</a:t>
            </a:r>
          </a:p>
          <a:p>
            <a:pPr lvl="1"/>
            <a:r>
              <a:rPr lang="en-US" altLang="ko-KR" dirty="0"/>
              <a:t>Cache Update</a:t>
            </a:r>
          </a:p>
          <a:p>
            <a:pPr lvl="2"/>
            <a:r>
              <a:rPr lang="en-US" altLang="ko-KR" dirty="0"/>
              <a:t>Ginex reads a set of </a:t>
            </a:r>
            <a:r>
              <a:rPr lang="en-US" altLang="ko-KR" i="1" u="sng" dirty="0"/>
              <a:t>ids</a:t>
            </a:r>
            <a:r>
              <a:rPr lang="en-US" altLang="ko-KR" dirty="0"/>
              <a:t>, </a:t>
            </a:r>
            <a:r>
              <a:rPr lang="en-US" altLang="ko-KR" i="1" u="sng" dirty="0"/>
              <a:t>adj</a:t>
            </a:r>
            <a:r>
              <a:rPr lang="en-US" altLang="ko-KR" dirty="0"/>
              <a:t> and </a:t>
            </a:r>
            <a:r>
              <a:rPr lang="en-US" altLang="ko-KR" i="1" u="sng" dirty="0"/>
              <a:t>update</a:t>
            </a:r>
            <a:r>
              <a:rPr lang="en-US" altLang="ko-KR" dirty="0"/>
              <a:t> file </a:t>
            </a:r>
          </a:p>
          <a:p>
            <a:pPr lvl="2"/>
            <a:r>
              <a:rPr lang="en-US" altLang="ko-KR" dirty="0"/>
              <a:t>Using the </a:t>
            </a:r>
            <a:r>
              <a:rPr lang="en-US" altLang="ko-KR" i="1" u="sng" dirty="0"/>
              <a:t>ids</a:t>
            </a:r>
            <a:r>
              <a:rPr lang="en-US" altLang="ko-KR" dirty="0"/>
              <a:t> file, Ginex gathers feature vectors and updates the cache based on the </a:t>
            </a:r>
            <a:r>
              <a:rPr lang="en-US" altLang="ko-KR" i="1" u="sng" dirty="0"/>
              <a:t>update</a:t>
            </a:r>
            <a:r>
              <a:rPr lang="en-US" altLang="ko-KR" dirty="0"/>
              <a:t> file </a:t>
            </a:r>
          </a:p>
          <a:p>
            <a:pPr lvl="2"/>
            <a:r>
              <a:rPr lang="en-US" altLang="ko-KR" dirty="0"/>
              <a:t>Ginex sends the prepared batch input and </a:t>
            </a:r>
            <a:r>
              <a:rPr lang="en-US" altLang="ko-KR" i="1" u="sng" dirty="0"/>
              <a:t>adj</a:t>
            </a:r>
            <a:r>
              <a:rPr lang="en-US" altLang="ko-KR" dirty="0"/>
              <a:t> to the GPU for training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00324C3-2FA4-D03A-44FE-911ADB962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757" b="780"/>
          <a:stretch/>
        </p:blipFill>
        <p:spPr>
          <a:xfrm>
            <a:off x="3125856" y="5036504"/>
            <a:ext cx="5940287" cy="14829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C35AC52-9DE0-ACF4-5251-2A8B8BEC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69" y="239774"/>
            <a:ext cx="4999031" cy="14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DC5A0-099B-03A9-8F56-F64D7341A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955331-B64D-DB4C-38A3-0F741844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Training Pipeline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67E6A6F-682F-6D7A-AF84-BEA76FDA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F87FB8-6839-BD22-C80E-0D361052A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Superbatch-level Pipeline</a:t>
            </a:r>
          </a:p>
          <a:p>
            <a:pPr lvl="1"/>
            <a:r>
              <a:rPr lang="en-US" altLang="ko-KR" dirty="0"/>
              <a:t>Jobs for different </a:t>
            </a:r>
            <a:r>
              <a:rPr lang="en-US" altLang="ko-KR" dirty="0" err="1"/>
              <a:t>superbatches</a:t>
            </a:r>
            <a:r>
              <a:rPr lang="en-US" altLang="ko-KR" dirty="0"/>
              <a:t> can be pipelined</a:t>
            </a:r>
          </a:p>
          <a:p>
            <a:pPr lvl="2"/>
            <a:r>
              <a:rPr lang="en-US" altLang="ko-KR" dirty="0"/>
              <a:t>Changeset precomputation and </a:t>
            </a:r>
            <a:r>
              <a:rPr lang="en-US" altLang="ko-KR" dirty="0" err="1"/>
              <a:t>superbatch</a:t>
            </a:r>
            <a:r>
              <a:rPr lang="en-US" altLang="ko-KR" dirty="0"/>
              <a:t> sample of next </a:t>
            </a:r>
            <a:r>
              <a:rPr lang="en-US" altLang="ko-KR" dirty="0" err="1"/>
              <a:t>superbatch</a:t>
            </a:r>
            <a:r>
              <a:rPr lang="en-US" altLang="ko-KR" dirty="0"/>
              <a:t> are executed </a:t>
            </a:r>
            <a:br>
              <a:rPr lang="en-US" altLang="ko-KR" dirty="0"/>
            </a:br>
            <a:r>
              <a:rPr lang="en-US" altLang="ko-KR" dirty="0"/>
              <a:t>in parallel</a:t>
            </a:r>
          </a:p>
          <a:p>
            <a:pPr lvl="2"/>
            <a:r>
              <a:rPr lang="en-US" altLang="ko-KR" dirty="0"/>
              <a:t>Successfully hides most of the changeset precomputation overhead</a:t>
            </a:r>
          </a:p>
          <a:p>
            <a:pPr lvl="2"/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F2C86D4-5B46-1F0B-A282-FFB3327A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869" y="3751957"/>
            <a:ext cx="6882262" cy="264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6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98C37-668D-F0E9-F353-0AA26ADDA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B0C900-BECE-DA36-05E6-E23A3F52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3EEFD3F-9FA5-7117-451D-6329E46E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B57D65-2C41-5382-3457-971171E89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Neighbor Cache</a:t>
            </a:r>
          </a:p>
          <a:p>
            <a:pPr lvl="1"/>
            <a:r>
              <a:rPr lang="en-US" altLang="ko-KR" dirty="0"/>
              <a:t>By caching part of neighbor in memory, Ginex reduces the number of I/O</a:t>
            </a:r>
          </a:p>
          <a:p>
            <a:pPr lvl="1"/>
            <a:r>
              <a:rPr lang="en-US" altLang="ko-KR" dirty="0"/>
              <a:t>Neighbor cache takes node ID as input and return list of neighbors of target node</a:t>
            </a:r>
          </a:p>
          <a:p>
            <a:endParaRPr lang="en-US" altLang="ko-KR" dirty="0"/>
          </a:p>
          <a:p>
            <a:pPr lvl="2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5826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98848-1D07-5253-8CD2-F5D87CF28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EE89A36-3BF5-9F0E-D7ED-93171CAA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24" y="3049516"/>
            <a:ext cx="6120151" cy="335128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FCAD7D3-6711-F871-CC17-95864B1F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B844AB1-1E0F-5C49-11BC-69719210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2EC7D8-04FF-AE19-FED6-4EBB00D4F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Neighbor cache structure</a:t>
            </a:r>
          </a:p>
          <a:p>
            <a:pPr lvl="1"/>
            <a:r>
              <a:rPr lang="en-US" altLang="ko-KR" dirty="0"/>
              <a:t>Address table: Contains indexes to look up in the </a:t>
            </a:r>
            <a:r>
              <a:rPr lang="en-US" altLang="ko-KR" i="1" dirty="0"/>
              <a:t>cache array</a:t>
            </a:r>
          </a:p>
          <a:p>
            <a:pPr lvl="1"/>
            <a:r>
              <a:rPr lang="en-US" altLang="ko-KR" dirty="0"/>
              <a:t>Cache array: Contains number of neighbors and neighbor nodes’ ID</a:t>
            </a:r>
          </a:p>
        </p:txBody>
      </p:sp>
    </p:spTree>
    <p:extLst>
      <p:ext uri="{BB962C8B-B14F-4D97-AF65-F5344CB8AC3E}">
        <p14:creationId xmlns:p14="http://schemas.microsoft.com/office/powerpoint/2010/main" val="542609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E056D-ED93-AB1A-FEB1-F385ABF7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7350D-8E5F-8D0B-8BB8-458F6D45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099D002-EC3E-48F4-180A-90FD4F10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A6FACF-B65F-CD57-B4B0-43197731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Feature Cache</a:t>
            </a:r>
          </a:p>
          <a:p>
            <a:pPr lvl="1"/>
            <a:r>
              <a:rPr lang="en-US" altLang="ko-KR" dirty="0"/>
              <a:t>Adopts the optimal </a:t>
            </a:r>
            <a:r>
              <a:rPr lang="en-US" altLang="ko-KR" dirty="0" err="1"/>
              <a:t>Belady’s</a:t>
            </a:r>
            <a:r>
              <a:rPr lang="en-US" altLang="ko-KR" dirty="0"/>
              <a:t> algorithm</a:t>
            </a:r>
          </a:p>
          <a:p>
            <a:pPr lvl="2"/>
            <a:r>
              <a:rPr lang="en-US" altLang="ko-KR" dirty="0" err="1"/>
              <a:t>Belady’s</a:t>
            </a:r>
            <a:r>
              <a:rPr lang="en-US" altLang="ko-KR" dirty="0"/>
              <a:t> algorithm evicts data with the longest reuse distance at every timestep</a:t>
            </a:r>
          </a:p>
          <a:p>
            <a:pPr lvl="2"/>
            <a:r>
              <a:rPr lang="en-US" altLang="ko-KR" dirty="0"/>
              <a:t>The whole </a:t>
            </a:r>
            <a:r>
              <a:rPr lang="en-US" altLang="ko-KR" dirty="0" err="1"/>
              <a:t>superbatch</a:t>
            </a:r>
            <a:r>
              <a:rPr lang="en-US" altLang="ko-KR" dirty="0"/>
              <a:t> are available at the time of </a:t>
            </a:r>
            <a:r>
              <a:rPr lang="en-US" altLang="ko-KR" i="1" dirty="0"/>
              <a:t>gather</a:t>
            </a:r>
            <a:r>
              <a:rPr lang="en-US" altLang="ko-KR" dirty="0"/>
              <a:t>,</a:t>
            </a:r>
            <a:r>
              <a:rPr lang="en-US" altLang="ko-KR" i="1" dirty="0"/>
              <a:t> </a:t>
            </a:r>
            <a:r>
              <a:rPr lang="en-US" altLang="ko-KR" dirty="0"/>
              <a:t>Ginex has the knowledge of  future data access</a:t>
            </a:r>
          </a:p>
          <a:p>
            <a:pPr lvl="2"/>
            <a:endParaRPr lang="en-US" altLang="ko-KR" sz="400" dirty="0"/>
          </a:p>
          <a:p>
            <a:pPr lvl="1"/>
            <a:r>
              <a:rPr lang="en-US" altLang="ko-KR" dirty="0"/>
              <a:t>Changeset precomputation result</a:t>
            </a:r>
          </a:p>
          <a:p>
            <a:pPr lvl="2"/>
            <a:r>
              <a:rPr lang="en-US" altLang="ko-KR" i="1" dirty="0" err="1"/>
              <a:t>in_ids</a:t>
            </a:r>
            <a:r>
              <a:rPr lang="en-US" altLang="ko-KR" i="1" dirty="0"/>
              <a:t> </a:t>
            </a:r>
            <a:r>
              <a:rPr lang="en-US" altLang="ko-KR" dirty="0"/>
              <a:t>: IDs of inserted nodes for each iteration</a:t>
            </a:r>
          </a:p>
          <a:p>
            <a:pPr lvl="2"/>
            <a:r>
              <a:rPr lang="en-US" altLang="ko-KR" i="1" dirty="0" err="1"/>
              <a:t>out_ids</a:t>
            </a:r>
            <a:r>
              <a:rPr lang="en-US" altLang="ko-KR" i="1" dirty="0"/>
              <a:t> </a:t>
            </a:r>
            <a:r>
              <a:rPr lang="en-US" altLang="ko-KR" dirty="0"/>
              <a:t>: IDs of evicted nodes for each iteration</a:t>
            </a:r>
          </a:p>
          <a:p>
            <a:pPr lvl="2"/>
            <a:r>
              <a:rPr lang="en-US" altLang="ko-KR" i="1" dirty="0" err="1"/>
              <a:t>in_positions</a:t>
            </a:r>
            <a:r>
              <a:rPr lang="en-US" altLang="ko-KR" i="1" dirty="0"/>
              <a:t> </a:t>
            </a:r>
            <a:r>
              <a:rPr lang="en-US" altLang="ko-KR" dirty="0"/>
              <a:t>: Positions of the nodes in </a:t>
            </a:r>
            <a:r>
              <a:rPr lang="en-US" altLang="ko-KR" i="1" dirty="0" err="1"/>
              <a:t>in_ids</a:t>
            </a:r>
            <a:endParaRPr lang="en-US" altLang="ko-KR" i="1" dirty="0"/>
          </a:p>
          <a:p>
            <a:pPr lvl="1"/>
            <a:endParaRPr lang="en-US" altLang="ko-KR" sz="600" dirty="0"/>
          </a:p>
        </p:txBody>
      </p:sp>
    </p:spTree>
    <p:extLst>
      <p:ext uri="{BB962C8B-B14F-4D97-AF65-F5344CB8AC3E}">
        <p14:creationId xmlns:p14="http://schemas.microsoft.com/office/powerpoint/2010/main" val="25088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DC9FF-7920-1123-49E3-6E86F2A9B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A28243-AC4A-DFEE-1BE8-48B1D0A1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About GNNs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E398342-67E2-0C35-6105-65071E4E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 dirty="0"/>
          </a:p>
        </p:txBody>
      </p: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82BE5EED-F782-2FCA-A9D0-751D33B784C5}"/>
              </a:ext>
            </a:extLst>
          </p:cNvPr>
          <p:cNvGrpSpPr/>
          <p:nvPr/>
        </p:nvGrpSpPr>
        <p:grpSpPr>
          <a:xfrm>
            <a:off x="3818626" y="4361921"/>
            <a:ext cx="4411980" cy="2164213"/>
            <a:chOff x="3815934" y="3808373"/>
            <a:chExt cx="4411980" cy="2164213"/>
          </a:xfrm>
        </p:grpSpPr>
        <p:sp>
          <p:nvSpPr>
            <p:cNvPr id="147" name="타원 146">
              <a:extLst>
                <a:ext uri="{FF2B5EF4-FFF2-40B4-BE49-F238E27FC236}">
                  <a16:creationId xmlns:a16="http://schemas.microsoft.com/office/drawing/2014/main" id="{D5DE5424-5B99-0B3D-94CF-5E98D3319680}"/>
                </a:ext>
              </a:extLst>
            </p:cNvPr>
            <p:cNvSpPr>
              <a:spLocks noChangeAspect="1"/>
            </p:cNvSpPr>
            <p:nvPr/>
          </p:nvSpPr>
          <p:spPr>
            <a:xfrm rot="796701">
              <a:off x="6078690" y="5398163"/>
              <a:ext cx="205740" cy="2057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220F9D-2377-AB76-9455-5433E33CF010}"/>
                </a:ext>
              </a:extLst>
            </p:cNvPr>
            <p:cNvSpPr txBox="1"/>
            <p:nvPr/>
          </p:nvSpPr>
          <p:spPr>
            <a:xfrm>
              <a:off x="4118894" y="5603254"/>
              <a:ext cx="4049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Graph structured data</a:t>
              </a:r>
              <a:endParaRPr lang="ko-KR" altLang="en-US" dirty="0"/>
            </a:p>
          </p:txBody>
        </p:sp>
        <p:cxnSp>
          <p:nvCxnSpPr>
            <p:cNvPr id="136" name="직선 화살표 연결선 135">
              <a:extLst>
                <a:ext uri="{FF2B5EF4-FFF2-40B4-BE49-F238E27FC236}">
                  <a16:creationId xmlns:a16="http://schemas.microsoft.com/office/drawing/2014/main" id="{0C08AD32-C09E-9DE4-506C-6B767C53520C}"/>
                </a:ext>
              </a:extLst>
            </p:cNvPr>
            <p:cNvCxnSpPr>
              <a:cxnSpLocks/>
            </p:cNvCxnSpPr>
            <p:nvPr/>
          </p:nvCxnSpPr>
          <p:spPr>
            <a:xfrm>
              <a:off x="4698064" y="4184400"/>
              <a:ext cx="540509" cy="602136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화살표 연결선 136">
              <a:extLst>
                <a:ext uri="{FF2B5EF4-FFF2-40B4-BE49-F238E27FC236}">
                  <a16:creationId xmlns:a16="http://schemas.microsoft.com/office/drawing/2014/main" id="{FC64D37E-ABA1-AEDA-7B92-78F960E09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4790" y="3932160"/>
              <a:ext cx="785995" cy="252240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58035C-A2F2-6E70-CB38-0E85E09E8E68}"/>
                </a:ext>
              </a:extLst>
            </p:cNvPr>
            <p:cNvSpPr txBox="1"/>
            <p:nvPr/>
          </p:nvSpPr>
          <p:spPr>
            <a:xfrm>
              <a:off x="3815934" y="3977674"/>
              <a:ext cx="930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Nodes</a:t>
              </a:r>
              <a:endParaRPr lang="ko-KR" altLang="en-US" dirty="0"/>
            </a:p>
          </p:txBody>
        </p:sp>
        <p:cxnSp>
          <p:nvCxnSpPr>
            <p:cNvPr id="139" name="직선 연결선 138">
              <a:extLst>
                <a:ext uri="{FF2B5EF4-FFF2-40B4-BE49-F238E27FC236}">
                  <a16:creationId xmlns:a16="http://schemas.microsoft.com/office/drawing/2014/main" id="{0E0BB2A5-D94F-407F-D548-0CE0AB4602C8}"/>
                </a:ext>
              </a:extLst>
            </p:cNvPr>
            <p:cNvCxnSpPr>
              <a:cxnSpLocks/>
              <a:stCxn id="143" idx="6"/>
              <a:endCxn id="145" idx="2"/>
            </p:cNvCxnSpPr>
            <p:nvPr/>
          </p:nvCxnSpPr>
          <p:spPr>
            <a:xfrm flipV="1">
              <a:off x="5445350" y="4895026"/>
              <a:ext cx="1454547" cy="21388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직선 연결선 139">
              <a:extLst>
                <a:ext uri="{FF2B5EF4-FFF2-40B4-BE49-F238E27FC236}">
                  <a16:creationId xmlns:a16="http://schemas.microsoft.com/office/drawing/2014/main" id="{2BB3F7A9-E1BB-8642-1687-96CC021EFF56}"/>
                </a:ext>
              </a:extLst>
            </p:cNvPr>
            <p:cNvCxnSpPr>
              <a:cxnSpLocks/>
              <a:stCxn id="146" idx="5"/>
              <a:endCxn id="145" idx="1"/>
            </p:cNvCxnSpPr>
            <p:nvPr/>
          </p:nvCxnSpPr>
          <p:spPr>
            <a:xfrm>
              <a:off x="5715355" y="3990484"/>
              <a:ext cx="1220939" cy="834726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140">
              <a:extLst>
                <a:ext uri="{FF2B5EF4-FFF2-40B4-BE49-F238E27FC236}">
                  <a16:creationId xmlns:a16="http://schemas.microsoft.com/office/drawing/2014/main" id="{F65A3261-992A-862A-1BC5-19D80DD7630C}"/>
                </a:ext>
              </a:extLst>
            </p:cNvPr>
            <p:cNvCxnSpPr>
              <a:cxnSpLocks/>
              <a:stCxn id="144" idx="5"/>
              <a:endCxn id="145" idx="0"/>
            </p:cNvCxnSpPr>
            <p:nvPr/>
          </p:nvCxnSpPr>
          <p:spPr>
            <a:xfrm>
              <a:off x="6742639" y="3989787"/>
              <a:ext cx="268758" cy="811793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 141">
              <a:extLst>
                <a:ext uri="{FF2B5EF4-FFF2-40B4-BE49-F238E27FC236}">
                  <a16:creationId xmlns:a16="http://schemas.microsoft.com/office/drawing/2014/main" id="{1B79306A-9F2F-79D4-DC44-B520834399CA}"/>
                </a:ext>
              </a:extLst>
            </p:cNvPr>
            <p:cNvCxnSpPr>
              <a:cxnSpLocks/>
              <a:stCxn id="147" idx="7"/>
              <a:endCxn id="145" idx="3"/>
            </p:cNvCxnSpPr>
            <p:nvPr/>
          </p:nvCxnSpPr>
          <p:spPr>
            <a:xfrm flipV="1">
              <a:off x="6269062" y="4970129"/>
              <a:ext cx="654465" cy="476816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타원 142">
              <a:extLst>
                <a:ext uri="{FF2B5EF4-FFF2-40B4-BE49-F238E27FC236}">
                  <a16:creationId xmlns:a16="http://schemas.microsoft.com/office/drawing/2014/main" id="{35276A6C-57D7-4666-A95F-127DE465C63D}"/>
                </a:ext>
              </a:extLst>
            </p:cNvPr>
            <p:cNvSpPr>
              <a:spLocks noChangeAspect="1"/>
            </p:cNvSpPr>
            <p:nvPr/>
          </p:nvSpPr>
          <p:spPr>
            <a:xfrm rot="902454">
              <a:off x="5243134" y="4786848"/>
              <a:ext cx="205740" cy="2057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타원 143">
              <a:extLst>
                <a:ext uri="{FF2B5EF4-FFF2-40B4-BE49-F238E27FC236}">
                  <a16:creationId xmlns:a16="http://schemas.microsoft.com/office/drawing/2014/main" id="{29F921CA-2666-CB92-72C1-A4FD2A0BC823}"/>
                </a:ext>
              </a:extLst>
            </p:cNvPr>
            <p:cNvSpPr>
              <a:spLocks noChangeAspect="1"/>
            </p:cNvSpPr>
            <p:nvPr/>
          </p:nvSpPr>
          <p:spPr>
            <a:xfrm rot="286561">
              <a:off x="6573338" y="3808373"/>
              <a:ext cx="205740" cy="2057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타원 144">
              <a:extLst>
                <a:ext uri="{FF2B5EF4-FFF2-40B4-BE49-F238E27FC236}">
                  <a16:creationId xmlns:a16="http://schemas.microsoft.com/office/drawing/2014/main" id="{680AEE27-1C65-A438-5C97-7637974466C6}"/>
                </a:ext>
              </a:extLst>
            </p:cNvPr>
            <p:cNvSpPr>
              <a:spLocks noChangeAspect="1"/>
            </p:cNvSpPr>
            <p:nvPr/>
          </p:nvSpPr>
          <p:spPr>
            <a:xfrm rot="302067">
              <a:off x="6899500" y="4801183"/>
              <a:ext cx="205740" cy="2057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타원 145">
              <a:extLst>
                <a:ext uri="{FF2B5EF4-FFF2-40B4-BE49-F238E27FC236}">
                  <a16:creationId xmlns:a16="http://schemas.microsoft.com/office/drawing/2014/main" id="{4716EFC7-BE5E-6222-3922-49927BAD87B0}"/>
                </a:ext>
              </a:extLst>
            </p:cNvPr>
            <p:cNvSpPr>
              <a:spLocks noChangeAspect="1"/>
            </p:cNvSpPr>
            <p:nvPr/>
          </p:nvSpPr>
          <p:spPr>
            <a:xfrm rot="21479918">
              <a:off x="5537249" y="3817459"/>
              <a:ext cx="205740" cy="20574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8" name="직선 연결선 147">
              <a:extLst>
                <a:ext uri="{FF2B5EF4-FFF2-40B4-BE49-F238E27FC236}">
                  <a16:creationId xmlns:a16="http://schemas.microsoft.com/office/drawing/2014/main" id="{B9E883AA-7781-FA08-3E76-6F50CEC3783B}"/>
                </a:ext>
              </a:extLst>
            </p:cNvPr>
            <p:cNvCxnSpPr>
              <a:cxnSpLocks/>
              <a:stCxn id="144" idx="2"/>
              <a:endCxn id="146" idx="6"/>
            </p:cNvCxnSpPr>
            <p:nvPr/>
          </p:nvCxnSpPr>
          <p:spPr>
            <a:xfrm flipH="1">
              <a:off x="5742926" y="3902678"/>
              <a:ext cx="830769" cy="14058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직선 연결선 148">
              <a:extLst>
                <a:ext uri="{FF2B5EF4-FFF2-40B4-BE49-F238E27FC236}">
                  <a16:creationId xmlns:a16="http://schemas.microsoft.com/office/drawing/2014/main" id="{BAB54E65-4D2E-491B-5C78-2B55A7E53C35}"/>
                </a:ext>
              </a:extLst>
            </p:cNvPr>
            <p:cNvCxnSpPr>
              <a:cxnSpLocks/>
              <a:stCxn id="143" idx="0"/>
            </p:cNvCxnSpPr>
            <p:nvPr/>
          </p:nvCxnSpPr>
          <p:spPr>
            <a:xfrm flipV="1">
              <a:off x="5372700" y="4012246"/>
              <a:ext cx="233992" cy="778126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연결선 149">
              <a:extLst>
                <a:ext uri="{FF2B5EF4-FFF2-40B4-BE49-F238E27FC236}">
                  <a16:creationId xmlns:a16="http://schemas.microsoft.com/office/drawing/2014/main" id="{BDA5371C-DA0C-CC43-FEE4-5FD2D358376F}"/>
                </a:ext>
              </a:extLst>
            </p:cNvPr>
            <p:cNvCxnSpPr>
              <a:cxnSpLocks/>
              <a:stCxn id="143" idx="7"/>
              <a:endCxn id="144" idx="3"/>
            </p:cNvCxnSpPr>
            <p:nvPr/>
          </p:nvCxnSpPr>
          <p:spPr>
            <a:xfrm flipV="1">
              <a:off x="5435129" y="3977674"/>
              <a:ext cx="1162535" cy="860673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직선 연결선 150">
              <a:extLst>
                <a:ext uri="{FF2B5EF4-FFF2-40B4-BE49-F238E27FC236}">
                  <a16:creationId xmlns:a16="http://schemas.microsoft.com/office/drawing/2014/main" id="{0EE32D39-C717-DA1D-8AE3-5B93C6513820}"/>
                </a:ext>
              </a:extLst>
            </p:cNvPr>
            <p:cNvCxnSpPr>
              <a:cxnSpLocks/>
              <a:stCxn id="147" idx="0"/>
              <a:endCxn id="144" idx="4"/>
            </p:cNvCxnSpPr>
            <p:nvPr/>
          </p:nvCxnSpPr>
          <p:spPr>
            <a:xfrm flipV="1">
              <a:off x="6205187" y="4013756"/>
              <a:ext cx="462456" cy="1387157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화살표 연결선 151">
              <a:extLst>
                <a:ext uri="{FF2B5EF4-FFF2-40B4-BE49-F238E27FC236}">
                  <a16:creationId xmlns:a16="http://schemas.microsoft.com/office/drawing/2014/main" id="{8C3EF0CC-9664-D2D8-EAD3-23C70002DA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7075" y="4455208"/>
              <a:ext cx="439151" cy="24176"/>
            </a:xfrm>
            <a:prstGeom prst="straightConnector1">
              <a:avLst/>
            </a:prstGeom>
            <a:ln w="28575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48F4C6D-3AD3-B042-4CEE-0C97B6C0DE24}"/>
                </a:ext>
              </a:extLst>
            </p:cNvPr>
            <p:cNvSpPr txBox="1"/>
            <p:nvPr/>
          </p:nvSpPr>
          <p:spPr>
            <a:xfrm>
              <a:off x="7420148" y="4240062"/>
              <a:ext cx="807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Edges</a:t>
              </a:r>
              <a:endParaRPr lang="ko-KR" altLang="en-US" dirty="0"/>
            </a:p>
          </p:txBody>
        </p:sp>
      </p:grpSp>
      <p:sp>
        <p:nvSpPr>
          <p:cNvPr id="158" name="내용 개체 틀 3">
            <a:extLst>
              <a:ext uri="{FF2B5EF4-FFF2-40B4-BE49-F238E27FC236}">
                <a16:creationId xmlns:a16="http://schemas.microsoft.com/office/drawing/2014/main" id="{61B9968D-4440-B654-14D9-F5845272C1A2}"/>
              </a:ext>
            </a:extLst>
          </p:cNvPr>
          <p:cNvSpPr txBox="1">
            <a:spLocks/>
          </p:cNvSpPr>
          <p:nvPr/>
        </p:nvSpPr>
        <p:spPr>
          <a:xfrm>
            <a:off x="285918" y="1335339"/>
            <a:ext cx="11565423" cy="506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GNN</a:t>
            </a:r>
          </a:p>
          <a:p>
            <a:pPr lvl="1"/>
            <a:r>
              <a:rPr lang="en-US" altLang="ko-KR" dirty="0"/>
              <a:t>A neural network designed to process and analyze </a:t>
            </a:r>
            <a:r>
              <a:rPr lang="en-US" altLang="ko-KR" b="1" dirty="0"/>
              <a:t>graph-structured data</a:t>
            </a:r>
          </a:p>
          <a:p>
            <a:pPr lvl="2"/>
            <a:r>
              <a:rPr lang="en-US" altLang="ko-KR" dirty="0"/>
              <a:t>Graph consists of </a:t>
            </a:r>
            <a:r>
              <a:rPr lang="en-US" altLang="ko-KR" b="1" dirty="0"/>
              <a:t>nodes</a:t>
            </a:r>
            <a:r>
              <a:rPr lang="en-US" altLang="ko-KR" dirty="0"/>
              <a:t> (entities) and </a:t>
            </a:r>
            <a:r>
              <a:rPr lang="en-US" altLang="ko-KR" b="1" dirty="0"/>
              <a:t>edges</a:t>
            </a:r>
            <a:r>
              <a:rPr lang="en-US" altLang="ko-KR" dirty="0"/>
              <a:t> (relationships)</a:t>
            </a:r>
          </a:p>
          <a:p>
            <a:pPr lvl="1"/>
            <a:r>
              <a:rPr lang="en-US" altLang="ko-KR" dirty="0"/>
              <a:t>GNN aim to produce a quality </a:t>
            </a:r>
            <a:r>
              <a:rPr lang="en-US" altLang="ko-KR" b="1" dirty="0"/>
              <a:t>embedding</a:t>
            </a:r>
            <a:r>
              <a:rPr lang="en-US" altLang="ko-KR" dirty="0"/>
              <a:t> for each node in the graph</a:t>
            </a:r>
          </a:p>
          <a:p>
            <a:pPr lvl="2"/>
            <a:r>
              <a:rPr lang="en-US" altLang="ko-KR" dirty="0"/>
              <a:t>Embeddings capture structural and relational information in the graph.</a:t>
            </a:r>
          </a:p>
          <a:p>
            <a:pPr lvl="1"/>
            <a:r>
              <a:rPr lang="en-US" altLang="ko-KR" dirty="0"/>
              <a:t>Key tasks: Node classification, recommendation system,</a:t>
            </a:r>
            <a:r>
              <a:rPr lang="ko-KR" altLang="en-US" dirty="0"/>
              <a:t> </a:t>
            </a:r>
            <a:r>
              <a:rPr lang="en-US" altLang="ko-KR" dirty="0"/>
              <a:t>link prediction</a:t>
            </a:r>
          </a:p>
        </p:txBody>
      </p:sp>
    </p:spTree>
    <p:extLst>
      <p:ext uri="{BB962C8B-B14F-4D97-AF65-F5344CB8AC3E}">
        <p14:creationId xmlns:p14="http://schemas.microsoft.com/office/powerpoint/2010/main" val="341889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871CB-608C-FBA1-348B-15478191F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D68F92-4B03-9CF5-F291-D6254740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8160217-815C-00C9-8A24-3B613099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F3284A-3C4B-CE45-26E3-841F63893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Feature Cache Structure</a:t>
            </a:r>
          </a:p>
          <a:p>
            <a:pPr lvl="1"/>
            <a:r>
              <a:rPr lang="en-US" altLang="ko-KR" dirty="0"/>
              <a:t>2-D array whose row length equals the feature vector size</a:t>
            </a:r>
          </a:p>
          <a:p>
            <a:pPr lvl="1"/>
            <a:r>
              <a:rPr lang="en-US" altLang="ko-KR" dirty="0"/>
              <a:t>Elements in the address table contain the row index of the cache array</a:t>
            </a:r>
          </a:p>
        </p:txBody>
      </p:sp>
      <p:pic>
        <p:nvPicPr>
          <p:cNvPr id="231" name="그림 230">
            <a:extLst>
              <a:ext uri="{FF2B5EF4-FFF2-40B4-BE49-F238E27FC236}">
                <a16:creationId xmlns:a16="http://schemas.microsoft.com/office/drawing/2014/main" id="{84DAFD17-0F34-3E0C-00C8-CA808539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174" y="2980187"/>
            <a:ext cx="4731652" cy="35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8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DB145-753B-1BCC-CA06-561027DE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7D3469-4213-483F-1CBF-0E0CE05C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ACA0E64-259F-59A6-B56B-AF778130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D1B1F0B-A0D7-5736-8137-E6E4C22FC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Feature Cache</a:t>
            </a:r>
          </a:p>
          <a:p>
            <a:pPr lvl="1"/>
            <a:r>
              <a:rPr lang="en-US" altLang="ko-KR" dirty="0"/>
              <a:t>The process of cache update followed by gather using an example</a:t>
            </a:r>
          </a:p>
          <a:p>
            <a:pPr lvl="1"/>
            <a:r>
              <a:rPr lang="en-US" altLang="ko-KR" dirty="0"/>
              <a:t>The total number of nodes are 10, and five of them are cached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63D96D8-08C0-F703-8228-F5B04CFA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68" y="2880451"/>
            <a:ext cx="8173156" cy="36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174E7-6507-BEDE-CAA6-C03F3F3B8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46252A-7B27-C472-518E-D9EE4761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867479F-A345-ADAA-1ED2-F5AA188E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2C7D682-2BA6-1D61-4444-1D88D8313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Feature Cache</a:t>
            </a:r>
          </a:p>
          <a:p>
            <a:pPr lvl="1"/>
            <a:r>
              <a:rPr lang="en-US" altLang="ko-KR" dirty="0"/>
              <a:t>1. Check address table for nodes in ids</a:t>
            </a:r>
          </a:p>
          <a:p>
            <a:pPr lvl="1"/>
            <a:endParaRPr lang="en-US" altLang="ko-KR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18F68D0-3A8A-E1B5-A620-66D96A2E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68" y="2880450"/>
            <a:ext cx="8173158" cy="36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9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C2A9E-E1C9-D1E4-C085-8282DE63B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A65FCB-4B79-97D0-2A37-5B7394B5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F2A0CB8-85B3-2E0A-413A-1DC62556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0A7D30-91DA-4DC5-4099-0957C929C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Feature Cache</a:t>
            </a:r>
          </a:p>
          <a:p>
            <a:pPr lvl="1"/>
            <a:r>
              <a:rPr lang="en-US" altLang="ko-KR" dirty="0"/>
              <a:t>2. The feature vectors of the nodes present in the cache (</a:t>
            </a:r>
            <a:r>
              <a:rPr lang="en-US" altLang="ko-KR" b="1" dirty="0">
                <a:solidFill>
                  <a:schemeClr val="accent1"/>
                </a:solidFill>
              </a:rPr>
              <a:t>0 and 7</a:t>
            </a:r>
            <a:r>
              <a:rPr lang="en-US" altLang="ko-KR" dirty="0"/>
              <a:t>) are fetched from the cache, while the others (</a:t>
            </a:r>
            <a:r>
              <a:rPr lang="en-US" altLang="ko-KR" b="1" dirty="0">
                <a:solidFill>
                  <a:schemeClr val="accent2"/>
                </a:solidFill>
              </a:rPr>
              <a:t>2, 5 and 9</a:t>
            </a:r>
            <a:r>
              <a:rPr lang="en-US" altLang="ko-KR" dirty="0"/>
              <a:t>) are read from SSD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B6ADAD4-1E4D-FC27-0EEC-112D91D6A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69" y="2880450"/>
            <a:ext cx="8173158" cy="36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8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BCE06-9D06-56AB-4A37-52B5CBFEE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C2BC98-3F66-CE6E-D950-37E829A7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6A22E15-1971-3AD9-88A5-8C3334D8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B871C6-A378-FAA3-80DD-81C5DE19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Feature Cache</a:t>
            </a:r>
          </a:p>
          <a:p>
            <a:pPr lvl="1"/>
            <a:r>
              <a:rPr lang="en-US" altLang="ko-KR" dirty="0">
                <a:latin typeface="+mj-lt"/>
              </a:rPr>
              <a:t>3. Ginex performs cache update by referring to </a:t>
            </a:r>
            <a:r>
              <a:rPr lang="en-US" altLang="ko-KR" dirty="0" err="1">
                <a:latin typeface="+mj-lt"/>
              </a:rPr>
              <a:t>in_ids</a:t>
            </a:r>
            <a:r>
              <a:rPr lang="en-US" altLang="ko-KR" dirty="0">
                <a:latin typeface="+mj-lt"/>
              </a:rPr>
              <a:t>, </a:t>
            </a:r>
            <a:r>
              <a:rPr lang="en-US" altLang="ko-KR" dirty="0" err="1">
                <a:latin typeface="+mj-lt"/>
              </a:rPr>
              <a:t>out_ids</a:t>
            </a:r>
            <a:r>
              <a:rPr lang="ko-KR" altLang="en-US" dirty="0">
                <a:latin typeface="+mj-lt"/>
              </a:rPr>
              <a:t> </a:t>
            </a:r>
            <a:r>
              <a:rPr lang="en-US" altLang="ko-KR" dirty="0">
                <a:latin typeface="+mj-lt"/>
              </a:rPr>
              <a:t>and </a:t>
            </a:r>
            <a:r>
              <a:rPr lang="en-US" altLang="ko-KR" dirty="0" err="1">
                <a:latin typeface="+mj-lt"/>
              </a:rPr>
              <a:t>in_positions</a:t>
            </a:r>
            <a:endParaRPr lang="en-US" altLang="ko-KR" dirty="0">
              <a:latin typeface="+mj-lt"/>
            </a:endParaRPr>
          </a:p>
        </p:txBody>
      </p:sp>
      <p:pic>
        <p:nvPicPr>
          <p:cNvPr id="1770" name="그림 1769">
            <a:extLst>
              <a:ext uri="{FF2B5EF4-FFF2-40B4-BE49-F238E27FC236}">
                <a16:creationId xmlns:a16="http://schemas.microsoft.com/office/drawing/2014/main" id="{16FCE08F-9381-D547-3F77-BB5723DF0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69" y="2880452"/>
            <a:ext cx="10486662" cy="36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42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669CD-9482-6239-3245-6FB279735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2CF4A1-8B98-2755-1BE1-C9F5DAE6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31B2CAF-86DC-9D24-35DC-BA33BCD0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C5BD79BD-01D2-23A6-5B92-D47227DE2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Changeset Precomputation Algorithm</a:t>
                </a:r>
              </a:p>
              <a:p>
                <a:pPr lvl="1"/>
                <a:r>
                  <a:rPr lang="en-US" altLang="ko-KR" dirty="0"/>
                  <a:t>Changeset can be obtained by comparing the difference between the two consecutive cache status</a:t>
                </a:r>
              </a:p>
              <a:p>
                <a:pPr lvl="1"/>
                <a:r>
                  <a:rPr lang="en-US" altLang="ko-KR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/>
                  <a:t>: Cache state at iteration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ko-KR" b="0" i="0" dirty="0" smtClean="0">
                        <a:latin typeface="Cambria Math" panose="02040503050406030204" pitchFamily="18" charset="0"/>
                      </a:rPr>
                      <m:t>nion</m:t>
                    </m:r>
                    <m:r>
                      <a:rPr lang="en-US" altLang="ko-KR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ko-KR" b="0" i="0" dirty="0" smtClean="0">
                        <a:latin typeface="Cambria Math" panose="02040503050406030204" pitchFamily="18" charset="0"/>
                      </a:rPr>
                      <m:t>ids</m:t>
                    </m:r>
                    <m:r>
                      <a:rPr lang="en-US" altLang="ko-KR" b="0" i="0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ko-KR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ko-KR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: potential candidates to be included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𝐵𝑒𝑙𝑎𝑑𝑦</m:t>
                        </m:r>
                      </m:sub>
                    </m:sSub>
                  </m:oMath>
                </a14:m>
                <a:r>
                  <a:rPr lang="en-US" altLang="ko-KR" dirty="0"/>
                  <a:t>: Selects the elements in the given list, prioritizing those that are to be accessed earlier than others</a:t>
                </a:r>
              </a:p>
            </p:txBody>
          </p:sp>
        </mc:Choice>
        <mc:Fallback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C5BD79BD-01D2-23A6-5B92-D47227DE2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9" t="-602" r="-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F94ED5A7-9F09-1896-0177-5B5B347D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39" y="2756800"/>
            <a:ext cx="4316461" cy="5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53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4122-1BDD-FB89-4B0C-813C960C9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095976-1B82-5843-9A8D-7B82FAC1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C2AC7D3-A55D-89D7-3324-7E1C007F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FAEFE5-B453-1F8D-DBF7-E55AA7DC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Changeset Precomputation Algorithm</a:t>
            </a:r>
          </a:p>
          <a:p>
            <a:pPr lvl="1"/>
            <a:r>
              <a:rPr lang="en-US" altLang="ko-KR" dirty="0"/>
              <a:t>Data structure for tracking next access iterations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1334D4-C42B-68F4-C975-1EEF2CCD521E}"/>
              </a:ext>
            </a:extLst>
          </p:cNvPr>
          <p:cNvGrpSpPr/>
          <p:nvPr/>
        </p:nvGrpSpPr>
        <p:grpSpPr>
          <a:xfrm>
            <a:off x="2228309" y="2708977"/>
            <a:ext cx="6407241" cy="679361"/>
            <a:chOff x="1738648" y="2583045"/>
            <a:chExt cx="6407241" cy="679361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6280461-5915-40F3-2C19-2C3BEE7C5AAE}"/>
                </a:ext>
              </a:extLst>
            </p:cNvPr>
            <p:cNvSpPr/>
            <p:nvPr/>
          </p:nvSpPr>
          <p:spPr>
            <a:xfrm>
              <a:off x="3284114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375AEE-DAD0-EC37-29F1-2BC8D38E9B5E}"/>
                </a:ext>
              </a:extLst>
            </p:cNvPr>
            <p:cNvSpPr txBox="1"/>
            <p:nvPr/>
          </p:nvSpPr>
          <p:spPr>
            <a:xfrm>
              <a:off x="3396804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ids_0</a:t>
              </a:r>
            </a:p>
            <a:p>
              <a:pPr algn="ctr"/>
              <a:r>
                <a:rPr lang="en-US" altLang="ko-KR" dirty="0"/>
                <a:t>[3,4]</a:t>
              </a:r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4E6EAE2-376C-D168-3F89-AD8A413D23E7}"/>
                </a:ext>
              </a:extLst>
            </p:cNvPr>
            <p:cNvSpPr/>
            <p:nvPr/>
          </p:nvSpPr>
          <p:spPr>
            <a:xfrm>
              <a:off x="4256469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B1E393-7F33-1483-9592-066A3733455D}"/>
                </a:ext>
              </a:extLst>
            </p:cNvPr>
            <p:cNvSpPr txBox="1"/>
            <p:nvPr/>
          </p:nvSpPr>
          <p:spPr>
            <a:xfrm>
              <a:off x="4369159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ids_1</a:t>
              </a:r>
            </a:p>
            <a:p>
              <a:pPr algn="ctr"/>
              <a:r>
                <a:rPr lang="en-US" altLang="ko-KR" dirty="0"/>
                <a:t>[4,2]</a:t>
              </a:r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72A081C-FDC7-F6E4-4EF6-BA5BCADD6CEF}"/>
                </a:ext>
              </a:extLst>
            </p:cNvPr>
            <p:cNvSpPr/>
            <p:nvPr/>
          </p:nvSpPr>
          <p:spPr>
            <a:xfrm>
              <a:off x="5228824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984FBE-BDF0-31DD-AFC2-54E97E3A7E77}"/>
                </a:ext>
              </a:extLst>
            </p:cNvPr>
            <p:cNvSpPr txBox="1"/>
            <p:nvPr/>
          </p:nvSpPr>
          <p:spPr>
            <a:xfrm>
              <a:off x="5341514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ids_2</a:t>
              </a:r>
            </a:p>
            <a:p>
              <a:pPr algn="ctr"/>
              <a:r>
                <a:rPr lang="en-US" altLang="ko-KR" dirty="0"/>
                <a:t>[0,3]</a:t>
              </a:r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EB73DF6B-4465-6BD4-20D6-46FF83317074}"/>
                </a:ext>
              </a:extLst>
            </p:cNvPr>
            <p:cNvSpPr/>
            <p:nvPr/>
          </p:nvSpPr>
          <p:spPr>
            <a:xfrm>
              <a:off x="6201179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836A0D-82A5-F82A-E216-8EA125BBBD6E}"/>
                </a:ext>
              </a:extLst>
            </p:cNvPr>
            <p:cNvSpPr txBox="1"/>
            <p:nvPr/>
          </p:nvSpPr>
          <p:spPr>
            <a:xfrm>
              <a:off x="6313869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ids_3</a:t>
              </a:r>
            </a:p>
            <a:p>
              <a:pPr algn="ctr"/>
              <a:r>
                <a:rPr lang="en-US" altLang="ko-KR" dirty="0"/>
                <a:t>[0,4]</a:t>
              </a:r>
              <a:endParaRPr lang="ko-KR" altLang="en-US" dirty="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4040CB0-679A-CDE7-B0E5-F7E54A4D9C60}"/>
                </a:ext>
              </a:extLst>
            </p:cNvPr>
            <p:cNvSpPr/>
            <p:nvPr/>
          </p:nvSpPr>
          <p:spPr>
            <a:xfrm>
              <a:off x="7173534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269CE3-3986-AA49-7DAF-F37D2A507D45}"/>
                </a:ext>
              </a:extLst>
            </p:cNvPr>
            <p:cNvSpPr txBox="1"/>
            <p:nvPr/>
          </p:nvSpPr>
          <p:spPr>
            <a:xfrm>
              <a:off x="7286224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ids_4</a:t>
              </a:r>
            </a:p>
            <a:p>
              <a:pPr algn="ctr"/>
              <a:r>
                <a:rPr lang="en-US" altLang="ko-KR" dirty="0"/>
                <a:t>[3,0]</a:t>
              </a:r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7F23D3-FB52-9A26-10FB-8C94310DA4A6}"/>
                </a:ext>
              </a:extLst>
            </p:cNvPr>
            <p:cNvSpPr txBox="1"/>
            <p:nvPr/>
          </p:nvSpPr>
          <p:spPr>
            <a:xfrm>
              <a:off x="1738648" y="2722377"/>
              <a:ext cx="1545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/>
                <a:t>Access trace:</a:t>
              </a:r>
              <a:endParaRPr lang="ko-KR" altLang="en-US" dirty="0"/>
            </a:p>
          </p:txBody>
        </p:sp>
      </p:grp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931BAE3A-74AD-B2F7-73FE-19EED8AE1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97340"/>
              </p:ext>
            </p:extLst>
          </p:nvPr>
        </p:nvGraphicFramePr>
        <p:xfrm>
          <a:off x="5137920" y="4269753"/>
          <a:ext cx="2160000" cy="21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321185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87778255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0877451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91965774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30909530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8897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31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0117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3153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3532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8F9B89B-08D3-96FA-1970-1BD5398EE5C4}"/>
              </a:ext>
            </a:extLst>
          </p:cNvPr>
          <p:cNvSpPr txBox="1"/>
          <p:nvPr/>
        </p:nvSpPr>
        <p:spPr>
          <a:xfrm>
            <a:off x="5137920" y="3900421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CE915-96DF-26D6-5EFC-8D8BD85260E4}"/>
              </a:ext>
            </a:extLst>
          </p:cNvPr>
          <p:cNvSpPr txBox="1"/>
          <p:nvPr/>
        </p:nvSpPr>
        <p:spPr>
          <a:xfrm>
            <a:off x="5569816" y="3900421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54790-8AD0-CCBB-BD54-1EA646A54FAA}"/>
              </a:ext>
            </a:extLst>
          </p:cNvPr>
          <p:cNvSpPr txBox="1"/>
          <p:nvPr/>
        </p:nvSpPr>
        <p:spPr>
          <a:xfrm>
            <a:off x="6001712" y="3900421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C0D5F-230A-BB65-BF07-E62E4FD16063}"/>
              </a:ext>
            </a:extLst>
          </p:cNvPr>
          <p:cNvSpPr txBox="1"/>
          <p:nvPr/>
        </p:nvSpPr>
        <p:spPr>
          <a:xfrm>
            <a:off x="6433608" y="3900421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CE017-D47E-026A-2BF1-7AC998E0F38E}"/>
              </a:ext>
            </a:extLst>
          </p:cNvPr>
          <p:cNvSpPr txBox="1"/>
          <p:nvPr/>
        </p:nvSpPr>
        <p:spPr>
          <a:xfrm>
            <a:off x="6865504" y="3900421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339E85-3A03-911E-42AE-4B70DDFDEAE9}"/>
              </a:ext>
            </a:extLst>
          </p:cNvPr>
          <p:cNvSpPr txBox="1"/>
          <p:nvPr/>
        </p:nvSpPr>
        <p:spPr>
          <a:xfrm>
            <a:off x="4706024" y="4298706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595F02-DB4C-3915-DC3F-2F613E8047A7}"/>
              </a:ext>
            </a:extLst>
          </p:cNvPr>
          <p:cNvSpPr txBox="1"/>
          <p:nvPr/>
        </p:nvSpPr>
        <p:spPr>
          <a:xfrm>
            <a:off x="4706024" y="4732094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505DC7-D3A4-FB76-8141-F19C6F385C59}"/>
              </a:ext>
            </a:extLst>
          </p:cNvPr>
          <p:cNvSpPr txBox="1"/>
          <p:nvPr/>
        </p:nvSpPr>
        <p:spPr>
          <a:xfrm>
            <a:off x="4706024" y="5165482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C2A625-5540-F1E7-0B4A-9267039AB098}"/>
              </a:ext>
            </a:extLst>
          </p:cNvPr>
          <p:cNvSpPr txBox="1"/>
          <p:nvPr/>
        </p:nvSpPr>
        <p:spPr>
          <a:xfrm>
            <a:off x="4706024" y="5598870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1F6173-4DA1-B6C7-F3F3-07B4BBFFA903}"/>
              </a:ext>
            </a:extLst>
          </p:cNvPr>
          <p:cNvSpPr txBox="1"/>
          <p:nvPr/>
        </p:nvSpPr>
        <p:spPr>
          <a:xfrm>
            <a:off x="4706024" y="6032256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E6F9C-124E-279B-F548-148892D38C8C}"/>
              </a:ext>
            </a:extLst>
          </p:cNvPr>
          <p:cNvSpPr txBox="1"/>
          <p:nvPr/>
        </p:nvSpPr>
        <p:spPr>
          <a:xfrm>
            <a:off x="5200021" y="3555615"/>
            <a:ext cx="203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iteration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1F660F-8564-3361-F09C-7019E8E58FBC}"/>
              </a:ext>
            </a:extLst>
          </p:cNvPr>
          <p:cNvSpPr txBox="1"/>
          <p:nvPr/>
        </p:nvSpPr>
        <p:spPr>
          <a:xfrm rot="16200000">
            <a:off x="3536934" y="5165086"/>
            <a:ext cx="203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node 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5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D987A-641E-9E5E-022C-711EC5D46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5C7D9F-9A63-1A18-516C-44CA9EA2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61D23CF-5361-E379-7026-8A82E33E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504328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D5ED62E-799D-7DF6-AA95-D9FFE8A84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Changeset Precomputation Algorithm</a:t>
            </a:r>
          </a:p>
          <a:p>
            <a:pPr lvl="1"/>
            <a:r>
              <a:rPr lang="en-US" altLang="ko-KR" dirty="0"/>
              <a:t>Data structure for tracking next access iterations</a:t>
            </a:r>
          </a:p>
        </p:txBody>
      </p: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936B2D31-A5E0-91DA-8A71-D2E544A1F0A7}"/>
              </a:ext>
            </a:extLst>
          </p:cNvPr>
          <p:cNvCxnSpPr>
            <a:cxnSpLocks/>
            <a:stCxn id="66" idx="2"/>
            <a:endCxn id="74" idx="0"/>
          </p:cNvCxnSpPr>
          <p:nvPr/>
        </p:nvCxnSpPr>
        <p:spPr>
          <a:xfrm rot="5400000">
            <a:off x="7358744" y="3112462"/>
            <a:ext cx="511108" cy="106740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AF0A22DA-4E49-793E-3E94-20B81BA5F182}"/>
              </a:ext>
            </a:extLst>
          </p:cNvPr>
          <p:cNvGrpSpPr/>
          <p:nvPr/>
        </p:nvGrpSpPr>
        <p:grpSpPr>
          <a:xfrm>
            <a:off x="2226934" y="2711247"/>
            <a:ext cx="6407241" cy="679361"/>
            <a:chOff x="1738648" y="2583045"/>
            <a:chExt cx="6407241" cy="679361"/>
          </a:xfrm>
        </p:grpSpPr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B2884A85-0320-4589-1682-2BFFEAAFA6E4}"/>
                </a:ext>
              </a:extLst>
            </p:cNvPr>
            <p:cNvSpPr/>
            <p:nvPr/>
          </p:nvSpPr>
          <p:spPr>
            <a:xfrm>
              <a:off x="3284114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11ABB33-45E1-58D8-ED31-F21B804751B8}"/>
                </a:ext>
              </a:extLst>
            </p:cNvPr>
            <p:cNvSpPr txBox="1"/>
            <p:nvPr/>
          </p:nvSpPr>
          <p:spPr>
            <a:xfrm>
              <a:off x="3396804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ids_0</a:t>
              </a:r>
            </a:p>
            <a:p>
              <a:pPr algn="ctr"/>
              <a:r>
                <a:rPr lang="en-US" altLang="ko-KR" dirty="0"/>
                <a:t>[3,4]</a:t>
              </a:r>
              <a:endParaRPr lang="ko-KR" altLang="en-US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A7D55312-E573-4C1E-044D-1C9801890759}"/>
                </a:ext>
              </a:extLst>
            </p:cNvPr>
            <p:cNvSpPr/>
            <p:nvPr/>
          </p:nvSpPr>
          <p:spPr>
            <a:xfrm>
              <a:off x="4256469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C79A83B-9605-0BF4-0219-41A7599B3504}"/>
                </a:ext>
              </a:extLst>
            </p:cNvPr>
            <p:cNvSpPr txBox="1"/>
            <p:nvPr/>
          </p:nvSpPr>
          <p:spPr>
            <a:xfrm>
              <a:off x="4369159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ids_1</a:t>
              </a:r>
            </a:p>
            <a:p>
              <a:pPr algn="ctr"/>
              <a:r>
                <a:rPr lang="en-US" altLang="ko-KR" dirty="0"/>
                <a:t>[4,2]</a:t>
              </a:r>
              <a:endParaRPr lang="ko-KR" altLang="en-US" dirty="0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748CB916-0C63-5B95-BAC3-20BCDC0E256E}"/>
                </a:ext>
              </a:extLst>
            </p:cNvPr>
            <p:cNvSpPr/>
            <p:nvPr/>
          </p:nvSpPr>
          <p:spPr>
            <a:xfrm>
              <a:off x="5228824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F842517-0D35-9652-7713-D9F74E3CC9AA}"/>
                </a:ext>
              </a:extLst>
            </p:cNvPr>
            <p:cNvSpPr txBox="1"/>
            <p:nvPr/>
          </p:nvSpPr>
          <p:spPr>
            <a:xfrm>
              <a:off x="5341514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ids_2</a:t>
              </a:r>
            </a:p>
            <a:p>
              <a:pPr algn="ctr"/>
              <a:r>
                <a:rPr lang="en-US" altLang="ko-KR" dirty="0"/>
                <a:t>[0,3]</a:t>
              </a:r>
              <a:endParaRPr lang="ko-KR" altLang="en-US" dirty="0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0408DD94-7B04-A3B2-4F23-9310E7870F3E}"/>
                </a:ext>
              </a:extLst>
            </p:cNvPr>
            <p:cNvSpPr/>
            <p:nvPr/>
          </p:nvSpPr>
          <p:spPr>
            <a:xfrm>
              <a:off x="6201179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D76BDB2-E020-4771-1025-3303C8F595A0}"/>
                </a:ext>
              </a:extLst>
            </p:cNvPr>
            <p:cNvSpPr txBox="1"/>
            <p:nvPr/>
          </p:nvSpPr>
          <p:spPr>
            <a:xfrm>
              <a:off x="6313869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ids_3</a:t>
              </a:r>
            </a:p>
            <a:p>
              <a:pPr algn="ctr"/>
              <a:r>
                <a:rPr lang="en-US" altLang="ko-KR" dirty="0"/>
                <a:t>[0,4]</a:t>
              </a:r>
              <a:endParaRPr lang="ko-KR" altLang="en-US" dirty="0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CE12E1E8-3314-2046-355E-2DE0A90C2BE7}"/>
                </a:ext>
              </a:extLst>
            </p:cNvPr>
            <p:cNvSpPr/>
            <p:nvPr/>
          </p:nvSpPr>
          <p:spPr>
            <a:xfrm>
              <a:off x="7173534" y="2583045"/>
              <a:ext cx="972355" cy="67936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2C41D53-A0C2-1E14-2235-0F7F98C51CF8}"/>
                </a:ext>
              </a:extLst>
            </p:cNvPr>
            <p:cNvSpPr txBox="1"/>
            <p:nvPr/>
          </p:nvSpPr>
          <p:spPr>
            <a:xfrm>
              <a:off x="7286224" y="2583878"/>
              <a:ext cx="746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ids_4</a:t>
              </a:r>
            </a:p>
            <a:p>
              <a:pPr algn="ctr"/>
              <a:r>
                <a:rPr lang="en-US" altLang="ko-KR" dirty="0"/>
                <a:t>[3,0]</a:t>
              </a:r>
              <a:endParaRPr lang="ko-KR" alt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FB84B16-3415-90F9-FF16-C1F664F7EEA1}"/>
                </a:ext>
              </a:extLst>
            </p:cNvPr>
            <p:cNvSpPr txBox="1"/>
            <p:nvPr/>
          </p:nvSpPr>
          <p:spPr>
            <a:xfrm>
              <a:off x="1738648" y="2722377"/>
              <a:ext cx="1545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/>
                <a:t>Access trace:</a:t>
              </a:r>
              <a:endParaRPr lang="ko-KR" altLang="en-US" dirty="0"/>
            </a:p>
          </p:txBody>
        </p:sp>
      </p:grpSp>
      <p:graphicFrame>
        <p:nvGraphicFramePr>
          <p:cNvPr id="69" name="표 68">
            <a:extLst>
              <a:ext uri="{FF2B5EF4-FFF2-40B4-BE49-F238E27FC236}">
                <a16:creationId xmlns:a16="http://schemas.microsoft.com/office/drawing/2014/main" id="{96261584-8B10-5FBB-0D74-6CBBFBE5B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98147"/>
              </p:ext>
            </p:extLst>
          </p:nvPr>
        </p:nvGraphicFramePr>
        <p:xfrm>
          <a:off x="5137065" y="4271048"/>
          <a:ext cx="2160000" cy="21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321185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87778255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0877451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91965774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30909530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8897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1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117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3153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35320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F4649C4D-38FB-F9A6-2594-97BF948B32A1}"/>
              </a:ext>
            </a:extLst>
          </p:cNvPr>
          <p:cNvSpPr txBox="1"/>
          <p:nvPr/>
        </p:nvSpPr>
        <p:spPr>
          <a:xfrm>
            <a:off x="5137065" y="3901716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993F97-3FD9-188B-EE43-7BDDBA65CA70}"/>
              </a:ext>
            </a:extLst>
          </p:cNvPr>
          <p:cNvSpPr txBox="1"/>
          <p:nvPr/>
        </p:nvSpPr>
        <p:spPr>
          <a:xfrm>
            <a:off x="5568961" y="3901716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07ABB1E-2363-433E-5D64-A5BF884AB4D0}"/>
              </a:ext>
            </a:extLst>
          </p:cNvPr>
          <p:cNvSpPr txBox="1"/>
          <p:nvPr/>
        </p:nvSpPr>
        <p:spPr>
          <a:xfrm>
            <a:off x="6000857" y="3901716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31CBEC-D230-9645-A5BF-200E4D94800B}"/>
              </a:ext>
            </a:extLst>
          </p:cNvPr>
          <p:cNvSpPr txBox="1"/>
          <p:nvPr/>
        </p:nvSpPr>
        <p:spPr>
          <a:xfrm>
            <a:off x="6432753" y="3901716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A115AF-E0F1-4D4C-FF48-919BF3ADA7B2}"/>
              </a:ext>
            </a:extLst>
          </p:cNvPr>
          <p:cNvSpPr txBox="1"/>
          <p:nvPr/>
        </p:nvSpPr>
        <p:spPr>
          <a:xfrm>
            <a:off x="6864649" y="3901716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442B9EE-C601-25F2-82E0-71EE9058E2F6}"/>
              </a:ext>
            </a:extLst>
          </p:cNvPr>
          <p:cNvSpPr txBox="1"/>
          <p:nvPr/>
        </p:nvSpPr>
        <p:spPr>
          <a:xfrm>
            <a:off x="4705169" y="4300001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072776-BF45-CD6B-DA54-02F33ACC8BC8}"/>
              </a:ext>
            </a:extLst>
          </p:cNvPr>
          <p:cNvSpPr txBox="1"/>
          <p:nvPr/>
        </p:nvSpPr>
        <p:spPr>
          <a:xfrm>
            <a:off x="4705169" y="4733389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9D761B-682E-7878-8520-4C9F856A1C01}"/>
              </a:ext>
            </a:extLst>
          </p:cNvPr>
          <p:cNvSpPr txBox="1"/>
          <p:nvPr/>
        </p:nvSpPr>
        <p:spPr>
          <a:xfrm>
            <a:off x="4705169" y="5166777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3A953F-A496-24F6-4D22-549A91FB79C6}"/>
              </a:ext>
            </a:extLst>
          </p:cNvPr>
          <p:cNvSpPr txBox="1"/>
          <p:nvPr/>
        </p:nvSpPr>
        <p:spPr>
          <a:xfrm>
            <a:off x="4705169" y="5600165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DC802B-2725-1117-8577-EC347C19D2EB}"/>
              </a:ext>
            </a:extLst>
          </p:cNvPr>
          <p:cNvSpPr txBox="1"/>
          <p:nvPr/>
        </p:nvSpPr>
        <p:spPr>
          <a:xfrm>
            <a:off x="4705169" y="6033551"/>
            <a:ext cx="431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311794C-13F0-B41C-CD3A-52C142FA7D0D}"/>
              </a:ext>
            </a:extLst>
          </p:cNvPr>
          <p:cNvSpPr txBox="1"/>
          <p:nvPr/>
        </p:nvSpPr>
        <p:spPr>
          <a:xfrm>
            <a:off x="5199166" y="3556910"/>
            <a:ext cx="203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iteration</a:t>
            </a:r>
            <a:endParaRPr lang="ko-KR" alt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96D76AF-42C9-2E6D-9974-353A4E395504}"/>
              </a:ext>
            </a:extLst>
          </p:cNvPr>
          <p:cNvSpPr txBox="1"/>
          <p:nvPr/>
        </p:nvSpPr>
        <p:spPr>
          <a:xfrm rot="16200000">
            <a:off x="3536079" y="5166381"/>
            <a:ext cx="203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node 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024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AACBF-39D0-B1B6-A72F-F240B92D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9B9569-2583-AB6A-82DC-9370EE45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067FCC6-0620-BB5C-88CB-829C2A52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7C067A4-0BDC-AD6D-E7EA-DD97D47A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Changeset Precomputation Algorithm</a:t>
            </a:r>
          </a:p>
          <a:p>
            <a:pPr lvl="1"/>
            <a:r>
              <a:rPr lang="en-US" altLang="ko-KR" dirty="0"/>
              <a:t>Data structure for tracking next access iterations</a:t>
            </a: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1BB30DB2-7B2E-31D2-5CA8-162E6CCF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65" y="2685249"/>
            <a:ext cx="1013852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5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8D826-B482-EBE3-30CB-12210036D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6ED851-C880-E555-E394-49B8BD49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CC78038-8E96-9AC4-C242-98B6D091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EC558F-2896-3ABE-51E2-211309A4D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Changeset Precomputation Algorithm</a:t>
            </a:r>
          </a:p>
          <a:p>
            <a:pPr lvl="1"/>
            <a:r>
              <a:rPr lang="en-US" altLang="ko-KR" dirty="0"/>
              <a:t>Construction of data structure(</a:t>
            </a:r>
            <a:r>
              <a:rPr lang="en-US" altLang="ko-KR" dirty="0" err="1"/>
              <a:t>ptr</a:t>
            </a:r>
            <a:r>
              <a:rPr lang="en-US" altLang="ko-KR" dirty="0"/>
              <a:t>, </a:t>
            </a:r>
            <a:r>
              <a:rPr lang="en-US" altLang="ko-KR" dirty="0" err="1"/>
              <a:t>iters</a:t>
            </a:r>
            <a:r>
              <a:rPr lang="en-US" altLang="ko-KR" dirty="0"/>
              <a:t>) requires two passes over the access traces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BFFF27C-0348-355C-D312-A7CEF72DF9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3" b="1233"/>
          <a:stretch/>
        </p:blipFill>
        <p:spPr>
          <a:xfrm>
            <a:off x="2761784" y="2767585"/>
            <a:ext cx="6668431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4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B10D1-265A-C669-9A67-1880BD87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33738-3421-F0D5-0F8E-110DAE80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About GNNs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0C65569-0277-117C-7433-39088F24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78E5886-987C-3AD6-37C5-3433E92A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35339"/>
            <a:ext cx="11730822" cy="5065461"/>
          </a:xfrm>
        </p:spPr>
        <p:txBody>
          <a:bodyPr/>
          <a:lstStyle/>
          <a:p>
            <a:r>
              <a:rPr lang="en-US" altLang="ko-KR" dirty="0"/>
              <a:t>GNN Training</a:t>
            </a:r>
          </a:p>
          <a:p>
            <a:pPr lvl="1"/>
            <a:r>
              <a:rPr lang="en-US" altLang="ko-KR" dirty="0"/>
              <a:t>Each GNN layer synthesizes the features of neighboring nodes to update the seed node</a:t>
            </a:r>
          </a:p>
          <a:p>
            <a:pPr lvl="1"/>
            <a:r>
              <a:rPr lang="en-US" altLang="ko-KR" dirty="0"/>
              <a:t>Two main steps in each layer</a:t>
            </a:r>
          </a:p>
          <a:p>
            <a:pPr lvl="2"/>
            <a:r>
              <a:rPr lang="en-US" altLang="ko-KR" b="1" dirty="0"/>
              <a:t>Aggregate</a:t>
            </a:r>
            <a:r>
              <a:rPr lang="en-US" altLang="ko-KR" dirty="0"/>
              <a:t>: Collects features from neighboring nodes to capture local graph information</a:t>
            </a:r>
          </a:p>
          <a:p>
            <a:pPr lvl="2"/>
            <a:r>
              <a:rPr lang="en-US" altLang="ko-KR" b="1" dirty="0"/>
              <a:t>Combine</a:t>
            </a:r>
            <a:r>
              <a:rPr lang="en-US" altLang="ko-KR" dirty="0"/>
              <a:t>: Applies non-linear transformations and updates the node embedding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3E151F6-6D78-7874-5DCD-D470D5DC4FDE}"/>
              </a:ext>
            </a:extLst>
          </p:cNvPr>
          <p:cNvGrpSpPr/>
          <p:nvPr/>
        </p:nvGrpSpPr>
        <p:grpSpPr>
          <a:xfrm>
            <a:off x="3342194" y="3868069"/>
            <a:ext cx="6441886" cy="2623066"/>
            <a:chOff x="3281234" y="3777734"/>
            <a:chExt cx="6441886" cy="262306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6426B2F-1A5E-37E3-AC13-C5370246C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234" y="4008249"/>
              <a:ext cx="5629532" cy="2392551"/>
            </a:xfrm>
            <a:prstGeom prst="rect">
              <a:avLst/>
            </a:prstGeom>
          </p:spPr>
        </p:pic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8EA6E13C-8C7C-AF40-5ECE-EDF6C92F5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3240" y="3970020"/>
              <a:ext cx="327660" cy="1143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BE4D1A-A873-2B7B-B694-F36A7A310916}"/>
                </a:ext>
              </a:extLst>
            </p:cNvPr>
            <p:cNvSpPr txBox="1"/>
            <p:nvPr/>
          </p:nvSpPr>
          <p:spPr>
            <a:xfrm>
              <a:off x="7185660" y="3777734"/>
              <a:ext cx="253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Seed node of layer2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137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3C567-E48F-EBD9-AC5C-0DF16323C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3A1D3E-E68F-F0BB-9E88-9E54A42A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B8F5BAF-9EE3-4163-F89D-77974E98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30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925808-B8B7-D0F6-0387-D2CBE0782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Changeset Precomputation Algorithm</a:t>
            </a:r>
          </a:p>
          <a:p>
            <a:pPr lvl="1"/>
            <a:r>
              <a:rPr lang="en-US" altLang="ko-KR" dirty="0"/>
              <a:t>Ginex updates </a:t>
            </a:r>
            <a:r>
              <a:rPr lang="en-US" altLang="ko-KR" dirty="0" err="1"/>
              <a:t>ptr</a:t>
            </a:r>
            <a:r>
              <a:rPr lang="en-US" altLang="ko-KR" dirty="0"/>
              <a:t> for each iteration in a way that it can always find out the next accessed iterations of all nodes by looking at the elements in </a:t>
            </a:r>
            <a:r>
              <a:rPr lang="en-US" altLang="ko-KR" dirty="0" err="1"/>
              <a:t>iters</a:t>
            </a:r>
            <a:r>
              <a:rPr lang="en-US" altLang="ko-KR" dirty="0"/>
              <a:t> pointed by </a:t>
            </a:r>
            <a:r>
              <a:rPr lang="en-US" altLang="ko-KR" dirty="0" err="1"/>
              <a:t>ptr</a:t>
            </a:r>
            <a:r>
              <a:rPr lang="en-US" altLang="ko-KR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961FC4E-9F67-761C-98BF-1E568C4A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646" y="2880242"/>
            <a:ext cx="3952707" cy="3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C3B25-518B-48F1-A62E-789EA8EC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1867709-7AE5-28E4-FAAE-C692D252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31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094A5A-F1E2-8ABC-43FD-104ED5350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Methodology</a:t>
            </a:r>
          </a:p>
          <a:p>
            <a:pPr lvl="1"/>
            <a:r>
              <a:rPr lang="en-US" altLang="ko-KR" dirty="0"/>
              <a:t>System Configuration</a:t>
            </a:r>
          </a:p>
          <a:p>
            <a:pPr lvl="2"/>
            <a:endParaRPr lang="en-US" altLang="ko-KR" dirty="0"/>
          </a:p>
          <a:p>
            <a:pPr marL="914400" lvl="2" indent="0">
              <a:buNone/>
            </a:pPr>
            <a:endParaRPr lang="en-US" altLang="ko-KR" sz="3200" dirty="0"/>
          </a:p>
          <a:p>
            <a:pPr lvl="1"/>
            <a:r>
              <a:rPr lang="en-US" altLang="ko-KR" dirty="0"/>
              <a:t>Dataset</a:t>
            </a:r>
          </a:p>
          <a:p>
            <a:pPr lvl="2"/>
            <a:r>
              <a:rPr lang="en-US" altLang="ko-KR" dirty="0"/>
              <a:t>Using graph expansion technique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EB2BD9-BF45-F778-9D52-2496FD37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441" r="1387"/>
          <a:stretch/>
        </p:blipFill>
        <p:spPr>
          <a:xfrm>
            <a:off x="1048989" y="2438449"/>
            <a:ext cx="4703378" cy="10629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30A5345-5A99-3C3F-3EBF-F829562E49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859"/>
          <a:stretch/>
        </p:blipFill>
        <p:spPr>
          <a:xfrm>
            <a:off x="1078723" y="4458076"/>
            <a:ext cx="4703379" cy="1329659"/>
          </a:xfrm>
          <a:prstGeom prst="rect">
            <a:avLst/>
          </a:prstGeom>
        </p:spPr>
      </p:pic>
      <p:sp>
        <p:nvSpPr>
          <p:cNvPr id="9" name="내용 개체 틀 3">
            <a:extLst>
              <a:ext uri="{FF2B5EF4-FFF2-40B4-BE49-F238E27FC236}">
                <a16:creationId xmlns:a16="http://schemas.microsoft.com/office/drawing/2014/main" id="{694A59FD-F109-E154-7E28-5E96ACC181D5}"/>
              </a:ext>
            </a:extLst>
          </p:cNvPr>
          <p:cNvSpPr txBox="1">
            <a:spLocks/>
          </p:cNvSpPr>
          <p:nvPr/>
        </p:nvSpPr>
        <p:spPr>
          <a:xfrm>
            <a:off x="5902388" y="1332531"/>
            <a:ext cx="5828667" cy="506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pPr lvl="1"/>
            <a:r>
              <a:rPr lang="en-US" altLang="ko-KR" dirty="0"/>
              <a:t>Model: 3-layer </a:t>
            </a:r>
            <a:r>
              <a:rPr lang="en-US" altLang="ko-KR" dirty="0" err="1"/>
              <a:t>GraphSAGE</a:t>
            </a:r>
            <a:r>
              <a:rPr lang="en-US" altLang="ko-KR" dirty="0"/>
              <a:t>, 2-layer GCN</a:t>
            </a:r>
          </a:p>
          <a:p>
            <a:pPr lvl="1"/>
            <a:endParaRPr lang="en-US" altLang="ko-KR" dirty="0"/>
          </a:p>
          <a:p>
            <a:pPr lvl="1"/>
            <a:endParaRPr lang="en-US" altLang="ko-KR" sz="3200" dirty="0"/>
          </a:p>
          <a:p>
            <a:pPr lvl="1"/>
            <a:r>
              <a:rPr lang="en-US" altLang="ko-KR" dirty="0"/>
              <a:t>Comparison baseline</a:t>
            </a:r>
          </a:p>
          <a:p>
            <a:pPr lvl="2"/>
            <a:r>
              <a:rPr lang="en-US" altLang="ko-KR" dirty="0" err="1"/>
              <a:t>PyG</a:t>
            </a:r>
            <a:r>
              <a:rPr lang="en-US" altLang="ko-KR" dirty="0"/>
              <a:t>+</a:t>
            </a:r>
          </a:p>
          <a:p>
            <a:pPr lvl="2"/>
            <a:r>
              <a:rPr lang="en-US" altLang="ko-KR" dirty="0" err="1"/>
              <a:t>Ali+PG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17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226DB-D7DE-34B6-90A3-ADB05A20B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CD3447-DC2F-93EE-5A98-D0C35032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1E520ED-25A0-0734-96B5-6B965EA7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32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653C9D-73E5-3F50-7151-57F166553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Overall Performance</a:t>
            </a:r>
          </a:p>
          <a:p>
            <a:pPr lvl="1"/>
            <a:r>
              <a:rPr lang="en-US" altLang="ko-KR" dirty="0" err="1"/>
              <a:t>PyG</a:t>
            </a:r>
            <a:r>
              <a:rPr lang="en-US" altLang="ko-KR" dirty="0"/>
              <a:t>+, </a:t>
            </a:r>
            <a:r>
              <a:rPr lang="en-US" altLang="ko-KR" dirty="0" err="1"/>
              <a:t>Ali+PG</a:t>
            </a:r>
            <a:r>
              <a:rPr lang="en-US" altLang="ko-KR" dirty="0"/>
              <a:t> can be breakdown into data preparation, transfer, compute</a:t>
            </a:r>
          </a:p>
          <a:p>
            <a:pPr lvl="1"/>
            <a:r>
              <a:rPr lang="en-US" altLang="ko-KR" dirty="0"/>
              <a:t>Ginex has three more components: inspect, switch, cache</a:t>
            </a:r>
          </a:p>
          <a:p>
            <a:pPr lvl="1"/>
            <a:r>
              <a:rPr lang="en-US" altLang="ko-KR" dirty="0"/>
              <a:t>Ginex is 1.8-2.6× and 1.2-1.5× faster than </a:t>
            </a:r>
            <a:r>
              <a:rPr lang="en-US" altLang="ko-KR" dirty="0" err="1"/>
              <a:t>PyG</a:t>
            </a:r>
            <a:r>
              <a:rPr lang="en-US" altLang="ko-KR" dirty="0"/>
              <a:t>+ and </a:t>
            </a:r>
            <a:r>
              <a:rPr lang="en-US" altLang="ko-KR" dirty="0" err="1"/>
              <a:t>Ali+PG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A4705AB-E2B5-6DC6-26A0-2B85A0134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08" y="3453508"/>
            <a:ext cx="5388184" cy="30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77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A6F6-724E-335A-E845-6D1CD692F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BD6CC9-80D7-0A04-FD62-9890BC25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6DA3D50-DE8F-B412-B514-595DAAD1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33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EB16954-9521-7726-7FB1-995B44A29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Impact of Cache Policy</a:t>
            </a:r>
          </a:p>
          <a:p>
            <a:pPr lvl="1"/>
            <a:r>
              <a:rPr lang="en-US" altLang="ko-KR" dirty="0"/>
              <a:t>Ginex-PG: Cache policy replaced by </a:t>
            </a:r>
            <a:r>
              <a:rPr lang="en-US" altLang="ko-KR" dirty="0" err="1"/>
              <a:t>PaGraph</a:t>
            </a:r>
            <a:endParaRPr lang="en-US" altLang="ko-KR" dirty="0"/>
          </a:p>
          <a:p>
            <a:pPr lvl="1"/>
            <a:r>
              <a:rPr lang="en-US" altLang="ko-KR" dirty="0"/>
              <a:t>Ginex consistently demonstrates significantly lower miss ratio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D37DB4-2B4E-DA69-B4D5-29414D64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485" y="3069426"/>
            <a:ext cx="6023029" cy="34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1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04E8E-1FAA-4BC9-7D6C-E58FEB85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DBA1F9-6FD9-9FFB-0CAF-F0A7D343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A78E15E-1B70-B39B-2DBC-A369B30B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235D3AE-DDC4-D49B-B2CB-45015A03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35339"/>
            <a:ext cx="5882271" cy="5065461"/>
          </a:xfrm>
        </p:spPr>
        <p:txBody>
          <a:bodyPr/>
          <a:lstStyle/>
          <a:p>
            <a:r>
              <a:rPr lang="en-US" altLang="ko-KR" dirty="0"/>
              <a:t>Sensitivity Study</a:t>
            </a:r>
          </a:p>
          <a:p>
            <a:pPr lvl="1"/>
            <a:r>
              <a:rPr lang="en-US" altLang="ko-KR" dirty="0"/>
              <a:t>Impact of Superbatch Size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62A5870-0E0E-D8F1-9785-B0F570023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7" y="2714184"/>
            <a:ext cx="5348597" cy="313734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6E08857-7710-CCB8-0CC1-C92FD08F2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62" y="2714184"/>
            <a:ext cx="5125121" cy="3137340"/>
          </a:xfrm>
          <a:prstGeom prst="rect">
            <a:avLst/>
          </a:prstGeom>
        </p:spPr>
      </p:pic>
      <p:sp>
        <p:nvSpPr>
          <p:cNvPr id="9" name="내용 개체 틀 3">
            <a:extLst>
              <a:ext uri="{FF2B5EF4-FFF2-40B4-BE49-F238E27FC236}">
                <a16:creationId xmlns:a16="http://schemas.microsoft.com/office/drawing/2014/main" id="{627B2E54-E47D-8AFA-793B-D5FEA9AB3070}"/>
              </a:ext>
            </a:extLst>
          </p:cNvPr>
          <p:cNvSpPr txBox="1">
            <a:spLocks/>
          </p:cNvSpPr>
          <p:nvPr/>
        </p:nvSpPr>
        <p:spPr>
          <a:xfrm>
            <a:off x="6096000" y="1335339"/>
            <a:ext cx="5691182" cy="506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pPr lvl="1"/>
            <a:r>
              <a:rPr lang="en-US" altLang="ko-KR" dirty="0"/>
              <a:t>Impact of Memory Size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853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DFB40-FA71-EA58-D400-0A96D2EC2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A189A5-0CD1-B637-ECF7-33D432E5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F0542A8-6D64-9CD6-11FB-D1DC1169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35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3FF580-CDF9-429F-5778-C0AF79328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Key Challenges</a:t>
            </a:r>
          </a:p>
          <a:p>
            <a:pPr lvl="1"/>
            <a:r>
              <a:rPr lang="en-US" altLang="ko-KR" sz="2100" dirty="0"/>
              <a:t>Training GNNs is challenging due to the large size of real-world graph datasets, which often exceed main memory capacity</a:t>
            </a:r>
          </a:p>
          <a:p>
            <a:pPr lvl="1"/>
            <a:endParaRPr lang="en-US" altLang="ko-KR" sz="300" dirty="0"/>
          </a:p>
          <a:p>
            <a:r>
              <a:rPr lang="en-US" altLang="ko-KR" dirty="0"/>
              <a:t>Proposed </a:t>
            </a:r>
          </a:p>
          <a:p>
            <a:pPr lvl="1"/>
            <a:r>
              <a:rPr lang="en-US" altLang="ko-KR" sz="2100" dirty="0"/>
              <a:t>This paper introduces Ginex, an SSD-based GNN training system capable of handling billion-scale graph datasets on a single machine</a:t>
            </a:r>
          </a:p>
          <a:p>
            <a:pPr lvl="1"/>
            <a:r>
              <a:rPr lang="en-US" altLang="ko-KR" sz="2100" dirty="0"/>
              <a:t>Ginex reconstructs the training pipeline to implement an optimal caching system for feature vectors, effectively mitigating the I/O bottleneck</a:t>
            </a:r>
          </a:p>
          <a:p>
            <a:pPr lvl="1"/>
            <a:endParaRPr lang="en-US" altLang="ko-KR" sz="100" dirty="0"/>
          </a:p>
          <a:p>
            <a:r>
              <a:rPr lang="en-US" altLang="ko-KR" dirty="0"/>
              <a:t>Results</a:t>
            </a:r>
          </a:p>
          <a:p>
            <a:pPr lvl="1"/>
            <a:r>
              <a:rPr lang="en-US" altLang="ko-KR" sz="2100" dirty="0"/>
              <a:t>Ginex enables scalable GNN training while achieving significant speedups compared to existing state-of-the-art methods</a:t>
            </a: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268756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467D98-CC16-5077-E089-678C71BDD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2544232"/>
            <a:ext cx="10416988" cy="1882987"/>
          </a:xfrm>
        </p:spPr>
        <p:txBody>
          <a:bodyPr/>
          <a:lstStyle/>
          <a:p>
            <a:r>
              <a:rPr lang="en-US" altLang="ko-KR" dirty="0"/>
              <a:t>Thank you!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Q&amp;A?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1ACF0EE-84D9-38E6-82C5-0C394BD5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692" y="5318715"/>
            <a:ext cx="595630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3224-DEF8-80C2-C19C-40D5586B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A4A02F-C6DF-5484-1737-A0A30C0B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About GNNs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FEAB292-A60F-9375-23F6-2FDF7C84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0F3D01-21D0-F3FB-CDE5-79F8695B7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Neighborhood Sampling</a:t>
            </a:r>
          </a:p>
          <a:p>
            <a:pPr lvl="1"/>
            <a:r>
              <a:rPr lang="en-US" altLang="ko-KR" dirty="0"/>
              <a:t>Collecting neighborhood leads to exponential growth of memory footprint</a:t>
            </a:r>
          </a:p>
          <a:p>
            <a:pPr marL="457200" lvl="1" indent="0">
              <a:buNone/>
            </a:pPr>
            <a:r>
              <a:rPr lang="en-US" altLang="ko-KR" dirty="0"/>
              <a:t>  </a:t>
            </a:r>
            <a:r>
              <a:rPr lang="en-US" altLang="ko-KR" dirty="0">
                <a:sym typeface="Wingdings" panose="05000000000000000000" pitchFamily="2" charset="2"/>
              </a:rPr>
              <a:t> Selecting subset of neighborhood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5C5AD1A-E7FE-1302-33F2-1785DAD1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96" y="3429000"/>
            <a:ext cx="6610007" cy="250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D02AA-CF9A-8C2F-684C-709B04743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383889-EFDF-F0A4-9F90-A29A48AF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About GNNs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793DC43-88E8-BC9B-F193-043774EC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7655CA-CAAB-826A-22F8-375577881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918" y="1335339"/>
            <a:ext cx="11565423" cy="5315210"/>
          </a:xfrm>
        </p:spPr>
        <p:txBody>
          <a:bodyPr>
            <a:normAutofit/>
          </a:bodyPr>
          <a:lstStyle/>
          <a:p>
            <a:r>
              <a:rPr lang="en-US" altLang="ko-KR" dirty="0"/>
              <a:t>GNN Training System</a:t>
            </a: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endParaRPr lang="en-US" altLang="ko-KR" dirty="0"/>
          </a:p>
          <a:p>
            <a:pPr marL="457200" lvl="1" indent="0">
              <a:buNone/>
            </a:pPr>
            <a:endParaRPr lang="en-US" altLang="ko-KR" sz="3600" dirty="0"/>
          </a:p>
          <a:p>
            <a:pPr marL="1371600" lvl="2" indent="-457200">
              <a:buFont typeface="+mj-lt"/>
              <a:buAutoNum type="arabicPeriod"/>
            </a:pPr>
            <a:r>
              <a:rPr lang="en-US" altLang="ko-KR" sz="1800" dirty="0"/>
              <a:t>Sample: Sampling seed nodes and neighbors based on a graph structure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1371600" lvl="2" indent="-457200">
              <a:buFont typeface="+mj-lt"/>
              <a:buAutoNum type="arabicPeriod"/>
            </a:pPr>
            <a:r>
              <a:rPr lang="en-US" altLang="ko-KR" sz="1800" dirty="0"/>
              <a:t>Gather: Collect feature vectors of sampled nodes into a buffer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sz="1800" dirty="0"/>
              <a:t>Transfer: Sending collected data to the GPU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sz="1800" dirty="0"/>
              <a:t>Compute: Perform operations including aggregate and combine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1D710957-8A03-C6D0-FD2D-49178C455D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795"/>
          <a:stretch/>
        </p:blipFill>
        <p:spPr>
          <a:xfrm>
            <a:off x="3845498" y="2011680"/>
            <a:ext cx="4501003" cy="25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AE8DD-0FFA-EEF1-57F3-0C736876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F914FA-02CA-9396-E0A7-5376E790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9924882" cy="831299"/>
          </a:xfrm>
        </p:spPr>
        <p:txBody>
          <a:bodyPr>
            <a:normAutofit/>
          </a:bodyPr>
          <a:lstStyle/>
          <a:p>
            <a:r>
              <a:rPr lang="en-US" altLang="ko-KR" dirty="0"/>
              <a:t>Challenges for Large-Scale Graphs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4D42A21-C6D8-7221-C158-2FF5C9C2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83EACD-5935-9397-6006-9BEB59841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GNN training </a:t>
            </a:r>
          </a:p>
          <a:p>
            <a:pPr lvl="1"/>
            <a:r>
              <a:rPr lang="en-US" altLang="ko-KR" dirty="0"/>
              <a:t>During training, the target node and its neighboring nodes are both involved in the learning process</a:t>
            </a:r>
          </a:p>
          <a:p>
            <a:pPr lvl="1"/>
            <a:r>
              <a:rPr lang="en-US" altLang="ko-KR" dirty="0"/>
              <a:t>While loading the entire graph into memory can improve training efficiency, it is often impractical</a:t>
            </a:r>
          </a:p>
          <a:p>
            <a:pPr marL="457200" lvl="1" indent="0">
              <a:buNone/>
            </a:pPr>
            <a:endParaRPr lang="en-US" altLang="ko-KR" sz="21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altLang="ko-KR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altLang="ko-KR" sz="2400" dirty="0">
                <a:solidFill>
                  <a:srgbClr val="FF0000"/>
                </a:solidFill>
              </a:rPr>
              <a:t>As graph sizes grow to hundreds of GB, memory limitations cause significant bottlenecks</a:t>
            </a:r>
            <a:endParaRPr lang="en-US" altLang="ko-KR" sz="2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238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FA33B-8371-62D2-E76D-C281035EB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899BCF-C952-1758-940B-4E60348F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1274180" cy="831299"/>
          </a:xfrm>
        </p:spPr>
        <p:txBody>
          <a:bodyPr>
            <a:normAutofit/>
          </a:bodyPr>
          <a:lstStyle/>
          <a:p>
            <a:r>
              <a:rPr lang="en-US" altLang="ko-KR" dirty="0"/>
              <a:t>Challenges in Disk-based GNN Training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68BAA9C-9B41-FDFC-2D21-22E2B3F9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BF9705-66B8-8DDE-CC9D-A8B466977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Disk-based GNN training </a:t>
            </a:r>
          </a:p>
          <a:p>
            <a:pPr lvl="1"/>
            <a:r>
              <a:rPr lang="en-US" altLang="ko-KR" dirty="0"/>
              <a:t>Disk-based GNN training has emerged to handle the limitations of large-scale graphs</a:t>
            </a:r>
          </a:p>
          <a:p>
            <a:pPr lvl="1"/>
            <a:r>
              <a:rPr lang="en-US" altLang="ko-KR" dirty="0"/>
              <a:t>However, solely relying on disk storage introduces inefficiencies, particularly in the </a:t>
            </a:r>
            <a:r>
              <a:rPr lang="en-US" altLang="ko-KR" i="1" u="sng" dirty="0"/>
              <a:t>sample </a:t>
            </a:r>
            <a:r>
              <a:rPr lang="en-US" altLang="ko-KR" dirty="0"/>
              <a:t>and </a:t>
            </a:r>
            <a:r>
              <a:rPr lang="en-US" altLang="ko-KR" i="1" u="sng" dirty="0"/>
              <a:t>gather</a:t>
            </a:r>
            <a:r>
              <a:rPr lang="en-US" altLang="ko-KR" dirty="0"/>
              <a:t> stages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8B581D-9772-5319-EC64-D2C769EC0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63" y="3517017"/>
            <a:ext cx="5220473" cy="298731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F069FAB-5A88-F662-7975-131488404382}"/>
              </a:ext>
            </a:extLst>
          </p:cNvPr>
          <p:cNvSpPr/>
          <p:nvPr/>
        </p:nvSpPr>
        <p:spPr>
          <a:xfrm>
            <a:off x="4497660" y="3801162"/>
            <a:ext cx="617034" cy="1491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4383FD6-DD96-F502-09DE-158B3DCCF761}"/>
              </a:ext>
            </a:extLst>
          </p:cNvPr>
          <p:cNvCxnSpPr/>
          <p:nvPr/>
        </p:nvCxnSpPr>
        <p:spPr>
          <a:xfrm flipH="1">
            <a:off x="3018263" y="5010672"/>
            <a:ext cx="1479397" cy="185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4D80E17-0CB9-B091-3E42-9E6B85AA8980}"/>
              </a:ext>
            </a:extLst>
          </p:cNvPr>
          <p:cNvSpPr txBox="1"/>
          <p:nvPr/>
        </p:nvSpPr>
        <p:spPr>
          <a:xfrm>
            <a:off x="1160590" y="4868456"/>
            <a:ext cx="197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High percentage of data prep</a:t>
            </a:r>
          </a:p>
        </p:txBody>
      </p:sp>
    </p:spTree>
    <p:extLst>
      <p:ext uri="{BB962C8B-B14F-4D97-AF65-F5344CB8AC3E}">
        <p14:creationId xmlns:p14="http://schemas.microsoft.com/office/powerpoint/2010/main" val="103848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2F486-1E38-63C3-80D4-E8FF7AB20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6A4ECD-F957-33E9-A8B8-7F917315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8" y="207451"/>
            <a:ext cx="10352345" cy="831299"/>
          </a:xfrm>
        </p:spPr>
        <p:txBody>
          <a:bodyPr>
            <a:normAutofit/>
          </a:bodyPr>
          <a:lstStyle/>
          <a:p>
            <a:r>
              <a:rPr lang="en-US" altLang="ko-KR" dirty="0"/>
              <a:t>Challenges in Disk-based GNN Training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BE1845D-7DDC-ECEB-F6DD-86B8C212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58E801-47FF-A9AA-CF84-6EC1214B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Disk-based GNN training </a:t>
            </a:r>
          </a:p>
          <a:p>
            <a:pPr lvl="1"/>
            <a:r>
              <a:rPr lang="en-US" altLang="ko-KR" dirty="0"/>
              <a:t>Challenge</a:t>
            </a:r>
            <a:r>
              <a:rPr lang="ko-KR" altLang="en-US" dirty="0"/>
              <a:t> </a:t>
            </a:r>
            <a:r>
              <a:rPr lang="en-US" altLang="ko-KR" dirty="0"/>
              <a:t>1: Sub-optimal In-memory Cache</a:t>
            </a:r>
          </a:p>
          <a:p>
            <a:pPr lvl="1"/>
            <a:endParaRPr lang="en-US" altLang="ko-KR" sz="500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4000" dirty="0"/>
          </a:p>
          <a:p>
            <a:pPr lvl="1"/>
            <a:r>
              <a:rPr lang="en-US" altLang="ko-KR" dirty="0"/>
              <a:t>Challenge 2: Sub-optimal Pipeline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217A017-E9B7-34D4-22D5-1A264EB5C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461" y="2403770"/>
            <a:ext cx="4938419" cy="197138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8D4AFC4-30E7-6D41-2056-4DA78F3FD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462" y="4792182"/>
            <a:ext cx="4927396" cy="17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2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9088-B01C-EABD-AB80-F334D307B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9D1574-D80A-E14E-76E4-ED7EA199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Ginex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81A9827-2418-D6A6-4A4B-1AEC5639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2A9781-5EEB-8A41-ECDE-91BD2599D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Ginex (</a:t>
            </a:r>
            <a:r>
              <a:rPr lang="en-US" altLang="ko-KR" u="sng" dirty="0"/>
              <a:t>G</a:t>
            </a:r>
            <a:r>
              <a:rPr lang="en-US" altLang="ko-KR" dirty="0"/>
              <a:t>raph </a:t>
            </a:r>
            <a:r>
              <a:rPr lang="en-US" altLang="ko-KR" u="sng" dirty="0"/>
              <a:t>in</a:t>
            </a:r>
            <a:r>
              <a:rPr lang="en-US" altLang="ko-KR" dirty="0"/>
              <a:t>spector-</a:t>
            </a:r>
            <a:r>
              <a:rPr lang="en-US" altLang="ko-KR" u="sng" dirty="0"/>
              <a:t>ex</a:t>
            </a:r>
            <a:r>
              <a:rPr lang="en-US" altLang="ko-KR" dirty="0"/>
              <a:t>ecutor)</a:t>
            </a:r>
          </a:p>
          <a:p>
            <a:pPr lvl="1"/>
            <a:r>
              <a:rPr lang="en-US" altLang="ko-KR" dirty="0"/>
              <a:t>System for efficient training large scale GNN by using SSD</a:t>
            </a:r>
          </a:p>
          <a:p>
            <a:pPr lvl="1"/>
            <a:r>
              <a:rPr lang="en-US" altLang="ko-KR" dirty="0"/>
              <a:t>For sample and gather operation, reduce I/O traffic by utilizing main memory as application-specific </a:t>
            </a:r>
            <a:r>
              <a:rPr lang="en-US" altLang="ko-KR" b="1" dirty="0"/>
              <a:t>in-memory cache</a:t>
            </a:r>
          </a:p>
          <a:p>
            <a:pPr lvl="1"/>
            <a:r>
              <a:rPr lang="en-US" altLang="ko-KR" dirty="0"/>
              <a:t>Rearrangement of the </a:t>
            </a:r>
            <a:r>
              <a:rPr lang="en-US" altLang="ko-KR" b="1" dirty="0"/>
              <a:t>training pipeline </a:t>
            </a:r>
            <a:r>
              <a:rPr lang="en-US" altLang="ko-KR" dirty="0"/>
              <a:t>for optimal caching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47FFD8C-0431-35B8-DE55-9D6562B7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844" y="4094065"/>
            <a:ext cx="7012311" cy="20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9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31910</TotalTime>
  <Words>1597</Words>
  <Application>Microsoft Office PowerPoint</Application>
  <PresentationFormat>와이드스크린</PresentationFormat>
  <Paragraphs>339</Paragraphs>
  <Slides>36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ui-sans-serif</vt:lpstr>
      <vt:lpstr>맑은 고딕</vt:lpstr>
      <vt:lpstr>Arial</vt:lpstr>
      <vt:lpstr>Cambria Math</vt:lpstr>
      <vt:lpstr>Tahoma</vt:lpstr>
      <vt:lpstr>Wingdings</vt:lpstr>
      <vt:lpstr>Office 테마</vt:lpstr>
      <vt:lpstr>Ginex: SSD-enabled billion-scale graph neural network training on a single machine via provably optimal in-memory caching</vt:lpstr>
      <vt:lpstr>About GNNs</vt:lpstr>
      <vt:lpstr>About GNNs</vt:lpstr>
      <vt:lpstr>About GNNs</vt:lpstr>
      <vt:lpstr>About GNNs</vt:lpstr>
      <vt:lpstr>Challenges for Large-Scale Graphs</vt:lpstr>
      <vt:lpstr>Challenges in Disk-based GNN Training</vt:lpstr>
      <vt:lpstr>Challenges in Disk-based GNN Training</vt:lpstr>
      <vt:lpstr>Ginex Design</vt:lpstr>
      <vt:lpstr>Ginex Design</vt:lpstr>
      <vt:lpstr>Ginex Training Pipeline</vt:lpstr>
      <vt:lpstr>Ginex Training Pipeline</vt:lpstr>
      <vt:lpstr>Ginex Training Pipeline</vt:lpstr>
      <vt:lpstr>Ginex Training Pipeline</vt:lpstr>
      <vt:lpstr>Ginex Training Pipeline</vt:lpstr>
      <vt:lpstr>Ginex Training Pipeline</vt:lpstr>
      <vt:lpstr>Ginex Design</vt:lpstr>
      <vt:lpstr>Ginex Design</vt:lpstr>
      <vt:lpstr>Ginex Design</vt:lpstr>
      <vt:lpstr>Ginex Design</vt:lpstr>
      <vt:lpstr>Ginex Design</vt:lpstr>
      <vt:lpstr>Ginex Design</vt:lpstr>
      <vt:lpstr>Ginex Design</vt:lpstr>
      <vt:lpstr>Ginex Design</vt:lpstr>
      <vt:lpstr>Ginex Design</vt:lpstr>
      <vt:lpstr>Ginex Design</vt:lpstr>
      <vt:lpstr>Ginex Design</vt:lpstr>
      <vt:lpstr>Ginex Design</vt:lpstr>
      <vt:lpstr>Ginex Design</vt:lpstr>
      <vt:lpstr>Ginex Design</vt:lpstr>
      <vt:lpstr>Evaluation</vt:lpstr>
      <vt:lpstr>Evaluation</vt:lpstr>
      <vt:lpstr>Evaluation</vt:lpstr>
      <vt:lpstr>Evaluation</vt:lpstr>
      <vt:lpstr>Conclusion</vt:lpstr>
      <vt:lpstr>Thank you!  Q&amp;A?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김보승</cp:lastModifiedBy>
  <cp:revision>2757</cp:revision>
  <cp:lastPrinted>2019-08-20T01:06:00Z</cp:lastPrinted>
  <dcterms:created xsi:type="dcterms:W3CDTF">2019-06-24T08:20:15Z</dcterms:created>
  <dcterms:modified xsi:type="dcterms:W3CDTF">2024-12-02T07:59:03Z</dcterms:modified>
</cp:coreProperties>
</file>