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35"/>
  </p:notesMasterIdLst>
  <p:sldIdLst>
    <p:sldId id="256" r:id="rId3"/>
    <p:sldId id="257" r:id="rId4"/>
    <p:sldId id="381" r:id="rId5"/>
    <p:sldId id="391" r:id="rId6"/>
    <p:sldId id="383" r:id="rId7"/>
    <p:sldId id="392" r:id="rId8"/>
    <p:sldId id="393" r:id="rId9"/>
    <p:sldId id="394" r:id="rId10"/>
    <p:sldId id="395" r:id="rId11"/>
    <p:sldId id="396" r:id="rId12"/>
    <p:sldId id="398" r:id="rId13"/>
    <p:sldId id="399" r:id="rId14"/>
    <p:sldId id="400" r:id="rId15"/>
    <p:sldId id="417" r:id="rId16"/>
    <p:sldId id="401" r:id="rId17"/>
    <p:sldId id="408" r:id="rId18"/>
    <p:sldId id="409" r:id="rId19"/>
    <p:sldId id="402" r:id="rId20"/>
    <p:sldId id="407" r:id="rId21"/>
    <p:sldId id="403" r:id="rId22"/>
    <p:sldId id="410" r:id="rId23"/>
    <p:sldId id="405" r:id="rId24"/>
    <p:sldId id="404" r:id="rId25"/>
    <p:sldId id="406" r:id="rId26"/>
    <p:sldId id="411" r:id="rId27"/>
    <p:sldId id="412" r:id="rId28"/>
    <p:sldId id="413" r:id="rId29"/>
    <p:sldId id="414" r:id="rId30"/>
    <p:sldId id="415" r:id="rId31"/>
    <p:sldId id="390" r:id="rId32"/>
    <p:sldId id="416" r:id="rId33"/>
    <p:sldId id="274" r:id="rId34"/>
  </p:sldIdLst>
  <p:sldSz cx="9144000" cy="5143500" type="screen16x9"/>
  <p:notesSz cx="6858000" cy="9144000"/>
  <p:embeddedFontLst>
    <p:embeddedFont>
      <p:font typeface="Malgun Gothic" panose="020B0503020000020004" pitchFamily="50" charset="-127"/>
      <p:regular r:id="rId36"/>
      <p:bold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53"/>
    <a:srgbClr val="92D050"/>
    <a:srgbClr val="4472C4"/>
    <a:srgbClr val="FFFFFF"/>
    <a:srgbClr val="172C51"/>
    <a:srgbClr val="FFF4CB"/>
    <a:srgbClr val="EF0C4D"/>
    <a:srgbClr val="BFBFBF"/>
    <a:srgbClr val="FFFF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0"/>
    <p:restoredTop sz="96271" autoAdjust="0"/>
  </p:normalViewPr>
  <p:slideViewPr>
    <p:cSldViewPr snapToGrid="0">
      <p:cViewPr>
        <p:scale>
          <a:sx n="125" d="100"/>
          <a:sy n="125" d="100"/>
        </p:scale>
        <p:origin x="3018" y="147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3c6e3440b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b3c6e3440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47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99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03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5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89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83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507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608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484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6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3c6e3440b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b3c6e3440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7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409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88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293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114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676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435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239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115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10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043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C81C63A4-7680-4E2B-C441-B2EBB74C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>
            <a:extLst>
              <a:ext uri="{FF2B5EF4-FFF2-40B4-BE49-F238E27FC236}">
                <a16:creationId xmlns:a16="http://schemas.microsoft.com/office/drawing/2014/main" id="{693D340A-5FA0-D311-5E1E-8631186734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>
            <a:extLst>
              <a:ext uri="{FF2B5EF4-FFF2-40B4-BE49-F238E27FC236}">
                <a16:creationId xmlns:a16="http://schemas.microsoft.com/office/drawing/2014/main" id="{1230C704-CB1D-83E2-1D91-8EF84E36D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367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C81C63A4-7680-4E2B-C441-B2EBB74C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>
            <a:extLst>
              <a:ext uri="{FF2B5EF4-FFF2-40B4-BE49-F238E27FC236}">
                <a16:creationId xmlns:a16="http://schemas.microsoft.com/office/drawing/2014/main" id="{693D340A-5FA0-D311-5E1E-8631186734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>
            <a:extLst>
              <a:ext uri="{FF2B5EF4-FFF2-40B4-BE49-F238E27FC236}">
                <a16:creationId xmlns:a16="http://schemas.microsoft.com/office/drawing/2014/main" id="{1230C704-CB1D-83E2-1D91-8EF84E36D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854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3c6e3440b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2b3c6e3440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63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1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50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71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01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58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665629" y="1749653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687461" y="3919751"/>
            <a:ext cx="44541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132969" y="3149327"/>
            <a:ext cx="5723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2700000" cy="51435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463662" y="928116"/>
            <a:ext cx="1772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</a:t>
            </a:r>
            <a:endParaRPr sz="3000" b="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552696" y="411750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lgun Gothic"/>
              <a:buAutoNum type="arabicPeriod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AutoNum type="alphaLcPeriod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lgun Gothic"/>
              <a:buAutoNum type="romanLcPeriod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rabicPeriod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 1">
  <p:cSld name="제목만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14439" y="155588"/>
            <a:ext cx="665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86"/>
              </a:buClr>
              <a:buSzPts val="3000"/>
              <a:buFont typeface="Tahoma"/>
              <a:buNone/>
              <a:defRPr sz="3000" b="1">
                <a:solidFill>
                  <a:srgbClr val="0B2D8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14439" y="1001504"/>
            <a:ext cx="86739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-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>
  <p:cSld name="2_제목 슬라이드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665629" y="2062480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665629" y="1749653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4687461" y="3919751"/>
            <a:ext cx="44541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132969" y="3149327"/>
            <a:ext cx="5723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0" y="0"/>
            <a:ext cx="2700000" cy="51435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463662" y="928116"/>
            <a:ext cx="1772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</a:t>
            </a:r>
            <a:endParaRPr sz="3000" b="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552696" y="411750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lgun Gothic"/>
              <a:buAutoNum type="arabicPeriod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AutoNum type="arabicParenR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214439" y="155588"/>
            <a:ext cx="665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86"/>
              </a:buClr>
              <a:buSzPts val="3000"/>
              <a:buFont typeface="Tahoma"/>
              <a:buNone/>
              <a:defRPr sz="3000" b="1">
                <a:solidFill>
                  <a:srgbClr val="0B2D8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214439" y="1001504"/>
            <a:ext cx="86739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-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>
  <p:cSld name="2_제목 슬라이드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9" name="Google Shape;89;p21"/>
          <p:cNvSpPr txBox="1">
            <a:spLocks noGrp="1"/>
          </p:cNvSpPr>
          <p:nvPr>
            <p:ph type="ctrTitle"/>
          </p:nvPr>
        </p:nvSpPr>
        <p:spPr>
          <a:xfrm>
            <a:off x="665629" y="2062480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gun Gothic"/>
              <a:buNone/>
              <a:defRPr sz="3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72" name="Google Shape;72;p17" descr="https://www.dankook.ac.kr/html_repositories/images/www/kor_content/est_ui_int0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17" y="4923486"/>
            <a:ext cx="1611630" cy="16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0885" y="4866349"/>
            <a:ext cx="2211708" cy="2840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ctrTitle"/>
          </p:nvPr>
        </p:nvSpPr>
        <p:spPr>
          <a:xfrm>
            <a:off x="111249" y="1804875"/>
            <a:ext cx="89214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 Abstractions for SSDs:</a:t>
            </a:r>
            <a:b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Past, Present, and Future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>
            <a:off x="4267849" y="3919750"/>
            <a:ext cx="4873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ko" dirty="0"/>
              <a:t>2024. </a:t>
            </a:r>
            <a:r>
              <a:rPr lang="en-US" altLang="ko" dirty="0"/>
              <a:t>12</a:t>
            </a:r>
            <a:r>
              <a:rPr lang="ko" dirty="0"/>
              <a:t>. </a:t>
            </a:r>
            <a:r>
              <a:rPr lang="en-US" altLang="ko" dirty="0"/>
              <a:t>17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ko" dirty="0"/>
              <a:t>Presentation by</a:t>
            </a:r>
            <a:r>
              <a:rPr lang="en-US" altLang="ko" dirty="0"/>
              <a:t> </a:t>
            </a:r>
            <a:r>
              <a:rPr lang="en-US" altLang="ko" dirty="0" err="1"/>
              <a:t>Yeojin</a:t>
            </a:r>
            <a:r>
              <a:rPr lang="en-US" altLang="ko" dirty="0"/>
              <a:t> Oh and</a:t>
            </a:r>
            <a:r>
              <a:rPr lang="ko" dirty="0"/>
              <a:t> Nakyeong Kim</a:t>
            </a:r>
            <a:endParaRPr lang="en-US" altLang="ko"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altLang="ko" dirty="0"/>
              <a:t>oyj5420@dankook.ac.kr </a:t>
            </a:r>
            <a:r>
              <a:rPr lang="ko" dirty="0"/>
              <a:t>nkkim@dankook.ac.kr</a:t>
            </a:r>
            <a:endParaRPr dirty="0"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132969" y="3149327"/>
            <a:ext cx="8840046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100"/>
              <a:buNone/>
            </a:pPr>
            <a:r>
              <a:rPr lang="en-US" altLang="ko" sz="1000" dirty="0">
                <a:latin typeface="Tahoma"/>
                <a:ea typeface="Tahoma"/>
                <a:cs typeface="Tahoma"/>
                <a:sym typeface="Tahoma"/>
              </a:rPr>
              <a:t>X. Zhang., J. </a:t>
            </a:r>
            <a:r>
              <a:rPr lang="en-US" altLang="ko" sz="1000" dirty="0" err="1">
                <a:latin typeface="Tahoma"/>
                <a:ea typeface="Tahoma"/>
                <a:cs typeface="Tahoma"/>
                <a:sym typeface="Tahoma"/>
              </a:rPr>
              <a:t>Bhimani</a:t>
            </a:r>
            <a:r>
              <a:rPr lang="en-US" altLang="ko" sz="1000" dirty="0">
                <a:latin typeface="Tahoma"/>
                <a:ea typeface="Tahoma"/>
                <a:cs typeface="Tahoma"/>
                <a:sym typeface="Tahoma"/>
              </a:rPr>
              <a:t>., S. Pei., E.J. Lee., S.J. Lee., Y.J. Yoon., E.J. Kim., C.H. Choi., E.H. Nam., J.M. Choi., B.S. Kim.</a:t>
            </a:r>
            <a:r>
              <a:rPr lang="en" altLang="ko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altLang="ko" sz="1000" b="1" dirty="0">
                <a:latin typeface="Tahoma"/>
                <a:ea typeface="Tahoma"/>
                <a:cs typeface="Tahoma"/>
                <a:sym typeface="Tahoma"/>
              </a:rPr>
              <a:t>ATC’23</a:t>
            </a:r>
            <a:br>
              <a:rPr lang="en-US" altLang="ko-KR" sz="1000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altLang="ko-KR" sz="1000" dirty="0">
                <a:latin typeface="Tahoma"/>
                <a:ea typeface="Tahoma"/>
                <a:cs typeface="Tahoma"/>
                <a:sym typeface="Tahoma"/>
              </a:rPr>
              <a:t>Syracuse University, Florida International University, Samsung Semiconductor Inc, </a:t>
            </a:r>
            <a:r>
              <a:rPr lang="en-US" altLang="ko-KR" sz="1000" dirty="0" err="1">
                <a:latin typeface="Tahoma"/>
                <a:ea typeface="Tahoma"/>
                <a:cs typeface="Tahoma"/>
                <a:sym typeface="Tahoma"/>
              </a:rPr>
              <a:t>Soongsil</a:t>
            </a:r>
            <a:r>
              <a:rPr lang="en-US" altLang="ko-KR" sz="1000" dirty="0">
                <a:latin typeface="Tahoma"/>
                <a:ea typeface="Tahoma"/>
                <a:cs typeface="Tahoma"/>
                <a:sym typeface="Tahoma"/>
              </a:rPr>
              <a:t> University, DGIST, FADU Inc, </a:t>
            </a:r>
            <a:r>
              <a:rPr lang="en-US" altLang="ko-KR" sz="1000" dirty="0" err="1">
                <a:latin typeface="Tahoma"/>
                <a:ea typeface="Tahoma"/>
                <a:cs typeface="Tahoma"/>
                <a:sym typeface="Tahoma"/>
              </a:rPr>
              <a:t>Dankook</a:t>
            </a:r>
            <a:r>
              <a:rPr lang="en-US" altLang="ko-KR" sz="1000" dirty="0">
                <a:latin typeface="Tahoma"/>
                <a:ea typeface="Tahoma"/>
                <a:cs typeface="Tahoma"/>
                <a:sym typeface="Tahoma"/>
              </a:rPr>
              <a:t> University</a:t>
            </a:r>
            <a:endParaRPr lang="en" sz="10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10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89533D1-87AA-DBDE-66B9-D66B836C880B}"/>
              </a:ext>
            </a:extLst>
          </p:cNvPr>
          <p:cNvSpPr/>
          <p:nvPr/>
        </p:nvSpPr>
        <p:spPr>
          <a:xfrm>
            <a:off x="5730849" y="3088091"/>
            <a:ext cx="720000" cy="1297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Block</a:t>
            </a:r>
            <a:endParaRPr kumimoji="1"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940AF41-97B6-359D-6F68-03571EE23C0B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AE548875-804A-91D4-1C27-7F53CB412C9D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C485546-5610-9840-32AB-86E9142045DD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899516B-B1F9-9D9D-2E56-FA2619F60D55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1D5BBF0-035E-8DCF-94A6-0C69D9FE4C6B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C24B523-CCEE-DBBC-C1D0-D6BBAADA6B5B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EC2F36C2-CCA1-2ADF-996B-0C3DA6E191CA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7AEEB97E-B7EA-FE95-DD5E-872FC6490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F1D56402-BA0B-85D0-4B48-EE5F7AFB06F5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5F3224AF-5970-1127-8B8F-C10966CCDDFF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061A548-14A1-1574-929D-94A9A0D410D2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C457CC9-9D41-1CED-FBCD-733CE145D3BE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CD762CC-B23C-7F83-3A0D-A6D1DDCC2F4B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꺾인 연결선[E] 38">
              <a:extLst>
                <a:ext uri="{FF2B5EF4-FFF2-40B4-BE49-F238E27FC236}">
                  <a16:creationId xmlns:a16="http://schemas.microsoft.com/office/drawing/2014/main" id="{4DE80CCD-E29A-72C9-923B-1B1BE1CE16B5}"/>
                </a:ext>
              </a:extLst>
            </p:cNvPr>
            <p:cNvCxnSpPr>
              <a:cxnSpLocks/>
              <a:stCxn id="34" idx="1"/>
              <a:endCxn id="35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0554661-AE74-00B1-A073-84F4E20694B8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꺾인 연결선[E] 40">
              <a:extLst>
                <a:ext uri="{FF2B5EF4-FFF2-40B4-BE49-F238E27FC236}">
                  <a16:creationId xmlns:a16="http://schemas.microsoft.com/office/drawing/2014/main" id="{3C23292D-EA5B-E9E8-FC74-ED4B655686D4}"/>
                </a:ext>
              </a:extLst>
            </p:cNvPr>
            <p:cNvCxnSpPr>
              <a:cxnSpLocks/>
              <a:stCxn id="40" idx="1"/>
              <a:endCxn id="38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[R] 42">
              <a:extLst>
                <a:ext uri="{FF2B5EF4-FFF2-40B4-BE49-F238E27FC236}">
                  <a16:creationId xmlns:a16="http://schemas.microsoft.com/office/drawing/2014/main" id="{D49BC1E1-5409-524F-D8C5-FFD13EC27DD6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[R] 43">
              <a:extLst>
                <a:ext uri="{FF2B5EF4-FFF2-40B4-BE49-F238E27FC236}">
                  <a16:creationId xmlns:a16="http://schemas.microsoft.com/office/drawing/2014/main" id="{3EFA40FB-747A-280D-9F79-0C72A8E5D883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CE7C4D-6FD5-FCFA-5546-2E9DF70635D0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0FFEBE-46B4-B508-D296-44CE13CCAB11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20CD7C-263C-1346-F894-7406B49D7851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17119221-9625-E929-0038-53776FA99931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26A9F93A-55D0-396D-DAA4-0B0FF7D999F4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64ACA73-9D7E-14AD-6DF4-0785C393A5F6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B84D41-1A54-499B-8431-50BD3FD7D2B6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790FDC7B-A1D3-69D7-42AF-554FC4498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3159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C6FC11AC-75FA-CB09-E571-A3691DEA7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66132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1" name="표 60">
            <a:extLst>
              <a:ext uri="{FF2B5EF4-FFF2-40B4-BE49-F238E27FC236}">
                <a16:creationId xmlns:a16="http://schemas.microsoft.com/office/drawing/2014/main" id="{1100C5F8-B1DB-56C3-6C24-847408B23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3933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83786C91-210F-B6BE-9F85-7AE445673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94749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>
            <a:extLst>
              <a:ext uri="{FF2B5EF4-FFF2-40B4-BE49-F238E27FC236}">
                <a16:creationId xmlns:a16="http://schemas.microsoft.com/office/drawing/2014/main" id="{0062384C-B0E1-692B-2BFB-09C8270586FE}"/>
              </a:ext>
            </a:extLst>
          </p:cNvPr>
          <p:cNvSpPr/>
          <p:nvPr/>
        </p:nvSpPr>
        <p:spPr>
          <a:xfrm>
            <a:off x="5731906" y="3093011"/>
            <a:ext cx="1397488" cy="12975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Victim Block</a:t>
            </a:r>
            <a:endParaRPr kumimoji="1" lang="ko-K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11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7CFA6E45-002B-1D2A-A08B-EFF9F8863657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EACE550-AD32-10A8-D058-9D6D2C87320A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9CB9112-7A59-ACFE-3461-524780A0C0F7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9FF295C-6C5B-C102-79F7-A879FB02D2C9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87068C5-403C-4D6C-E423-BBAF2C9D6C60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0522F30C-F6E1-2D7F-64FA-A261705BC8B7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2CB5020F-5CA8-CEFD-FFAF-073542EA77F0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0CCDF300-975E-BF33-97AA-DF38C0B3B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02F0D59D-E688-2AA7-7296-EC15FAE7C579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8A3831CB-56C9-6887-6856-C3D165EDFCFC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791763B-CFE5-2C2B-BEA1-250546AAEE9C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9550803-026E-1254-C742-A37C6BAF7236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09D5C11-73FB-01F3-98AC-C6C07D1BE290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꺾인 연결선[E] 38">
              <a:extLst>
                <a:ext uri="{FF2B5EF4-FFF2-40B4-BE49-F238E27FC236}">
                  <a16:creationId xmlns:a16="http://schemas.microsoft.com/office/drawing/2014/main" id="{6EC323DB-941D-63AD-F0B2-3536BF564A0E}"/>
                </a:ext>
              </a:extLst>
            </p:cNvPr>
            <p:cNvCxnSpPr>
              <a:cxnSpLocks/>
              <a:stCxn id="34" idx="1"/>
              <a:endCxn id="35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A34D125-E321-4984-8678-E5725C62E3A4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꺾인 연결선[E] 40">
              <a:extLst>
                <a:ext uri="{FF2B5EF4-FFF2-40B4-BE49-F238E27FC236}">
                  <a16:creationId xmlns:a16="http://schemas.microsoft.com/office/drawing/2014/main" id="{21429A46-FD7C-43AB-7798-69B8DC34FF39}"/>
                </a:ext>
              </a:extLst>
            </p:cNvPr>
            <p:cNvCxnSpPr>
              <a:cxnSpLocks/>
              <a:stCxn id="40" idx="1"/>
              <a:endCxn id="38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[R] 42">
              <a:extLst>
                <a:ext uri="{FF2B5EF4-FFF2-40B4-BE49-F238E27FC236}">
                  <a16:creationId xmlns:a16="http://schemas.microsoft.com/office/drawing/2014/main" id="{C9CAB2B4-5306-1991-D836-5722B7CF0B03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[R] 43">
              <a:extLst>
                <a:ext uri="{FF2B5EF4-FFF2-40B4-BE49-F238E27FC236}">
                  <a16:creationId xmlns:a16="http://schemas.microsoft.com/office/drawing/2014/main" id="{F85F0BE6-C15E-FBB8-471D-C34908D96B58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0F1626-21D7-F2D7-9528-A2191FA35524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AAF236-D176-8731-0476-451F64A7BDB7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39115C2-0CAB-0F70-B911-49F207FC018D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30FD1ABE-CF49-24FA-9A3A-0FF685752D06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A5BBD36C-CE97-FB26-24F2-02A205C87BAC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B1F5CF20-08A1-C10B-D72B-21C858373626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2B1E98-533C-D849-6B7A-06C97F8627CC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420E263B-972B-2648-D61A-42C6A136C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20956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C528AEE5-1361-5D07-4705-76389C45D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7694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1" name="표 60">
            <a:extLst>
              <a:ext uri="{FF2B5EF4-FFF2-40B4-BE49-F238E27FC236}">
                <a16:creationId xmlns:a16="http://schemas.microsoft.com/office/drawing/2014/main" id="{D16EE467-9371-90BB-204D-2EBDE641E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3933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2ED412F3-688C-6034-1B7D-B690D7D89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94749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0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12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0E373-89EE-0242-6F50-7C470693F3B5}"/>
              </a:ext>
            </a:extLst>
          </p:cNvPr>
          <p:cNvSpPr txBox="1"/>
          <p:nvPr/>
        </p:nvSpPr>
        <p:spPr>
          <a:xfrm>
            <a:off x="6737411" y="2849059"/>
            <a:ext cx="4539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6"/>
                </a:solidFill>
              </a:rPr>
              <a:t>Erase</a:t>
            </a:r>
            <a:endParaRPr kumimoji="1" lang="ko-KR" altLang="en-US" sz="800" dirty="0">
              <a:solidFill>
                <a:schemeClr val="accent6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E834FB-6A52-5F2B-A9B6-FC32FBA49145}"/>
              </a:ext>
            </a:extLst>
          </p:cNvPr>
          <p:cNvSpPr txBox="1"/>
          <p:nvPr/>
        </p:nvSpPr>
        <p:spPr>
          <a:xfrm>
            <a:off x="6646746" y="4564528"/>
            <a:ext cx="1579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 valid pages to new block</a:t>
            </a:r>
            <a:endParaRPr kumimoji="1" lang="ko-K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B974F2D-213C-F065-850A-82EBB2039BA7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35B3C334-7625-EA09-CE9C-26978D88085E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7999AB19-7B75-45BE-28AE-0ED04D0E903C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2B20D8CB-80B8-C695-CE9E-7A2265213DA0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4210195D-09A3-8C6C-3D08-D85C09F6BE7B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8F54FD72-E543-68ED-C072-DAF5C14777D8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20AEA3C9-1B00-CE40-1ECE-F2BEBEBD56ED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2773DA50-6AB7-ECD6-C7E3-3184C1F4D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69B5D5C5-2B31-0317-B6E6-2802FAA06457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4E5F8135-192E-AE08-FCE4-C6669E36220F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5AF1757A-2C0B-D025-FCFF-77860BDD0AA3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5B16457E-5070-3F3E-ABC6-EA20D34B774D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79796849-DD1E-6739-151F-961979EA02C1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꺾인 연결선[E] 69">
              <a:extLst>
                <a:ext uri="{FF2B5EF4-FFF2-40B4-BE49-F238E27FC236}">
                  <a16:creationId xmlns:a16="http://schemas.microsoft.com/office/drawing/2014/main" id="{D9814CC9-F633-20D6-C57B-600127BE39FE}"/>
                </a:ext>
              </a:extLst>
            </p:cNvPr>
            <p:cNvCxnSpPr>
              <a:cxnSpLocks/>
              <a:stCxn id="62" idx="1"/>
              <a:endCxn id="63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9475E63B-1075-88ED-13A8-E437999B180F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꺾인 연결선[E] 71">
              <a:extLst>
                <a:ext uri="{FF2B5EF4-FFF2-40B4-BE49-F238E27FC236}">
                  <a16:creationId xmlns:a16="http://schemas.microsoft.com/office/drawing/2014/main" id="{F7421E1D-C5FA-3105-F371-88923543192C}"/>
                </a:ext>
              </a:extLst>
            </p:cNvPr>
            <p:cNvCxnSpPr>
              <a:cxnSpLocks/>
              <a:stCxn id="71" idx="1"/>
              <a:endCxn id="64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직선 연결선[R] 72">
              <a:extLst>
                <a:ext uri="{FF2B5EF4-FFF2-40B4-BE49-F238E27FC236}">
                  <a16:creationId xmlns:a16="http://schemas.microsoft.com/office/drawing/2014/main" id="{430AE411-560F-9764-CE5A-3136792AED24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직선 연결선[R] 73">
              <a:extLst>
                <a:ext uri="{FF2B5EF4-FFF2-40B4-BE49-F238E27FC236}">
                  <a16:creationId xmlns:a16="http://schemas.microsoft.com/office/drawing/2014/main" id="{F3B678F9-7EF8-97FD-70EA-39C1A26F6BD1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E25944-C9EB-5245-1031-7D035BB53781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DDC7ED3-C187-A03C-1DB4-612D47F05C9C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7A4999-3708-8771-F4E1-D4A6B3673A53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0288A0EC-2C3E-5E25-F10E-356B81F54051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F9120F68-B1CA-CD55-77ED-F4F13F8515D2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60F9F149-0DAF-FADC-FC55-F3554AB1146C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187003-F699-6282-7584-3B50B5F5C584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82" name="표 81">
            <a:extLst>
              <a:ext uri="{FF2B5EF4-FFF2-40B4-BE49-F238E27FC236}">
                <a16:creationId xmlns:a16="http://schemas.microsoft.com/office/drawing/2014/main" id="{181AD018-496C-4E0F-3A0E-552F9C3E9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08928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83" name="표 82">
            <a:extLst>
              <a:ext uri="{FF2B5EF4-FFF2-40B4-BE49-F238E27FC236}">
                <a16:creationId xmlns:a16="http://schemas.microsoft.com/office/drawing/2014/main" id="{3BB690E5-2D35-23D6-85F3-91B114BDB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56157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84" name="표 83">
            <a:extLst>
              <a:ext uri="{FF2B5EF4-FFF2-40B4-BE49-F238E27FC236}">
                <a16:creationId xmlns:a16="http://schemas.microsoft.com/office/drawing/2014/main" id="{93C1223F-0458-74B8-A3EB-33CE8460D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46320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85" name="표 84">
            <a:extLst>
              <a:ext uri="{FF2B5EF4-FFF2-40B4-BE49-F238E27FC236}">
                <a16:creationId xmlns:a16="http://schemas.microsoft.com/office/drawing/2014/main" id="{4568F37F-A33F-0143-AE65-966980B0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08552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cxnSp>
        <p:nvCxnSpPr>
          <p:cNvPr id="87" name="꺾인 연결선[E] 86">
            <a:extLst>
              <a:ext uri="{FF2B5EF4-FFF2-40B4-BE49-F238E27FC236}">
                <a16:creationId xmlns:a16="http://schemas.microsoft.com/office/drawing/2014/main" id="{159C891E-AF01-E116-1CE1-98F0D64FC271}"/>
              </a:ext>
            </a:extLst>
          </p:cNvPr>
          <p:cNvCxnSpPr>
            <a:cxnSpLocks/>
            <a:stCxn id="82" idx="2"/>
            <a:endCxn id="84" idx="2"/>
          </p:cNvCxnSpPr>
          <p:nvPr/>
        </p:nvCxnSpPr>
        <p:spPr>
          <a:xfrm rot="16200000" flipH="1">
            <a:off x="6775734" y="3659036"/>
            <a:ext cx="12700" cy="1368870"/>
          </a:xfrm>
          <a:prstGeom prst="bentConnector3">
            <a:avLst>
              <a:gd name="adj1" fmla="val 1800000"/>
            </a:avLst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꺾인 연결선[E] 88">
            <a:extLst>
              <a:ext uri="{FF2B5EF4-FFF2-40B4-BE49-F238E27FC236}">
                <a16:creationId xmlns:a16="http://schemas.microsoft.com/office/drawing/2014/main" id="{A7A6CE24-9912-FC91-484A-4720C8FF93E1}"/>
              </a:ext>
            </a:extLst>
          </p:cNvPr>
          <p:cNvCxnSpPr>
            <a:cxnSpLocks/>
            <a:stCxn id="83" idx="2"/>
            <a:endCxn id="84" idx="2"/>
          </p:cNvCxnSpPr>
          <p:nvPr/>
        </p:nvCxnSpPr>
        <p:spPr>
          <a:xfrm rot="16200000" flipH="1">
            <a:off x="7117951" y="4001253"/>
            <a:ext cx="12700" cy="684435"/>
          </a:xfrm>
          <a:prstGeom prst="bentConnector3">
            <a:avLst>
              <a:gd name="adj1" fmla="val 1232512"/>
            </a:avLst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965BF5F6-FCA9-3741-B0BC-1C796F33295D}"/>
              </a:ext>
            </a:extLst>
          </p:cNvPr>
          <p:cNvSpPr/>
          <p:nvPr/>
        </p:nvSpPr>
        <p:spPr>
          <a:xfrm>
            <a:off x="5731906" y="3093011"/>
            <a:ext cx="1397488" cy="12975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Victim Block</a:t>
            </a:r>
            <a:endParaRPr kumimoji="1" lang="ko-K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13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ACFE7542-D135-3F2C-C030-A1C27736E383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3BB8E84-0262-8C4C-1EC2-71E0D2A4AA7E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C003A56-7D66-FE08-8D1B-4553A31957EB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225B021-25DA-6DA2-CA7A-816E5BF0F7D9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5A20C5B-0940-3257-195D-4391785DCB6F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3A56F51-FAFD-3368-45C0-CC61EB2F7C33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2C8C1149-8E90-E646-8775-8590452DD6DA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6FF345ED-63B2-74C6-4FDC-405526842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82DCC2E9-7100-0708-94A7-C49BAC1BB028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AF8BB5D6-8A19-A65B-7A19-B523019E2D92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288BA2A-5BAA-1531-66F7-B5B241E0CD52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EB5A8639-F2FB-F654-A970-365E723C73F3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47B09F5-C2E9-5CEA-3720-82E8FAEE9C00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꺾인 연결선[E] 44">
              <a:extLst>
                <a:ext uri="{FF2B5EF4-FFF2-40B4-BE49-F238E27FC236}">
                  <a16:creationId xmlns:a16="http://schemas.microsoft.com/office/drawing/2014/main" id="{858B789A-D3E5-AAB3-5809-8C39F5BD224C}"/>
                </a:ext>
              </a:extLst>
            </p:cNvPr>
            <p:cNvCxnSpPr>
              <a:cxnSpLocks/>
              <a:stCxn id="40" idx="1"/>
              <a:endCxn id="41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4A3BDDA8-9052-32E0-6DDE-59AE3021D32C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꺾인 연결선[E] 53">
              <a:extLst>
                <a:ext uri="{FF2B5EF4-FFF2-40B4-BE49-F238E27FC236}">
                  <a16:creationId xmlns:a16="http://schemas.microsoft.com/office/drawing/2014/main" id="{AEC9967B-DAD5-FA14-A3CC-1F8E308D6F1F}"/>
                </a:ext>
              </a:extLst>
            </p:cNvPr>
            <p:cNvCxnSpPr>
              <a:cxnSpLocks/>
              <a:stCxn id="49" idx="1"/>
              <a:endCxn id="44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[R] 54">
              <a:extLst>
                <a:ext uri="{FF2B5EF4-FFF2-40B4-BE49-F238E27FC236}">
                  <a16:creationId xmlns:a16="http://schemas.microsoft.com/office/drawing/2014/main" id="{C41927E3-9D20-63A8-BC45-26F92A11F3CF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[R] 55">
              <a:extLst>
                <a:ext uri="{FF2B5EF4-FFF2-40B4-BE49-F238E27FC236}">
                  <a16:creationId xmlns:a16="http://schemas.microsoft.com/office/drawing/2014/main" id="{DF88D2D3-82C2-B2F5-AFE7-3DCF51DDD2D5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2C04FD-A43A-8C99-8A48-3342925F32C9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1AC0CA-708B-AD80-DEA5-23911F475CE4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E2BD5E-B426-16AB-5020-95F9AC58B7FD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06BA0301-8DB1-5A60-D075-47E07155E8C4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CD399F6C-2F20-216A-687A-623A81E494D8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84ED8BF6-CC56-F3EC-F99E-CA983675D2AF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B1210E-C11B-FF50-7F0E-724A5FAE0DC6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E12399BF-EBEC-E2EB-C3C7-3534E5DFB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9982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70" name="표 69">
            <a:extLst>
              <a:ext uri="{FF2B5EF4-FFF2-40B4-BE49-F238E27FC236}">
                <a16:creationId xmlns:a16="http://schemas.microsoft.com/office/drawing/2014/main" id="{11F0C820-3134-DB9D-A619-F730AD7D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61230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71" name="표 70">
            <a:extLst>
              <a:ext uri="{FF2B5EF4-FFF2-40B4-BE49-F238E27FC236}">
                <a16:creationId xmlns:a16="http://schemas.microsoft.com/office/drawing/2014/main" id="{234C6B50-989F-F7C0-4B34-AFE092DAD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07401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72" name="표 71">
            <a:extLst>
              <a:ext uri="{FF2B5EF4-FFF2-40B4-BE49-F238E27FC236}">
                <a16:creationId xmlns:a16="http://schemas.microsoft.com/office/drawing/2014/main" id="{92BEA110-D642-7655-51C5-4C06B1E11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68687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41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Provide hints to SSD from host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Define hints as optional data entry field that SSD can utilize or ignore</a:t>
            </a: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400" dirty="0">
              <a:sym typeface="Wingdings" pitchFamily="2" charset="2"/>
            </a:endParaRP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Discard / TRIM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Multi-Stream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Flexible Data Placement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14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4340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Discard / TRIM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When user delete data, FS mark logical page as invalid  remain in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Host notice SSD which logical address contains invalid data due to overwrites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Reduce # of relocated valid pages in GC</a:t>
            </a:r>
            <a:endParaRPr lang="en-US" altLang="ko" sz="18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Simple but effective  Most modern OS and storage protocols adopt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15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4027743F-E09C-1197-7B74-A43D6B10D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80266"/>
              </p:ext>
            </p:extLst>
          </p:nvPr>
        </p:nvGraphicFramePr>
        <p:xfrm>
          <a:off x="2429079" y="3188368"/>
          <a:ext cx="1821834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7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836893541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1405092905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EF2D6AE2-9A29-BD91-CA22-0FC3F2BF5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39086"/>
              </p:ext>
            </p:extLst>
          </p:nvPr>
        </p:nvGraphicFramePr>
        <p:xfrm>
          <a:off x="5089547" y="3188368"/>
          <a:ext cx="1821834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7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836893541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1405092905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BD731AA-C915-EA67-0094-86D571718C30}"/>
              </a:ext>
            </a:extLst>
          </p:cNvPr>
          <p:cNvSpPr txBox="1"/>
          <p:nvPr/>
        </p:nvSpPr>
        <p:spPr>
          <a:xfrm>
            <a:off x="2716268" y="4287682"/>
            <a:ext cx="1247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OS Logical Page 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E73CE-313A-E6EA-A418-C2A2AC5C1392}"/>
              </a:ext>
            </a:extLst>
          </p:cNvPr>
          <p:cNvSpPr txBox="1"/>
          <p:nvPr/>
        </p:nvSpPr>
        <p:spPr>
          <a:xfrm>
            <a:off x="5317424" y="4287682"/>
            <a:ext cx="13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SSD Physical Page Table</a:t>
            </a:r>
          </a:p>
        </p:txBody>
      </p:sp>
    </p:spTree>
    <p:extLst>
      <p:ext uri="{BB962C8B-B14F-4D97-AF65-F5344CB8AC3E}">
        <p14:creationId xmlns:p14="http://schemas.microsoft.com/office/powerpoint/2010/main" val="40067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Discard / TRIM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When user delete data, FS mark logical page as invalid  remain in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Host notice SSD which logical address contains invalid data due to overwrites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Reduce # of relocated valid pages in GC</a:t>
            </a:r>
            <a:endParaRPr lang="en-US" altLang="ko" sz="18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Simple but effective  Most modern OS and storage protocols adopt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16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38F08F-F96D-6081-9A92-E0EF0892B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8305"/>
              </p:ext>
            </p:extLst>
          </p:nvPr>
        </p:nvGraphicFramePr>
        <p:xfrm>
          <a:off x="2429079" y="3188368"/>
          <a:ext cx="1821834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7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836893541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1405092905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3D725DA-7D75-0E97-E608-829AA2030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15479"/>
              </p:ext>
            </p:extLst>
          </p:nvPr>
        </p:nvGraphicFramePr>
        <p:xfrm>
          <a:off x="5089547" y="3188368"/>
          <a:ext cx="1821834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7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836893541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1405092905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0564F51-DB09-30F3-D445-D722F16D86F0}"/>
              </a:ext>
            </a:extLst>
          </p:cNvPr>
          <p:cNvSpPr txBox="1"/>
          <p:nvPr/>
        </p:nvSpPr>
        <p:spPr>
          <a:xfrm>
            <a:off x="2716268" y="4287682"/>
            <a:ext cx="1247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OS Logical Page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691B3-B571-28D6-FC90-0A725AC22DE4}"/>
              </a:ext>
            </a:extLst>
          </p:cNvPr>
          <p:cNvSpPr txBox="1"/>
          <p:nvPr/>
        </p:nvSpPr>
        <p:spPr>
          <a:xfrm>
            <a:off x="3376153" y="2897075"/>
            <a:ext cx="1279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Just mark as tombstone</a:t>
            </a:r>
          </a:p>
        </p:txBody>
      </p:sp>
      <p:cxnSp>
        <p:nvCxnSpPr>
          <p:cNvPr id="8" name="꺾인 연결선[E] 7">
            <a:extLst>
              <a:ext uri="{FF2B5EF4-FFF2-40B4-BE49-F238E27FC236}">
                <a16:creationId xmlns:a16="http://schemas.microsoft.com/office/drawing/2014/main" id="{0562D355-06EF-9BE8-E317-67EA068A122E}"/>
              </a:ext>
            </a:extLst>
          </p:cNvPr>
          <p:cNvCxnSpPr>
            <a:endCxn id="2" idx="3"/>
          </p:cNvCxnSpPr>
          <p:nvPr/>
        </p:nvCxnSpPr>
        <p:spPr>
          <a:xfrm rot="5400000" flipH="1" flipV="1">
            <a:off x="4043128" y="3212583"/>
            <a:ext cx="820327" cy="404757"/>
          </a:xfrm>
          <a:prstGeom prst="bentConnector4">
            <a:avLst>
              <a:gd name="adj1" fmla="val 889"/>
              <a:gd name="adj2" fmla="val 156478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5840AD-F146-0F07-902A-B33758A3FBCD}"/>
              </a:ext>
            </a:extLst>
          </p:cNvPr>
          <p:cNvSpPr txBox="1"/>
          <p:nvPr/>
        </p:nvSpPr>
        <p:spPr>
          <a:xfrm>
            <a:off x="5317424" y="4287682"/>
            <a:ext cx="13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SSD Physical Page Table</a:t>
            </a:r>
          </a:p>
        </p:txBody>
      </p:sp>
    </p:spTree>
    <p:extLst>
      <p:ext uri="{BB962C8B-B14F-4D97-AF65-F5344CB8AC3E}">
        <p14:creationId xmlns:p14="http://schemas.microsoft.com/office/powerpoint/2010/main" val="302568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Discard / TRIM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When user delete data, FS mark logical page as invalid  remain in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Host notice SSD which logical address contains invalid data due to overwrites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Reduce # of relocated valid pages in GC</a:t>
            </a:r>
            <a:endParaRPr lang="en-US" altLang="ko" sz="18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Simple but effective  Most modern OS and storage protocols adopt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17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0038F08F-F96D-6081-9A92-E0EF0892BF47}"/>
              </a:ext>
            </a:extLst>
          </p:cNvPr>
          <p:cNvGraphicFramePr>
            <a:graphicFrameLocks noGrp="1"/>
          </p:cNvGraphicFramePr>
          <p:nvPr/>
        </p:nvGraphicFramePr>
        <p:xfrm>
          <a:off x="2429079" y="3188368"/>
          <a:ext cx="1821834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7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836893541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1405092905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3D725DA-7D75-0E97-E608-829AA2030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65863"/>
              </p:ext>
            </p:extLst>
          </p:nvPr>
        </p:nvGraphicFramePr>
        <p:xfrm>
          <a:off x="5089547" y="3188368"/>
          <a:ext cx="1821834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27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836893541"/>
                    </a:ext>
                  </a:extLst>
                </a:gridCol>
                <a:gridCol w="607278">
                  <a:extLst>
                    <a:ext uri="{9D8B030D-6E8A-4147-A177-3AD203B41FA5}">
                      <a16:colId xmlns:a16="http://schemas.microsoft.com/office/drawing/2014/main" val="1405092905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Filled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</a:t>
                      </a:r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0564F51-DB09-30F3-D445-D722F16D86F0}"/>
              </a:ext>
            </a:extLst>
          </p:cNvPr>
          <p:cNvSpPr txBox="1"/>
          <p:nvPr/>
        </p:nvSpPr>
        <p:spPr>
          <a:xfrm>
            <a:off x="2716268" y="4287682"/>
            <a:ext cx="1247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OS Logical Page Table</a:t>
            </a:r>
          </a:p>
        </p:txBody>
      </p:sp>
      <p:sp>
        <p:nvSpPr>
          <p:cNvPr id="3" name="오른쪽 화살표[R] 2">
            <a:extLst>
              <a:ext uri="{FF2B5EF4-FFF2-40B4-BE49-F238E27FC236}">
                <a16:creationId xmlns:a16="http://schemas.microsoft.com/office/drawing/2014/main" id="{0D7766DF-9AED-D123-CF6B-E9D76D716F4B}"/>
              </a:ext>
            </a:extLst>
          </p:cNvPr>
          <p:cNvSpPr/>
          <p:nvPr/>
        </p:nvSpPr>
        <p:spPr>
          <a:xfrm>
            <a:off x="4411884" y="3664154"/>
            <a:ext cx="516691" cy="45719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33B12-D0AD-A79F-076C-82B4618F2009}"/>
              </a:ext>
            </a:extLst>
          </p:cNvPr>
          <p:cNvSpPr txBox="1"/>
          <p:nvPr/>
        </p:nvSpPr>
        <p:spPr>
          <a:xfrm>
            <a:off x="4452862" y="3448710"/>
            <a:ext cx="4347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/>
                </a:solidFill>
              </a:rPr>
              <a:t>TRIM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69F76-0AA0-C7BD-7EE8-C5AEEF8875B7}"/>
              </a:ext>
            </a:extLst>
          </p:cNvPr>
          <p:cNvSpPr txBox="1"/>
          <p:nvPr/>
        </p:nvSpPr>
        <p:spPr>
          <a:xfrm>
            <a:off x="5317424" y="4287682"/>
            <a:ext cx="13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SSD Physical Page Table</a:t>
            </a:r>
          </a:p>
        </p:txBody>
      </p:sp>
    </p:spTree>
    <p:extLst>
      <p:ext uri="{BB962C8B-B14F-4D97-AF65-F5344CB8AC3E}">
        <p14:creationId xmlns:p14="http://schemas.microsoft.com/office/powerpoint/2010/main" val="266283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2119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Multi-Stream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Allow hosts to inform SSD physical placement preference of different data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Similar characteristics may be invalidated at the same time  decrease WAF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Different stream hints ensure different superblocks</a:t>
            </a:r>
            <a:endParaRPr lang="en-US" altLang="ko" sz="18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Supported by Linux kernel since v4.13-rc and </a:t>
            </a:r>
            <a:r>
              <a:rPr lang="en-US" altLang="ko" sz="1200" dirty="0" err="1">
                <a:sym typeface="Wingdings" pitchFamily="2" charset="2"/>
              </a:rPr>
              <a:t>NVMe</a:t>
            </a:r>
            <a:r>
              <a:rPr lang="en-US" altLang="ko" sz="1200" dirty="0">
                <a:sym typeface="Wingdings" pitchFamily="2" charset="2"/>
              </a:rPr>
              <a:t> 1.3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Require manual assignment of stream IDs  need to rewrite application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18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AAA9376-B89A-CA91-2EEF-84BCE6073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5613"/>
              </p:ext>
            </p:extLst>
          </p:nvPr>
        </p:nvGraphicFramePr>
        <p:xfrm>
          <a:off x="5344778" y="3350680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561A9DA-8D57-A835-824D-10F2FCEC0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66964"/>
              </p:ext>
            </p:extLst>
          </p:nvPr>
        </p:nvGraphicFramePr>
        <p:xfrm>
          <a:off x="6029213" y="3350680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B8B40B3-E36C-1B8A-A5E8-02BD31BF4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45864"/>
              </p:ext>
            </p:extLst>
          </p:nvPr>
        </p:nvGraphicFramePr>
        <p:xfrm>
          <a:off x="6713648" y="3350680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85D154D-F349-D52C-7819-6761650A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46553"/>
              </p:ext>
            </p:extLst>
          </p:nvPr>
        </p:nvGraphicFramePr>
        <p:xfrm>
          <a:off x="7398083" y="3347203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78DA48-DE3E-F6C6-4902-29E93ACAE2FF}"/>
              </a:ext>
            </a:extLst>
          </p:cNvPr>
          <p:cNvSpPr txBox="1"/>
          <p:nvPr/>
        </p:nvSpPr>
        <p:spPr>
          <a:xfrm>
            <a:off x="5362542" y="2970053"/>
            <a:ext cx="60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rgbClr val="FF0000"/>
                </a:solidFill>
              </a:rPr>
              <a:t>Stream 0</a:t>
            </a:r>
            <a:br>
              <a:rPr kumimoji="1" lang="en-US" altLang="ko-KR" sz="800" dirty="0">
                <a:solidFill>
                  <a:srgbClr val="FF0000"/>
                </a:solidFill>
              </a:rPr>
            </a:br>
            <a:r>
              <a:rPr kumimoji="1" lang="en-US" altLang="ko-KR" sz="800" dirty="0">
                <a:solidFill>
                  <a:srgbClr val="FF0000"/>
                </a:solidFill>
              </a:rPr>
              <a:t>(Hot)</a:t>
            </a:r>
            <a:endParaRPr kumimoji="1" lang="ko-KR" altLang="en-US" sz="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4A5D0-E1AD-189F-E020-1200AB3860FF}"/>
              </a:ext>
            </a:extLst>
          </p:cNvPr>
          <p:cNvSpPr txBox="1"/>
          <p:nvPr/>
        </p:nvSpPr>
        <p:spPr>
          <a:xfrm>
            <a:off x="6051071" y="2964850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Stream 1</a:t>
            </a:r>
            <a:br>
              <a:rPr kumimoji="1" lang="en-US" altLang="ko-KR" sz="800" dirty="0">
                <a:solidFill>
                  <a:schemeClr val="accent4"/>
                </a:solidFill>
              </a:rPr>
            </a:br>
            <a:r>
              <a:rPr kumimoji="1" lang="en-US" altLang="ko-KR" sz="800" dirty="0">
                <a:solidFill>
                  <a:schemeClr val="accent4"/>
                </a:solidFill>
              </a:rPr>
              <a:t>(Warm)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5F93B-8413-4F35-C6D9-EF75589EBFC8}"/>
              </a:ext>
            </a:extLst>
          </p:cNvPr>
          <p:cNvSpPr txBox="1"/>
          <p:nvPr/>
        </p:nvSpPr>
        <p:spPr>
          <a:xfrm>
            <a:off x="6735506" y="2963489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5"/>
                </a:solidFill>
              </a:rPr>
              <a:t>Stream 2</a:t>
            </a:r>
            <a:br>
              <a:rPr kumimoji="1" lang="en-US" altLang="ko-KR" sz="800" dirty="0">
                <a:solidFill>
                  <a:schemeClr val="accent5"/>
                </a:solidFill>
              </a:rPr>
            </a:br>
            <a:r>
              <a:rPr kumimoji="1" lang="en-US" altLang="ko-KR" sz="800" dirty="0">
                <a:solidFill>
                  <a:schemeClr val="accent5"/>
                </a:solidFill>
              </a:rPr>
              <a:t>(Cold)</a:t>
            </a:r>
            <a:endParaRPr kumimoji="1" lang="ko-KR" altLang="en-US" sz="800" dirty="0">
              <a:solidFill>
                <a:schemeClr val="accent5"/>
              </a:solidFill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8BC625E2-1A72-E900-50EA-B911FFB23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86404"/>
              </p:ext>
            </p:extLst>
          </p:nvPr>
        </p:nvGraphicFramePr>
        <p:xfrm>
          <a:off x="1112897" y="3350680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5BF8EE43-368C-AA0C-534E-EF88066E1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45372"/>
              </p:ext>
            </p:extLst>
          </p:nvPr>
        </p:nvGraphicFramePr>
        <p:xfrm>
          <a:off x="1797332" y="3350680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2074D451-FC71-4301-692F-553E81F22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25234"/>
              </p:ext>
            </p:extLst>
          </p:nvPr>
        </p:nvGraphicFramePr>
        <p:xfrm>
          <a:off x="2481767" y="3350680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D89D9B-3797-A438-831C-76D4184E5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87779"/>
              </p:ext>
            </p:extLst>
          </p:nvPr>
        </p:nvGraphicFramePr>
        <p:xfrm>
          <a:off x="3166202" y="3347203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D4C09E1-C1DF-46C7-383A-15B179CA5D02}"/>
              </a:ext>
            </a:extLst>
          </p:cNvPr>
          <p:cNvSpPr txBox="1"/>
          <p:nvPr/>
        </p:nvSpPr>
        <p:spPr>
          <a:xfrm>
            <a:off x="2214709" y="3086599"/>
            <a:ext cx="4587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tx1"/>
                </a:solidFill>
              </a:rPr>
              <a:t>Mixed</a:t>
            </a:r>
          </a:p>
        </p:txBody>
      </p:sp>
      <p:sp>
        <p:nvSpPr>
          <p:cNvPr id="15" name="오른쪽 화살표[R] 14">
            <a:extLst>
              <a:ext uri="{FF2B5EF4-FFF2-40B4-BE49-F238E27FC236}">
                <a16:creationId xmlns:a16="http://schemas.microsoft.com/office/drawing/2014/main" id="{607194DB-D26B-98A5-D5D9-9437337B00A9}"/>
              </a:ext>
            </a:extLst>
          </p:cNvPr>
          <p:cNvSpPr/>
          <p:nvPr/>
        </p:nvSpPr>
        <p:spPr>
          <a:xfrm>
            <a:off x="4055021" y="3822989"/>
            <a:ext cx="1033670" cy="45719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8075A1-1FF7-B621-A396-3C1B0DEED6ED}"/>
              </a:ext>
            </a:extLst>
          </p:cNvPr>
          <p:cNvSpPr/>
          <p:nvPr/>
        </p:nvSpPr>
        <p:spPr>
          <a:xfrm>
            <a:off x="1075354" y="3309417"/>
            <a:ext cx="1397488" cy="10821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ko-K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29E86C-44BA-9FB2-A6BD-7A83B75E5D9D}"/>
              </a:ext>
            </a:extLst>
          </p:cNvPr>
          <p:cNvSpPr txBox="1"/>
          <p:nvPr/>
        </p:nvSpPr>
        <p:spPr>
          <a:xfrm>
            <a:off x="1075354" y="4432799"/>
            <a:ext cx="16353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Need to copy valid pages </a:t>
            </a:r>
            <a:r>
              <a:rPr kumimoji="1" lang="en-US" altLang="ko-KR" sz="800" b="1" dirty="0">
                <a:solidFill>
                  <a:schemeClr val="tx1"/>
                </a:solidFill>
              </a:rPr>
              <a:t>(WA!)</a:t>
            </a:r>
          </a:p>
        </p:txBody>
      </p:sp>
    </p:spTree>
    <p:extLst>
      <p:ext uri="{BB962C8B-B14F-4D97-AF65-F5344CB8AC3E}">
        <p14:creationId xmlns:p14="http://schemas.microsoft.com/office/powerpoint/2010/main" val="240759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2119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Multi-Stream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AutoStream</a:t>
            </a:r>
            <a:r>
              <a:rPr lang="en-US" altLang="ko" sz="1200" dirty="0">
                <a:sym typeface="Wingdings" pitchFamily="2" charset="2"/>
              </a:rPr>
              <a:t> provide ability to automatically assign stream IDs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vStream</a:t>
            </a:r>
            <a:r>
              <a:rPr lang="en-US" altLang="ko" sz="1200" dirty="0">
                <a:sym typeface="Wingdings" pitchFamily="2" charset="2"/>
              </a:rPr>
              <a:t> propose virtual streams that different sources can have their own stream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StoneNeedle</a:t>
            </a:r>
            <a:r>
              <a:rPr lang="en-US" altLang="ko" sz="1200" dirty="0">
                <a:sym typeface="Wingdings" pitchFamily="2" charset="2"/>
              </a:rPr>
              <a:t> and </a:t>
            </a:r>
            <a:r>
              <a:rPr lang="en-US" altLang="ko" sz="1200" b="1" i="1" dirty="0">
                <a:sym typeface="Wingdings" pitchFamily="2" charset="2"/>
              </a:rPr>
              <a:t>ML-DT</a:t>
            </a:r>
            <a:r>
              <a:rPr lang="en-US" altLang="ko" sz="1200" dirty="0">
                <a:sym typeface="Wingdings" pitchFamily="2" charset="2"/>
              </a:rPr>
              <a:t> apply ML algorithms on assigning stream IDs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Linux kernel(v5.18-rc1) removed Multi-stream support in bio layer and </a:t>
            </a:r>
            <a:r>
              <a:rPr lang="en-US" altLang="ko" sz="1200" dirty="0" err="1">
                <a:sym typeface="Wingdings" pitchFamily="2" charset="2"/>
              </a:rPr>
              <a:t>NVMe</a:t>
            </a:r>
            <a:r>
              <a:rPr lang="en-US" altLang="ko" sz="1200" dirty="0">
                <a:sym typeface="Wingdings" pitchFamily="2" charset="2"/>
              </a:rPr>
              <a:t> driver due to low adoption of vendor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It is possible to see some schemes built for Multi-stream SSDs appear in ZNS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19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517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552696" y="318150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3429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altLang="ko" sz="1800" dirty="0"/>
              <a:t>Introduction</a:t>
            </a:r>
          </a:p>
          <a:p>
            <a:pPr marL="3429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altLang="ko" sz="1800" dirty="0"/>
              <a:t>Background</a:t>
            </a:r>
          </a:p>
          <a:p>
            <a:pPr marL="800100" lvl="1" indent="-279400">
              <a:lnSpc>
                <a:spcPct val="200000"/>
              </a:lnSpc>
              <a:spcBef>
                <a:spcPts val="0"/>
              </a:spcBef>
              <a:buSzPts val="1800"/>
              <a:buAutoNum type="arabicPeriod"/>
            </a:pPr>
            <a:r>
              <a:rPr lang="en-US" altLang="ko" sz="1400" dirty="0"/>
              <a:t>Block Layer</a:t>
            </a:r>
          </a:p>
          <a:p>
            <a:pPr marL="800100" lvl="1" indent="-279400">
              <a:lnSpc>
                <a:spcPct val="200000"/>
              </a:lnSpc>
              <a:spcBef>
                <a:spcPts val="0"/>
              </a:spcBef>
              <a:buSzPts val="1800"/>
              <a:buAutoNum type="arabicPeriod"/>
            </a:pPr>
            <a:r>
              <a:rPr lang="en-US" altLang="ko" sz="1400" dirty="0"/>
              <a:t>Communication Protocol</a:t>
            </a:r>
          </a:p>
          <a:p>
            <a:pPr marL="800100" lvl="1" indent="-279400">
              <a:lnSpc>
                <a:spcPct val="200000"/>
              </a:lnSpc>
              <a:spcBef>
                <a:spcPts val="0"/>
              </a:spcBef>
              <a:buSzPts val="1800"/>
              <a:buAutoNum type="arabicPeriod"/>
            </a:pPr>
            <a:r>
              <a:rPr lang="en-US" altLang="ko" sz="1400" dirty="0"/>
              <a:t>SSD</a:t>
            </a:r>
          </a:p>
          <a:p>
            <a:pPr marL="3429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altLang="ko" sz="1800" dirty="0"/>
              <a:t>Abstraction Enhancement (4)</a:t>
            </a:r>
          </a:p>
          <a:p>
            <a:pPr marL="342900" indent="-2794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altLang="ko" sz="1800" dirty="0"/>
              <a:t>Future</a:t>
            </a:r>
          </a:p>
          <a:p>
            <a:pPr marL="342900" indent="-2794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altLang="ko" sz="1800" dirty="0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1" y="1201763"/>
            <a:ext cx="527565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FDP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Considered an enhanced version of Multi-stream, but more flexible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Provide ability for hosts configure GC unit based on capability of SSD by providing list of possible FDP configuration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GC unit granularity can be as small as single erase block or as big as superblock</a:t>
            </a:r>
            <a:endParaRPr lang="en-US" altLang="ko" sz="18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Provide statistics and events related to GC to host  learn about SSD internal states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New </a:t>
            </a:r>
            <a:r>
              <a:rPr lang="en-US" altLang="ko" sz="1200" dirty="0" err="1">
                <a:sym typeface="Wingdings" pitchFamily="2" charset="2"/>
              </a:rPr>
              <a:t>NVMe</a:t>
            </a:r>
            <a:r>
              <a:rPr lang="en-US" altLang="ko" sz="1200" dirty="0">
                <a:sym typeface="Wingdings" pitchFamily="2" charset="2"/>
              </a:rPr>
              <a:t> version support FDP formally</a:t>
            </a:r>
            <a:endParaRPr lang="en-US" altLang="ko" sz="1000" dirty="0">
              <a:sym typeface="Wingdings" pitchFamily="2" charset="2"/>
            </a:endParaRPr>
          </a:p>
          <a:p>
            <a:pPr marL="596900" lvl="1" indent="0">
              <a:lnSpc>
                <a:spcPct val="125000"/>
              </a:lnSpc>
              <a:spcBef>
                <a:spcPts val="0"/>
              </a:spcBef>
              <a:buSzPts val="1400"/>
              <a:buNone/>
            </a:pP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20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20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A259887-B198-0C8D-6912-B210A22DE17B}"/>
              </a:ext>
            </a:extLst>
          </p:cNvPr>
          <p:cNvSpPr/>
          <p:nvPr/>
        </p:nvSpPr>
        <p:spPr>
          <a:xfrm>
            <a:off x="6694098" y="937391"/>
            <a:ext cx="2061713" cy="13106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1000" dirty="0"/>
              <a:t>Namespace</a:t>
            </a:r>
            <a:endParaRPr kumimoji="1" lang="ko-KR" altLang="en-US" sz="10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A233EA8-01F3-ACB2-4F6F-D2DECF6F0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48072"/>
              </p:ext>
            </p:extLst>
          </p:nvPr>
        </p:nvGraphicFramePr>
        <p:xfrm>
          <a:off x="6780672" y="1282915"/>
          <a:ext cx="1888564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11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1410447">
                  <a:extLst>
                    <a:ext uri="{9D8B030D-6E8A-4147-A177-3AD203B41FA5}">
                      <a16:colId xmlns:a16="http://schemas.microsoft.com/office/drawing/2014/main" val="3850780759"/>
                    </a:ext>
                  </a:extLst>
                </a:gridCol>
              </a:tblGrid>
              <a:tr h="19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 Handle ID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19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80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19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8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19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8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2B229F24-1CF9-3241-007E-72C9F6A37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69966"/>
              </p:ext>
            </p:extLst>
          </p:nvPr>
        </p:nvGraphicFramePr>
        <p:xfrm>
          <a:off x="6694097" y="2419063"/>
          <a:ext cx="2061712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428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515428">
                  <a:extLst>
                    <a:ext uri="{9D8B030D-6E8A-4147-A177-3AD203B41FA5}">
                      <a16:colId xmlns:a16="http://schemas.microsoft.com/office/drawing/2014/main" val="3850780759"/>
                    </a:ext>
                  </a:extLst>
                </a:gridCol>
                <a:gridCol w="515428">
                  <a:extLst>
                    <a:ext uri="{9D8B030D-6E8A-4147-A177-3AD203B41FA5}">
                      <a16:colId xmlns:a16="http://schemas.microsoft.com/office/drawing/2014/main" val="1302859326"/>
                    </a:ext>
                  </a:extLst>
                </a:gridCol>
                <a:gridCol w="515428">
                  <a:extLst>
                    <a:ext uri="{9D8B030D-6E8A-4147-A177-3AD203B41FA5}">
                      <a16:colId xmlns:a16="http://schemas.microsoft.com/office/drawing/2014/main" val="1420796658"/>
                    </a:ext>
                  </a:extLst>
                </a:gridCol>
              </a:tblGrid>
              <a:tr h="19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RUH0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RUH1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RUH2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RUH3</a:t>
                      </a:r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E6B19F-9E4A-A54B-3626-DECD8D2C3A9D}"/>
              </a:ext>
            </a:extLst>
          </p:cNvPr>
          <p:cNvSpPr/>
          <p:nvPr/>
        </p:nvSpPr>
        <p:spPr>
          <a:xfrm>
            <a:off x="6694096" y="2803446"/>
            <a:ext cx="2061713" cy="1706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Reclaim Group</a:t>
            </a:r>
            <a:endParaRPr kumimoji="1"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6DC833F-3A2F-4B03-D368-D4F987D15825}"/>
              </a:ext>
            </a:extLst>
          </p:cNvPr>
          <p:cNvSpPr/>
          <p:nvPr/>
        </p:nvSpPr>
        <p:spPr>
          <a:xfrm>
            <a:off x="6780672" y="3158033"/>
            <a:ext cx="1888564" cy="2808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RU0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A657471-EE55-CF24-DE6F-197AF3A62A4E}"/>
              </a:ext>
            </a:extLst>
          </p:cNvPr>
          <p:cNvSpPr/>
          <p:nvPr/>
        </p:nvSpPr>
        <p:spPr>
          <a:xfrm>
            <a:off x="6780672" y="4102336"/>
            <a:ext cx="1888564" cy="2808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RU3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C740A2C-ECD7-04B4-7D77-5577BB4C1042}"/>
              </a:ext>
            </a:extLst>
          </p:cNvPr>
          <p:cNvSpPr/>
          <p:nvPr/>
        </p:nvSpPr>
        <p:spPr>
          <a:xfrm>
            <a:off x="6780672" y="3472801"/>
            <a:ext cx="1888564" cy="2808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RU1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014CD90-C264-FC35-B063-A108D3E265C2}"/>
              </a:ext>
            </a:extLst>
          </p:cNvPr>
          <p:cNvSpPr/>
          <p:nvPr/>
        </p:nvSpPr>
        <p:spPr>
          <a:xfrm>
            <a:off x="6780672" y="3787569"/>
            <a:ext cx="1888564" cy="2808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RU2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3ED5903-0467-90F6-E394-D6DD3223AC1D}"/>
              </a:ext>
            </a:extLst>
          </p:cNvPr>
          <p:cNvSpPr/>
          <p:nvPr/>
        </p:nvSpPr>
        <p:spPr>
          <a:xfrm>
            <a:off x="6780670" y="3158033"/>
            <a:ext cx="492966" cy="280800"/>
          </a:xfrm>
          <a:prstGeom prst="rect">
            <a:avLst/>
          </a:prstGeom>
          <a:solidFill>
            <a:srgbClr val="FF4653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3229F06-E47F-EA72-5A0F-AFE9929F6436}"/>
              </a:ext>
            </a:extLst>
          </p:cNvPr>
          <p:cNvSpPr/>
          <p:nvPr/>
        </p:nvSpPr>
        <p:spPr>
          <a:xfrm>
            <a:off x="6780672" y="3158033"/>
            <a:ext cx="1888564" cy="280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RU0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EDA7216-5A0F-298C-7B8C-C47646D5AAB5}"/>
              </a:ext>
            </a:extLst>
          </p:cNvPr>
          <p:cNvSpPr/>
          <p:nvPr/>
        </p:nvSpPr>
        <p:spPr>
          <a:xfrm>
            <a:off x="6780669" y="3787568"/>
            <a:ext cx="1198105" cy="280800"/>
          </a:xfrm>
          <a:prstGeom prst="rect">
            <a:avLst/>
          </a:prstGeom>
          <a:solidFill>
            <a:srgbClr val="FF4653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919F459-3E97-A66D-B8FE-F380B440D539}"/>
              </a:ext>
            </a:extLst>
          </p:cNvPr>
          <p:cNvSpPr/>
          <p:nvPr/>
        </p:nvSpPr>
        <p:spPr>
          <a:xfrm>
            <a:off x="6780669" y="3787568"/>
            <a:ext cx="1888564" cy="280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RU2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B30EA93-36C1-640D-32F2-39F54835551B}"/>
              </a:ext>
            </a:extLst>
          </p:cNvPr>
          <p:cNvSpPr/>
          <p:nvPr/>
        </p:nvSpPr>
        <p:spPr>
          <a:xfrm>
            <a:off x="6780669" y="4102335"/>
            <a:ext cx="1414006" cy="280800"/>
          </a:xfrm>
          <a:prstGeom prst="rect">
            <a:avLst/>
          </a:prstGeom>
          <a:solidFill>
            <a:srgbClr val="FF4653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DDA726F-4DE7-C3E0-2492-58D4C963004B}"/>
              </a:ext>
            </a:extLst>
          </p:cNvPr>
          <p:cNvSpPr/>
          <p:nvPr/>
        </p:nvSpPr>
        <p:spPr>
          <a:xfrm>
            <a:off x="6780669" y="4098991"/>
            <a:ext cx="1888564" cy="280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ko-KR" sz="800" dirty="0">
                <a:solidFill>
                  <a:schemeClr val="tx1"/>
                </a:solidFill>
              </a:rPr>
              <a:t>RU3</a:t>
            </a:r>
            <a:endParaRPr kumimoji="1"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966D36-CE13-7965-62CA-EEB675A3F71D}"/>
              </a:ext>
            </a:extLst>
          </p:cNvPr>
          <p:cNvSpPr txBox="1"/>
          <p:nvPr/>
        </p:nvSpPr>
        <p:spPr>
          <a:xfrm>
            <a:off x="7487672" y="192025"/>
            <a:ext cx="1463862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sz="800" dirty="0"/>
              <a:t>- RU: Reclaim Unit</a:t>
            </a:r>
          </a:p>
          <a:p>
            <a:r>
              <a:rPr kumimoji="1" lang="en-US" altLang="ko-KR" sz="800" dirty="0"/>
              <a:t>- RUH: Reclaim Unit Handle</a:t>
            </a:r>
          </a:p>
        </p:txBody>
      </p:sp>
    </p:spTree>
    <p:extLst>
      <p:ext uri="{BB962C8B-B14F-4D97-AF65-F5344CB8AC3E}">
        <p14:creationId xmlns:p14="http://schemas.microsoft.com/office/powerpoint/2010/main" val="28435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2119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FDP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WARCIP</a:t>
            </a:r>
            <a:r>
              <a:rPr lang="en-US" altLang="ko" sz="1200" dirty="0">
                <a:sym typeface="Wingdings" pitchFamily="2" charset="2"/>
              </a:rPr>
              <a:t>  provide feedback about GC to host; host dynamically merge and split streams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PLAN</a:t>
            </a:r>
            <a:r>
              <a:rPr lang="en-US" altLang="ko" sz="1200" dirty="0">
                <a:sym typeface="Wingdings" pitchFamily="2" charset="2"/>
              </a:rPr>
              <a:t>  improve performance by dynamically assigning superblocks with different sizes based on write characteristics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20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21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1) Extending Block Abstraction with Host-SSD Hints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5670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Host has more control over SSD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Host take over responsibilities of SSD,</a:t>
            </a:r>
            <a:br>
              <a:rPr lang="en-US" altLang="ko" sz="1400" dirty="0">
                <a:sym typeface="Wingdings" pitchFamily="2" charset="2"/>
              </a:rPr>
            </a:br>
            <a:r>
              <a:rPr lang="en-US" altLang="ko" sz="1400" dirty="0">
                <a:sym typeface="Wingdings" pitchFamily="2" charset="2"/>
              </a:rPr>
              <a:t>like metadata management, write buffering and wear-leveling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Not compatible to tr. SSDs  code change required (in app, fs, or driver)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400" dirty="0">
              <a:sym typeface="Wingdings" pitchFamily="2" charset="2"/>
            </a:endParaRP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Open-Channel SSD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Zoned Namespaces SSD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22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2) Enhancing Host Control Over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80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Open Channel SSD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Created to provide transparent SSD from host point of view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Users can directly control placement onto desired channels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Place too much responsibility on developers</a:t>
            </a:r>
          </a:p>
          <a:p>
            <a:pPr marL="1339850" lvl="2" indent="-285750">
              <a:lnSpc>
                <a:spcPct val="12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altLang="ko" sz="1000" dirty="0">
                <a:sym typeface="Wingdings" pitchFamily="2" charset="2"/>
              </a:rPr>
              <a:t>Applications have to be aware of existence of OC SSD</a:t>
            </a:r>
          </a:p>
          <a:p>
            <a:pPr marL="1339850" lvl="2" indent="-285750">
              <a:lnSpc>
                <a:spcPct val="12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altLang="ko" sz="1000" dirty="0">
                <a:sym typeface="Wingdings" pitchFamily="2" charset="2"/>
              </a:rPr>
              <a:t>Developers have to manage most SSD responsibilities</a:t>
            </a:r>
            <a:endParaRPr lang="en-US" altLang="ko" sz="18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Not adopted by industry and replaced by Zoned Namespaces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23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2) Enhancing Host Control Over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1986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7DB5EFA9-EC0C-AEE6-CF00-E8FAA6DB82A9}"/>
              </a:ext>
            </a:extLst>
          </p:cNvPr>
          <p:cNvSpPr/>
          <p:nvPr/>
        </p:nvSpPr>
        <p:spPr>
          <a:xfrm>
            <a:off x="3144559" y="3521006"/>
            <a:ext cx="2854882" cy="1043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ZNS SSD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Expose superblocks as zones to host (limited compared to OC-SSD)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When handling write request, host have to choose zone to write to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Incoming data have to be sequentially appended to zone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Host have to manage GC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24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2) Enhancing Host Control Over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5C87BA1-AB42-B774-A8AD-B720093D5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60228"/>
              </p:ext>
            </p:extLst>
          </p:nvPr>
        </p:nvGraphicFramePr>
        <p:xfrm>
          <a:off x="3216375" y="3613071"/>
          <a:ext cx="83312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19027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98186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9425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5A825B3-B810-C1BF-CB71-FCA3FDF54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89032"/>
              </p:ext>
            </p:extLst>
          </p:nvPr>
        </p:nvGraphicFramePr>
        <p:xfrm>
          <a:off x="4155440" y="3613071"/>
          <a:ext cx="83312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19027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98186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9425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196FFA35-8ABC-20C1-22A5-F3550E4DD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09847"/>
              </p:ext>
            </p:extLst>
          </p:nvPr>
        </p:nvGraphicFramePr>
        <p:xfrm>
          <a:off x="5094505" y="3615088"/>
          <a:ext cx="83312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019027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698186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99425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7F3DE9E-A5DF-CEFC-D94A-90F6879724B7}"/>
              </a:ext>
            </a:extLst>
          </p:cNvPr>
          <p:cNvSpPr txBox="1"/>
          <p:nvPr/>
        </p:nvSpPr>
        <p:spPr>
          <a:xfrm>
            <a:off x="3393927" y="4564626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5"/>
                </a:solidFill>
              </a:rPr>
              <a:t>Zone0</a:t>
            </a:r>
            <a:endParaRPr kumimoji="1" lang="ko-KR" altLang="en-US" sz="800" dirty="0">
              <a:solidFill>
                <a:schemeClr val="accent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202818-9B4B-96FB-4518-6BEB9CC130F3}"/>
              </a:ext>
            </a:extLst>
          </p:cNvPr>
          <p:cNvSpPr txBox="1"/>
          <p:nvPr/>
        </p:nvSpPr>
        <p:spPr>
          <a:xfrm>
            <a:off x="4332992" y="4564626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6"/>
                </a:solidFill>
              </a:rPr>
              <a:t>Zone1</a:t>
            </a:r>
            <a:endParaRPr kumimoji="1" lang="ko-KR" altLang="en-US" sz="800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36B32-A956-BFA6-B97D-52FC4A7B987D}"/>
              </a:ext>
            </a:extLst>
          </p:cNvPr>
          <p:cNvSpPr txBox="1"/>
          <p:nvPr/>
        </p:nvSpPr>
        <p:spPr>
          <a:xfrm>
            <a:off x="5272057" y="4564626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2"/>
                </a:solidFill>
              </a:rPr>
              <a:t>Zone2</a:t>
            </a:r>
            <a:endParaRPr kumimoji="1" lang="ko-KR" altLang="en-US" sz="800" dirty="0">
              <a:solidFill>
                <a:schemeClr val="accent2"/>
              </a:solidFill>
            </a:endParaRPr>
          </a:p>
        </p:txBody>
      </p:sp>
      <p:sp>
        <p:nvSpPr>
          <p:cNvPr id="16" name="모서리가 둥근 직사각형 15">
            <a:extLst>
              <a:ext uri="{FF2B5EF4-FFF2-40B4-BE49-F238E27FC236}">
                <a16:creationId xmlns:a16="http://schemas.microsoft.com/office/drawing/2014/main" id="{82128C4B-20D3-0340-6B95-892EEDE084E1}"/>
              </a:ext>
            </a:extLst>
          </p:cNvPr>
          <p:cNvSpPr/>
          <p:nvPr/>
        </p:nvSpPr>
        <p:spPr>
          <a:xfrm>
            <a:off x="3216375" y="2633360"/>
            <a:ext cx="833120" cy="207450"/>
          </a:xfrm>
          <a:prstGeom prst="roundRec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App0</a:t>
            </a:r>
            <a:endParaRPr kumimoji="1" lang="ko-KR" altLang="en-US" sz="800" dirty="0"/>
          </a:p>
        </p:txBody>
      </p:sp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id="{0C1B928C-FFFC-9311-9317-F0A949BF06AF}"/>
              </a:ext>
            </a:extLst>
          </p:cNvPr>
          <p:cNvSpPr/>
          <p:nvPr/>
        </p:nvSpPr>
        <p:spPr>
          <a:xfrm>
            <a:off x="4155440" y="2633360"/>
            <a:ext cx="833120" cy="207450"/>
          </a:xfrm>
          <a:prstGeom prst="round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App1</a:t>
            </a:r>
            <a:endParaRPr kumimoji="1" lang="ko-KR" altLang="en-US" sz="800" dirty="0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59739D47-2BAA-9515-645E-E1A5509056A5}"/>
              </a:ext>
            </a:extLst>
          </p:cNvPr>
          <p:cNvSpPr/>
          <p:nvPr/>
        </p:nvSpPr>
        <p:spPr>
          <a:xfrm>
            <a:off x="5094505" y="2633360"/>
            <a:ext cx="833120" cy="20745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800" dirty="0"/>
              <a:t>App2</a:t>
            </a:r>
            <a:endParaRPr kumimoji="1" lang="ko-KR" altLang="en-US" sz="8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1936F78-DC56-98E6-80F6-D441D19C7606}"/>
              </a:ext>
            </a:extLst>
          </p:cNvPr>
          <p:cNvSpPr/>
          <p:nvPr/>
        </p:nvSpPr>
        <p:spPr>
          <a:xfrm>
            <a:off x="3144559" y="3263573"/>
            <a:ext cx="2854882" cy="255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000" b="1" dirty="0"/>
              <a:t>ZNS Controller</a:t>
            </a:r>
            <a:endParaRPr kumimoji="1" lang="ko-KR" altLang="en-US" sz="1000" b="1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997A3DA9-0DA4-2349-3C4B-77113BE82023}"/>
              </a:ext>
            </a:extLst>
          </p:cNvPr>
          <p:cNvCxnSpPr>
            <a:cxnSpLocks/>
          </p:cNvCxnSpPr>
          <p:nvPr/>
        </p:nvCxnSpPr>
        <p:spPr>
          <a:xfrm>
            <a:off x="3640123" y="2840810"/>
            <a:ext cx="0" cy="42276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45AE2A3-B7AF-6766-EC9D-4D0AC7DC01CE}"/>
              </a:ext>
            </a:extLst>
          </p:cNvPr>
          <p:cNvCxnSpPr>
            <a:cxnSpLocks/>
          </p:cNvCxnSpPr>
          <p:nvPr/>
        </p:nvCxnSpPr>
        <p:spPr>
          <a:xfrm>
            <a:off x="4576748" y="2840810"/>
            <a:ext cx="0" cy="42276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B4CC6ABB-F1C2-BFB5-5658-0AA35146C898}"/>
              </a:ext>
            </a:extLst>
          </p:cNvPr>
          <p:cNvCxnSpPr>
            <a:cxnSpLocks/>
          </p:cNvCxnSpPr>
          <p:nvPr/>
        </p:nvCxnSpPr>
        <p:spPr>
          <a:xfrm>
            <a:off x="5516548" y="2840810"/>
            <a:ext cx="0" cy="4227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8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ZNS SSD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ZoneKV</a:t>
            </a:r>
            <a:r>
              <a:rPr lang="en-US" altLang="ko" sz="1200" dirty="0">
                <a:sym typeface="Wingdings" pitchFamily="2" charset="2"/>
              </a:rPr>
              <a:t>, </a:t>
            </a:r>
            <a:r>
              <a:rPr lang="en-US" altLang="ko" sz="1200" b="1" i="1" dirty="0">
                <a:sym typeface="Wingdings" pitchFamily="2" charset="2"/>
              </a:rPr>
              <a:t>CAZA</a:t>
            </a:r>
            <a:r>
              <a:rPr lang="en-US" altLang="ko" sz="1200" dirty="0">
                <a:sym typeface="Wingdings" pitchFamily="2" charset="2"/>
              </a:rPr>
              <a:t> and </a:t>
            </a:r>
            <a:r>
              <a:rPr lang="en-US" altLang="ko" sz="1200" b="1" i="1" dirty="0">
                <a:sym typeface="Wingdings" pitchFamily="2" charset="2"/>
              </a:rPr>
              <a:t>WALTZ</a:t>
            </a:r>
            <a:r>
              <a:rPr lang="en-US" altLang="ko" sz="1200" dirty="0">
                <a:sym typeface="Wingdings" pitchFamily="2" charset="2"/>
              </a:rPr>
              <a:t> combine KV store and ZNS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DFZNSP</a:t>
            </a:r>
            <a:r>
              <a:rPr lang="en-US" altLang="ko" sz="1200" dirty="0">
                <a:sym typeface="Wingdings" pitchFamily="2" charset="2"/>
              </a:rPr>
              <a:t> identify zones mapped to same chips to prevent duplicate writes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eZNS</a:t>
            </a:r>
            <a:r>
              <a:rPr lang="en-US" altLang="ko" sz="1200" dirty="0">
                <a:sym typeface="Wingdings" pitchFamily="2" charset="2"/>
              </a:rPr>
              <a:t> assign zones into non-</a:t>
            </a:r>
            <a:r>
              <a:rPr lang="en-US" altLang="ko" sz="1200" dirty="0" err="1">
                <a:sym typeface="Wingdings" pitchFamily="2" charset="2"/>
              </a:rPr>
              <a:t>conflictable</a:t>
            </a:r>
            <a:r>
              <a:rPr lang="en-US" altLang="ko" sz="1200" dirty="0">
                <a:sym typeface="Wingdings" pitchFamily="2" charset="2"/>
              </a:rPr>
              <a:t> logical zones(v-zone), which can shrink or expand </a:t>
            </a:r>
            <a:r>
              <a:rPr lang="en-US" altLang="ko" sz="1200" dirty="0" err="1">
                <a:sym typeface="Wingdings" pitchFamily="2" charset="2"/>
              </a:rPr>
              <a:t>depanding</a:t>
            </a:r>
            <a:r>
              <a:rPr lang="en-US" altLang="ko" sz="1200" dirty="0">
                <a:sym typeface="Wingdings" pitchFamily="2" charset="2"/>
              </a:rPr>
              <a:t> on workload requirement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Persimmon</a:t>
            </a:r>
            <a:r>
              <a:rPr lang="en-US" altLang="ko" sz="1200" dirty="0">
                <a:sym typeface="Wingdings" pitchFamily="2" charset="2"/>
              </a:rPr>
              <a:t> implement ZNS native by modifying F2FS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25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2) Enhancing Host Control Over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262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Reduce latency caused by I/O stack in OS (reducing number and sizes of I/O requests)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Prevent stacking logs on another layer of logs (integrating KV store with SSD)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400" b="1" i="1" dirty="0">
              <a:sym typeface="Wingdings" pitchFamily="2" charset="2"/>
            </a:endParaRP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Computational Storage on SSDs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Key-Value SSD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45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26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3) Offloading Host Responsibility to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7461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Computational Storage on SSDs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SSD allow series of functions(</a:t>
            </a:r>
            <a:r>
              <a:rPr lang="en-US" altLang="ko" sz="1200" dirty="0" err="1">
                <a:sym typeface="Wingdings" pitchFamily="2" charset="2"/>
              </a:rPr>
              <a:t>tasklet</a:t>
            </a:r>
            <a:r>
              <a:rPr lang="en-US" altLang="ko" sz="1200" dirty="0">
                <a:sym typeface="Wingdings" pitchFamily="2" charset="2"/>
              </a:rPr>
              <a:t>) to be run on SSD and return result data to host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 err="1">
                <a:sym typeface="Wingdings" pitchFamily="2" charset="2"/>
              </a:rPr>
              <a:t>Tasklet</a:t>
            </a:r>
            <a:r>
              <a:rPr lang="en-US" altLang="ko" sz="1200" dirty="0">
                <a:sym typeface="Wingdings" pitchFamily="2" charset="2"/>
              </a:rPr>
              <a:t> can only be loaded to SSD internals offline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No industry standardization effort for </a:t>
            </a:r>
            <a:r>
              <a:rPr lang="en-US" altLang="ko" sz="1200" dirty="0" err="1">
                <a:sym typeface="Wingdings" pitchFamily="2" charset="2"/>
              </a:rPr>
              <a:t>tasklet</a:t>
            </a:r>
            <a:r>
              <a:rPr lang="en-US" altLang="ko" sz="1200" dirty="0">
                <a:sym typeface="Wingdings" pitchFamily="2" charset="2"/>
              </a:rPr>
              <a:t> disregarding of storage device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SmartSSD</a:t>
            </a:r>
            <a:r>
              <a:rPr lang="en-US" altLang="ko" sz="1200" dirty="0">
                <a:sym typeface="Wingdings" pitchFamily="2" charset="2"/>
              </a:rPr>
              <a:t> allow SSD to be programmed for different computational tasks</a:t>
            </a:r>
          </a:p>
          <a:p>
            <a:pPr marL="1339850" lvl="2" indent="-285750">
              <a:lnSpc>
                <a:spcPct val="12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US" altLang="ko" sz="1000" dirty="0">
                <a:sym typeface="Wingdings" pitchFamily="2" charset="2"/>
              </a:rPr>
              <a:t>Target Hadoop MapReduce type of workload</a:t>
            </a:r>
          </a:p>
          <a:p>
            <a:pPr marL="1339850" lvl="2" indent="-285750">
              <a:lnSpc>
                <a:spcPct val="125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endParaRPr lang="en-US" altLang="ko" sz="10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YourSQL</a:t>
            </a:r>
            <a:r>
              <a:rPr lang="en-US" altLang="ko" sz="1200" dirty="0">
                <a:sym typeface="Wingdings" pitchFamily="2" charset="2"/>
              </a:rPr>
              <a:t> based on </a:t>
            </a:r>
            <a:r>
              <a:rPr lang="en-US" altLang="ko" sz="1200" dirty="0" err="1">
                <a:sym typeface="Wingdings" pitchFamily="2" charset="2"/>
              </a:rPr>
              <a:t>SmartSSD</a:t>
            </a:r>
            <a:r>
              <a:rPr lang="en-US" altLang="ko" sz="1200" dirty="0">
                <a:sym typeface="Wingdings" pitchFamily="2" charset="2"/>
              </a:rPr>
              <a:t> provide early filtering of SQL query results, which reduce # of I/O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Biscuit</a:t>
            </a:r>
            <a:r>
              <a:rPr lang="en-US" altLang="ko" sz="1200" dirty="0">
                <a:sym typeface="Wingdings" pitchFamily="2" charset="2"/>
              </a:rPr>
              <a:t> enhance ability of </a:t>
            </a:r>
            <a:r>
              <a:rPr lang="en-US" altLang="ko" sz="1200" dirty="0" err="1">
                <a:sym typeface="Wingdings" pitchFamily="2" charset="2"/>
              </a:rPr>
              <a:t>SmartSSD</a:t>
            </a:r>
            <a:r>
              <a:rPr lang="en-US" altLang="ko" sz="1200" dirty="0">
                <a:sym typeface="Wingdings" pitchFamily="2" charset="2"/>
              </a:rPr>
              <a:t> with dynamic task loading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GLIST</a:t>
            </a:r>
            <a:r>
              <a:rPr lang="en-US" altLang="ko" sz="1200" dirty="0">
                <a:sym typeface="Wingdings" pitchFamily="2" charset="2"/>
              </a:rPr>
              <a:t> and </a:t>
            </a:r>
            <a:r>
              <a:rPr lang="en-US" altLang="ko" sz="1200" b="1" i="1" dirty="0" err="1">
                <a:sym typeface="Wingdings" pitchFamily="2" charset="2"/>
              </a:rPr>
              <a:t>GenStore</a:t>
            </a:r>
            <a:r>
              <a:rPr lang="en-US" altLang="ko" sz="1200" dirty="0">
                <a:sym typeface="Wingdings" pitchFamily="2" charset="2"/>
              </a:rPr>
              <a:t> can be used in graph learning and genome sequence analysis in each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27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3) Offloading Host Responsibility to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58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3552068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Key-Value SSD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Provide key-value interface instead of block interface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KAML</a:t>
            </a:r>
            <a:r>
              <a:rPr lang="en-US" altLang="ko" sz="1200" dirty="0">
                <a:sym typeface="Wingdings" pitchFamily="2" charset="2"/>
              </a:rPr>
              <a:t> provide new key-value interface for SSD for removing semantic gaps: between </a:t>
            </a:r>
            <a:r>
              <a:rPr lang="en-US" altLang="ko" sz="1200" dirty="0" err="1">
                <a:sym typeface="Wingdings" pitchFamily="2" charset="2"/>
              </a:rPr>
              <a:t>kv</a:t>
            </a:r>
            <a:r>
              <a:rPr lang="en-US" altLang="ko" sz="1200" dirty="0">
                <a:sym typeface="Wingdings" pitchFamily="2" charset="2"/>
              </a:rPr>
              <a:t>-store, VFS and FTL</a:t>
            </a:r>
            <a:endParaRPr lang="en-US" altLang="ko" sz="10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 err="1">
                <a:sym typeface="Wingdings" pitchFamily="2" charset="2"/>
              </a:rPr>
              <a:t>PinK</a:t>
            </a:r>
            <a:r>
              <a:rPr lang="en-US" altLang="ko" sz="1200" dirty="0">
                <a:sym typeface="Wingdings" pitchFamily="2" charset="2"/>
              </a:rPr>
              <a:t> improve performance by pinning to levels of LSM-trees 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GPUKV</a:t>
            </a:r>
            <a:r>
              <a:rPr lang="en-US" altLang="ko" sz="1200" dirty="0">
                <a:sym typeface="Wingdings" pitchFamily="2" charset="2"/>
              </a:rPr>
              <a:t> allow direct access between GPU and KV-SSD for reducing I/O overhead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28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3) Offloading Host Responsibility to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67E65D-3763-E61E-8AAC-9AD294E9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17" y="1622701"/>
            <a:ext cx="5150467" cy="2741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71DB8-5E60-5E09-260D-19AC4B2BC5FA}"/>
              </a:ext>
            </a:extLst>
          </p:cNvPr>
          <p:cNvSpPr txBox="1"/>
          <p:nvPr/>
        </p:nvSpPr>
        <p:spPr>
          <a:xfrm>
            <a:off x="4808159" y="4388989"/>
            <a:ext cx="42194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2"/>
                </a:solidFill>
              </a:rPr>
              <a:t>SYSTOR’19</a:t>
            </a:r>
            <a:r>
              <a:rPr lang="ko-KR" altLang="en-US" sz="800" dirty="0">
                <a:solidFill>
                  <a:schemeClr val="tx2"/>
                </a:solidFill>
              </a:rPr>
              <a:t> </a:t>
            </a:r>
            <a:r>
              <a:rPr lang="ko-KR" altLang="en-US" sz="800" dirty="0" err="1">
                <a:solidFill>
                  <a:schemeClr val="tx2"/>
                </a:solidFill>
              </a:rPr>
              <a:t>Towards</a:t>
            </a:r>
            <a:r>
              <a:rPr lang="ko-KR" altLang="en-US" sz="800" dirty="0">
                <a:solidFill>
                  <a:schemeClr val="tx2"/>
                </a:solidFill>
              </a:rPr>
              <a:t> </a:t>
            </a:r>
            <a:r>
              <a:rPr lang="ko-KR" altLang="en-US" sz="800" dirty="0" err="1">
                <a:solidFill>
                  <a:schemeClr val="tx2"/>
                </a:solidFill>
              </a:rPr>
              <a:t>Building</a:t>
            </a:r>
            <a:r>
              <a:rPr lang="ko-KR" altLang="en-US" sz="800" dirty="0">
                <a:solidFill>
                  <a:schemeClr val="tx2"/>
                </a:solidFill>
              </a:rPr>
              <a:t> </a:t>
            </a:r>
            <a:r>
              <a:rPr lang="ko-KR" altLang="en-US" sz="800" dirty="0" err="1">
                <a:solidFill>
                  <a:schemeClr val="tx2"/>
                </a:solidFill>
              </a:rPr>
              <a:t>a</a:t>
            </a:r>
            <a:r>
              <a:rPr lang="ko-KR" altLang="en-US" sz="800" dirty="0">
                <a:solidFill>
                  <a:schemeClr val="tx2"/>
                </a:solidFill>
              </a:rPr>
              <a:t> </a:t>
            </a:r>
            <a:r>
              <a:rPr lang="ko-KR" altLang="en-US" sz="800" dirty="0" err="1">
                <a:solidFill>
                  <a:schemeClr val="tx2"/>
                </a:solidFill>
              </a:rPr>
              <a:t>High-Performance</a:t>
            </a:r>
            <a:r>
              <a:rPr lang="ko-KR" altLang="en-US" sz="800" dirty="0">
                <a:solidFill>
                  <a:schemeClr val="tx2"/>
                </a:solidFill>
              </a:rPr>
              <a:t>, </a:t>
            </a:r>
            <a:r>
              <a:rPr lang="ko-KR" altLang="en-US" sz="800" dirty="0" err="1">
                <a:solidFill>
                  <a:schemeClr val="tx2"/>
                </a:solidFill>
              </a:rPr>
              <a:t>Scale-In</a:t>
            </a:r>
            <a:r>
              <a:rPr lang="ko-KR" altLang="en-US" sz="800" dirty="0">
                <a:solidFill>
                  <a:schemeClr val="tx2"/>
                </a:solidFill>
              </a:rPr>
              <a:t> </a:t>
            </a:r>
            <a:r>
              <a:rPr lang="ko-KR" altLang="en-US" sz="800" dirty="0" err="1">
                <a:solidFill>
                  <a:schemeClr val="tx2"/>
                </a:solidFill>
              </a:rPr>
              <a:t>Key-Value</a:t>
            </a:r>
            <a:r>
              <a:rPr lang="ko-KR" altLang="en-US" sz="800" dirty="0">
                <a:solidFill>
                  <a:schemeClr val="tx2"/>
                </a:solidFill>
              </a:rPr>
              <a:t> </a:t>
            </a:r>
            <a:r>
              <a:rPr lang="ko-KR" altLang="en-US" sz="800" dirty="0" err="1">
                <a:solidFill>
                  <a:schemeClr val="tx2"/>
                </a:solidFill>
              </a:rPr>
              <a:t>Storage</a:t>
            </a:r>
            <a:r>
              <a:rPr lang="ko-KR" altLang="en-US" sz="800" dirty="0">
                <a:solidFill>
                  <a:schemeClr val="tx2"/>
                </a:solidFill>
              </a:rPr>
              <a:t> System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4E6DEAB-A30C-F3DF-9EAF-FAE54A3523B2}"/>
              </a:ext>
            </a:extLst>
          </p:cNvPr>
          <p:cNvSpPr/>
          <p:nvPr/>
        </p:nvSpPr>
        <p:spPr>
          <a:xfrm>
            <a:off x="4429125" y="2076450"/>
            <a:ext cx="898525" cy="9842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7887E3-5877-C2DE-02C0-B71293529D14}"/>
              </a:ext>
            </a:extLst>
          </p:cNvPr>
          <p:cNvSpPr/>
          <p:nvPr/>
        </p:nvSpPr>
        <p:spPr>
          <a:xfrm>
            <a:off x="4429125" y="2622274"/>
            <a:ext cx="898525" cy="9842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D464DEF-BCCA-828D-8355-5D6353D1A991}"/>
              </a:ext>
            </a:extLst>
          </p:cNvPr>
          <p:cNvSpPr/>
          <p:nvPr/>
        </p:nvSpPr>
        <p:spPr>
          <a:xfrm>
            <a:off x="4429125" y="3828774"/>
            <a:ext cx="946150" cy="9842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FE50D1-69AC-C9F7-96E4-7B19BD0E5EFA}"/>
              </a:ext>
            </a:extLst>
          </p:cNvPr>
          <p:cNvSpPr/>
          <p:nvPr/>
        </p:nvSpPr>
        <p:spPr>
          <a:xfrm>
            <a:off x="4429125" y="2208952"/>
            <a:ext cx="898525" cy="984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771FDB4-C52E-AD77-F8C5-04417AE5018F}"/>
              </a:ext>
            </a:extLst>
          </p:cNvPr>
          <p:cNvSpPr/>
          <p:nvPr/>
        </p:nvSpPr>
        <p:spPr>
          <a:xfrm>
            <a:off x="4429123" y="2331929"/>
            <a:ext cx="898525" cy="984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8437F34-3261-C535-B29C-9C892FCED68F}"/>
              </a:ext>
            </a:extLst>
          </p:cNvPr>
          <p:cNvSpPr/>
          <p:nvPr/>
        </p:nvSpPr>
        <p:spPr>
          <a:xfrm>
            <a:off x="4429122" y="2761561"/>
            <a:ext cx="898525" cy="984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C0A102D-94AD-DD43-04C6-FEE61024AF0B}"/>
              </a:ext>
            </a:extLst>
          </p:cNvPr>
          <p:cNvSpPr/>
          <p:nvPr/>
        </p:nvSpPr>
        <p:spPr>
          <a:xfrm>
            <a:off x="4429122" y="3961276"/>
            <a:ext cx="946150" cy="7256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7582D7-5AB8-0EA7-F8C4-F258E4F7B5AF}"/>
              </a:ext>
            </a:extLst>
          </p:cNvPr>
          <p:cNvSpPr/>
          <p:nvPr/>
        </p:nvSpPr>
        <p:spPr>
          <a:xfrm>
            <a:off x="4429121" y="2879178"/>
            <a:ext cx="898525" cy="984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870B58E-6C8F-0149-442E-92210A4DBBB6}"/>
              </a:ext>
            </a:extLst>
          </p:cNvPr>
          <p:cNvSpPr/>
          <p:nvPr/>
        </p:nvSpPr>
        <p:spPr>
          <a:xfrm>
            <a:off x="4429121" y="4072319"/>
            <a:ext cx="946150" cy="7256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왼쪽 대괄호 22">
            <a:extLst>
              <a:ext uri="{FF2B5EF4-FFF2-40B4-BE49-F238E27FC236}">
                <a16:creationId xmlns:a16="http://schemas.microsoft.com/office/drawing/2014/main" id="{94AC8C6B-BFFF-776E-F2BD-22269DD20FCA}"/>
              </a:ext>
            </a:extLst>
          </p:cNvPr>
          <p:cNvSpPr/>
          <p:nvPr/>
        </p:nvSpPr>
        <p:spPr>
          <a:xfrm>
            <a:off x="4064902" y="1968500"/>
            <a:ext cx="193675" cy="492125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왼쪽 대괄호 23">
            <a:extLst>
              <a:ext uri="{FF2B5EF4-FFF2-40B4-BE49-F238E27FC236}">
                <a16:creationId xmlns:a16="http://schemas.microsoft.com/office/drawing/2014/main" id="{BB6E6F03-21B5-ECB2-4E8B-79B8EDD97758}"/>
              </a:ext>
            </a:extLst>
          </p:cNvPr>
          <p:cNvSpPr/>
          <p:nvPr/>
        </p:nvSpPr>
        <p:spPr>
          <a:xfrm>
            <a:off x="4064902" y="2512671"/>
            <a:ext cx="193675" cy="492125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 대괄호 24">
            <a:extLst>
              <a:ext uri="{FF2B5EF4-FFF2-40B4-BE49-F238E27FC236}">
                <a16:creationId xmlns:a16="http://schemas.microsoft.com/office/drawing/2014/main" id="{66475446-E712-6F3C-78BB-D319A55C71B2}"/>
              </a:ext>
            </a:extLst>
          </p:cNvPr>
          <p:cNvSpPr/>
          <p:nvPr/>
        </p:nvSpPr>
        <p:spPr>
          <a:xfrm>
            <a:off x="4064902" y="3681136"/>
            <a:ext cx="193675" cy="492125"/>
          </a:xfrm>
          <a:prstGeom prst="lef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FB9D5-9950-8D1A-5BDB-72C12259A72E}"/>
              </a:ext>
            </a:extLst>
          </p:cNvPr>
          <p:cNvSpPr txBox="1"/>
          <p:nvPr/>
        </p:nvSpPr>
        <p:spPr>
          <a:xfrm>
            <a:off x="4304347" y="1487511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rgbClr val="FF0000"/>
                </a:solidFill>
              </a:rPr>
              <a:t>Semantic gap!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Use in CXL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CPU can directly use SSDs as part of memory system by accessing PCIe-attached SSDs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Mismatch of granularity can cause traffic amplification (memory: byte, SSD: block)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b="1" i="1" dirty="0">
                <a:sym typeface="Wingdings" pitchFamily="2" charset="2"/>
              </a:rPr>
              <a:t>2B-SSD</a:t>
            </a:r>
            <a:r>
              <a:rPr lang="en-US" altLang="ko" sz="1200" dirty="0">
                <a:sym typeface="Wingdings" pitchFamily="2" charset="2"/>
              </a:rPr>
              <a:t> allow 2 different access granularities</a:t>
            </a:r>
            <a:endParaRPr lang="en-US" altLang="ko" sz="1000" dirty="0">
              <a:sym typeface="Wingdings" pitchFamily="2" charset="2"/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Abstraction Enhancement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29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4) Byte-Addressable SSD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pic>
        <p:nvPicPr>
          <p:cNvPr id="7" name="그림 6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10E3574F-DC1F-C98C-000D-156EEC84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44" y="2571750"/>
            <a:ext cx="4754880" cy="2157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3F0C5-4E73-1C10-28E5-161B607E9BCE}"/>
              </a:ext>
            </a:extLst>
          </p:cNvPr>
          <p:cNvSpPr txBox="1"/>
          <p:nvPr/>
        </p:nvSpPr>
        <p:spPr>
          <a:xfrm>
            <a:off x="6630170" y="109227"/>
            <a:ext cx="2513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800" dirty="0">
                <a:solidFill>
                  <a:schemeClr val="tx2"/>
                </a:solidFill>
              </a:rPr>
              <a:t>https://</a:t>
            </a:r>
            <a:r>
              <a:rPr kumimoji="1" lang="en" altLang="ko-KR" sz="800" dirty="0" err="1">
                <a:solidFill>
                  <a:schemeClr val="tx2"/>
                </a:solidFill>
              </a:rPr>
              <a:t>ettrends.etri.re.kr</a:t>
            </a:r>
            <a:r>
              <a:rPr kumimoji="1" lang="en" altLang="ko-KR" sz="800" dirty="0">
                <a:solidFill>
                  <a:schemeClr val="tx2"/>
                </a:solidFill>
              </a:rPr>
              <a:t>/</a:t>
            </a:r>
            <a:r>
              <a:rPr kumimoji="1" lang="en" altLang="ko-KR" sz="800" dirty="0" err="1">
                <a:solidFill>
                  <a:schemeClr val="tx2"/>
                </a:solidFill>
              </a:rPr>
              <a:t>ettrends</a:t>
            </a:r>
            <a:r>
              <a:rPr kumimoji="1" lang="en" altLang="ko-KR" sz="800" dirty="0">
                <a:solidFill>
                  <a:schemeClr val="tx2"/>
                </a:solidFill>
              </a:rPr>
              <a:t>/206/0905206006</a:t>
            </a:r>
            <a:endParaRPr kumimoji="1" lang="ko-KR" alt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Introduction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3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Storage Abstraction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Modern computers use abstractions for interoperability between host and peripherals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4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SSD different from HDD 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Not mechanical device</a:t>
            </a:r>
            <a:r>
              <a:rPr lang="en-US" altLang="ko-KR" sz="1200" dirty="0">
                <a:sym typeface="Wingdings" pitchFamily="2" charset="2"/>
              </a:rPr>
              <a:t>, but</a:t>
            </a:r>
            <a:r>
              <a:rPr lang="ko-KR" altLang="en-US" sz="1200" dirty="0">
                <a:sym typeface="Wingdings" pitchFamily="2" charset="2"/>
              </a:rPr>
              <a:t> </a:t>
            </a:r>
            <a:r>
              <a:rPr lang="en-US" altLang="ko-KR" sz="1200" dirty="0">
                <a:sym typeface="Wingdings" pitchFamily="2" charset="2"/>
              </a:rPr>
              <a:t>electrical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Out-of-place updates (garbage collection necessity)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Internal parallelism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High internal bandwidth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4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SSD need new enhancement abstraction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Not provide method to reduce GC overhead with host-SSD </a:t>
            </a:r>
            <a:r>
              <a:rPr lang="en-US" altLang="ko" sz="1200" dirty="0" err="1">
                <a:sym typeface="Wingdings" pitchFamily="2" charset="2"/>
              </a:rPr>
              <a:t>coord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Data transfer between host and SSD pose limitation of utilization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Tr. storage abstraction see storage in units of sectors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3D86E4-66BA-6E4B-8E51-2A3DE06DFD5E}"/>
              </a:ext>
            </a:extLst>
          </p:cNvPr>
          <p:cNvSpPr/>
          <p:nvPr/>
        </p:nvSpPr>
        <p:spPr>
          <a:xfrm>
            <a:off x="5802026" y="1910373"/>
            <a:ext cx="1756756" cy="559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Host 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7942448-8E63-AC7C-6D80-DB51C3BCA17C}"/>
              </a:ext>
            </a:extLst>
          </p:cNvPr>
          <p:cNvGrpSpPr/>
          <p:nvPr/>
        </p:nvGrpSpPr>
        <p:grpSpPr>
          <a:xfrm>
            <a:off x="5803165" y="3853031"/>
            <a:ext cx="1756756" cy="782899"/>
            <a:chOff x="6367549" y="3718560"/>
            <a:chExt cx="1756756" cy="782899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387EBF2-7FF1-1AF9-2D73-509433D05B80}"/>
                </a:ext>
              </a:extLst>
            </p:cNvPr>
            <p:cNvSpPr/>
            <p:nvPr/>
          </p:nvSpPr>
          <p:spPr>
            <a:xfrm>
              <a:off x="6367549" y="3830148"/>
              <a:ext cx="1756756" cy="5597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dirty="0">
                  <a:solidFill>
                    <a:schemeClr val="tx1"/>
                  </a:solidFill>
                </a:rPr>
                <a:t>Storage</a:t>
              </a:r>
              <a:endParaRPr kumimoji="1"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15EFB1A8-72A8-7DC3-1966-5A525B0AD6E6}"/>
                </a:ext>
              </a:extLst>
            </p:cNvPr>
            <p:cNvSpPr/>
            <p:nvPr/>
          </p:nvSpPr>
          <p:spPr>
            <a:xfrm>
              <a:off x="6367549" y="3718560"/>
              <a:ext cx="1756756" cy="223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17AAB68-FE5D-5002-09F5-1E1692E6C343}"/>
                </a:ext>
              </a:extLst>
            </p:cNvPr>
            <p:cNvSpPr/>
            <p:nvPr/>
          </p:nvSpPr>
          <p:spPr>
            <a:xfrm>
              <a:off x="6367549" y="4278282"/>
              <a:ext cx="1756756" cy="223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274ACF4-FB89-F0B6-4137-99E989BCEC66}"/>
                </a:ext>
              </a:extLst>
            </p:cNvPr>
            <p:cNvSpPr>
              <a:spLocks/>
            </p:cNvSpPr>
            <p:nvPr/>
          </p:nvSpPr>
          <p:spPr>
            <a:xfrm>
              <a:off x="6380788" y="4246163"/>
              <a:ext cx="1728000" cy="143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아래쪽 화살표[D] 14">
            <a:extLst>
              <a:ext uri="{FF2B5EF4-FFF2-40B4-BE49-F238E27FC236}">
                <a16:creationId xmlns:a16="http://schemas.microsoft.com/office/drawing/2014/main" id="{1452E883-6E23-56D7-AFC5-A4D16BA40B80}"/>
              </a:ext>
            </a:extLst>
          </p:cNvPr>
          <p:cNvSpPr/>
          <p:nvPr/>
        </p:nvSpPr>
        <p:spPr>
          <a:xfrm rot="10800000">
            <a:off x="6402506" y="2735407"/>
            <a:ext cx="113452" cy="852312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아래쪽 화살표[D] 15">
            <a:extLst>
              <a:ext uri="{FF2B5EF4-FFF2-40B4-BE49-F238E27FC236}">
                <a16:creationId xmlns:a16="http://schemas.microsoft.com/office/drawing/2014/main" id="{632F16CB-4DE8-2516-6FCF-F7A81071570C}"/>
              </a:ext>
            </a:extLst>
          </p:cNvPr>
          <p:cNvSpPr/>
          <p:nvPr/>
        </p:nvSpPr>
        <p:spPr>
          <a:xfrm>
            <a:off x="6842773" y="2735407"/>
            <a:ext cx="113452" cy="85231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3E1B7-A5EE-FDC2-5190-7506A065473D}"/>
              </a:ext>
            </a:extLst>
          </p:cNvPr>
          <p:cNvSpPr txBox="1"/>
          <p:nvPr/>
        </p:nvSpPr>
        <p:spPr>
          <a:xfrm rot="16200000">
            <a:off x="5636997" y="3053842"/>
            <a:ext cx="1334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 dirty="0">
                <a:solidFill>
                  <a:schemeClr val="accent4"/>
                </a:solidFill>
              </a:rPr>
              <a:t>1. Expose address range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3C2E3F-4C37-81F9-5D0B-6B4C06B6A933}"/>
              </a:ext>
            </a:extLst>
          </p:cNvPr>
          <p:cNvSpPr txBox="1"/>
          <p:nvPr/>
        </p:nvSpPr>
        <p:spPr>
          <a:xfrm rot="5400000">
            <a:off x="6588337" y="3053841"/>
            <a:ext cx="920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 dirty="0">
                <a:solidFill>
                  <a:schemeClr val="accent6"/>
                </a:solidFill>
              </a:rPr>
              <a:t>2. Issue request</a:t>
            </a:r>
            <a:endParaRPr kumimoji="1" lang="ko-KR" altLang="en-US" sz="800" dirty="0">
              <a:solidFill>
                <a:schemeClr val="accent6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2863149-A00D-A67B-2DAC-95F7F8003BD4}"/>
              </a:ext>
            </a:extLst>
          </p:cNvPr>
          <p:cNvSpPr/>
          <p:nvPr/>
        </p:nvSpPr>
        <p:spPr>
          <a:xfrm>
            <a:off x="6608404" y="2470096"/>
            <a:ext cx="144000" cy="138293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아래쪽 화살표[D] 20">
            <a:extLst>
              <a:ext uri="{FF2B5EF4-FFF2-40B4-BE49-F238E27FC236}">
                <a16:creationId xmlns:a16="http://schemas.microsoft.com/office/drawing/2014/main" id="{C24AD8B1-FEE9-7C2B-016F-FBCC4B6E1D83}"/>
              </a:ext>
            </a:extLst>
          </p:cNvPr>
          <p:cNvSpPr/>
          <p:nvPr/>
        </p:nvSpPr>
        <p:spPr>
          <a:xfrm rot="10800000">
            <a:off x="7144852" y="2735407"/>
            <a:ext cx="113452" cy="852312"/>
          </a:xfrm>
          <a:prstGeom prst="downArrow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1F7EE7-E3B3-D5A6-EA85-13DAED021F39}"/>
              </a:ext>
            </a:extLst>
          </p:cNvPr>
          <p:cNvSpPr txBox="1"/>
          <p:nvPr/>
        </p:nvSpPr>
        <p:spPr>
          <a:xfrm rot="5400000">
            <a:off x="6901687" y="3053841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 dirty="0">
                <a:solidFill>
                  <a:schemeClr val="accent4"/>
                </a:solidFill>
              </a:rPr>
              <a:t>4. Return result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pic>
        <p:nvPicPr>
          <p:cNvPr id="24" name="그래픽 23" descr="화살표 원 단색으로 채워진">
            <a:extLst>
              <a:ext uri="{FF2B5EF4-FFF2-40B4-BE49-F238E27FC236}">
                <a16:creationId xmlns:a16="http://schemas.microsoft.com/office/drawing/2014/main" id="{6AFB1B5D-8664-CF03-AB5B-F9E2B3580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2116" y="4102327"/>
            <a:ext cx="284306" cy="2843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CD6AC8-EC9C-A52D-8D50-5862192EB76F}"/>
              </a:ext>
            </a:extLst>
          </p:cNvPr>
          <p:cNvSpPr txBox="1"/>
          <p:nvPr/>
        </p:nvSpPr>
        <p:spPr>
          <a:xfrm>
            <a:off x="7841949" y="4132322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 dirty="0">
                <a:solidFill>
                  <a:schemeClr val="accent5"/>
                </a:solidFill>
              </a:rPr>
              <a:t>3. Execute operation</a:t>
            </a:r>
            <a:endParaRPr kumimoji="1" lang="ko-KR" altLang="en-US" sz="800" dirty="0">
              <a:solidFill>
                <a:schemeClr val="accent5"/>
              </a:solidFill>
            </a:endParaRPr>
          </a:p>
        </p:txBody>
      </p:sp>
      <p:sp>
        <p:nvSpPr>
          <p:cNvPr id="26" name="폭발 1[E] 25">
            <a:extLst>
              <a:ext uri="{FF2B5EF4-FFF2-40B4-BE49-F238E27FC236}">
                <a16:creationId xmlns:a16="http://schemas.microsoft.com/office/drawing/2014/main" id="{52407017-60B9-0572-B7A0-C42D5D1C5437}"/>
              </a:ext>
            </a:extLst>
          </p:cNvPr>
          <p:cNvSpPr/>
          <p:nvPr/>
        </p:nvSpPr>
        <p:spPr>
          <a:xfrm>
            <a:off x="7841949" y="3774483"/>
            <a:ext cx="933298" cy="514857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900" dirty="0"/>
              <a:t>bottleneck</a:t>
            </a:r>
            <a:endParaRPr kumimoji="1"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332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17284E-7 L -5.55556E-7 -0.362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1" grpId="0" animBg="1"/>
      <p:bldP spid="22" grpId="0"/>
      <p:bldP spid="25" grpId="0"/>
      <p:bldP spid="26" grpId="0" animBg="1"/>
      <p:bldP spid="2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2FB619C-18A2-7FB5-6180-C9D26C11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>
            <a:extLst>
              <a:ext uri="{FF2B5EF4-FFF2-40B4-BE49-F238E27FC236}">
                <a16:creationId xmlns:a16="http://schemas.microsoft.com/office/drawing/2014/main" id="{0F8F329F-DA1C-3764-6545-04B98638F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Future</a:t>
            </a:r>
            <a:endParaRPr dirty="0"/>
          </a:p>
        </p:txBody>
      </p:sp>
      <p:sp>
        <p:nvSpPr>
          <p:cNvPr id="107" name="Google Shape;107;p24">
            <a:extLst>
              <a:ext uri="{FF2B5EF4-FFF2-40B4-BE49-F238E27FC236}">
                <a16:creationId xmlns:a16="http://schemas.microsoft.com/office/drawing/2014/main" id="{F75C19F5-D48C-75D4-A1E1-71E5B1C7E6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30</a:t>
            </a:fld>
            <a:endParaRPr/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EA22A642-DA24-4FB9-668D-984DAFA1D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779000"/>
            <a:ext cx="8493900" cy="402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" altLang="ko-KR" sz="14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" altLang="ko-KR" sz="14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" altLang="ko-KR" sz="1400" dirty="0"/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" altLang="ko-KR" sz="1400" dirty="0"/>
              <a:t>Storage abstraction should achieve balance of simplicity and configurability</a:t>
            </a:r>
          </a:p>
          <a:p>
            <a:pPr marL="425450" indent="-285750" algn="ctr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" altLang="ko-KR" sz="1600" dirty="0"/>
          </a:p>
        </p:txBody>
      </p:sp>
      <p:pic>
        <p:nvPicPr>
          <p:cNvPr id="3" name="그림 2" descr="텍스트, 영수증, 스크린샷, 폰트이(가) 표시된 사진&#10;&#10;자동 생성된 설명">
            <a:extLst>
              <a:ext uri="{FF2B5EF4-FFF2-40B4-BE49-F238E27FC236}">
                <a16:creationId xmlns:a16="http://schemas.microsoft.com/office/drawing/2014/main" id="{E0129F84-655F-B204-35DB-77CC264D4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8808"/>
            <a:ext cx="7772400" cy="22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0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2FB619C-18A2-7FB5-6180-C9D26C11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>
            <a:extLst>
              <a:ext uri="{FF2B5EF4-FFF2-40B4-BE49-F238E27FC236}">
                <a16:creationId xmlns:a16="http://schemas.microsoft.com/office/drawing/2014/main" id="{0F8F329F-DA1C-3764-6545-04B98638F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Conclusion</a:t>
            </a:r>
            <a:endParaRPr dirty="0"/>
          </a:p>
        </p:txBody>
      </p:sp>
      <p:sp>
        <p:nvSpPr>
          <p:cNvPr id="107" name="Google Shape;107;p24">
            <a:extLst>
              <a:ext uri="{FF2B5EF4-FFF2-40B4-BE49-F238E27FC236}">
                <a16:creationId xmlns:a16="http://schemas.microsoft.com/office/drawing/2014/main" id="{F75C19F5-D48C-75D4-A1E1-71E5B1C7E6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31</a:t>
            </a:fld>
            <a:endParaRPr/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EA22A642-DA24-4FB9-668D-984DAFA1D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779000"/>
            <a:ext cx="8493900" cy="402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Traditional storage abstractions have limitations that hinder performance and adaptability for modern storage systems like SSDs.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This survey categorizes and analyzes storage abstraction enhancements into four philosophical approaches, examining their history, relationships, and ecosystem impacts. 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By comparing design concepts and </a:t>
            </a:r>
            <a:r>
              <a:rPr lang="en-US" altLang="ko-KR" sz="1600" dirty="0"/>
              <a:t>implementation</a:t>
            </a:r>
            <a:r>
              <a:rPr lang="en" altLang="ko-KR" sz="1600" dirty="0"/>
              <a:t>, it highlights key insights from industry and academia, addressing partially failed enhancements.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The study identifies future directions for research and development in storage abstraction, aiming to inspire advancements in SSD-focused storage systems.</a:t>
            </a:r>
            <a:endParaRPr lang="en-US" altLang="ko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669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ctrTitle"/>
          </p:nvPr>
        </p:nvSpPr>
        <p:spPr>
          <a:xfrm>
            <a:off x="665629" y="2062480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r>
              <a:rPr lang="ko"/>
              <a:t>Thank you!</a:t>
            </a:r>
            <a:endParaRPr/>
          </a:p>
        </p:txBody>
      </p:sp>
      <p:sp>
        <p:nvSpPr>
          <p:cNvPr id="3" name="Google Shape;95;p22">
            <a:extLst>
              <a:ext uri="{FF2B5EF4-FFF2-40B4-BE49-F238E27FC236}">
                <a16:creationId xmlns:a16="http://schemas.microsoft.com/office/drawing/2014/main" id="{6CC9E6F8-A8E9-BFB5-DC42-5A1AEAD80BA2}"/>
              </a:ext>
            </a:extLst>
          </p:cNvPr>
          <p:cNvSpPr txBox="1">
            <a:spLocks/>
          </p:cNvSpPr>
          <p:nvPr/>
        </p:nvSpPr>
        <p:spPr>
          <a:xfrm>
            <a:off x="4267849" y="3919750"/>
            <a:ext cx="4873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SzPts val="1100"/>
            </a:pPr>
            <a:r>
              <a:rPr lang="en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2024. 12. 17</a:t>
            </a:r>
            <a:endParaRPr lang="en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n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</a:t>
            </a:r>
            <a:r>
              <a:rPr lang="en" altLang="ko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Yeojin</a:t>
            </a:r>
            <a:r>
              <a:rPr lang="en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and </a:t>
            </a:r>
            <a:r>
              <a:rPr lang="en" altLang="ko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Nakyeong</a:t>
            </a:r>
            <a:r>
              <a:rPr lang="en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Kim</a:t>
            </a:r>
          </a:p>
          <a:p>
            <a:pPr algn="r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n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oyj5420@dankook.ac.kr </a:t>
            </a:r>
            <a:r>
              <a:rPr lang="en" altLang="ko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nkkim@dankook.ac.kr</a:t>
            </a:r>
            <a:endParaRPr lang="en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Introduction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4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Categories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2"/>
            <a:ext cx="8493900" cy="367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Extending block abstraction with host-SSD </a:t>
            </a:r>
            <a:r>
              <a:rPr lang="en-US" altLang="ko" sz="1400" b="1" dirty="0">
                <a:sym typeface="Wingdings" pitchFamily="2" charset="2"/>
              </a:rPr>
              <a:t>hints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TRIM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Multi-stream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Flexible Data Placement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endParaRPr lang="en-US" altLang="ko" sz="1400" dirty="0">
              <a:sym typeface="Wingdings" pitchFamily="2" charset="2"/>
            </a:endParaRP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Enhancing </a:t>
            </a:r>
            <a:r>
              <a:rPr lang="en-US" altLang="ko" sz="1400" b="1" dirty="0">
                <a:sym typeface="Wingdings" pitchFamily="2" charset="2"/>
              </a:rPr>
              <a:t>host-level control</a:t>
            </a:r>
            <a:r>
              <a:rPr lang="en-US" altLang="ko" sz="1400" dirty="0">
                <a:sym typeface="Wingdings" pitchFamily="2" charset="2"/>
              </a:rPr>
              <a:t> over SSDs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Open-channel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Zoned Namespaces SSD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endParaRPr lang="en-US" altLang="ko" sz="1400" dirty="0">
              <a:sym typeface="Wingdings" pitchFamily="2" charset="2"/>
            </a:endParaRP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b="1" dirty="0">
                <a:sym typeface="Wingdings" pitchFamily="2" charset="2"/>
              </a:rPr>
              <a:t>Offloading</a:t>
            </a:r>
            <a:r>
              <a:rPr lang="en-US" altLang="ko" sz="1400" dirty="0">
                <a:sym typeface="Wingdings" pitchFamily="2" charset="2"/>
              </a:rPr>
              <a:t> host-level management to SSDs</a:t>
            </a: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Key-value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Computational storage</a:t>
            </a: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endParaRPr lang="en-US" altLang="ko" sz="1400" dirty="0">
              <a:sym typeface="Wingdings" pitchFamily="2" charset="2"/>
            </a:endParaRPr>
          </a:p>
          <a:p>
            <a:pPr marL="482600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Making SSDs </a:t>
            </a:r>
            <a:r>
              <a:rPr lang="en-US" altLang="ko" sz="1400" b="1" dirty="0">
                <a:sym typeface="Wingdings" pitchFamily="2" charset="2"/>
              </a:rPr>
              <a:t>byte-addressable</a:t>
            </a:r>
            <a:endParaRPr lang="en-US" altLang="ko" sz="12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Use in CXL</a:t>
            </a:r>
          </a:p>
        </p:txBody>
      </p:sp>
    </p:spTree>
    <p:extLst>
      <p:ext uri="{BB962C8B-B14F-4D97-AF65-F5344CB8AC3E}">
        <p14:creationId xmlns:p14="http://schemas.microsoft.com/office/powerpoint/2010/main" val="95823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5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Block Layer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Most storage expose their capacity to OS and support 2 operations: </a:t>
            </a:r>
            <a:r>
              <a:rPr lang="en-US" altLang="ko" sz="1400" b="1" dirty="0">
                <a:sym typeface="Wingdings" pitchFamily="2" charset="2"/>
              </a:rPr>
              <a:t>read</a:t>
            </a:r>
            <a:r>
              <a:rPr lang="en-US" altLang="ko" sz="1400" dirty="0">
                <a:sym typeface="Wingdings" pitchFamily="2" charset="2"/>
              </a:rPr>
              <a:t> &amp; </a:t>
            </a:r>
            <a:r>
              <a:rPr lang="en-US" altLang="ko" sz="1400" b="1" dirty="0">
                <a:sym typeface="Wingdings" pitchFamily="2" charset="2"/>
              </a:rPr>
              <a:t>write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Bio serve unifying interface between OS and various types of storage device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From first version(only two read/write tasks in 2001), many improvements were made by 2021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To provide optional hint for improved I/O, introduced discard operation (TRIM)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Added Multi-stream and Zoned Namespaces enhancements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Allowed multi-queue design (blk-</a:t>
            </a:r>
            <a:r>
              <a:rPr lang="en-US" altLang="ko" sz="1200" dirty="0" err="1">
                <a:sym typeface="Wingdings" pitchFamily="2" charset="2"/>
              </a:rPr>
              <a:t>mq</a:t>
            </a:r>
            <a:r>
              <a:rPr lang="en-US" altLang="ko" sz="1200" dirty="0">
                <a:sym typeface="Wingdings" pitchFamily="2" charset="2"/>
              </a:rPr>
              <a:t>), scaling with # of host CPU cores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4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400" dirty="0">
              <a:sym typeface="Wingdings" pitchFamily="2" charset="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/>
              <a:t>OS</a:t>
            </a:r>
            <a:endParaRPr kumimoji="1" lang="ko-KR" altLang="en-US" sz="12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SSD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그래픽 8" descr="배지 체크 표시1 단색으로 채워진">
            <a:extLst>
              <a:ext uri="{FF2B5EF4-FFF2-40B4-BE49-F238E27FC236}">
                <a16:creationId xmlns:a16="http://schemas.microsoft.com/office/drawing/2014/main" id="{CB7C7F0A-B6A9-7FA4-9A7F-BB5A1E11F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5693"/>
            <a:ext cx="371475" cy="371475"/>
          </a:xfrm>
          <a:prstGeom prst="rect">
            <a:avLst/>
          </a:prstGeom>
        </p:spPr>
      </p:pic>
      <p:pic>
        <p:nvPicPr>
          <p:cNvPr id="11" name="그림 10" descr="텍스트, 폰트, 스크린샷, 라인이(가) 표시된 사진&#10;&#10;자동 생성된 설명">
            <a:extLst>
              <a:ext uri="{FF2B5EF4-FFF2-40B4-BE49-F238E27FC236}">
                <a16:creationId xmlns:a16="http://schemas.microsoft.com/office/drawing/2014/main" id="{6A06A8C5-6E2B-17E9-4951-7A3B26A80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623" y="3126754"/>
            <a:ext cx="2678913" cy="1144190"/>
          </a:xfrm>
          <a:prstGeom prst="rect">
            <a:avLst/>
          </a:prstGeom>
        </p:spPr>
      </p:pic>
      <p:pic>
        <p:nvPicPr>
          <p:cNvPr id="13" name="그림 1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DD96BA5C-E3B5-8789-7B9E-6E6141276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566" y="2532708"/>
            <a:ext cx="1655354" cy="218479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988944-1208-79A0-E002-04F9E92F9715}"/>
              </a:ext>
            </a:extLst>
          </p:cNvPr>
          <p:cNvSpPr/>
          <p:nvPr/>
        </p:nvSpPr>
        <p:spPr>
          <a:xfrm>
            <a:off x="4244453" y="3877452"/>
            <a:ext cx="2478405" cy="143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FF4D89-D8EF-8FE1-6CF3-1EF29B64F3E1}"/>
              </a:ext>
            </a:extLst>
          </p:cNvPr>
          <p:cNvSpPr/>
          <p:nvPr/>
        </p:nvSpPr>
        <p:spPr>
          <a:xfrm>
            <a:off x="6997958" y="3483427"/>
            <a:ext cx="1200539" cy="740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7" name="그림 16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F4BE6E32-87BC-D644-1BEC-77D19EE39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06" y="3625107"/>
            <a:ext cx="3006094" cy="9746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20951E-2616-C243-CF38-0D227BE5F522}"/>
              </a:ext>
            </a:extLst>
          </p:cNvPr>
          <p:cNvSpPr txBox="1"/>
          <p:nvPr/>
        </p:nvSpPr>
        <p:spPr>
          <a:xfrm>
            <a:off x="1606480" y="4488341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/>
              <a:t>v6.12.4 (latest)</a:t>
            </a:r>
            <a:endParaRPr kumimoji="1" lang="ko-KR" altLang="en-US" sz="800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1013086-9D8D-D261-9819-CF572073C1B3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3543300" y="3877452"/>
            <a:ext cx="701153" cy="71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6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Communication Protocols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Host and SSD must communicate in same language</a:t>
            </a:r>
            <a:endParaRPr lang="en-US" altLang="ko" sz="1400" b="1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4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SATA (Serial AT Attachment, 2001)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Serve as high-speed serial link replacement for PATA of storage devices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3 major versions: 1.0, 2.0 and 3.0 (improved transfer speed)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SATA 3 is bounded with maximum transfer speed of 6GB/s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 err="1">
                <a:sym typeface="Wingdings" pitchFamily="2" charset="2"/>
              </a:rPr>
              <a:t>NVMe</a:t>
            </a:r>
            <a:r>
              <a:rPr lang="en-US" altLang="ko" sz="1400" dirty="0">
                <a:sym typeface="Wingdings" pitchFamily="2" charset="2"/>
              </a:rPr>
              <a:t> (NVM Express, 2011)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Utilize PCIe as underlying bus interface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Achieve about 1GB/s with one single PCIe 3.0 lane (~ 16GB/s with 16 lanes)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De facto standard for SSDs</a:t>
            </a:r>
            <a:r>
              <a:rPr lang="en-US" altLang="ko-KR" sz="1200" dirty="0">
                <a:sym typeface="Wingdings" pitchFamily="2" charset="2"/>
              </a:rPr>
              <a:t>,</a:t>
            </a:r>
            <a:r>
              <a:rPr lang="ko-KR" altLang="en-US" sz="1200" dirty="0">
                <a:sym typeface="Wingdings" pitchFamily="2" charset="2"/>
              </a:rPr>
              <a:t> </a:t>
            </a:r>
            <a:r>
              <a:rPr lang="en-US" altLang="ko-KR" sz="1200" dirty="0">
                <a:sym typeface="Wingdings" pitchFamily="2" charset="2"/>
              </a:rPr>
              <a:t>at present time</a:t>
            </a: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Communication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SSD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그래픽 1" descr="배지 체크 표시1 단색으로 채워진">
            <a:extLst>
              <a:ext uri="{FF2B5EF4-FFF2-40B4-BE49-F238E27FC236}">
                <a16:creationId xmlns:a16="http://schemas.microsoft.com/office/drawing/2014/main" id="{EE75E8B3-D750-5908-1EA6-BD84A7C00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433201"/>
            <a:ext cx="371475" cy="371475"/>
          </a:xfrm>
          <a:prstGeom prst="rect">
            <a:avLst/>
          </a:prstGeom>
        </p:spPr>
      </p:pic>
      <p:pic>
        <p:nvPicPr>
          <p:cNvPr id="1026" name="Picture 2" descr="UGREEN cable SATA 3.0 0.5m black (US217) Shop Ugreen.pl">
            <a:extLst>
              <a:ext uri="{FF2B5EF4-FFF2-40B4-BE49-F238E27FC236}">
                <a16:creationId xmlns:a16="http://schemas.microsoft.com/office/drawing/2014/main" id="{3BB6D3E7-DBFB-8054-FA42-CBA359FB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37" y="1609590"/>
            <a:ext cx="1493163" cy="14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nyang 68pin U.2 SFF-8639 NVME SSD 남성-여성 연장 케이블 50cm - G마켓 모바일">
            <a:extLst>
              <a:ext uri="{FF2B5EF4-FFF2-40B4-BE49-F238E27FC236}">
                <a16:creationId xmlns:a16="http://schemas.microsoft.com/office/drawing/2014/main" id="{145B3C70-3509-F5F6-3A3C-BD49B1661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5"/>
          <a:stretch/>
        </p:blipFill>
        <p:spPr bwMode="auto">
          <a:xfrm>
            <a:off x="7436385" y="3265968"/>
            <a:ext cx="1707615" cy="13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5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>
            <a:extLst>
              <a:ext uri="{FF2B5EF4-FFF2-40B4-BE49-F238E27FC236}">
                <a16:creationId xmlns:a16="http://schemas.microsoft.com/office/drawing/2014/main" id="{965BF5F6-FCA9-3741-B0BC-1C796F33295D}"/>
              </a:ext>
            </a:extLst>
          </p:cNvPr>
          <p:cNvSpPr/>
          <p:nvPr/>
        </p:nvSpPr>
        <p:spPr>
          <a:xfrm>
            <a:off x="5730849" y="3088091"/>
            <a:ext cx="720000" cy="1297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Block</a:t>
            </a:r>
            <a:endParaRPr kumimoji="1"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7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grpSp>
        <p:nvGrpSpPr>
          <p:cNvPr id="51" name="그룹 50">
            <a:extLst>
              <a:ext uri="{FF2B5EF4-FFF2-40B4-BE49-F238E27FC236}">
                <a16:creationId xmlns:a16="http://schemas.microsoft.com/office/drawing/2014/main" id="{E919FE2C-B95C-8E5F-2CF2-68B235F3DE94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347E938-73C5-B8DC-4B4A-3CE749B84C03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EE69C99-01CA-18FE-3287-CF1B52E095F5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B7B6231-DC01-FFB3-CB31-20FE571E6D73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7C8E6C5-3CFF-2272-35E9-8A5D07889796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8C11F6E-2B54-963B-6BD5-C71FCE80955C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D06D4F93-B261-9AAC-B544-CDCEC135F6C8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795B72DC-E7F1-D541-2EFE-43C98BA08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0C68BC57-EDC5-3682-7286-0D52D770E230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ED9EEBD5-2A05-885F-16B6-B999C996DD53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174591F-3F86-AD89-37D5-63E4DD531EFB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F537B44-3E3A-875D-62E2-593E3C058232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C435B51-FF82-DACF-7DCF-C4109F4216E3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꺾인 연결선[E] 27">
              <a:extLst>
                <a:ext uri="{FF2B5EF4-FFF2-40B4-BE49-F238E27FC236}">
                  <a16:creationId xmlns:a16="http://schemas.microsoft.com/office/drawing/2014/main" id="{CF7839F6-0440-BDFD-6FB6-D78AD37895D4}"/>
                </a:ext>
              </a:extLst>
            </p:cNvPr>
            <p:cNvCxnSpPr>
              <a:cxnSpLocks/>
              <a:stCxn id="23" idx="1"/>
              <a:endCxn id="24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C8F9B10-6947-2828-CCBB-44C7631F77F3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꺾인 연결선[E] 30">
              <a:extLst>
                <a:ext uri="{FF2B5EF4-FFF2-40B4-BE49-F238E27FC236}">
                  <a16:creationId xmlns:a16="http://schemas.microsoft.com/office/drawing/2014/main" id="{62D302AC-B52A-6860-7CD0-820700970C9C}"/>
                </a:ext>
              </a:extLst>
            </p:cNvPr>
            <p:cNvCxnSpPr>
              <a:cxnSpLocks/>
              <a:stCxn id="30" idx="1"/>
              <a:endCxn id="26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[R] 35">
              <a:extLst>
                <a:ext uri="{FF2B5EF4-FFF2-40B4-BE49-F238E27FC236}">
                  <a16:creationId xmlns:a16="http://schemas.microsoft.com/office/drawing/2014/main" id="{C4FB7A21-75E5-7C72-BA1D-1C2D2F100539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[R] 36">
              <a:extLst>
                <a:ext uri="{FF2B5EF4-FFF2-40B4-BE49-F238E27FC236}">
                  <a16:creationId xmlns:a16="http://schemas.microsoft.com/office/drawing/2014/main" id="{7CD98378-8B98-85D9-E4F6-15FBF3A9C21E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63FD51-35B5-DD0B-D62A-BF90BD163BF9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90A10C-47A9-FE06-82EF-8DE6EEDB7221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018917-1191-1C0D-9C9C-FFCCED3792BB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754289C-513A-7401-1011-DBBBF5F3C8ED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63505686-2F72-E53B-1FE8-E8967C8BB436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5E25610-7459-9E43-EDBA-67D22F4D5E65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17CF18-A03A-4B78-5BDB-918FA147708F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73795EAA-A39F-B8C5-1641-813CF63BA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05893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id="{DA4CB7DA-5905-F266-7072-1240A00F8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13311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A2693F28-D016-2B56-D7D1-664E7BFC5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4584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8" name="표 67">
            <a:extLst>
              <a:ext uri="{FF2B5EF4-FFF2-40B4-BE49-F238E27FC236}">
                <a16:creationId xmlns:a16="http://schemas.microsoft.com/office/drawing/2014/main" id="{DE23E705-7160-52C5-343C-6156C6494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346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8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sp>
        <p:nvSpPr>
          <p:cNvPr id="63" name="직사각형 62">
            <a:extLst>
              <a:ext uri="{FF2B5EF4-FFF2-40B4-BE49-F238E27FC236}">
                <a16:creationId xmlns:a16="http://schemas.microsoft.com/office/drawing/2014/main" id="{C0235CCB-D600-5760-5775-6BA8445AAB4A}"/>
              </a:ext>
            </a:extLst>
          </p:cNvPr>
          <p:cNvSpPr/>
          <p:nvPr/>
        </p:nvSpPr>
        <p:spPr>
          <a:xfrm>
            <a:off x="5730849" y="3088091"/>
            <a:ext cx="720000" cy="1297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Block</a:t>
            </a:r>
            <a:endParaRPr kumimoji="1"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B79F9958-3D40-37D8-409E-CE66B8A4BD13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0844BBB5-0C74-6B09-ED5F-670136DADD96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B9C8CD06-ABA9-8613-DF91-CE9B2981D28A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3B00712E-5F25-F467-3664-3A3C9ED5A74E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ED494ECE-52E5-E1B3-C87C-BC8971541F65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9B574450-CEBD-25AC-E3D0-16393BBFFFEC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A558665D-4220-D0EE-2563-3037BE8B066F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A5B2FE91-A8FD-0362-47B2-0132066FA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531A4692-484A-F31F-3244-78301DD4F99F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직선 화살표 연결선 77">
              <a:extLst>
                <a:ext uri="{FF2B5EF4-FFF2-40B4-BE49-F238E27FC236}">
                  <a16:creationId xmlns:a16="http://schemas.microsoft.com/office/drawing/2014/main" id="{C3BB61DF-636A-F378-6D80-3783BCCCE657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5E504445-05F8-3B4B-8E7F-38F8702F61C7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718EBEAB-5139-F2D7-C465-CEF3F380D6D3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80BC4E57-C58A-1D59-7ECB-58BBFD6796B4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꺾인 연결선[E] 81">
              <a:extLst>
                <a:ext uri="{FF2B5EF4-FFF2-40B4-BE49-F238E27FC236}">
                  <a16:creationId xmlns:a16="http://schemas.microsoft.com/office/drawing/2014/main" id="{291A1E3D-711F-6619-8CD4-A444C69E1644}"/>
                </a:ext>
              </a:extLst>
            </p:cNvPr>
            <p:cNvCxnSpPr>
              <a:cxnSpLocks/>
              <a:stCxn id="79" idx="1"/>
              <a:endCxn id="80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4752DCB6-6FD7-3D4C-5984-C74140C9BC45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꺾인 연결선[E] 83">
              <a:extLst>
                <a:ext uri="{FF2B5EF4-FFF2-40B4-BE49-F238E27FC236}">
                  <a16:creationId xmlns:a16="http://schemas.microsoft.com/office/drawing/2014/main" id="{89693AE7-A5BA-0A1A-0C12-E153AE34DFDD}"/>
                </a:ext>
              </a:extLst>
            </p:cNvPr>
            <p:cNvCxnSpPr>
              <a:cxnSpLocks/>
              <a:stCxn id="83" idx="1"/>
              <a:endCxn id="81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직선 연결선[R] 84">
              <a:extLst>
                <a:ext uri="{FF2B5EF4-FFF2-40B4-BE49-F238E27FC236}">
                  <a16:creationId xmlns:a16="http://schemas.microsoft.com/office/drawing/2014/main" id="{F1900038-1CB3-9A0B-1DB5-661B00D78ECE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직선 연결선[R] 85">
              <a:extLst>
                <a:ext uri="{FF2B5EF4-FFF2-40B4-BE49-F238E27FC236}">
                  <a16:creationId xmlns:a16="http://schemas.microsoft.com/office/drawing/2014/main" id="{00A4FC72-90A5-734A-7E2F-335ADAA534EB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80DE808-664B-E459-24E2-C9F1352A4DDB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A5BAF61-2D12-5BF2-C382-BA3826606DA2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367BCE-DF16-4CAA-E41D-D92DE322F8F4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480E36A6-F619-551E-AE68-5123983FD334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EDF98DF-7AAF-8BEE-1C12-D15C9B1983CA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CCDEE163-C02C-BBBD-B419-41A1BB38CF66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0CCE9A2-DCE1-BBFE-82BA-7FF8D7F3304E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94" name="표 93">
            <a:extLst>
              <a:ext uri="{FF2B5EF4-FFF2-40B4-BE49-F238E27FC236}">
                <a16:creationId xmlns:a16="http://schemas.microsoft.com/office/drawing/2014/main" id="{BE0D5FBC-5B21-5A9A-8E68-15AF3728E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21852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95" name="표 94">
            <a:extLst>
              <a:ext uri="{FF2B5EF4-FFF2-40B4-BE49-F238E27FC236}">
                <a16:creationId xmlns:a16="http://schemas.microsoft.com/office/drawing/2014/main" id="{AE4A175C-EE5A-2D17-BA1E-41C5F0721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66132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96" name="표 95">
            <a:extLst>
              <a:ext uri="{FF2B5EF4-FFF2-40B4-BE49-F238E27FC236}">
                <a16:creationId xmlns:a16="http://schemas.microsoft.com/office/drawing/2014/main" id="{37486AC1-2208-B4CA-DACE-4BD7B6AA6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3933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97" name="표 96">
            <a:extLst>
              <a:ext uri="{FF2B5EF4-FFF2-40B4-BE49-F238E27FC236}">
                <a16:creationId xmlns:a16="http://schemas.microsoft.com/office/drawing/2014/main" id="{252851B7-6915-3D0A-9B63-FFE42A89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94749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Background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9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SSD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The smallest unit of read/write is page, while reclaim(erase) unit is block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Exploit internal parallelism by grouping erase blocks from each chip into superblock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Any valid data in victim block will be relocated  write amplification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400" dirty="0">
                <a:sym typeface="Wingdings" pitchFamily="2" charset="2"/>
              </a:rPr>
              <a:t>Internal data movement (via GC) cause long tail latency</a:t>
            </a:r>
            <a:endParaRPr lang="en-US" altLang="ko" sz="1400" b="1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200" dirty="0">
                <a:sym typeface="Wingdings" pitchFamily="2" charset="2"/>
              </a:rPr>
              <a:t>Reducing GC overhead is main goal of SSD research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lang="en-US" altLang="ko" sz="1050" dirty="0">
              <a:sym typeface="Wingdings" pitchFamily="2" charset="2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FC8CD4-6A4D-9B7D-B089-89BC19B3D590}"/>
              </a:ext>
            </a:extLst>
          </p:cNvPr>
          <p:cNvSpPr/>
          <p:nvPr/>
        </p:nvSpPr>
        <p:spPr>
          <a:xfrm>
            <a:off x="7436385" y="188991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9078F1-55F8-65F7-21C3-B2EECF74361E}"/>
              </a:ext>
            </a:extLst>
          </p:cNvPr>
          <p:cNvSpPr/>
          <p:nvPr/>
        </p:nvSpPr>
        <p:spPr>
          <a:xfrm>
            <a:off x="7436385" y="547018"/>
            <a:ext cx="1493163" cy="2933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endParaRPr kumimoji="1"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5B78D2-8608-CFC4-EA7D-44D7209135DD}"/>
              </a:ext>
            </a:extLst>
          </p:cNvPr>
          <p:cNvSpPr/>
          <p:nvPr/>
        </p:nvSpPr>
        <p:spPr>
          <a:xfrm>
            <a:off x="7436385" y="899136"/>
            <a:ext cx="1493163" cy="29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</a:rPr>
              <a:t>SSD</a:t>
            </a:r>
            <a:endParaRPr kumimoji="1"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616F843B-5295-EC55-64E2-FB7A8FA1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028" y="775527"/>
            <a:ext cx="371475" cy="37147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B5D3930-DEE8-ACA9-51E2-9BCB42FE8604}"/>
              </a:ext>
            </a:extLst>
          </p:cNvPr>
          <p:cNvSpPr/>
          <p:nvPr/>
        </p:nvSpPr>
        <p:spPr>
          <a:xfrm>
            <a:off x="5730849" y="3088091"/>
            <a:ext cx="720000" cy="1297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Block</a:t>
            </a:r>
            <a:endParaRPr kumimoji="1"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B5BB6FD-082B-B29F-D96D-424BE23F104E}"/>
              </a:ext>
            </a:extLst>
          </p:cNvPr>
          <p:cNvGrpSpPr/>
          <p:nvPr/>
        </p:nvGrpSpPr>
        <p:grpSpPr>
          <a:xfrm>
            <a:off x="745202" y="3059715"/>
            <a:ext cx="4075122" cy="1412828"/>
            <a:chOff x="3408483" y="3190672"/>
            <a:chExt cx="4075122" cy="1412828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D09F772F-2FE5-184D-94A2-A183379D53DB}"/>
                </a:ext>
              </a:extLst>
            </p:cNvPr>
            <p:cNvSpPr/>
            <p:nvPr/>
          </p:nvSpPr>
          <p:spPr>
            <a:xfrm>
              <a:off x="4310743" y="3265714"/>
              <a:ext cx="2066306" cy="12627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A87DF0D-B4E6-35DA-26DE-1F20ADF93ADB}"/>
                </a:ext>
              </a:extLst>
            </p:cNvPr>
            <p:cNvSpPr/>
            <p:nvPr/>
          </p:nvSpPr>
          <p:spPr>
            <a:xfrm>
              <a:off x="3408483" y="3265714"/>
              <a:ext cx="660663" cy="12627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Host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Interface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Logic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8E6DC2D-4271-9CBB-5609-CD04DA5B443E}"/>
                </a:ext>
              </a:extLst>
            </p:cNvPr>
            <p:cNvSpPr/>
            <p:nvPr/>
          </p:nvSpPr>
          <p:spPr>
            <a:xfrm>
              <a:off x="4463143" y="3412176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Processor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1518D838-1740-82FC-CBB2-9B41D7B03467}"/>
                </a:ext>
              </a:extLst>
            </p:cNvPr>
            <p:cNvSpPr/>
            <p:nvPr/>
          </p:nvSpPr>
          <p:spPr>
            <a:xfrm>
              <a:off x="4463143" y="3935833"/>
              <a:ext cx="756062" cy="4532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Buffer Manager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45DDB60-75A4-D808-9C52-33F879F06EE9}"/>
                </a:ext>
              </a:extLst>
            </p:cNvPr>
            <p:cNvSpPr/>
            <p:nvPr/>
          </p:nvSpPr>
          <p:spPr>
            <a:xfrm>
              <a:off x="5471358" y="3412175"/>
              <a:ext cx="756062" cy="976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Flash</a:t>
              </a:r>
            </a:p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Controller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5D541628-FA73-8B9E-140C-2B5217C57CE2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069146" y="3638797"/>
              <a:ext cx="393997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B1778C91-C97F-C5B8-5617-C8982DDD7D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146" y="4164779"/>
              <a:ext cx="390484" cy="0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6059AF15-0E4B-FD9C-7FF0-14C4BD17A781}"/>
                </a:ext>
              </a:extLst>
            </p:cNvPr>
            <p:cNvCxnSpPr/>
            <p:nvPr/>
          </p:nvCxnSpPr>
          <p:spPr>
            <a:xfrm flipH="1">
              <a:off x="5214306" y="3622297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461EB4D0-1A9D-D87A-0B6A-6268A6E77AEC}"/>
                </a:ext>
              </a:extLst>
            </p:cNvPr>
            <p:cNvCxnSpPr/>
            <p:nvPr/>
          </p:nvCxnSpPr>
          <p:spPr>
            <a:xfrm flipH="1">
              <a:off x="5214306" y="4147229"/>
              <a:ext cx="259180" cy="12865"/>
            </a:xfrm>
            <a:prstGeom prst="straightConnector1">
              <a:avLst/>
            </a:prstGeom>
            <a:ln w="19050">
              <a:prstDash val="sysDot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95D7C5E-8A42-3440-FFC5-4F69C4ACA62C}"/>
                </a:ext>
              </a:extLst>
            </p:cNvPr>
            <p:cNvSpPr/>
            <p:nvPr/>
          </p:nvSpPr>
          <p:spPr>
            <a:xfrm>
              <a:off x="6734100" y="3265714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Die0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547EE19-8CAA-E53B-2DEE-A13ED54582EE}"/>
                </a:ext>
              </a:extLst>
            </p:cNvPr>
            <p:cNvSpPr/>
            <p:nvPr/>
          </p:nvSpPr>
          <p:spPr>
            <a:xfrm>
              <a:off x="6734100" y="3524209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Die1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FD29B8B-2905-16A5-C21D-E7D6137D7442}"/>
                </a:ext>
              </a:extLst>
            </p:cNvPr>
            <p:cNvSpPr/>
            <p:nvPr/>
          </p:nvSpPr>
          <p:spPr>
            <a:xfrm>
              <a:off x="6734100" y="4306552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Die7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꺾인 연결선[E] 38">
              <a:extLst>
                <a:ext uri="{FF2B5EF4-FFF2-40B4-BE49-F238E27FC236}">
                  <a16:creationId xmlns:a16="http://schemas.microsoft.com/office/drawing/2014/main" id="{E709123A-2E34-0CA2-2457-458D17AB902C}"/>
                </a:ext>
              </a:extLst>
            </p:cNvPr>
            <p:cNvCxnSpPr>
              <a:cxnSpLocks/>
              <a:stCxn id="34" idx="1"/>
              <a:endCxn id="35" idx="1"/>
            </p:cNvCxnSpPr>
            <p:nvPr/>
          </p:nvCxnSpPr>
          <p:spPr>
            <a:xfrm rot="10800000" flipV="1">
              <a:off x="6734100" y="3376666"/>
              <a:ext cx="12700" cy="258495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38EFCB8-59E0-34E1-49A7-0AB944CDA79E}"/>
                </a:ext>
              </a:extLst>
            </p:cNvPr>
            <p:cNvSpPr/>
            <p:nvPr/>
          </p:nvSpPr>
          <p:spPr>
            <a:xfrm>
              <a:off x="6730678" y="4048057"/>
              <a:ext cx="749505" cy="2219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>
                  <a:solidFill>
                    <a:schemeClr val="tx1"/>
                  </a:solidFill>
                </a:rPr>
                <a:t>Die6</a:t>
              </a:r>
              <a:endParaRPr kumimoji="1" lang="ko-KR" alt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꺾인 연결선[E] 40">
              <a:extLst>
                <a:ext uri="{FF2B5EF4-FFF2-40B4-BE49-F238E27FC236}">
                  <a16:creationId xmlns:a16="http://schemas.microsoft.com/office/drawing/2014/main" id="{9F3B1F49-0943-24DA-23E1-D31736269330}"/>
                </a:ext>
              </a:extLst>
            </p:cNvPr>
            <p:cNvCxnSpPr>
              <a:cxnSpLocks/>
              <a:stCxn id="40" idx="1"/>
              <a:endCxn id="38" idx="1"/>
            </p:cNvCxnSpPr>
            <p:nvPr/>
          </p:nvCxnSpPr>
          <p:spPr>
            <a:xfrm rot="10800000" flipH="1" flipV="1">
              <a:off x="6730678" y="4159009"/>
              <a:ext cx="3422" cy="258495"/>
            </a:xfrm>
            <a:prstGeom prst="bentConnector3">
              <a:avLst>
                <a:gd name="adj1" fmla="val -6680304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[R] 42">
              <a:extLst>
                <a:ext uri="{FF2B5EF4-FFF2-40B4-BE49-F238E27FC236}">
                  <a16:creationId xmlns:a16="http://schemas.microsoft.com/office/drawing/2014/main" id="{DBC69ED1-243B-1F14-9DC7-785761383C73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20" y="3505913"/>
              <a:ext cx="29921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[R] 43">
              <a:extLst>
                <a:ext uri="{FF2B5EF4-FFF2-40B4-BE49-F238E27FC236}">
                  <a16:creationId xmlns:a16="http://schemas.microsoft.com/office/drawing/2014/main" id="{D8E226F4-7D76-DC74-5CC1-78B8414036FD}"/>
                </a:ext>
              </a:extLst>
            </p:cNvPr>
            <p:cNvCxnSpPr>
              <a:cxnSpLocks/>
            </p:cNvCxnSpPr>
            <p:nvPr/>
          </p:nvCxnSpPr>
          <p:spPr>
            <a:xfrm>
              <a:off x="6231837" y="4279511"/>
              <a:ext cx="26543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3FD935-FB45-CBCA-DC3E-14E45A6693C3}"/>
                </a:ext>
              </a:extLst>
            </p:cNvPr>
            <p:cNvSpPr txBox="1"/>
            <p:nvPr/>
          </p:nvSpPr>
          <p:spPr>
            <a:xfrm>
              <a:off x="6948977" y="375170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1000" dirty="0"/>
                <a:t>…</a:t>
              </a:r>
              <a:endParaRPr kumimoji="1" lang="ko-KR" altLang="en-US" sz="1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E99381-1A75-F9A4-AC68-FA3CF85C4BBD}"/>
                </a:ext>
              </a:extLst>
            </p:cNvPr>
            <p:cNvSpPr txBox="1"/>
            <p:nvPr/>
          </p:nvSpPr>
          <p:spPr>
            <a:xfrm>
              <a:off x="6284502" y="3412175"/>
              <a:ext cx="327333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Ch0</a:t>
              </a:r>
              <a:endParaRPr kumimoji="1" lang="ko-KR" altLang="en-US" sz="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F047F0-224C-5C6A-A7D3-172464D707F1}"/>
                </a:ext>
              </a:extLst>
            </p:cNvPr>
            <p:cNvSpPr txBox="1"/>
            <p:nvPr/>
          </p:nvSpPr>
          <p:spPr>
            <a:xfrm>
              <a:off x="6283119" y="4187178"/>
              <a:ext cx="327334" cy="18466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/>
                <a:t>Ch3</a:t>
              </a:r>
              <a:endParaRPr kumimoji="1" lang="ko-KR" altLang="en-US" sz="600" dirty="0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AA9EBDA7-F829-57E9-1189-074F9C929311}"/>
                </a:ext>
              </a:extLst>
            </p:cNvPr>
            <p:cNvSpPr/>
            <p:nvPr/>
          </p:nvSpPr>
          <p:spPr>
            <a:xfrm rot="5400000">
              <a:off x="6151247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0</a:t>
              </a:r>
              <a:endParaRPr kumimoji="1" lang="ko-KR" altLang="en-US" sz="800" dirty="0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04EE0E58-9202-519C-A2FE-7169350A3122}"/>
                </a:ext>
              </a:extLst>
            </p:cNvPr>
            <p:cNvSpPr/>
            <p:nvPr/>
          </p:nvSpPr>
          <p:spPr>
            <a:xfrm rot="5400000">
              <a:off x="6657835" y="3816544"/>
              <a:ext cx="1412828" cy="161084"/>
            </a:xfrm>
            <a:prstGeom prst="rect">
              <a:avLst/>
            </a:prstGeom>
            <a:solidFill>
              <a:srgbClr val="4472C4">
                <a:alpha val="74902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800" dirty="0"/>
                <a:t>Superblock 15</a:t>
              </a:r>
              <a:endParaRPr kumimoji="1" lang="ko-KR" altLang="en-US" sz="800" dirty="0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15E97EE-BF9E-60B1-CA31-7657E4714BF8}"/>
              </a:ext>
            </a:extLst>
          </p:cNvPr>
          <p:cNvSpPr/>
          <p:nvPr/>
        </p:nvSpPr>
        <p:spPr>
          <a:xfrm>
            <a:off x="4010185" y="3059715"/>
            <a:ext cx="873861" cy="618447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164D10-2E50-5596-CDF1-4B26D8DD66D5}"/>
              </a:ext>
            </a:extLst>
          </p:cNvPr>
          <p:cNvSpPr txBox="1"/>
          <p:nvPr/>
        </p:nvSpPr>
        <p:spPr>
          <a:xfrm>
            <a:off x="4549415" y="284445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accent4"/>
                </a:solidFill>
              </a:rPr>
              <a:t>Chip</a:t>
            </a:r>
            <a:endParaRPr kumimoji="1" lang="ko-KR" altLang="en-US" sz="800" dirty="0">
              <a:solidFill>
                <a:schemeClr val="accent4"/>
              </a:solidFill>
            </a:endParaRPr>
          </a:p>
        </p:txBody>
      </p:sp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CB2C53D9-B367-A83B-A87B-FDE25AD5D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56498"/>
              </p:ext>
            </p:extLst>
          </p:nvPr>
        </p:nvGraphicFramePr>
        <p:xfrm>
          <a:off x="576791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88F97969-0003-9C66-FC01-0B629D957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66132"/>
              </p:ext>
            </p:extLst>
          </p:nvPr>
        </p:nvGraphicFramePr>
        <p:xfrm>
          <a:off x="6452351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1" name="표 60">
            <a:extLst>
              <a:ext uri="{FF2B5EF4-FFF2-40B4-BE49-F238E27FC236}">
                <a16:creationId xmlns:a16="http://schemas.microsoft.com/office/drawing/2014/main" id="{430CCB0F-D0D5-457E-032A-51F1BC027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93933"/>
              </p:ext>
            </p:extLst>
          </p:nvPr>
        </p:nvGraphicFramePr>
        <p:xfrm>
          <a:off x="7136786" y="3346179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72CA32B2-81A9-7B6B-125F-7D16F60BD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94749"/>
              </p:ext>
            </p:extLst>
          </p:nvPr>
        </p:nvGraphicFramePr>
        <p:xfrm>
          <a:off x="7821221" y="3342702"/>
          <a:ext cx="646767" cy="99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67">
                  <a:extLst>
                    <a:ext uri="{9D8B030D-6E8A-4147-A177-3AD203B41FA5}">
                      <a16:colId xmlns:a16="http://schemas.microsoft.com/office/drawing/2014/main" val="2979011024"/>
                    </a:ext>
                  </a:extLst>
                </a:gridCol>
              </a:tblGrid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99756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77813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2540"/>
                  </a:ext>
                </a:extLst>
              </a:tr>
              <a:tr h="2493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7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403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12569</TotalTime>
  <Words>2433</Words>
  <Application>Microsoft Office PowerPoint</Application>
  <PresentationFormat>화면 슬라이드 쇼(16:9)</PresentationFormat>
  <Paragraphs>624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Noto Sans Symbols</vt:lpstr>
      <vt:lpstr>Wingdings</vt:lpstr>
      <vt:lpstr>Tahoma</vt:lpstr>
      <vt:lpstr>Malgun Gothic</vt:lpstr>
      <vt:lpstr>Arial</vt:lpstr>
      <vt:lpstr>Simple Light</vt:lpstr>
      <vt:lpstr>Office 테마</vt:lpstr>
      <vt:lpstr>Storage Abstractions for SSDs: The Past, Present, and Future</vt:lpstr>
      <vt:lpstr>PowerPoint 프레젠테이션</vt:lpstr>
      <vt:lpstr>Introduction</vt:lpstr>
      <vt:lpstr>Introduction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Abstraction Enhancement</vt:lpstr>
      <vt:lpstr>Future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and Implementation of a Log-Structured File System</dc:title>
  <cp:lastModifiedBy>김나경</cp:lastModifiedBy>
  <cp:revision>156</cp:revision>
  <dcterms:modified xsi:type="dcterms:W3CDTF">2024-12-16T06:55:15Z</dcterms:modified>
</cp:coreProperties>
</file>