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1" r:id="rId2"/>
    <p:sldId id="343" r:id="rId3"/>
    <p:sldId id="391" r:id="rId4"/>
    <p:sldId id="406" r:id="rId5"/>
    <p:sldId id="405" r:id="rId6"/>
    <p:sldId id="407" r:id="rId7"/>
    <p:sldId id="408" r:id="rId8"/>
    <p:sldId id="399" r:id="rId9"/>
    <p:sldId id="390" r:id="rId10"/>
    <p:sldId id="365" r:id="rId11"/>
    <p:sldId id="366" r:id="rId12"/>
    <p:sldId id="364" r:id="rId13"/>
    <p:sldId id="367" r:id="rId14"/>
    <p:sldId id="359" r:id="rId15"/>
    <p:sldId id="375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008000"/>
    <a:srgbClr val="CCFFFF"/>
    <a:srgbClr val="99CCFF"/>
    <a:srgbClr val="FF6600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82212" autoAdjust="0"/>
  </p:normalViewPr>
  <p:slideViewPr>
    <p:cSldViewPr>
      <p:cViewPr varScale="1">
        <p:scale>
          <a:sx n="78" d="100"/>
          <a:sy n="78" d="100"/>
        </p:scale>
        <p:origin x="907" y="62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84" y="16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4C63C2AB-6B08-444C-BC2B-90111048F2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E5D216D2-C748-4A9A-90FF-F755A1BB21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3450F372-96E3-44A5-BBDC-00908FA689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96790E08-D3D5-4CAB-9605-86CBD276F0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85F8447-9344-4E1E-8211-D7BDA159A5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4ADDAA-EF2C-4C48-9AB7-5E3DDE66F7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F293E3D-58B1-43E6-AAA1-A0C060C46A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012B8D-A83A-4EF6-8B28-D1FD332AE9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C8F0E35-57BA-431B-A56C-4994C10C41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C2D2C0A-6A26-4D81-8E50-1B4958676C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BEFD2FC-1042-4C0D-8EE8-97A85F2F1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/>
            </a:lvl1pPr>
          </a:lstStyle>
          <a:p>
            <a:pPr>
              <a:defRPr/>
            </a:pPr>
            <a:fld id="{C4FA5DDA-DF67-4B00-AA3B-D91A1906091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E886A69-9ABD-4A58-8CA3-A9A55477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B1767F2-4BD1-4152-86A7-0F2E1D1649C2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49EBBA4-8544-48E6-A6F5-9BBD9A258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FC3A07E-0185-419B-8BB6-950822EF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ETL: Extract, Transform, Load</a:t>
            </a:r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83EC1BE-B4FC-4FA1-9884-529FC5BF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47C1F08-66EC-4D2A-90C0-17ABD44A5129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CA86A3-C50C-478B-BFAE-219C72DA5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7183ED6-CD24-4FE8-8FC2-2579142DA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EAAB512-69F6-4C7A-AC8F-29EA77CAE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BC56414-2E2D-43A2-AE91-640313D559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5FCF8B-E394-4659-AAA7-B478FF4C9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6515DD6-E7EF-4093-9297-3238D985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6D6CF8-E824-4374-8CA4-D54140A7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2A8761D-AF4F-440D-8289-62FCB18AFFEA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6FA7A90-1001-4D51-81EB-E1CAC8FCE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5169253-ADAB-4F6D-98F0-24E2BD85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>
            <a:extLst>
              <a:ext uri="{FF2B5EF4-FFF2-40B4-BE49-F238E27FC236}">
                <a16:creationId xmlns:a16="http://schemas.microsoft.com/office/drawing/2014/main" id="{6B1BD11C-8FCB-4962-A815-475E847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>
            <a:extLst>
              <a:ext uri="{FF2B5EF4-FFF2-40B4-BE49-F238E27FC236}">
                <a16:creationId xmlns:a16="http://schemas.microsoft.com/office/drawing/2014/main" id="{F46FAD38-C482-4B7C-8D83-27B86A319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https://www.usenix.org/conference/osdi24</a:t>
            </a: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https://acmsocc.org/2023/</a:t>
            </a: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https://www.asplos-conference.org/asplos2024/index.html</a:t>
            </a: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https://vldb.org/2024/</a:t>
            </a: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https://2024.eurosys.org/</a:t>
            </a:r>
          </a:p>
          <a:p>
            <a:pPr marL="171450" indent="-171450">
              <a:buFontTx/>
              <a:buChar char="-"/>
            </a:pP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https://2024.sigmod.org/</a:t>
            </a:r>
          </a:p>
          <a:p>
            <a:pPr marL="171450" indent="-171450">
              <a:buFontTx/>
              <a:buChar char="-"/>
            </a:pP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171450" indent="-171450">
              <a:buFontTx/>
              <a:buChar char="-"/>
            </a:pP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14CF37F7-B636-4219-9C50-0F29C648F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512589F3-5535-49B6-A821-ABCAD9CC7324}" type="slidenum">
              <a:rPr lang="en-US" altLang="ko-KR" b="0" smtClean="0"/>
              <a:pPr/>
              <a:t>3</a:t>
            </a:fld>
            <a:endParaRPr lang="en-US" altLang="ko-KR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17</a:t>
            </a:r>
            <a:r>
              <a:rPr lang="ko-KR" altLang="en-US" dirty="0"/>
              <a:t>명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연규 빼면 </a:t>
            </a:r>
            <a:r>
              <a:rPr lang="en-US" altLang="ko-KR" dirty="0">
                <a:sym typeface="Wingdings" panose="05000000000000000000" pitchFamily="2" charset="2"/>
              </a:rPr>
              <a:t>16/2 = 8</a:t>
            </a:r>
            <a:r>
              <a:rPr lang="ko-KR" altLang="en-US" dirty="0">
                <a:sym typeface="Wingdings" panose="05000000000000000000" pitchFamily="2" charset="2"/>
              </a:rPr>
              <a:t>팀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매주 </a:t>
            </a:r>
            <a:r>
              <a:rPr lang="en-US" altLang="ko-KR" dirty="0">
                <a:sym typeface="Wingdings" panose="05000000000000000000" pitchFamily="2" charset="2"/>
              </a:rPr>
              <a:t>2</a:t>
            </a:r>
            <a:r>
              <a:rPr lang="ko-KR" altLang="en-US" dirty="0">
                <a:sym typeface="Wingdings" panose="05000000000000000000" pitchFamily="2" charset="2"/>
              </a:rPr>
              <a:t>번이면 </a:t>
            </a:r>
            <a:r>
              <a:rPr lang="en-US" altLang="ko-KR" dirty="0">
                <a:sym typeface="Wingdings" panose="05000000000000000000" pitchFamily="2" charset="2"/>
              </a:rPr>
              <a:t>2*12 = 24. </a:t>
            </a:r>
            <a:r>
              <a:rPr lang="ko-KR" altLang="en-US" dirty="0">
                <a:sym typeface="Wingdings" panose="05000000000000000000" pitchFamily="2" charset="2"/>
              </a:rPr>
              <a:t>결국 </a:t>
            </a:r>
            <a:r>
              <a:rPr lang="en-US" altLang="ko-KR" dirty="0">
                <a:sym typeface="Wingdings" panose="05000000000000000000" pitchFamily="2" charset="2"/>
              </a:rPr>
              <a:t>8</a:t>
            </a:r>
            <a:r>
              <a:rPr lang="ko-KR" altLang="en-US" dirty="0">
                <a:sym typeface="Wingdings" panose="05000000000000000000" pitchFamily="2" charset="2"/>
              </a:rPr>
              <a:t>팀이 </a:t>
            </a:r>
            <a:r>
              <a:rPr lang="en-US" altLang="ko-KR" dirty="0">
                <a:sym typeface="Wingdings" panose="05000000000000000000" pitchFamily="2" charset="2"/>
              </a:rPr>
              <a:t>3</a:t>
            </a:r>
            <a:r>
              <a:rPr lang="ko-KR" altLang="en-US" dirty="0">
                <a:sym typeface="Wingdings" panose="05000000000000000000" pitchFamily="2" charset="2"/>
              </a:rPr>
              <a:t>번 발표하면 </a:t>
            </a:r>
            <a:r>
              <a:rPr lang="en-US" altLang="ko-KR" dirty="0">
                <a:sym typeface="Wingdings" panose="05000000000000000000" pitchFamily="2" charset="2"/>
              </a:rPr>
              <a:t>24</a:t>
            </a:r>
            <a:r>
              <a:rPr lang="ko-KR" altLang="en-US" dirty="0">
                <a:sym typeface="Wingdings" panose="05000000000000000000" pitchFamily="2" charset="2"/>
              </a:rPr>
              <a:t>번이 나옴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5DDA-DF67-4B00-AA3B-D91A19060918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39406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2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2</a:t>
            </a:r>
            <a:r>
              <a:rPr lang="ko-KR" altLang="en-US" dirty="0"/>
              <a:t>개 </a:t>
            </a:r>
            <a:r>
              <a:rPr lang="en-US" altLang="ko-KR" dirty="0"/>
              <a:t>= 24 = 2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+ 0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(1</a:t>
            </a:r>
            <a:r>
              <a:rPr lang="ko-KR" altLang="en-US" dirty="0"/>
              <a:t>주</a:t>
            </a:r>
            <a:r>
              <a:rPr lang="en-US" altLang="ko-KR" dirty="0"/>
              <a:t>/15</a:t>
            </a:r>
            <a:r>
              <a:rPr lang="ko-KR" altLang="en-US" dirty="0"/>
              <a:t>주</a:t>
            </a:r>
            <a:r>
              <a:rPr lang="en-US" altLang="ko-KR" dirty="0"/>
              <a:t>)  </a:t>
            </a:r>
          </a:p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3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3</a:t>
            </a:r>
            <a:r>
              <a:rPr lang="ko-KR" altLang="en-US" dirty="0"/>
              <a:t>개 </a:t>
            </a:r>
            <a:r>
              <a:rPr lang="en-US" altLang="ko-KR" dirty="0"/>
              <a:t>= 36 = 3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한</a:t>
            </a:r>
            <a:r>
              <a:rPr lang="en-US" altLang="ko-KR" dirty="0"/>
              <a:t> </a:t>
            </a:r>
            <a:r>
              <a:rPr lang="ko-KR" altLang="en-US" dirty="0"/>
              <a:t>학생은 </a:t>
            </a:r>
            <a:r>
              <a:rPr lang="en-US" altLang="ko-KR" dirty="0"/>
              <a:t>2</a:t>
            </a:r>
            <a:r>
              <a:rPr lang="ko-KR" altLang="en-US" dirty="0"/>
              <a:t>개가 되는군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5DDA-DF67-4B00-AA3B-D91A19060918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3534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2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2</a:t>
            </a:r>
            <a:r>
              <a:rPr lang="ko-KR" altLang="en-US" dirty="0"/>
              <a:t>개 </a:t>
            </a:r>
            <a:r>
              <a:rPr lang="en-US" altLang="ko-KR" dirty="0"/>
              <a:t>= 24 = 2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+ 0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(1</a:t>
            </a:r>
            <a:r>
              <a:rPr lang="ko-KR" altLang="en-US" dirty="0"/>
              <a:t>주</a:t>
            </a:r>
            <a:r>
              <a:rPr lang="en-US" altLang="ko-KR" dirty="0"/>
              <a:t>/15</a:t>
            </a:r>
            <a:r>
              <a:rPr lang="ko-KR" altLang="en-US" dirty="0"/>
              <a:t>주</a:t>
            </a:r>
            <a:r>
              <a:rPr lang="en-US" altLang="ko-KR" dirty="0"/>
              <a:t>)  </a:t>
            </a:r>
          </a:p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3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3</a:t>
            </a:r>
            <a:r>
              <a:rPr lang="ko-KR" altLang="en-US" dirty="0"/>
              <a:t>개 </a:t>
            </a:r>
            <a:r>
              <a:rPr lang="en-US" altLang="ko-KR" dirty="0"/>
              <a:t>= 36 = 3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한</a:t>
            </a:r>
            <a:r>
              <a:rPr lang="en-US" altLang="ko-KR" dirty="0"/>
              <a:t> </a:t>
            </a:r>
            <a:r>
              <a:rPr lang="ko-KR" altLang="en-US" dirty="0"/>
              <a:t>학생은 </a:t>
            </a:r>
            <a:r>
              <a:rPr lang="en-US" altLang="ko-KR" dirty="0"/>
              <a:t>2</a:t>
            </a:r>
            <a:r>
              <a:rPr lang="ko-KR" altLang="en-US" dirty="0"/>
              <a:t>개가 되는군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5DDA-DF67-4B00-AA3B-D91A19060918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4737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93D420F-A548-4C85-A759-DFC1F5804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3C79A42-EB52-4062-BAB0-052DBFC3C9DF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12C71DA-1C41-43E3-A61B-587EB76E1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84D2F84-AFD6-44A9-B20F-5ED7145F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E15908-BAC1-4DBF-9067-F016649B4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A2BE57-F273-4508-A9F1-5E276A9A7A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57A0D5-C8FB-48AA-970F-D109E4DBC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3442FDD-9304-4825-A2A4-B46FD870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C11826D-4198-499A-82CC-7A5107D8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943796-04BA-4953-A6F1-07821CE0D601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B979350-90AC-4386-812B-501692352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24DBA0C-1926-46AF-9EE8-2FC925EC5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4C3B74E-EEBE-4335-8461-9576278995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391400" cy="74612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EFE9F9F-0675-452F-9BE0-DDBF1483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055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단국대학교  최종무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199D642-BD4B-4A0B-8881-F36CE0B8F3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249238"/>
            <a:ext cx="7631113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135CDF-1039-43F9-B538-4730CF6AF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6168E2-1538-477F-8D27-02FE5C13D0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629400"/>
            <a:ext cx="3581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08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6712"/>
            <a:ext cx="8640960" cy="5486400"/>
          </a:xfrm>
        </p:spPr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5DFC219-C6DC-4A09-9362-DDF23E020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77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23528" y="838200"/>
            <a:ext cx="8496944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B571907-DC09-4BF7-9448-C5F6A661AC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924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8A3DE9-9898-4E22-8318-BCFEF44B8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E9328E-EB55-4510-965E-BD12BA3F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8200"/>
            <a:ext cx="849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A21CDB96-7900-43BC-8116-CA8D4CE4A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 dirty="0"/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70CE2663-1BA1-42FB-9433-D40C8DC1C4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7056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 i="1">
                <a:solidFill>
                  <a:schemeClr val="bg2"/>
                </a:solidFill>
                <a:latin typeface="+mn-ea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667088D1-D17B-4437-8F10-82AC0169B9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3152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05BBCE79-455F-473C-8EEA-86BCA8B1B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05700" y="64690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 at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8" r:id="rId2"/>
    <p:sldLayoutId id="2147483869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embedded.dankook.ac.kr/~choij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oijm@dankook.ac.k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oijm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A020C4-EC3A-4072-B83E-2906DA8E38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052736"/>
            <a:ext cx="8686800" cy="1441450"/>
          </a:xfrm>
        </p:spPr>
        <p:txBody>
          <a:bodyPr/>
          <a:lstStyle/>
          <a:p>
            <a:pPr eaLnBrk="1" hangingPunct="1"/>
            <a:r>
              <a:rPr lang="ko-KR" altLang="en-US" sz="4200" b="1" dirty="0"/>
              <a:t>빅데이터 플랫폼과 클라우드 서비스</a:t>
            </a:r>
            <a:br>
              <a:rPr lang="en-US" altLang="ko-KR" sz="4200" b="1" dirty="0"/>
            </a:br>
            <a:r>
              <a:rPr lang="en-US" altLang="ko-KR" sz="3400" b="1" dirty="0"/>
              <a:t>(Bigdata Platform and Cloud Service) </a:t>
            </a:r>
            <a:endParaRPr lang="ko-KR" altLang="en-US" sz="3400" b="1" dirty="0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BCE8FA0B-A87A-4F4C-891B-6C534A28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7" y="5445224"/>
            <a:ext cx="5661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September</a:t>
            </a:r>
            <a:r>
              <a:rPr lang="ko-KR" altLang="en-US" sz="1800" b="0" dirty="0">
                <a:latin typeface="Tahoma" panose="020B0604030504040204" pitchFamily="34" charset="0"/>
              </a:rPr>
              <a:t> </a:t>
            </a:r>
            <a:r>
              <a:rPr lang="en-US" altLang="ko-KR" sz="1800" b="0" dirty="0">
                <a:latin typeface="Tahoma" panose="020B0604030504040204" pitchFamily="34" charset="0"/>
              </a:rPr>
              <a:t>3, 2024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Jongmoo Choi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  <a:hlinkClick r:id="rId4"/>
              </a:rPr>
              <a:t>http://embedded.dankook.ac.kr/~choijm</a:t>
            </a:r>
            <a:r>
              <a:rPr lang="en-US" altLang="ko-KR" sz="1800" b="0" dirty="0">
                <a:latin typeface="Tahoma" panose="020B0604030504040204" pitchFamily="34" charset="0"/>
              </a:rPr>
              <a:t>    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E978DA-E771-77AD-5BA7-72F727BD6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87" y="2780928"/>
            <a:ext cx="5661025" cy="2368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4D4D1C0-AC0A-4281-8402-48260AAE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Lecture details </a:t>
            </a:r>
            <a:endParaRPr lang="ko-KR" altLang="en-US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D62D3D-0433-4C8E-B771-027BB3A00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Consists of three core components</a:t>
            </a:r>
          </a:p>
          <a:p>
            <a:pPr lvl="1" eaLnBrk="1" hangingPunct="1"/>
            <a:r>
              <a:rPr lang="en-US" altLang="ko-KR" dirty="0"/>
              <a:t>1. Presentation </a:t>
            </a:r>
          </a:p>
          <a:p>
            <a:pPr lvl="2" eaLnBrk="1" hangingPunct="1"/>
            <a:r>
              <a:rPr lang="en-US" altLang="ko-KR" dirty="0"/>
              <a:t>Per team (2 persons per a team)</a:t>
            </a:r>
          </a:p>
          <a:p>
            <a:pPr lvl="2" eaLnBrk="1" hangingPunct="1"/>
            <a:r>
              <a:rPr lang="en-US" altLang="ko-KR" dirty="0"/>
              <a:t>3 times per a team</a:t>
            </a:r>
          </a:p>
          <a:p>
            <a:pPr lvl="2" eaLnBrk="1" hangingPunct="1"/>
            <a:r>
              <a:rPr lang="en-US" altLang="ko-KR" dirty="0"/>
              <a:t>Less than 25 minutes </a:t>
            </a:r>
          </a:p>
          <a:p>
            <a:pPr lvl="2" eaLnBrk="1" hangingPunct="1"/>
            <a:r>
              <a:rPr lang="en-US" altLang="ko-KR" dirty="0"/>
              <a:t>Q &amp; A are quite important</a:t>
            </a:r>
          </a:p>
          <a:p>
            <a:pPr lvl="1" eaLnBrk="1" hangingPunct="1"/>
            <a:r>
              <a:rPr lang="en-US" altLang="ko-KR" dirty="0"/>
              <a:t>2. Paper Review</a:t>
            </a:r>
          </a:p>
          <a:p>
            <a:pPr lvl="2" eaLnBrk="1" hangingPunct="1"/>
            <a:r>
              <a:rPr lang="en-US" altLang="ko-KR" dirty="0"/>
              <a:t>Per person</a:t>
            </a:r>
          </a:p>
          <a:p>
            <a:pPr lvl="2" eaLnBrk="1" hangingPunct="1"/>
            <a:r>
              <a:rPr lang="en-US" altLang="ko-KR" dirty="0"/>
              <a:t>Every week</a:t>
            </a:r>
          </a:p>
          <a:p>
            <a:pPr lvl="1" eaLnBrk="1" hangingPunct="1"/>
            <a:r>
              <a:rPr lang="en-US" altLang="ko-KR" dirty="0"/>
              <a:t>3. Personal project</a:t>
            </a:r>
          </a:p>
          <a:p>
            <a:pPr lvl="2" eaLnBrk="1" hangingPunct="1"/>
            <a:r>
              <a:rPr lang="en-US" altLang="ko-KR" dirty="0"/>
              <a:t>Per person</a:t>
            </a:r>
          </a:p>
          <a:p>
            <a:pPr lvl="2" eaLnBrk="1" hangingPunct="1"/>
            <a:r>
              <a:rPr lang="en-US" altLang="ko-KR" dirty="0"/>
              <a:t>Write a paper</a:t>
            </a:r>
          </a:p>
          <a:p>
            <a:pPr eaLnBrk="1" hangingPunct="1"/>
            <a:endParaRPr lang="en-US" altLang="ko-KR" dirty="0"/>
          </a:p>
          <a:p>
            <a:pPr lvl="1" eaLnBrk="1" hangingPunct="1"/>
            <a:r>
              <a:rPr lang="en-US" altLang="ko-KR" dirty="0"/>
              <a:t>No examination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BBA24C-02D3-4730-958E-3B485C709101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0976F70-E92A-31AD-7B69-ADD69641B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520" y="2564904"/>
            <a:ext cx="413995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85D8BEE-8EA5-4442-B5BB-1B3227B90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How to present</a:t>
            </a:r>
            <a:endParaRPr lang="ko-KR" altLang="en-US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BF71E6-085F-44AB-9F1F-C7749B8CAA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Presentation </a:t>
            </a:r>
          </a:p>
          <a:p>
            <a:pPr lvl="1" eaLnBrk="1" hangingPunct="1"/>
            <a:r>
              <a:rPr lang="en-US" altLang="ko-KR" dirty="0"/>
              <a:t>Time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Presentation: 25 min, Q&amp;A: 20 min</a:t>
            </a:r>
          </a:p>
          <a:p>
            <a:pPr lvl="1" eaLnBrk="1" hangingPunct="1"/>
            <a:r>
              <a:rPr lang="en-US" altLang="ko-KR" dirty="0"/>
              <a:t>Slide</a:t>
            </a:r>
          </a:p>
          <a:p>
            <a:pPr lvl="2" eaLnBrk="1" hangingPunct="1"/>
            <a:r>
              <a:rPr lang="en-US" altLang="ko-KR" dirty="0"/>
              <a:t>Less than 15 lines per each page</a:t>
            </a:r>
          </a:p>
          <a:p>
            <a:pPr lvl="2" eaLnBrk="1" hangingPunct="1"/>
            <a:r>
              <a:rPr lang="en-US" altLang="ko-KR" dirty="0"/>
              <a:t>More than half pages must contain figures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Must include </a:t>
            </a:r>
            <a:r>
              <a:rPr lang="en-US" altLang="ko-KR" dirty="0">
                <a:solidFill>
                  <a:srgbClr val="FF0000"/>
                </a:solidFill>
              </a:rPr>
              <a:t>humor slides (if not, less points)</a:t>
            </a:r>
          </a:p>
          <a:p>
            <a:pPr lvl="2" eaLnBrk="1" hangingPunct="1"/>
            <a:r>
              <a:rPr lang="en-US" altLang="ko-KR" dirty="0"/>
              <a:t>Must include </a:t>
            </a:r>
            <a:r>
              <a:rPr lang="en-US" altLang="ko-KR" dirty="0">
                <a:solidFill>
                  <a:srgbClr val="FF0000"/>
                </a:solidFill>
              </a:rPr>
              <a:t>references (if not, less points)</a:t>
            </a:r>
          </a:p>
          <a:p>
            <a:pPr lvl="2" eaLnBrk="1" hangingPunct="1"/>
            <a:r>
              <a:rPr lang="en-US" altLang="ko-KR" dirty="0"/>
              <a:t>Each slide must be put in the lecture site (</a:t>
            </a:r>
            <a:r>
              <a:rPr lang="en-US" altLang="ko-KR" dirty="0">
                <a:solidFill>
                  <a:srgbClr val="FF0000"/>
                </a:solidFill>
              </a:rPr>
              <a:t>send it to </a:t>
            </a:r>
            <a:r>
              <a:rPr lang="en-US" altLang="ko-KR" dirty="0">
                <a:solidFill>
                  <a:srgbClr val="FF0000"/>
                </a:solidFill>
                <a:hlinkClick r:id="rId3"/>
              </a:rPr>
              <a:t>choijm@dankook.ac.kr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by Monday (previous day), 6pm</a:t>
            </a:r>
            <a:r>
              <a:rPr lang="en-US" altLang="ko-KR" dirty="0"/>
              <a:t>)</a:t>
            </a:r>
          </a:p>
          <a:p>
            <a:pPr lvl="2"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Audience</a:t>
            </a:r>
          </a:p>
          <a:p>
            <a:pPr lvl="1" eaLnBrk="1" hangingPunct="1"/>
            <a:r>
              <a:rPr lang="en-US" altLang="ko-KR" dirty="0"/>
              <a:t>Obligation of audience: at least one question per person a day</a:t>
            </a:r>
          </a:p>
          <a:p>
            <a:pPr lvl="2" eaLnBrk="1" hangingPunct="1"/>
            <a:r>
              <a:rPr lang="en-US" altLang="ko-KR" dirty="0"/>
              <a:t>Without questions, you can not get a good grade.</a:t>
            </a:r>
          </a:p>
          <a:p>
            <a:pPr lvl="2" eaLnBrk="1" hangingPunct="1"/>
            <a:r>
              <a:rPr lang="en-US" altLang="ko-KR" dirty="0"/>
              <a:t>Count the number of questions</a:t>
            </a:r>
          </a:p>
        </p:txBody>
      </p:sp>
      <p:pic>
        <p:nvPicPr>
          <p:cNvPr id="18436" name="그림 3">
            <a:extLst>
              <a:ext uri="{FF2B5EF4-FFF2-40B4-BE49-F238E27FC236}">
                <a16:creationId xmlns:a16="http://schemas.microsoft.com/office/drawing/2014/main" id="{E6A1A6B8-A01F-47AD-827F-91804DF96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763588"/>
            <a:ext cx="23510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F0F712E2-CA50-42A2-B89D-22D6172D8173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A66F30-FE5A-46C4-9540-98B348D08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How to review a paper</a:t>
            </a:r>
            <a:endParaRPr lang="ko-KR" altLang="en-US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849C8E-653D-4F34-A352-F20F83DA68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5338763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Paper Review</a:t>
            </a:r>
          </a:p>
          <a:p>
            <a:pPr lvl="1" eaLnBrk="1" hangingPunct="1"/>
            <a:r>
              <a:rPr lang="en-US" altLang="ko-KR" dirty="0"/>
              <a:t>All student must submit reviews about papers assigned to the corresponding week. </a:t>
            </a:r>
          </a:p>
          <a:p>
            <a:pPr lvl="1" eaLnBrk="1" hangingPunct="1"/>
            <a:r>
              <a:rPr lang="en-US" altLang="ko-KR" dirty="0"/>
              <a:t>Format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Summary </a:t>
            </a:r>
            <a:endParaRPr lang="ko-KR" altLang="en-US" dirty="0"/>
          </a:p>
          <a:p>
            <a:pPr lvl="3" eaLnBrk="1" hangingPunct="1"/>
            <a:r>
              <a:rPr lang="en-US" altLang="ko-KR" dirty="0"/>
              <a:t>3 sentences</a:t>
            </a:r>
          </a:p>
          <a:p>
            <a:pPr lvl="3" eaLnBrk="1" hangingPunct="1"/>
            <a:r>
              <a:rPr lang="en-US" altLang="ko-KR" dirty="0"/>
              <a:t>Motivation, Proposal, Evaluation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Strength</a:t>
            </a:r>
          </a:p>
          <a:p>
            <a:pPr lvl="3" eaLnBrk="1" hangingPunct="1"/>
            <a:r>
              <a:rPr lang="en-US" altLang="ko-KR" dirty="0"/>
              <a:t>What are positive things in this paper?</a:t>
            </a:r>
          </a:p>
          <a:p>
            <a:pPr lvl="2" eaLnBrk="1" hangingPunct="1"/>
            <a:r>
              <a:rPr lang="en-US" altLang="ko-KR" dirty="0"/>
              <a:t>Weakness</a:t>
            </a:r>
          </a:p>
          <a:p>
            <a:pPr lvl="3" eaLnBrk="1" hangingPunct="1"/>
            <a:r>
              <a:rPr lang="en-US" altLang="ko-KR" dirty="0"/>
              <a:t>What are the down sides of this paper?</a:t>
            </a:r>
          </a:p>
          <a:p>
            <a:pPr lvl="2" eaLnBrk="1" hangingPunct="1"/>
            <a:r>
              <a:rPr lang="en-US" altLang="ko-KR" dirty="0"/>
              <a:t>Questions or Suggestions</a:t>
            </a:r>
          </a:p>
          <a:p>
            <a:pPr lvl="3" eaLnBrk="1" hangingPunct="1"/>
            <a:r>
              <a:rPr lang="en-US" altLang="ko-KR" dirty="0"/>
              <a:t>At least 3</a:t>
            </a:r>
          </a:p>
          <a:p>
            <a:pPr lvl="1" eaLnBrk="1" hangingPunct="1"/>
            <a:endParaRPr lang="en-US" altLang="ko-KR" dirty="0"/>
          </a:p>
          <a:p>
            <a:pPr lvl="1" eaLnBrk="1" hangingPunct="1"/>
            <a:endParaRPr lang="en-US" altLang="ko-KR" dirty="0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0E7AC3A6-FCB2-422D-A01F-3D659AB07CB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DDEC1F-06B2-819E-3655-240F6425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776684"/>
            <a:ext cx="3224731" cy="5686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E73F33-465C-47A7-8115-59ED2AB3B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How to make a proposal </a:t>
            </a:r>
            <a:endParaRPr lang="ko-KR" alt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5E7B14-1ACD-43C3-8E5D-DE4EAAD4F9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Personal project</a:t>
            </a:r>
          </a:p>
          <a:p>
            <a:pPr lvl="1" eaLnBrk="1" hangingPunct="1"/>
            <a:r>
              <a:rPr lang="en-US" altLang="ko-KR" dirty="0"/>
              <a:t>1. Idea presentation (5 minutes)</a:t>
            </a:r>
          </a:p>
          <a:p>
            <a:pPr lvl="2" eaLnBrk="1" hangingPunct="1"/>
            <a:r>
              <a:rPr lang="en-US" altLang="ko-KR" dirty="0"/>
              <a:t>Personnel introduction, Ice break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Research Idea (or Brainstorming)</a:t>
            </a:r>
          </a:p>
          <a:p>
            <a:pPr lvl="1" eaLnBrk="1" hangingPunct="1"/>
            <a:r>
              <a:rPr lang="en-US" altLang="ko-KR" dirty="0"/>
              <a:t>2. Survey presentation and design (5 minutes)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Related work (prepare references in advance)</a:t>
            </a:r>
          </a:p>
          <a:p>
            <a:pPr lvl="2" eaLnBrk="1" hangingPunct="1"/>
            <a:r>
              <a:rPr lang="en-US" altLang="ko-KR" dirty="0"/>
              <a:t>Design: 1) why, 2) how, 3) what are expected results </a:t>
            </a:r>
          </a:p>
          <a:p>
            <a:pPr lvl="1" eaLnBrk="1" hangingPunct="1"/>
            <a:r>
              <a:rPr lang="en-US" altLang="ko-KR" dirty="0"/>
              <a:t>3. Final presentation (10 minutes)</a:t>
            </a:r>
          </a:p>
          <a:p>
            <a:pPr lvl="2" eaLnBrk="1" hangingPunct="1"/>
            <a:r>
              <a:rPr lang="en-US" altLang="ko-KR" dirty="0"/>
              <a:t>Idea, Related work, Design</a:t>
            </a:r>
            <a:r>
              <a:rPr lang="en-US" altLang="ko-KR" dirty="0">
                <a:solidFill>
                  <a:srgbClr val="FF0000"/>
                </a:solidFill>
              </a:rPr>
              <a:t>, Evaluation results</a:t>
            </a:r>
          </a:p>
          <a:p>
            <a:pPr lvl="3" eaLnBrk="1" hangingPunct="1"/>
            <a:r>
              <a:rPr lang="en-US" altLang="ko-KR" dirty="0"/>
              <a:t>Apply the idea learnt from your presentation</a:t>
            </a:r>
          </a:p>
          <a:p>
            <a:pPr lvl="2" eaLnBrk="1" hangingPunct="1"/>
            <a:r>
              <a:rPr lang="en-US" altLang="ko-KR" dirty="0"/>
              <a:t>1) presentation (ppt), 2) paper (tex, hwp, word)</a:t>
            </a:r>
          </a:p>
          <a:p>
            <a:pPr lvl="3" eaLnBrk="1" hangingPunct="1"/>
            <a:r>
              <a:rPr lang="en-US" altLang="ko-KR" dirty="0"/>
              <a:t>I strongly recommend to submit KCC or KSC or any conferences/workshops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7D0FB-0C55-4952-BCC2-17EB084FB989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EDFCD3A-3EF6-46A6-A9A4-B51F1485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Evaluation </a:t>
            </a:r>
            <a:endParaRPr lang="ko-KR" alt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8F0F2F-AC37-4BB7-B0B3-35C3A027AA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147050" cy="5486400"/>
          </a:xfrm>
        </p:spPr>
        <p:txBody>
          <a:bodyPr/>
          <a:lstStyle/>
          <a:p>
            <a:pPr eaLnBrk="1" hangingPunct="1"/>
            <a:r>
              <a:rPr lang="en-US" altLang="ko-KR" dirty="0"/>
              <a:t>Evaluation</a:t>
            </a:r>
          </a:p>
          <a:p>
            <a:pPr lvl="1" eaLnBrk="1" hangingPunct="1"/>
            <a:r>
              <a:rPr lang="en-US" altLang="ko-KR" dirty="0"/>
              <a:t>Presentation(30%)</a:t>
            </a:r>
          </a:p>
          <a:p>
            <a:pPr lvl="1" eaLnBrk="1" hangingPunct="1"/>
            <a:r>
              <a:rPr lang="en-US" altLang="ko-KR" dirty="0"/>
              <a:t>Questions and Answers</a:t>
            </a:r>
            <a:r>
              <a:rPr lang="ko-KR" altLang="en-US" dirty="0"/>
              <a:t> </a:t>
            </a:r>
            <a:r>
              <a:rPr lang="en-US" altLang="ko-KR" dirty="0"/>
              <a:t>(20%) </a:t>
            </a:r>
          </a:p>
          <a:p>
            <a:pPr lvl="1" eaLnBrk="1" hangingPunct="1"/>
            <a:r>
              <a:rPr lang="en-US" altLang="ko-KR" dirty="0"/>
              <a:t>Paper review (30%)</a:t>
            </a:r>
          </a:p>
          <a:p>
            <a:pPr lvl="1" eaLnBrk="1" hangingPunct="1"/>
            <a:r>
              <a:rPr lang="en-US" altLang="ko-KR" dirty="0"/>
              <a:t>Final proposal (20%)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CE31091D-5D50-4E5C-90F2-4AFEA704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520340"/>
            <a:ext cx="29527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133E5BAB-DDF6-49B9-8FE2-2BDDCFE9BD78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685FB3A8-DEF1-4822-8FB5-8663C8A08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Discussion </a:t>
            </a:r>
            <a:endParaRPr lang="ko-KR" altLang="en-US" dirty="0"/>
          </a:p>
        </p:txBody>
      </p:sp>
      <p:sp>
        <p:nvSpPr>
          <p:cNvPr id="26627" name="텍스트 개체 틀 2">
            <a:extLst>
              <a:ext uri="{FF2B5EF4-FFF2-40B4-BE49-F238E27FC236}">
                <a16:creationId xmlns:a16="http://schemas.microsoft.com/office/drawing/2014/main" id="{8D2A624E-E286-4E9C-ABE8-7AEB736179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F489357E-63FC-4441-B887-E17D52E276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6629" name="그림 5">
            <a:extLst>
              <a:ext uri="{FF2B5EF4-FFF2-40B4-BE49-F238E27FC236}">
                <a16:creationId xmlns:a16="http://schemas.microsoft.com/office/drawing/2014/main" id="{3A07480F-33A1-41E1-89E9-5DD5D5435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1520031"/>
            <a:ext cx="43529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8">
            <a:extLst>
              <a:ext uri="{FF2B5EF4-FFF2-40B4-BE49-F238E27FC236}">
                <a16:creationId xmlns:a16="http://schemas.microsoft.com/office/drawing/2014/main" id="{05098087-28E3-4947-905B-B2FC924D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337968"/>
            <a:ext cx="7692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Make a team (recommend 2 persons)</a:t>
            </a:r>
          </a:p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Choose 5 papers in the suggested list and send your choices to me via email (</a:t>
            </a:r>
            <a:r>
              <a:rPr lang="en-US" altLang="ko-KR" sz="1600" dirty="0">
                <a:solidFill>
                  <a:srgbClr val="FF0000"/>
                </a:solidFill>
                <a:hlinkClick r:id="rId4"/>
              </a:rPr>
              <a:t>choijm@dankook.ac.kr</a:t>
            </a:r>
            <a:r>
              <a:rPr lang="en-US" altLang="ko-KR" sz="1600" dirty="0">
                <a:solidFill>
                  <a:srgbClr val="FF0000"/>
                </a:solidFill>
              </a:rPr>
              <a:t>) until this Friday Monday (6</a:t>
            </a:r>
            <a:r>
              <a:rPr lang="en-US" altLang="ko-KR" sz="1600" baseline="30000" dirty="0">
                <a:solidFill>
                  <a:srgbClr val="FF0000"/>
                </a:solidFill>
              </a:rPr>
              <a:t>th</a:t>
            </a:r>
            <a:r>
              <a:rPr lang="en-US" altLang="ko-KR" sz="1600" dirty="0">
                <a:solidFill>
                  <a:srgbClr val="FF0000"/>
                </a:solidFill>
              </a:rPr>
              <a:t>, September).</a:t>
            </a:r>
          </a:p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Need volunteers for next week (Bigdata basic papers).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38EF09-C466-4781-8287-0B375DC4E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Course Objective</a:t>
            </a:r>
            <a:endParaRPr lang="ko-KR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52507AB-DFEA-44C8-AEB7-9D1B601A1A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62950" cy="5715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ko-KR" dirty="0"/>
              <a:t>Understanding key concepts about Bigdata and Cloud</a:t>
            </a:r>
            <a:endParaRPr lang="en-US" altLang="ko-KR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ko-KR" dirty="0"/>
              <a:t>Bigdata: Unstructured, MapReduce, NoSQL, Next generation SSD, In-storage processing, Learned Index, … </a:t>
            </a:r>
          </a:p>
          <a:p>
            <a:pPr lvl="1" eaLnBrk="1" hangingPunct="1">
              <a:defRPr/>
            </a:pPr>
            <a:r>
              <a:rPr lang="en-US" altLang="ko-KR" dirty="0"/>
              <a:t>Cloud: *aaS, Virtualization, Container, DNN pipeline, AI service, Disaggregation, Serverless, Sustainable, … </a:t>
            </a:r>
          </a:p>
          <a:p>
            <a:pPr lvl="3"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Based</a:t>
            </a:r>
            <a:r>
              <a:rPr lang="ko-KR" altLang="en-US" dirty="0"/>
              <a:t> </a:t>
            </a:r>
            <a:r>
              <a:rPr lang="en-US" altLang="ko-KR" dirty="0"/>
              <a:t>on research papers</a:t>
            </a:r>
          </a:p>
          <a:p>
            <a:pPr lvl="1" eaLnBrk="1" hangingPunct="1">
              <a:defRPr/>
            </a:pPr>
            <a:r>
              <a:rPr lang="en-US" altLang="ko-KR" dirty="0"/>
              <a:t>Get accustomed to papers written in English</a:t>
            </a:r>
          </a:p>
          <a:p>
            <a:pPr lvl="2" eaLnBrk="1" hangingPunct="1">
              <a:defRPr/>
            </a:pPr>
            <a:r>
              <a:rPr lang="en-US" altLang="ko-KR" dirty="0"/>
              <a:t>Grasp the general structure of a paper</a:t>
            </a:r>
          </a:p>
          <a:p>
            <a:pPr lvl="2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review a paper?</a:t>
            </a:r>
            <a:endParaRPr lang="ko-KR" altLang="en-US" dirty="0">
              <a:solidFill>
                <a:srgbClr val="0066FF"/>
              </a:solidFill>
            </a:endParaRPr>
          </a:p>
          <a:p>
            <a:pPr lvl="4" eaLnBrk="1" hangingPunct="1">
              <a:defRPr/>
            </a:pPr>
            <a:endParaRPr lang="ko-KR" altLang="en-US" dirty="0"/>
          </a:p>
          <a:p>
            <a:pPr lvl="1" eaLnBrk="1" hangingPunct="1">
              <a:defRPr/>
            </a:pPr>
            <a:r>
              <a:rPr lang="en-US" altLang="ko-KR" dirty="0"/>
              <a:t>Enhance presentation skill</a:t>
            </a:r>
          </a:p>
          <a:p>
            <a:pPr lvl="2" eaLnBrk="1" hangingPunct="1">
              <a:defRPr/>
            </a:pPr>
            <a:r>
              <a:rPr lang="en-US" altLang="ko-KR" dirty="0"/>
              <a:t>Practice via actual presentations </a:t>
            </a:r>
          </a:p>
          <a:p>
            <a:pPr lvl="2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discuss or argue?</a:t>
            </a:r>
          </a:p>
          <a:p>
            <a:pPr lvl="4" eaLnBrk="1" hangingPunct="1">
              <a:defRPr/>
            </a:pPr>
            <a:endParaRPr lang="en-US" altLang="ko-KR" dirty="0"/>
          </a:p>
          <a:p>
            <a:pPr lvl="1" eaLnBrk="1" hangingPunct="1">
              <a:defRPr/>
            </a:pPr>
            <a:r>
              <a:rPr lang="en-US" altLang="ko-KR" dirty="0"/>
              <a:t>Make our own paper</a:t>
            </a:r>
          </a:p>
          <a:p>
            <a:pPr lvl="2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write a good paper?</a:t>
            </a:r>
          </a:p>
          <a:p>
            <a:pPr lvl="2" eaLnBrk="1" hangingPunct="1">
              <a:defRPr/>
            </a:pPr>
            <a:r>
              <a:rPr lang="en-US" altLang="ko-KR" dirty="0"/>
              <a:t>Submit to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conference/journal (</a:t>
            </a:r>
            <a:r>
              <a:rPr lang="en-US" altLang="ko-KR" dirty="0">
                <a:solidFill>
                  <a:srgbClr val="008000"/>
                </a:solidFill>
              </a:rPr>
              <a:t>or mandatory?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2A52E9-8E07-4966-ADE5-54DE937C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56" y="3789040"/>
            <a:ext cx="2435944" cy="1734716"/>
          </a:xfrm>
          <a:prstGeom prst="rect">
            <a:avLst/>
          </a:prstGeom>
        </p:spPr>
      </p:pic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EA16431B-1344-4A7E-A422-D816F7A5DEB9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CF2C9B2-1323-45DD-A9F4-9123F8DB0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Course text</a:t>
            </a:r>
            <a:endParaRPr lang="ko-KR" altLang="en-US" dirty="0"/>
          </a:p>
        </p:txBody>
      </p:sp>
      <p:sp>
        <p:nvSpPr>
          <p:cNvPr id="9219" name="텍스트 개체 틀 2">
            <a:extLst>
              <a:ext uri="{FF2B5EF4-FFF2-40B4-BE49-F238E27FC236}">
                <a16:creationId xmlns:a16="http://schemas.microsoft.com/office/drawing/2014/main" id="{B948C28D-FFC8-4730-B836-03E17C425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5486400"/>
          </a:xfrm>
        </p:spPr>
        <p:txBody>
          <a:bodyPr/>
          <a:lstStyle/>
          <a:p>
            <a:r>
              <a:rPr lang="en-US" altLang="ko-KR" dirty="0"/>
              <a:t>Where can you find papers?</a:t>
            </a:r>
          </a:p>
          <a:p>
            <a:pPr lvl="1"/>
            <a:r>
              <a:rPr lang="en-US" altLang="ko-KR" dirty="0"/>
              <a:t>From well-known journals and conferences </a:t>
            </a:r>
            <a:endParaRPr lang="ko-KR" altLang="en-US" dirty="0"/>
          </a:p>
        </p:txBody>
      </p:sp>
      <p:sp>
        <p:nvSpPr>
          <p:cNvPr id="9220" name="TextBox 8">
            <a:extLst>
              <a:ext uri="{FF2B5EF4-FFF2-40B4-BE49-F238E27FC236}">
                <a16:creationId xmlns:a16="http://schemas.microsoft.com/office/drawing/2014/main" id="{D06A5031-ADF6-49D2-B3BF-DB9837C7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091" y="6259169"/>
            <a:ext cx="1035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&lt;FAST&gt;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5E72F43F-1CED-4D25-9108-9F380DCB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469" y="3880307"/>
            <a:ext cx="1072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&lt;VLDB&gt;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id="{11389829-9DF6-4439-80DF-DC68E977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760" y="3876659"/>
            <a:ext cx="1050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&lt;SoCC&gt;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Box 11">
            <a:extLst>
              <a:ext uri="{FF2B5EF4-FFF2-40B4-BE49-F238E27FC236}">
                <a16:creationId xmlns:a16="http://schemas.microsoft.com/office/drawing/2014/main" id="{36B3E554-F2AA-43BE-8E45-E54E6FB0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890948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&lt;OSDI&gt;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4" name="TextBox 13">
            <a:extLst>
              <a:ext uri="{FF2B5EF4-FFF2-40B4-BE49-F238E27FC236}">
                <a16:creationId xmlns:a16="http://schemas.microsoft.com/office/drawing/2014/main" id="{C9C2580D-E0A4-413C-8F7F-1FEF34EC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259169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&lt;Eurosys&gt;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5" name="TextBox 14">
            <a:extLst>
              <a:ext uri="{FF2B5EF4-FFF2-40B4-BE49-F238E27FC236}">
                <a16:creationId xmlns:a16="http://schemas.microsoft.com/office/drawing/2014/main" id="{0864648F-FEB3-434A-8DDA-B6BA98E5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123" y="6259169"/>
            <a:ext cx="1399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&lt;SIGMOD&gt;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28" name="슬라이드 번호 개체 틀 3">
            <a:extLst>
              <a:ext uri="{FF2B5EF4-FFF2-40B4-BE49-F238E27FC236}">
                <a16:creationId xmlns:a16="http://schemas.microsoft.com/office/drawing/2014/main" id="{F8CF68C5-8E24-4AB0-A8C7-C32A8A11BDE0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A0253D-1835-BF1E-AF96-9A01FA048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4" y="1859126"/>
            <a:ext cx="2815400" cy="208579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EF894C5-FA4B-D3E5-666C-DBEE17AA0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667" y="4226202"/>
            <a:ext cx="2789568" cy="207682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1AF179-09C7-E84A-C8CB-55DA11033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826" y="1868098"/>
            <a:ext cx="2897261" cy="207682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5ED034B-CEC3-44B3-4043-4552EED686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54" y="4223743"/>
            <a:ext cx="2744821" cy="206788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70FC8F0-B67B-8BF1-3A7C-D106D7D667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8666" y="1858445"/>
            <a:ext cx="2789569" cy="207682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359DCBC-5BC8-B15D-17AE-0A5991E136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7147" y="4223741"/>
            <a:ext cx="2844454" cy="2067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1E812-EAA5-E24A-DA84-F29537AC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Course text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17E896-58DD-92DE-5A90-384771B995B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ko-KR" dirty="0"/>
              <a:t>Where can you find papers?</a:t>
            </a:r>
            <a:endParaRPr lang="ko-KR" altLang="en-US" dirty="0"/>
          </a:p>
          <a:p>
            <a:pPr lvl="1"/>
            <a:r>
              <a:rPr lang="en-US" altLang="ko-KR" dirty="0"/>
              <a:t>From Experts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en-US" altLang="ko-KR" dirty="0"/>
              <a:t>In this course: two selection criteria, either 1) most cited papers (more than 1000) or 2) recent published (after 2020 in Major Conf.)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E2D73BA-3623-FCFB-9216-CF8475C1A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5" y="2495559"/>
            <a:ext cx="4089212" cy="40598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5A2CDF-BCB6-BEC6-DF86-CD61B529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490" y="2495559"/>
            <a:ext cx="4089213" cy="40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9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8136F65-AC99-42AA-B2B7-F020A36FB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00F6EA16-3876-4D8C-ADDD-E93A10820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836613"/>
            <a:ext cx="8839199" cy="57165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ko-KR" dirty="0"/>
              <a:t>1</a:t>
            </a:r>
            <a:r>
              <a:rPr lang="ko-KR" altLang="en-US" dirty="0"/>
              <a:t>주</a:t>
            </a:r>
            <a:r>
              <a:rPr lang="en-US" altLang="ko-KR" dirty="0"/>
              <a:t>. Introduction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강의 내용</a:t>
            </a:r>
            <a:r>
              <a:rPr lang="en-US" altLang="ko-KR" dirty="0"/>
              <a:t>, </a:t>
            </a:r>
            <a:r>
              <a:rPr lang="ko-KR" altLang="en-US" dirty="0"/>
              <a:t>방법 소개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99FF"/>
                </a:solidFill>
              </a:rPr>
              <a:t>팀 구성 </a:t>
            </a:r>
            <a:r>
              <a:rPr lang="en-US" altLang="ko-KR" dirty="0">
                <a:solidFill>
                  <a:srgbClr val="0099FF"/>
                </a:solidFill>
              </a:rPr>
              <a:t>(2</a:t>
            </a:r>
            <a:r>
              <a:rPr lang="ko-KR" altLang="en-US" dirty="0">
                <a:solidFill>
                  <a:srgbClr val="0099FF"/>
                </a:solidFill>
              </a:rPr>
              <a:t>인</a:t>
            </a:r>
            <a:r>
              <a:rPr lang="en-US" altLang="ko-KR" dirty="0">
                <a:solidFill>
                  <a:srgbClr val="0099FF"/>
                </a:solidFill>
              </a:rPr>
              <a:t>), </a:t>
            </a:r>
            <a:r>
              <a:rPr lang="ko-KR" altLang="en-US" dirty="0">
                <a:solidFill>
                  <a:srgbClr val="0099FF"/>
                </a:solidFill>
              </a:rPr>
              <a:t>논문 선택 </a:t>
            </a:r>
            <a:r>
              <a:rPr lang="en-US" altLang="ko-KR" dirty="0">
                <a:solidFill>
                  <a:srgbClr val="0099FF"/>
                </a:solidFill>
              </a:rPr>
              <a:t>(5</a:t>
            </a:r>
            <a:r>
              <a:rPr lang="ko-KR" altLang="en-US" dirty="0">
                <a:solidFill>
                  <a:srgbClr val="0099FF"/>
                </a:solidFill>
              </a:rPr>
              <a:t>개 선택</a:t>
            </a:r>
            <a:r>
              <a:rPr lang="en-US" altLang="ko-KR" dirty="0">
                <a:solidFill>
                  <a:srgbClr val="0099FF"/>
                </a:solidFill>
              </a:rPr>
              <a:t>, 3</a:t>
            </a:r>
            <a:r>
              <a:rPr lang="ko-KR" altLang="en-US" dirty="0">
                <a:solidFill>
                  <a:srgbClr val="0099FF"/>
                </a:solidFill>
              </a:rPr>
              <a:t>개 발표</a:t>
            </a:r>
            <a:r>
              <a:rPr lang="en-US" altLang="ko-KR" dirty="0">
                <a:solidFill>
                  <a:srgbClr val="0099FF"/>
                </a:solidFill>
              </a:rPr>
              <a:t>)</a:t>
            </a:r>
            <a:r>
              <a:rPr lang="ko-KR" altLang="en-US" dirty="0">
                <a:solidFill>
                  <a:srgbClr val="0099FF"/>
                </a:solidFill>
              </a:rPr>
              <a:t> </a:t>
            </a:r>
            <a:endParaRPr lang="en-US" altLang="ko-KR" dirty="0">
              <a:solidFill>
                <a:srgbClr val="0099FF"/>
              </a:solidFill>
            </a:endParaRPr>
          </a:p>
          <a:p>
            <a:pPr>
              <a:defRPr/>
            </a:pPr>
            <a:r>
              <a:rPr lang="en-US" altLang="ko-KR" dirty="0"/>
              <a:t>2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빅데이터 기본 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J. Dean et al., “MapReduce: Simplified Data Processing on Large Clusters”, OSDI’04.</a:t>
            </a:r>
          </a:p>
          <a:p>
            <a:pPr lvl="1">
              <a:defRPr/>
            </a:pPr>
            <a:r>
              <a:rPr lang="en-US" altLang="ko-KR" dirty="0"/>
              <a:t>S. Weil et al., “Ceph: A Scalable, High-Performance Distributed File System”, OSDI’06. </a:t>
            </a:r>
          </a:p>
          <a:p>
            <a:pPr>
              <a:defRPr/>
            </a:pPr>
            <a:r>
              <a:rPr lang="en-US" altLang="ko-KR" dirty="0"/>
              <a:t>3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클라우드 기본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P. Barham et al., “Xen and the Art of Virtualization,” SOSP’03.</a:t>
            </a:r>
          </a:p>
          <a:p>
            <a:pPr lvl="1">
              <a:defRPr/>
            </a:pPr>
            <a:r>
              <a:rPr lang="en-US" altLang="ko-KR" dirty="0"/>
              <a:t>A. Verma et</a:t>
            </a:r>
            <a:r>
              <a:rPr lang="ko-KR" altLang="en-US" dirty="0"/>
              <a:t> </a:t>
            </a:r>
            <a:r>
              <a:rPr lang="en-US" altLang="ko-KR" dirty="0"/>
              <a:t>al., “Large-scale cluster management at Google with Borg”, Eurosys’15. </a:t>
            </a:r>
          </a:p>
          <a:p>
            <a:pPr>
              <a:defRPr/>
            </a:pPr>
            <a:r>
              <a:rPr lang="en-US" altLang="ko-KR" dirty="0"/>
              <a:t>4</a:t>
            </a:r>
            <a:r>
              <a:rPr lang="ko-KR" altLang="en-US" dirty="0"/>
              <a:t>주</a:t>
            </a:r>
            <a:r>
              <a:rPr lang="en-US" altLang="ko-KR" dirty="0"/>
              <a:t>. DNN </a:t>
            </a:r>
            <a:r>
              <a:rPr lang="ko-KR" altLang="en-US" dirty="0"/>
              <a:t>프레임워크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Abadi et al., “TensorFlow: A System for Large-Scale Machine Learning”, OSDI’16.</a:t>
            </a:r>
          </a:p>
          <a:p>
            <a:pPr lvl="1">
              <a:defRPr/>
            </a:pPr>
            <a:r>
              <a:rPr lang="en-US" altLang="ko-KR" dirty="0"/>
              <a:t>D. Narayanan et al., “PipeDream: Generalized Pipeline Parallelism for DNN Training”, SOSP’19.</a:t>
            </a:r>
          </a:p>
          <a:p>
            <a:pPr>
              <a:defRPr/>
            </a:pPr>
            <a:r>
              <a:rPr lang="en-US" altLang="ko-KR" dirty="0"/>
              <a:t>5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 </a:t>
            </a:r>
            <a:r>
              <a:rPr lang="en-US" altLang="ko-KR" dirty="0"/>
              <a:t>+ Feature embedding 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Y. Jia et al., “Caffe: Convolutional Architecture for Fast Feature Embedding”, ACM MM’14.</a:t>
            </a: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ICE break (</a:t>
            </a:r>
            <a:r>
              <a:rPr lang="ko-KR" altLang="en-US" dirty="0">
                <a:solidFill>
                  <a:srgbClr val="0066FF"/>
                </a:solidFill>
              </a:rPr>
              <a:t>자기 소개</a:t>
            </a:r>
            <a:r>
              <a:rPr lang="en-US" altLang="ko-KR" dirty="0">
                <a:solidFill>
                  <a:srgbClr val="0066FF"/>
                </a:solidFill>
              </a:rPr>
              <a:t>) + Idea (</a:t>
            </a:r>
            <a:r>
              <a:rPr lang="ko-KR" altLang="en-US" dirty="0">
                <a:solidFill>
                  <a:srgbClr val="0066FF"/>
                </a:solidFill>
              </a:rPr>
              <a:t>연구 주제 아이디어 발표</a:t>
            </a:r>
            <a:r>
              <a:rPr lang="en-US" altLang="ko-KR" dirty="0">
                <a:solidFill>
                  <a:srgbClr val="0066FF"/>
                </a:solidFill>
              </a:rPr>
              <a:t>)</a:t>
            </a:r>
          </a:p>
          <a:p>
            <a:pPr lvl="1">
              <a:defRPr/>
            </a:pPr>
            <a:endParaRPr lang="en-US" altLang="ko-KR" dirty="0">
              <a:solidFill>
                <a:srgbClr val="0066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BE2C06-5B7E-4F23-AD27-340F8F838C7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812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8136F65-AC99-42AA-B2B7-F020A36FB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00F6EA16-3876-4D8C-ADDD-E93A10820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836613"/>
            <a:ext cx="8839199" cy="57165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6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비정형</a:t>
            </a:r>
            <a:r>
              <a:rPr lang="en-US" altLang="ko-KR" dirty="0"/>
              <a:t> </a:t>
            </a:r>
            <a:r>
              <a:rPr lang="ko-KR" altLang="en-US" dirty="0"/>
              <a:t>데이터를 위한 </a:t>
            </a:r>
            <a:r>
              <a:rPr lang="en-US" altLang="ko-KR" dirty="0"/>
              <a:t>DB: </a:t>
            </a:r>
            <a:r>
              <a:rPr lang="ko-KR" altLang="en-US" dirty="0"/>
              <a:t>키</a:t>
            </a:r>
            <a:r>
              <a:rPr lang="en-US" altLang="ko-KR" dirty="0"/>
              <a:t>-</a:t>
            </a:r>
            <a:r>
              <a:rPr lang="ko-KR" altLang="en-US" dirty="0"/>
              <a:t>밸류 스토어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L. Lu et al., “WiscKey: Separating Keys from Values in SSD-conscious Storage”, FAST’16.</a:t>
            </a:r>
          </a:p>
          <a:p>
            <a:pPr lvl="1">
              <a:defRPr/>
            </a:pPr>
            <a:r>
              <a:rPr lang="en-US" altLang="ko-KR" dirty="0"/>
              <a:t>G. DeCandia et al, “Dynamo: Amazon’s Highly Available KVS”, SOSP’07.</a:t>
            </a:r>
          </a:p>
          <a:p>
            <a:pPr>
              <a:defRPr/>
            </a:pPr>
            <a:r>
              <a:rPr lang="en-US" altLang="ko-KR" dirty="0"/>
              <a:t>7</a:t>
            </a:r>
            <a:r>
              <a:rPr lang="ko-KR" altLang="en-US" dirty="0"/>
              <a:t>주</a:t>
            </a:r>
            <a:r>
              <a:rPr lang="en-US" altLang="ko-KR" dirty="0"/>
              <a:t>. LLN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da-DK" altLang="ko-KR" dirty="0"/>
              <a:t>Ashish Vaswani et al., </a:t>
            </a:r>
            <a:r>
              <a:rPr lang="en-US" altLang="ko-KR" dirty="0"/>
              <a:t>“Attention is All You Need”, NeurIPS’17.</a:t>
            </a:r>
          </a:p>
          <a:p>
            <a:pPr lvl="1">
              <a:defRPr/>
            </a:pPr>
            <a:r>
              <a:rPr lang="de-DE" altLang="ko-KR" dirty="0"/>
              <a:t>Jacob Devlin et al.,“</a:t>
            </a:r>
            <a:r>
              <a:rPr lang="en-US" altLang="ko-KR" dirty="0"/>
              <a:t>BERT: Pre-training of Deep Bidirectional Transformers for Language Understanding”, NAACL’19.</a:t>
            </a:r>
            <a:endParaRPr lang="da-DK" altLang="ko-KR" dirty="0"/>
          </a:p>
          <a:p>
            <a:pPr>
              <a:defRPr/>
            </a:pPr>
            <a:r>
              <a:rPr lang="en-US" altLang="ko-KR" dirty="0"/>
              <a:t>8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벡터 </a:t>
            </a:r>
            <a:r>
              <a:rPr lang="en-US" altLang="ko-KR" dirty="0"/>
              <a:t>DB</a:t>
            </a:r>
          </a:p>
          <a:p>
            <a:pPr lvl="1">
              <a:defRPr/>
            </a:pPr>
            <a:r>
              <a:rPr lang="en-US" altLang="ko-KR" dirty="0"/>
              <a:t>J.</a:t>
            </a:r>
            <a:r>
              <a:rPr lang="ko-KR" altLang="en-US" dirty="0"/>
              <a:t> </a:t>
            </a:r>
            <a:r>
              <a:rPr lang="en-US" altLang="ko-KR" dirty="0"/>
              <a:t>Pan et al., “Survey of Vector Database Management Systems”, arxiv.org.</a:t>
            </a:r>
          </a:p>
          <a:p>
            <a:pPr lvl="1">
              <a:defRPr/>
            </a:pPr>
            <a:r>
              <a:rPr lang="en-US" altLang="ko-KR" dirty="0"/>
              <a:t>S.J. Subramanya et al., “DiskANN: Fast accurate billion-point nearest neighbor search on a single node”, NeurIPS’19.</a:t>
            </a:r>
          </a:p>
          <a:p>
            <a:pPr>
              <a:defRPr/>
            </a:pPr>
            <a:r>
              <a:rPr lang="en-US" altLang="ko-KR" dirty="0"/>
              <a:t>9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클라우드 서비스 </a:t>
            </a:r>
            <a:r>
              <a:rPr lang="en-US" altLang="ko-KR" dirty="0"/>
              <a:t>for AI</a:t>
            </a:r>
          </a:p>
          <a:p>
            <a:pPr lvl="1">
              <a:defRPr/>
            </a:pPr>
            <a:r>
              <a:rPr lang="en-US" altLang="ko-KR" dirty="0"/>
              <a:t>M. Chow et al., “ServiceLab: Preventing Tiny Performance Regressions at Hyperscale through Pre-Production Testing”, OSDI’24.</a:t>
            </a:r>
          </a:p>
          <a:p>
            <a:pPr lvl="1">
              <a:defRPr/>
            </a:pPr>
            <a:r>
              <a:rPr lang="en-US" altLang="ko-KR" dirty="0"/>
              <a:t>Y. Xiong et al., “SuperBench: Improving Cloud AI Infrastructure Reliability with Proactive Validation”, ATC’24.</a:t>
            </a:r>
          </a:p>
          <a:p>
            <a:pPr>
              <a:defRPr/>
            </a:pPr>
            <a:r>
              <a:rPr lang="en-US" altLang="ko-KR" dirty="0"/>
              <a:t>10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 </a:t>
            </a:r>
            <a:r>
              <a:rPr lang="en-US" altLang="ko-KR" dirty="0"/>
              <a:t>+ Serialization </a:t>
            </a:r>
          </a:p>
          <a:p>
            <a:pPr lvl="1">
              <a:defRPr/>
            </a:pPr>
            <a:r>
              <a:rPr lang="en-US" altLang="ko-KR" dirty="0"/>
              <a:t>J. Jang et al., “A specialized architecture for object serialization with applications to big data analytics”, ISCA’20.</a:t>
            </a: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Related work (</a:t>
            </a:r>
            <a:r>
              <a:rPr lang="ko-KR" altLang="en-US" dirty="0">
                <a:solidFill>
                  <a:srgbClr val="0066FF"/>
                </a:solidFill>
              </a:rPr>
              <a:t>연구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주제에 대한 관련 연구</a:t>
            </a:r>
            <a:r>
              <a:rPr lang="en-US" altLang="ko-KR" dirty="0">
                <a:solidFill>
                  <a:srgbClr val="0066FF"/>
                </a:solidFill>
              </a:rPr>
              <a:t>) + Design (</a:t>
            </a:r>
            <a:r>
              <a:rPr lang="ko-KR" altLang="en-US" dirty="0">
                <a:solidFill>
                  <a:srgbClr val="0066FF"/>
                </a:solidFill>
              </a:rPr>
              <a:t>설계 내용</a:t>
            </a:r>
            <a:r>
              <a:rPr lang="en-US" altLang="ko-KR" dirty="0">
                <a:solidFill>
                  <a:srgbClr val="0066FF"/>
                </a:solidFill>
              </a:rPr>
              <a:t>)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BE2C06-5B7E-4F23-AD27-340F8F838C7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19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8136F65-AC99-42AA-B2B7-F020A36FB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00F6EA16-3876-4D8C-ADDD-E93A10820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836613"/>
            <a:ext cx="8839199" cy="561672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11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학습된 인덱스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M. Choi et al., “Can Learned Indexes be Built Efficiently? A Deep Dive into Sampling Trade-offs”, SIGMOD’24.</a:t>
            </a:r>
          </a:p>
          <a:p>
            <a:pPr lvl="1">
              <a:defRPr/>
            </a:pPr>
            <a:r>
              <a:rPr lang="en-US" altLang="ko-KR" dirty="0"/>
              <a:t>J. Wu et</a:t>
            </a:r>
            <a:r>
              <a:rPr lang="ko-KR" altLang="en-US" dirty="0"/>
              <a:t> </a:t>
            </a:r>
            <a:r>
              <a:rPr lang="en-US" altLang="ko-KR" dirty="0"/>
              <a:t>al., “Updatable Learned Index with Precise Positions”, VLDB’21.</a:t>
            </a:r>
          </a:p>
          <a:p>
            <a:pPr>
              <a:defRPr/>
            </a:pPr>
            <a:r>
              <a:rPr lang="en-US" altLang="ko-KR" dirty="0"/>
              <a:t>12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ko-KR" altLang="en-US" dirty="0"/>
              <a:t>학습된</a:t>
            </a:r>
            <a:r>
              <a:rPr lang="en-US" altLang="ko-KR" dirty="0"/>
              <a:t> </a:t>
            </a:r>
            <a:r>
              <a:rPr lang="ko-KR" altLang="en-US" dirty="0"/>
              <a:t>인덱스 응용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S. Wang et al., “LearnedFTL: A Learning-Based Page-Level FTL for Reducing Double Reads in Flash-Based SSDs.”, HPCA’24.</a:t>
            </a:r>
          </a:p>
          <a:p>
            <a:pPr lvl="1">
              <a:defRPr/>
            </a:pPr>
            <a:r>
              <a:rPr lang="en-US" altLang="ko-KR" dirty="0"/>
              <a:t>Y. Dai et al., “From WiscKey to Bourbon: A Learned Index for Log-Structured Merge Trees”, OSDI’20.</a:t>
            </a:r>
          </a:p>
          <a:p>
            <a:pPr>
              <a:defRPr/>
            </a:pPr>
            <a:r>
              <a:rPr lang="en-US" altLang="ko-KR" dirty="0"/>
              <a:t>13</a:t>
            </a:r>
            <a:r>
              <a:rPr lang="ko-KR" altLang="en-US" dirty="0"/>
              <a:t>주</a:t>
            </a:r>
            <a:r>
              <a:rPr lang="en-US" altLang="ko-KR" dirty="0"/>
              <a:t>. GNN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en-US" altLang="ko-KR" dirty="0"/>
              <a:t>Y. Park et al., “Ginex: SSD-enabled Billion-scale Graph Neural Network Training on a Single Machine via Provably Optimal In-memory Caching”, VLDB’21.</a:t>
            </a:r>
          </a:p>
          <a:p>
            <a:pPr lvl="1">
              <a:defRPr/>
            </a:pPr>
            <a:r>
              <a:rPr lang="en-US" altLang="ko-KR" dirty="0"/>
              <a:t>F. Niu et al., “FlashGNN: An In-SSD Accelerator for GNN Training”, HPCA’24. </a:t>
            </a:r>
          </a:p>
          <a:p>
            <a:pPr>
              <a:defRPr/>
            </a:pPr>
            <a:r>
              <a:rPr lang="en-US" altLang="ko-KR" dirty="0"/>
              <a:t>14</a:t>
            </a:r>
            <a:r>
              <a:rPr lang="ko-KR" altLang="en-US" dirty="0"/>
              <a:t>주</a:t>
            </a:r>
            <a:r>
              <a:rPr lang="en-US" altLang="ko-KR" dirty="0"/>
              <a:t>. New architecture </a:t>
            </a:r>
          </a:p>
          <a:p>
            <a:pPr lvl="1">
              <a:defRPr/>
            </a:pPr>
            <a:r>
              <a:rPr lang="en-US" altLang="ko-KR" dirty="0"/>
              <a:t>X. Zhang et al., “Storage Abstractions for SSDs: The Past, Present, and Future”, ACM ToS’24. </a:t>
            </a:r>
          </a:p>
          <a:p>
            <a:pPr lvl="1">
              <a:defRPr/>
            </a:pPr>
            <a:r>
              <a:rPr lang="en-US" altLang="ko-KR" dirty="0"/>
              <a:t>X. Luo et al., “SMART: A High-Performance Adaptive Radix Tree for Disaggregated Memory”, OSDI’23.</a:t>
            </a:r>
          </a:p>
          <a:p>
            <a:pPr>
              <a:defRPr/>
            </a:pPr>
            <a:r>
              <a:rPr lang="en-US" altLang="ko-KR" dirty="0"/>
              <a:t>15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</a:t>
            </a:r>
            <a:endParaRPr lang="en-US" altLang="ko-KR" dirty="0">
              <a:solidFill>
                <a:srgbClr val="0099FF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Evaluation</a:t>
            </a:r>
            <a:r>
              <a:rPr lang="ko-KR" altLang="en-US" dirty="0">
                <a:solidFill>
                  <a:srgbClr val="0066FF"/>
                </a:solidFill>
              </a:rPr>
              <a:t> </a:t>
            </a:r>
            <a:r>
              <a:rPr lang="en-US" altLang="ko-KR" dirty="0">
                <a:solidFill>
                  <a:srgbClr val="0066FF"/>
                </a:solidFill>
              </a:rPr>
              <a:t>(</a:t>
            </a:r>
            <a:r>
              <a:rPr lang="ko-KR" altLang="en-US" dirty="0">
                <a:solidFill>
                  <a:srgbClr val="0066FF"/>
                </a:solidFill>
              </a:rPr>
              <a:t>연구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주제에 대한 실험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내용</a:t>
            </a:r>
            <a:r>
              <a:rPr lang="en-US" altLang="ko-KR" dirty="0">
                <a:solidFill>
                  <a:srgbClr val="0066FF"/>
                </a:solidFill>
              </a:rPr>
              <a:t>) + Documentation</a:t>
            </a:r>
            <a:r>
              <a:rPr lang="ko-KR" altLang="en-US" dirty="0">
                <a:solidFill>
                  <a:srgbClr val="0066FF"/>
                </a:solidFill>
              </a:rPr>
              <a:t> </a:t>
            </a:r>
            <a:r>
              <a:rPr lang="en-US" altLang="ko-KR" dirty="0">
                <a:solidFill>
                  <a:srgbClr val="0066FF"/>
                </a:solidFill>
              </a:rPr>
              <a:t>(</a:t>
            </a:r>
            <a:r>
              <a:rPr lang="ko-KR" altLang="en-US" dirty="0">
                <a:solidFill>
                  <a:srgbClr val="0066FF"/>
                </a:solidFill>
              </a:rPr>
              <a:t>논문 형식</a:t>
            </a:r>
            <a:r>
              <a:rPr lang="en-US" altLang="ko-KR" dirty="0">
                <a:solidFill>
                  <a:srgbClr val="0066FF"/>
                </a:solidFill>
              </a:rPr>
              <a:t>. </a:t>
            </a:r>
            <a:r>
              <a:rPr lang="ko-KR" altLang="en-US" dirty="0">
                <a:solidFill>
                  <a:srgbClr val="0066FF"/>
                </a:solidFill>
              </a:rPr>
              <a:t>예를 들어 정보과학회</a:t>
            </a:r>
            <a:r>
              <a:rPr lang="en-US" altLang="ko-KR" dirty="0">
                <a:solidFill>
                  <a:srgbClr val="0066FF"/>
                </a:solidFill>
              </a:rPr>
              <a:t>) </a:t>
            </a:r>
          </a:p>
          <a:p>
            <a:pPr lvl="1">
              <a:defRPr/>
            </a:pPr>
            <a:r>
              <a:rPr lang="ko-KR" altLang="en-US" dirty="0"/>
              <a:t>현재</a:t>
            </a:r>
            <a:r>
              <a:rPr lang="ko-KR" altLang="en-US" i="0" dirty="0">
                <a:effectLst/>
              </a:rPr>
              <a:t>로는</a:t>
            </a:r>
            <a:r>
              <a:rPr lang="en-US" altLang="ko-KR" i="0" dirty="0">
                <a:effectLst/>
              </a:rPr>
              <a:t> </a:t>
            </a:r>
            <a:r>
              <a:rPr lang="ko-KR" altLang="en-US" i="0" dirty="0">
                <a:effectLst/>
              </a:rPr>
              <a:t>시험 또는 과제 계획 없음</a:t>
            </a:r>
            <a:r>
              <a:rPr lang="en-US" altLang="ko-KR" dirty="0"/>
              <a:t> (</a:t>
            </a:r>
            <a:r>
              <a:rPr lang="ko-KR" altLang="en-US" dirty="0"/>
              <a:t>논문 발표 및 개별 연구 발표에 집중</a:t>
            </a:r>
            <a:r>
              <a:rPr lang="en-US" altLang="ko-KR" dirty="0"/>
              <a:t>)</a:t>
            </a:r>
          </a:p>
          <a:p>
            <a:pPr lvl="1">
              <a:defRPr/>
            </a:pPr>
            <a:endParaRPr lang="en-US" altLang="ko-KR" dirty="0">
              <a:solidFill>
                <a:srgbClr val="0066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BE2C06-5B7E-4F23-AD27-340F8F838C7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9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692B29BC-4208-4F3C-9E44-BDD4BD5BE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(Candidates)</a:t>
            </a:r>
            <a:endParaRPr lang="ko-KR" altLang="en-US" dirty="0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67D6BB29-9BAA-4862-A940-49CD7C131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0"/>
            <a:ext cx="8740775" cy="5832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Recommended for reading</a:t>
            </a:r>
          </a:p>
          <a:p>
            <a:pPr lvl="1">
              <a:defRPr/>
            </a:pPr>
            <a:r>
              <a:rPr lang="en-US" altLang="ko-KR" dirty="0"/>
              <a:t>How to do research  </a:t>
            </a:r>
          </a:p>
          <a:p>
            <a:pPr lvl="2">
              <a:defRPr/>
            </a:pPr>
            <a:r>
              <a:rPr lang="en-US" altLang="ko-KR" dirty="0"/>
              <a:t>Butler W. Lampson, “Hints for Computer System Design,” SOSP’83. </a:t>
            </a:r>
          </a:p>
          <a:p>
            <a:pPr lvl="1">
              <a:defRPr/>
            </a:pPr>
            <a:r>
              <a:rPr lang="en-US" altLang="ko-KR" dirty="0"/>
              <a:t>Research paper alternatives</a:t>
            </a:r>
          </a:p>
          <a:p>
            <a:pPr lvl="2">
              <a:defRPr/>
            </a:pPr>
            <a:r>
              <a:rPr lang="en-US" altLang="ko-KR" dirty="0"/>
              <a:t>W. Zhang et al., “What's the Story in EBS Glory: Evolutions and Lessons in Building Cloud Block Store”, FAST’24.</a:t>
            </a:r>
          </a:p>
          <a:p>
            <a:pPr lvl="2">
              <a:defRPr/>
            </a:pPr>
            <a:r>
              <a:rPr lang="en-US" altLang="ko-KR" dirty="0"/>
              <a:t>J. Mohan et al., “Analyzing and Mitigating Data Stalls in DNN Training”, VLDB’21.</a:t>
            </a:r>
          </a:p>
          <a:p>
            <a:pPr lvl="2">
              <a:defRPr/>
            </a:pPr>
            <a:r>
              <a:rPr lang="en-US" altLang="ko-KR" dirty="0"/>
              <a:t>Y. Kwon et al., "Coordinated and Efficient Huge Page Management with Ingens", OSDI'16.</a:t>
            </a:r>
          </a:p>
          <a:p>
            <a:pPr lvl="2">
              <a:defRPr/>
            </a:pPr>
            <a:r>
              <a:rPr lang="en-US" altLang="ko-KR" dirty="0"/>
              <a:t>S. Yang et al., "Overcoming the Memory Wall with CXL-Enabled SSDs, ATC'23.</a:t>
            </a:r>
          </a:p>
          <a:p>
            <a:pPr lvl="2">
              <a:defRPr/>
            </a:pPr>
            <a:r>
              <a:rPr lang="en-US" altLang="ko-KR" dirty="0"/>
              <a:t>F. Manco et al., "My VM is Lighter (and Safer) than your Container, SOSP'17.</a:t>
            </a:r>
          </a:p>
          <a:p>
            <a:pPr lvl="2">
              <a:defRPr/>
            </a:pPr>
            <a:r>
              <a:rPr lang="en-US" altLang="ko-KR" dirty="0"/>
              <a:t>S. Ghemawat et al., “The Google File System,” SOSP'03.</a:t>
            </a:r>
          </a:p>
          <a:p>
            <a:pPr lvl="2">
              <a:defRPr/>
            </a:pPr>
            <a:r>
              <a:rPr lang="en-US" altLang="ko-KR" dirty="0"/>
              <a:t>S. Choi et al., "EnvPipe: Performance-preserving DNN Training Framework for Saving Energy", ATC’23.</a:t>
            </a:r>
          </a:p>
          <a:p>
            <a:pPr lvl="2">
              <a:defRPr/>
            </a:pPr>
            <a:r>
              <a:rPr lang="en-US" altLang="ko-KR" dirty="0"/>
              <a:t>C. Wang et al., "SEPH: Scalable, Efficient, and Predictable Hashing on Persistent Memory", OSDI'23.</a:t>
            </a:r>
          </a:p>
          <a:p>
            <a:pPr lvl="2">
              <a:defRPr/>
            </a:pPr>
            <a:r>
              <a:rPr lang="en-US" altLang="ko-KR" dirty="0"/>
              <a:t>Yang et al., "GL-Cache: Group-level learning for efficient and high-performance caching", FAST’23.</a:t>
            </a:r>
          </a:p>
          <a:p>
            <a:pPr lvl="2">
              <a:defRPr/>
            </a:pPr>
            <a:r>
              <a:rPr lang="en-US" altLang="ko-KR" dirty="0"/>
              <a:t>B. Kim et al., "Design Tradeoffs for SSD Reliability", FAST'19.</a:t>
            </a:r>
          </a:p>
          <a:p>
            <a:pPr lvl="2">
              <a:defRPr/>
            </a:pPr>
            <a:r>
              <a:rPr lang="en-US" altLang="ko-KR" dirty="0"/>
              <a:t>Zhong et al., "MadFS: Per-File Virtualization for Userspace Persistent Memory Filesystems", FAST'23.</a:t>
            </a:r>
          </a:p>
          <a:p>
            <a:pPr lvl="2">
              <a:defRPr/>
            </a:pPr>
            <a:r>
              <a:rPr lang="en-US" altLang="ko-KR" dirty="0"/>
              <a:t>M. Abdi et al. "Palette Load Balancing: Locality Hints for Serverless Functions", Eurosys'23.</a:t>
            </a:r>
          </a:p>
          <a:p>
            <a:pPr lvl="2">
              <a:defRPr/>
            </a:pPr>
            <a:r>
              <a:rPr lang="en-US" altLang="ko-KR" dirty="0"/>
              <a:t>O. Balmau et al, “SILK: Preventing Latency Spikes in Log-Structured Merge Key-Value Stores”, ATC'19. </a:t>
            </a:r>
          </a:p>
        </p:txBody>
      </p:sp>
      <p:sp>
        <p:nvSpPr>
          <p:cNvPr id="4" name="Text Box 68">
            <a:extLst>
              <a:ext uri="{FF2B5EF4-FFF2-40B4-BE49-F238E27FC236}">
                <a16:creationId xmlns:a16="http://schemas.microsoft.com/office/drawing/2014/main" id="{91079A0D-C847-4A28-9203-490BD064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15" y="6262328"/>
            <a:ext cx="8524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 Please let me know if you want to present other papers (major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conf. &amp; 2020 or later)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950C1D98-FE81-4FEF-A860-BC074737EEBD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283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EE0AA84B-110D-4D62-9DA8-BD24FB1D2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Papers about how to read/write a paper? </a:t>
            </a:r>
            <a:endParaRPr lang="ko-KR" altLang="en-US" dirty="0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2CAC85F5-38E4-4829-B373-D99DA067AA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2"/>
            <a:ext cx="8642350" cy="410455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How to read a paper.</a:t>
            </a:r>
          </a:p>
          <a:p>
            <a:pPr lvl="1">
              <a:defRPr/>
            </a:pPr>
            <a:r>
              <a:rPr lang="en-US" altLang="ko-KR" dirty="0"/>
              <a:t>J. Eisner, “How to Read a Technical Paper”, https://www.cs.jhu.edu/~jason/advice/how-to-read-a-paper.html.</a:t>
            </a:r>
          </a:p>
          <a:p>
            <a:pPr lvl="1">
              <a:defRPr/>
            </a:pPr>
            <a:r>
              <a:rPr lang="en-US" altLang="ko-KR" dirty="0"/>
              <a:t>Roy Levin and David D. Redell, “How (and How Not) to Write a Good Systems Paper”, ACM Operating Systems Review, 1983.</a:t>
            </a:r>
          </a:p>
          <a:p>
            <a:pPr lvl="1">
              <a:defRPr/>
            </a:pPr>
            <a:r>
              <a:rPr lang="en-US" altLang="ko-KR" dirty="0"/>
              <a:t>J. Maletic, “How to Read and Evaluate Technical Papers”, http://www.cs.kent.edu/~jmaletic/howtoread.html.</a:t>
            </a:r>
          </a:p>
          <a:p>
            <a:pPr lvl="1">
              <a:defRPr/>
            </a:pPr>
            <a:r>
              <a:rPr lang="en-US" altLang="ko-KR" dirty="0"/>
              <a:t>S. Keshav, “How to read a paper”, http://ccr.sigcomm.org/online/files/p83-keshavA.pdf  </a:t>
            </a:r>
          </a:p>
          <a:p>
            <a:pPr>
              <a:defRPr/>
            </a:pPr>
            <a:r>
              <a:rPr lang="en-US" altLang="ko-KR" dirty="0"/>
              <a:t>Papers used in other universities</a:t>
            </a:r>
          </a:p>
          <a:p>
            <a:pPr lvl="1">
              <a:defRPr/>
            </a:pPr>
            <a:r>
              <a:rPr lang="en-US" altLang="ko-KR" dirty="0"/>
              <a:t>Advanced Cloud Computing, https://www.cs.cmu.edu/~15719/</a:t>
            </a:r>
          </a:p>
          <a:p>
            <a:pPr lvl="1">
              <a:defRPr/>
            </a:pPr>
            <a:r>
              <a:rPr lang="en-US" altLang="ko-KR" dirty="0"/>
              <a:t>Stanford Tech. Training for Big data, https://uit.stanford.edu/service/techtraining/class/fundamentals-big-data  </a:t>
            </a:r>
          </a:p>
          <a:p>
            <a:pPr lvl="1">
              <a:defRPr/>
            </a:pPr>
            <a:r>
              <a:rPr lang="en-US" altLang="ko-KR" dirty="0"/>
              <a:t>Big data analytics, https://www.ee.columbia.edu/~cylin/course/bigdata/</a:t>
            </a:r>
          </a:p>
          <a:p>
            <a:pPr lvl="1">
              <a:defRPr/>
            </a:pPr>
            <a:r>
              <a:rPr lang="en-US" altLang="ko-KR" dirty="0"/>
              <a:t>Bigdata papers reading, https://github.com/thuva4/Bigdata-Papers-Reading</a:t>
            </a:r>
          </a:p>
          <a:p>
            <a:pPr lvl="1">
              <a:defRPr/>
            </a:pPr>
            <a:r>
              <a:rPr lang="en-US" altLang="ko-KR" dirty="0"/>
              <a:t>Advanced Topics in Cloud Computing, https://mobitec.ie.cuhk.edu.hk/cmsc5735/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B0C06D0B-A3C3-42B5-8752-471B0DE6D0D7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1853A3-A76B-46F0-B58D-1C020DEA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53" y="4808537"/>
            <a:ext cx="3457574" cy="19878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311C8D-ABD7-FAD6-65B7-9C072CB0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75" y="4941166"/>
            <a:ext cx="3976589" cy="1916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27629</TotalTime>
  <Words>2040</Words>
  <Application>Microsoft Office PowerPoint</Application>
  <PresentationFormat>화면 슬라이드 쇼(4:3)</PresentationFormat>
  <Paragraphs>214</Paragraphs>
  <Slides>15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굴림</vt:lpstr>
      <vt:lpstr>Arial</vt:lpstr>
      <vt:lpstr>Tahoma</vt:lpstr>
      <vt:lpstr>Wingdings</vt:lpstr>
      <vt:lpstr>파일캐쉬서식</vt:lpstr>
      <vt:lpstr>빅데이터 플랫폼과 클라우드 서비스 (Bigdata Platform and Cloud Service) </vt:lpstr>
      <vt:lpstr>Course Objective</vt:lpstr>
      <vt:lpstr>Course text</vt:lpstr>
      <vt:lpstr>Course text</vt:lpstr>
      <vt:lpstr>Paper lists (Suggested)</vt:lpstr>
      <vt:lpstr>Paper lists (Suggested)</vt:lpstr>
      <vt:lpstr>Paper lists (Suggested)</vt:lpstr>
      <vt:lpstr>Paper lists (Candidates)</vt:lpstr>
      <vt:lpstr>Papers about how to read/write a paper? </vt:lpstr>
      <vt:lpstr>Lecture details </vt:lpstr>
      <vt:lpstr>How to present</vt:lpstr>
      <vt:lpstr>How to review a paper</vt:lpstr>
      <vt:lpstr>How to make a proposal </vt:lpstr>
      <vt:lpstr>Evaluation </vt:lpstr>
      <vt:lpstr>Discussion 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jongmoo choi</cp:lastModifiedBy>
  <cp:revision>850</cp:revision>
  <cp:lastPrinted>2000-10-17T04:49:16Z</cp:lastPrinted>
  <dcterms:created xsi:type="dcterms:W3CDTF">2000-07-27T08:49:33Z</dcterms:created>
  <dcterms:modified xsi:type="dcterms:W3CDTF">2024-09-03T02:35:59Z</dcterms:modified>
</cp:coreProperties>
</file>