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handoutMasterIdLst>
    <p:handoutMasterId r:id="rId19"/>
  </p:handout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9" r:id="rId11"/>
    <p:sldId id="270" r:id="rId12"/>
    <p:sldId id="265" r:id="rId13"/>
    <p:sldId id="267" r:id="rId14"/>
    <p:sldId id="271" r:id="rId15"/>
    <p:sldId id="272" r:id="rId16"/>
    <p:sldId id="273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34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FDA00C2B-336A-4A1C-B906-F28CE59370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12943C6-F8A4-4813-B3C2-2FCBD18AABA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701DBB-5FA6-4FD4-99E3-78ED0DDB10B6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E797648-F290-4377-839B-E756291F29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4CF6198-A860-4D96-A861-850FFF10BEE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621A0-8537-4552-80C4-4C9E01CFF1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7668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CE8916-9490-4D35-9209-67D247BB6E15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1DC7-23AD-4059-A709-A2D7AE2656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58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549" y="365760"/>
            <a:ext cx="11700756" cy="63572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549" y="1262743"/>
            <a:ext cx="11700756" cy="491739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sz="2400"/>
            </a:lvl1pPr>
            <a:lvl2pPr>
              <a:lnSpc>
                <a:spcPct val="100000"/>
              </a:lnSpc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Aft>
                <a:spcPts val="600"/>
              </a:spcAft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defRPr sz="1600"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4D717A-BF53-44D5-B5D8-F0EB98875BAC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1DC7-23AD-4059-A709-A2D7AE2656B0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9405C3D3-E289-44A7-8FAA-8975F2B76E38}"/>
              </a:ext>
            </a:extLst>
          </p:cNvPr>
          <p:cNvCxnSpPr/>
          <p:nvPr userDrawn="1"/>
        </p:nvCxnSpPr>
        <p:spPr>
          <a:xfrm>
            <a:off x="252549" y="1088573"/>
            <a:ext cx="1170075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891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CE8916-9490-4D35-9209-67D247BB6E15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1DC7-23AD-4059-A709-A2D7AE2656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6204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CE8916-9490-4D35-9209-67D247BB6E15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1DC7-23AD-4059-A709-A2D7AE2656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704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CE8916-9490-4D35-9209-67D247BB6E15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1DC7-23AD-4059-A709-A2D7AE2656B0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607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CE8916-9490-4D35-9209-67D247BB6E15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1DC7-23AD-4059-A709-A2D7AE2656B0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26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CE8916-9490-4D35-9209-67D247BB6E15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1DC7-23AD-4059-A709-A2D7AE2656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4748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CE8916-9490-4D35-9209-67D247BB6E15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1DC7-23AD-4059-A709-A2D7AE2656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6282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CE8916-9490-4D35-9209-67D247BB6E15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1DC7-23AD-4059-A709-A2D7AE2656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1226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CE8916-9490-4D35-9209-67D247BB6E15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1DC7-23AD-4059-A709-A2D7AE2656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81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7CE8916-9490-4D35-9209-67D247BB6E15}" type="datetimeFigureOut">
              <a:rPr lang="ko-KR" altLang="en-US" smtClean="0"/>
              <a:t>2026-09-07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1DC7-23AD-4059-A709-A2D7AE2656B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9493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E4959B96-E1FC-48E9-B285-5108EF9B33E7}"/>
              </a:ext>
            </a:extLst>
          </p:cNvPr>
          <p:cNvSpPr/>
          <p:nvPr userDrawn="1"/>
        </p:nvSpPr>
        <p:spPr>
          <a:xfrm>
            <a:off x="0" y="6566263"/>
            <a:ext cx="12192000" cy="2917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549" y="365760"/>
            <a:ext cx="11700756" cy="8882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549" y="1419498"/>
            <a:ext cx="11700756" cy="4760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31DC7-23AD-4059-A709-A2D7AE2656B0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5647553-56F1-4673-94BE-9DE5FAD161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1909" y="70304"/>
            <a:ext cx="1733280" cy="29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819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Log-structured_merge-tree" TargetMode="External"/><Relationship Id="rId2" Type="http://schemas.openxmlformats.org/officeDocument/2006/relationships/hyperlink" Target="https://doi.org/10.1145/3033273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elog.io/@dls4585/%EB%85%BC%EB%AC%B8%EB%A6%AC%EB%B7%B0-WiscKey-Key-Value-Store%EC%97%90%EC%84%9C-Key%EC%99%80-Value%EC%9D%98-%EB%B6%84%EB%A6%AC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3078D68-555D-401F-B9EC-A575AA518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6388" y="2690949"/>
            <a:ext cx="9144000" cy="1796541"/>
          </a:xfrm>
        </p:spPr>
        <p:txBody>
          <a:bodyPr>
            <a:normAutofit/>
          </a:bodyPr>
          <a:lstStyle/>
          <a:p>
            <a:pPr algn="l"/>
            <a:r>
              <a:rPr lang="en-US" altLang="ko-KR" sz="4400" dirty="0" err="1"/>
              <a:t>WiscKey</a:t>
            </a:r>
            <a:r>
              <a:rPr lang="en-US" altLang="ko-KR" sz="4400" dirty="0"/>
              <a:t>: Separating Keys from Values in SSD-Conscious Storage</a:t>
            </a:r>
            <a:endParaRPr lang="ko-KR" altLang="en-US" sz="4400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38CB7FC-DB39-4119-B076-8C06FB115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6388" y="4716736"/>
            <a:ext cx="9144000" cy="743540"/>
          </a:xfrm>
        </p:spPr>
        <p:txBody>
          <a:bodyPr/>
          <a:lstStyle/>
          <a:p>
            <a:pPr algn="l"/>
            <a:r>
              <a:rPr lang="en-US" altLang="ko-KR" dirty="0"/>
              <a:t>72251468 </a:t>
            </a:r>
            <a:r>
              <a:rPr lang="ko-KR" altLang="en-US" dirty="0"/>
              <a:t>김민성</a:t>
            </a: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5DBF8AF7-E1F3-43C4-A1F9-78C0BB581A16}"/>
              </a:ext>
            </a:extLst>
          </p:cNvPr>
          <p:cNvCxnSpPr/>
          <p:nvPr/>
        </p:nvCxnSpPr>
        <p:spPr>
          <a:xfrm>
            <a:off x="496388" y="4548449"/>
            <a:ext cx="860406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8991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D1B0BD-BE06-44C4-863C-786A8995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7D6592-0590-4A3D-B4F4-0F88AE68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Key-value store</a:t>
            </a:r>
          </a:p>
          <a:p>
            <a:pPr lvl="1"/>
            <a:r>
              <a:rPr lang="ko-KR" altLang="en-US" dirty="0"/>
              <a:t>컴퓨터를</a:t>
            </a:r>
            <a:r>
              <a:rPr lang="en-US" altLang="ko-KR" dirty="0"/>
              <a:t> </a:t>
            </a:r>
            <a:r>
              <a:rPr lang="ko-KR" altLang="en-US" dirty="0"/>
              <a:t>사용하고 소프트웨어가 발전하며 수많은 데이터를 저장하고 처리해야 하는 상황이 생겨난다</a:t>
            </a:r>
            <a:r>
              <a:rPr lang="en-US" altLang="ko-KR" dirty="0"/>
              <a:t>.</a:t>
            </a:r>
          </a:p>
          <a:p>
            <a:pPr lvl="1"/>
            <a:r>
              <a:rPr lang="ko-KR" altLang="en-US" dirty="0"/>
              <a:t>실질적인 데이터</a:t>
            </a:r>
            <a:r>
              <a:rPr lang="en-US" altLang="ko-KR" dirty="0"/>
              <a:t>(Value)</a:t>
            </a:r>
            <a:r>
              <a:rPr lang="ko-KR" altLang="en-US" dirty="0"/>
              <a:t>와 데이터의 식별자</a:t>
            </a:r>
            <a:r>
              <a:rPr lang="en-US" altLang="ko-KR" dirty="0"/>
              <a:t>(Key)</a:t>
            </a:r>
            <a:r>
              <a:rPr lang="ko-KR" altLang="en-US" dirty="0"/>
              <a:t>를 한 쌍으로 묶어 저장</a:t>
            </a:r>
            <a:endParaRPr lang="en-US" altLang="ko-KR" dirty="0"/>
          </a:p>
          <a:p>
            <a:r>
              <a:rPr lang="en-US" altLang="ko-KR" dirty="0"/>
              <a:t>Hard Disk Drive (HDD)</a:t>
            </a:r>
          </a:p>
          <a:p>
            <a:pPr lvl="1"/>
            <a:r>
              <a:rPr lang="ko-KR" altLang="en-US" dirty="0"/>
              <a:t>물리적인</a:t>
            </a:r>
            <a:r>
              <a:rPr lang="en-US" altLang="ko-KR" dirty="0"/>
              <a:t> </a:t>
            </a:r>
            <a:r>
              <a:rPr lang="ko-KR" altLang="en-US" dirty="0"/>
              <a:t>헤드가 회전하는 디스크에 담긴 정보를 읽는 형태의 저장장치</a:t>
            </a:r>
            <a:endParaRPr lang="en-US" altLang="ko-KR" dirty="0"/>
          </a:p>
          <a:p>
            <a:pPr lvl="1"/>
            <a:r>
              <a:rPr lang="ko-KR" altLang="en-US" dirty="0"/>
              <a:t>헤드가 정보가 있는 곳까지 움직여야 하기 때문에 </a:t>
            </a:r>
            <a:r>
              <a:rPr lang="en-US" altLang="ko-KR" dirty="0"/>
              <a:t>Random IO</a:t>
            </a:r>
            <a:r>
              <a:rPr lang="ko-KR" altLang="en-US" dirty="0"/>
              <a:t>에 약하다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Solid State Disk (SSD)</a:t>
            </a:r>
          </a:p>
          <a:p>
            <a:pPr lvl="1"/>
            <a:r>
              <a:rPr lang="ko-KR" altLang="en-US" dirty="0"/>
              <a:t>반도체를</a:t>
            </a:r>
            <a:r>
              <a:rPr lang="en-US" altLang="ko-KR" dirty="0"/>
              <a:t> </a:t>
            </a:r>
            <a:r>
              <a:rPr lang="ko-KR" altLang="en-US" dirty="0"/>
              <a:t>이용해 데이터를 읽고 쓰는 형태의 저장장치</a:t>
            </a:r>
            <a:endParaRPr lang="en-US" altLang="ko-KR" dirty="0"/>
          </a:p>
          <a:p>
            <a:pPr lvl="1"/>
            <a:r>
              <a:rPr lang="ko-KR" altLang="en-US" dirty="0"/>
              <a:t>물리적인 헤드가 없어 </a:t>
            </a:r>
            <a:r>
              <a:rPr lang="en-US" altLang="ko-KR" dirty="0"/>
              <a:t>Random IO</a:t>
            </a:r>
            <a:r>
              <a:rPr lang="ko-KR" altLang="en-US" dirty="0"/>
              <a:t>에 더 효율적이다</a:t>
            </a:r>
            <a:r>
              <a:rPr lang="en-US" altLang="ko-KR" dirty="0"/>
              <a:t>.</a:t>
            </a:r>
          </a:p>
        </p:txBody>
      </p:sp>
      <p:pic>
        <p:nvPicPr>
          <p:cNvPr id="2050" name="Picture 2" descr="키-값 데이터베이스 - 위키백과, 우리 모두의 백과사전">
            <a:extLst>
              <a:ext uri="{FF2B5EF4-FFF2-40B4-BE49-F238E27FC236}">
                <a16:creationId xmlns:a16="http://schemas.microsoft.com/office/drawing/2014/main" id="{673C2E00-DF32-4B17-AE2B-454F78873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1535" y="2253456"/>
            <a:ext cx="2682784" cy="1815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F6A73273-E6B3-4A4A-8D31-54CB4F24AC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55" r="5572"/>
          <a:stretch/>
        </p:blipFill>
        <p:spPr>
          <a:xfrm>
            <a:off x="7184571" y="4488997"/>
            <a:ext cx="4519748" cy="185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258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D1B0BD-BE06-44C4-863C-786A8995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7D6592-0590-4A3D-B4F4-0F88AE68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Read Amplification (RA)</a:t>
            </a:r>
          </a:p>
          <a:p>
            <a:pPr lvl="1"/>
            <a:r>
              <a:rPr lang="ko-KR" altLang="en-US" dirty="0"/>
              <a:t>사용자가</a:t>
            </a:r>
            <a:r>
              <a:rPr lang="en-US" altLang="ko-KR" dirty="0"/>
              <a:t> </a:t>
            </a:r>
            <a:r>
              <a:rPr lang="ko-KR" altLang="en-US" dirty="0"/>
              <a:t>요구한 데이터보다 많은 데이터를 읽을 때 읽기 증폭이 발생한다고 한다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Write Amplification (WA)</a:t>
            </a:r>
          </a:p>
          <a:p>
            <a:pPr lvl="1"/>
            <a:r>
              <a:rPr lang="ko-KR" altLang="en-US" dirty="0"/>
              <a:t>새롭게 기록해야 하는 데이터보다 많은 데이터를 쓸 때 쓰기 증폭이 발생한다고 한다</a:t>
            </a:r>
            <a:r>
              <a:rPr lang="en-US" altLang="ko-KR" dirty="0"/>
              <a:t>.</a:t>
            </a:r>
          </a:p>
          <a:p>
            <a:pPr lvl="1"/>
            <a:endParaRPr lang="en-US" altLang="ko-KR" dirty="0"/>
          </a:p>
          <a:p>
            <a:r>
              <a:rPr lang="en-US" altLang="ko-KR" dirty="0"/>
              <a:t>Read/Write</a:t>
            </a:r>
            <a:r>
              <a:rPr lang="ko-KR" altLang="en-US" dirty="0"/>
              <a:t>를 최적화해야 하는 이유</a:t>
            </a:r>
            <a:endParaRPr lang="en-US" altLang="ko-KR" dirty="0"/>
          </a:p>
          <a:p>
            <a:pPr lvl="1"/>
            <a:r>
              <a:rPr lang="ko-KR" altLang="en-US" dirty="0"/>
              <a:t>읽기 및 쓰기 작업을 수행할 때 </a:t>
            </a:r>
            <a:r>
              <a:rPr lang="en-US" altLang="ko-KR" dirty="0"/>
              <a:t>HDD</a:t>
            </a:r>
            <a:r>
              <a:rPr lang="ko-KR" altLang="en-US" dirty="0"/>
              <a:t>는 물리적인 헤드의 수명이</a:t>
            </a:r>
            <a:r>
              <a:rPr lang="en-US" altLang="ko-KR" dirty="0"/>
              <a:t>, SSD</a:t>
            </a:r>
            <a:r>
              <a:rPr lang="ko-KR" altLang="en-US" dirty="0"/>
              <a:t>는 플래시 메모리의 수명이 닳는다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Read/Write Amplification</a:t>
            </a:r>
            <a:r>
              <a:rPr lang="ko-KR" altLang="en-US" dirty="0"/>
              <a:t>이 높으면 하드웨어의 수명과 성능을 감소시킨다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0543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D1B0BD-BE06-44C4-863C-786A8995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7D6592-0590-4A3D-B4F4-0F88AE68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LSM Tree (Log Structured Merge Tree)</a:t>
            </a:r>
          </a:p>
          <a:p>
            <a:pPr lvl="1"/>
            <a:r>
              <a:rPr lang="ko-KR" altLang="en-US" dirty="0"/>
              <a:t>쓰기 작업에 최적화된 자료 구조</a:t>
            </a:r>
            <a:endParaRPr lang="en-US" altLang="ko-KR" dirty="0"/>
          </a:p>
          <a:p>
            <a:endParaRPr lang="en-US" altLang="ko-KR" dirty="0"/>
          </a:p>
          <a:p>
            <a:pPr lvl="1"/>
            <a:r>
              <a:rPr lang="ko-KR" altLang="en-US" dirty="0"/>
              <a:t>각각의 저장 공간은 </a:t>
            </a:r>
            <a:r>
              <a:rPr lang="en-US" altLang="ko-KR" dirty="0"/>
              <a:t>Level</a:t>
            </a:r>
            <a:r>
              <a:rPr lang="ko-KR" altLang="en-US" dirty="0"/>
              <a:t>로 구분</a:t>
            </a:r>
            <a:endParaRPr lang="en-US" altLang="ko-KR" dirty="0"/>
          </a:p>
          <a:p>
            <a:pPr lvl="1"/>
            <a:r>
              <a:rPr lang="en-US" altLang="ko-KR" dirty="0"/>
              <a:t>Level 0</a:t>
            </a:r>
            <a:r>
              <a:rPr lang="ko-KR" altLang="en-US" dirty="0"/>
              <a:t>부터 순차적으로 데이터를 저장</a:t>
            </a:r>
            <a:endParaRPr lang="en-US" altLang="ko-KR" dirty="0"/>
          </a:p>
          <a:p>
            <a:pPr lvl="1"/>
            <a:r>
              <a:rPr lang="ko-KR" altLang="en-US" dirty="0"/>
              <a:t>공간이 가득 찼다면 상위 </a:t>
            </a:r>
            <a:r>
              <a:rPr lang="en-US" altLang="ko-KR" dirty="0"/>
              <a:t>Level</a:t>
            </a:r>
            <a:r>
              <a:rPr lang="ko-KR" altLang="en-US" dirty="0"/>
              <a:t>로 병합 및 정렬</a:t>
            </a:r>
            <a:endParaRPr lang="en-US" altLang="ko-KR" dirty="0"/>
          </a:p>
          <a:p>
            <a:pPr lvl="1"/>
            <a:r>
              <a:rPr lang="ko-KR" altLang="en-US" dirty="0"/>
              <a:t>병합하는 과정을 </a:t>
            </a:r>
            <a:r>
              <a:rPr lang="en-US" altLang="ko-KR" dirty="0"/>
              <a:t>Compaction</a:t>
            </a:r>
            <a:r>
              <a:rPr lang="ko-KR" altLang="en-US" dirty="0"/>
              <a:t>이라고 한다</a:t>
            </a:r>
            <a:r>
              <a:rPr lang="en-US" altLang="ko-KR" dirty="0"/>
              <a:t>.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23A41567-8274-4637-AC8B-D8C3AA642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116" y="2056203"/>
            <a:ext cx="5532816" cy="3254293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BF1D8EDD-4465-4122-A14E-74AFC12EFC18}"/>
              </a:ext>
            </a:extLst>
          </p:cNvPr>
          <p:cNvSpPr/>
          <p:nvPr/>
        </p:nvSpPr>
        <p:spPr>
          <a:xfrm>
            <a:off x="2136329" y="5028100"/>
            <a:ext cx="369187" cy="5940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304CF9C-6652-4F29-8006-3DCE47A159FC}"/>
              </a:ext>
            </a:extLst>
          </p:cNvPr>
          <p:cNvSpPr/>
          <p:nvPr/>
        </p:nvSpPr>
        <p:spPr>
          <a:xfrm>
            <a:off x="1713961" y="5032453"/>
            <a:ext cx="369187" cy="5940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7B6731D-1AAE-46A1-8BB5-4833328F26D4}"/>
              </a:ext>
            </a:extLst>
          </p:cNvPr>
          <p:cNvSpPr/>
          <p:nvPr/>
        </p:nvSpPr>
        <p:spPr>
          <a:xfrm>
            <a:off x="2549992" y="5032450"/>
            <a:ext cx="369187" cy="5940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DA010190-5B61-47CD-B314-16D00C95F265}"/>
              </a:ext>
            </a:extLst>
          </p:cNvPr>
          <p:cNvSpPr/>
          <p:nvPr/>
        </p:nvSpPr>
        <p:spPr>
          <a:xfrm>
            <a:off x="4539899" y="5036803"/>
            <a:ext cx="369187" cy="5940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BB2DE1-999B-4996-9707-14685ADFCB1C}"/>
              </a:ext>
            </a:extLst>
          </p:cNvPr>
          <p:cNvSpPr txBox="1"/>
          <p:nvPr/>
        </p:nvSpPr>
        <p:spPr>
          <a:xfrm>
            <a:off x="1626871" y="4962789"/>
            <a:ext cx="14590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400" spc="600" dirty="0">
                <a:latin typeface="Fira Code" pitchFamily="1" charset="0"/>
                <a:ea typeface="Fira Code" pitchFamily="1" charset="0"/>
                <a:cs typeface="Fira Code" pitchFamily="1" charset="0"/>
              </a:rPr>
              <a:t>009</a:t>
            </a:r>
            <a:endParaRPr lang="ko-KR" altLang="en-US" sz="4400" spc="600" dirty="0">
              <a:latin typeface="Fira Code" pitchFamily="1" charset="0"/>
              <a:cs typeface="Fira Code" pitchFamily="1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9CAEAF-AD4F-42A2-8357-FF510CD87CF6}"/>
              </a:ext>
            </a:extLst>
          </p:cNvPr>
          <p:cNvSpPr txBox="1"/>
          <p:nvPr/>
        </p:nvSpPr>
        <p:spPr>
          <a:xfrm>
            <a:off x="4034771" y="4962788"/>
            <a:ext cx="14590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400" spc="600" dirty="0">
                <a:latin typeface="Fira Code" pitchFamily="1" charset="0"/>
                <a:ea typeface="Fira Code" pitchFamily="1" charset="0"/>
                <a:cs typeface="Fira Code" pitchFamily="1" charset="0"/>
              </a:rPr>
              <a:t>010</a:t>
            </a:r>
            <a:endParaRPr lang="ko-KR" altLang="en-US" sz="4400" spc="600" dirty="0">
              <a:latin typeface="Fira Code" pitchFamily="1" charset="0"/>
              <a:cs typeface="Fira Code" pitchFamily="1" charset="0"/>
            </a:endParaRPr>
          </a:p>
        </p:txBody>
      </p:sp>
      <p:sp>
        <p:nvSpPr>
          <p:cNvPr id="8" name="화살표: 오른쪽 7">
            <a:extLst>
              <a:ext uri="{FF2B5EF4-FFF2-40B4-BE49-F238E27FC236}">
                <a16:creationId xmlns:a16="http://schemas.microsoft.com/office/drawing/2014/main" id="{B594B083-6D9E-4C04-8EFF-C0614743E463}"/>
              </a:ext>
            </a:extLst>
          </p:cNvPr>
          <p:cNvSpPr/>
          <p:nvPr/>
        </p:nvSpPr>
        <p:spPr>
          <a:xfrm>
            <a:off x="3176076" y="5214705"/>
            <a:ext cx="678391" cy="265611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B3A0E6-5DC1-4E15-BD21-DF071CD34895}"/>
              </a:ext>
            </a:extLst>
          </p:cNvPr>
          <p:cNvSpPr txBox="1"/>
          <p:nvPr/>
        </p:nvSpPr>
        <p:spPr>
          <a:xfrm>
            <a:off x="2726273" y="5941435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Level 0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361E638-F3E9-45B3-A8D1-55B58DB9BCA5}"/>
              </a:ext>
            </a:extLst>
          </p:cNvPr>
          <p:cNvSpPr txBox="1"/>
          <p:nvPr/>
        </p:nvSpPr>
        <p:spPr>
          <a:xfrm>
            <a:off x="1832222" y="5941435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Level 1</a:t>
            </a:r>
            <a:endParaRPr lang="ko-KR" alt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324900-928B-46E5-BACB-938FBABF7877}"/>
              </a:ext>
            </a:extLst>
          </p:cNvPr>
          <p:cNvSpPr txBox="1"/>
          <p:nvPr/>
        </p:nvSpPr>
        <p:spPr>
          <a:xfrm>
            <a:off x="929840" y="5941435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Level 2</a:t>
            </a:r>
            <a:endParaRPr lang="ko-KR" altLang="en-US" dirty="0"/>
          </a:p>
        </p:txBody>
      </p: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47799FB8-47F3-45C6-A83C-A20ECF1F2C03}"/>
              </a:ext>
            </a:extLst>
          </p:cNvPr>
          <p:cNvCxnSpPr>
            <a:endCxn id="14" idx="0"/>
          </p:cNvCxnSpPr>
          <p:nvPr/>
        </p:nvCxnSpPr>
        <p:spPr>
          <a:xfrm flipH="1">
            <a:off x="1379643" y="5622193"/>
            <a:ext cx="449802" cy="319242"/>
          </a:xfrm>
          <a:prstGeom prst="line">
            <a:avLst/>
          </a:prstGeom>
          <a:ln w="190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9A1F11AB-0AD2-47BC-A773-29F8D01C686B}"/>
              </a:ext>
            </a:extLst>
          </p:cNvPr>
          <p:cNvCxnSpPr>
            <a:cxnSpLocks/>
            <a:endCxn id="13" idx="0"/>
          </p:cNvCxnSpPr>
          <p:nvPr/>
        </p:nvCxnSpPr>
        <p:spPr>
          <a:xfrm flipH="1">
            <a:off x="2282025" y="5612809"/>
            <a:ext cx="20828" cy="328626"/>
          </a:xfrm>
          <a:prstGeom prst="line">
            <a:avLst/>
          </a:prstGeom>
          <a:ln w="190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09495772-55BA-4B5D-875E-44AE599E0AA1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2734586" y="5612809"/>
            <a:ext cx="441490" cy="328626"/>
          </a:xfrm>
          <a:prstGeom prst="line">
            <a:avLst/>
          </a:prstGeom>
          <a:ln w="190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화살표: 아래로 구부러짐 32">
            <a:extLst>
              <a:ext uri="{FF2B5EF4-FFF2-40B4-BE49-F238E27FC236}">
                <a16:creationId xmlns:a16="http://schemas.microsoft.com/office/drawing/2014/main" id="{D91DCAB4-9D0B-4018-85AC-4323A57095E6}"/>
              </a:ext>
            </a:extLst>
          </p:cNvPr>
          <p:cNvSpPr/>
          <p:nvPr/>
        </p:nvSpPr>
        <p:spPr>
          <a:xfrm flipH="1">
            <a:off x="4649690" y="4707795"/>
            <a:ext cx="546774" cy="254993"/>
          </a:xfrm>
          <a:prstGeom prst="curved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941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D214F94B-D4C9-44D3-B8EB-40EF0D25B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6434" y="1793966"/>
            <a:ext cx="5363017" cy="2995748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3D1B0BD-BE06-44C4-863C-786A8995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The Problem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7D6592-0590-4A3D-B4F4-0F88AE68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기존 데이터 저장 시스템의 한계</a:t>
            </a:r>
            <a:endParaRPr lang="en-US" altLang="ko-KR" dirty="0"/>
          </a:p>
          <a:p>
            <a:pPr lvl="1"/>
            <a:r>
              <a:rPr lang="en-US" altLang="ko-KR" dirty="0" err="1"/>
              <a:t>BigTable</a:t>
            </a:r>
            <a:r>
              <a:rPr lang="en-US" altLang="ko-KR" dirty="0"/>
              <a:t>,</a:t>
            </a:r>
            <a:r>
              <a:rPr lang="ko-KR" altLang="en-US" dirty="0"/>
              <a:t> </a:t>
            </a:r>
            <a:r>
              <a:rPr lang="en-US" altLang="ko-KR" dirty="0" err="1"/>
              <a:t>LevelDB</a:t>
            </a:r>
            <a:r>
              <a:rPr lang="en-US" altLang="ko-KR" dirty="0"/>
              <a:t>,</a:t>
            </a:r>
            <a:r>
              <a:rPr lang="ko-KR" altLang="en-US" dirty="0"/>
              <a:t> </a:t>
            </a:r>
            <a:r>
              <a:rPr lang="en-US" altLang="ko-KR" dirty="0"/>
              <a:t>Cassandra,</a:t>
            </a:r>
            <a:r>
              <a:rPr lang="ko-KR" altLang="en-US" dirty="0"/>
              <a:t> </a:t>
            </a:r>
            <a:r>
              <a:rPr lang="en-US" altLang="ko-KR" dirty="0" err="1"/>
              <a:t>RocksDB</a:t>
            </a:r>
            <a:r>
              <a:rPr lang="ko-KR" altLang="en-US" dirty="0"/>
              <a:t>등 모두 </a:t>
            </a:r>
            <a:r>
              <a:rPr lang="en-US" altLang="ko-KR" dirty="0"/>
              <a:t>LSM Tree</a:t>
            </a:r>
            <a:r>
              <a:rPr lang="ko-KR" altLang="en-US" dirty="0"/>
              <a:t>를 사용하고 있다</a:t>
            </a:r>
            <a:r>
              <a:rPr lang="en-US" altLang="ko-KR" dirty="0"/>
              <a:t>.</a:t>
            </a:r>
          </a:p>
          <a:p>
            <a:pPr lvl="1"/>
            <a:r>
              <a:rPr lang="ko-KR" altLang="en-US" dirty="0"/>
              <a:t>키</a:t>
            </a:r>
            <a:r>
              <a:rPr lang="en-US" altLang="ko-KR" dirty="0"/>
              <a:t>-</a:t>
            </a:r>
            <a:r>
              <a:rPr lang="ko-KR" altLang="en-US" dirty="0"/>
              <a:t>값 쌍을 하나의 요소로 취급해 </a:t>
            </a:r>
            <a:r>
              <a:rPr lang="en-US" altLang="ko-KR" dirty="0"/>
              <a:t>LSM</a:t>
            </a:r>
            <a:r>
              <a:rPr lang="ko-KR" altLang="en-US" dirty="0"/>
              <a:t> </a:t>
            </a:r>
            <a:r>
              <a:rPr lang="en-US" altLang="ko-KR" dirty="0"/>
              <a:t>Tree</a:t>
            </a:r>
            <a:r>
              <a:rPr lang="ko-KR" altLang="en-US" dirty="0"/>
              <a:t> 안에 저장</a:t>
            </a:r>
            <a:endParaRPr lang="en-US" altLang="ko-KR" dirty="0"/>
          </a:p>
          <a:p>
            <a:pPr lvl="1"/>
            <a:r>
              <a:rPr lang="en-US" altLang="ko-KR" dirty="0"/>
              <a:t>HDD</a:t>
            </a:r>
            <a:r>
              <a:rPr lang="ko-KR" altLang="en-US" dirty="0"/>
              <a:t>의 특장점에 초점이 맞춰진 데이터 구조</a:t>
            </a:r>
            <a:endParaRPr lang="en-US" altLang="ko-KR" dirty="0"/>
          </a:p>
          <a:p>
            <a:pPr lvl="1"/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Pros</a:t>
            </a:r>
          </a:p>
          <a:p>
            <a:pPr lvl="1"/>
            <a:r>
              <a:rPr lang="ko-KR" altLang="en-US" dirty="0"/>
              <a:t>요소들이 정렬되어 있어 순차 읽기에 매우 강력하다</a:t>
            </a:r>
            <a:r>
              <a:rPr lang="en-US" altLang="ko-KR" dirty="0"/>
              <a:t>.</a:t>
            </a:r>
          </a:p>
          <a:p>
            <a:pPr marL="457200" lvl="1" indent="0">
              <a:buNone/>
            </a:pPr>
            <a:r>
              <a:rPr lang="en-US" altLang="ko-KR" dirty="0"/>
              <a:t>Cons</a:t>
            </a:r>
          </a:p>
          <a:p>
            <a:pPr lvl="1"/>
            <a:r>
              <a:rPr lang="en-US" altLang="ko-KR" dirty="0"/>
              <a:t>Compaction </a:t>
            </a:r>
            <a:r>
              <a:rPr lang="ko-KR" altLang="en-US" dirty="0"/>
              <a:t>수행 시 키</a:t>
            </a:r>
            <a:r>
              <a:rPr lang="en-US" altLang="ko-KR" dirty="0"/>
              <a:t>-</a:t>
            </a:r>
            <a:r>
              <a:rPr lang="ko-KR" altLang="en-US" dirty="0"/>
              <a:t>값 쌍 전체를 옮기기 때문에</a:t>
            </a:r>
            <a:r>
              <a:rPr lang="en-US" altLang="ko-KR" dirty="0"/>
              <a:t> Write Amplification</a:t>
            </a:r>
            <a:r>
              <a:rPr lang="ko-KR" altLang="en-US" dirty="0"/>
              <a:t>이 높다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6341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E2DED0CC-757D-46F3-8FE0-A75245454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2082" y="3683726"/>
            <a:ext cx="5210523" cy="2757671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3D1B0BD-BE06-44C4-863C-786A8995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The Problem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7D6592-0590-4A3D-B4F4-0F88AE68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SSD</a:t>
            </a:r>
            <a:r>
              <a:rPr lang="ko-KR" altLang="en-US" dirty="0"/>
              <a:t>의 등장</a:t>
            </a:r>
            <a:endParaRPr lang="en-US" altLang="ko-KR" dirty="0"/>
          </a:p>
          <a:p>
            <a:pPr lvl="1"/>
            <a:r>
              <a:rPr lang="ko-KR" altLang="en-US" dirty="0"/>
              <a:t>물리적 헤드가 없어</a:t>
            </a:r>
            <a:r>
              <a:rPr lang="en-US" altLang="ko-KR" dirty="0"/>
              <a:t> random access </a:t>
            </a:r>
            <a:r>
              <a:rPr lang="ko-KR" altLang="en-US" dirty="0"/>
              <a:t>오버헤드가 사라졌다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Random access</a:t>
            </a:r>
            <a:r>
              <a:rPr lang="ko-KR" altLang="en-US" dirty="0"/>
              <a:t>를 병렬로 처리해 동시에 여러 위치에 접근할 수 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그러나</a:t>
            </a:r>
            <a:endParaRPr lang="en-US" altLang="ko-KR" dirty="0"/>
          </a:p>
          <a:p>
            <a:pPr lvl="1"/>
            <a:r>
              <a:rPr lang="ko-KR" altLang="en-US" dirty="0"/>
              <a:t>현재 사용되는 데이터 구조는 </a:t>
            </a:r>
            <a:r>
              <a:rPr lang="en-US" altLang="ko-KR" dirty="0"/>
              <a:t>SSD</a:t>
            </a:r>
            <a:r>
              <a:rPr lang="ko-KR" altLang="en-US" dirty="0"/>
              <a:t>의 장점을 살리지 못하고 있다</a:t>
            </a:r>
            <a:r>
              <a:rPr lang="en-US" altLang="ko-KR" dirty="0"/>
              <a:t>.</a:t>
            </a:r>
          </a:p>
          <a:p>
            <a:pPr lvl="1"/>
            <a:endParaRPr lang="en-US" altLang="ko-KR" dirty="0"/>
          </a:p>
          <a:p>
            <a:r>
              <a:rPr lang="ko-KR" altLang="en-US" dirty="0"/>
              <a:t>지나치게 큰 </a:t>
            </a:r>
            <a:r>
              <a:rPr lang="en-US" altLang="ko-KR" dirty="0"/>
              <a:t>RA/WA</a:t>
            </a:r>
          </a:p>
          <a:p>
            <a:pPr lvl="1"/>
            <a:r>
              <a:rPr lang="en-US" altLang="ko-KR" dirty="0"/>
              <a:t>Value</a:t>
            </a:r>
            <a:r>
              <a:rPr lang="ko-KR" altLang="en-US" dirty="0"/>
              <a:t>와 </a:t>
            </a:r>
            <a:r>
              <a:rPr lang="en-US" altLang="ko-KR" dirty="0"/>
              <a:t>DB</a:t>
            </a:r>
            <a:r>
              <a:rPr lang="ko-KR" altLang="en-US" dirty="0"/>
              <a:t>의 크기가 큰 경우</a:t>
            </a:r>
            <a:r>
              <a:rPr lang="en-US" altLang="ko-KR" dirty="0"/>
              <a:t>,</a:t>
            </a:r>
            <a:br>
              <a:rPr lang="en-US" altLang="ko-KR" dirty="0"/>
            </a:br>
            <a:r>
              <a:rPr lang="ko-KR" altLang="en-US" dirty="0"/>
              <a:t>수십배에서 수백배에</a:t>
            </a:r>
            <a:r>
              <a:rPr lang="en-US" altLang="ko-KR" dirty="0"/>
              <a:t> </a:t>
            </a:r>
            <a:r>
              <a:rPr lang="ko-KR" altLang="en-US" dirty="0"/>
              <a:t>달하는</a:t>
            </a:r>
            <a:r>
              <a:rPr lang="en-US" altLang="ko-KR" dirty="0"/>
              <a:t> RA/WA</a:t>
            </a:r>
            <a:r>
              <a:rPr lang="ko-KR" altLang="en-US" dirty="0"/>
              <a:t>가 발생한다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2604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D1B0BD-BE06-44C4-863C-786A8995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Design</a:t>
            </a:r>
            <a:r>
              <a:rPr lang="ko-KR" altLang="en-US" dirty="0"/>
              <a:t> </a:t>
            </a:r>
            <a:r>
              <a:rPr lang="en-US" altLang="ko-KR" dirty="0"/>
              <a:t>Goals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7D6592-0590-4A3D-B4F4-0F88AE68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Low WA/RA</a:t>
            </a:r>
          </a:p>
          <a:p>
            <a:pPr lvl="1"/>
            <a:r>
              <a:rPr lang="ko-KR" altLang="en-US" dirty="0"/>
              <a:t>큰</a:t>
            </a:r>
            <a:r>
              <a:rPr lang="en-US" altLang="ko-KR" dirty="0"/>
              <a:t> WA</a:t>
            </a:r>
            <a:r>
              <a:rPr lang="ko-KR" altLang="en-US" dirty="0"/>
              <a:t>는 </a:t>
            </a:r>
            <a:r>
              <a:rPr lang="en-US" altLang="ko-KR" dirty="0"/>
              <a:t>SSD</a:t>
            </a:r>
            <a:r>
              <a:rPr lang="ko-KR" altLang="en-US" dirty="0"/>
              <a:t>의 대역폭을 잡아먹고 수명을 깎는다</a:t>
            </a:r>
            <a:r>
              <a:rPr lang="en-US" altLang="ko-KR" dirty="0"/>
              <a:t>.</a:t>
            </a:r>
          </a:p>
          <a:p>
            <a:pPr lvl="1"/>
            <a:r>
              <a:rPr lang="ko-KR" altLang="en-US" dirty="0"/>
              <a:t>큰 </a:t>
            </a:r>
            <a:r>
              <a:rPr lang="en-US" altLang="ko-KR" dirty="0"/>
              <a:t>RA</a:t>
            </a:r>
            <a:r>
              <a:rPr lang="ko-KR" altLang="en-US" dirty="0"/>
              <a:t>는 다수의 읽기 요청을 보내 처리량을 감소시키고 캐시의 효율성을 떨어뜨린다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SSD optimized</a:t>
            </a:r>
          </a:p>
          <a:p>
            <a:pPr lvl="1"/>
            <a:r>
              <a:rPr lang="ko-KR" altLang="en-US" dirty="0"/>
              <a:t>순차 읽기와 병렬 읽기를 모두 활용해 </a:t>
            </a:r>
            <a:r>
              <a:rPr lang="en-US" altLang="ko-KR" dirty="0"/>
              <a:t>SSD</a:t>
            </a:r>
            <a:r>
              <a:rPr lang="ko-KR" altLang="en-US" dirty="0"/>
              <a:t>의 대역폭을 최대한 활용할 수 있도록 한다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Feature rich API</a:t>
            </a:r>
          </a:p>
          <a:p>
            <a:pPr lvl="1"/>
            <a:r>
              <a:rPr lang="en-US" altLang="ko-KR" dirty="0"/>
              <a:t>LSM Tree</a:t>
            </a:r>
            <a:r>
              <a:rPr lang="ko-KR" altLang="en-US" dirty="0"/>
              <a:t>가 유명해질 수 있었던 가장 큰 이유 중 하나인 </a:t>
            </a:r>
            <a:r>
              <a:rPr lang="en-US" altLang="ko-KR" dirty="0"/>
              <a:t>range query, snapshot</a:t>
            </a:r>
            <a:r>
              <a:rPr lang="ko-KR" altLang="en-US" dirty="0"/>
              <a:t>과 같은 현대적인 기능들을 모두 구현한다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Realistic key-value sizes</a:t>
            </a:r>
          </a:p>
          <a:p>
            <a:pPr lvl="1"/>
            <a:r>
              <a:rPr lang="ko-KR" altLang="en-US" dirty="0"/>
              <a:t>현대의 작업환경에서 </a:t>
            </a:r>
            <a:r>
              <a:rPr lang="en-US" altLang="ko-KR" dirty="0"/>
              <a:t>key</a:t>
            </a:r>
            <a:r>
              <a:rPr lang="ko-KR" altLang="en-US" dirty="0"/>
              <a:t>는 주로 매우 작은 값을 갖고</a:t>
            </a:r>
            <a:r>
              <a:rPr lang="en-US" altLang="ko-KR" dirty="0"/>
              <a:t>, value</a:t>
            </a:r>
            <a:r>
              <a:rPr lang="ko-KR" altLang="en-US" dirty="0"/>
              <a:t>는 매우 다양한 크기를 지닌다</a:t>
            </a:r>
            <a:r>
              <a:rPr lang="en-US" altLang="ko-KR" dirty="0"/>
              <a:t>.</a:t>
            </a:r>
          </a:p>
          <a:p>
            <a:pPr lvl="1"/>
            <a:r>
              <a:rPr lang="ko-KR" altLang="en-US" dirty="0"/>
              <a:t>이러한 현실적인 </a:t>
            </a:r>
            <a:r>
              <a:rPr lang="en-US" altLang="ko-KR" dirty="0"/>
              <a:t>key-value </a:t>
            </a:r>
            <a:r>
              <a:rPr lang="ko-KR" altLang="en-US" dirty="0"/>
              <a:t>크기에 대해 높은 성능을 보여주는 것을 목표로 한다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6773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D1B0BD-BE06-44C4-863C-786A8995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Key-Value Separation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7D6592-0590-4A3D-B4F4-0F88AE68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What are we doing wrong?</a:t>
            </a:r>
          </a:p>
          <a:p>
            <a:pPr lvl="1"/>
            <a:r>
              <a:rPr lang="ko-KR" altLang="en-US" dirty="0"/>
              <a:t>크기가</a:t>
            </a:r>
            <a:r>
              <a:rPr lang="en-US" altLang="ko-KR" dirty="0"/>
              <a:t> </a:t>
            </a:r>
            <a:r>
              <a:rPr lang="ko-KR" altLang="en-US" dirty="0"/>
              <a:t>매우 큰 </a:t>
            </a:r>
            <a:r>
              <a:rPr lang="en-US" altLang="ko-KR" dirty="0"/>
              <a:t>value </a:t>
            </a:r>
            <a:r>
              <a:rPr lang="ko-KR" altLang="en-US" dirty="0"/>
              <a:t>값들을 반복해서 다시 쓰고 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Compaction </a:t>
            </a:r>
            <a:r>
              <a:rPr lang="ko-KR" altLang="en-US" dirty="0"/>
              <a:t>작업 중 여러 </a:t>
            </a:r>
            <a:r>
              <a:rPr lang="en-US" altLang="ko-KR" dirty="0"/>
              <a:t>Level</a:t>
            </a:r>
            <a:r>
              <a:rPr lang="ko-KR" altLang="en-US" dirty="0"/>
              <a:t>을 거치게 되면 그만큼 반복해서 쓴다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How can we fix?</a:t>
            </a:r>
          </a:p>
          <a:p>
            <a:pPr lvl="1"/>
            <a:r>
              <a:rPr lang="ko-KR" altLang="en-US" dirty="0"/>
              <a:t>우리가 필요한 것은 </a:t>
            </a:r>
            <a:r>
              <a:rPr lang="en-US" altLang="ko-KR" dirty="0"/>
              <a:t>key</a:t>
            </a:r>
            <a:r>
              <a:rPr lang="ko-KR" altLang="en-US" dirty="0"/>
              <a:t>이고</a:t>
            </a:r>
            <a:r>
              <a:rPr lang="en-US" altLang="ko-KR" dirty="0"/>
              <a:t>, key</a:t>
            </a:r>
            <a:r>
              <a:rPr lang="ko-KR" altLang="en-US" dirty="0"/>
              <a:t>만 있다면 </a:t>
            </a:r>
            <a:r>
              <a:rPr lang="en-US" altLang="ko-KR" dirty="0"/>
              <a:t>value</a:t>
            </a:r>
            <a:r>
              <a:rPr lang="ko-KR" altLang="en-US" dirty="0"/>
              <a:t>를 찾을 수 있다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Key</a:t>
            </a:r>
            <a:r>
              <a:rPr lang="ko-KR" altLang="en-US" dirty="0"/>
              <a:t>와 </a:t>
            </a:r>
            <a:r>
              <a:rPr lang="en-US" altLang="ko-KR" dirty="0"/>
              <a:t>value</a:t>
            </a:r>
            <a:r>
              <a:rPr lang="ko-KR" altLang="en-US" dirty="0"/>
              <a:t>를 분리해 저장한다면</a:t>
            </a:r>
            <a:r>
              <a:rPr lang="en-US" altLang="ko-KR" dirty="0"/>
              <a:t>?</a:t>
            </a:r>
          </a:p>
          <a:p>
            <a:pPr lvl="1"/>
            <a:r>
              <a:rPr lang="ko-KR" altLang="en-US" dirty="0"/>
              <a:t>크기가 작은 </a:t>
            </a:r>
            <a:r>
              <a:rPr lang="en-US" altLang="ko-KR" dirty="0"/>
              <a:t>(</a:t>
            </a:r>
            <a:r>
              <a:rPr lang="ko-KR" altLang="en-US" dirty="0"/>
              <a:t>약 </a:t>
            </a:r>
            <a:r>
              <a:rPr lang="en-US" altLang="ko-KR" dirty="0"/>
              <a:t>16 byte) key</a:t>
            </a:r>
            <a:r>
              <a:rPr lang="ko-KR" altLang="en-US" dirty="0"/>
              <a:t>만 자주 쓰고</a:t>
            </a:r>
            <a:r>
              <a:rPr lang="en-US" altLang="ko-KR" dirty="0"/>
              <a:t>, </a:t>
            </a:r>
            <a:r>
              <a:rPr lang="ko-KR" altLang="en-US" dirty="0"/>
              <a:t>크기가 큰 </a:t>
            </a:r>
            <a:r>
              <a:rPr lang="en-US" altLang="ko-KR" dirty="0"/>
              <a:t>(</a:t>
            </a:r>
            <a:r>
              <a:rPr lang="ko-KR" altLang="en-US" dirty="0"/>
              <a:t>약 </a:t>
            </a:r>
            <a:r>
              <a:rPr lang="en-US" altLang="ko-KR" dirty="0"/>
              <a:t>1kb)</a:t>
            </a:r>
            <a:r>
              <a:rPr lang="ko-KR" altLang="en-US" dirty="0"/>
              <a:t> </a:t>
            </a:r>
            <a:r>
              <a:rPr lang="en-US" altLang="ko-KR" dirty="0"/>
              <a:t>value</a:t>
            </a:r>
            <a:r>
              <a:rPr lang="ko-KR" altLang="en-US" dirty="0"/>
              <a:t>는 덜 쓸 수 있다면</a:t>
            </a:r>
            <a:r>
              <a:rPr lang="en-US" altLang="ko-KR" dirty="0"/>
              <a:t>?</a:t>
            </a:r>
          </a:p>
          <a:p>
            <a:pPr lvl="1"/>
            <a:endParaRPr lang="en-US" altLang="ko-KR" dirty="0"/>
          </a:p>
          <a:p>
            <a:r>
              <a:rPr lang="en-US" altLang="ko-KR" dirty="0"/>
              <a:t>Key</a:t>
            </a:r>
            <a:r>
              <a:rPr lang="ko-KR" altLang="en-US" dirty="0"/>
              <a:t>와 </a:t>
            </a:r>
            <a:r>
              <a:rPr lang="en-US" altLang="ko-KR" dirty="0"/>
              <a:t>value</a:t>
            </a:r>
            <a:r>
              <a:rPr lang="ko-KR" altLang="en-US" dirty="0"/>
              <a:t>를 따로 저장하고</a:t>
            </a:r>
            <a:r>
              <a:rPr lang="en-US" altLang="ko-KR" dirty="0"/>
              <a:t>, key</a:t>
            </a:r>
            <a:r>
              <a:rPr lang="ko-KR" altLang="en-US" dirty="0"/>
              <a:t>만 </a:t>
            </a:r>
            <a:r>
              <a:rPr lang="en-US" altLang="ko-KR" dirty="0"/>
              <a:t>LSM Tree</a:t>
            </a:r>
            <a:r>
              <a:rPr lang="ko-KR" altLang="en-US" dirty="0"/>
              <a:t>로 관리하자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5454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99CA50E-3079-4EAD-8B69-C5C2E3B8F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6499" y="3608229"/>
            <a:ext cx="6672952" cy="27054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3D1B0BD-BE06-44C4-863C-786A8995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WiscKey</a:t>
            </a:r>
            <a:endParaRPr lang="en-US" alt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7D6592-0590-4A3D-B4F4-0F88AE68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LSM Tree</a:t>
            </a:r>
          </a:p>
          <a:p>
            <a:pPr lvl="1"/>
            <a:r>
              <a:rPr lang="en-US" altLang="ko-KR" dirty="0"/>
              <a:t>Key</a:t>
            </a:r>
            <a:r>
              <a:rPr lang="ko-KR" altLang="en-US" dirty="0"/>
              <a:t>의 값과 </a:t>
            </a:r>
            <a:r>
              <a:rPr lang="en-US" altLang="ko-KR" dirty="0"/>
              <a:t>value</a:t>
            </a:r>
            <a:r>
              <a:rPr lang="ko-KR" altLang="en-US" dirty="0"/>
              <a:t>의 주소를 나타내는 포인터를 하나의 쌍으로 취급한다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Key</a:t>
            </a:r>
            <a:r>
              <a:rPr lang="ko-KR" altLang="en-US" dirty="0"/>
              <a:t>는 크기가 작기 때문에</a:t>
            </a:r>
            <a:r>
              <a:rPr lang="en-US" altLang="ko-KR" dirty="0"/>
              <a:t>, LSM Tree</a:t>
            </a:r>
            <a:r>
              <a:rPr lang="ko-KR" altLang="en-US" dirty="0"/>
              <a:t>의 </a:t>
            </a:r>
            <a:r>
              <a:rPr lang="en-US" altLang="ko-KR" dirty="0"/>
              <a:t>compaction</a:t>
            </a:r>
            <a:r>
              <a:rPr lang="ko-KR" altLang="en-US" dirty="0"/>
              <a:t>에 의한 </a:t>
            </a:r>
            <a:r>
              <a:rPr lang="en-US" altLang="ko-KR" dirty="0"/>
              <a:t>WA</a:t>
            </a:r>
            <a:r>
              <a:rPr lang="ko-KR" altLang="en-US" dirty="0"/>
              <a:t>를 덜 받는다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Introducing,</a:t>
            </a:r>
            <a:r>
              <a:rPr lang="ko-KR" altLang="en-US" dirty="0"/>
              <a:t> </a:t>
            </a:r>
            <a:r>
              <a:rPr lang="en-US" altLang="ko-KR" dirty="0" err="1"/>
              <a:t>vLog</a:t>
            </a:r>
            <a:endParaRPr lang="en-US" altLang="ko-KR" dirty="0"/>
          </a:p>
          <a:p>
            <a:pPr lvl="1"/>
            <a:r>
              <a:rPr lang="en-US" altLang="ko-KR" dirty="0"/>
              <a:t>Value</a:t>
            </a:r>
            <a:r>
              <a:rPr lang="ko-KR" altLang="en-US" dirty="0"/>
              <a:t>를 순차적으로 저장해둔 공간</a:t>
            </a:r>
            <a:endParaRPr lang="en-US" altLang="ko-KR" dirty="0"/>
          </a:p>
          <a:p>
            <a:pPr lvl="1"/>
            <a:r>
              <a:rPr lang="ko-KR" altLang="en-US" dirty="0"/>
              <a:t>새로운 데이터가 들어오면 </a:t>
            </a:r>
            <a:r>
              <a:rPr lang="en-US" altLang="ko-KR" dirty="0" err="1"/>
              <a:t>vLog</a:t>
            </a:r>
            <a:r>
              <a:rPr lang="ko-KR" altLang="en-US" dirty="0"/>
              <a:t>에 값이 추가된다</a:t>
            </a:r>
            <a:r>
              <a:rPr lang="en-US" altLang="ko-KR" dirty="0"/>
              <a:t>.</a:t>
            </a:r>
          </a:p>
          <a:p>
            <a:pPr lvl="1"/>
            <a:r>
              <a:rPr lang="ko-KR" altLang="en-US" dirty="0"/>
              <a:t>기본 형태는 </a:t>
            </a:r>
            <a:r>
              <a:rPr lang="en-US" altLang="ko-KR" dirty="0"/>
              <a:t>Queue</a:t>
            </a:r>
            <a:r>
              <a:rPr lang="ko-KR" altLang="en-US" dirty="0"/>
              <a:t>와 유사하며</a:t>
            </a:r>
            <a:r>
              <a:rPr lang="en-US" altLang="ko-KR" dirty="0"/>
              <a:t>, key</a:t>
            </a:r>
            <a:r>
              <a:rPr lang="ko-KR" altLang="en-US" dirty="0"/>
              <a:t>와 연결된</a:t>
            </a:r>
            <a:br>
              <a:rPr lang="en-US" altLang="ko-KR" dirty="0"/>
            </a:br>
            <a:r>
              <a:rPr lang="ko-KR" altLang="en-US" dirty="0"/>
              <a:t>포인터로 </a:t>
            </a:r>
            <a:r>
              <a:rPr lang="ko-KR" altLang="en-US" dirty="0" err="1"/>
              <a:t>주소값을</a:t>
            </a:r>
            <a:r>
              <a:rPr lang="ko-KR" altLang="en-US" dirty="0"/>
              <a:t> 찾을 수 있다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5862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D1B0BD-BE06-44C4-863C-786A8995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WiscKey</a:t>
            </a:r>
            <a:endParaRPr lang="en-US" alt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7D6592-0590-4A3D-B4F4-0F88AE68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Lookup</a:t>
            </a:r>
          </a:p>
          <a:p>
            <a:pPr lvl="1"/>
            <a:r>
              <a:rPr lang="en-US" altLang="ko-KR" dirty="0"/>
              <a:t>Key</a:t>
            </a:r>
            <a:r>
              <a:rPr lang="ko-KR" altLang="en-US" dirty="0"/>
              <a:t>와</a:t>
            </a:r>
            <a:r>
              <a:rPr lang="en-US" altLang="ko-KR" dirty="0"/>
              <a:t> </a:t>
            </a:r>
            <a:r>
              <a:rPr lang="ko-KR" altLang="en-US" dirty="0"/>
              <a:t>연결되어 있는 포인터로 이동하면 </a:t>
            </a:r>
            <a:r>
              <a:rPr lang="en-US" altLang="ko-KR" dirty="0"/>
              <a:t>value</a:t>
            </a:r>
            <a:r>
              <a:rPr lang="ko-KR" altLang="en-US" dirty="0"/>
              <a:t>를 얻을 수 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Insert</a:t>
            </a:r>
          </a:p>
          <a:p>
            <a:pPr lvl="1"/>
            <a:r>
              <a:rPr lang="en-US" altLang="ko-KR" dirty="0"/>
              <a:t>Value</a:t>
            </a:r>
            <a:r>
              <a:rPr lang="ko-KR" altLang="en-US" dirty="0"/>
              <a:t>를 먼저 </a:t>
            </a:r>
            <a:r>
              <a:rPr lang="en-US" altLang="ko-KR" dirty="0" err="1"/>
              <a:t>vLog</a:t>
            </a:r>
            <a:r>
              <a:rPr lang="ko-KR" altLang="en-US" dirty="0"/>
              <a:t>에 추가한 후</a:t>
            </a:r>
            <a:r>
              <a:rPr lang="en-US" altLang="ko-KR" dirty="0"/>
              <a:t>, </a:t>
            </a:r>
            <a:r>
              <a:rPr lang="ko-KR" altLang="en-US" dirty="0"/>
              <a:t>추가된 주소를 </a:t>
            </a:r>
            <a:r>
              <a:rPr lang="en-US" altLang="ko-KR" dirty="0"/>
              <a:t>LSM Tree</a:t>
            </a:r>
            <a:r>
              <a:rPr lang="ko-KR" altLang="en-US" dirty="0"/>
              <a:t>에 </a:t>
            </a:r>
            <a:r>
              <a:rPr lang="en-US" altLang="ko-KR" dirty="0"/>
              <a:t>key</a:t>
            </a:r>
            <a:r>
              <a:rPr lang="ko-KR" altLang="en-US" dirty="0"/>
              <a:t>와 함께 삽입한다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Delete</a:t>
            </a:r>
          </a:p>
          <a:p>
            <a:pPr lvl="1"/>
            <a:r>
              <a:rPr lang="en-US" altLang="ko-KR" dirty="0"/>
              <a:t>LSM Tree</a:t>
            </a:r>
            <a:r>
              <a:rPr lang="ko-KR" altLang="en-US" dirty="0"/>
              <a:t>의 키만 제거한다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9073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D1B0BD-BE06-44C4-863C-786A8995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WiscKey</a:t>
            </a:r>
            <a:endParaRPr lang="en-US" altLang="ko-KR" dirty="0"/>
          </a:p>
        </p:txBody>
      </p:sp>
      <p:pic>
        <p:nvPicPr>
          <p:cNvPr id="4098" name="Picture 2" descr="진짜 이게 끝이야...?">
            <a:extLst>
              <a:ext uri="{FF2B5EF4-FFF2-40B4-BE49-F238E27FC236}">
                <a16:creationId xmlns:a16="http://schemas.microsoft.com/office/drawing/2014/main" id="{8813190F-D32F-4891-B224-74AC03E620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9"/>
          <a:stretch/>
        </p:blipFill>
        <p:spPr bwMode="auto">
          <a:xfrm>
            <a:off x="4828903" y="1123406"/>
            <a:ext cx="7010400" cy="528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7D6592-0590-4A3D-B4F4-0F88AE68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Lookup</a:t>
            </a:r>
          </a:p>
          <a:p>
            <a:pPr lvl="1"/>
            <a:r>
              <a:rPr lang="en-US" altLang="ko-KR" dirty="0"/>
              <a:t>Key</a:t>
            </a:r>
            <a:r>
              <a:rPr lang="ko-KR" altLang="en-US" dirty="0"/>
              <a:t>와</a:t>
            </a:r>
            <a:r>
              <a:rPr lang="en-US" altLang="ko-KR" dirty="0"/>
              <a:t> </a:t>
            </a:r>
            <a:r>
              <a:rPr lang="ko-KR" altLang="en-US" dirty="0"/>
              <a:t>연결되어 있는 포인터로 이동하면 </a:t>
            </a:r>
            <a:r>
              <a:rPr lang="en-US" altLang="ko-KR" dirty="0"/>
              <a:t>value</a:t>
            </a:r>
            <a:r>
              <a:rPr lang="ko-KR" altLang="en-US" dirty="0"/>
              <a:t>를 얻을 수 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Insert</a:t>
            </a:r>
          </a:p>
          <a:p>
            <a:pPr lvl="1"/>
            <a:r>
              <a:rPr lang="en-US" altLang="ko-KR" dirty="0"/>
              <a:t>Value</a:t>
            </a:r>
            <a:r>
              <a:rPr lang="ko-KR" altLang="en-US" dirty="0"/>
              <a:t>를 먼저 </a:t>
            </a:r>
            <a:r>
              <a:rPr lang="en-US" altLang="ko-KR" dirty="0" err="1"/>
              <a:t>vLog</a:t>
            </a:r>
            <a:r>
              <a:rPr lang="ko-KR" altLang="en-US" dirty="0"/>
              <a:t>에 추가한 후</a:t>
            </a:r>
            <a:r>
              <a:rPr lang="en-US" altLang="ko-KR" dirty="0"/>
              <a:t>, </a:t>
            </a:r>
            <a:r>
              <a:rPr lang="ko-KR" altLang="en-US" dirty="0"/>
              <a:t>추가된 주소를 </a:t>
            </a:r>
            <a:r>
              <a:rPr lang="en-US" altLang="ko-KR" dirty="0"/>
              <a:t>LSM Tree</a:t>
            </a:r>
            <a:r>
              <a:rPr lang="ko-KR" altLang="en-US" dirty="0"/>
              <a:t>에 </a:t>
            </a:r>
            <a:r>
              <a:rPr lang="en-US" altLang="ko-KR" dirty="0"/>
              <a:t>key</a:t>
            </a:r>
            <a:r>
              <a:rPr lang="ko-KR" altLang="en-US" dirty="0"/>
              <a:t>와 함께 삽입한다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Delete</a:t>
            </a:r>
          </a:p>
          <a:p>
            <a:pPr lvl="1"/>
            <a:r>
              <a:rPr lang="en-US" altLang="ko-KR" dirty="0"/>
              <a:t>LSM Tree</a:t>
            </a:r>
            <a:r>
              <a:rPr lang="ko-KR" altLang="en-US" dirty="0"/>
              <a:t>의 키만 제거한다</a:t>
            </a:r>
            <a:r>
              <a:rPr lang="en-US" altLang="ko-KR" dirty="0"/>
              <a:t>.</a:t>
            </a:r>
          </a:p>
          <a:p>
            <a:pPr lvl="1"/>
            <a:endParaRPr lang="en-US" altLang="ko-KR" dirty="0"/>
          </a:p>
          <a:p>
            <a:pPr lvl="1"/>
            <a:r>
              <a:rPr lang="en-US" altLang="ko-KR" dirty="0"/>
              <a:t>Value</a:t>
            </a:r>
            <a:r>
              <a:rPr lang="ko-KR" altLang="en-US" dirty="0"/>
              <a:t>는</a:t>
            </a:r>
            <a:r>
              <a:rPr lang="en-US" altLang="ko-KR" dirty="0"/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2156178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D1B0BD-BE06-44C4-863C-786A8995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Challenges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7D6592-0590-4A3D-B4F4-0F88AE68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Range query</a:t>
            </a:r>
          </a:p>
          <a:p>
            <a:pPr lvl="1"/>
            <a:r>
              <a:rPr lang="ko-KR" altLang="en-US" dirty="0"/>
              <a:t>범위를</a:t>
            </a:r>
            <a:r>
              <a:rPr lang="en-US" altLang="ko-KR" dirty="0"/>
              <a:t> </a:t>
            </a:r>
            <a:r>
              <a:rPr lang="ko-KR" altLang="en-US" dirty="0"/>
              <a:t>요청하는 쿼리는 기존 </a:t>
            </a:r>
            <a:r>
              <a:rPr lang="en-US" altLang="ko-KR" dirty="0"/>
              <a:t>LSM Tree</a:t>
            </a:r>
            <a:r>
              <a:rPr lang="ko-KR" altLang="en-US" dirty="0"/>
              <a:t>의 경우 </a:t>
            </a:r>
            <a:r>
              <a:rPr lang="en-US" altLang="ko-KR" dirty="0"/>
              <a:t>key</a:t>
            </a:r>
            <a:r>
              <a:rPr lang="ko-KR" altLang="en-US" dirty="0"/>
              <a:t>와 </a:t>
            </a:r>
            <a:r>
              <a:rPr lang="en-US" altLang="ko-KR" dirty="0"/>
              <a:t>value</a:t>
            </a:r>
            <a:r>
              <a:rPr lang="ko-KR" altLang="en-US" dirty="0"/>
              <a:t>가 한 쌍으로 있었기 때문에</a:t>
            </a:r>
            <a:br>
              <a:rPr lang="en-US" altLang="ko-KR" dirty="0"/>
            </a:br>
            <a:r>
              <a:rPr lang="ko-KR" altLang="en-US" dirty="0"/>
              <a:t>빠른 순차 읽기의 이점을 온전히 누렸다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 err="1"/>
              <a:t>WiscKey</a:t>
            </a:r>
            <a:r>
              <a:rPr lang="ko-KR" altLang="en-US" dirty="0"/>
              <a:t>는 </a:t>
            </a:r>
            <a:r>
              <a:rPr lang="en-US" altLang="ko-KR" dirty="0"/>
              <a:t>value</a:t>
            </a:r>
            <a:r>
              <a:rPr lang="ko-KR" altLang="en-US" dirty="0"/>
              <a:t>를 별도의 </a:t>
            </a:r>
            <a:r>
              <a:rPr lang="en-US" altLang="ko-KR" dirty="0" err="1"/>
              <a:t>vLog</a:t>
            </a:r>
            <a:r>
              <a:rPr lang="ko-KR" altLang="en-US" dirty="0"/>
              <a:t>에 저장하므로 순서가 보장되지 않고</a:t>
            </a:r>
            <a:r>
              <a:rPr lang="en-US" altLang="ko-KR" dirty="0"/>
              <a:t>,</a:t>
            </a:r>
            <a:br>
              <a:rPr lang="en-US" altLang="ko-KR" dirty="0"/>
            </a:br>
            <a:r>
              <a:rPr lang="ko-KR" altLang="en-US" dirty="0"/>
              <a:t>범위 쿼리도 </a:t>
            </a:r>
            <a:r>
              <a:rPr lang="en-US" altLang="ko-KR" dirty="0"/>
              <a:t>random access </a:t>
            </a:r>
            <a:r>
              <a:rPr lang="ko-KR" altLang="en-US" dirty="0"/>
              <a:t>형태가 된다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Garbage collection</a:t>
            </a:r>
          </a:p>
          <a:p>
            <a:pPr lvl="1"/>
            <a:r>
              <a:rPr lang="ko-KR" altLang="en-US" dirty="0"/>
              <a:t>기존의 </a:t>
            </a:r>
            <a:r>
              <a:rPr lang="en-US" altLang="ko-KR" dirty="0"/>
              <a:t>LSM Tree</a:t>
            </a:r>
            <a:r>
              <a:rPr lang="ko-KR" altLang="en-US" dirty="0"/>
              <a:t>는 </a:t>
            </a:r>
            <a:r>
              <a:rPr lang="en-US" altLang="ko-KR" dirty="0"/>
              <a:t>compaction</a:t>
            </a:r>
            <a:r>
              <a:rPr lang="ko-KR" altLang="en-US" dirty="0"/>
              <a:t>을 통해 이전 값을 자연스럽게 제거했지만</a:t>
            </a:r>
            <a:r>
              <a:rPr lang="en-US" altLang="ko-KR" dirty="0"/>
              <a:t>,</a:t>
            </a:r>
            <a:br>
              <a:rPr lang="en-US" altLang="ko-KR" dirty="0"/>
            </a:br>
            <a:r>
              <a:rPr lang="en-US" altLang="ko-KR" dirty="0" err="1"/>
              <a:t>WiscKey</a:t>
            </a:r>
            <a:r>
              <a:rPr lang="ko-KR" altLang="en-US" dirty="0"/>
              <a:t>에서는 </a:t>
            </a:r>
            <a:r>
              <a:rPr lang="en-US" altLang="ko-KR" dirty="0"/>
              <a:t>key</a:t>
            </a:r>
            <a:r>
              <a:rPr lang="ko-KR" altLang="en-US" dirty="0"/>
              <a:t>만 제거될 뿐</a:t>
            </a:r>
            <a:r>
              <a:rPr lang="en-US" altLang="ko-KR" dirty="0"/>
              <a:t>, </a:t>
            </a:r>
            <a:r>
              <a:rPr lang="en-US" altLang="ko-KR" dirty="0" err="1"/>
              <a:t>vLog</a:t>
            </a:r>
            <a:r>
              <a:rPr lang="ko-KR" altLang="en-US" dirty="0"/>
              <a:t>의 </a:t>
            </a:r>
            <a:r>
              <a:rPr lang="en-US" altLang="ko-KR" dirty="0"/>
              <a:t>value</a:t>
            </a:r>
            <a:r>
              <a:rPr lang="ko-KR" altLang="en-US" dirty="0"/>
              <a:t>는 여전히 남아있다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Crash consistency</a:t>
            </a:r>
          </a:p>
          <a:p>
            <a:pPr lvl="1"/>
            <a:r>
              <a:rPr lang="ko-KR" altLang="en-US" dirty="0"/>
              <a:t>충돌이 발생하였을 때 신뢰할 수 있는 회복이 가능해야 한다</a:t>
            </a:r>
            <a:r>
              <a:rPr lang="en-US" altLang="ko-K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8840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3C0A12E-340B-4AA5-A8A6-A5AD732BA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85" y="4395850"/>
            <a:ext cx="6075019" cy="209639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73D1B0BD-BE06-44C4-863C-786A8995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Challenges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7D6592-0590-4A3D-B4F4-0F88AE68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Range query</a:t>
            </a:r>
          </a:p>
          <a:p>
            <a:pPr lvl="1"/>
            <a:r>
              <a:rPr lang="en-US" altLang="ko-KR" dirty="0"/>
              <a:t>SSD</a:t>
            </a:r>
            <a:r>
              <a:rPr lang="ko-KR" altLang="en-US" dirty="0"/>
              <a:t>는 동시에 여러 접근을 병렬 처리할 수 있기 때문에</a:t>
            </a:r>
            <a:r>
              <a:rPr lang="en-US" altLang="ko-KR" dirty="0"/>
              <a:t>, </a:t>
            </a:r>
            <a:r>
              <a:rPr lang="ko-KR" altLang="en-US" dirty="0"/>
              <a:t>이를 이용하여 </a:t>
            </a:r>
            <a:r>
              <a:rPr lang="en-US" altLang="ko-KR" dirty="0"/>
              <a:t>range query</a:t>
            </a:r>
            <a:r>
              <a:rPr lang="ko-KR" altLang="en-US" dirty="0"/>
              <a:t>를 해결한다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Garbage collection</a:t>
            </a:r>
          </a:p>
          <a:p>
            <a:pPr lvl="1"/>
            <a:r>
              <a:rPr lang="en-US" altLang="ko-KR" dirty="0"/>
              <a:t>Head</a:t>
            </a:r>
          </a:p>
          <a:p>
            <a:pPr lvl="2"/>
            <a:r>
              <a:rPr lang="ko-KR" altLang="en-US" dirty="0"/>
              <a:t>새 </a:t>
            </a:r>
            <a:r>
              <a:rPr lang="en-US" altLang="ko-KR" dirty="0"/>
              <a:t>value</a:t>
            </a:r>
            <a:r>
              <a:rPr lang="ko-KR" altLang="en-US" dirty="0"/>
              <a:t>가 들어오면 이 위치에 추가된다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Tail</a:t>
            </a:r>
          </a:p>
          <a:p>
            <a:pPr lvl="2"/>
            <a:r>
              <a:rPr lang="en-US" altLang="ko-KR" dirty="0"/>
              <a:t>Head</a:t>
            </a:r>
            <a:r>
              <a:rPr lang="ko-KR" altLang="en-US" dirty="0"/>
              <a:t>를</a:t>
            </a:r>
            <a:r>
              <a:rPr lang="en-US" altLang="ko-KR" dirty="0"/>
              <a:t> </a:t>
            </a:r>
            <a:r>
              <a:rPr lang="ko-KR" altLang="en-US" dirty="0"/>
              <a:t>향해 이동하며 만나는 </a:t>
            </a:r>
            <a:r>
              <a:rPr lang="en-US" altLang="ko-KR" dirty="0"/>
              <a:t>value</a:t>
            </a:r>
            <a:r>
              <a:rPr lang="ko-KR" altLang="en-US" dirty="0"/>
              <a:t>마다 수명을 검사한다</a:t>
            </a:r>
            <a:r>
              <a:rPr lang="en-US" altLang="ko-KR" dirty="0"/>
              <a:t>.</a:t>
            </a:r>
          </a:p>
          <a:p>
            <a:pPr lvl="2"/>
            <a:r>
              <a:rPr lang="ko-KR" altLang="en-US" dirty="0"/>
              <a:t>이를 위해 </a:t>
            </a:r>
            <a:r>
              <a:rPr lang="en-US" altLang="ko-KR" dirty="0" err="1"/>
              <a:t>vLog</a:t>
            </a:r>
            <a:r>
              <a:rPr lang="ko-KR" altLang="en-US" dirty="0"/>
              <a:t>에는 </a:t>
            </a:r>
            <a:r>
              <a:rPr lang="en-US" altLang="ko-KR" dirty="0"/>
              <a:t>key</a:t>
            </a:r>
            <a:r>
              <a:rPr lang="ko-KR" altLang="en-US" dirty="0"/>
              <a:t>가 같이 저장된다</a:t>
            </a:r>
            <a:r>
              <a:rPr lang="en-US" altLang="ko-KR" dirty="0"/>
              <a:t>.</a:t>
            </a:r>
          </a:p>
          <a:p>
            <a:pPr lvl="2"/>
            <a:r>
              <a:rPr lang="ko-KR" altLang="en-US" dirty="0"/>
              <a:t>해당 </a:t>
            </a:r>
            <a:r>
              <a:rPr lang="en-US" altLang="ko-KR" dirty="0"/>
              <a:t>key</a:t>
            </a:r>
            <a:r>
              <a:rPr lang="ko-KR" altLang="en-US" dirty="0"/>
              <a:t>가 가지고 있는 포인터가 일치하는지 확인한다</a:t>
            </a:r>
            <a:r>
              <a:rPr lang="en-US" altLang="ko-KR" dirty="0"/>
              <a:t>.</a:t>
            </a:r>
          </a:p>
          <a:p>
            <a:pPr lvl="2"/>
            <a:r>
              <a:rPr lang="ko-KR" altLang="en-US" dirty="0"/>
              <a:t>일치하면 </a:t>
            </a:r>
            <a:r>
              <a:rPr lang="en-US" altLang="ko-KR" dirty="0"/>
              <a:t>append, </a:t>
            </a:r>
            <a:r>
              <a:rPr lang="ko-KR" altLang="en-US" dirty="0"/>
              <a:t>일치하지 않으면 </a:t>
            </a:r>
            <a:r>
              <a:rPr lang="en-US" altLang="ko-KR" dirty="0"/>
              <a:t>ignore</a:t>
            </a:r>
          </a:p>
        </p:txBody>
      </p:sp>
    </p:spTree>
    <p:extLst>
      <p:ext uri="{BB962C8B-B14F-4D97-AF65-F5344CB8AC3E}">
        <p14:creationId xmlns:p14="http://schemas.microsoft.com/office/powerpoint/2010/main" val="3167079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D1B0BD-BE06-44C4-863C-786A8995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Challenges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7D6592-0590-4A3D-B4F4-0F88AE68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Crash consistency</a:t>
            </a:r>
          </a:p>
          <a:p>
            <a:pPr lvl="1"/>
            <a:r>
              <a:rPr lang="en-US" altLang="ko-KR" dirty="0"/>
              <a:t>Key</a:t>
            </a:r>
            <a:r>
              <a:rPr lang="ko-KR" altLang="en-US" dirty="0"/>
              <a:t>와 </a:t>
            </a:r>
            <a:r>
              <a:rPr lang="en-US" altLang="ko-KR" dirty="0"/>
              <a:t>value</a:t>
            </a:r>
            <a:r>
              <a:rPr lang="ko-KR" altLang="en-US" dirty="0"/>
              <a:t>를 분리해서 저장하기 때문에 값을 추가하는 작업은 </a:t>
            </a:r>
            <a:r>
              <a:rPr lang="en-US" altLang="ko-KR" dirty="0"/>
              <a:t>key, value </a:t>
            </a:r>
            <a:r>
              <a:rPr lang="ko-KR" altLang="en-US" dirty="0"/>
              <a:t>둘을 각각 저장하는 </a:t>
            </a:r>
            <a:r>
              <a:rPr lang="en-US" altLang="ko-KR" dirty="0"/>
              <a:t>2</a:t>
            </a:r>
            <a:r>
              <a:rPr lang="ko-KR" altLang="en-US" dirty="0"/>
              <a:t>개의 작업으로 처리된다</a:t>
            </a:r>
            <a:endParaRPr lang="en-US" altLang="ko-KR" dirty="0"/>
          </a:p>
          <a:p>
            <a:pPr lvl="1"/>
            <a:r>
              <a:rPr lang="en-US" altLang="ko-KR" dirty="0" err="1"/>
              <a:t>WiscKey</a:t>
            </a:r>
            <a:r>
              <a:rPr lang="ko-KR" altLang="en-US" dirty="0"/>
              <a:t>는 현대 파일시스템의 특징을 이용한다</a:t>
            </a:r>
            <a:endParaRPr lang="en-US" altLang="ko-KR" dirty="0"/>
          </a:p>
          <a:p>
            <a:pPr lvl="2"/>
            <a:r>
              <a:rPr lang="ko-KR" altLang="en-US" dirty="0"/>
              <a:t>파일이 쓰여지는 중간에 충돌이 일어나면</a:t>
            </a:r>
            <a:r>
              <a:rPr lang="en-US" altLang="ko-KR" dirty="0"/>
              <a:t>, </a:t>
            </a:r>
            <a:r>
              <a:rPr lang="ko-KR" altLang="en-US" dirty="0"/>
              <a:t>복구는 반드시 파일의 앞부분을 불러온다</a:t>
            </a:r>
            <a:endParaRPr lang="en-US" altLang="ko-KR" dirty="0"/>
          </a:p>
          <a:p>
            <a:pPr lvl="2"/>
            <a:r>
              <a:rPr lang="en-US" altLang="ko-KR" dirty="0"/>
              <a:t>ABCDE</a:t>
            </a:r>
            <a:r>
              <a:rPr lang="ko-KR" altLang="en-US" dirty="0"/>
              <a:t>를 쓰다가 충돌이 일어나고 </a:t>
            </a:r>
            <a:r>
              <a:rPr lang="en-US" altLang="ko-KR" dirty="0"/>
              <a:t>CDE</a:t>
            </a:r>
            <a:r>
              <a:rPr lang="ko-KR" altLang="en-US" dirty="0"/>
              <a:t>만 남는 경우는 없다</a:t>
            </a:r>
            <a:r>
              <a:rPr lang="en-US" altLang="ko-KR" dirty="0"/>
              <a:t>.</a:t>
            </a:r>
          </a:p>
          <a:p>
            <a:pPr lvl="1"/>
            <a:r>
              <a:rPr lang="en-US" altLang="ko-KR" dirty="0"/>
              <a:t>Key</a:t>
            </a:r>
            <a:r>
              <a:rPr lang="ko-KR" altLang="en-US" dirty="0"/>
              <a:t>만 쓰여지고 충돌이 일어난다면</a:t>
            </a:r>
            <a:r>
              <a:rPr lang="en-US" altLang="ko-KR" dirty="0"/>
              <a:t>?</a:t>
            </a:r>
          </a:p>
          <a:p>
            <a:pPr lvl="2"/>
            <a:r>
              <a:rPr lang="ko-KR" altLang="en-US" dirty="0"/>
              <a:t>포인터가 </a:t>
            </a:r>
            <a:r>
              <a:rPr lang="en-US" altLang="ko-KR" dirty="0"/>
              <a:t>head</a:t>
            </a:r>
            <a:r>
              <a:rPr lang="ko-KR" altLang="en-US" dirty="0"/>
              <a:t>와 </a:t>
            </a:r>
            <a:r>
              <a:rPr lang="en-US" altLang="ko-KR" dirty="0"/>
              <a:t>tail </a:t>
            </a:r>
            <a:r>
              <a:rPr lang="ko-KR" altLang="en-US" dirty="0"/>
              <a:t>사이에 있는지 확인하고</a:t>
            </a:r>
            <a:r>
              <a:rPr lang="en-US" altLang="ko-KR" dirty="0"/>
              <a:t>, </a:t>
            </a:r>
            <a:r>
              <a:rPr lang="ko-KR" altLang="en-US" dirty="0"/>
              <a:t>없다면 키를 삭제한다</a:t>
            </a:r>
            <a:endParaRPr lang="en-US" altLang="ko-KR" dirty="0"/>
          </a:p>
          <a:p>
            <a:pPr lvl="1"/>
            <a:r>
              <a:rPr lang="en-US" altLang="ko-KR" dirty="0"/>
              <a:t>Value</a:t>
            </a:r>
            <a:r>
              <a:rPr lang="ko-KR" altLang="en-US" dirty="0"/>
              <a:t>만 쓰여지고 충돌이 일어난다면</a:t>
            </a:r>
            <a:r>
              <a:rPr lang="en-US" altLang="ko-KR" dirty="0"/>
              <a:t>?</a:t>
            </a:r>
          </a:p>
          <a:p>
            <a:pPr lvl="2"/>
            <a:r>
              <a:rPr lang="ko-KR" altLang="en-US" dirty="0"/>
              <a:t>연결되어 있는 </a:t>
            </a:r>
            <a:r>
              <a:rPr lang="en-US" altLang="ko-KR" dirty="0"/>
              <a:t>key</a:t>
            </a:r>
            <a:r>
              <a:rPr lang="ko-KR" altLang="en-US" dirty="0"/>
              <a:t>가 없으므로 </a:t>
            </a:r>
            <a:r>
              <a:rPr lang="en-US" altLang="ko-KR" dirty="0"/>
              <a:t>garbage collector</a:t>
            </a:r>
            <a:r>
              <a:rPr lang="ko-KR" altLang="en-US" dirty="0"/>
              <a:t>에 의해 정리된다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588409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D1B0BD-BE06-44C4-863C-786A8995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Experiments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7D6592-0590-4A3D-B4F4-0F88AE68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실험결과</a:t>
            </a:r>
            <a:endParaRPr lang="en-US" altLang="ko-KR" dirty="0"/>
          </a:p>
          <a:p>
            <a:pPr lvl="1"/>
            <a:r>
              <a:rPr lang="en-US" altLang="ko-KR" dirty="0" err="1"/>
              <a:t>LevelDB</a:t>
            </a:r>
            <a:r>
              <a:rPr lang="ko-KR" altLang="en-US" dirty="0"/>
              <a:t>와 비교하여 굉장히 향상된 무작위 접근 성능</a:t>
            </a:r>
            <a:endParaRPr lang="en-US" altLang="ko-KR" dirty="0"/>
          </a:p>
          <a:p>
            <a:pPr lvl="1"/>
            <a:r>
              <a:rPr lang="en-US" altLang="ko-KR" dirty="0" err="1"/>
              <a:t>LevelDB</a:t>
            </a:r>
            <a:r>
              <a:rPr lang="ko-KR" altLang="en-US" dirty="0"/>
              <a:t>와 비교하여 굉장히 줄어든 </a:t>
            </a:r>
            <a:r>
              <a:rPr lang="en-US" altLang="ko-KR" dirty="0"/>
              <a:t>WA</a:t>
            </a:r>
          </a:p>
          <a:p>
            <a:pPr lvl="1"/>
            <a:r>
              <a:rPr lang="en-US" altLang="ko-KR" dirty="0"/>
              <a:t>YCSB</a:t>
            </a:r>
            <a:r>
              <a:rPr lang="ko-KR" altLang="en-US" dirty="0"/>
              <a:t> 벤치마크에서 최상급 점수 기록</a:t>
            </a:r>
            <a:endParaRPr lang="en-US" altLang="ko-KR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9584782-BB7F-42FA-9961-4A5691A22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787" y="3866613"/>
            <a:ext cx="3431026" cy="1828906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D567722-9249-48D3-A012-263771D69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552" y="3866613"/>
            <a:ext cx="3442835" cy="1828906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47E33ED7-B749-474D-B7AC-2E96D2D4DA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3508" y="1206137"/>
            <a:ext cx="4510425" cy="528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56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D1B0BD-BE06-44C4-863C-786A8995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Limitations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7D6592-0590-4A3D-B4F4-0F88AE68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Range query</a:t>
            </a:r>
            <a:r>
              <a:rPr lang="ko-KR" altLang="en-US" dirty="0"/>
              <a:t>가 더 </a:t>
            </a:r>
            <a:r>
              <a:rPr lang="ko-KR" altLang="en-US" dirty="0" err="1"/>
              <a:t>복잡해졌다</a:t>
            </a:r>
            <a:endParaRPr lang="en-US" altLang="ko-KR" dirty="0"/>
          </a:p>
          <a:p>
            <a:pPr lvl="1"/>
            <a:r>
              <a:rPr lang="en-US" altLang="ko-KR" dirty="0"/>
              <a:t>LSM Tree</a:t>
            </a:r>
            <a:r>
              <a:rPr lang="ko-KR" altLang="en-US" dirty="0"/>
              <a:t>에서는 단순한 순차 읽기지만 </a:t>
            </a:r>
            <a:r>
              <a:rPr lang="en-US" altLang="ko-KR" dirty="0" err="1"/>
              <a:t>WiscKey</a:t>
            </a:r>
            <a:r>
              <a:rPr lang="ko-KR" altLang="en-US" dirty="0"/>
              <a:t>에서는 병렬 처리된 </a:t>
            </a:r>
            <a:r>
              <a:rPr lang="en-US" altLang="ko-KR" dirty="0"/>
              <a:t>random access</a:t>
            </a:r>
          </a:p>
          <a:p>
            <a:r>
              <a:rPr lang="en-US" altLang="ko-KR" dirty="0"/>
              <a:t>Garbage collector</a:t>
            </a:r>
            <a:r>
              <a:rPr lang="ko-KR" altLang="en-US" dirty="0"/>
              <a:t>가 추가 </a:t>
            </a:r>
            <a:r>
              <a:rPr lang="en-US" altLang="ko-KR" dirty="0"/>
              <a:t>IO </a:t>
            </a:r>
            <a:r>
              <a:rPr lang="ko-KR" altLang="en-US" dirty="0"/>
              <a:t>작업을 수행한다</a:t>
            </a:r>
            <a:endParaRPr lang="en-US" altLang="ko-KR" dirty="0"/>
          </a:p>
          <a:p>
            <a:pPr lvl="1"/>
            <a:r>
              <a:rPr lang="ko-KR" altLang="en-US" dirty="0"/>
              <a:t>오버헤드 생성 및 파이프라인 복잡도 증가</a:t>
            </a:r>
            <a:endParaRPr lang="en-US" altLang="ko-KR" dirty="0"/>
          </a:p>
          <a:p>
            <a:r>
              <a:rPr lang="en-US" altLang="ko-KR" dirty="0"/>
              <a:t>RA/WA</a:t>
            </a:r>
            <a:r>
              <a:rPr lang="ko-KR" altLang="en-US" dirty="0"/>
              <a:t>는 낮지만 </a:t>
            </a:r>
            <a:r>
              <a:rPr lang="en-US" altLang="ko-KR" dirty="0"/>
              <a:t>Space amplification</a:t>
            </a:r>
            <a:r>
              <a:rPr lang="ko-KR" altLang="en-US" dirty="0"/>
              <a:t>은 증가할 수 있다</a:t>
            </a:r>
            <a:endParaRPr lang="en-US" altLang="ko-KR" dirty="0"/>
          </a:p>
          <a:p>
            <a:pPr lvl="1"/>
            <a:r>
              <a:rPr lang="en-US" altLang="ko-KR" dirty="0"/>
              <a:t>Garbage collector</a:t>
            </a:r>
            <a:r>
              <a:rPr lang="ko-KR" altLang="en-US" dirty="0"/>
              <a:t>가 값을 정리하기 전까지 이전 값이 디스크에 남아있어 더 많은 공간을 차지</a:t>
            </a:r>
            <a:endParaRPr lang="en-US" altLang="ko-KR" dirty="0"/>
          </a:p>
          <a:p>
            <a:r>
              <a:rPr lang="ko-KR" altLang="en-US" dirty="0"/>
              <a:t>작은 </a:t>
            </a:r>
            <a:r>
              <a:rPr lang="en-US" altLang="ko-KR" dirty="0"/>
              <a:t>value</a:t>
            </a:r>
            <a:r>
              <a:rPr lang="ko-KR" altLang="en-US" dirty="0"/>
              <a:t>에 대해서는 이점이 사라진다</a:t>
            </a:r>
            <a:endParaRPr lang="en-US" altLang="ko-KR" dirty="0"/>
          </a:p>
          <a:p>
            <a:pPr lvl="1"/>
            <a:r>
              <a:rPr lang="en-US" altLang="ko-KR" dirty="0"/>
              <a:t>Key</a:t>
            </a:r>
            <a:r>
              <a:rPr lang="ko-KR" altLang="en-US" dirty="0"/>
              <a:t>보다 최소 수십</a:t>
            </a:r>
            <a:r>
              <a:rPr lang="en-US" altLang="ko-KR" dirty="0"/>
              <a:t>, </a:t>
            </a:r>
            <a:r>
              <a:rPr lang="ko-KR" altLang="en-US" dirty="0" err="1"/>
              <a:t>수백배</a:t>
            </a:r>
            <a:r>
              <a:rPr lang="ko-KR" altLang="en-US" dirty="0"/>
              <a:t> 큰 </a:t>
            </a:r>
            <a:r>
              <a:rPr lang="en-US" altLang="ko-KR" dirty="0"/>
              <a:t>value</a:t>
            </a:r>
            <a:r>
              <a:rPr lang="ko-KR" altLang="en-US" dirty="0"/>
              <a:t>에 대한 작업을 줄이는 것이 핵심인데</a:t>
            </a:r>
            <a:r>
              <a:rPr lang="en-US" altLang="ko-KR" dirty="0"/>
              <a:t>,</a:t>
            </a:r>
            <a:br>
              <a:rPr lang="en-US" altLang="ko-KR" dirty="0"/>
            </a:br>
            <a:r>
              <a:rPr lang="en-US" altLang="ko-KR" dirty="0"/>
              <a:t>value</a:t>
            </a:r>
            <a:r>
              <a:rPr lang="ko-KR" altLang="en-US" dirty="0"/>
              <a:t>가 작으면 이점이 사라진다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9421952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3D1B0BD-BE06-44C4-863C-786A8995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References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7D6592-0590-4A3D-B4F4-0F88AE687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err="1"/>
              <a:t>Lanyue</a:t>
            </a:r>
            <a:r>
              <a:rPr lang="en-US" altLang="ko-KR" dirty="0"/>
              <a:t> Lu, </a:t>
            </a:r>
            <a:r>
              <a:rPr lang="en-US" altLang="ko-KR" dirty="0" err="1"/>
              <a:t>Thanumalayan</a:t>
            </a:r>
            <a:r>
              <a:rPr lang="en-US" altLang="ko-KR" dirty="0"/>
              <a:t> </a:t>
            </a:r>
            <a:r>
              <a:rPr lang="en-US" altLang="ko-KR" dirty="0" err="1"/>
              <a:t>Sankaranarayana</a:t>
            </a:r>
            <a:r>
              <a:rPr lang="en-US" altLang="ko-KR" dirty="0"/>
              <a:t> Pillai, Hariharan Gopalakrishnan, Andrea C. </a:t>
            </a:r>
            <a:r>
              <a:rPr lang="en-US" altLang="ko-KR" dirty="0" err="1"/>
              <a:t>Arpaci-Dusseau</a:t>
            </a:r>
            <a:r>
              <a:rPr lang="en-US" altLang="ko-KR" dirty="0"/>
              <a:t>, and </a:t>
            </a:r>
            <a:r>
              <a:rPr lang="en-US" altLang="ko-KR" dirty="0" err="1"/>
              <a:t>Remzi</a:t>
            </a:r>
            <a:r>
              <a:rPr lang="en-US" altLang="ko-KR" dirty="0"/>
              <a:t> H. </a:t>
            </a:r>
            <a:r>
              <a:rPr lang="en-US" altLang="ko-KR" dirty="0" err="1"/>
              <a:t>Arpaci-Dusseau</a:t>
            </a:r>
            <a:r>
              <a:rPr lang="en-US" altLang="ko-KR" dirty="0"/>
              <a:t>. 2017. </a:t>
            </a:r>
            <a:r>
              <a:rPr lang="en-US" altLang="ko-KR" dirty="0" err="1"/>
              <a:t>WiscKey</a:t>
            </a:r>
            <a:r>
              <a:rPr lang="en-US" altLang="ko-KR" dirty="0"/>
              <a:t>: Separating Keys from Values in SSD-Conscious Storage. ACM Trans. Storage 13, 1, Article 5 (February 2017), 28 pages. </a:t>
            </a:r>
            <a:r>
              <a:rPr lang="en-US" altLang="ko-KR" dirty="0">
                <a:hlinkClick r:id="rId2"/>
              </a:rPr>
              <a:t>https://doi.org/10.1145/3033273</a:t>
            </a:r>
            <a:endParaRPr lang="en-US" altLang="ko-KR" dirty="0"/>
          </a:p>
          <a:p>
            <a:r>
              <a:rPr lang="en-US" altLang="ko-KR" dirty="0"/>
              <a:t>Wikipedia contributors, "Log-structured merge-tree," Wikipedia, The Free Encyclopedia, </a:t>
            </a:r>
            <a:r>
              <a:rPr lang="en-US" altLang="ko-KR" dirty="0">
                <a:hlinkClick r:id="rId3"/>
              </a:rPr>
              <a:t>https://en.wikipedia.org/wiki/Log-structured_merge-tree</a:t>
            </a:r>
            <a:endParaRPr lang="en-US" altLang="ko-KR" dirty="0"/>
          </a:p>
          <a:p>
            <a:r>
              <a:rPr lang="ko-KR" altLang="en-US" dirty="0" err="1"/>
              <a:t>뀨뀨찬찬</a:t>
            </a:r>
            <a:r>
              <a:rPr lang="en-US" altLang="ko-KR" dirty="0"/>
              <a:t>(2021. 10. 25) </a:t>
            </a:r>
            <a:r>
              <a:rPr lang="en-US" altLang="ko-KR" dirty="0" err="1"/>
              <a:t>Velog</a:t>
            </a:r>
            <a:r>
              <a:rPr lang="en-US" altLang="ko-KR" dirty="0"/>
              <a:t>. </a:t>
            </a:r>
            <a:r>
              <a:rPr lang="en-US" altLang="ko-KR" dirty="0">
                <a:hlinkClick r:id="rId4"/>
              </a:rPr>
              <a:t>https://velog.io/@dls4585/%EB%85%BC%EB%AC%B8%EB%A6%AC%EB%B7%B0-WiscKey-Key-Value-Store%EC%97%90%EC%84%9C-Key%EC%99%80-Value%EC%9D%98-%EB%B6%84%EB%A6%AC2</a:t>
            </a:r>
            <a:endParaRPr lang="en-US" altLang="ko-KR" dirty="0"/>
          </a:p>
          <a:p>
            <a:r>
              <a:rPr lang="en-US" altLang="ko-KR" dirty="0" err="1"/>
              <a:t>OpenAI</a:t>
            </a:r>
            <a:r>
              <a:rPr lang="en-US" altLang="ko-KR" dirty="0"/>
              <a:t>. (2026). </a:t>
            </a:r>
            <a:r>
              <a:rPr lang="en-US" altLang="ko-KR" dirty="0" err="1"/>
              <a:t>ChatGPT</a:t>
            </a:r>
            <a:r>
              <a:rPr lang="en-US" altLang="ko-KR" dirty="0"/>
              <a:t> [Large language model]. openai.com</a:t>
            </a:r>
          </a:p>
          <a:p>
            <a:r>
              <a:rPr lang="en-US" altLang="ko-KR" dirty="0"/>
              <a:t>Google. (2026). Gemini [Large language model]. google.com</a:t>
            </a:r>
          </a:p>
        </p:txBody>
      </p:sp>
    </p:spTree>
    <p:extLst>
      <p:ext uri="{BB962C8B-B14F-4D97-AF65-F5344CB8AC3E}">
        <p14:creationId xmlns:p14="http://schemas.microsoft.com/office/powerpoint/2010/main" val="2127209162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사용자 지정 1">
      <a:majorFont>
        <a:latin typeface="Noto Sans KR"/>
        <a:ea typeface="Noto Sans KR"/>
        <a:cs typeface=""/>
      </a:majorFont>
      <a:minorFont>
        <a:latin typeface="Noto Sans KR Light"/>
        <a:ea typeface="Noto Sans KR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780</TotalTime>
  <Words>1208</Words>
  <Application>Microsoft Office PowerPoint</Application>
  <PresentationFormat>와이드스크린</PresentationFormat>
  <Paragraphs>147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4" baseType="lpstr">
      <vt:lpstr>Noto Sans KR</vt:lpstr>
      <vt:lpstr>Noto Sans KR Light</vt:lpstr>
      <vt:lpstr>맑은 고딕</vt:lpstr>
      <vt:lpstr>Arial</vt:lpstr>
      <vt:lpstr>Fira Code</vt:lpstr>
      <vt:lpstr>Wingdings 2</vt:lpstr>
      <vt:lpstr>HDOfficeLightV0</vt:lpstr>
      <vt:lpstr>WiscKey: Separating Keys from Values in SSD-Conscious Storage</vt:lpstr>
      <vt:lpstr>Background</vt:lpstr>
      <vt:lpstr>Background</vt:lpstr>
      <vt:lpstr>Background</vt:lpstr>
      <vt:lpstr>The Problem</vt:lpstr>
      <vt:lpstr>The Problem</vt:lpstr>
      <vt:lpstr>Design Goals</vt:lpstr>
      <vt:lpstr>Key-Value Separation</vt:lpstr>
      <vt:lpstr>WiscKey</vt:lpstr>
      <vt:lpstr>WiscKey</vt:lpstr>
      <vt:lpstr>WiscKey</vt:lpstr>
      <vt:lpstr>Challenges</vt:lpstr>
      <vt:lpstr>Challenges</vt:lpstr>
      <vt:lpstr>Challenges</vt:lpstr>
      <vt:lpstr>Experiments</vt:lpstr>
      <vt:lpstr>Limitations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WiscKey: Separating Keys from Values in SSD-Conscious Storage</dc:title>
  <dc:creator>민성 김</dc:creator>
  <cp:lastModifiedBy>민성 김</cp:lastModifiedBy>
  <cp:revision>24</cp:revision>
  <dcterms:created xsi:type="dcterms:W3CDTF">2026-09-06T20:15:51Z</dcterms:created>
  <dcterms:modified xsi:type="dcterms:W3CDTF">2026-09-07T09:15:57Z</dcterms:modified>
</cp:coreProperties>
</file>