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271" r:id="rId2"/>
    <p:sldId id="343" r:id="rId3"/>
    <p:sldId id="391" r:id="rId4"/>
    <p:sldId id="405" r:id="rId5"/>
    <p:sldId id="406" r:id="rId6"/>
    <p:sldId id="407" r:id="rId7"/>
    <p:sldId id="399" r:id="rId8"/>
    <p:sldId id="390" r:id="rId9"/>
    <p:sldId id="365" r:id="rId10"/>
    <p:sldId id="366" r:id="rId11"/>
    <p:sldId id="364" r:id="rId12"/>
    <p:sldId id="367" r:id="rId13"/>
    <p:sldId id="359" r:id="rId14"/>
    <p:sldId id="375" r:id="rId15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b="1" kern="1200">
        <a:solidFill>
          <a:schemeClr val="tx1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1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99FF"/>
    <a:srgbClr val="008000"/>
    <a:srgbClr val="CCFFFF"/>
    <a:srgbClr val="99CCFF"/>
    <a:srgbClr val="FF6600"/>
    <a:srgbClr val="66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82055" autoAdjust="0"/>
  </p:normalViewPr>
  <p:slideViewPr>
    <p:cSldViewPr>
      <p:cViewPr varScale="1">
        <p:scale>
          <a:sx n="91" d="100"/>
          <a:sy n="91" d="100"/>
        </p:scale>
        <p:origin x="312" y="78"/>
      </p:cViewPr>
      <p:guideLst>
        <p:guide orient="horz" pos="816"/>
        <p:guide pos="1680"/>
      </p:guideLst>
    </p:cSldViewPr>
  </p:slideViewPr>
  <p:outlineViewPr>
    <p:cViewPr>
      <p:scale>
        <a:sx n="33" d="100"/>
        <a:sy n="33" d="100"/>
      </p:scale>
      <p:origin x="84" y="16020"/>
    </p:cViewPr>
  </p:outlineViewPr>
  <p:notesTextViewPr>
    <p:cViewPr>
      <p:scale>
        <a:sx n="3" d="2"/>
        <a:sy n="3" d="2"/>
      </p:scale>
      <p:origin x="0" y="-5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>
            <a:extLst>
              <a:ext uri="{FF2B5EF4-FFF2-40B4-BE49-F238E27FC236}">
                <a16:creationId xmlns:a16="http://schemas.microsoft.com/office/drawing/2014/main" id="{4C63C2AB-6B08-444C-BC2B-90111048F2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t" anchorCtr="0" compatLnSpc="1">
            <a:prstTxWarp prst="textNoShape">
              <a:avLst/>
            </a:prstTxWarp>
          </a:bodyPr>
          <a:lstStyle>
            <a:lvl1pPr defTabSz="935038" eaLnBrk="1" latinLnBrk="1" hangingPunct="1"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3" name="Rectangle 1027">
            <a:extLst>
              <a:ext uri="{FF2B5EF4-FFF2-40B4-BE49-F238E27FC236}">
                <a16:creationId xmlns:a16="http://schemas.microsoft.com/office/drawing/2014/main" id="{E5D216D2-C748-4A9A-90FF-F755A1BB215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t" anchorCtr="0" compatLnSpc="1">
            <a:prstTxWarp prst="textNoShape">
              <a:avLst/>
            </a:prstTxWarp>
          </a:bodyPr>
          <a:lstStyle>
            <a:lvl1pPr algn="r" defTabSz="935038" eaLnBrk="1" latinLnBrk="1" hangingPunct="1"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4" name="Rectangle 1028">
            <a:extLst>
              <a:ext uri="{FF2B5EF4-FFF2-40B4-BE49-F238E27FC236}">
                <a16:creationId xmlns:a16="http://schemas.microsoft.com/office/drawing/2014/main" id="{3450F372-96E3-44A5-BBDC-00908FA689C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b" anchorCtr="0" compatLnSpc="1">
            <a:prstTxWarp prst="textNoShape">
              <a:avLst/>
            </a:prstTxWarp>
          </a:bodyPr>
          <a:lstStyle>
            <a:lvl1pPr defTabSz="935038" eaLnBrk="1" latinLnBrk="1" hangingPunct="1"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5" name="Rectangle 1029">
            <a:extLst>
              <a:ext uri="{FF2B5EF4-FFF2-40B4-BE49-F238E27FC236}">
                <a16:creationId xmlns:a16="http://schemas.microsoft.com/office/drawing/2014/main" id="{96790E08-D3D5-4CAB-9605-86CBD276F0B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b" anchorCtr="0" compatLnSpc="1">
            <a:prstTxWarp prst="textNoShape">
              <a:avLst/>
            </a:prstTxWarp>
          </a:bodyPr>
          <a:lstStyle>
            <a:lvl1pPr algn="r" defTabSz="935038" eaLnBrk="1" latinLnBrk="1" hangingPunct="1">
              <a:defRPr sz="1200" b="0">
                <a:latin typeface="굴림" panose="020B0600000101010101" pitchFamily="50" charset="-127"/>
              </a:defRPr>
            </a:lvl1pPr>
          </a:lstStyle>
          <a:p>
            <a:pPr>
              <a:defRPr/>
            </a:pPr>
            <a:fld id="{E85F8447-9344-4E1E-8211-D7BDA159A56B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F4ADDAA-EF2C-4C48-9AB7-5E3DDE66F7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t" anchorCtr="0" compatLnSpc="1">
            <a:prstTxWarp prst="textNoShape">
              <a:avLst/>
            </a:prstTxWarp>
          </a:bodyPr>
          <a:lstStyle>
            <a:lvl1pPr defTabSz="935038" eaLnBrk="1" latinLnBrk="1" hangingPunct="1">
              <a:defRPr sz="1200" b="0"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293E3D-58B1-43E6-AAA1-A0C060C46A9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t" anchorCtr="0" compatLnSpc="1">
            <a:prstTxWarp prst="textNoShape">
              <a:avLst/>
            </a:prstTxWarp>
          </a:bodyPr>
          <a:lstStyle>
            <a:lvl1pPr algn="r" defTabSz="935038" eaLnBrk="1" latinLnBrk="1" hangingPunct="1">
              <a:defRPr sz="1200" b="0"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C012B8D-A83A-4EF6-8B28-D1FD332AE9F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6175" y="685800"/>
            <a:ext cx="4570413" cy="34274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8C8F0E35-57BA-431B-A56C-4994C10C41A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C2D2C0A-6A26-4D81-8E50-1B4958676C2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b" anchorCtr="0" compatLnSpc="1">
            <a:prstTxWarp prst="textNoShape">
              <a:avLst/>
            </a:prstTxWarp>
          </a:bodyPr>
          <a:lstStyle>
            <a:lvl1pPr defTabSz="935038" eaLnBrk="1" latinLnBrk="1" hangingPunct="1">
              <a:defRPr sz="1200" b="0"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2BEFD2FC-1042-4C0D-8EE8-97A85F2F1F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7" tIns="46738" rIns="93477" bIns="46738" numCol="1" anchor="b" anchorCtr="0" compatLnSpc="1">
            <a:prstTxWarp prst="textNoShape">
              <a:avLst/>
            </a:prstTxWarp>
          </a:bodyPr>
          <a:lstStyle>
            <a:lvl1pPr algn="r" defTabSz="935038" eaLnBrk="1" latinLnBrk="1" hangingPunct="1">
              <a:defRPr sz="1200" b="0"/>
            </a:lvl1pPr>
          </a:lstStyle>
          <a:p>
            <a:pPr>
              <a:defRPr/>
            </a:pPr>
            <a:fld id="{C4FA5DDA-DF67-4B00-AA3B-D91A1906091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E886A69-9ABD-4A58-8CA3-A9A554770D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AB1767F2-4BD1-4152-86A7-0F2E1D1649C2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ko-KR" dirty="0">
              <a:latin typeface="Tahoma" panose="020B060403050404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649EBBA4-8544-48E6-A6F5-9BBD9A258D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8FC3A07E-0185-419B-8BB6-950822EF6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36D6CF8-E824-4374-8CA4-D54140A7FE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B2A8761D-AF4F-440D-8289-62FCB18AFFEA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ko-KR" dirty="0">
              <a:latin typeface="Tahoma" panose="020B060403050404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6FA7A90-1001-4D51-81EB-E1CAC8FCE7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5169253-ADAB-4F6D-98F0-24E2BD85B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슬라이드 이미지 개체 틀 1">
            <a:extLst>
              <a:ext uri="{FF2B5EF4-FFF2-40B4-BE49-F238E27FC236}">
                <a16:creationId xmlns:a16="http://schemas.microsoft.com/office/drawing/2014/main" id="{6B1BD11C-8FCB-4962-A815-475E84790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슬라이드 노트 개체 틀 2">
            <a:extLst>
              <a:ext uri="{FF2B5EF4-FFF2-40B4-BE49-F238E27FC236}">
                <a16:creationId xmlns:a16="http://schemas.microsoft.com/office/drawing/2014/main" id="{F46FAD38-C482-4B7C-8D83-27B86A319C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244" name="슬라이드 번호 개체 틀 3">
            <a:extLst>
              <a:ext uri="{FF2B5EF4-FFF2-40B4-BE49-F238E27FC236}">
                <a16:creationId xmlns:a16="http://schemas.microsoft.com/office/drawing/2014/main" id="{14CF37F7-B636-4219-9C50-0F29C648F7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 defTabSz="935038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 defTabSz="935038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 defTabSz="935038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 defTabSz="935038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fld id="{512589F3-5535-49B6-A821-ABCAD9CC7324}" type="slidenum">
              <a:rPr lang="en-US" altLang="ko-KR" b="0" smtClean="0"/>
              <a:pPr/>
              <a:t>3</a:t>
            </a:fld>
            <a:endParaRPr lang="en-US" altLang="ko-KR" b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71AF9-F6A7-66DB-DE0B-E510A86E4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404165C-1B08-A6F3-31E0-10B5C5FFF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5B51DC4-B0E6-3EF5-9DE2-358C482AA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/>
              <a:t>논문 배정</a:t>
            </a:r>
            <a:r>
              <a:rPr lang="en-US" altLang="ko-KR" dirty="0"/>
              <a:t>: 2</a:t>
            </a:r>
            <a:r>
              <a:rPr lang="ko-KR" altLang="en-US" dirty="0"/>
              <a:t>개씩</a:t>
            </a:r>
            <a:r>
              <a:rPr lang="en-US" altLang="ko-KR" dirty="0"/>
              <a:t>: 12</a:t>
            </a:r>
            <a:r>
              <a:rPr lang="ko-KR" altLang="en-US" dirty="0"/>
              <a:t>명</a:t>
            </a:r>
            <a:r>
              <a:rPr lang="en-US" altLang="ko-KR" dirty="0"/>
              <a:t> * 2</a:t>
            </a:r>
            <a:r>
              <a:rPr lang="ko-KR" altLang="en-US" dirty="0"/>
              <a:t>개 </a:t>
            </a:r>
            <a:r>
              <a:rPr lang="en-US" altLang="ko-KR" dirty="0"/>
              <a:t>= 24 = 2</a:t>
            </a:r>
            <a:r>
              <a:rPr lang="ko-KR" altLang="en-US" dirty="0"/>
              <a:t>개</a:t>
            </a:r>
            <a:r>
              <a:rPr lang="en-US" altLang="ko-KR" dirty="0"/>
              <a:t>*11</a:t>
            </a:r>
            <a:r>
              <a:rPr lang="ko-KR" altLang="en-US" dirty="0"/>
              <a:t>주</a:t>
            </a:r>
            <a:r>
              <a:rPr lang="en-US" altLang="ko-KR" dirty="0"/>
              <a:t> + 1</a:t>
            </a:r>
            <a:r>
              <a:rPr lang="ko-KR" altLang="en-US" dirty="0"/>
              <a:t>개</a:t>
            </a:r>
            <a:r>
              <a:rPr lang="en-US" altLang="ko-KR" dirty="0"/>
              <a:t>*2</a:t>
            </a:r>
            <a:r>
              <a:rPr lang="ko-KR" altLang="en-US" dirty="0"/>
              <a:t>주 </a:t>
            </a:r>
            <a:r>
              <a:rPr lang="en-US" altLang="ko-KR" dirty="0"/>
              <a:t>+ 0</a:t>
            </a:r>
            <a:r>
              <a:rPr lang="ko-KR" altLang="en-US" dirty="0"/>
              <a:t>개</a:t>
            </a:r>
            <a:r>
              <a:rPr lang="en-US" altLang="ko-KR" dirty="0"/>
              <a:t>*2</a:t>
            </a:r>
            <a:r>
              <a:rPr lang="ko-KR" altLang="en-US" dirty="0"/>
              <a:t>주 </a:t>
            </a:r>
            <a:r>
              <a:rPr lang="en-US" altLang="ko-KR" dirty="0"/>
              <a:t>(1</a:t>
            </a:r>
            <a:r>
              <a:rPr lang="ko-KR" altLang="en-US" dirty="0"/>
              <a:t>주</a:t>
            </a:r>
            <a:r>
              <a:rPr lang="en-US" altLang="ko-KR" dirty="0"/>
              <a:t>/15</a:t>
            </a:r>
            <a:r>
              <a:rPr lang="ko-KR" altLang="en-US" dirty="0"/>
              <a:t>주</a:t>
            </a:r>
            <a:r>
              <a:rPr lang="en-US" altLang="ko-KR" dirty="0"/>
              <a:t>)  </a:t>
            </a:r>
          </a:p>
          <a:p>
            <a:pPr>
              <a:defRPr/>
            </a:pPr>
            <a:r>
              <a:rPr lang="ko-KR" altLang="en-US" dirty="0"/>
              <a:t>논문 배정</a:t>
            </a:r>
            <a:r>
              <a:rPr lang="en-US" altLang="ko-KR" dirty="0"/>
              <a:t>: 3</a:t>
            </a:r>
            <a:r>
              <a:rPr lang="ko-KR" altLang="en-US" dirty="0"/>
              <a:t>개씩</a:t>
            </a:r>
            <a:r>
              <a:rPr lang="en-US" altLang="ko-KR" dirty="0"/>
              <a:t>: 12</a:t>
            </a:r>
            <a:r>
              <a:rPr lang="ko-KR" altLang="en-US" dirty="0"/>
              <a:t>명</a:t>
            </a:r>
            <a:r>
              <a:rPr lang="en-US" altLang="ko-KR" dirty="0"/>
              <a:t> * 3</a:t>
            </a:r>
            <a:r>
              <a:rPr lang="ko-KR" altLang="en-US" dirty="0"/>
              <a:t>개 </a:t>
            </a:r>
            <a:r>
              <a:rPr lang="en-US" altLang="ko-KR" dirty="0"/>
              <a:t>= 36 = 3</a:t>
            </a:r>
            <a:r>
              <a:rPr lang="ko-KR" altLang="en-US" dirty="0"/>
              <a:t>개</a:t>
            </a:r>
            <a:r>
              <a:rPr lang="en-US" altLang="ko-KR" dirty="0"/>
              <a:t>*11</a:t>
            </a:r>
            <a:r>
              <a:rPr lang="ko-KR" altLang="en-US" dirty="0"/>
              <a:t>주</a:t>
            </a:r>
            <a:r>
              <a:rPr lang="en-US" altLang="ko-KR" dirty="0"/>
              <a:t> + 1</a:t>
            </a:r>
            <a:r>
              <a:rPr lang="ko-KR" altLang="en-US" dirty="0"/>
              <a:t>개</a:t>
            </a:r>
            <a:r>
              <a:rPr lang="en-US" altLang="ko-KR" dirty="0"/>
              <a:t>*2</a:t>
            </a:r>
            <a:r>
              <a:rPr lang="ko-KR" altLang="en-US" dirty="0"/>
              <a:t>주 </a:t>
            </a:r>
            <a:r>
              <a:rPr lang="en-US" altLang="ko-KR" dirty="0">
                <a:sym typeface="Wingdings" panose="05000000000000000000" pitchFamily="2" charset="2"/>
              </a:rPr>
              <a:t> </a:t>
            </a:r>
            <a:r>
              <a:rPr lang="ko-KR" altLang="en-US" dirty="0"/>
              <a:t>한</a:t>
            </a:r>
            <a:r>
              <a:rPr lang="en-US" altLang="ko-KR" dirty="0"/>
              <a:t> </a:t>
            </a:r>
            <a:r>
              <a:rPr lang="ko-KR" altLang="en-US" dirty="0"/>
              <a:t>학생은 </a:t>
            </a:r>
            <a:r>
              <a:rPr lang="en-US" altLang="ko-KR" dirty="0"/>
              <a:t>2</a:t>
            </a:r>
            <a:r>
              <a:rPr lang="ko-KR" altLang="en-US" dirty="0"/>
              <a:t>개가 되는군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A4B1D02-9ED5-D7D3-30A1-E0DF87B00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FA5DDA-DF67-4B00-AA3B-D91A19060918}" type="slidenum">
              <a:rPr lang="en-US" altLang="ko-KR" smtClean="0"/>
              <a:pPr>
                <a:defRPr/>
              </a:pPr>
              <a:t>4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25857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493D420F-A548-4C85-A759-DFC1F58043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B3C79A42-EB52-4062-BAB0-052DBFC3C9DF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Tahoma" panose="020B060403050404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12C71DA-1C41-43E3-A61B-587EB76E1C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84D2F84-AFD6-44A9-B20F-5ED7145F9A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6E15908-BAC1-4DBF-9067-F016649B4A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F5A2BE57-F273-4508-A9F1-5E276A9A7A8E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Tahoma" panose="020B060403050404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A57A0D5-C8FB-48AA-970F-D109E4DBCA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3442FDD-9304-4825-A2A4-B46FD870AE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C11826D-4198-499A-82CC-7A5107D8FC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B8943796-04BA-4953-A6F1-07821CE0D601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Tahoma" panose="020B060403050404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B979350-90AC-4386-812B-5016923523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224DBA0C-1926-46AF-9EE8-2FC925EC54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583EC1BE-B4FC-4FA1-9884-529FC5BF4A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47C1F08-66EC-4D2A-90C0-17ABD44A5129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Tahoma" panose="020B060403050404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ACA86A3-C50C-478B-BFAE-219C72DA52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67183ED6-CD24-4FE8-8FC2-2579142DA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2EAAB512-69F6-4C7A-AC8F-29EA77CAEF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35038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350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4BC56414-2E2D-43A2-AE91-640313D5598E}" type="slidenum">
              <a:rPr lang="en-US" altLang="ko-KR" smtClean="0"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Tahoma" panose="020B060403050404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EB5FCF8B-E394-4659-AAA7-B478FF4C91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C6515DD6-E7EF-4093-9297-3238D9857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D4C3B74E-EEBE-4335-8461-95762789953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52400" y="6507163"/>
            <a:ext cx="7391400" cy="74612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99CCFF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ko-KR" altLang="ko-KR" sz="2400" b="0" dirty="0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1EFE9F9F-0675-452F-9BE0-DDBF1483E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6405563"/>
            <a:ext cx="1524000" cy="2746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lang="ko-KR" altLang="en-US" sz="1200" dirty="0">
                <a:solidFill>
                  <a:schemeClr val="tx2"/>
                </a:solidFill>
                <a:latin typeface="굴림" pitchFamily="50" charset="-127"/>
              </a:rPr>
              <a:t>단국대학교  최종무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5199D642-BD4B-4A0B-8881-F36CE0B8F30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71600" y="249238"/>
            <a:ext cx="7631113" cy="155575"/>
          </a:xfrm>
          <a:prstGeom prst="rect">
            <a:avLst/>
          </a:prstGeom>
          <a:gradFill rotWithShape="0">
            <a:gsLst>
              <a:gs pos="0">
                <a:srgbClr val="99CCFF"/>
              </a:gs>
              <a:gs pos="100000">
                <a:schemeClr val="tx2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ko-KR" altLang="ko-KR" sz="2400" b="0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CA135CDF-1039-43F9-B538-4730CF6AF6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07950"/>
            <a:ext cx="12604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305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76168E2-1538-477F-8D27-02FE5C13D01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2743200" y="6629400"/>
            <a:ext cx="3581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5089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5334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251520" y="836712"/>
            <a:ext cx="8640960" cy="5486400"/>
          </a:xfrm>
        </p:spPr>
        <p:txBody>
          <a:bodyPr/>
          <a:lstStyle>
            <a:lvl3pPr>
              <a:defRPr sz="1800"/>
            </a:lvl3pPr>
            <a:lvl5pPr>
              <a:defRPr sz="14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65DFC219-C6DC-4A09-9362-DDF23E020B3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7793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5334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323528" y="838200"/>
            <a:ext cx="8496944" cy="54864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DB571907-DC09-4BF7-9448-C5F6A661AC3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1924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C8A3DE9-9898-4E22-8318-BCFEF44B8D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76200"/>
            <a:ext cx="8839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CE9328E-EB55-4510-965E-BD12BA3F86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838200"/>
            <a:ext cx="8496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</p:txBody>
      </p:sp>
      <p:sp>
        <p:nvSpPr>
          <p:cNvPr id="1028" name="Line 13">
            <a:extLst>
              <a:ext uri="{FF2B5EF4-FFF2-40B4-BE49-F238E27FC236}">
                <a16:creationId xmlns:a16="http://schemas.microsoft.com/office/drawing/2014/main" id="{A21CDB96-7900-43BC-8116-CA8D4CE4A9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609600"/>
            <a:ext cx="8839200" cy="0"/>
          </a:xfrm>
          <a:prstGeom prst="line">
            <a:avLst/>
          </a:prstGeom>
          <a:noFill/>
          <a:ln w="38100">
            <a:solidFill>
              <a:srgbClr val="BE9A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ko-KR" altLang="en-US"/>
          </a:p>
        </p:txBody>
      </p:sp>
      <p:sp>
        <p:nvSpPr>
          <p:cNvPr id="21520" name="Rectangle 16">
            <a:extLst>
              <a:ext uri="{FF2B5EF4-FFF2-40B4-BE49-F238E27FC236}">
                <a16:creationId xmlns:a16="http://schemas.microsoft.com/office/drawing/2014/main" id="{70CE2663-1BA1-42FB-9433-D40C8DC1C4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705600"/>
            <a:ext cx="3581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400" b="0" i="1">
                <a:solidFill>
                  <a:schemeClr val="bg2"/>
                </a:solidFill>
                <a:latin typeface="+mn-ea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18">
            <a:extLst>
              <a:ext uri="{FF2B5EF4-FFF2-40B4-BE49-F238E27FC236}">
                <a16:creationId xmlns:a16="http://schemas.microsoft.com/office/drawing/2014/main" id="{667088D1-D17B-4437-8F10-82AC0169B95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52400" y="6553200"/>
            <a:ext cx="7315200" cy="76200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99CCFF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ko-KR" altLang="ko-KR" sz="2400" b="0" dirty="0"/>
          </a:p>
        </p:txBody>
      </p:sp>
      <p:sp>
        <p:nvSpPr>
          <p:cNvPr id="1031" name="Text Box 21">
            <a:extLst>
              <a:ext uri="{FF2B5EF4-FFF2-40B4-BE49-F238E27FC236}">
                <a16:creationId xmlns:a16="http://schemas.microsoft.com/office/drawing/2014/main" id="{05BBCE79-455F-473C-8EEA-86BCA8B1BA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505700" y="6469063"/>
            <a:ext cx="1524000" cy="2746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itchFamily="34" charset="0"/>
                <a:ea typeface="굴림" pitchFamily="50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1200" dirty="0">
                <a:solidFill>
                  <a:schemeClr val="tx2"/>
                </a:solidFill>
                <a:latin typeface="굴림" pitchFamily="50" charset="-127"/>
              </a:rPr>
              <a:t>J. Choi at DKU</a:t>
            </a:r>
            <a:endParaRPr lang="ko-KR" altLang="en-US" sz="1200" dirty="0">
              <a:solidFill>
                <a:schemeClr val="tx2"/>
              </a:solidFill>
              <a:latin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68" r:id="rId2"/>
    <p:sldLayoutId id="2147483869" r:id="rId3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2800">
          <a:solidFill>
            <a:schemeClr val="hlink"/>
          </a:solidFill>
          <a:latin typeface="Arial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Blip>
          <a:blip r:embed="rId5"/>
        </a:buBlip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ü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55000"/>
        <a:buChar char="•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embedded.dankook.ac.kr/~choij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hoijm@dankook.ac.k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choijm@dankook.ac.kr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AA020C4-EC3A-4072-B83E-2906DA8E38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124744"/>
            <a:ext cx="8686800" cy="1441450"/>
          </a:xfrm>
        </p:spPr>
        <p:txBody>
          <a:bodyPr/>
          <a:lstStyle/>
          <a:p>
            <a:pPr eaLnBrk="1" hangingPunct="1"/>
            <a:r>
              <a:rPr lang="ko-KR" altLang="en-US" sz="4400" b="1" dirty="0"/>
              <a:t>고급 운영체제론 </a:t>
            </a:r>
            <a:br>
              <a:rPr lang="en-US" altLang="ko-KR" sz="4400" b="1" dirty="0"/>
            </a:br>
            <a:r>
              <a:rPr lang="en-US" altLang="ko-KR" sz="3600" b="1" dirty="0"/>
              <a:t>(Advanced Operating Systems) </a:t>
            </a:r>
            <a:endParaRPr lang="ko-KR" altLang="en-US" sz="3600" b="1" dirty="0"/>
          </a:p>
        </p:txBody>
      </p:sp>
      <p:sp>
        <p:nvSpPr>
          <p:cNvPr id="5123" name="Text Box 6">
            <a:extLst>
              <a:ext uri="{FF2B5EF4-FFF2-40B4-BE49-F238E27FC236}">
                <a16:creationId xmlns:a16="http://schemas.microsoft.com/office/drawing/2014/main" id="{BCE8FA0B-A87A-4F4C-891B-6C534A28F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154" y="4932243"/>
            <a:ext cx="5661025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 b="0" dirty="0">
                <a:latin typeface="Tahoma" panose="020B0604030504040204" pitchFamily="34" charset="0"/>
              </a:rPr>
              <a:t>Dept. of Software</a:t>
            </a:r>
            <a:endParaRPr lang="ko-KR" altLang="en-US" sz="2000" b="0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000" b="0" dirty="0">
                <a:latin typeface="Tahoma" panose="020B0604030504040204" pitchFamily="34" charset="0"/>
              </a:rPr>
              <a:t>Dankook University</a:t>
            </a:r>
            <a:endParaRPr lang="ko-KR" altLang="en-US" sz="2000" b="0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800" b="0" dirty="0">
                <a:latin typeface="Tahoma" panose="020B0604030504040204" pitchFamily="34" charset="0"/>
              </a:rPr>
              <a:t>September 1, 2026</a:t>
            </a:r>
            <a:endParaRPr lang="ko-KR" altLang="en-US" sz="1800" b="0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800" b="0" dirty="0">
                <a:latin typeface="Tahoma" panose="020B0604030504040204" pitchFamily="34" charset="0"/>
              </a:rPr>
              <a:t>Jongmoo Choi</a:t>
            </a:r>
            <a:endParaRPr lang="ko-KR" altLang="en-US" sz="1800" b="0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800" b="0" dirty="0">
                <a:latin typeface="Tahoma" panose="020B0604030504040204" pitchFamily="34" charset="0"/>
                <a:hlinkClick r:id="rId4"/>
              </a:rPr>
              <a:t>http://embedded.dankook.ac.kr/~choijm</a:t>
            </a:r>
            <a:r>
              <a:rPr lang="en-US" altLang="ko-KR" sz="1800" b="0" dirty="0">
                <a:latin typeface="Tahoma" panose="020B0604030504040204" pitchFamily="34" charset="0"/>
              </a:rPr>
              <a:t>    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E8E8C5E-F00C-43D6-AC65-4AA2A317A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720" y="3033522"/>
            <a:ext cx="1944216" cy="153888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53FF5C6-51F3-4309-BA26-9EA1180647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3138054"/>
            <a:ext cx="2501155" cy="1441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85D8BEE-8EA5-4442-B5BB-1B3227B90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/>
              <a:t>How to present</a:t>
            </a:r>
            <a:endParaRPr lang="ko-KR" alt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70BF71E6-085F-44AB-9F1F-C7749B8CAAE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8435975" cy="5686425"/>
          </a:xfrm>
        </p:spPr>
        <p:txBody>
          <a:bodyPr/>
          <a:lstStyle/>
          <a:p>
            <a:pPr eaLnBrk="1" hangingPunct="1"/>
            <a:r>
              <a:rPr lang="en-US" altLang="ko-KR" dirty="0"/>
              <a:t>Presentation </a:t>
            </a:r>
          </a:p>
          <a:p>
            <a:pPr lvl="1" eaLnBrk="1" hangingPunct="1"/>
            <a:r>
              <a:rPr lang="en-US" altLang="ko-KR" dirty="0"/>
              <a:t>Time</a:t>
            </a:r>
            <a:endParaRPr lang="ko-KR" altLang="en-US" dirty="0"/>
          </a:p>
          <a:p>
            <a:pPr lvl="2" eaLnBrk="1" hangingPunct="1"/>
            <a:r>
              <a:rPr lang="en-US" altLang="ko-KR" dirty="0"/>
              <a:t>Presentation: 25 min, Q&amp;A: 10 min</a:t>
            </a:r>
          </a:p>
          <a:p>
            <a:pPr lvl="1" eaLnBrk="1" hangingPunct="1"/>
            <a:r>
              <a:rPr lang="en-US" altLang="ko-KR" dirty="0"/>
              <a:t>Slide</a:t>
            </a:r>
          </a:p>
          <a:p>
            <a:pPr lvl="2" eaLnBrk="1" hangingPunct="1"/>
            <a:r>
              <a:rPr lang="en-US" altLang="ko-KR" dirty="0"/>
              <a:t>Less than 15 lines per each page</a:t>
            </a:r>
          </a:p>
          <a:p>
            <a:pPr lvl="2" eaLnBrk="1" hangingPunct="1"/>
            <a:r>
              <a:rPr lang="en-US" altLang="ko-KR" dirty="0"/>
              <a:t>More than half pages must contain figures</a:t>
            </a:r>
            <a:endParaRPr lang="ko-KR" altLang="en-US" dirty="0"/>
          </a:p>
          <a:p>
            <a:pPr lvl="2" eaLnBrk="1" hangingPunct="1"/>
            <a:r>
              <a:rPr lang="en-US" altLang="ko-KR" dirty="0"/>
              <a:t>Must include </a:t>
            </a:r>
            <a:r>
              <a:rPr lang="en-US" altLang="ko-KR" dirty="0">
                <a:solidFill>
                  <a:srgbClr val="FF0000"/>
                </a:solidFill>
              </a:rPr>
              <a:t>humor slides (if not, less points)</a:t>
            </a:r>
          </a:p>
          <a:p>
            <a:pPr lvl="2" eaLnBrk="1" hangingPunct="1"/>
            <a:r>
              <a:rPr lang="en-US" altLang="ko-KR" dirty="0"/>
              <a:t>Must include </a:t>
            </a:r>
            <a:r>
              <a:rPr lang="en-US" altLang="ko-KR" dirty="0">
                <a:solidFill>
                  <a:srgbClr val="FF0000"/>
                </a:solidFill>
              </a:rPr>
              <a:t>references (if not, less points)</a:t>
            </a:r>
          </a:p>
          <a:p>
            <a:pPr lvl="2" eaLnBrk="1" hangingPunct="1"/>
            <a:r>
              <a:rPr lang="en-US" altLang="ko-KR" dirty="0"/>
              <a:t>Each slide must be put in the lecture site (</a:t>
            </a:r>
            <a:r>
              <a:rPr lang="en-US" altLang="ko-KR" dirty="0">
                <a:solidFill>
                  <a:srgbClr val="FF0000"/>
                </a:solidFill>
              </a:rPr>
              <a:t>send it to </a:t>
            </a:r>
            <a:r>
              <a:rPr lang="en-US" altLang="ko-KR" dirty="0">
                <a:solidFill>
                  <a:srgbClr val="FF0000"/>
                </a:solidFill>
                <a:hlinkClick r:id="rId3"/>
              </a:rPr>
              <a:t>choijm@dankook.ac.kr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by Monday (previous day), 6pm</a:t>
            </a:r>
            <a:r>
              <a:rPr lang="en-US" altLang="ko-KR" dirty="0"/>
              <a:t>)</a:t>
            </a:r>
          </a:p>
          <a:p>
            <a:pPr lvl="2" eaLnBrk="1" hangingPunct="1"/>
            <a:endParaRPr lang="en-US" altLang="ko-KR" dirty="0"/>
          </a:p>
          <a:p>
            <a:pPr eaLnBrk="1" hangingPunct="1"/>
            <a:r>
              <a:rPr lang="en-US" altLang="ko-KR" dirty="0"/>
              <a:t>Audience</a:t>
            </a:r>
          </a:p>
          <a:p>
            <a:pPr lvl="1" eaLnBrk="1" hangingPunct="1"/>
            <a:r>
              <a:rPr lang="en-US" altLang="ko-KR" dirty="0"/>
              <a:t>Obligation of audience: at least one question per person a day</a:t>
            </a:r>
          </a:p>
          <a:p>
            <a:pPr lvl="2" eaLnBrk="1" hangingPunct="1"/>
            <a:r>
              <a:rPr lang="en-US" altLang="ko-KR" dirty="0"/>
              <a:t>Without questions, you can not get a good grade.</a:t>
            </a:r>
          </a:p>
          <a:p>
            <a:pPr lvl="2" eaLnBrk="1" hangingPunct="1"/>
            <a:r>
              <a:rPr lang="en-US" altLang="ko-KR" dirty="0"/>
              <a:t>Count the number of questions</a:t>
            </a:r>
          </a:p>
        </p:txBody>
      </p:sp>
      <p:pic>
        <p:nvPicPr>
          <p:cNvPr id="18436" name="그림 3">
            <a:extLst>
              <a:ext uri="{FF2B5EF4-FFF2-40B4-BE49-F238E27FC236}">
                <a16:creationId xmlns:a16="http://schemas.microsoft.com/office/drawing/2014/main" id="{E6A1A6B8-A01F-47AD-827F-91804DF96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763588"/>
            <a:ext cx="235108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슬라이드 번호 개체 틀 3">
            <a:extLst>
              <a:ext uri="{FF2B5EF4-FFF2-40B4-BE49-F238E27FC236}">
                <a16:creationId xmlns:a16="http://schemas.microsoft.com/office/drawing/2014/main" id="{F0F712E2-CA50-42A2-B89D-22D6172D8173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5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AA66F30-FE5A-46C4-9540-98B348D08D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/>
              <a:t>How to review a paper</a:t>
            </a:r>
            <a:endParaRPr lang="ko-KR" altLang="en-US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6849C8E-653D-4F34-A352-F20F83DA682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5338763" cy="5686425"/>
          </a:xfrm>
        </p:spPr>
        <p:txBody>
          <a:bodyPr/>
          <a:lstStyle/>
          <a:p>
            <a:pPr eaLnBrk="1" hangingPunct="1"/>
            <a:r>
              <a:rPr lang="en-US" altLang="ko-KR" dirty="0"/>
              <a:t>Paper Review</a:t>
            </a:r>
          </a:p>
          <a:p>
            <a:pPr lvl="1" eaLnBrk="1" hangingPunct="1"/>
            <a:r>
              <a:rPr lang="en-US" altLang="ko-KR" dirty="0"/>
              <a:t>All student must submit reviews about papers assigned to the corresponding week. </a:t>
            </a:r>
          </a:p>
          <a:p>
            <a:pPr lvl="1" eaLnBrk="1" hangingPunct="1"/>
            <a:r>
              <a:rPr lang="en-US" altLang="ko-KR" dirty="0"/>
              <a:t>Format</a:t>
            </a:r>
            <a:endParaRPr lang="ko-KR" altLang="en-US" dirty="0"/>
          </a:p>
          <a:p>
            <a:pPr lvl="2" eaLnBrk="1" hangingPunct="1"/>
            <a:r>
              <a:rPr lang="en-US" altLang="ko-KR" dirty="0"/>
              <a:t>Summary </a:t>
            </a:r>
            <a:endParaRPr lang="ko-KR" altLang="en-US" dirty="0"/>
          </a:p>
          <a:p>
            <a:pPr lvl="3" eaLnBrk="1" hangingPunct="1"/>
            <a:r>
              <a:rPr lang="en-US" altLang="ko-KR" dirty="0"/>
              <a:t>3 sentences</a:t>
            </a:r>
          </a:p>
          <a:p>
            <a:pPr lvl="3" eaLnBrk="1" hangingPunct="1"/>
            <a:r>
              <a:rPr lang="en-US" altLang="ko-KR" dirty="0"/>
              <a:t>Motivation, Proposal, Evaluation</a:t>
            </a:r>
            <a:endParaRPr lang="ko-KR" altLang="en-US" dirty="0"/>
          </a:p>
          <a:p>
            <a:pPr lvl="2" eaLnBrk="1" hangingPunct="1"/>
            <a:r>
              <a:rPr lang="en-US" altLang="ko-KR" dirty="0"/>
              <a:t>Strength</a:t>
            </a:r>
          </a:p>
          <a:p>
            <a:pPr lvl="3" eaLnBrk="1" hangingPunct="1"/>
            <a:r>
              <a:rPr lang="en-US" altLang="ko-KR" dirty="0"/>
              <a:t>What are positive things in this paper?</a:t>
            </a:r>
          </a:p>
          <a:p>
            <a:pPr lvl="2" eaLnBrk="1" hangingPunct="1"/>
            <a:r>
              <a:rPr lang="en-US" altLang="ko-KR" dirty="0"/>
              <a:t>Weakness</a:t>
            </a:r>
          </a:p>
          <a:p>
            <a:pPr lvl="3" eaLnBrk="1" hangingPunct="1"/>
            <a:r>
              <a:rPr lang="en-US" altLang="ko-KR" dirty="0"/>
              <a:t>What are the down sides of this paper?</a:t>
            </a:r>
          </a:p>
          <a:p>
            <a:pPr lvl="2" eaLnBrk="1" hangingPunct="1"/>
            <a:r>
              <a:rPr lang="en-US" altLang="ko-KR" dirty="0"/>
              <a:t>Questions or Suggestions</a:t>
            </a:r>
          </a:p>
          <a:p>
            <a:pPr lvl="3" eaLnBrk="1" hangingPunct="1"/>
            <a:r>
              <a:rPr lang="en-US" altLang="ko-KR" dirty="0"/>
              <a:t>At least 3</a:t>
            </a:r>
          </a:p>
          <a:p>
            <a:pPr lvl="1" eaLnBrk="1" hangingPunct="1"/>
            <a:endParaRPr lang="en-US" altLang="ko-KR" dirty="0"/>
          </a:p>
          <a:p>
            <a:pPr lvl="1" eaLnBrk="1" hangingPunct="1"/>
            <a:endParaRPr lang="en-US" altLang="ko-KR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0E7AC3A6-FCB2-422D-A01F-3D659AB07CBE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CA56CAB-9B7F-6175-859D-D8A1753E4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719" y="1556792"/>
            <a:ext cx="3128305" cy="47251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DE73F33-465C-47A7-8115-59ED2AB3B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/>
              <a:t>How to make a proposal </a:t>
            </a:r>
            <a:endParaRPr lang="ko-KR" altLang="en-US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35E7B14-1ACD-43C3-8E5D-DE4EAAD4F98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8435975" cy="5686425"/>
          </a:xfrm>
        </p:spPr>
        <p:txBody>
          <a:bodyPr/>
          <a:lstStyle/>
          <a:p>
            <a:pPr eaLnBrk="1" hangingPunct="1"/>
            <a:r>
              <a:rPr lang="en-US" altLang="ko-KR" dirty="0"/>
              <a:t>Personal project</a:t>
            </a:r>
          </a:p>
          <a:p>
            <a:pPr lvl="1" eaLnBrk="1" hangingPunct="1"/>
            <a:r>
              <a:rPr lang="en-US" altLang="ko-KR" dirty="0"/>
              <a:t>1. Idea, Related work and Initial design presentation (15 minutes)</a:t>
            </a:r>
          </a:p>
          <a:p>
            <a:pPr lvl="2" eaLnBrk="1" hangingPunct="1"/>
            <a:r>
              <a:rPr lang="en-US" altLang="ko-KR" dirty="0"/>
              <a:t>Personnel introduction, Ice break</a:t>
            </a:r>
          </a:p>
          <a:p>
            <a:pPr lvl="2" eaLnBrk="1" hangingPunct="1"/>
            <a:r>
              <a:rPr lang="en-US" altLang="ko-KR" dirty="0">
                <a:solidFill>
                  <a:srgbClr val="FF0000"/>
                </a:solidFill>
              </a:rPr>
              <a:t>Research Idea (or Brainstorming)</a:t>
            </a:r>
          </a:p>
          <a:p>
            <a:pPr lvl="2" eaLnBrk="1" hangingPunct="1"/>
            <a:r>
              <a:rPr lang="en-US" altLang="ko-KR" dirty="0">
                <a:solidFill>
                  <a:srgbClr val="FF0000"/>
                </a:solidFill>
              </a:rPr>
              <a:t>Related work (prepare references in advance)</a:t>
            </a:r>
          </a:p>
          <a:p>
            <a:pPr lvl="2" eaLnBrk="1" hangingPunct="1"/>
            <a:r>
              <a:rPr lang="en-US" altLang="ko-KR" dirty="0"/>
              <a:t>Design: 1) why, 2) how, 3) what are expected results </a:t>
            </a:r>
          </a:p>
          <a:p>
            <a:pPr lvl="1" eaLnBrk="1" hangingPunct="1"/>
            <a:endParaRPr lang="en-US" altLang="ko-KR" dirty="0"/>
          </a:p>
          <a:p>
            <a:pPr lvl="1" eaLnBrk="1" hangingPunct="1"/>
            <a:r>
              <a:rPr lang="en-US" altLang="ko-KR" dirty="0"/>
              <a:t>2. Final presentation (12 minutes)</a:t>
            </a:r>
          </a:p>
          <a:p>
            <a:pPr lvl="2" eaLnBrk="1" hangingPunct="1"/>
            <a:r>
              <a:rPr lang="en-US" altLang="ko-KR" dirty="0"/>
              <a:t>Idea, Related work, Design</a:t>
            </a:r>
            <a:r>
              <a:rPr lang="en-US" altLang="ko-KR" dirty="0">
                <a:solidFill>
                  <a:srgbClr val="FF0000"/>
                </a:solidFill>
              </a:rPr>
              <a:t>, Evaluation results</a:t>
            </a:r>
          </a:p>
          <a:p>
            <a:pPr lvl="3" eaLnBrk="1" hangingPunct="1"/>
            <a:r>
              <a:rPr lang="en-US" altLang="ko-KR" dirty="0"/>
              <a:t>Apply the idea learnt from your presentation</a:t>
            </a:r>
          </a:p>
          <a:p>
            <a:pPr lvl="2" eaLnBrk="1" hangingPunct="1"/>
            <a:r>
              <a:rPr lang="en-US" altLang="ko-KR" dirty="0"/>
              <a:t>1) presentation (ppt), 2) paper (</a:t>
            </a:r>
            <a:r>
              <a:rPr lang="en-US" altLang="ko-KR" dirty="0" err="1"/>
              <a:t>tex</a:t>
            </a:r>
            <a:r>
              <a:rPr lang="en-US" altLang="ko-KR" dirty="0"/>
              <a:t>, </a:t>
            </a:r>
            <a:r>
              <a:rPr lang="en-US" altLang="ko-KR" dirty="0" err="1"/>
              <a:t>hwp</a:t>
            </a:r>
            <a:r>
              <a:rPr lang="en-US" altLang="ko-KR" dirty="0"/>
              <a:t>, word)</a:t>
            </a:r>
          </a:p>
          <a:p>
            <a:pPr lvl="3" eaLnBrk="1" hangingPunct="1"/>
            <a:r>
              <a:rPr lang="en-US" altLang="ko-KR" dirty="0"/>
              <a:t>I strongly recommend to submit KCC or KSC or any conferences/workshops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207D0FB-0C55-4952-BCC2-17EB084FB989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EDFCD3A-3EF6-46A6-A9A4-B51F14859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/>
              <a:t>Evaluation </a:t>
            </a:r>
            <a:endParaRPr lang="ko-KR" alt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48F0F2F-AC37-4BB7-B0B3-35C3A027AA3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8147050" cy="5486400"/>
          </a:xfrm>
        </p:spPr>
        <p:txBody>
          <a:bodyPr/>
          <a:lstStyle/>
          <a:p>
            <a:pPr eaLnBrk="1" hangingPunct="1"/>
            <a:r>
              <a:rPr lang="en-US" altLang="ko-KR" dirty="0"/>
              <a:t>Evaluation</a:t>
            </a:r>
          </a:p>
          <a:p>
            <a:pPr lvl="1" eaLnBrk="1" hangingPunct="1"/>
            <a:r>
              <a:rPr lang="en-US" altLang="ko-KR" dirty="0"/>
              <a:t>Presentation(25%)</a:t>
            </a:r>
          </a:p>
          <a:p>
            <a:pPr lvl="1" eaLnBrk="1" hangingPunct="1"/>
            <a:r>
              <a:rPr lang="en-US" altLang="ko-KR" dirty="0"/>
              <a:t>Questions and Answers</a:t>
            </a:r>
            <a:r>
              <a:rPr lang="ko-KR" altLang="en-US" dirty="0"/>
              <a:t> </a:t>
            </a:r>
            <a:r>
              <a:rPr lang="en-US" altLang="ko-KR" dirty="0"/>
              <a:t>(25%) </a:t>
            </a:r>
          </a:p>
          <a:p>
            <a:pPr lvl="1" eaLnBrk="1" hangingPunct="1"/>
            <a:r>
              <a:rPr lang="en-US" altLang="ko-KR" dirty="0"/>
              <a:t>Paper review (25%)</a:t>
            </a:r>
          </a:p>
          <a:p>
            <a:pPr lvl="1" eaLnBrk="1" hangingPunct="1"/>
            <a:r>
              <a:rPr lang="en-US" altLang="ko-KR" dirty="0"/>
              <a:t>Final proposal </a:t>
            </a:r>
            <a:r>
              <a:rPr lang="en-US" altLang="ko-KR"/>
              <a:t>(25%)</a:t>
            </a:r>
            <a:endParaRPr lang="en-US" altLang="ko-KR" dirty="0"/>
          </a:p>
        </p:txBody>
      </p:sp>
      <p:pic>
        <p:nvPicPr>
          <p:cNvPr id="24580" name="Picture 5">
            <a:extLst>
              <a:ext uri="{FF2B5EF4-FFF2-40B4-BE49-F238E27FC236}">
                <a16:creationId xmlns:a16="http://schemas.microsoft.com/office/drawing/2014/main" id="{CE31091D-5D50-4E5C-90F2-4AFEA7047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2952750" cy="341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8">
            <a:extLst>
              <a:ext uri="{FF2B5EF4-FFF2-40B4-BE49-F238E27FC236}">
                <a16:creationId xmlns:a16="http://schemas.microsoft.com/office/drawing/2014/main" id="{05098087-28E3-4947-905B-B2FC924DF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95" y="5314799"/>
            <a:ext cx="73867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360000" indent="-2880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F"/>
            </a:pPr>
            <a:r>
              <a:rPr lang="en-US" altLang="ko-KR" sz="1600" dirty="0">
                <a:solidFill>
                  <a:srgbClr val="FF0000"/>
                </a:solidFill>
              </a:rPr>
              <a:t>Choose 5 papers in the suggested list and send your choices to me via email (</a:t>
            </a:r>
            <a:r>
              <a:rPr lang="en-US" altLang="ko-KR" sz="1600" dirty="0">
                <a:solidFill>
                  <a:srgbClr val="FF0000"/>
                </a:solidFill>
                <a:hlinkClick r:id="rId5"/>
              </a:rPr>
              <a:t>choijm@dankook.ac.kr</a:t>
            </a:r>
            <a:r>
              <a:rPr lang="en-US" altLang="ko-KR" sz="1600" dirty="0">
                <a:solidFill>
                  <a:srgbClr val="FF0000"/>
                </a:solidFill>
              </a:rPr>
              <a:t>) until this Friday (4</a:t>
            </a:r>
            <a:r>
              <a:rPr lang="en-US" altLang="ko-KR" sz="1600" baseline="30000" dirty="0">
                <a:solidFill>
                  <a:srgbClr val="FF0000"/>
                </a:solidFill>
              </a:rPr>
              <a:t>th</a:t>
            </a:r>
            <a:r>
              <a:rPr lang="en-US" altLang="ko-KR" sz="1600" dirty="0">
                <a:solidFill>
                  <a:srgbClr val="FF0000"/>
                </a:solidFill>
              </a:rPr>
              <a:t>, September).</a:t>
            </a:r>
          </a:p>
          <a:p>
            <a:pPr marL="360000" indent="-2880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F"/>
            </a:pPr>
            <a:r>
              <a:rPr lang="en-US" altLang="ko-KR" sz="1600" dirty="0">
                <a:solidFill>
                  <a:srgbClr val="FF0000"/>
                </a:solidFill>
              </a:rPr>
              <a:t>Need volunteers for next week (OS</a:t>
            </a:r>
            <a:r>
              <a:rPr lang="ko-KR" altLang="en-US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>
                <a:solidFill>
                  <a:srgbClr val="FF0000"/>
                </a:solidFill>
              </a:rPr>
              <a:t>basic papers).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슬라이드 번호 개체 틀 3">
            <a:extLst>
              <a:ext uri="{FF2B5EF4-FFF2-40B4-BE49-F238E27FC236}">
                <a16:creationId xmlns:a16="http://schemas.microsoft.com/office/drawing/2014/main" id="{133E5BAB-DDF6-49B9-8FE2-2BDDCFE9BD78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제목 1">
            <a:extLst>
              <a:ext uri="{FF2B5EF4-FFF2-40B4-BE49-F238E27FC236}">
                <a16:creationId xmlns:a16="http://schemas.microsoft.com/office/drawing/2014/main" id="{685FB3A8-DEF1-4822-8FB5-8663C8A08E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Discussion </a:t>
            </a:r>
            <a:endParaRPr lang="ko-KR" altLang="en-US"/>
          </a:p>
        </p:txBody>
      </p:sp>
      <p:sp>
        <p:nvSpPr>
          <p:cNvPr id="26627" name="텍스트 개체 틀 2">
            <a:extLst>
              <a:ext uri="{FF2B5EF4-FFF2-40B4-BE49-F238E27FC236}">
                <a16:creationId xmlns:a16="http://schemas.microsoft.com/office/drawing/2014/main" id="{8D2A624E-E286-4E9C-ABE8-7AEB7361791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8200"/>
            <a:ext cx="8713788" cy="54864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6628" name="슬라이드 번호 개체 틀 3">
            <a:extLst>
              <a:ext uri="{FF2B5EF4-FFF2-40B4-BE49-F238E27FC236}">
                <a16:creationId xmlns:a16="http://schemas.microsoft.com/office/drawing/2014/main" id="{F489357E-63FC-4441-B887-E17D52E276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  <p:pic>
        <p:nvPicPr>
          <p:cNvPr id="26629" name="그림 5">
            <a:extLst>
              <a:ext uri="{FF2B5EF4-FFF2-40B4-BE49-F238E27FC236}">
                <a16:creationId xmlns:a16="http://schemas.microsoft.com/office/drawing/2014/main" id="{3A07480F-33A1-41E1-89E9-5DD5D5435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3" y="1671638"/>
            <a:ext cx="4352925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F38EF09-C466-4781-8287-0B375DC4E7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/>
              <a:t>Course Objective</a:t>
            </a:r>
            <a:endParaRPr lang="ko-KR" altLang="en-US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52507AB-DFEA-44C8-AEB7-9D1B601A1A8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8362950" cy="56149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altLang="ko-KR" dirty="0"/>
              <a:t>Understanding key concepts about advanced operating system, especially focusing on </a:t>
            </a:r>
            <a:r>
              <a:rPr lang="en-US" altLang="ko-KR" dirty="0">
                <a:solidFill>
                  <a:srgbClr val="FF0000"/>
                </a:solidFill>
              </a:rPr>
              <a:t>System SW for Bigdata.</a:t>
            </a:r>
          </a:p>
          <a:p>
            <a:pPr lvl="1" eaLnBrk="1" hangingPunct="1">
              <a:defRPr/>
            </a:pPr>
            <a:r>
              <a:rPr lang="en-US" altLang="ko-KR" dirty="0"/>
              <a:t>OS basic (scheduling, memory, file system) and advanced topics</a:t>
            </a:r>
          </a:p>
          <a:p>
            <a:pPr lvl="1" eaLnBrk="1" hangingPunct="1">
              <a:defRPr/>
            </a:pPr>
            <a:r>
              <a:rPr lang="en-US" altLang="ko-KR" dirty="0"/>
              <a:t>Fundamental Framework, Key-value store, SSD, LLM, </a:t>
            </a:r>
            <a:r>
              <a:rPr lang="en-US" altLang="ko-KR" dirty="0" err="1"/>
              <a:t>VectorDB</a:t>
            </a:r>
            <a:r>
              <a:rPr lang="en-US" altLang="ko-KR" dirty="0"/>
              <a:t> survey, … </a:t>
            </a:r>
          </a:p>
          <a:p>
            <a:pPr lvl="1" eaLnBrk="1" hangingPunct="1">
              <a:defRPr/>
            </a:pPr>
            <a:r>
              <a:rPr lang="en-US" altLang="ko-KR" dirty="0"/>
              <a:t>Vector Search, Learned index, Disaggregated, New Indexing, … </a:t>
            </a:r>
          </a:p>
          <a:p>
            <a:pPr lvl="1" eaLnBrk="1" hangingPunct="1">
              <a:defRPr/>
            </a:pPr>
            <a:endParaRPr lang="en-US" altLang="ko-KR" dirty="0"/>
          </a:p>
          <a:p>
            <a:pPr eaLnBrk="1" hangingPunct="1">
              <a:defRPr/>
            </a:pPr>
            <a:r>
              <a:rPr lang="en-US" altLang="ko-KR" dirty="0"/>
              <a:t>Get accustomed to papers written in English</a:t>
            </a:r>
          </a:p>
          <a:p>
            <a:pPr lvl="1" eaLnBrk="1" hangingPunct="1">
              <a:defRPr/>
            </a:pPr>
            <a:r>
              <a:rPr lang="en-US" altLang="ko-KR" dirty="0"/>
              <a:t>Grasp the general structure of a paper</a:t>
            </a:r>
          </a:p>
          <a:p>
            <a:pPr lvl="1" eaLnBrk="1" hangingPunct="1">
              <a:defRPr/>
            </a:pPr>
            <a:r>
              <a:rPr lang="en-US" altLang="ko-KR" dirty="0">
                <a:solidFill>
                  <a:srgbClr val="0066FF"/>
                </a:solidFill>
              </a:rPr>
              <a:t>How to review a paper?</a:t>
            </a:r>
            <a:endParaRPr lang="ko-KR" altLang="en-US" dirty="0">
              <a:solidFill>
                <a:srgbClr val="0066FF"/>
              </a:solidFill>
            </a:endParaRPr>
          </a:p>
          <a:p>
            <a:pPr lvl="3" eaLnBrk="1" hangingPunct="1">
              <a:defRPr/>
            </a:pPr>
            <a:endParaRPr lang="ko-KR" altLang="en-US" dirty="0"/>
          </a:p>
          <a:p>
            <a:pPr eaLnBrk="1" hangingPunct="1">
              <a:defRPr/>
            </a:pPr>
            <a:r>
              <a:rPr lang="en-US" altLang="ko-KR" dirty="0"/>
              <a:t>Enhance presentation skill</a:t>
            </a:r>
          </a:p>
          <a:p>
            <a:pPr lvl="1" eaLnBrk="1" hangingPunct="1">
              <a:defRPr/>
            </a:pPr>
            <a:r>
              <a:rPr lang="en-US" altLang="ko-KR" dirty="0"/>
              <a:t>Practice via actual presentations </a:t>
            </a:r>
          </a:p>
          <a:p>
            <a:pPr lvl="1" eaLnBrk="1" hangingPunct="1">
              <a:defRPr/>
            </a:pPr>
            <a:r>
              <a:rPr lang="en-US" altLang="ko-KR" dirty="0">
                <a:solidFill>
                  <a:srgbClr val="0066FF"/>
                </a:solidFill>
              </a:rPr>
              <a:t>How to discuss or argue?</a:t>
            </a:r>
          </a:p>
          <a:p>
            <a:pPr lvl="2" eaLnBrk="1" hangingPunct="1">
              <a:defRPr/>
            </a:pPr>
            <a:endParaRPr lang="en-US" altLang="ko-KR" dirty="0"/>
          </a:p>
          <a:p>
            <a:pPr eaLnBrk="1" hangingPunct="1">
              <a:defRPr/>
            </a:pPr>
            <a:r>
              <a:rPr lang="en-US" altLang="ko-KR" dirty="0"/>
              <a:t>Make our own paper</a:t>
            </a:r>
          </a:p>
          <a:p>
            <a:pPr lvl="1" eaLnBrk="1" hangingPunct="1">
              <a:defRPr/>
            </a:pPr>
            <a:r>
              <a:rPr lang="en-US" altLang="ko-KR" dirty="0">
                <a:solidFill>
                  <a:srgbClr val="0066FF"/>
                </a:solidFill>
              </a:rPr>
              <a:t>How to write a good paper?</a:t>
            </a:r>
          </a:p>
          <a:p>
            <a:pPr lvl="1" eaLnBrk="1" hangingPunct="1">
              <a:defRPr/>
            </a:pPr>
            <a:r>
              <a:rPr lang="en-US" altLang="ko-KR" dirty="0"/>
              <a:t>Submit to</a:t>
            </a:r>
            <a:r>
              <a:rPr lang="ko-KR" altLang="en-US" dirty="0"/>
              <a:t> </a:t>
            </a:r>
            <a:r>
              <a:rPr lang="en-US" altLang="ko-KR" dirty="0"/>
              <a:t>a</a:t>
            </a:r>
            <a:r>
              <a:rPr lang="ko-KR" altLang="en-US" dirty="0"/>
              <a:t> </a:t>
            </a:r>
            <a:r>
              <a:rPr lang="en-US" altLang="ko-KR" dirty="0"/>
              <a:t>conference/journal (</a:t>
            </a:r>
            <a:r>
              <a:rPr lang="en-US" altLang="ko-KR" dirty="0">
                <a:solidFill>
                  <a:srgbClr val="008000"/>
                </a:solidFill>
              </a:rPr>
              <a:t>or mandatory?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82A52E9-8E07-4966-ADE5-54DE937C7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3861048"/>
            <a:ext cx="2435944" cy="1734716"/>
          </a:xfrm>
          <a:prstGeom prst="rect">
            <a:avLst/>
          </a:prstGeom>
        </p:spPr>
      </p:pic>
      <p:sp>
        <p:nvSpPr>
          <p:cNvPr id="19" name="슬라이드 번호 개체 틀 3">
            <a:extLst>
              <a:ext uri="{FF2B5EF4-FFF2-40B4-BE49-F238E27FC236}">
                <a16:creationId xmlns:a16="http://schemas.microsoft.com/office/drawing/2014/main" id="{EA16431B-1344-4A7E-A422-D816F7A5DEB9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1">
            <a:extLst>
              <a:ext uri="{FF2B5EF4-FFF2-40B4-BE49-F238E27FC236}">
                <a16:creationId xmlns:a16="http://schemas.microsoft.com/office/drawing/2014/main" id="{8CF2C9B2-1323-45DD-A9F4-9123F8DB0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Course text</a:t>
            </a:r>
            <a:endParaRPr lang="ko-KR" altLang="en-US" dirty="0"/>
          </a:p>
        </p:txBody>
      </p:sp>
      <p:sp>
        <p:nvSpPr>
          <p:cNvPr id="9219" name="텍스트 개체 틀 2">
            <a:extLst>
              <a:ext uri="{FF2B5EF4-FFF2-40B4-BE49-F238E27FC236}">
                <a16:creationId xmlns:a16="http://schemas.microsoft.com/office/drawing/2014/main" id="{B948C28D-FFC8-4730-B836-03E17C42534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6613"/>
            <a:ext cx="8642350" cy="5486400"/>
          </a:xfrm>
        </p:spPr>
        <p:txBody>
          <a:bodyPr/>
          <a:lstStyle/>
          <a:p>
            <a:r>
              <a:rPr lang="en-US" altLang="ko-KR" dirty="0"/>
              <a:t>Where can you find papers?</a:t>
            </a:r>
          </a:p>
          <a:p>
            <a:pPr lvl="1"/>
            <a:r>
              <a:rPr lang="en-US" altLang="ko-KR" dirty="0"/>
              <a:t>From various top-tier conferences and journals </a:t>
            </a:r>
            <a:endParaRPr lang="ko-KR" altLang="en-US" dirty="0"/>
          </a:p>
        </p:txBody>
      </p:sp>
      <p:sp>
        <p:nvSpPr>
          <p:cNvPr id="9220" name="TextBox 8">
            <a:extLst>
              <a:ext uri="{FF2B5EF4-FFF2-40B4-BE49-F238E27FC236}">
                <a16:creationId xmlns:a16="http://schemas.microsoft.com/office/drawing/2014/main" id="{D06A5031-ADF6-49D2-B3BF-DB9837C7E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3819" y="6165645"/>
            <a:ext cx="13319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>
                <a:solidFill>
                  <a:srgbClr val="0099FF"/>
                </a:solidFill>
                <a:latin typeface="Tahoma" panose="020B0604030504040204" pitchFamily="34" charset="0"/>
              </a:rPr>
              <a:t>&lt;ASPLOS&gt;</a:t>
            </a:r>
            <a:endParaRPr lang="ko-KR" altLang="en-US" sz="1600" dirty="0">
              <a:solidFill>
                <a:srgbClr val="0099FF"/>
              </a:solidFill>
              <a:latin typeface="Tahoma" panose="020B0604030504040204" pitchFamily="34" charset="0"/>
            </a:endParaRPr>
          </a:p>
        </p:txBody>
      </p:sp>
      <p:sp>
        <p:nvSpPr>
          <p:cNvPr id="9221" name="TextBox 9">
            <a:extLst>
              <a:ext uri="{FF2B5EF4-FFF2-40B4-BE49-F238E27FC236}">
                <a16:creationId xmlns:a16="http://schemas.microsoft.com/office/drawing/2014/main" id="{5E72F43F-1CED-4D25-9108-9F380DCBD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0" y="3810526"/>
            <a:ext cx="1035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>
                <a:solidFill>
                  <a:srgbClr val="0099FF"/>
                </a:solidFill>
                <a:latin typeface="Tahoma" panose="020B0604030504040204" pitchFamily="34" charset="0"/>
              </a:rPr>
              <a:t>&lt;FAST&gt;</a:t>
            </a:r>
            <a:endParaRPr lang="ko-KR" altLang="en-US" sz="1600" dirty="0">
              <a:solidFill>
                <a:srgbClr val="0099FF"/>
              </a:solidFill>
              <a:latin typeface="Tahoma" panose="020B0604030504040204" pitchFamily="34" charset="0"/>
            </a:endParaRPr>
          </a:p>
        </p:txBody>
      </p:sp>
      <p:sp>
        <p:nvSpPr>
          <p:cNvPr id="9222" name="TextBox 10">
            <a:extLst>
              <a:ext uri="{FF2B5EF4-FFF2-40B4-BE49-F238E27FC236}">
                <a16:creationId xmlns:a16="http://schemas.microsoft.com/office/drawing/2014/main" id="{11389829-9DF6-4439-80DF-DC68E9777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3810526"/>
            <a:ext cx="10727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>
                <a:solidFill>
                  <a:srgbClr val="0099FF"/>
                </a:solidFill>
                <a:latin typeface="Tahoma" panose="020B0604030504040204" pitchFamily="34" charset="0"/>
              </a:rPr>
              <a:t>&lt;VLDB&gt;</a:t>
            </a:r>
            <a:endParaRPr lang="ko-KR" altLang="en-US" sz="1600" dirty="0">
              <a:solidFill>
                <a:srgbClr val="0099FF"/>
              </a:solidFill>
              <a:latin typeface="Tahoma" panose="020B0604030504040204" pitchFamily="34" charset="0"/>
            </a:endParaRPr>
          </a:p>
        </p:txBody>
      </p:sp>
      <p:sp>
        <p:nvSpPr>
          <p:cNvPr id="9223" name="TextBox 11">
            <a:extLst>
              <a:ext uri="{FF2B5EF4-FFF2-40B4-BE49-F238E27FC236}">
                <a16:creationId xmlns:a16="http://schemas.microsoft.com/office/drawing/2014/main" id="{36B3E554-F2AA-43BE-8E45-E54E6FB0D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238" y="3810526"/>
            <a:ext cx="10652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>
                <a:solidFill>
                  <a:srgbClr val="0099FF"/>
                </a:solidFill>
                <a:latin typeface="Tahoma" panose="020B0604030504040204" pitchFamily="34" charset="0"/>
              </a:rPr>
              <a:t>&lt;OSDI&gt;</a:t>
            </a:r>
            <a:endParaRPr lang="ko-KR" altLang="en-US" sz="1600" dirty="0">
              <a:solidFill>
                <a:srgbClr val="0099FF"/>
              </a:solidFill>
              <a:latin typeface="Tahoma" panose="020B0604030504040204" pitchFamily="34" charset="0"/>
            </a:endParaRPr>
          </a:p>
        </p:txBody>
      </p:sp>
      <p:sp>
        <p:nvSpPr>
          <p:cNvPr id="9224" name="TextBox 13">
            <a:extLst>
              <a:ext uri="{FF2B5EF4-FFF2-40B4-BE49-F238E27FC236}">
                <a16:creationId xmlns:a16="http://schemas.microsoft.com/office/drawing/2014/main" id="{C9C2580D-E0A4-413C-8F7F-1FEF34EC3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221" y="6165645"/>
            <a:ext cx="10743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>
                <a:solidFill>
                  <a:srgbClr val="0099FF"/>
                </a:solidFill>
                <a:latin typeface="Tahoma" panose="020B0604030504040204" pitchFamily="34" charset="0"/>
              </a:rPr>
              <a:t>&lt;SOSP&gt;</a:t>
            </a:r>
            <a:endParaRPr lang="ko-KR" altLang="en-US" sz="1600" dirty="0">
              <a:solidFill>
                <a:srgbClr val="0099FF"/>
              </a:solidFill>
              <a:latin typeface="Tahoma" panose="020B0604030504040204" pitchFamily="34" charset="0"/>
            </a:endParaRPr>
          </a:p>
        </p:txBody>
      </p:sp>
      <p:sp>
        <p:nvSpPr>
          <p:cNvPr id="9225" name="TextBox 14">
            <a:extLst>
              <a:ext uri="{FF2B5EF4-FFF2-40B4-BE49-F238E27FC236}">
                <a16:creationId xmlns:a16="http://schemas.microsoft.com/office/drawing/2014/main" id="{0864648F-FEB3-434A-8DDA-B6BA98E5E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1123" y="6165645"/>
            <a:ext cx="13997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1600" dirty="0">
                <a:solidFill>
                  <a:srgbClr val="0099FF"/>
                </a:solidFill>
                <a:latin typeface="Tahoma" panose="020B0604030504040204" pitchFamily="34" charset="0"/>
              </a:rPr>
              <a:t>&lt;SIGMOD&gt;</a:t>
            </a:r>
            <a:endParaRPr lang="ko-KR" altLang="en-US" sz="1600" dirty="0">
              <a:solidFill>
                <a:srgbClr val="0099FF"/>
              </a:solidFill>
              <a:latin typeface="Tahoma" panose="020B0604030504040204" pitchFamily="34" charset="0"/>
            </a:endParaRPr>
          </a:p>
        </p:txBody>
      </p:sp>
      <p:sp>
        <p:nvSpPr>
          <p:cNvPr id="28" name="슬라이드 번호 개체 틀 3">
            <a:extLst>
              <a:ext uri="{FF2B5EF4-FFF2-40B4-BE49-F238E27FC236}">
                <a16:creationId xmlns:a16="http://schemas.microsoft.com/office/drawing/2014/main" id="{F8CF68C5-8E24-4AB0-A8C7-C32A8A11BDE0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0C726B3-6E01-E63D-B69A-374D4D6C1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1" y="1701297"/>
            <a:ext cx="2844934" cy="217086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DEF0297-65B5-5B50-C771-66E9B824D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3731" y="1700808"/>
            <a:ext cx="2844934" cy="21563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091B6E3-F5EA-4428-49A3-85B838A276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6260" y="1701297"/>
            <a:ext cx="2844934" cy="217086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C3F2280-A5E8-F807-5431-60006B7B2D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825" y="4281661"/>
            <a:ext cx="2795312" cy="191644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B8C3B1A-FEA1-5A79-A5C4-C6905E1858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3730" y="4293096"/>
            <a:ext cx="2864511" cy="191644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8DCBC4E-2092-9313-88CA-B786D24DD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5834" y="4294470"/>
            <a:ext cx="2864511" cy="19247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4C61A-CCFA-6EA8-990D-DD12E2E97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1">
            <a:extLst>
              <a:ext uri="{FF2B5EF4-FFF2-40B4-BE49-F238E27FC236}">
                <a16:creationId xmlns:a16="http://schemas.microsoft.com/office/drawing/2014/main" id="{69504F0F-CFD9-94AE-E0BA-3030F22B58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Paper</a:t>
            </a:r>
            <a:r>
              <a:rPr lang="ko-KR" altLang="en-US" dirty="0"/>
              <a:t> </a:t>
            </a:r>
            <a:r>
              <a:rPr lang="en-US" altLang="ko-KR" dirty="0"/>
              <a:t>lists (Suggested)</a:t>
            </a:r>
            <a:endParaRPr lang="ko-KR" altLang="en-US" dirty="0"/>
          </a:p>
        </p:txBody>
      </p:sp>
      <p:sp>
        <p:nvSpPr>
          <p:cNvPr id="12291" name="텍스트 개체 틀 2">
            <a:extLst>
              <a:ext uri="{FF2B5EF4-FFF2-40B4-BE49-F238E27FC236}">
                <a16:creationId xmlns:a16="http://schemas.microsoft.com/office/drawing/2014/main" id="{4EBDE800-3F91-ABB6-8E15-F3C04259F46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4" y="836613"/>
            <a:ext cx="8839199" cy="5616723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altLang="ko-KR" dirty="0"/>
              <a:t>1</a:t>
            </a:r>
            <a:r>
              <a:rPr lang="ko-KR" altLang="en-US" dirty="0"/>
              <a:t>주</a:t>
            </a:r>
            <a:r>
              <a:rPr lang="en-US" altLang="ko-KR" dirty="0"/>
              <a:t>. Introduction</a:t>
            </a:r>
            <a:r>
              <a:rPr lang="ko-KR" altLang="en-US" dirty="0"/>
              <a:t> </a:t>
            </a:r>
            <a:endParaRPr lang="en-US" altLang="ko-KR" dirty="0"/>
          </a:p>
          <a:p>
            <a:pPr lvl="1">
              <a:defRPr/>
            </a:pPr>
            <a:r>
              <a:rPr lang="ko-KR" altLang="en-US" dirty="0"/>
              <a:t>강의 내용</a:t>
            </a:r>
            <a:r>
              <a:rPr lang="en-US" altLang="ko-KR" dirty="0"/>
              <a:t>, </a:t>
            </a:r>
            <a:r>
              <a:rPr lang="ko-KR" altLang="en-US" dirty="0"/>
              <a:t>방법 소개</a:t>
            </a:r>
            <a:r>
              <a:rPr lang="en-US" altLang="ko-KR" dirty="0"/>
              <a:t> </a:t>
            </a:r>
            <a:r>
              <a:rPr lang="en-US" altLang="ko-KR" dirty="0">
                <a:sym typeface="Wingdings" panose="05000000000000000000" pitchFamily="2" charset="2"/>
              </a:rPr>
              <a:t> </a:t>
            </a:r>
            <a:r>
              <a:rPr lang="ko-KR" altLang="en-US" dirty="0">
                <a:solidFill>
                  <a:srgbClr val="FF0000"/>
                </a:solidFill>
              </a:rPr>
              <a:t>논문 선택 </a:t>
            </a:r>
            <a:r>
              <a:rPr lang="en-US" altLang="ko-KR" dirty="0">
                <a:solidFill>
                  <a:srgbClr val="FF0000"/>
                </a:solidFill>
              </a:rPr>
              <a:t>(5</a:t>
            </a:r>
            <a:r>
              <a:rPr lang="ko-KR" altLang="en-US" dirty="0">
                <a:solidFill>
                  <a:srgbClr val="FF0000"/>
                </a:solidFill>
              </a:rPr>
              <a:t>개 선택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그 중에 </a:t>
            </a:r>
            <a:r>
              <a:rPr lang="en-US" altLang="ko-KR" dirty="0">
                <a:solidFill>
                  <a:srgbClr val="FF0000"/>
                </a:solidFill>
              </a:rPr>
              <a:t>3 or 4</a:t>
            </a:r>
            <a:r>
              <a:rPr lang="ko-KR" altLang="en-US" dirty="0">
                <a:solidFill>
                  <a:srgbClr val="FF0000"/>
                </a:solidFill>
              </a:rPr>
              <a:t>개 발표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2</a:t>
            </a:r>
            <a:r>
              <a:rPr lang="ko-KR" altLang="en-US" dirty="0"/>
              <a:t>주</a:t>
            </a:r>
            <a:r>
              <a:rPr lang="en-US" altLang="ko-KR" dirty="0"/>
              <a:t>. OS basic </a:t>
            </a:r>
          </a:p>
          <a:p>
            <a:pPr lvl="1">
              <a:defRPr/>
            </a:pPr>
            <a:r>
              <a:rPr lang="en-US" altLang="ko-KR" dirty="0"/>
              <a:t>C. </a:t>
            </a:r>
            <a:r>
              <a:rPr lang="en-US" altLang="ko-KR" dirty="0" err="1"/>
              <a:t>Waldspurger</a:t>
            </a:r>
            <a:r>
              <a:rPr lang="en-US" altLang="ko-KR" dirty="0"/>
              <a:t> and W. Weihl, "Lottery Scheduling: Flexible Proportional-Share Resource Management", OSDI, 1994.</a:t>
            </a:r>
          </a:p>
          <a:p>
            <a:pPr lvl="1">
              <a:defRPr/>
            </a:pPr>
            <a:r>
              <a:rPr lang="en-US" altLang="ko-KR" dirty="0"/>
              <a:t>D. Lee et al., "LRFU: A Spectrum of Policies that Subsumes the Least Recently Used and Least Frequently Used Policies", IEEE Transactions on Computers, 2001.</a:t>
            </a:r>
          </a:p>
          <a:p>
            <a:pPr lvl="1">
              <a:defRPr/>
            </a:pPr>
            <a:r>
              <a:rPr lang="en-US" altLang="ko-KR" dirty="0"/>
              <a:t>M. Rosenblum and J. Ousterhout, "The design and implementation of a log-structured file system", ACM Transactions on Computer Systems, 1992.</a:t>
            </a:r>
          </a:p>
          <a:p>
            <a:pPr>
              <a:defRPr/>
            </a:pPr>
            <a:r>
              <a:rPr lang="en-US" altLang="ko-KR" dirty="0"/>
              <a:t>3</a:t>
            </a:r>
            <a:r>
              <a:rPr lang="ko-KR" altLang="en-US" dirty="0"/>
              <a:t>주</a:t>
            </a:r>
            <a:r>
              <a:rPr lang="en-US" altLang="ko-KR" dirty="0"/>
              <a:t>. Fundamental Framework </a:t>
            </a:r>
          </a:p>
          <a:p>
            <a:pPr lvl="1">
              <a:defRPr/>
            </a:pPr>
            <a:r>
              <a:rPr lang="en-US" altLang="ko-KR" dirty="0"/>
              <a:t>P. Barham et al., "Xen and the Art of Virtualization", SOSP, 2003.</a:t>
            </a:r>
          </a:p>
          <a:p>
            <a:pPr lvl="1">
              <a:defRPr/>
            </a:pPr>
            <a:r>
              <a:rPr lang="en-US" altLang="ko-KR" dirty="0"/>
              <a:t>J. Dean et al., "MapReduce: Simplified Data Processing on Large Clusters", OSDI, 2004.</a:t>
            </a:r>
          </a:p>
          <a:p>
            <a:pPr lvl="1">
              <a:defRPr/>
            </a:pPr>
            <a:r>
              <a:rPr lang="en-US" altLang="ko-KR" dirty="0"/>
              <a:t>S. Weil et al., "Ceph: A Scalable, High-Performance Distributed File System", OSDI, 2006.</a:t>
            </a:r>
          </a:p>
          <a:p>
            <a:pPr>
              <a:defRPr/>
            </a:pPr>
            <a:r>
              <a:rPr lang="en-US" altLang="ko-KR" dirty="0"/>
              <a:t>4</a:t>
            </a:r>
            <a:r>
              <a:rPr lang="ko-KR" altLang="en-US" dirty="0"/>
              <a:t>주</a:t>
            </a:r>
            <a:r>
              <a:rPr lang="en-US" altLang="ko-KR" dirty="0"/>
              <a:t>. Key-Value Stores</a:t>
            </a:r>
          </a:p>
          <a:p>
            <a:pPr lvl="1">
              <a:defRPr/>
            </a:pPr>
            <a:r>
              <a:rPr lang="en-US" altLang="ko-KR" dirty="0"/>
              <a:t>L. Lu et al., "</a:t>
            </a:r>
            <a:r>
              <a:rPr lang="en-US" altLang="ko-KR" dirty="0" err="1"/>
              <a:t>WiscKey</a:t>
            </a:r>
            <a:r>
              <a:rPr lang="en-US" altLang="ko-KR" dirty="0"/>
              <a:t>: Separating Keys from Values in SSD-conscious Storage", FAST, 2016.</a:t>
            </a:r>
          </a:p>
          <a:p>
            <a:pPr lvl="1">
              <a:defRPr/>
            </a:pPr>
            <a:r>
              <a:rPr lang="en-US" altLang="ko-KR" dirty="0"/>
              <a:t>N. Dayan and S. </a:t>
            </a:r>
            <a:r>
              <a:rPr lang="en-US" altLang="ko-KR" dirty="0" err="1"/>
              <a:t>Idreos</a:t>
            </a:r>
            <a:r>
              <a:rPr lang="en-US" altLang="ko-KR" dirty="0"/>
              <a:t>, "Dostoevsky: Better Space-Time Trade-Offs for LSM-Tree Based Key-Value Stores via Adaptive Removal of Superfluous Merging", SIGMOD, 2016. </a:t>
            </a:r>
          </a:p>
          <a:p>
            <a:pPr lvl="1">
              <a:defRPr/>
            </a:pPr>
            <a:r>
              <a:rPr lang="en-US" altLang="ko-KR" dirty="0"/>
              <a:t>K. Kanellis., "From FASTER to F2: Evolving Concurrent Key-Value Store Designs for Large Skewed Workloads", VLDB, 2025.</a:t>
            </a:r>
          </a:p>
          <a:p>
            <a:pPr>
              <a:defRPr/>
            </a:pPr>
            <a:r>
              <a:rPr lang="en-US" altLang="ko-KR" dirty="0"/>
              <a:t>5</a:t>
            </a:r>
            <a:r>
              <a:rPr lang="ko-KR" altLang="en-US" dirty="0"/>
              <a:t>주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SSD</a:t>
            </a:r>
          </a:p>
          <a:p>
            <a:pPr lvl="1">
              <a:defRPr/>
            </a:pPr>
            <a:r>
              <a:rPr lang="en-US" altLang="ko-KR" dirty="0"/>
              <a:t>Aayush Gupta et al., "DFTL: A flash translation layer employing demand-based caching of page-level address mappings", ASPLOS, 2009.</a:t>
            </a:r>
          </a:p>
          <a:p>
            <a:pPr lvl="1">
              <a:defRPr/>
            </a:pPr>
            <a:r>
              <a:rPr lang="en-US" altLang="ko-KR" dirty="0"/>
              <a:t>B. Kim, "Design Tradeoffs for SSD Reliability", FAST, 2019</a:t>
            </a:r>
          </a:p>
          <a:p>
            <a:pPr lvl="1">
              <a:defRPr/>
            </a:pPr>
            <a:r>
              <a:rPr lang="en-US" altLang="ko-KR" dirty="0"/>
              <a:t>Y. Jun et al., "We </a:t>
            </a:r>
            <a:r>
              <a:rPr lang="en-US" altLang="ko-KR" dirty="0" err="1"/>
              <a:t>Ain't</a:t>
            </a:r>
            <a:r>
              <a:rPr lang="en-US" altLang="ko-KR" dirty="0"/>
              <a:t> Afraid of No File Fragmentation: Causes and Prevention of Its Performance Impact on Modern Flash SSDs", 2024.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8EB1D9A-7823-1AAE-9DDE-90BC02BF7EF7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1180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DC66-144B-B209-E304-5524148D2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제목 1">
            <a:extLst>
              <a:ext uri="{FF2B5EF4-FFF2-40B4-BE49-F238E27FC236}">
                <a16:creationId xmlns:a16="http://schemas.microsoft.com/office/drawing/2014/main" id="{D6E1BB02-B406-5230-B104-F0B995457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Paper</a:t>
            </a:r>
            <a:r>
              <a:rPr lang="ko-KR" altLang="en-US" dirty="0"/>
              <a:t> </a:t>
            </a:r>
            <a:r>
              <a:rPr lang="en-US" altLang="ko-KR" dirty="0"/>
              <a:t>lists (Suggested)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EBBB57-9EF1-644D-076A-0168880B8D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50825" y="836612"/>
            <a:ext cx="8642350" cy="5760739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n-US" altLang="ko-KR" dirty="0"/>
              <a:t>6</a:t>
            </a:r>
            <a:r>
              <a:rPr lang="ko-KR" altLang="en-US" dirty="0"/>
              <a:t>주</a:t>
            </a:r>
            <a:r>
              <a:rPr lang="en-US" altLang="ko-KR" dirty="0"/>
              <a:t>. System for LLM</a:t>
            </a:r>
          </a:p>
          <a:p>
            <a:pPr lvl="1">
              <a:defRPr/>
            </a:pPr>
            <a:r>
              <a:rPr lang="en-US" altLang="ko-KR" dirty="0"/>
              <a:t>G. Yu et al., "Orca: A Distributed Serving System for Transformer-Based Generative Models", OSDI, 2022. </a:t>
            </a:r>
          </a:p>
          <a:p>
            <a:pPr lvl="1">
              <a:defRPr/>
            </a:pPr>
            <a:r>
              <a:rPr lang="en-US" altLang="ko-KR" dirty="0"/>
              <a:t>W. Kwon et al. "Efficient Memory Management for Large Language Model Serving with </a:t>
            </a:r>
            <a:r>
              <a:rPr lang="en-US" altLang="ko-KR" dirty="0" err="1"/>
              <a:t>PagedAttention</a:t>
            </a:r>
            <a:r>
              <a:rPr lang="en-US" altLang="ko-KR" dirty="0"/>
              <a:t>", SOSP, 2023. </a:t>
            </a:r>
          </a:p>
          <a:p>
            <a:pPr lvl="1">
              <a:defRPr/>
            </a:pPr>
            <a:r>
              <a:rPr lang="en-US" altLang="ko-KR" dirty="0"/>
              <a:t>N. </a:t>
            </a:r>
            <a:r>
              <a:rPr lang="en-US" altLang="ko-KR" dirty="0" err="1"/>
              <a:t>Wadlom</a:t>
            </a:r>
            <a:r>
              <a:rPr lang="en-US" altLang="ko-KR" dirty="0"/>
              <a:t> et al., "Efficient LLM Serving for Agentic Workflows: A Data Systems Perspective", SIGMOD, 2026.</a:t>
            </a:r>
          </a:p>
          <a:p>
            <a:pPr>
              <a:defRPr/>
            </a:pPr>
            <a:r>
              <a:rPr lang="en-US" altLang="ko-KR" dirty="0"/>
              <a:t>7</a:t>
            </a:r>
            <a:r>
              <a:rPr lang="ko-KR" altLang="en-US" dirty="0"/>
              <a:t>주</a:t>
            </a:r>
            <a:r>
              <a:rPr lang="en-US" altLang="ko-KR" dirty="0"/>
              <a:t>. </a:t>
            </a:r>
            <a:r>
              <a:rPr lang="en-US" altLang="ko-KR" dirty="0" err="1"/>
              <a:t>VectorDB</a:t>
            </a:r>
            <a:r>
              <a:rPr lang="en-US" altLang="ko-KR" dirty="0"/>
              <a:t> Survey</a:t>
            </a:r>
          </a:p>
          <a:p>
            <a:pPr lvl="1">
              <a:defRPr/>
            </a:pPr>
            <a:r>
              <a:rPr lang="en-US" altLang="ko-KR" dirty="0"/>
              <a:t>J. Pan et al., "Survey of Vector Database Management Systems", VLDB, 2024.</a:t>
            </a:r>
          </a:p>
          <a:p>
            <a:pPr lvl="1">
              <a:defRPr/>
            </a:pPr>
            <a:r>
              <a:rPr lang="en-US" altLang="ko-KR" dirty="0"/>
              <a:t>L. Ma et al., "A Comprehensive Survey on Vector Database: Storage and Retrieval Technique, Challenge", </a:t>
            </a:r>
            <a:r>
              <a:rPr lang="en-US" altLang="ko-KR" dirty="0" err="1"/>
              <a:t>arxiv</a:t>
            </a:r>
            <a:endParaRPr lang="en-US" altLang="ko-KR" dirty="0"/>
          </a:p>
          <a:p>
            <a:pPr lvl="1">
              <a:defRPr/>
            </a:pPr>
            <a:r>
              <a:rPr lang="en-US" altLang="ko-KR" dirty="0"/>
              <a:t>J. Wang et al., "Milvus: A purpose-built vector data management system", SIGMOD, 2021</a:t>
            </a:r>
          </a:p>
          <a:p>
            <a:pPr>
              <a:defRPr/>
            </a:pPr>
            <a:r>
              <a:rPr lang="en-US" altLang="ko-KR" dirty="0"/>
              <a:t>8</a:t>
            </a:r>
            <a:r>
              <a:rPr lang="ko-KR" altLang="en-US" dirty="0"/>
              <a:t>주</a:t>
            </a:r>
            <a:r>
              <a:rPr lang="en-US" altLang="ko-KR" dirty="0"/>
              <a:t>. </a:t>
            </a:r>
            <a:r>
              <a:rPr lang="en-US" altLang="ko-KR" dirty="0">
                <a:solidFill>
                  <a:srgbClr val="0066FF"/>
                </a:solidFill>
              </a:rPr>
              <a:t>Personal presentation </a:t>
            </a:r>
          </a:p>
          <a:p>
            <a:pPr lvl="1">
              <a:defRPr/>
            </a:pPr>
            <a:r>
              <a:rPr lang="en-US" altLang="ko-KR" dirty="0">
                <a:solidFill>
                  <a:srgbClr val="0066FF"/>
                </a:solidFill>
              </a:rPr>
              <a:t>Idea (</a:t>
            </a:r>
            <a:r>
              <a:rPr lang="ko-KR" altLang="en-US" dirty="0">
                <a:solidFill>
                  <a:srgbClr val="0066FF"/>
                </a:solidFill>
              </a:rPr>
              <a:t>연구 주제 아이디어 발표</a:t>
            </a:r>
            <a:r>
              <a:rPr lang="en-US" altLang="ko-KR" dirty="0">
                <a:solidFill>
                  <a:srgbClr val="0066FF"/>
                </a:solidFill>
              </a:rPr>
              <a:t>)+ Related work (</a:t>
            </a:r>
            <a:r>
              <a:rPr lang="ko-KR" altLang="en-US" dirty="0">
                <a:solidFill>
                  <a:srgbClr val="0066FF"/>
                </a:solidFill>
              </a:rPr>
              <a:t>연구</a:t>
            </a:r>
            <a:r>
              <a:rPr lang="en-US" altLang="ko-KR" dirty="0">
                <a:solidFill>
                  <a:srgbClr val="0066FF"/>
                </a:solidFill>
              </a:rPr>
              <a:t> </a:t>
            </a:r>
            <a:r>
              <a:rPr lang="ko-KR" altLang="en-US" dirty="0">
                <a:solidFill>
                  <a:srgbClr val="0066FF"/>
                </a:solidFill>
              </a:rPr>
              <a:t>주제에 대한 관련 연구</a:t>
            </a:r>
            <a:r>
              <a:rPr lang="en-US" altLang="ko-KR" dirty="0">
                <a:solidFill>
                  <a:srgbClr val="0066FF"/>
                </a:solidFill>
              </a:rPr>
              <a:t>) + Design (</a:t>
            </a:r>
            <a:r>
              <a:rPr lang="ko-KR" altLang="en-US" dirty="0">
                <a:solidFill>
                  <a:srgbClr val="0066FF"/>
                </a:solidFill>
              </a:rPr>
              <a:t>설계 내용</a:t>
            </a:r>
            <a:r>
              <a:rPr lang="en-US" altLang="ko-KR" dirty="0">
                <a:solidFill>
                  <a:srgbClr val="0066FF"/>
                </a:solidFill>
              </a:rPr>
              <a:t>) </a:t>
            </a:r>
          </a:p>
          <a:p>
            <a:pPr>
              <a:defRPr/>
            </a:pPr>
            <a:r>
              <a:rPr lang="en-US" altLang="ko-KR" dirty="0"/>
              <a:t>9</a:t>
            </a:r>
            <a:r>
              <a:rPr lang="ko-KR" altLang="en-US" dirty="0"/>
              <a:t>주</a:t>
            </a:r>
            <a:r>
              <a:rPr lang="en-US" altLang="ko-KR" dirty="0"/>
              <a:t>. Vector Search  </a:t>
            </a:r>
          </a:p>
          <a:p>
            <a:pPr lvl="1">
              <a:defRPr/>
            </a:pPr>
            <a:r>
              <a:rPr lang="en-US" altLang="ko-KR" dirty="0"/>
              <a:t>I. Azizi et al., "Graph-Based Vector Search: An Experimental Evaluation of Twenty-Four State-of-the-Art Methods", SIGMOD, 2025.</a:t>
            </a:r>
          </a:p>
          <a:p>
            <a:pPr lvl="1">
              <a:defRPr/>
            </a:pPr>
            <a:r>
              <a:rPr lang="en-US" altLang="ko-KR" dirty="0"/>
              <a:t>J. Luo et al., "CGIF: Combining Proximity Graphs and Inverted Files for Efficient Filtered Vector Search over Arbitrary Predicates", VLDB, 2026.</a:t>
            </a:r>
          </a:p>
          <a:p>
            <a:pPr lvl="1">
              <a:defRPr/>
            </a:pPr>
            <a:r>
              <a:rPr lang="en-US" altLang="ko-KR" dirty="0"/>
              <a:t>Y. Malkov et al., "Efficient and robust approximate nearest neighbor search using Hierarchical Navigable Small World graphs", IEEE Transactions on Pattern Analysis and Machine Intelligence, 2016</a:t>
            </a:r>
          </a:p>
          <a:p>
            <a:pPr>
              <a:defRPr/>
            </a:pPr>
            <a:r>
              <a:rPr lang="en-US" altLang="ko-KR" dirty="0"/>
              <a:t>10</a:t>
            </a:r>
            <a:r>
              <a:rPr lang="ko-KR" altLang="en-US" dirty="0"/>
              <a:t>주</a:t>
            </a:r>
            <a:r>
              <a:rPr lang="en-US" altLang="ko-KR" dirty="0"/>
              <a:t>. Disk-based ANN</a:t>
            </a:r>
          </a:p>
          <a:p>
            <a:pPr lvl="1">
              <a:defRPr/>
            </a:pPr>
            <a:r>
              <a:rPr lang="en-US" altLang="ko-KR" dirty="0"/>
              <a:t>S. Subramanya et al., "</a:t>
            </a:r>
            <a:r>
              <a:rPr lang="en-US" altLang="ko-KR" dirty="0" err="1"/>
              <a:t>DiskANN</a:t>
            </a:r>
            <a:r>
              <a:rPr lang="en-US" altLang="ko-KR" dirty="0"/>
              <a:t>: Fast Accurate Billion-point Nearest Neighbor Search on a Single Node", </a:t>
            </a:r>
            <a:r>
              <a:rPr lang="en-US" altLang="ko-KR" dirty="0" err="1"/>
              <a:t>NeurIPS</a:t>
            </a:r>
            <a:r>
              <a:rPr lang="en-US" altLang="ko-KR" dirty="0"/>
              <a:t>, 2019</a:t>
            </a:r>
          </a:p>
          <a:p>
            <a:pPr lvl="1">
              <a:defRPr/>
            </a:pPr>
            <a:r>
              <a:rPr lang="en-US" altLang="ko-KR" dirty="0"/>
              <a:t>X. Chen et al., "Disk-Resident Graph ANN Search: An Experimental Evaluation", </a:t>
            </a:r>
            <a:r>
              <a:rPr lang="en-US" altLang="ko-KR" dirty="0" err="1"/>
              <a:t>arXiv</a:t>
            </a:r>
            <a:r>
              <a:rPr lang="en-US" altLang="ko-KR" dirty="0"/>
              <a:t>. </a:t>
            </a:r>
          </a:p>
          <a:p>
            <a:pPr lvl="1">
              <a:defRPr/>
            </a:pPr>
            <a:r>
              <a:rPr lang="en-US" altLang="ko-KR" dirty="0"/>
              <a:t>M. Wang et al., "Starling: An I/O-Efficient Disk-Resident Graph Index Framework for High-Dimensional Vector Similarity Search on Data Segment", SIGMOD, 2024.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682A73-82E1-14B7-3AEF-3591C42F9A36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2899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76B7C-FA23-BEBB-C069-ED504F9FF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제목 1">
            <a:extLst>
              <a:ext uri="{FF2B5EF4-FFF2-40B4-BE49-F238E27FC236}">
                <a16:creationId xmlns:a16="http://schemas.microsoft.com/office/drawing/2014/main" id="{7738370B-80E6-6202-535A-F8856F7D60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Paper</a:t>
            </a:r>
            <a:r>
              <a:rPr lang="ko-KR" altLang="en-US" dirty="0"/>
              <a:t> </a:t>
            </a:r>
            <a:r>
              <a:rPr lang="en-US" altLang="ko-KR" dirty="0"/>
              <a:t>lists (Suggested)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4E4A95-2A1D-6584-4815-B4A2CB6B325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50825" y="836612"/>
            <a:ext cx="8642350" cy="5716588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altLang="ko-KR" dirty="0"/>
              <a:t>11</a:t>
            </a:r>
            <a:r>
              <a:rPr lang="ko-KR" altLang="en-US" dirty="0"/>
              <a:t>주</a:t>
            </a:r>
            <a:r>
              <a:rPr lang="en-US" altLang="ko-KR" dirty="0"/>
              <a:t>. Learned index</a:t>
            </a:r>
          </a:p>
          <a:p>
            <a:pPr lvl="1">
              <a:defRPr/>
            </a:pPr>
            <a:r>
              <a:rPr lang="en-US" altLang="ko-KR" dirty="0"/>
              <a:t>Tim Kraska et al., "The Case for Learned Index Structures", SIGMOD 2018.</a:t>
            </a:r>
          </a:p>
          <a:p>
            <a:pPr lvl="1">
              <a:defRPr/>
            </a:pPr>
            <a:r>
              <a:rPr lang="en-US" altLang="ko-KR" dirty="0"/>
              <a:t>Y. Dai et al., "From </a:t>
            </a:r>
            <a:r>
              <a:rPr lang="en-US" altLang="ko-KR" dirty="0" err="1"/>
              <a:t>WiscKey</a:t>
            </a:r>
            <a:r>
              <a:rPr lang="en-US" altLang="ko-KR" dirty="0"/>
              <a:t> to Bourbon: A Learned Index for Log-Structured Merge Trees", OSDI, 2020.</a:t>
            </a:r>
          </a:p>
          <a:p>
            <a:pPr lvl="1">
              <a:defRPr/>
            </a:pPr>
            <a:r>
              <a:rPr lang="en-US" altLang="ko-KR" dirty="0"/>
              <a:t>S. Wang et al., "</a:t>
            </a:r>
            <a:r>
              <a:rPr lang="en-US" altLang="ko-KR" dirty="0" err="1"/>
              <a:t>LearnedFTL</a:t>
            </a:r>
            <a:r>
              <a:rPr lang="en-US" altLang="ko-KR" dirty="0"/>
              <a:t>: A Learning-Based Page-Level FTL for Reducing Double Reads in Flash-Based SSDs", HPCA, 2024.</a:t>
            </a:r>
          </a:p>
          <a:p>
            <a:pPr>
              <a:defRPr/>
            </a:pPr>
            <a:r>
              <a:rPr lang="en-US" altLang="ko-KR" dirty="0"/>
              <a:t>12</a:t>
            </a:r>
            <a:r>
              <a:rPr lang="ko-KR" altLang="en-US" dirty="0"/>
              <a:t>주</a:t>
            </a:r>
            <a:r>
              <a:rPr lang="en-US" altLang="ko-KR" dirty="0"/>
              <a:t>, Distributed and Disaggregated System </a:t>
            </a:r>
          </a:p>
          <a:p>
            <a:pPr lvl="1">
              <a:defRPr/>
            </a:pPr>
            <a:r>
              <a:rPr lang="en-US" altLang="ko-KR" dirty="0"/>
              <a:t>C. Wang et al., "</a:t>
            </a:r>
            <a:r>
              <a:rPr lang="en-US" altLang="ko-KR" dirty="0" err="1"/>
              <a:t>Semeru</a:t>
            </a:r>
            <a:r>
              <a:rPr lang="en-US" altLang="ko-KR" dirty="0"/>
              <a:t>: A Memory-Disaggregated Managed Runtime", OSDI, 2020. </a:t>
            </a:r>
          </a:p>
          <a:p>
            <a:pPr lvl="1">
              <a:defRPr/>
            </a:pPr>
            <a:r>
              <a:rPr lang="en-US" altLang="ko-KR" dirty="0"/>
              <a:t>J. Yu et al., "</a:t>
            </a:r>
            <a:r>
              <a:rPr lang="en-US" altLang="ko-KR" dirty="0" err="1"/>
              <a:t>FalconFS</a:t>
            </a:r>
            <a:r>
              <a:rPr lang="en-US" altLang="ko-KR" dirty="0"/>
              <a:t>: Distributed File System for Large-Scale Deep Learning Pipeline", NSDI, 2026.  </a:t>
            </a:r>
          </a:p>
          <a:p>
            <a:pPr lvl="1">
              <a:defRPr/>
            </a:pPr>
            <a:r>
              <a:rPr lang="en-US" altLang="ko-KR" dirty="0"/>
              <a:t>J. Liu et al., "Structural Designs Meet Optimality: Exploring Optimized LSM-tree Structures in a Colossal Configuration Space", SIGMOD, 2024</a:t>
            </a:r>
          </a:p>
          <a:p>
            <a:pPr>
              <a:defRPr/>
            </a:pPr>
            <a:r>
              <a:rPr lang="en-US" altLang="ko-KR" dirty="0"/>
              <a:t>13</a:t>
            </a:r>
            <a:r>
              <a:rPr lang="ko-KR" altLang="en-US" dirty="0"/>
              <a:t>주</a:t>
            </a:r>
            <a:r>
              <a:rPr lang="en-US" altLang="ko-KR" dirty="0"/>
              <a:t>. New concept </a:t>
            </a:r>
          </a:p>
          <a:p>
            <a:pPr lvl="1">
              <a:defRPr/>
            </a:pPr>
            <a:r>
              <a:rPr lang="en-US" altLang="ko-KR" dirty="0"/>
              <a:t>Y. Huang et al., "The Clustering Strikes Back: Building Cost-Effective and High-Performance ANNS at Scale with Helmsman", OSDI, 2026.</a:t>
            </a:r>
          </a:p>
          <a:p>
            <a:pPr lvl="1">
              <a:defRPr/>
            </a:pPr>
            <a:r>
              <a:rPr lang="en-US" altLang="ko-KR" dirty="0"/>
              <a:t>F. </a:t>
            </a:r>
            <a:r>
              <a:rPr lang="en-US" altLang="ko-KR" dirty="0" err="1"/>
              <a:t>Turchenko</a:t>
            </a:r>
            <a:r>
              <a:rPr lang="en-US" altLang="ko-KR" dirty="0"/>
              <a:t> et al., "Matryoshka: Uncovering Relevant Features in Data Lakes to Enhance Machine Learning Applications", VLDB, 2026.</a:t>
            </a:r>
          </a:p>
          <a:p>
            <a:pPr lvl="1">
              <a:defRPr/>
            </a:pPr>
            <a:r>
              <a:rPr lang="en-US" altLang="ko-KR" dirty="0"/>
              <a:t>A. </a:t>
            </a:r>
            <a:r>
              <a:rPr lang="en-US" altLang="ko-KR" dirty="0" err="1"/>
              <a:t>Kusupati</a:t>
            </a:r>
            <a:r>
              <a:rPr lang="en-US" altLang="ko-KR" dirty="0"/>
              <a:t> et al., "Matryoshka Representation Learning", </a:t>
            </a:r>
            <a:r>
              <a:rPr lang="en-US" altLang="ko-KR" dirty="0" err="1"/>
              <a:t>NeurIPS</a:t>
            </a:r>
            <a:r>
              <a:rPr lang="en-US" altLang="ko-KR" dirty="0"/>
              <a:t>, 2022.</a:t>
            </a:r>
          </a:p>
          <a:p>
            <a:pPr>
              <a:defRPr/>
            </a:pPr>
            <a:r>
              <a:rPr lang="en-US" altLang="ko-KR" dirty="0"/>
              <a:t>14</a:t>
            </a:r>
            <a:r>
              <a:rPr lang="ko-KR" altLang="en-US" dirty="0"/>
              <a:t>주</a:t>
            </a:r>
            <a:r>
              <a:rPr lang="en-US" altLang="ko-KR" dirty="0"/>
              <a:t>. Best papers</a:t>
            </a:r>
          </a:p>
          <a:p>
            <a:pPr lvl="1">
              <a:defRPr/>
            </a:pPr>
            <a:r>
              <a:rPr lang="en-US" altLang="ko-KR" dirty="0"/>
              <a:t>Q. Liu et al., "Sharpen the Spec, Cut the Code: A Case for Generative File System with SYSSPEC", FAST, 2026.</a:t>
            </a:r>
          </a:p>
          <a:p>
            <a:pPr lvl="1">
              <a:defRPr/>
            </a:pPr>
            <a:r>
              <a:rPr lang="en-US" altLang="ko-KR" dirty="0"/>
              <a:t>L. Chen et al., "Teaching the Old Dog New Tricks: Building Efficient Data Pipelines for Large-Scale LLM Pre-Training (Operational Systems)", OSDI, 2026.</a:t>
            </a:r>
          </a:p>
          <a:p>
            <a:pPr lvl="1">
              <a:defRPr/>
            </a:pPr>
            <a:r>
              <a:rPr lang="en-US" altLang="ko-KR" dirty="0"/>
              <a:t>Y. Liu et al., "</a:t>
            </a:r>
            <a:r>
              <a:rPr lang="en-US" altLang="ko-KR" dirty="0" err="1"/>
              <a:t>PropertyGPT</a:t>
            </a:r>
            <a:r>
              <a:rPr lang="en-US" altLang="ko-KR" dirty="0"/>
              <a:t>: LLM-driven Formal Verification of Smart Contracts through Retrieval-Augmented Property Generation ", NDSS, 2025.</a:t>
            </a:r>
          </a:p>
          <a:p>
            <a:pPr>
              <a:defRPr/>
            </a:pPr>
            <a:r>
              <a:rPr lang="en-US" altLang="ko-KR" dirty="0"/>
              <a:t>15</a:t>
            </a:r>
            <a:r>
              <a:rPr lang="ko-KR" altLang="en-US" dirty="0"/>
              <a:t>주</a:t>
            </a:r>
            <a:r>
              <a:rPr lang="en-US" altLang="ko-KR" dirty="0"/>
              <a:t>. </a:t>
            </a:r>
            <a:r>
              <a:rPr lang="en-US" altLang="ko-KR" dirty="0">
                <a:solidFill>
                  <a:srgbClr val="0066FF"/>
                </a:solidFill>
              </a:rPr>
              <a:t>Personal presentation</a:t>
            </a:r>
            <a:endParaRPr lang="en-US" altLang="ko-KR" dirty="0">
              <a:solidFill>
                <a:srgbClr val="0099FF"/>
              </a:solidFill>
            </a:endParaRPr>
          </a:p>
          <a:p>
            <a:pPr lvl="1">
              <a:defRPr/>
            </a:pPr>
            <a:r>
              <a:rPr lang="en-US" altLang="ko-KR" dirty="0">
                <a:solidFill>
                  <a:srgbClr val="0066FF"/>
                </a:solidFill>
              </a:rPr>
              <a:t>Evaluation</a:t>
            </a:r>
            <a:r>
              <a:rPr lang="ko-KR" altLang="en-US" dirty="0">
                <a:solidFill>
                  <a:srgbClr val="0066FF"/>
                </a:solidFill>
              </a:rPr>
              <a:t> </a:t>
            </a:r>
            <a:r>
              <a:rPr lang="en-US" altLang="ko-KR" dirty="0">
                <a:solidFill>
                  <a:srgbClr val="0066FF"/>
                </a:solidFill>
              </a:rPr>
              <a:t>(</a:t>
            </a:r>
            <a:r>
              <a:rPr lang="ko-KR" altLang="en-US" dirty="0">
                <a:solidFill>
                  <a:srgbClr val="0066FF"/>
                </a:solidFill>
              </a:rPr>
              <a:t>연구</a:t>
            </a:r>
            <a:r>
              <a:rPr lang="en-US" altLang="ko-KR" dirty="0">
                <a:solidFill>
                  <a:srgbClr val="0066FF"/>
                </a:solidFill>
              </a:rPr>
              <a:t> </a:t>
            </a:r>
            <a:r>
              <a:rPr lang="ko-KR" altLang="en-US" dirty="0">
                <a:solidFill>
                  <a:srgbClr val="0066FF"/>
                </a:solidFill>
              </a:rPr>
              <a:t>주제에 대한 실험</a:t>
            </a:r>
            <a:r>
              <a:rPr lang="en-US" altLang="ko-KR" dirty="0">
                <a:solidFill>
                  <a:srgbClr val="0066FF"/>
                </a:solidFill>
              </a:rPr>
              <a:t> </a:t>
            </a:r>
            <a:r>
              <a:rPr lang="ko-KR" altLang="en-US" dirty="0">
                <a:solidFill>
                  <a:srgbClr val="0066FF"/>
                </a:solidFill>
              </a:rPr>
              <a:t>내용</a:t>
            </a:r>
            <a:r>
              <a:rPr lang="en-US" altLang="ko-KR" dirty="0">
                <a:solidFill>
                  <a:srgbClr val="0066FF"/>
                </a:solidFill>
              </a:rPr>
              <a:t>) + Documentation</a:t>
            </a:r>
            <a:r>
              <a:rPr lang="ko-KR" altLang="en-US" dirty="0">
                <a:solidFill>
                  <a:srgbClr val="0066FF"/>
                </a:solidFill>
              </a:rPr>
              <a:t> </a:t>
            </a:r>
            <a:r>
              <a:rPr lang="en-US" altLang="ko-KR" dirty="0">
                <a:solidFill>
                  <a:srgbClr val="0066FF"/>
                </a:solidFill>
              </a:rPr>
              <a:t>(</a:t>
            </a:r>
            <a:r>
              <a:rPr lang="ko-KR" altLang="en-US" dirty="0">
                <a:solidFill>
                  <a:srgbClr val="0066FF"/>
                </a:solidFill>
              </a:rPr>
              <a:t>논문 형식</a:t>
            </a:r>
            <a:r>
              <a:rPr lang="en-US" altLang="ko-KR" dirty="0">
                <a:solidFill>
                  <a:srgbClr val="0066FF"/>
                </a:solidFill>
              </a:rPr>
              <a:t>. </a:t>
            </a:r>
            <a:r>
              <a:rPr lang="ko-KR" altLang="en-US" dirty="0">
                <a:solidFill>
                  <a:srgbClr val="0066FF"/>
                </a:solidFill>
              </a:rPr>
              <a:t>예를 들어 정보과학회</a:t>
            </a:r>
            <a:r>
              <a:rPr lang="en-US" altLang="ko-KR" dirty="0">
                <a:solidFill>
                  <a:srgbClr val="0066FF"/>
                </a:solidFill>
              </a:rPr>
              <a:t>)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BB1D26-9C9D-FF56-4956-AB8BD9D18D13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529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>
            <a:extLst>
              <a:ext uri="{FF2B5EF4-FFF2-40B4-BE49-F238E27FC236}">
                <a16:creationId xmlns:a16="http://schemas.microsoft.com/office/drawing/2014/main" id="{692B29BC-4208-4F3C-9E44-BDD4BD5BE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Paper</a:t>
            </a:r>
            <a:r>
              <a:rPr lang="ko-KR" altLang="en-US" dirty="0"/>
              <a:t> </a:t>
            </a:r>
            <a:r>
              <a:rPr lang="en-US" altLang="ko-KR" dirty="0"/>
              <a:t>lists (Candidates)</a:t>
            </a:r>
            <a:endParaRPr lang="ko-KR" altLang="en-US" dirty="0"/>
          </a:p>
        </p:txBody>
      </p:sp>
      <p:sp>
        <p:nvSpPr>
          <p:cNvPr id="16387" name="텍스트 개체 틀 2">
            <a:extLst>
              <a:ext uri="{FF2B5EF4-FFF2-40B4-BE49-F238E27FC236}">
                <a16:creationId xmlns:a16="http://schemas.microsoft.com/office/drawing/2014/main" id="{67D6BB29-9BAA-4862-A940-49CD7C13155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6610"/>
            <a:ext cx="8740775" cy="58327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altLang="ko-KR" dirty="0"/>
              <a:t>Recommended for reading</a:t>
            </a:r>
          </a:p>
          <a:p>
            <a:pPr lvl="1">
              <a:defRPr/>
            </a:pPr>
            <a:r>
              <a:rPr lang="en-US" altLang="ko-KR" dirty="0"/>
              <a:t>General </a:t>
            </a:r>
          </a:p>
          <a:p>
            <a:pPr lvl="2">
              <a:defRPr/>
            </a:pPr>
            <a:r>
              <a:rPr lang="en-US" altLang="ko-KR" dirty="0"/>
              <a:t>Butler W. Lampson, “Hints for Computer System Design,” SOSP’83. </a:t>
            </a:r>
          </a:p>
          <a:p>
            <a:pPr lvl="1">
              <a:defRPr/>
            </a:pPr>
            <a:r>
              <a:rPr lang="en-US" altLang="ko-KR" dirty="0"/>
              <a:t>OS</a:t>
            </a:r>
          </a:p>
          <a:p>
            <a:pPr lvl="2">
              <a:defRPr/>
            </a:pPr>
            <a:r>
              <a:rPr lang="en-US" altLang="ko-KR" dirty="0"/>
              <a:t>J. Hwang et al., “Rearchitecting Linux Storage stack”, OSDI’21. </a:t>
            </a:r>
          </a:p>
          <a:p>
            <a:pPr lvl="2">
              <a:defRPr/>
            </a:pPr>
            <a:r>
              <a:rPr lang="en-US" altLang="ko-KR" dirty="0"/>
              <a:t>S. R. Dulloor et al., “System Software for Persistent Memory”, Eurosys’14.</a:t>
            </a:r>
          </a:p>
          <a:p>
            <a:pPr lvl="2">
              <a:defRPr/>
            </a:pPr>
            <a:r>
              <a:rPr lang="en-US" altLang="ko-KR" dirty="0"/>
              <a:t>M. Marty Set al., “Snap: a Microkernel Approach to Host Networking”, SOSP’19. </a:t>
            </a:r>
          </a:p>
          <a:p>
            <a:pPr lvl="2">
              <a:defRPr/>
            </a:pPr>
            <a:r>
              <a:rPr lang="en-US" altLang="ko-KR" dirty="0"/>
              <a:t>H. Park et al., "Regularities considered harmful: forcing randomness to memory accesses to reduce row buffer conflicts for multi-core, multi-bank systems", ASPLOS, 2013.</a:t>
            </a:r>
          </a:p>
          <a:p>
            <a:pPr lvl="1">
              <a:defRPr/>
            </a:pPr>
            <a:r>
              <a:rPr lang="en-US" altLang="ko-KR" dirty="0"/>
              <a:t>Storage </a:t>
            </a:r>
          </a:p>
          <a:p>
            <a:pPr lvl="2">
              <a:defRPr/>
            </a:pPr>
            <a:r>
              <a:rPr lang="en-US" altLang="ko-KR" dirty="0"/>
              <a:t>H. Guo and Y. Lu, "Achieving Low-Latency Graph-Based Vector Search via Aligning Best-First Search Algorithm with SSD", OSDI, 2025.</a:t>
            </a:r>
          </a:p>
          <a:p>
            <a:pPr lvl="2">
              <a:defRPr/>
            </a:pPr>
            <a:r>
              <a:rPr lang="en-US" altLang="ko-KR" dirty="0"/>
              <a:t>F. Chen et al., “CAFTL: A Content-Aware Flash Translation Layer Enhancing the Lifespan of Flash Memory based Solid State Drives”, FAST’11.</a:t>
            </a:r>
          </a:p>
          <a:p>
            <a:pPr lvl="2">
              <a:defRPr/>
            </a:pPr>
            <a:r>
              <a:rPr lang="en-US" altLang="ko-KR" dirty="0"/>
              <a:t>M. Bjørling et al., “ZNS: Avoiding the Block Interface Tax for Flash-based SSDs“, ATC’21.</a:t>
            </a:r>
          </a:p>
          <a:p>
            <a:pPr lvl="1">
              <a:defRPr/>
            </a:pPr>
            <a:r>
              <a:rPr lang="en-US" altLang="ko-KR" dirty="0"/>
              <a:t>AI systems</a:t>
            </a:r>
          </a:p>
          <a:p>
            <a:pPr lvl="2">
              <a:defRPr/>
            </a:pPr>
            <a:r>
              <a:rPr lang="en-US" altLang="ko-KR" dirty="0"/>
              <a:t>V. </a:t>
            </a:r>
            <a:r>
              <a:rPr lang="en-US" altLang="ko-KR" dirty="0" err="1"/>
              <a:t>Reddi</a:t>
            </a:r>
            <a:r>
              <a:rPr lang="en-US" altLang="ko-KR" dirty="0"/>
              <a:t> et al., “</a:t>
            </a:r>
            <a:r>
              <a:rPr lang="en-US" altLang="ko-KR" dirty="0" err="1"/>
              <a:t>MLPerf</a:t>
            </a:r>
            <a:r>
              <a:rPr lang="en-US" altLang="ko-KR" dirty="0"/>
              <a:t> Inference Benchmark”, ISCA’20. </a:t>
            </a:r>
          </a:p>
          <a:p>
            <a:pPr lvl="2">
              <a:defRPr/>
            </a:pPr>
            <a:r>
              <a:rPr lang="en-US" altLang="ko-KR" dirty="0">
                <a:ea typeface="Gulim" panose="020B0600000101010101" pitchFamily="50" charset="-127"/>
              </a:rPr>
              <a:t>L. Zheng et al., “</a:t>
            </a:r>
            <a:r>
              <a:rPr lang="en-US" altLang="ko-KR" dirty="0" err="1">
                <a:ea typeface="Gulim" panose="020B0600000101010101" pitchFamily="50" charset="-127"/>
              </a:rPr>
              <a:t>Ansor</a:t>
            </a:r>
            <a:r>
              <a:rPr lang="en-US" altLang="ko-KR" dirty="0">
                <a:ea typeface="Gulim" panose="020B0600000101010101" pitchFamily="50" charset="-127"/>
              </a:rPr>
              <a:t>: Generating High-Performance Tensor Programs for Deep Learning”, OSDI’20.</a:t>
            </a:r>
            <a:endParaRPr lang="en-US" altLang="ko-KR" dirty="0"/>
          </a:p>
          <a:p>
            <a:pPr lvl="2">
              <a:defRPr/>
            </a:pPr>
            <a:r>
              <a:rPr lang="en-US" altLang="ko-KR" dirty="0"/>
              <a:t>X. Wan </a:t>
            </a:r>
            <a:r>
              <a:rPr lang="en-US" altLang="ko-KR" dirty="0" err="1"/>
              <a:t>wt</a:t>
            </a:r>
            <a:r>
              <a:rPr lang="en-US" altLang="ko-KR" dirty="0"/>
              <a:t> al. "The Shadow Price of Reasoning: Economic Perspective on Optimal Budget Allocation for LLMs", ICML, 2026. </a:t>
            </a:r>
          </a:p>
          <a:p>
            <a:pPr lvl="2">
              <a:defRPr/>
            </a:pPr>
            <a:r>
              <a:rPr lang="en-US" altLang="ko-KR" dirty="0"/>
              <a:t>F. </a:t>
            </a:r>
            <a:r>
              <a:rPr lang="en-US" altLang="ko-KR" dirty="0" err="1"/>
              <a:t>Turchenko</a:t>
            </a:r>
            <a:r>
              <a:rPr lang="en-US" altLang="ko-KR" dirty="0"/>
              <a:t> et al., "Matryoshka: Uncovering Relevant Features in Data Lakes to Enhance Machine Learning Applications", VLDB, 2026.</a:t>
            </a:r>
            <a:endParaRPr lang="en-US" altLang="ko-KR" i="0" dirty="0">
              <a:effectLst/>
            </a:endParaRPr>
          </a:p>
          <a:p>
            <a:pPr lvl="1">
              <a:defRPr/>
            </a:pPr>
            <a:r>
              <a:rPr lang="en-US" altLang="ko-KR" dirty="0"/>
              <a:t>KVS and </a:t>
            </a:r>
            <a:r>
              <a:rPr lang="en-US" altLang="ko-KR" dirty="0" err="1"/>
              <a:t>VectorDB</a:t>
            </a:r>
            <a:endParaRPr lang="en-US" altLang="ko-KR" dirty="0"/>
          </a:p>
          <a:p>
            <a:pPr lvl="2">
              <a:defRPr/>
            </a:pPr>
            <a:r>
              <a:rPr lang="en-US" altLang="ko-KR" dirty="0"/>
              <a:t>G. DeCandia et al., “Dynamo: Amazon’s Highly Available Key-value Store”, SOSP’07.</a:t>
            </a:r>
          </a:p>
          <a:p>
            <a:pPr lvl="2">
              <a:defRPr/>
            </a:pPr>
            <a:r>
              <a:rPr lang="en-US" altLang="ko-KR" dirty="0"/>
              <a:t>S. Dong et al., “Evolution of Development Priorities in Key-value Stores Serving Large-scale Applications: The RocksDB Experience”, FAST’21.</a:t>
            </a:r>
          </a:p>
          <a:p>
            <a:pPr lvl="2">
              <a:defRPr/>
            </a:pPr>
            <a:r>
              <a:rPr lang="en-US" altLang="ko-KR" dirty="0"/>
              <a:t>R. Guo et al., "Manu: a cloud native vector database management system", VLDB, 2022. </a:t>
            </a:r>
          </a:p>
          <a:p>
            <a:pPr lvl="1">
              <a:defRPr/>
            </a:pPr>
            <a:r>
              <a:rPr lang="en-US" altLang="ko-KR" dirty="0"/>
              <a:t>…</a:t>
            </a:r>
          </a:p>
          <a:p>
            <a:pPr lvl="2">
              <a:defRPr/>
            </a:pPr>
            <a:endParaRPr lang="en-US" altLang="ko-KR" dirty="0"/>
          </a:p>
        </p:txBody>
      </p:sp>
      <p:sp>
        <p:nvSpPr>
          <p:cNvPr id="4" name="Text Box 68">
            <a:extLst>
              <a:ext uri="{FF2B5EF4-FFF2-40B4-BE49-F238E27FC236}">
                <a16:creationId xmlns:a16="http://schemas.microsoft.com/office/drawing/2014/main" id="{91079A0D-C847-4A28-9203-490BD0644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6195283"/>
            <a:ext cx="8524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lr>
                <a:schemeClr val="tx1"/>
              </a:buClr>
              <a:buSzPct val="55000"/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F"/>
            </a:pPr>
            <a:r>
              <a:rPr lang="en-US" altLang="ko-KR" sz="1600" dirty="0">
                <a:solidFill>
                  <a:srgbClr val="FF0000"/>
                </a:solidFill>
              </a:rPr>
              <a:t> Please let me know if you want to present other papers (major</a:t>
            </a:r>
            <a:r>
              <a:rPr lang="ko-KR" altLang="en-US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>
                <a:solidFill>
                  <a:srgbClr val="FF0000"/>
                </a:solidFill>
              </a:rPr>
              <a:t>conf. &amp; 2024 or later)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슬라이드 번호 개체 틀 3">
            <a:extLst>
              <a:ext uri="{FF2B5EF4-FFF2-40B4-BE49-F238E27FC236}">
                <a16:creationId xmlns:a16="http://schemas.microsoft.com/office/drawing/2014/main" id="{950C1D98-FE81-4FEF-A860-BC074737EEBD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283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1">
            <a:extLst>
              <a:ext uri="{FF2B5EF4-FFF2-40B4-BE49-F238E27FC236}">
                <a16:creationId xmlns:a16="http://schemas.microsoft.com/office/drawing/2014/main" id="{EE0AA84B-110D-4D62-9DA8-BD24FB1D2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Documents about how to read/write a paper? </a:t>
            </a:r>
            <a:endParaRPr lang="ko-KR" altLang="en-US" dirty="0"/>
          </a:p>
        </p:txBody>
      </p:sp>
      <p:sp>
        <p:nvSpPr>
          <p:cNvPr id="16387" name="텍스트 개체 틀 2">
            <a:extLst>
              <a:ext uri="{FF2B5EF4-FFF2-40B4-BE49-F238E27FC236}">
                <a16:creationId xmlns:a16="http://schemas.microsoft.com/office/drawing/2014/main" id="{2CAC85F5-38E4-4829-B373-D99DA067AAE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6613"/>
            <a:ext cx="8642350" cy="3971924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ko-KR" dirty="0"/>
              <a:t>How to read a paper.</a:t>
            </a:r>
          </a:p>
          <a:p>
            <a:pPr lvl="1">
              <a:defRPr/>
            </a:pPr>
            <a:r>
              <a:rPr lang="en-US" altLang="ko-KR" dirty="0"/>
              <a:t>J. Eisner, “How to Read a Technical Paper”, https://www.cs.jhu.edu/~jason/advice/how-to-read-a-paper.html.</a:t>
            </a:r>
          </a:p>
          <a:p>
            <a:pPr lvl="1">
              <a:defRPr/>
            </a:pPr>
            <a:r>
              <a:rPr lang="en-US" altLang="ko-KR" dirty="0"/>
              <a:t>Roy Levin and David D. Redell, “How (and How Not) to Write a Good Systems Paper”, ACM Operating Systems Review, 1983.</a:t>
            </a:r>
          </a:p>
          <a:p>
            <a:pPr lvl="1">
              <a:defRPr/>
            </a:pPr>
            <a:r>
              <a:rPr lang="en-US" altLang="ko-KR" dirty="0"/>
              <a:t>J. Maletic, “How to Read and Evaluate Technical Papers”, http://www.cs.kent.edu/~jmaletic/howtoread.html.</a:t>
            </a:r>
          </a:p>
          <a:p>
            <a:pPr lvl="1">
              <a:defRPr/>
            </a:pPr>
            <a:r>
              <a:rPr lang="en-US" altLang="ko-KR" dirty="0"/>
              <a:t>S. Keshav, “How to read a paper”, https://web.stanford.edu/class/ee384m/Handouts/HowtoReadPaper.pdf.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Papers used in other universities</a:t>
            </a:r>
          </a:p>
          <a:p>
            <a:pPr lvl="1">
              <a:defRPr/>
            </a:pPr>
            <a:r>
              <a:rPr lang="en-US" altLang="ko-KR" dirty="0"/>
              <a:t>http://web.stanford.edu/class/cs240/</a:t>
            </a:r>
          </a:p>
          <a:p>
            <a:pPr lvl="1">
              <a:defRPr/>
            </a:pPr>
            <a:r>
              <a:rPr lang="en-US" altLang="ko-KR" dirty="0"/>
              <a:t>https://www.seltzer.com/margo/teaching/CS508.19/syllabus.html</a:t>
            </a:r>
          </a:p>
          <a:p>
            <a:pPr lvl="1">
              <a:defRPr/>
            </a:pPr>
            <a:r>
              <a:rPr lang="en-US" altLang="ko-KR" dirty="0"/>
              <a:t>http://pages.cs.wisc.edu/~dusseau/Classes/CS736/CS736-F13/papers.html </a:t>
            </a:r>
          </a:p>
          <a:p>
            <a:pPr lvl="1">
              <a:defRPr/>
            </a:pPr>
            <a:r>
              <a:rPr lang="en-US" altLang="ko-KR" dirty="0"/>
              <a:t>http://csl.snu.ac.kr/courses/4190.568/2019-1/#readings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7C6A1DD-38D1-4B7E-B606-9C9A91DD7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4808537"/>
            <a:ext cx="3457574" cy="1973262"/>
          </a:xfrm>
          <a:prstGeom prst="rect">
            <a:avLst/>
          </a:prstGeom>
        </p:spPr>
      </p:pic>
      <p:sp>
        <p:nvSpPr>
          <p:cNvPr id="6" name="슬라이드 번호 개체 틀 3">
            <a:extLst>
              <a:ext uri="{FF2B5EF4-FFF2-40B4-BE49-F238E27FC236}">
                <a16:creationId xmlns:a16="http://schemas.microsoft.com/office/drawing/2014/main" id="{B0C06D0B-A3C3-42B5-8752-471B0DE6D0D7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61853A3-A76B-46F0-B58D-1C020DEAD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53" y="4808537"/>
            <a:ext cx="3457574" cy="1987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4D4D1C0-AC0A-4281-8402-48260AAE25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/>
              <a:t>Lecture details </a:t>
            </a:r>
            <a:endParaRPr lang="ko-KR" altLang="en-U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ED62D3D-0433-4C8E-B771-027BB3A00D0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8435975" cy="5686425"/>
          </a:xfrm>
        </p:spPr>
        <p:txBody>
          <a:bodyPr/>
          <a:lstStyle/>
          <a:p>
            <a:pPr eaLnBrk="1" hangingPunct="1"/>
            <a:r>
              <a:rPr lang="en-US" altLang="ko-KR" dirty="0"/>
              <a:t>Presentation (roughly 3~4 times per person)</a:t>
            </a:r>
          </a:p>
          <a:p>
            <a:pPr lvl="1" eaLnBrk="1" hangingPunct="1"/>
            <a:r>
              <a:rPr lang="en-US" altLang="ko-KR" dirty="0"/>
              <a:t>Less than 25 minutes </a:t>
            </a:r>
          </a:p>
          <a:p>
            <a:pPr lvl="1" eaLnBrk="1" hangingPunct="1"/>
            <a:r>
              <a:rPr lang="en-US" altLang="ko-KR" dirty="0"/>
              <a:t>Q &amp; A are quite important</a:t>
            </a:r>
          </a:p>
          <a:p>
            <a:pPr eaLnBrk="1" hangingPunct="1"/>
            <a:r>
              <a:rPr lang="en-US" altLang="ko-KR" dirty="0"/>
              <a:t>Paper Review</a:t>
            </a:r>
          </a:p>
          <a:p>
            <a:pPr eaLnBrk="1" hangingPunct="1"/>
            <a:r>
              <a:rPr lang="en-US" altLang="ko-KR" dirty="0"/>
              <a:t>Personal project</a:t>
            </a:r>
          </a:p>
          <a:p>
            <a:pPr lvl="1" eaLnBrk="1" hangingPunct="1"/>
            <a:r>
              <a:rPr lang="en-US" altLang="ko-KR" dirty="0"/>
              <a:t>Write a paper</a:t>
            </a:r>
          </a:p>
          <a:p>
            <a:pPr eaLnBrk="1" hangingPunct="1"/>
            <a:endParaRPr lang="en-US" altLang="ko-KR" dirty="0"/>
          </a:p>
          <a:p>
            <a:pPr eaLnBrk="1" hangingPunct="1"/>
            <a:r>
              <a:rPr lang="en-US" altLang="ko-KR" dirty="0"/>
              <a:t>No examination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DBBA24C-02D3-4730-958E-3B485C709101}"/>
              </a:ext>
            </a:extLst>
          </p:cNvPr>
          <p:cNvSpPr txBox="1">
            <a:spLocks/>
          </p:cNvSpPr>
          <p:nvPr/>
        </p:nvSpPr>
        <p:spPr bwMode="auto">
          <a:xfrm>
            <a:off x="2743200" y="6553200"/>
            <a:ext cx="35814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kumimoji="1" sz="24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ü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kumimoji="1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55000"/>
              <a:buChar char="•"/>
              <a:defRPr kumimoji="1" sz="16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 b="1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D11837C7-816F-4F83-BF67-97A79FE7F10E}" type="slidenum">
              <a:rPr kumimoji="0" lang="en-US" altLang="ko-KR" sz="1400" b="0" smtClean="0">
                <a:solidFill>
                  <a:schemeClr val="bg2"/>
                </a:solidFill>
                <a:latin typeface="굴림" panose="020B0600000101010101" pitchFamily="50" charset="-127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kumimoji="0" lang="en-US" altLang="ko-KR" sz="1400" b="0" dirty="0">
              <a:solidFill>
                <a:schemeClr val="bg2"/>
              </a:solidFill>
              <a:latin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파일캐쉬서식">
  <a:themeElements>
    <a:clrScheme name="파일캐쉬서식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파일캐쉬서식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굴림" charset="-127"/>
          </a:defRPr>
        </a:defPPr>
      </a:lstStyle>
    </a:lnDef>
  </a:objectDefaults>
  <a:extraClrSchemeLst>
    <a:extraClrScheme>
      <a:clrScheme name="파일캐쉬서식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파일캐쉬서식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파일캐쉬서식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파일캐쉬서식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파일캐쉬서식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파일캐쉬서식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파일캐쉬서식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D:\users\powerppt서식\파일캐쉬서식.pot</Template>
  <TotalTime>27136</TotalTime>
  <Words>2175</Words>
  <Application>Microsoft Office PowerPoint</Application>
  <PresentationFormat>화면 슬라이드 쇼(4:3)</PresentationFormat>
  <Paragraphs>208</Paragraphs>
  <Slides>14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0" baseType="lpstr">
      <vt:lpstr>Gulim</vt:lpstr>
      <vt:lpstr>Gulim</vt:lpstr>
      <vt:lpstr>Arial</vt:lpstr>
      <vt:lpstr>Tahoma</vt:lpstr>
      <vt:lpstr>Wingdings</vt:lpstr>
      <vt:lpstr>파일캐쉬서식</vt:lpstr>
      <vt:lpstr>고급 운영체제론  (Advanced Operating Systems) </vt:lpstr>
      <vt:lpstr>Course Objective</vt:lpstr>
      <vt:lpstr>Course text</vt:lpstr>
      <vt:lpstr>Paper lists (Suggested)</vt:lpstr>
      <vt:lpstr>Paper lists (Suggested)</vt:lpstr>
      <vt:lpstr>Paper lists (Suggested)</vt:lpstr>
      <vt:lpstr>Paper lists (Candidates)</vt:lpstr>
      <vt:lpstr>Documents about how to read/write a paper? </vt:lpstr>
      <vt:lpstr>Lecture details </vt:lpstr>
      <vt:lpstr>How to present</vt:lpstr>
      <vt:lpstr>How to review a paper</vt:lpstr>
      <vt:lpstr>How to make a proposal </vt:lpstr>
      <vt:lpstr>Evaluation </vt:lpstr>
      <vt:lpstr>Discussion </vt:lpstr>
    </vt:vector>
  </TitlesOfParts>
  <Manager>최종무</Manager>
  <Company>단국대학교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자료</dc:title>
  <dc:creator>최종무</dc:creator>
  <cp:lastModifiedBy>최종무</cp:lastModifiedBy>
  <cp:revision>831</cp:revision>
  <cp:lastPrinted>2000-10-17T04:49:16Z</cp:lastPrinted>
  <dcterms:created xsi:type="dcterms:W3CDTF">2000-07-27T08:49:33Z</dcterms:created>
  <dcterms:modified xsi:type="dcterms:W3CDTF">2026-08-30T02:30:44Z</dcterms:modified>
</cp:coreProperties>
</file>